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537673580"/>
              </p:ext>
            </p:extLst>
          </p:nvPr>
        </p:nvGraphicFramePr>
        <p:xfrm>
          <a:off x="9229514" y="1142998"/>
          <a:ext cx="2962486" cy="525462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40427">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a:ln>
                            <a:noFill/>
                          </a:ln>
                          <a:effectLst/>
                          <a:uLnTx/>
                          <a:uFillTx/>
                        </a:rPr>
                        <a:t>Junit, </a:t>
                      </a:r>
                      <a:r>
                        <a:rPr kumimoji="0" lang="en-US" sz="700" b="0" u="none" strike="noStrike" kern="1200" cap="none" spc="0" normalizeH="0" baseline="0" dirty="0">
                          <a:ln>
                            <a:noFill/>
                          </a:ln>
                          <a:effectLst/>
                          <a:uLnTx/>
                          <a:uFillTx/>
                        </a:rPr>
                        <a:t>Exception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40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034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760602">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700" b="0" i="0" u="none" strike="noStrike" kern="1200" dirty="0" err="1">
                          <a:solidFill>
                            <a:schemeClr val="tx1"/>
                          </a:solidFill>
                          <a:effectLst/>
                          <a:latin typeface="+mn-lt"/>
                          <a:ea typeface="+mn-ea"/>
                          <a:cs typeface="+mn-cs"/>
                        </a:rPr>
                        <a:t>Microservices</a:t>
                      </a:r>
                      <a:r>
                        <a:rPr lang="en-US" sz="700" b="0" i="0" u="none" strike="noStrike" kern="1200" dirty="0">
                          <a:solidFill>
                            <a:schemeClr val="tx1"/>
                          </a:solidFill>
                          <a:effectLst/>
                          <a:latin typeface="+mn-lt"/>
                          <a:ea typeface="+mn-ea"/>
                          <a:cs typeface="+mn-cs"/>
                        </a:rPr>
                        <a:t> Architecture, Spring Boot Starters, annotations, Messaging Service, Swagger API documentation</a:t>
                      </a:r>
                      <a:endParaRPr kumimoji="0" lang="en-US" sz="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0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And API Cloud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003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a:t>
                      </a:r>
                      <a:r>
                        <a:rPr kumimoji="0" lang="en-US" sz="700" u="none" strike="noStrike" kern="1200" cap="none" spc="0" normalizeH="0" baseline="0" dirty="0" err="1">
                          <a:ln>
                            <a:noFill/>
                          </a:ln>
                          <a:solidFill>
                            <a:schemeClr val="tx1"/>
                          </a:solidFill>
                          <a:effectLst/>
                          <a:uLnTx/>
                          <a:uFillTx/>
                          <a:latin typeface="+mn-lt"/>
                          <a:ea typeface="+mn-ea"/>
                          <a:cs typeface="+mn-cs"/>
                        </a:rPr>
                        <a:t>axios</a:t>
                      </a:r>
                      <a:r>
                        <a:rPr kumimoji="0" lang="en-US" sz="700" u="none" strike="noStrike" kern="1200" cap="none" spc="0" normalizeH="0" baseline="0" dirty="0">
                          <a:ln>
                            <a:noFill/>
                          </a:ln>
                          <a:solidFill>
                            <a:schemeClr val="tx1"/>
                          </a:solidFill>
                          <a:effectLst/>
                          <a:uLnTx/>
                          <a:uFillTx/>
                          <a:latin typeface="+mn-lt"/>
                          <a:ea typeface="+mn-ea"/>
                          <a:cs typeface="+mn-cs"/>
                        </a:rPr>
                        <a:t>, Routing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03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txBody>
                  <a:tcPr/>
                </a:tc>
                <a:extLst>
                  <a:ext uri="{0D108BD9-81ED-4DB2-BD59-A6C34878D82A}">
                    <a16:rowId xmlns:a16="http://schemas.microsoft.com/office/drawing/2014/main" val="2298680090"/>
                  </a:ext>
                </a:extLst>
              </a:tr>
              <a:tr h="4308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lang="en-US" sz="700" b="0" i="0" u="none" strike="noStrike" kern="1200" dirty="0">
                          <a:solidFill>
                            <a:schemeClr val="tx1"/>
                          </a:solidFill>
                          <a:effectLst/>
                          <a:latin typeface="+mn-lt"/>
                          <a:ea typeface="+mn-ea"/>
                          <a:cs typeface="+mn-cs"/>
                        </a:rPr>
                        <a:t>HTML 5 &amp;</a:t>
                      </a:r>
                      <a:r>
                        <a:rPr lang="en-US" sz="700" b="0" i="0" u="none" strike="noStrike" kern="1200" baseline="0" dirty="0">
                          <a:solidFill>
                            <a:schemeClr val="tx1"/>
                          </a:solidFill>
                          <a:effectLst/>
                          <a:latin typeface="+mn-lt"/>
                          <a:ea typeface="+mn-ea"/>
                          <a:cs typeface="+mn-cs"/>
                        </a:rPr>
                        <a:t> </a:t>
                      </a:r>
                      <a:r>
                        <a:rPr lang="en-US" sz="700" b="0" i="0" u="none" strike="noStrike" kern="1200" dirty="0">
                          <a:solidFill>
                            <a:schemeClr val="tx1"/>
                          </a:solidFill>
                          <a:effectLst/>
                          <a:latin typeface="+mn-lt"/>
                          <a:ea typeface="+mn-ea"/>
                          <a:cs typeface="+mn-cs"/>
                        </a:rPr>
                        <a:t>CSS 3,</a:t>
                      </a:r>
                      <a:r>
                        <a:rPr lang="en-US" sz="700" b="0" i="0" u="none" strike="noStrike" kern="1200" baseline="0" dirty="0">
                          <a:solidFill>
                            <a:schemeClr val="tx1"/>
                          </a:solidFill>
                          <a:effectLst/>
                          <a:latin typeface="+mn-lt"/>
                          <a:ea typeface="+mn-ea"/>
                          <a:cs typeface="+mn-cs"/>
                        </a:rPr>
                        <a:t> </a:t>
                      </a:r>
                      <a:r>
                        <a:rPr lang="en-US" sz="700" b="0" i="0" u="none" strike="noStrike" kern="1200" dirty="0">
                          <a:solidFill>
                            <a:schemeClr val="tx1"/>
                          </a:solidFill>
                          <a:effectLst/>
                          <a:latin typeface="+mn-lt"/>
                          <a:ea typeface="+mn-ea"/>
                          <a:cs typeface="+mn-cs"/>
                        </a:rPr>
                        <a:t>JavaScript, Bootstrap,</a:t>
                      </a:r>
                      <a:r>
                        <a:rPr lang="en-US" sz="700" b="0" i="0" u="none" strike="noStrike" kern="1200" baseline="0" dirty="0">
                          <a:solidFill>
                            <a:schemeClr val="tx1"/>
                          </a:solidFill>
                          <a:effectLst/>
                          <a:latin typeface="+mn-lt"/>
                          <a:ea typeface="+mn-ea"/>
                          <a:cs typeface="+mn-cs"/>
                        </a:rPr>
                        <a:t> </a:t>
                      </a:r>
                      <a:r>
                        <a:rPr lang="en-US" sz="700" b="0" i="0" u="none" strike="noStrike" kern="1200" dirty="0" err="1">
                          <a:solidFill>
                            <a:schemeClr val="tx1"/>
                          </a:solidFill>
                          <a:effectLst/>
                          <a:latin typeface="+mn-lt"/>
                          <a:ea typeface="+mn-ea"/>
                          <a:cs typeface="+mn-cs"/>
                        </a:rPr>
                        <a:t>ReactJs</a:t>
                      </a:r>
                      <a:r>
                        <a:rPr lang="en-US" sz="700" b="0" i="0" kern="1200" dirty="0">
                          <a:solidFill>
                            <a:schemeClr val="tx1"/>
                          </a:solidFill>
                          <a:effectLst/>
                          <a:latin typeface="+mn-lt"/>
                          <a:ea typeface="+mn-ea"/>
                          <a:cs typeface="+mn-cs"/>
                        </a:rPr>
                        <a: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8022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0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875760"/>
            <a:ext cx="4008437" cy="3405387"/>
          </a:xfrm>
        </p:spPr>
        <p:txBody>
          <a:bodyPr/>
          <a:lstStyle/>
          <a:p>
            <a:pPr eaLnBrk="1" hangingPunct="1">
              <a:lnSpc>
                <a:spcPct val="114000"/>
              </a:lnSpc>
            </a:pPr>
            <a:r>
              <a:rPr lang="en-US" altLang="en-US" b="1" dirty="0"/>
              <a:t>Pharmacy Management Application</a:t>
            </a:r>
          </a:p>
          <a:p>
            <a:pPr eaLnBrk="1" hangingPunct="1">
              <a:lnSpc>
                <a:spcPct val="114000"/>
              </a:lnSpc>
            </a:pPr>
            <a:r>
              <a:rPr lang="en-IN" altLang="en-US" dirty="0"/>
              <a:t>Completed end to end case study of Pharmacy Management Application along with JWT authentication, Swagger and payment testing using </a:t>
            </a:r>
            <a:r>
              <a:rPr lang="en-IN" altLang="en-US" dirty="0" err="1"/>
              <a:t>Paytm</a:t>
            </a:r>
            <a:r>
              <a:rPr lang="en-IN" altLang="en-US" dirty="0"/>
              <a:t>, Email service using SMTP,</a:t>
            </a:r>
            <a:r>
              <a:rPr lang="en-US" dirty="0"/>
              <a:t>UI with ReactJS used for user interface.​</a:t>
            </a:r>
          </a:p>
          <a:p>
            <a:pPr eaLnBrk="1" hangingPunct="1">
              <a:lnSpc>
                <a:spcPct val="114000"/>
              </a:lnSpc>
            </a:pPr>
            <a:r>
              <a:rPr lang="en-IN" b="1" dirty="0"/>
              <a:t>Traffic Light Management System for emergency vehicles</a:t>
            </a:r>
          </a:p>
          <a:p>
            <a:pPr eaLnBrk="1" hangingPunct="1">
              <a:lnSpc>
                <a:spcPct val="114000"/>
              </a:lnSpc>
            </a:pPr>
            <a:r>
              <a:rPr lang="en-US" dirty="0"/>
              <a:t>The project chooses the closest hospital and shortest path to it and turns every traffic light green in which the emergency vehicle is moving for a traffic free route using RF Module, Arduino and GPS.</a:t>
            </a:r>
          </a:p>
          <a:p>
            <a:pPr eaLnBrk="1" hangingPunct="1">
              <a:lnSpc>
                <a:spcPct val="114000"/>
              </a:lnSpc>
            </a:pPr>
            <a:r>
              <a:rPr lang="en-IN" b="1" dirty="0"/>
              <a:t>CAMP TRAINING in Capgemini on JEE with </a:t>
            </a:r>
            <a:r>
              <a:rPr lang="en-IN" b="1" dirty="0" err="1"/>
              <a:t>Devops</a:t>
            </a:r>
            <a:r>
              <a:rPr lang="en-IN" b="1" dirty="0"/>
              <a:t> and AWS.</a:t>
            </a:r>
          </a:p>
          <a:p>
            <a:pPr eaLnBrk="1" hangingPunct="1">
              <a:lnSpc>
                <a:spcPct val="114000"/>
              </a:lnSpc>
            </a:pPr>
            <a:r>
              <a:rPr lang="en-US" sz="1100" b="1" dirty="0">
                <a:solidFill>
                  <a:schemeClr val="accent1">
                    <a:lumMod val="75000"/>
                  </a:schemeClr>
                </a:solidFill>
              </a:rPr>
              <a:t>Certifications:</a:t>
            </a:r>
          </a:p>
          <a:p>
            <a:pPr>
              <a:lnSpc>
                <a:spcPct val="114000"/>
              </a:lnSpc>
            </a:pPr>
            <a:r>
              <a:rPr lang="en-IN" sz="1100" b="1" dirty="0"/>
              <a:t> </a:t>
            </a:r>
            <a:r>
              <a:rPr lang="en-IN" b="1"/>
              <a:t>AWS Certified Cloud </a:t>
            </a:r>
            <a:r>
              <a:rPr lang="en-IN" b="1" dirty="0"/>
              <a:t>practitioner</a:t>
            </a:r>
          </a:p>
          <a:p>
            <a:pPr eaLnBrk="1" hangingPunct="1">
              <a:lnSpc>
                <a:spcPct val="114000"/>
              </a:lnSpc>
            </a:pPr>
            <a:endParaRPr lang="en-US" sz="1100" b="1" dirty="0">
              <a:solidFill>
                <a:schemeClr val="accent1">
                  <a:lumMod val="75000"/>
                </a:schemeClr>
              </a:solidFill>
            </a:endParaRPr>
          </a:p>
          <a:p>
            <a:pPr eaLnBrk="1" hangingPunct="1">
              <a:lnSpc>
                <a:spcPct val="114000"/>
              </a:lnSpc>
            </a:pPr>
            <a:endParaRPr lang="en-US" sz="1100" b="1" dirty="0">
              <a:solidFill>
                <a:schemeClr val="accent1">
                  <a:lumMod val="75000"/>
                </a:schemeClr>
              </a:solidFill>
            </a:endParaRPr>
          </a:p>
          <a:p>
            <a:pPr eaLnBrk="1" hangingPunct="1">
              <a:lnSpc>
                <a:spcPct val="114000"/>
              </a:lnSpc>
            </a:pP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2793" y="1585493"/>
            <a:ext cx="2373313" cy="325438"/>
          </a:xfrm>
        </p:spPr>
        <p:txBody>
          <a:bodyPr/>
          <a:lstStyle/>
          <a:p>
            <a:pPr eaLnBrk="1" hangingPunct="1"/>
            <a:r>
              <a:rPr lang="nl-NL" altLang="nl-NL" dirty="0">
                <a:hlinkClick r:id="rId3"/>
              </a:rPr>
              <a:t>Kanishk.a.goyal@capgemini.com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5969" y="1844521"/>
            <a:ext cx="2382837" cy="330200"/>
          </a:xfrm>
        </p:spPr>
        <p:txBody>
          <a:bodyPr/>
          <a:lstStyle/>
          <a:p>
            <a:pPr eaLnBrk="1" hangingPunct="1"/>
            <a:r>
              <a:rPr lang="nl-NL" altLang="nl-NL" dirty="0"/>
              <a:t>+91 7065310557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912674"/>
            <a:ext cx="4057650" cy="3687956"/>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 Eureka server, Logger.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a:t>
            </a:r>
            <a:r>
              <a:rPr lang="en-US" dirty="0"/>
              <a:t>with </a:t>
            </a:r>
            <a:r>
              <a:rPr lang="en-US" b="1" dirty="0" err="1"/>
              <a:t>Axios</a:t>
            </a:r>
            <a:r>
              <a:rPr lang="en-US" b="1" dirty="0"/>
              <a:t>, Routing.</a:t>
            </a:r>
          </a:p>
          <a:p>
            <a:pPr marL="171450" indent="-171450">
              <a:buFont typeface="Arial" panose="020B0604020202020204" pitchFamily="34" charset="0"/>
              <a:buChar char="•"/>
            </a:pPr>
            <a:r>
              <a:rPr lang="en-US" dirty="0"/>
              <a:t>Hands on experience in implementing </a:t>
            </a:r>
            <a:r>
              <a:rPr lang="en-US" b="1" dirty="0" err="1"/>
              <a:t>polygot</a:t>
            </a:r>
            <a:r>
              <a:rPr lang="en-US" b="1" dirty="0"/>
              <a:t> architecture </a:t>
            </a:r>
            <a:r>
              <a:rPr lang="en-US" dirty="0"/>
              <a:t>with </a:t>
            </a:r>
            <a:r>
              <a:rPr lang="en-US" b="1" dirty="0" err="1"/>
              <a:t>Reactjs</a:t>
            </a:r>
            <a:r>
              <a:rPr lang="en-US" dirty="0"/>
              <a:t> and </a:t>
            </a:r>
            <a:r>
              <a:rPr lang="en-US" b="1" dirty="0" err="1"/>
              <a:t>SpringBoot</a:t>
            </a:r>
            <a:r>
              <a:rPr lang="en-US" dirty="0"/>
              <a:t>.</a:t>
            </a:r>
          </a:p>
          <a:p>
            <a:pPr marL="171450" indent="-171450">
              <a:buFont typeface="Arial" panose="020B0604020202020204" pitchFamily="34" charset="0"/>
              <a:buChar char="•"/>
            </a:pPr>
            <a:r>
              <a:rPr lang="en-US" dirty="0"/>
              <a:t>Experience in creating documentation with </a:t>
            </a:r>
            <a:r>
              <a:rPr lang="en-US" b="1" dirty="0"/>
              <a:t>swagger</a:t>
            </a:r>
            <a:r>
              <a:rPr lang="en-US" dirty="0"/>
              <a:t> and in unit testing using</a:t>
            </a:r>
            <a:r>
              <a:rPr lang="en-US" b="1" dirty="0"/>
              <a:t> Junit</a:t>
            </a:r>
            <a:r>
              <a:rPr lang="en-US" dirty="0"/>
              <a:t> and messaging service using </a:t>
            </a:r>
            <a:r>
              <a:rPr lang="en-US" b="1" dirty="0" err="1"/>
              <a:t>rabbitMQ</a:t>
            </a:r>
            <a:r>
              <a:rPr lang="en-US" dirty="0"/>
              <a:t> and email service.</a:t>
            </a:r>
          </a:p>
          <a:p>
            <a:pPr marL="171450" indent="-171450">
              <a:buFont typeface="Arial" panose="020B0604020202020204" pitchFamily="34" charset="0"/>
              <a:buChar char="•"/>
            </a:pPr>
            <a:r>
              <a:rPr lang="en-US" dirty="0"/>
              <a:t>Development experience in creating </a:t>
            </a:r>
            <a:r>
              <a:rPr lang="en-US" b="1" dirty="0" err="1"/>
              <a:t>docker</a:t>
            </a:r>
            <a:r>
              <a:rPr lang="en-US" b="1" dirty="0"/>
              <a:t> compose files, </a:t>
            </a:r>
            <a:r>
              <a:rPr lang="en-US" b="1" dirty="0" err="1"/>
              <a:t>docker</a:t>
            </a:r>
            <a:r>
              <a:rPr lang="en-US" b="1" dirty="0"/>
              <a:t> images and pushing to Docker Hub.</a:t>
            </a:r>
            <a:r>
              <a:rPr lang="en-US" dirty="0"/>
              <a:t>​</a:t>
            </a:r>
          </a:p>
          <a:p>
            <a:pPr marL="171450" indent="-171450">
              <a:buFont typeface="Arial" panose="020B0604020202020204" pitchFamily="34" charset="0"/>
              <a:buChar char="•"/>
            </a:pPr>
            <a:r>
              <a:rPr lang="en-US" dirty="0"/>
              <a:t>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Raghav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erson wearing a white shirt and black tie&#10;&#10;Description automatically generated with medium confidence">
            <a:extLst>
              <a:ext uri="{FF2B5EF4-FFF2-40B4-BE49-F238E27FC236}">
                <a16:creationId xmlns:a16="http://schemas.microsoft.com/office/drawing/2014/main" id="{A96FE1C0-429A-435F-B097-7A9098CD71B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88532707-D5F5-415F-BFEE-64E5B0A828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2099</TotalTime>
  <Words>392</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Goyal, Kanishk</cp:lastModifiedBy>
  <cp:revision>106</cp:revision>
  <dcterms:created xsi:type="dcterms:W3CDTF">2020-09-22T06:24:34Z</dcterms:created>
  <dcterms:modified xsi:type="dcterms:W3CDTF">2022-11-03T11:21:01Z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