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6858000" cx="12192000"/>
  <p:notesSz cx="6858000" cy="9144000"/>
  <p:embeddedFontLs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9" roundtripDataSignature="AMtx7mg7K/yh1Pw65O3aOXPamiv0CFMY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F24026-F768-44AF-BFDA-2C55E31FBE2B}">
  <a:tblStyle styleId="{B7F24026-F768-44AF-BFDA-2C55E31FBE2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customschemas.google.com/relationships/presentationmetadata" Target="metadata"/><Relationship Id="rId16" Type="http://schemas.openxmlformats.org/officeDocument/2006/relationships/slide" Target="slides/slide9.xml"/><Relationship Id="rId38" Type="http://schemas.openxmlformats.org/officeDocument/2006/relationships/font" Target="fonts/ArialBlack-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6" name="Google Shape;646;p4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MIT-WPU</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4" name="Google Shape;66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666" name="Google Shape;666;p4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MIT-WPU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54" name="Google Shape;254;p6: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5" name="Google Shape;255;p6: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8</a:t>
            </a:r>
            <a:endParaRPr/>
          </a:p>
        </p:txBody>
      </p:sp>
      <p:sp>
        <p:nvSpPr>
          <p:cNvPr id="256" name="Google Shape;256;p6: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7" name="Google Shape;257;p6: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8" name="Google Shape;258;p6: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9" name="Google Shape;259;p6:notes"/>
          <p:cNvSpPr txBox="1"/>
          <p:nvPr>
            <p:ph idx="1" type="body"/>
          </p:nvPr>
        </p:nvSpPr>
        <p:spPr>
          <a:xfrm>
            <a:off x="685800" y="4400550"/>
            <a:ext cx="5486400" cy="360045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MIT-WPU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56"/>
          <p:cNvSpPr txBox="1"/>
          <p:nvPr>
            <p:ph type="ctrTitle"/>
          </p:nvPr>
        </p:nvSpPr>
        <p:spPr>
          <a:xfrm>
            <a:off x="914403" y="2130434"/>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6"/>
          <p:cNvSpPr txBox="1"/>
          <p:nvPr>
            <p:ph idx="1" type="subTitle"/>
          </p:nvPr>
        </p:nvSpPr>
        <p:spPr>
          <a:xfrm>
            <a:off x="1828800" y="3886200"/>
            <a:ext cx="8534401"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56"/>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6"/>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6"/>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22" name="Google Shape;22;p56"/>
          <p:cNvGrpSpPr/>
          <p:nvPr/>
        </p:nvGrpSpPr>
        <p:grpSpPr>
          <a:xfrm>
            <a:off x="989269" y="2362200"/>
            <a:ext cx="10270995" cy="1066802"/>
            <a:chOff x="989012" y="4572000"/>
            <a:chExt cx="10268319" cy="1002032"/>
          </a:xfrm>
        </p:grpSpPr>
        <p:cxnSp>
          <p:nvCxnSpPr>
            <p:cNvPr id="23" name="Google Shape;23;p56"/>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24" name="Google Shape;24;p56"/>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25" name="Google Shape;25;p56"/>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3" name="Shape 93"/>
        <p:cNvGrpSpPr/>
        <p:nvPr/>
      </p:nvGrpSpPr>
      <p:grpSpPr>
        <a:xfrm>
          <a:off x="0" y="0"/>
          <a:ext cx="0" cy="0"/>
          <a:chOff x="0" y="0"/>
          <a:chExt cx="0" cy="0"/>
        </a:xfrm>
      </p:grpSpPr>
      <p:sp>
        <p:nvSpPr>
          <p:cNvPr id="94" name="Google Shape;94;p69"/>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69"/>
          <p:cNvSpPr txBox="1"/>
          <p:nvPr>
            <p:ph idx="1" type="body"/>
          </p:nvPr>
        </p:nvSpPr>
        <p:spPr>
          <a:xfrm rot="5400000">
            <a:off x="3833021" y="-1623213"/>
            <a:ext cx="4525963" cy="1097280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69"/>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9"/>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9"/>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70"/>
          <p:cNvSpPr txBox="1"/>
          <p:nvPr>
            <p:ph type="title"/>
          </p:nvPr>
        </p:nvSpPr>
        <p:spPr>
          <a:xfrm rot="5400000">
            <a:off x="10688640" y="1371609"/>
            <a:ext cx="5851525" cy="365760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70"/>
          <p:cNvSpPr txBox="1"/>
          <p:nvPr>
            <p:ph idx="1" type="body"/>
          </p:nvPr>
        </p:nvSpPr>
        <p:spPr>
          <a:xfrm rot="5400000">
            <a:off x="3271841" y="-2184390"/>
            <a:ext cx="5851525" cy="1076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70"/>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70"/>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70"/>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05" name="Shape 105"/>
        <p:cNvGrpSpPr/>
        <p:nvPr/>
      </p:nvGrpSpPr>
      <p:grpSpPr>
        <a:xfrm>
          <a:off x="0" y="0"/>
          <a:ext cx="0" cy="0"/>
          <a:chOff x="0" y="0"/>
          <a:chExt cx="0" cy="0"/>
        </a:xfrm>
      </p:grpSpPr>
      <p:sp>
        <p:nvSpPr>
          <p:cNvPr id="106" name="Google Shape;106;p71"/>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71"/>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1"/>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71"/>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7" name="Shape 117"/>
        <p:cNvGrpSpPr/>
        <p:nvPr/>
      </p:nvGrpSpPr>
      <p:grpSpPr>
        <a:xfrm>
          <a:off x="0" y="0"/>
          <a:ext cx="0" cy="0"/>
          <a:chOff x="0" y="0"/>
          <a:chExt cx="0" cy="0"/>
        </a:xfrm>
      </p:grpSpPr>
      <p:sp>
        <p:nvSpPr>
          <p:cNvPr id="118" name="Google Shape;118;p58"/>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58"/>
          <p:cNvSpPr txBox="1"/>
          <p:nvPr>
            <p:ph idx="1" type="body"/>
          </p:nvPr>
        </p:nvSpPr>
        <p:spPr>
          <a:xfrm>
            <a:off x="609601" y="1600204"/>
            <a:ext cx="10972801"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58"/>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8"/>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8"/>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123" name="Google Shape;123;p58"/>
          <p:cNvGrpSpPr/>
          <p:nvPr/>
        </p:nvGrpSpPr>
        <p:grpSpPr>
          <a:xfrm>
            <a:off x="1279358" y="313346"/>
            <a:ext cx="10270993" cy="1066802"/>
            <a:chOff x="989012" y="4572000"/>
            <a:chExt cx="10268319" cy="1002032"/>
          </a:xfrm>
        </p:grpSpPr>
        <p:cxnSp>
          <p:nvCxnSpPr>
            <p:cNvPr id="124" name="Google Shape;124;p58"/>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125" name="Google Shape;125;p58"/>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126" name="Google Shape;126;p58"/>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7" name="Shape 127"/>
        <p:cNvGrpSpPr/>
        <p:nvPr/>
      </p:nvGrpSpPr>
      <p:grpSpPr>
        <a:xfrm>
          <a:off x="0" y="0"/>
          <a:ext cx="0" cy="0"/>
          <a:chOff x="0" y="0"/>
          <a:chExt cx="0" cy="0"/>
        </a:xfrm>
      </p:grpSpPr>
      <p:sp>
        <p:nvSpPr>
          <p:cNvPr id="128" name="Google Shape;128;p59"/>
          <p:cNvSpPr txBox="1"/>
          <p:nvPr>
            <p:ph type="title"/>
          </p:nvPr>
        </p:nvSpPr>
        <p:spPr>
          <a:xfrm>
            <a:off x="963084" y="4406904"/>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Arial Black"/>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59"/>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30" name="Google Shape;130;p59"/>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9"/>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9"/>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3" name="Shape 133"/>
        <p:cNvGrpSpPr/>
        <p:nvPr/>
      </p:nvGrpSpPr>
      <p:grpSpPr>
        <a:xfrm>
          <a:off x="0" y="0"/>
          <a:ext cx="0" cy="0"/>
          <a:chOff x="0" y="0"/>
          <a:chExt cx="0" cy="0"/>
        </a:xfrm>
      </p:grpSpPr>
      <p:sp>
        <p:nvSpPr>
          <p:cNvPr id="134" name="Google Shape;134;p60"/>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0"/>
          <p:cNvSpPr txBox="1"/>
          <p:nvPr>
            <p:ph idx="1" type="body"/>
          </p:nvPr>
        </p:nvSpPr>
        <p:spPr>
          <a:xfrm>
            <a:off x="111218" y="1600204"/>
            <a:ext cx="5564049"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6" name="Google Shape;136;p60"/>
          <p:cNvSpPr txBox="1"/>
          <p:nvPr>
            <p:ph idx="2" type="body"/>
          </p:nvPr>
        </p:nvSpPr>
        <p:spPr>
          <a:xfrm>
            <a:off x="5820524" y="1600204"/>
            <a:ext cx="6220625"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7" name="Google Shape;137;p60"/>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0"/>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60"/>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140" name="Google Shape;140;p60"/>
          <p:cNvGrpSpPr/>
          <p:nvPr/>
        </p:nvGrpSpPr>
        <p:grpSpPr>
          <a:xfrm>
            <a:off x="1279358" y="313346"/>
            <a:ext cx="10270993" cy="1066802"/>
            <a:chOff x="989012" y="4572000"/>
            <a:chExt cx="10268319" cy="1002032"/>
          </a:xfrm>
        </p:grpSpPr>
        <p:cxnSp>
          <p:nvCxnSpPr>
            <p:cNvPr id="141" name="Google Shape;141;p60"/>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142" name="Google Shape;142;p60"/>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143" name="Google Shape;143;p60"/>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4" name="Shape 144"/>
        <p:cNvGrpSpPr/>
        <p:nvPr/>
      </p:nvGrpSpPr>
      <p:grpSpPr>
        <a:xfrm>
          <a:off x="0" y="0"/>
          <a:ext cx="0" cy="0"/>
          <a:chOff x="0" y="0"/>
          <a:chExt cx="0" cy="0"/>
        </a:xfrm>
      </p:grpSpPr>
      <p:sp>
        <p:nvSpPr>
          <p:cNvPr id="145" name="Google Shape;145;p72"/>
          <p:cNvSpPr txBox="1"/>
          <p:nvPr>
            <p:ph type="ctrTitle"/>
          </p:nvPr>
        </p:nvSpPr>
        <p:spPr>
          <a:xfrm>
            <a:off x="914402" y="2130429"/>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72"/>
          <p:cNvSpPr txBox="1"/>
          <p:nvPr>
            <p:ph idx="1" type="subTitle"/>
          </p:nvPr>
        </p:nvSpPr>
        <p:spPr>
          <a:xfrm>
            <a:off x="1828800" y="3886200"/>
            <a:ext cx="8534401"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7" name="Google Shape;147;p72"/>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72"/>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72"/>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150" name="Google Shape;150;p72"/>
          <p:cNvGrpSpPr/>
          <p:nvPr/>
        </p:nvGrpSpPr>
        <p:grpSpPr>
          <a:xfrm>
            <a:off x="989271" y="2362200"/>
            <a:ext cx="10270993" cy="1066802"/>
            <a:chOff x="989012" y="4572000"/>
            <a:chExt cx="10268319" cy="1002032"/>
          </a:xfrm>
        </p:grpSpPr>
        <p:cxnSp>
          <p:nvCxnSpPr>
            <p:cNvPr id="151" name="Google Shape;151;p72"/>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152" name="Google Shape;152;p72"/>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153" name="Google Shape;153;p72"/>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4" name="Shape 154"/>
        <p:cNvGrpSpPr/>
        <p:nvPr/>
      </p:nvGrpSpPr>
      <p:grpSpPr>
        <a:xfrm>
          <a:off x="0" y="0"/>
          <a:ext cx="0" cy="0"/>
          <a:chOff x="0" y="0"/>
          <a:chExt cx="0" cy="0"/>
        </a:xfrm>
      </p:grpSpPr>
      <p:sp>
        <p:nvSpPr>
          <p:cNvPr id="155" name="Google Shape;155;p73"/>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73"/>
          <p:cNvSpPr txBox="1"/>
          <p:nvPr>
            <p:ph idx="1" type="body"/>
          </p:nvPr>
        </p:nvSpPr>
        <p:spPr>
          <a:xfrm>
            <a:off x="609601"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57" name="Google Shape;157;p73"/>
          <p:cNvSpPr txBox="1"/>
          <p:nvPr>
            <p:ph idx="2" type="body"/>
          </p:nvPr>
        </p:nvSpPr>
        <p:spPr>
          <a:xfrm>
            <a:off x="609601"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58" name="Google Shape;158;p73"/>
          <p:cNvSpPr txBox="1"/>
          <p:nvPr>
            <p:ph idx="3" type="body"/>
          </p:nvPr>
        </p:nvSpPr>
        <p:spPr>
          <a:xfrm>
            <a:off x="6193367"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59" name="Google Shape;159;p73"/>
          <p:cNvSpPr txBox="1"/>
          <p:nvPr>
            <p:ph idx="4" type="body"/>
          </p:nvPr>
        </p:nvSpPr>
        <p:spPr>
          <a:xfrm>
            <a:off x="6193367"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0" name="Google Shape;160;p73"/>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73"/>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73"/>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163" name="Google Shape;163;p73"/>
          <p:cNvGrpSpPr/>
          <p:nvPr/>
        </p:nvGrpSpPr>
        <p:grpSpPr>
          <a:xfrm>
            <a:off x="1279358" y="313346"/>
            <a:ext cx="10270993" cy="1066802"/>
            <a:chOff x="989012" y="4572000"/>
            <a:chExt cx="10268319" cy="1002032"/>
          </a:xfrm>
        </p:grpSpPr>
        <p:cxnSp>
          <p:nvCxnSpPr>
            <p:cNvPr id="164" name="Google Shape;164;p73"/>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165" name="Google Shape;165;p73"/>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166" name="Google Shape;166;p73"/>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7" name="Shape 167"/>
        <p:cNvGrpSpPr/>
        <p:nvPr/>
      </p:nvGrpSpPr>
      <p:grpSpPr>
        <a:xfrm>
          <a:off x="0" y="0"/>
          <a:ext cx="0" cy="0"/>
          <a:chOff x="0" y="0"/>
          <a:chExt cx="0" cy="0"/>
        </a:xfrm>
      </p:grpSpPr>
      <p:sp>
        <p:nvSpPr>
          <p:cNvPr id="168" name="Google Shape;168;p74"/>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74"/>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74"/>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74"/>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172" name="Google Shape;172;p74"/>
          <p:cNvGrpSpPr/>
          <p:nvPr/>
        </p:nvGrpSpPr>
        <p:grpSpPr>
          <a:xfrm>
            <a:off x="1279358" y="313346"/>
            <a:ext cx="10270993" cy="1066802"/>
            <a:chOff x="989012" y="4572000"/>
            <a:chExt cx="10268319" cy="1002032"/>
          </a:xfrm>
        </p:grpSpPr>
        <p:cxnSp>
          <p:nvCxnSpPr>
            <p:cNvPr id="173" name="Google Shape;173;p74"/>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174" name="Google Shape;174;p74"/>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175" name="Google Shape;175;p74"/>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6" name="Shape 176"/>
        <p:cNvGrpSpPr/>
        <p:nvPr/>
      </p:nvGrpSpPr>
      <p:grpSpPr>
        <a:xfrm>
          <a:off x="0" y="0"/>
          <a:ext cx="0" cy="0"/>
          <a:chOff x="0" y="0"/>
          <a:chExt cx="0" cy="0"/>
        </a:xfrm>
      </p:grpSpPr>
      <p:sp>
        <p:nvSpPr>
          <p:cNvPr id="177" name="Google Shape;177;p75"/>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75"/>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75"/>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61"/>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1"/>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61"/>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1"/>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1"/>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32" name="Google Shape;32;p61"/>
          <p:cNvGrpSpPr/>
          <p:nvPr/>
        </p:nvGrpSpPr>
        <p:grpSpPr>
          <a:xfrm>
            <a:off x="1279356" y="313346"/>
            <a:ext cx="10270995" cy="1066802"/>
            <a:chOff x="989012" y="4572000"/>
            <a:chExt cx="10268319" cy="1002032"/>
          </a:xfrm>
        </p:grpSpPr>
        <p:cxnSp>
          <p:nvCxnSpPr>
            <p:cNvPr id="33" name="Google Shape;33;p61"/>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34" name="Google Shape;34;p61"/>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35" name="Google Shape;35;p61"/>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80" name="Shape 180"/>
        <p:cNvGrpSpPr/>
        <p:nvPr/>
      </p:nvGrpSpPr>
      <p:grpSpPr>
        <a:xfrm>
          <a:off x="0" y="0"/>
          <a:ext cx="0" cy="0"/>
          <a:chOff x="0" y="0"/>
          <a:chExt cx="0" cy="0"/>
        </a:xfrm>
      </p:grpSpPr>
      <p:sp>
        <p:nvSpPr>
          <p:cNvPr id="181" name="Google Shape;181;p7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Blac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76"/>
          <p:cNvSpPr txBox="1"/>
          <p:nvPr>
            <p:ph idx="1" type="body"/>
          </p:nvPr>
        </p:nvSpPr>
        <p:spPr>
          <a:xfrm>
            <a:off x="4766733" y="273054"/>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83" name="Google Shape;183;p76"/>
          <p:cNvSpPr txBox="1"/>
          <p:nvPr>
            <p:ph idx="2" type="body"/>
          </p:nvPr>
        </p:nvSpPr>
        <p:spPr>
          <a:xfrm>
            <a:off x="609601"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4" name="Google Shape;184;p76"/>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76"/>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76"/>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87" name="Shape 187"/>
        <p:cNvGrpSpPr/>
        <p:nvPr/>
      </p:nvGrpSpPr>
      <p:grpSpPr>
        <a:xfrm>
          <a:off x="0" y="0"/>
          <a:ext cx="0" cy="0"/>
          <a:chOff x="0" y="0"/>
          <a:chExt cx="0" cy="0"/>
        </a:xfrm>
      </p:grpSpPr>
      <p:sp>
        <p:nvSpPr>
          <p:cNvPr id="188" name="Google Shape;188;p77"/>
          <p:cNvSpPr txBox="1"/>
          <p:nvPr>
            <p:ph type="title"/>
          </p:nvPr>
        </p:nvSpPr>
        <p:spPr>
          <a:xfrm>
            <a:off x="2389719"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Blac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77"/>
          <p:cNvSpPr/>
          <p:nvPr>
            <p:ph idx="2" type="pic"/>
          </p:nvPr>
        </p:nvSpPr>
        <p:spPr>
          <a:xfrm>
            <a:off x="2389719" y="612775"/>
            <a:ext cx="73152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90" name="Google Shape;190;p77"/>
          <p:cNvSpPr txBox="1"/>
          <p:nvPr>
            <p:ph idx="1" type="body"/>
          </p:nvPr>
        </p:nvSpPr>
        <p:spPr>
          <a:xfrm>
            <a:off x="2389719"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91" name="Google Shape;191;p77"/>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77"/>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77"/>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94" name="Shape 194"/>
        <p:cNvGrpSpPr/>
        <p:nvPr/>
      </p:nvGrpSpPr>
      <p:grpSpPr>
        <a:xfrm>
          <a:off x="0" y="0"/>
          <a:ext cx="0" cy="0"/>
          <a:chOff x="0" y="0"/>
          <a:chExt cx="0" cy="0"/>
        </a:xfrm>
      </p:grpSpPr>
      <p:sp>
        <p:nvSpPr>
          <p:cNvPr id="195" name="Google Shape;195;p78"/>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78"/>
          <p:cNvSpPr txBox="1"/>
          <p:nvPr>
            <p:ph idx="1" type="body"/>
          </p:nvPr>
        </p:nvSpPr>
        <p:spPr>
          <a:xfrm rot="5400000">
            <a:off x="3833020" y="-1623215"/>
            <a:ext cx="4525963" cy="1097280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7" name="Google Shape;197;p78"/>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78"/>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78"/>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00" name="Shape 200"/>
        <p:cNvGrpSpPr/>
        <p:nvPr/>
      </p:nvGrpSpPr>
      <p:grpSpPr>
        <a:xfrm>
          <a:off x="0" y="0"/>
          <a:ext cx="0" cy="0"/>
          <a:chOff x="0" y="0"/>
          <a:chExt cx="0" cy="0"/>
        </a:xfrm>
      </p:grpSpPr>
      <p:sp>
        <p:nvSpPr>
          <p:cNvPr id="201" name="Google Shape;201;p79"/>
          <p:cNvSpPr txBox="1"/>
          <p:nvPr>
            <p:ph type="title"/>
          </p:nvPr>
        </p:nvSpPr>
        <p:spPr>
          <a:xfrm rot="5400000">
            <a:off x="10685465" y="1372663"/>
            <a:ext cx="5851525" cy="365548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79"/>
          <p:cNvSpPr txBox="1"/>
          <p:nvPr>
            <p:ph idx="1" type="body"/>
          </p:nvPr>
        </p:nvSpPr>
        <p:spPr>
          <a:xfrm rot="5400000">
            <a:off x="3270781" y="-2183338"/>
            <a:ext cx="5851525" cy="10767484"/>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3" name="Google Shape;203;p79"/>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79"/>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79"/>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 name="Shape 36"/>
        <p:cNvGrpSpPr/>
        <p:nvPr/>
      </p:nvGrpSpPr>
      <p:grpSpPr>
        <a:xfrm>
          <a:off x="0" y="0"/>
          <a:ext cx="0" cy="0"/>
          <a:chOff x="0" y="0"/>
          <a:chExt cx="0" cy="0"/>
        </a:xfrm>
      </p:grpSpPr>
      <p:sp>
        <p:nvSpPr>
          <p:cNvPr id="37" name="Google Shape;37;p62"/>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2"/>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2"/>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63"/>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3"/>
          <p:cNvSpPr txBox="1"/>
          <p:nvPr>
            <p:ph idx="1" type="body"/>
          </p:nvPr>
        </p:nvSpPr>
        <p:spPr>
          <a:xfrm>
            <a:off x="812803" y="1600206"/>
            <a:ext cx="7213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63"/>
          <p:cNvSpPr txBox="1"/>
          <p:nvPr>
            <p:ph idx="2" type="body"/>
          </p:nvPr>
        </p:nvSpPr>
        <p:spPr>
          <a:xfrm>
            <a:off x="8229600" y="1600206"/>
            <a:ext cx="7213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63"/>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3"/>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3"/>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47" name="Google Shape;47;p63"/>
          <p:cNvGrpSpPr/>
          <p:nvPr/>
        </p:nvGrpSpPr>
        <p:grpSpPr>
          <a:xfrm>
            <a:off x="1279356" y="313346"/>
            <a:ext cx="10270995" cy="1066802"/>
            <a:chOff x="989012" y="4572000"/>
            <a:chExt cx="10268319" cy="1002032"/>
          </a:xfrm>
        </p:grpSpPr>
        <p:cxnSp>
          <p:nvCxnSpPr>
            <p:cNvPr id="48" name="Google Shape;48;p63"/>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49" name="Google Shape;49;p63"/>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50" name="Google Shape;50;p63"/>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1" name="Shape 51"/>
        <p:cNvGrpSpPr/>
        <p:nvPr/>
      </p:nvGrpSpPr>
      <p:grpSpPr>
        <a:xfrm>
          <a:off x="0" y="0"/>
          <a:ext cx="0" cy="0"/>
          <a:chOff x="0" y="0"/>
          <a:chExt cx="0" cy="0"/>
        </a:xfrm>
      </p:grpSpPr>
      <p:sp>
        <p:nvSpPr>
          <p:cNvPr id="52" name="Google Shape;52;p64"/>
          <p:cNvSpPr txBox="1"/>
          <p:nvPr>
            <p:ph type="title"/>
          </p:nvPr>
        </p:nvSpPr>
        <p:spPr>
          <a:xfrm>
            <a:off x="963084" y="4406909"/>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4" name="Google Shape;54;p64"/>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4"/>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4"/>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 name="Shape 57"/>
        <p:cNvGrpSpPr/>
        <p:nvPr/>
      </p:nvGrpSpPr>
      <p:grpSpPr>
        <a:xfrm>
          <a:off x="0" y="0"/>
          <a:ext cx="0" cy="0"/>
          <a:chOff x="0" y="0"/>
          <a:chExt cx="0" cy="0"/>
        </a:xfrm>
      </p:grpSpPr>
      <p:sp>
        <p:nvSpPr>
          <p:cNvPr id="58" name="Google Shape;58;p65"/>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65"/>
          <p:cNvSpPr txBox="1"/>
          <p:nvPr>
            <p:ph idx="1" type="body"/>
          </p:nvPr>
        </p:nvSpPr>
        <p:spPr>
          <a:xfrm>
            <a:off x="609603"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0" name="Google Shape;60;p65"/>
          <p:cNvSpPr txBox="1"/>
          <p:nvPr>
            <p:ph idx="2" type="body"/>
          </p:nvPr>
        </p:nvSpPr>
        <p:spPr>
          <a:xfrm>
            <a:off x="609603"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1" name="Google Shape;61;p65"/>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2" name="Google Shape;62;p65"/>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3" name="Google Shape;63;p65"/>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5"/>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5"/>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66" name="Google Shape;66;p65"/>
          <p:cNvGrpSpPr/>
          <p:nvPr/>
        </p:nvGrpSpPr>
        <p:grpSpPr>
          <a:xfrm>
            <a:off x="1279356" y="313346"/>
            <a:ext cx="10270995" cy="1066802"/>
            <a:chOff x="989012" y="4572000"/>
            <a:chExt cx="10268319" cy="1002032"/>
          </a:xfrm>
        </p:grpSpPr>
        <p:cxnSp>
          <p:nvCxnSpPr>
            <p:cNvPr id="67" name="Google Shape;67;p65"/>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68" name="Google Shape;68;p65"/>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69" name="Google Shape;69;p65"/>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66"/>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66"/>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6"/>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6"/>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75" name="Google Shape;75;p66"/>
          <p:cNvGrpSpPr/>
          <p:nvPr/>
        </p:nvGrpSpPr>
        <p:grpSpPr>
          <a:xfrm>
            <a:off x="1279356" y="313346"/>
            <a:ext cx="10270995" cy="1066802"/>
            <a:chOff x="989012" y="4572000"/>
            <a:chExt cx="10268319" cy="1002032"/>
          </a:xfrm>
        </p:grpSpPr>
        <p:cxnSp>
          <p:nvCxnSpPr>
            <p:cNvPr id="76" name="Google Shape;76;p66"/>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77" name="Google Shape;77;p66"/>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78" name="Google Shape;78;p66"/>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9" name="Shape 79"/>
        <p:cNvGrpSpPr/>
        <p:nvPr/>
      </p:nvGrpSpPr>
      <p:grpSpPr>
        <a:xfrm>
          <a:off x="0" y="0"/>
          <a:ext cx="0" cy="0"/>
          <a:chOff x="0" y="0"/>
          <a:chExt cx="0" cy="0"/>
        </a:xfrm>
      </p:grpSpPr>
      <p:sp>
        <p:nvSpPr>
          <p:cNvPr id="80" name="Google Shape;80;p67"/>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67"/>
          <p:cNvSpPr txBox="1"/>
          <p:nvPr>
            <p:ph idx="1" type="body"/>
          </p:nvPr>
        </p:nvSpPr>
        <p:spPr>
          <a:xfrm>
            <a:off x="4766733" y="273059"/>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82" name="Google Shape;82;p67"/>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3" name="Google Shape;83;p67"/>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7"/>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7"/>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6" name="Shape 86"/>
        <p:cNvGrpSpPr/>
        <p:nvPr/>
      </p:nvGrpSpPr>
      <p:grpSpPr>
        <a:xfrm>
          <a:off x="0" y="0"/>
          <a:ext cx="0" cy="0"/>
          <a:chOff x="0" y="0"/>
          <a:chExt cx="0" cy="0"/>
        </a:xfrm>
      </p:grpSpPr>
      <p:sp>
        <p:nvSpPr>
          <p:cNvPr id="87" name="Google Shape;87;p68"/>
          <p:cNvSpPr txBox="1"/>
          <p:nvPr>
            <p:ph type="title"/>
          </p:nvPr>
        </p:nvSpPr>
        <p:spPr>
          <a:xfrm>
            <a:off x="2389720"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68"/>
          <p:cNvSpPr/>
          <p:nvPr>
            <p:ph idx="2" type="pic"/>
          </p:nvPr>
        </p:nvSpPr>
        <p:spPr>
          <a:xfrm>
            <a:off x="2389720" y="612775"/>
            <a:ext cx="73152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9" name="Google Shape;89;p68"/>
          <p:cNvSpPr txBox="1"/>
          <p:nvPr>
            <p:ph idx="1" type="body"/>
          </p:nvPr>
        </p:nvSpPr>
        <p:spPr>
          <a:xfrm>
            <a:off x="2389720"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0" name="Google Shape;90;p68"/>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68"/>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8"/>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55"/>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5"/>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5"/>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5"/>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5"/>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Black and white background Flourence city image." id="15" name="Google Shape;15;p55"/>
          <p:cNvPicPr preferRelativeResize="0"/>
          <p:nvPr/>
        </p:nvPicPr>
        <p:blipFill rotWithShape="1">
          <a:blip r:embed="rId1">
            <a:alphaModFix amt="10000"/>
          </a:blip>
          <a:srcRect b="0" l="0" r="0" t="0"/>
          <a:stretch/>
        </p:blipFill>
        <p:spPr>
          <a:xfrm>
            <a:off x="4" y="0"/>
            <a:ext cx="12192000" cy="685621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0" name="Shape 110"/>
        <p:cNvGrpSpPr/>
        <p:nvPr/>
      </p:nvGrpSpPr>
      <p:grpSpPr>
        <a:xfrm>
          <a:off x="0" y="0"/>
          <a:ext cx="0" cy="0"/>
          <a:chOff x="0" y="0"/>
          <a:chExt cx="0" cy="0"/>
        </a:xfrm>
      </p:grpSpPr>
      <p:pic>
        <p:nvPicPr>
          <p:cNvPr descr="Black and white background Flourence city image." id="111" name="Google Shape;111;p57"/>
          <p:cNvPicPr preferRelativeResize="0"/>
          <p:nvPr/>
        </p:nvPicPr>
        <p:blipFill rotWithShape="1">
          <a:blip r:embed="rId1">
            <a:alphaModFix amt="10000"/>
          </a:blip>
          <a:srcRect b="0" l="0" r="0" t="0"/>
          <a:stretch/>
        </p:blipFill>
        <p:spPr>
          <a:xfrm>
            <a:off x="2" y="0"/>
            <a:ext cx="12192000" cy="6856214"/>
          </a:xfrm>
          <a:prstGeom prst="rect">
            <a:avLst/>
          </a:prstGeom>
          <a:noFill/>
          <a:ln>
            <a:noFill/>
          </a:ln>
        </p:spPr>
      </p:pic>
      <p:sp>
        <p:nvSpPr>
          <p:cNvPr id="112" name="Google Shape;112;p57"/>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3" name="Google Shape;113;p57"/>
          <p:cNvSpPr txBox="1"/>
          <p:nvPr>
            <p:ph idx="1" type="body"/>
          </p:nvPr>
        </p:nvSpPr>
        <p:spPr>
          <a:xfrm>
            <a:off x="609601" y="1600204"/>
            <a:ext cx="10972801"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4" name="Google Shape;114;p57"/>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5" name="Google Shape;115;p57"/>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57"/>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FFC000"/>
                </a:solidFill>
                <a:latin typeface="Calibri"/>
                <a:ea typeface="Calibri"/>
                <a:cs typeface="Calibri"/>
                <a:sym typeface="Calibri"/>
              </a:defRPr>
            </a:lvl1pPr>
            <a:lvl2pPr indent="0" lvl="1" marL="0" marR="0" rtl="0" algn="r">
              <a:spcBef>
                <a:spcPts val="0"/>
              </a:spcBef>
              <a:buNone/>
              <a:defRPr b="0" i="0" sz="1200" u="none" cap="none" strike="noStrike">
                <a:solidFill>
                  <a:srgbClr val="FFC000"/>
                </a:solidFill>
                <a:latin typeface="Calibri"/>
                <a:ea typeface="Calibri"/>
                <a:cs typeface="Calibri"/>
                <a:sym typeface="Calibri"/>
              </a:defRPr>
            </a:lvl2pPr>
            <a:lvl3pPr indent="0" lvl="2" marL="0" marR="0" rtl="0" algn="r">
              <a:spcBef>
                <a:spcPts val="0"/>
              </a:spcBef>
              <a:buNone/>
              <a:defRPr b="0" i="0" sz="1200" u="none" cap="none" strike="noStrike">
                <a:solidFill>
                  <a:srgbClr val="FFC000"/>
                </a:solidFill>
                <a:latin typeface="Calibri"/>
                <a:ea typeface="Calibri"/>
                <a:cs typeface="Calibri"/>
                <a:sym typeface="Calibri"/>
              </a:defRPr>
            </a:lvl3pPr>
            <a:lvl4pPr indent="0" lvl="3" marL="0" marR="0" rtl="0" algn="r">
              <a:spcBef>
                <a:spcPts val="0"/>
              </a:spcBef>
              <a:buNone/>
              <a:defRPr b="0" i="0" sz="1200" u="none" cap="none" strike="noStrike">
                <a:solidFill>
                  <a:srgbClr val="FFC000"/>
                </a:solidFill>
                <a:latin typeface="Calibri"/>
                <a:ea typeface="Calibri"/>
                <a:cs typeface="Calibri"/>
                <a:sym typeface="Calibri"/>
              </a:defRPr>
            </a:lvl4pPr>
            <a:lvl5pPr indent="0" lvl="4" marL="0" marR="0" rtl="0" algn="r">
              <a:spcBef>
                <a:spcPts val="0"/>
              </a:spcBef>
              <a:buNone/>
              <a:defRPr b="0" i="0" sz="1200" u="none" cap="none" strike="noStrike">
                <a:solidFill>
                  <a:srgbClr val="FFC000"/>
                </a:solidFill>
                <a:latin typeface="Calibri"/>
                <a:ea typeface="Calibri"/>
                <a:cs typeface="Calibri"/>
                <a:sym typeface="Calibri"/>
              </a:defRPr>
            </a:lvl5pPr>
            <a:lvl6pPr indent="0" lvl="5" marL="0" marR="0" rtl="0" algn="r">
              <a:spcBef>
                <a:spcPts val="0"/>
              </a:spcBef>
              <a:buNone/>
              <a:defRPr b="0" i="0" sz="1200" u="none" cap="none" strike="noStrike">
                <a:solidFill>
                  <a:srgbClr val="FFC000"/>
                </a:solidFill>
                <a:latin typeface="Calibri"/>
                <a:ea typeface="Calibri"/>
                <a:cs typeface="Calibri"/>
                <a:sym typeface="Calibri"/>
              </a:defRPr>
            </a:lvl6pPr>
            <a:lvl7pPr indent="0" lvl="6" marL="0" marR="0" rtl="0" algn="r">
              <a:spcBef>
                <a:spcPts val="0"/>
              </a:spcBef>
              <a:buNone/>
              <a:defRPr b="0" i="0" sz="1200" u="none" cap="none" strike="noStrike">
                <a:solidFill>
                  <a:srgbClr val="FFC000"/>
                </a:solidFill>
                <a:latin typeface="Calibri"/>
                <a:ea typeface="Calibri"/>
                <a:cs typeface="Calibri"/>
                <a:sym typeface="Calibri"/>
              </a:defRPr>
            </a:lvl7pPr>
            <a:lvl8pPr indent="0" lvl="7" marL="0" marR="0" rtl="0" algn="r">
              <a:spcBef>
                <a:spcPts val="0"/>
              </a:spcBef>
              <a:buNone/>
              <a:defRPr b="0" i="0" sz="1200" u="none" cap="none" strike="noStrike">
                <a:solidFill>
                  <a:srgbClr val="FFC000"/>
                </a:solidFill>
                <a:latin typeface="Calibri"/>
                <a:ea typeface="Calibri"/>
                <a:cs typeface="Calibri"/>
                <a:sym typeface="Calibri"/>
              </a:defRPr>
            </a:lvl8pPr>
            <a:lvl9pPr indent="0" lvl="8" marL="0" marR="0" rtl="0" algn="r">
              <a:spcBef>
                <a:spcPts val="0"/>
              </a:spcBef>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
          <p:cNvSpPr txBox="1"/>
          <p:nvPr>
            <p:ph type="ctrTitle"/>
          </p:nvPr>
        </p:nvSpPr>
        <p:spPr>
          <a:xfrm>
            <a:off x="914403" y="2130434"/>
            <a:ext cx="103632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400"/>
              <a:buFont typeface="Calibri"/>
              <a:buNone/>
            </a:pPr>
            <a:r>
              <a:rPr b="1" lang="en-US">
                <a:solidFill>
                  <a:srgbClr val="000000"/>
                </a:solidFill>
              </a:rPr>
              <a:t>CS312 	</a:t>
            </a:r>
            <a:r>
              <a:rPr b="1" lang="en-US"/>
              <a:t>Database Management Systems</a:t>
            </a:r>
            <a:endParaRPr sz="4800">
              <a:solidFill>
                <a:srgbClr val="000000"/>
              </a:solidFill>
            </a:endParaRPr>
          </a:p>
        </p:txBody>
      </p:sp>
      <p:sp>
        <p:nvSpPr>
          <p:cNvPr id="211" name="Google Shape;211;p1"/>
          <p:cNvSpPr txBox="1"/>
          <p:nvPr>
            <p:ph idx="1" type="subTitle"/>
          </p:nvPr>
        </p:nvSpPr>
        <p:spPr>
          <a:xfrm>
            <a:off x="1828800" y="3886200"/>
            <a:ext cx="8534401"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b="1" lang="en-US">
                <a:latin typeface="Times New Roman"/>
                <a:ea typeface="Times New Roman"/>
                <a:cs typeface="Times New Roman"/>
                <a:sym typeface="Times New Roman"/>
              </a:rPr>
              <a:t>School  of Computer Engineering and Technology	</a:t>
            </a:r>
            <a:endParaRPr/>
          </a:p>
          <a:p>
            <a:pPr indent="0" lvl="0" marL="0" rtl="0" algn="ctr">
              <a:spcBef>
                <a:spcPts val="640"/>
              </a:spcBef>
              <a:spcAft>
                <a:spcPts val="0"/>
              </a:spcAft>
              <a:buClr>
                <a:srgbClr val="888888"/>
              </a:buClr>
              <a:buSzPts val="3200"/>
              <a:buNone/>
            </a:pPr>
            <a:r>
              <a:t/>
            </a:r>
            <a:endParaRPr/>
          </a:p>
        </p:txBody>
      </p:sp>
      <p:pic>
        <p:nvPicPr>
          <p:cNvPr id="212" name="Google Shape;212;p1"/>
          <p:cNvPicPr preferRelativeResize="0"/>
          <p:nvPr/>
        </p:nvPicPr>
        <p:blipFill rotWithShape="1">
          <a:blip r:embed="rId3">
            <a:alphaModFix/>
          </a:blip>
          <a:srcRect b="0" l="0" r="0" t="0"/>
          <a:stretch/>
        </p:blipFill>
        <p:spPr>
          <a:xfrm>
            <a:off x="868175" y="431801"/>
            <a:ext cx="2980415" cy="60526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0"/>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br>
              <a:rPr lang="en-US" sz="3959"/>
            </a:br>
            <a:br>
              <a:rPr lang="en-US" sz="3959"/>
            </a:br>
            <a:r>
              <a:rPr lang="en-US" sz="3959"/>
              <a:t>Step 1 - Identify Entities</a:t>
            </a:r>
            <a:br>
              <a:rPr lang="en-US" sz="3959"/>
            </a:br>
            <a:br>
              <a:rPr lang="en-US" sz="3959"/>
            </a:br>
            <a:endParaRPr sz="3959"/>
          </a:p>
        </p:txBody>
      </p:sp>
      <p:sp>
        <p:nvSpPr>
          <p:cNvPr id="298" name="Google Shape;298;p10"/>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entities in this scenario are</a:t>
            </a:r>
            <a:endParaRPr/>
          </a:p>
          <a:p>
            <a:pPr indent="-285750" lvl="1" marL="742950" rtl="0" algn="l">
              <a:spcBef>
                <a:spcPts val="560"/>
              </a:spcBef>
              <a:spcAft>
                <a:spcPts val="0"/>
              </a:spcAft>
              <a:buClr>
                <a:schemeClr val="dk1"/>
              </a:buClr>
              <a:buSzPts val="2800"/>
              <a:buChar char="–"/>
            </a:pPr>
            <a:r>
              <a:rPr lang="en-US"/>
              <a:t>University </a:t>
            </a:r>
            <a:endParaRPr/>
          </a:p>
          <a:p>
            <a:pPr indent="-285750" lvl="1" marL="742950" rtl="0" algn="l">
              <a:spcBef>
                <a:spcPts val="560"/>
              </a:spcBef>
              <a:spcAft>
                <a:spcPts val="0"/>
              </a:spcAft>
              <a:buClr>
                <a:schemeClr val="dk1"/>
              </a:buClr>
              <a:buSzPts val="2800"/>
              <a:buChar char="–"/>
            </a:pPr>
            <a:r>
              <a:rPr lang="en-US"/>
              <a:t>Faculty </a:t>
            </a:r>
            <a:endParaRPr/>
          </a:p>
          <a:p>
            <a:pPr indent="-285750" lvl="1" marL="742950" rtl="0" algn="l">
              <a:spcBef>
                <a:spcPts val="560"/>
              </a:spcBef>
              <a:spcAft>
                <a:spcPts val="0"/>
              </a:spcAft>
              <a:buClr>
                <a:schemeClr val="dk1"/>
              </a:buClr>
              <a:buSzPts val="2800"/>
              <a:buChar char="–"/>
            </a:pPr>
            <a:r>
              <a:rPr lang="en-US"/>
              <a:t>School </a:t>
            </a:r>
            <a:endParaRPr/>
          </a:p>
          <a:p>
            <a:pPr indent="-285750" lvl="1" marL="742950" rtl="0" algn="l">
              <a:spcBef>
                <a:spcPts val="560"/>
              </a:spcBef>
              <a:spcAft>
                <a:spcPts val="0"/>
              </a:spcAft>
              <a:buClr>
                <a:schemeClr val="dk1"/>
              </a:buClr>
              <a:buSzPts val="2800"/>
              <a:buChar char="–"/>
            </a:pPr>
            <a:r>
              <a:rPr lang="en-US"/>
              <a:t>Program </a:t>
            </a:r>
            <a:endParaRPr/>
          </a:p>
          <a:p>
            <a:pPr indent="-285750" lvl="1" marL="742950" rtl="0" algn="l">
              <a:spcBef>
                <a:spcPts val="560"/>
              </a:spcBef>
              <a:spcAft>
                <a:spcPts val="0"/>
              </a:spcAft>
              <a:buClr>
                <a:schemeClr val="dk1"/>
              </a:buClr>
              <a:buSzPts val="2800"/>
              <a:buChar char="–"/>
            </a:pPr>
            <a:r>
              <a:rPr lang="en-US"/>
              <a:t>Course </a:t>
            </a:r>
            <a:endParaRPr/>
          </a:p>
          <a:p>
            <a:pPr indent="-285750" lvl="1" marL="742950" rtl="0" algn="l">
              <a:spcBef>
                <a:spcPts val="560"/>
              </a:spcBef>
              <a:spcAft>
                <a:spcPts val="0"/>
              </a:spcAft>
              <a:buClr>
                <a:schemeClr val="dk1"/>
              </a:buClr>
              <a:buSzPts val="2800"/>
              <a:buChar char="–"/>
            </a:pPr>
            <a:r>
              <a:rPr lang="en-US"/>
              <a:t>Lecturer </a:t>
            </a:r>
            <a:endParaRPr/>
          </a:p>
          <a:p>
            <a:pPr indent="-285750" lvl="1" marL="742950" rtl="0" algn="l">
              <a:spcBef>
                <a:spcPts val="560"/>
              </a:spcBef>
              <a:spcAft>
                <a:spcPts val="0"/>
              </a:spcAft>
              <a:buClr>
                <a:schemeClr val="dk1"/>
              </a:buClr>
              <a:buSzPts val="2800"/>
              <a:buChar char="–"/>
            </a:pPr>
            <a:r>
              <a:rPr lang="en-US"/>
              <a:t>Student</a:t>
            </a:r>
            <a:endParaRPr/>
          </a:p>
          <a:p>
            <a:pPr indent="-139700" lvl="0" marL="342900" rtl="0" algn="l">
              <a:spcBef>
                <a:spcPts val="640"/>
              </a:spcBef>
              <a:spcAft>
                <a:spcPts val="0"/>
              </a:spcAft>
              <a:buClr>
                <a:schemeClr val="dk1"/>
              </a:buClr>
              <a:buSzPts val="3200"/>
              <a:buNone/>
            </a:pPr>
            <a:r>
              <a:t/>
            </a:r>
            <a:endParaRPr/>
          </a:p>
        </p:txBody>
      </p:sp>
      <p:sp>
        <p:nvSpPr>
          <p:cNvPr id="299" name="Google Shape;299;p10"/>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300" name="Google Shape;300;p10"/>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301" name="Google Shape;301;p10"/>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1"/>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br>
              <a:rPr lang="en-US" sz="3959"/>
            </a:br>
            <a:br>
              <a:rPr lang="en-US" sz="3959"/>
            </a:br>
            <a:r>
              <a:rPr lang="en-US" sz="3959"/>
              <a:t>Step 2 - Find relationships</a:t>
            </a:r>
            <a:br>
              <a:rPr lang="en-US" sz="3959"/>
            </a:br>
            <a:br>
              <a:rPr lang="en-US" sz="3959"/>
            </a:br>
            <a:endParaRPr sz="3959"/>
          </a:p>
        </p:txBody>
      </p:sp>
      <p:graphicFrame>
        <p:nvGraphicFramePr>
          <p:cNvPr id="307" name="Google Shape;307;p11"/>
          <p:cNvGraphicFramePr/>
          <p:nvPr/>
        </p:nvGraphicFramePr>
        <p:xfrm>
          <a:off x="609600" y="1600200"/>
          <a:ext cx="3000000" cy="3000000"/>
        </p:xfrm>
        <a:graphic>
          <a:graphicData uri="http://schemas.openxmlformats.org/drawingml/2006/table">
            <a:tbl>
              <a:tblPr bandRow="1" firstRow="1">
                <a:noFill/>
                <a:tableStyleId>{B7F24026-F768-44AF-BFDA-2C55E31FBE2B}</a:tableStyleId>
              </a:tblPr>
              <a:tblGrid>
                <a:gridCol w="1371600"/>
                <a:gridCol w="1371600"/>
                <a:gridCol w="1371600"/>
                <a:gridCol w="1371600"/>
                <a:gridCol w="1371600"/>
                <a:gridCol w="1371600"/>
                <a:gridCol w="1371600"/>
                <a:gridCol w="13716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University</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Faculty</a:t>
                      </a:r>
                      <a:endParaRPr/>
                    </a:p>
                  </a:txBody>
                  <a:tcPr marT="45725" marB="45725" marR="91450" marL="91450"/>
                </a:tc>
                <a:tc>
                  <a:txBody>
                    <a:bodyPr/>
                    <a:lstStyle/>
                    <a:p>
                      <a:pPr indent="0" lvl="0" marL="0" marR="0" rtl="0" algn="l">
                        <a:spcBef>
                          <a:spcPts val="0"/>
                        </a:spcBef>
                        <a:spcAft>
                          <a:spcPts val="0"/>
                        </a:spcAft>
                        <a:buNone/>
                      </a:pPr>
                      <a:r>
                        <a:rPr lang="en-US" sz="1800"/>
                        <a:t>School</a:t>
                      </a:r>
                      <a:endParaRPr/>
                    </a:p>
                  </a:txBody>
                  <a:tcPr marT="45725" marB="45725" marR="91450" marL="91450"/>
                </a:tc>
                <a:tc>
                  <a:txBody>
                    <a:bodyPr/>
                    <a:lstStyle/>
                    <a:p>
                      <a:pPr indent="0" lvl="0" marL="0" marR="0" rtl="0" algn="l">
                        <a:spcBef>
                          <a:spcPts val="0"/>
                        </a:spcBef>
                        <a:spcAft>
                          <a:spcPts val="0"/>
                        </a:spcAft>
                        <a:buNone/>
                      </a:pPr>
                      <a:r>
                        <a:rPr lang="en-US" sz="1800"/>
                        <a:t>Program</a:t>
                      </a:r>
                      <a:endParaRPr/>
                    </a:p>
                  </a:txBody>
                  <a:tcPr marT="45725" marB="45725" marR="91450" marL="91450"/>
                </a:tc>
                <a:tc>
                  <a:txBody>
                    <a:bodyPr/>
                    <a:lstStyle/>
                    <a:p>
                      <a:pPr indent="0" lvl="0" marL="0" marR="0" rtl="0" algn="l">
                        <a:spcBef>
                          <a:spcPts val="0"/>
                        </a:spcBef>
                        <a:spcAft>
                          <a:spcPts val="0"/>
                        </a:spcAft>
                        <a:buNone/>
                      </a:pPr>
                      <a:r>
                        <a:rPr lang="en-US" sz="1800"/>
                        <a:t>Course</a:t>
                      </a:r>
                      <a:endParaRPr/>
                    </a:p>
                  </a:txBody>
                  <a:tcPr marT="45725" marB="45725" marR="91450" marL="91450"/>
                </a:tc>
                <a:tc>
                  <a:txBody>
                    <a:bodyPr/>
                    <a:lstStyle/>
                    <a:p>
                      <a:pPr indent="0" lvl="0" marL="0" marR="0" rtl="0" algn="l">
                        <a:spcBef>
                          <a:spcPts val="0"/>
                        </a:spcBef>
                        <a:spcAft>
                          <a:spcPts val="0"/>
                        </a:spcAft>
                        <a:buNone/>
                      </a:pPr>
                      <a:r>
                        <a:rPr lang="en-US" sz="1800"/>
                        <a:t>Lecturer</a:t>
                      </a:r>
                      <a:endParaRPr/>
                    </a:p>
                  </a:txBody>
                  <a:tcPr marT="45725" marB="45725" marR="91450" marL="91450"/>
                </a:tc>
                <a:tc>
                  <a:txBody>
                    <a:bodyPr/>
                    <a:lstStyle/>
                    <a:p>
                      <a:pPr indent="0" lvl="0" marL="0" marR="0" rtl="0" algn="l">
                        <a:spcBef>
                          <a:spcPts val="0"/>
                        </a:spcBef>
                        <a:spcAft>
                          <a:spcPts val="0"/>
                        </a:spcAft>
                        <a:buNone/>
                      </a:pPr>
                      <a:r>
                        <a:rPr lang="en-US" sz="1800"/>
                        <a:t>Student</a:t>
                      </a:r>
                      <a:endParaRPr/>
                    </a:p>
                  </a:txBody>
                  <a:tcPr marT="45725" marB="45725" marR="91450" marL="91450"/>
                </a:tc>
              </a:tr>
              <a:tr h="370850">
                <a:tc>
                  <a:txBody>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University</a:t>
                      </a:r>
                      <a:endParaRPr/>
                    </a:p>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a:txBody>
                  <a:tcPr marT="45725" marB="45725" marR="91450" marL="91450">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contains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Faculty</a:t>
                      </a:r>
                      <a:endParaRPr/>
                    </a:p>
                  </a:txBody>
                  <a:tcPr marT="45725" marB="45725" marR="91450" marL="91450">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divided Into</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School</a:t>
                      </a:r>
                      <a:endParaRPr/>
                    </a:p>
                  </a:txBody>
                  <a:tcPr marT="45725" marB="45725" marR="91450" marL="91450">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offers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employs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Program</a:t>
                      </a:r>
                      <a:endParaRPr/>
                    </a:p>
                  </a:txBody>
                  <a:tcPr marT="45725" marB="45725" marR="91450" marL="91450">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contains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Course</a:t>
                      </a:r>
                      <a:endParaRPr/>
                    </a:p>
                  </a:txBody>
                  <a:tcPr marT="45725" marB="45725" marR="91450" marL="91450">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taken by</a:t>
                      </a:r>
                      <a:endParaRPr/>
                    </a:p>
                  </a:txBody>
                  <a:tcPr marT="45725" marB="45725" marR="91450" marL="91450"/>
                </a:tc>
              </a:tr>
              <a:tr h="370850">
                <a:tc>
                  <a:txBody>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Lecturer</a:t>
                      </a:r>
                      <a:endParaRPr/>
                    </a:p>
                  </a:txBody>
                  <a:tcPr marT="45725" marB="45725" marR="91450" marL="91450">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taught</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Student</a:t>
                      </a:r>
                      <a:endParaRPr/>
                    </a:p>
                  </a:txBody>
                  <a:tcPr marT="45725" marB="45725" marR="91450" marL="91450">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Enrolled</a:t>
                      </a:r>
                      <a:endParaRPr/>
                    </a:p>
                  </a:txBody>
                  <a:tcPr marT="45725" marB="45725" marR="91450" marL="91450"/>
                </a:tc>
                <a:tc>
                  <a:txBody>
                    <a:bodyPr/>
                    <a:lstStyle/>
                    <a:p>
                      <a:pPr indent="0" lvl="0" marL="0" marR="0" rtl="0" algn="l">
                        <a:spcBef>
                          <a:spcPts val="0"/>
                        </a:spcBef>
                        <a:spcAft>
                          <a:spcPts val="0"/>
                        </a:spcAft>
                        <a:buNone/>
                      </a:pPr>
                      <a:r>
                        <a:rPr lang="en-US" sz="1800"/>
                        <a:t>enrolled</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308" name="Google Shape;308;p11"/>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309" name="Google Shape;309;p11"/>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310" name="Google Shape;310;p11"/>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2"/>
          <p:cNvSpPr txBox="1"/>
          <p:nvPr>
            <p:ph type="title"/>
          </p:nvPr>
        </p:nvSpPr>
        <p:spPr>
          <a:xfrm>
            <a:off x="609602" y="274638"/>
            <a:ext cx="11310649"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Step 3 - Draw rough ERD</a:t>
            </a:r>
            <a:br>
              <a:rPr lang="en-US" sz="3959"/>
            </a:br>
            <a:r>
              <a:rPr lang="en-US" sz="3959"/>
              <a:t>Step 4</a:t>
            </a:r>
            <a:endParaRPr/>
          </a:p>
        </p:txBody>
      </p:sp>
      <p:sp>
        <p:nvSpPr>
          <p:cNvPr id="316" name="Google Shape;316;p12"/>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317" name="Google Shape;317;p12"/>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318" name="Google Shape;318;p12"/>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19" name="Google Shape;319;p12"/>
          <p:cNvGrpSpPr/>
          <p:nvPr/>
        </p:nvGrpSpPr>
        <p:grpSpPr>
          <a:xfrm>
            <a:off x="3121431" y="1417638"/>
            <a:ext cx="7218940" cy="5268102"/>
            <a:chOff x="3121431" y="1417638"/>
            <a:chExt cx="7218940" cy="5268102"/>
          </a:xfrm>
        </p:grpSpPr>
        <p:sp>
          <p:nvSpPr>
            <p:cNvPr id="320" name="Google Shape;320;p12"/>
            <p:cNvSpPr/>
            <p:nvPr/>
          </p:nvSpPr>
          <p:spPr>
            <a:xfrm>
              <a:off x="3290219" y="1417638"/>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University</a:t>
              </a:r>
              <a:endParaRPr/>
            </a:p>
          </p:txBody>
        </p:sp>
        <p:sp>
          <p:nvSpPr>
            <p:cNvPr id="321" name="Google Shape;321;p12"/>
            <p:cNvSpPr/>
            <p:nvPr/>
          </p:nvSpPr>
          <p:spPr>
            <a:xfrm>
              <a:off x="3121431" y="1797007"/>
              <a:ext cx="1593255" cy="584244"/>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Contains</a:t>
              </a:r>
              <a:endParaRPr/>
            </a:p>
          </p:txBody>
        </p:sp>
        <p:sp>
          <p:nvSpPr>
            <p:cNvPr id="322" name="Google Shape;322;p12"/>
            <p:cNvSpPr/>
            <p:nvPr/>
          </p:nvSpPr>
          <p:spPr>
            <a:xfrm>
              <a:off x="3297534" y="2519907"/>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Faculty</a:t>
              </a:r>
              <a:endParaRPr/>
            </a:p>
          </p:txBody>
        </p:sp>
        <p:sp>
          <p:nvSpPr>
            <p:cNvPr id="323" name="Google Shape;323;p12"/>
            <p:cNvSpPr/>
            <p:nvPr/>
          </p:nvSpPr>
          <p:spPr>
            <a:xfrm>
              <a:off x="3125289" y="2986821"/>
              <a:ext cx="1593255" cy="584244"/>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Divided into</a:t>
              </a:r>
              <a:endParaRPr/>
            </a:p>
          </p:txBody>
        </p:sp>
        <p:sp>
          <p:nvSpPr>
            <p:cNvPr id="324" name="Google Shape;324;p12"/>
            <p:cNvSpPr/>
            <p:nvPr/>
          </p:nvSpPr>
          <p:spPr>
            <a:xfrm>
              <a:off x="3297534" y="3839029"/>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School</a:t>
              </a:r>
              <a:endParaRPr/>
            </a:p>
          </p:txBody>
        </p:sp>
        <p:sp>
          <p:nvSpPr>
            <p:cNvPr id="325" name="Google Shape;325;p12"/>
            <p:cNvSpPr/>
            <p:nvPr/>
          </p:nvSpPr>
          <p:spPr>
            <a:xfrm>
              <a:off x="3121653" y="4344612"/>
              <a:ext cx="1593255" cy="584244"/>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Employee</a:t>
              </a:r>
              <a:endParaRPr/>
            </a:p>
          </p:txBody>
        </p:sp>
        <p:sp>
          <p:nvSpPr>
            <p:cNvPr id="326" name="Google Shape;326;p12"/>
            <p:cNvSpPr/>
            <p:nvPr/>
          </p:nvSpPr>
          <p:spPr>
            <a:xfrm>
              <a:off x="3297534" y="5157673"/>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Lecturer</a:t>
              </a:r>
              <a:endParaRPr/>
            </a:p>
          </p:txBody>
        </p:sp>
        <p:sp>
          <p:nvSpPr>
            <p:cNvPr id="327" name="Google Shape;327;p12"/>
            <p:cNvSpPr/>
            <p:nvPr/>
          </p:nvSpPr>
          <p:spPr>
            <a:xfrm>
              <a:off x="4882906" y="3635385"/>
              <a:ext cx="1645920" cy="640080"/>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offers</a:t>
              </a:r>
              <a:endParaRPr/>
            </a:p>
          </p:txBody>
        </p:sp>
        <p:sp>
          <p:nvSpPr>
            <p:cNvPr id="328" name="Google Shape;328;p12"/>
            <p:cNvSpPr/>
            <p:nvPr/>
          </p:nvSpPr>
          <p:spPr>
            <a:xfrm>
              <a:off x="4882906" y="4949989"/>
              <a:ext cx="1645920" cy="640080"/>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taught</a:t>
              </a:r>
              <a:endParaRPr/>
            </a:p>
          </p:txBody>
        </p:sp>
        <p:sp>
          <p:nvSpPr>
            <p:cNvPr id="329" name="Google Shape;329;p12"/>
            <p:cNvSpPr/>
            <p:nvPr/>
          </p:nvSpPr>
          <p:spPr>
            <a:xfrm>
              <a:off x="6857626" y="3837889"/>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Program</a:t>
              </a:r>
              <a:endParaRPr/>
            </a:p>
          </p:txBody>
        </p:sp>
        <p:sp>
          <p:nvSpPr>
            <p:cNvPr id="330" name="Google Shape;330;p12"/>
            <p:cNvSpPr/>
            <p:nvPr/>
          </p:nvSpPr>
          <p:spPr>
            <a:xfrm>
              <a:off x="6692699" y="4339000"/>
              <a:ext cx="1593255" cy="584244"/>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contains</a:t>
              </a:r>
              <a:endParaRPr/>
            </a:p>
          </p:txBody>
        </p:sp>
        <p:sp>
          <p:nvSpPr>
            <p:cNvPr id="331" name="Google Shape;331;p12"/>
            <p:cNvSpPr/>
            <p:nvPr/>
          </p:nvSpPr>
          <p:spPr>
            <a:xfrm>
              <a:off x="6853990" y="5152493"/>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Course</a:t>
              </a:r>
              <a:endParaRPr/>
            </a:p>
          </p:txBody>
        </p:sp>
        <p:sp>
          <p:nvSpPr>
            <p:cNvPr id="332" name="Google Shape;332;p12"/>
            <p:cNvSpPr/>
            <p:nvPr/>
          </p:nvSpPr>
          <p:spPr>
            <a:xfrm>
              <a:off x="6653892" y="5661353"/>
              <a:ext cx="1645920" cy="640080"/>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enrolled</a:t>
              </a:r>
              <a:endParaRPr/>
            </a:p>
          </p:txBody>
        </p:sp>
        <p:sp>
          <p:nvSpPr>
            <p:cNvPr id="333" name="Google Shape;333;p12"/>
            <p:cNvSpPr/>
            <p:nvPr/>
          </p:nvSpPr>
          <p:spPr>
            <a:xfrm>
              <a:off x="6853990" y="6450667"/>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Student</a:t>
              </a:r>
              <a:endParaRPr/>
            </a:p>
          </p:txBody>
        </p:sp>
        <p:sp>
          <p:nvSpPr>
            <p:cNvPr id="334" name="Google Shape;334;p12"/>
            <p:cNvSpPr/>
            <p:nvPr/>
          </p:nvSpPr>
          <p:spPr>
            <a:xfrm>
              <a:off x="8694451" y="4958888"/>
              <a:ext cx="1645920" cy="640080"/>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enrolled</a:t>
              </a:r>
              <a:endParaRPr/>
            </a:p>
          </p:txBody>
        </p:sp>
        <p:cxnSp>
          <p:nvCxnSpPr>
            <p:cNvPr id="335" name="Google Shape;335;p12"/>
            <p:cNvCxnSpPr>
              <a:stCxn id="320" idx="2"/>
              <a:endCxn id="321" idx="0"/>
            </p:cNvCxnSpPr>
            <p:nvPr/>
          </p:nvCxnSpPr>
          <p:spPr>
            <a:xfrm>
              <a:off x="3914602" y="1652711"/>
              <a:ext cx="3600" cy="1443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36" name="Google Shape;336;p12"/>
            <p:cNvCxnSpPr>
              <a:stCxn id="321" idx="2"/>
              <a:endCxn id="322" idx="0"/>
            </p:cNvCxnSpPr>
            <p:nvPr/>
          </p:nvCxnSpPr>
          <p:spPr>
            <a:xfrm>
              <a:off x="3918059" y="2381251"/>
              <a:ext cx="3900" cy="1386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37" name="Google Shape;337;p12"/>
            <p:cNvCxnSpPr>
              <a:stCxn id="322" idx="2"/>
              <a:endCxn id="323" idx="0"/>
            </p:cNvCxnSpPr>
            <p:nvPr/>
          </p:nvCxnSpPr>
          <p:spPr>
            <a:xfrm>
              <a:off x="3921917" y="2754980"/>
              <a:ext cx="0" cy="231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38" name="Google Shape;338;p12"/>
            <p:cNvCxnSpPr>
              <a:stCxn id="323" idx="2"/>
              <a:endCxn id="324" idx="0"/>
            </p:cNvCxnSpPr>
            <p:nvPr/>
          </p:nvCxnSpPr>
          <p:spPr>
            <a:xfrm>
              <a:off x="3921917" y="3571065"/>
              <a:ext cx="0" cy="267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39" name="Google Shape;339;p12"/>
            <p:cNvCxnSpPr>
              <a:stCxn id="324" idx="2"/>
              <a:endCxn id="325" idx="0"/>
            </p:cNvCxnSpPr>
            <p:nvPr/>
          </p:nvCxnSpPr>
          <p:spPr>
            <a:xfrm flipH="1">
              <a:off x="3918317" y="4074102"/>
              <a:ext cx="3600" cy="2706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40" name="Google Shape;340;p12"/>
            <p:cNvCxnSpPr>
              <a:stCxn id="325" idx="2"/>
              <a:endCxn id="326" idx="0"/>
            </p:cNvCxnSpPr>
            <p:nvPr/>
          </p:nvCxnSpPr>
          <p:spPr>
            <a:xfrm>
              <a:off x="3918280" y="4928856"/>
              <a:ext cx="3600" cy="228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41" name="Google Shape;341;p12"/>
            <p:cNvCxnSpPr>
              <a:stCxn id="327" idx="2"/>
              <a:endCxn id="328" idx="0"/>
            </p:cNvCxnSpPr>
            <p:nvPr/>
          </p:nvCxnSpPr>
          <p:spPr>
            <a:xfrm>
              <a:off x="5705866" y="4275465"/>
              <a:ext cx="0" cy="6744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42" name="Google Shape;342;p12"/>
            <p:cNvCxnSpPr>
              <a:stCxn id="329" idx="2"/>
              <a:endCxn id="330" idx="0"/>
            </p:cNvCxnSpPr>
            <p:nvPr/>
          </p:nvCxnSpPr>
          <p:spPr>
            <a:xfrm>
              <a:off x="7482009" y="4072962"/>
              <a:ext cx="7200" cy="2661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43" name="Google Shape;343;p12"/>
            <p:cNvCxnSpPr>
              <a:stCxn id="330" idx="2"/>
              <a:endCxn id="331" idx="0"/>
            </p:cNvCxnSpPr>
            <p:nvPr/>
          </p:nvCxnSpPr>
          <p:spPr>
            <a:xfrm flipH="1">
              <a:off x="7478227" y="4923244"/>
              <a:ext cx="11100" cy="2292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44" name="Google Shape;344;p12"/>
            <p:cNvCxnSpPr>
              <a:stCxn id="331" idx="2"/>
              <a:endCxn id="332" idx="0"/>
            </p:cNvCxnSpPr>
            <p:nvPr/>
          </p:nvCxnSpPr>
          <p:spPr>
            <a:xfrm flipH="1">
              <a:off x="7476873" y="5387566"/>
              <a:ext cx="1500" cy="273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45" name="Google Shape;345;p12"/>
            <p:cNvCxnSpPr>
              <a:stCxn id="324" idx="3"/>
              <a:endCxn id="327" idx="1"/>
            </p:cNvCxnSpPr>
            <p:nvPr/>
          </p:nvCxnSpPr>
          <p:spPr>
            <a:xfrm flipH="1" rot="10800000">
              <a:off x="4546300" y="3955365"/>
              <a:ext cx="336600" cy="12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46" name="Google Shape;346;p12"/>
            <p:cNvCxnSpPr>
              <a:stCxn id="326" idx="3"/>
              <a:endCxn id="328" idx="1"/>
            </p:cNvCxnSpPr>
            <p:nvPr/>
          </p:nvCxnSpPr>
          <p:spPr>
            <a:xfrm flipH="1" rot="10800000">
              <a:off x="4546300" y="5270110"/>
              <a:ext cx="336600" cy="51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47" name="Google Shape;347;p12"/>
            <p:cNvCxnSpPr>
              <a:stCxn id="327" idx="3"/>
              <a:endCxn id="329" idx="1"/>
            </p:cNvCxnSpPr>
            <p:nvPr/>
          </p:nvCxnSpPr>
          <p:spPr>
            <a:xfrm>
              <a:off x="6528826" y="3955425"/>
              <a:ext cx="32880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48" name="Google Shape;348;p12"/>
            <p:cNvCxnSpPr>
              <a:stCxn id="328" idx="3"/>
              <a:endCxn id="331" idx="1"/>
            </p:cNvCxnSpPr>
            <p:nvPr/>
          </p:nvCxnSpPr>
          <p:spPr>
            <a:xfrm>
              <a:off x="6528826" y="5270029"/>
              <a:ext cx="32520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49" name="Google Shape;349;p12"/>
            <p:cNvCxnSpPr>
              <a:stCxn id="329" idx="3"/>
              <a:endCxn id="334" idx="0"/>
            </p:cNvCxnSpPr>
            <p:nvPr/>
          </p:nvCxnSpPr>
          <p:spPr>
            <a:xfrm>
              <a:off x="8106392" y="3955426"/>
              <a:ext cx="1410900" cy="1003500"/>
            </a:xfrm>
            <a:prstGeom prst="bentConnector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50" name="Google Shape;350;p12"/>
            <p:cNvCxnSpPr>
              <a:stCxn id="334" idx="2"/>
              <a:endCxn id="333" idx="3"/>
            </p:cNvCxnSpPr>
            <p:nvPr/>
          </p:nvCxnSpPr>
          <p:spPr>
            <a:xfrm rot="5400000">
              <a:off x="8325361" y="5376218"/>
              <a:ext cx="969300" cy="1414800"/>
            </a:xfrm>
            <a:prstGeom prst="bentConnector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51" name="Google Shape;351;p12"/>
            <p:cNvCxnSpPr>
              <a:stCxn id="332" idx="2"/>
              <a:endCxn id="333" idx="0"/>
            </p:cNvCxnSpPr>
            <p:nvPr/>
          </p:nvCxnSpPr>
          <p:spPr>
            <a:xfrm>
              <a:off x="7476852" y="6301433"/>
              <a:ext cx="1500" cy="1491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grpSp>
      <p:sp>
        <p:nvSpPr>
          <p:cNvPr id="352" name="Google Shape;352;p12"/>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13"/>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br>
              <a:rPr lang="en-US" sz="3959"/>
            </a:br>
            <a:r>
              <a:rPr lang="en-US" sz="3959"/>
              <a:t>Step 4 - Cardinality Identification</a:t>
            </a:r>
            <a:br>
              <a:rPr lang="en-US" sz="3959"/>
            </a:br>
            <a:r>
              <a:rPr lang="en-US" sz="3959"/>
              <a:t> </a:t>
            </a:r>
            <a:br>
              <a:rPr lang="en-US" sz="3959"/>
            </a:br>
            <a:endParaRPr sz="3959"/>
          </a:p>
        </p:txBody>
      </p:sp>
      <p:sp>
        <p:nvSpPr>
          <p:cNvPr id="358" name="Google Shape;358;p13"/>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80"/>
              <a:buChar char="•"/>
            </a:pPr>
            <a:r>
              <a:rPr lang="en-US" sz="2480"/>
              <a:t>The university contains many faculties </a:t>
            </a:r>
            <a:endParaRPr/>
          </a:p>
          <a:p>
            <a:pPr indent="-342900" lvl="0" marL="342900" rtl="0" algn="l">
              <a:lnSpc>
                <a:spcPct val="80000"/>
              </a:lnSpc>
              <a:spcBef>
                <a:spcPts val="496"/>
              </a:spcBef>
              <a:spcAft>
                <a:spcPts val="0"/>
              </a:spcAft>
              <a:buClr>
                <a:schemeClr val="dk1"/>
              </a:buClr>
              <a:buSzPts val="2480"/>
              <a:buChar char="•"/>
            </a:pPr>
            <a:r>
              <a:rPr lang="en-US" sz="2480"/>
              <a:t>Each faculty is divided into several schools </a:t>
            </a:r>
            <a:endParaRPr/>
          </a:p>
          <a:p>
            <a:pPr indent="-342900" lvl="0" marL="342900" rtl="0" algn="l">
              <a:lnSpc>
                <a:spcPct val="80000"/>
              </a:lnSpc>
              <a:spcBef>
                <a:spcPts val="496"/>
              </a:spcBef>
              <a:spcAft>
                <a:spcPts val="0"/>
              </a:spcAft>
              <a:buClr>
                <a:schemeClr val="dk1"/>
              </a:buClr>
              <a:buSzPts val="2480"/>
              <a:buChar char="•"/>
            </a:pPr>
            <a:r>
              <a:rPr lang="en-US" sz="2480"/>
              <a:t>Each school offers numerous programs </a:t>
            </a:r>
            <a:endParaRPr/>
          </a:p>
          <a:p>
            <a:pPr indent="-342900" lvl="0" marL="342900" rtl="0" algn="l">
              <a:lnSpc>
                <a:spcPct val="80000"/>
              </a:lnSpc>
              <a:spcBef>
                <a:spcPts val="496"/>
              </a:spcBef>
              <a:spcAft>
                <a:spcPts val="0"/>
              </a:spcAft>
              <a:buClr>
                <a:schemeClr val="dk1"/>
              </a:buClr>
              <a:buSzPts val="2480"/>
              <a:buChar char="•"/>
            </a:pPr>
            <a:r>
              <a:rPr lang="en-US" sz="2480"/>
              <a:t>Each program contains many courses</a:t>
            </a:r>
            <a:endParaRPr/>
          </a:p>
          <a:p>
            <a:pPr indent="-342900" lvl="0" marL="342900" rtl="0" algn="l">
              <a:lnSpc>
                <a:spcPct val="80000"/>
              </a:lnSpc>
              <a:spcBef>
                <a:spcPts val="496"/>
              </a:spcBef>
              <a:spcAft>
                <a:spcPts val="0"/>
              </a:spcAft>
              <a:buClr>
                <a:schemeClr val="dk1"/>
              </a:buClr>
              <a:buSzPts val="2480"/>
              <a:buChar char="•"/>
            </a:pPr>
            <a:r>
              <a:rPr lang="en-US" sz="2480"/>
              <a:t>Each school employs many lecturers</a:t>
            </a:r>
            <a:endParaRPr/>
          </a:p>
          <a:p>
            <a:pPr indent="-342900" lvl="0" marL="342900" rtl="0" algn="l">
              <a:lnSpc>
                <a:spcPct val="80000"/>
              </a:lnSpc>
              <a:spcBef>
                <a:spcPts val="496"/>
              </a:spcBef>
              <a:spcAft>
                <a:spcPts val="0"/>
              </a:spcAft>
              <a:buClr>
                <a:schemeClr val="dk1"/>
              </a:buClr>
              <a:buSzPts val="2480"/>
              <a:buChar char="•"/>
            </a:pPr>
            <a:r>
              <a:rPr lang="en-US" sz="2480"/>
              <a:t>Lecturers can teach many courses</a:t>
            </a:r>
            <a:endParaRPr/>
          </a:p>
          <a:p>
            <a:pPr indent="-342900" lvl="0" marL="342900" rtl="0" algn="l">
              <a:lnSpc>
                <a:spcPct val="80000"/>
              </a:lnSpc>
              <a:spcBef>
                <a:spcPts val="496"/>
              </a:spcBef>
              <a:spcAft>
                <a:spcPts val="0"/>
              </a:spcAft>
              <a:buClr>
                <a:schemeClr val="dk1"/>
              </a:buClr>
              <a:buSzPts val="2480"/>
              <a:buChar char="•"/>
            </a:pPr>
            <a:r>
              <a:rPr lang="en-US" sz="2480"/>
              <a:t>Lecturers can teach the same course many times </a:t>
            </a:r>
            <a:endParaRPr/>
          </a:p>
          <a:p>
            <a:pPr indent="-342900" lvl="0" marL="342900" rtl="0" algn="l">
              <a:lnSpc>
                <a:spcPct val="80000"/>
              </a:lnSpc>
              <a:spcBef>
                <a:spcPts val="496"/>
              </a:spcBef>
              <a:spcAft>
                <a:spcPts val="0"/>
              </a:spcAft>
              <a:buClr>
                <a:schemeClr val="dk1"/>
              </a:buClr>
              <a:buSzPts val="2480"/>
              <a:buChar char="•"/>
            </a:pPr>
            <a:r>
              <a:rPr lang="en-US" sz="2480"/>
              <a:t>Courses can be taught by more than one lecturer </a:t>
            </a:r>
            <a:endParaRPr/>
          </a:p>
          <a:p>
            <a:pPr indent="-342900" lvl="0" marL="342900" rtl="0" algn="l">
              <a:lnSpc>
                <a:spcPct val="80000"/>
              </a:lnSpc>
              <a:spcBef>
                <a:spcPts val="496"/>
              </a:spcBef>
              <a:spcAft>
                <a:spcPts val="0"/>
              </a:spcAft>
              <a:buClr>
                <a:schemeClr val="dk1"/>
              </a:buClr>
              <a:buSzPts val="2480"/>
              <a:buChar char="•"/>
            </a:pPr>
            <a:r>
              <a:rPr lang="en-US" sz="2480"/>
              <a:t>A student is enrolled in only one program</a:t>
            </a:r>
            <a:endParaRPr/>
          </a:p>
          <a:p>
            <a:pPr indent="-342900" lvl="0" marL="342900" rtl="0" algn="l">
              <a:lnSpc>
                <a:spcPct val="80000"/>
              </a:lnSpc>
              <a:spcBef>
                <a:spcPts val="496"/>
              </a:spcBef>
              <a:spcAft>
                <a:spcPts val="0"/>
              </a:spcAft>
              <a:buClr>
                <a:schemeClr val="dk1"/>
              </a:buClr>
              <a:buSzPts val="2480"/>
              <a:buChar char="•"/>
            </a:pPr>
            <a:r>
              <a:rPr lang="en-US" sz="2480"/>
              <a:t>Students can be enrolled in many courses at the same time</a:t>
            </a:r>
            <a:endParaRPr/>
          </a:p>
          <a:p>
            <a:pPr indent="-342900" lvl="0" marL="342900" rtl="0" algn="l">
              <a:lnSpc>
                <a:spcPct val="80000"/>
              </a:lnSpc>
              <a:spcBef>
                <a:spcPts val="496"/>
              </a:spcBef>
              <a:spcAft>
                <a:spcPts val="0"/>
              </a:spcAft>
              <a:buClr>
                <a:schemeClr val="dk1"/>
              </a:buClr>
              <a:buSzPts val="2480"/>
              <a:buChar char="•"/>
            </a:pPr>
            <a:r>
              <a:rPr lang="en-US" sz="2480"/>
              <a:t>Courses have many students enrolled</a:t>
            </a:r>
            <a:endParaRPr/>
          </a:p>
          <a:p>
            <a:pPr indent="-185420" lvl="0" marL="342900" rtl="0" algn="l">
              <a:lnSpc>
                <a:spcPct val="80000"/>
              </a:lnSpc>
              <a:spcBef>
                <a:spcPts val="496"/>
              </a:spcBef>
              <a:spcAft>
                <a:spcPts val="0"/>
              </a:spcAft>
              <a:buClr>
                <a:schemeClr val="dk1"/>
              </a:buClr>
              <a:buSzPts val="2480"/>
              <a:buNone/>
            </a:pPr>
            <a:r>
              <a:t/>
            </a:r>
            <a:endParaRPr sz="2480"/>
          </a:p>
        </p:txBody>
      </p:sp>
      <p:sp>
        <p:nvSpPr>
          <p:cNvPr id="359" name="Google Shape;359;p13"/>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360" name="Google Shape;360;p13"/>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361" name="Google Shape;361;p13"/>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14"/>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367" name="Google Shape;367;p14"/>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Step 4 - Cardinality Identification</a:t>
            </a:r>
            <a:endParaRPr/>
          </a:p>
        </p:txBody>
      </p:sp>
      <p:sp>
        <p:nvSpPr>
          <p:cNvPr id="368" name="Google Shape;368;p14"/>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369" name="Google Shape;369;p14"/>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370" name="Google Shape;370;p14"/>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71" name="Google Shape;371;p14"/>
          <p:cNvGrpSpPr/>
          <p:nvPr/>
        </p:nvGrpSpPr>
        <p:grpSpPr>
          <a:xfrm>
            <a:off x="3273831" y="1463030"/>
            <a:ext cx="7218940" cy="5375110"/>
            <a:chOff x="3273831" y="1463030"/>
            <a:chExt cx="7218940" cy="5375110"/>
          </a:xfrm>
        </p:grpSpPr>
        <p:sp>
          <p:nvSpPr>
            <p:cNvPr id="372" name="Google Shape;372;p14"/>
            <p:cNvSpPr/>
            <p:nvPr/>
          </p:nvSpPr>
          <p:spPr>
            <a:xfrm>
              <a:off x="3442619" y="1463030"/>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University</a:t>
              </a:r>
              <a:endParaRPr/>
            </a:p>
          </p:txBody>
        </p:sp>
        <p:sp>
          <p:nvSpPr>
            <p:cNvPr id="373" name="Google Shape;373;p14"/>
            <p:cNvSpPr/>
            <p:nvPr/>
          </p:nvSpPr>
          <p:spPr>
            <a:xfrm>
              <a:off x="3273831" y="1920223"/>
              <a:ext cx="1593255" cy="584244"/>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Contains</a:t>
              </a:r>
              <a:endParaRPr/>
            </a:p>
          </p:txBody>
        </p:sp>
        <p:sp>
          <p:nvSpPr>
            <p:cNvPr id="374" name="Google Shape;374;p14"/>
            <p:cNvSpPr/>
            <p:nvPr/>
          </p:nvSpPr>
          <p:spPr>
            <a:xfrm>
              <a:off x="3449934" y="2672307"/>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Faculty</a:t>
              </a:r>
              <a:endParaRPr/>
            </a:p>
          </p:txBody>
        </p:sp>
        <p:sp>
          <p:nvSpPr>
            <p:cNvPr id="375" name="Google Shape;375;p14"/>
            <p:cNvSpPr/>
            <p:nvPr/>
          </p:nvSpPr>
          <p:spPr>
            <a:xfrm>
              <a:off x="3277689" y="3139221"/>
              <a:ext cx="1593255" cy="584244"/>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Divided into</a:t>
              </a:r>
              <a:endParaRPr/>
            </a:p>
          </p:txBody>
        </p:sp>
        <p:sp>
          <p:nvSpPr>
            <p:cNvPr id="376" name="Google Shape;376;p14"/>
            <p:cNvSpPr/>
            <p:nvPr/>
          </p:nvSpPr>
          <p:spPr>
            <a:xfrm>
              <a:off x="3449934" y="3991429"/>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School</a:t>
              </a:r>
              <a:endParaRPr/>
            </a:p>
          </p:txBody>
        </p:sp>
        <p:sp>
          <p:nvSpPr>
            <p:cNvPr id="377" name="Google Shape;377;p14"/>
            <p:cNvSpPr/>
            <p:nvPr/>
          </p:nvSpPr>
          <p:spPr>
            <a:xfrm>
              <a:off x="3274053" y="4497012"/>
              <a:ext cx="1593255" cy="584244"/>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Employee</a:t>
              </a:r>
              <a:endParaRPr/>
            </a:p>
          </p:txBody>
        </p:sp>
        <p:sp>
          <p:nvSpPr>
            <p:cNvPr id="378" name="Google Shape;378;p14"/>
            <p:cNvSpPr/>
            <p:nvPr/>
          </p:nvSpPr>
          <p:spPr>
            <a:xfrm>
              <a:off x="3449934" y="5310073"/>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Lecturer</a:t>
              </a:r>
              <a:endParaRPr/>
            </a:p>
          </p:txBody>
        </p:sp>
        <p:sp>
          <p:nvSpPr>
            <p:cNvPr id="379" name="Google Shape;379;p14"/>
            <p:cNvSpPr/>
            <p:nvPr/>
          </p:nvSpPr>
          <p:spPr>
            <a:xfrm>
              <a:off x="5035306" y="3787785"/>
              <a:ext cx="1645920" cy="640080"/>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offers</a:t>
              </a:r>
              <a:endParaRPr/>
            </a:p>
          </p:txBody>
        </p:sp>
        <p:sp>
          <p:nvSpPr>
            <p:cNvPr id="380" name="Google Shape;380;p14"/>
            <p:cNvSpPr/>
            <p:nvPr/>
          </p:nvSpPr>
          <p:spPr>
            <a:xfrm>
              <a:off x="5035306" y="5102389"/>
              <a:ext cx="1645920" cy="640080"/>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taught</a:t>
              </a:r>
              <a:endParaRPr/>
            </a:p>
          </p:txBody>
        </p:sp>
        <p:sp>
          <p:nvSpPr>
            <p:cNvPr id="381" name="Google Shape;381;p14"/>
            <p:cNvSpPr/>
            <p:nvPr/>
          </p:nvSpPr>
          <p:spPr>
            <a:xfrm>
              <a:off x="7010026" y="3990289"/>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Program</a:t>
              </a:r>
              <a:endParaRPr/>
            </a:p>
          </p:txBody>
        </p:sp>
        <p:sp>
          <p:nvSpPr>
            <p:cNvPr id="382" name="Google Shape;382;p14"/>
            <p:cNvSpPr/>
            <p:nvPr/>
          </p:nvSpPr>
          <p:spPr>
            <a:xfrm>
              <a:off x="6845099" y="4491400"/>
              <a:ext cx="1593255" cy="584244"/>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contains</a:t>
              </a:r>
              <a:endParaRPr/>
            </a:p>
          </p:txBody>
        </p:sp>
        <p:sp>
          <p:nvSpPr>
            <p:cNvPr id="383" name="Google Shape;383;p14"/>
            <p:cNvSpPr/>
            <p:nvPr/>
          </p:nvSpPr>
          <p:spPr>
            <a:xfrm>
              <a:off x="7006390" y="5304893"/>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Course</a:t>
              </a:r>
              <a:endParaRPr/>
            </a:p>
          </p:txBody>
        </p:sp>
        <p:sp>
          <p:nvSpPr>
            <p:cNvPr id="384" name="Google Shape;384;p14"/>
            <p:cNvSpPr/>
            <p:nvPr/>
          </p:nvSpPr>
          <p:spPr>
            <a:xfrm>
              <a:off x="6806292" y="5813753"/>
              <a:ext cx="1645920" cy="640080"/>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enrolled</a:t>
              </a:r>
              <a:endParaRPr/>
            </a:p>
          </p:txBody>
        </p:sp>
        <p:sp>
          <p:nvSpPr>
            <p:cNvPr id="385" name="Google Shape;385;p14"/>
            <p:cNvSpPr/>
            <p:nvPr/>
          </p:nvSpPr>
          <p:spPr>
            <a:xfrm>
              <a:off x="7006390" y="6603067"/>
              <a:ext cx="1248766" cy="23507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Student</a:t>
              </a:r>
              <a:endParaRPr/>
            </a:p>
          </p:txBody>
        </p:sp>
        <p:sp>
          <p:nvSpPr>
            <p:cNvPr id="386" name="Google Shape;386;p14"/>
            <p:cNvSpPr/>
            <p:nvPr/>
          </p:nvSpPr>
          <p:spPr>
            <a:xfrm>
              <a:off x="8846851" y="5111288"/>
              <a:ext cx="1645920" cy="640080"/>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enrolled</a:t>
              </a:r>
              <a:endParaRPr/>
            </a:p>
          </p:txBody>
        </p:sp>
        <p:cxnSp>
          <p:nvCxnSpPr>
            <p:cNvPr id="387" name="Google Shape;387;p14"/>
            <p:cNvCxnSpPr>
              <a:stCxn id="372" idx="2"/>
              <a:endCxn id="373" idx="0"/>
            </p:cNvCxnSpPr>
            <p:nvPr/>
          </p:nvCxnSpPr>
          <p:spPr>
            <a:xfrm>
              <a:off x="4067002" y="1698103"/>
              <a:ext cx="3600" cy="2220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88" name="Google Shape;388;p14"/>
            <p:cNvCxnSpPr>
              <a:stCxn id="373" idx="2"/>
              <a:endCxn id="374" idx="0"/>
            </p:cNvCxnSpPr>
            <p:nvPr/>
          </p:nvCxnSpPr>
          <p:spPr>
            <a:xfrm>
              <a:off x="4070459" y="2504467"/>
              <a:ext cx="3900" cy="1677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89" name="Google Shape;389;p14"/>
            <p:cNvCxnSpPr>
              <a:stCxn id="374" idx="2"/>
              <a:endCxn id="375" idx="0"/>
            </p:cNvCxnSpPr>
            <p:nvPr/>
          </p:nvCxnSpPr>
          <p:spPr>
            <a:xfrm>
              <a:off x="4074317" y="2907380"/>
              <a:ext cx="0" cy="231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90" name="Google Shape;390;p14"/>
            <p:cNvCxnSpPr>
              <a:stCxn id="375" idx="2"/>
              <a:endCxn id="376" idx="0"/>
            </p:cNvCxnSpPr>
            <p:nvPr/>
          </p:nvCxnSpPr>
          <p:spPr>
            <a:xfrm>
              <a:off x="4074317" y="3723465"/>
              <a:ext cx="0" cy="267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91" name="Google Shape;391;p14"/>
            <p:cNvCxnSpPr>
              <a:stCxn id="376" idx="2"/>
              <a:endCxn id="377" idx="0"/>
            </p:cNvCxnSpPr>
            <p:nvPr/>
          </p:nvCxnSpPr>
          <p:spPr>
            <a:xfrm flipH="1">
              <a:off x="4070717" y="4226502"/>
              <a:ext cx="3600" cy="2706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92" name="Google Shape;392;p14"/>
            <p:cNvCxnSpPr>
              <a:stCxn id="377" idx="2"/>
              <a:endCxn id="378" idx="0"/>
            </p:cNvCxnSpPr>
            <p:nvPr/>
          </p:nvCxnSpPr>
          <p:spPr>
            <a:xfrm>
              <a:off x="4070680" y="5081256"/>
              <a:ext cx="3600" cy="228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93" name="Google Shape;393;p14"/>
            <p:cNvCxnSpPr>
              <a:stCxn id="379" idx="2"/>
              <a:endCxn id="380" idx="0"/>
            </p:cNvCxnSpPr>
            <p:nvPr/>
          </p:nvCxnSpPr>
          <p:spPr>
            <a:xfrm>
              <a:off x="5858266" y="4427865"/>
              <a:ext cx="0" cy="6744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94" name="Google Shape;394;p14"/>
            <p:cNvCxnSpPr>
              <a:stCxn id="381" idx="2"/>
              <a:endCxn id="382" idx="0"/>
            </p:cNvCxnSpPr>
            <p:nvPr/>
          </p:nvCxnSpPr>
          <p:spPr>
            <a:xfrm>
              <a:off x="7634409" y="4225362"/>
              <a:ext cx="7200" cy="2661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95" name="Google Shape;395;p14"/>
            <p:cNvCxnSpPr>
              <a:stCxn id="382" idx="2"/>
              <a:endCxn id="383" idx="0"/>
            </p:cNvCxnSpPr>
            <p:nvPr/>
          </p:nvCxnSpPr>
          <p:spPr>
            <a:xfrm flipH="1">
              <a:off x="7630627" y="5075644"/>
              <a:ext cx="11100" cy="2292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96" name="Google Shape;396;p14"/>
            <p:cNvCxnSpPr>
              <a:stCxn id="383" idx="2"/>
              <a:endCxn id="384" idx="0"/>
            </p:cNvCxnSpPr>
            <p:nvPr/>
          </p:nvCxnSpPr>
          <p:spPr>
            <a:xfrm flipH="1">
              <a:off x="7629273" y="5539966"/>
              <a:ext cx="1500" cy="273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97" name="Google Shape;397;p14"/>
            <p:cNvCxnSpPr>
              <a:stCxn id="376" idx="3"/>
              <a:endCxn id="379" idx="1"/>
            </p:cNvCxnSpPr>
            <p:nvPr/>
          </p:nvCxnSpPr>
          <p:spPr>
            <a:xfrm flipH="1" rot="10800000">
              <a:off x="4698700" y="4107765"/>
              <a:ext cx="336600" cy="12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98" name="Google Shape;398;p14"/>
            <p:cNvCxnSpPr>
              <a:stCxn id="378" idx="3"/>
              <a:endCxn id="380" idx="1"/>
            </p:cNvCxnSpPr>
            <p:nvPr/>
          </p:nvCxnSpPr>
          <p:spPr>
            <a:xfrm flipH="1" rot="10800000">
              <a:off x="4698700" y="5422510"/>
              <a:ext cx="336600" cy="51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99" name="Google Shape;399;p14"/>
            <p:cNvCxnSpPr>
              <a:stCxn id="379" idx="3"/>
              <a:endCxn id="381" idx="1"/>
            </p:cNvCxnSpPr>
            <p:nvPr/>
          </p:nvCxnSpPr>
          <p:spPr>
            <a:xfrm>
              <a:off x="6681226" y="4107825"/>
              <a:ext cx="32880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00" name="Google Shape;400;p14"/>
            <p:cNvCxnSpPr>
              <a:stCxn id="380" idx="3"/>
              <a:endCxn id="383" idx="1"/>
            </p:cNvCxnSpPr>
            <p:nvPr/>
          </p:nvCxnSpPr>
          <p:spPr>
            <a:xfrm>
              <a:off x="6681226" y="5422429"/>
              <a:ext cx="32520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01" name="Google Shape;401;p14"/>
            <p:cNvCxnSpPr>
              <a:stCxn id="381" idx="3"/>
              <a:endCxn id="386" idx="0"/>
            </p:cNvCxnSpPr>
            <p:nvPr/>
          </p:nvCxnSpPr>
          <p:spPr>
            <a:xfrm>
              <a:off x="8258792" y="4107826"/>
              <a:ext cx="1410900" cy="1003500"/>
            </a:xfrm>
            <a:prstGeom prst="bentConnector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02" name="Google Shape;402;p14"/>
            <p:cNvCxnSpPr>
              <a:stCxn id="386" idx="2"/>
              <a:endCxn id="385" idx="3"/>
            </p:cNvCxnSpPr>
            <p:nvPr/>
          </p:nvCxnSpPr>
          <p:spPr>
            <a:xfrm rot="5400000">
              <a:off x="8477761" y="5528618"/>
              <a:ext cx="969300" cy="1414800"/>
            </a:xfrm>
            <a:prstGeom prst="bentConnector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03" name="Google Shape;403;p14"/>
            <p:cNvCxnSpPr>
              <a:stCxn id="384" idx="2"/>
              <a:endCxn id="385" idx="0"/>
            </p:cNvCxnSpPr>
            <p:nvPr/>
          </p:nvCxnSpPr>
          <p:spPr>
            <a:xfrm>
              <a:off x="7629252" y="6453833"/>
              <a:ext cx="1500" cy="1491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404" name="Google Shape;404;p14"/>
            <p:cNvSpPr txBox="1"/>
            <p:nvPr/>
          </p:nvSpPr>
          <p:spPr>
            <a:xfrm>
              <a:off x="4033996" y="1675814"/>
              <a:ext cx="263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a:t>
              </a:r>
              <a:endParaRPr/>
            </a:p>
          </p:txBody>
        </p:sp>
        <p:sp>
          <p:nvSpPr>
            <p:cNvPr id="405" name="Google Shape;405;p14"/>
            <p:cNvSpPr txBox="1"/>
            <p:nvPr/>
          </p:nvSpPr>
          <p:spPr>
            <a:xfrm>
              <a:off x="4044281" y="2439327"/>
              <a:ext cx="28405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06" name="Google Shape;406;p14"/>
            <p:cNvSpPr txBox="1"/>
            <p:nvPr/>
          </p:nvSpPr>
          <p:spPr>
            <a:xfrm>
              <a:off x="4054700" y="2867272"/>
              <a:ext cx="263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a:t>
              </a:r>
              <a:endParaRPr/>
            </a:p>
          </p:txBody>
        </p:sp>
        <p:sp>
          <p:nvSpPr>
            <p:cNvPr id="407" name="Google Shape;407;p14"/>
            <p:cNvSpPr txBox="1"/>
            <p:nvPr/>
          </p:nvSpPr>
          <p:spPr>
            <a:xfrm>
              <a:off x="4662948" y="3851789"/>
              <a:ext cx="263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a:t>
              </a:r>
              <a:endParaRPr/>
            </a:p>
          </p:txBody>
        </p:sp>
        <p:sp>
          <p:nvSpPr>
            <p:cNvPr id="408" name="Google Shape;408;p14"/>
            <p:cNvSpPr txBox="1"/>
            <p:nvPr/>
          </p:nvSpPr>
          <p:spPr>
            <a:xfrm>
              <a:off x="8255156" y="3862185"/>
              <a:ext cx="263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a:t>
              </a:r>
              <a:endParaRPr/>
            </a:p>
          </p:txBody>
        </p:sp>
        <p:sp>
          <p:nvSpPr>
            <p:cNvPr id="409" name="Google Shape;409;p14"/>
            <p:cNvSpPr txBox="1"/>
            <p:nvPr/>
          </p:nvSpPr>
          <p:spPr>
            <a:xfrm>
              <a:off x="4033232" y="5071364"/>
              <a:ext cx="28405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10" name="Google Shape;410;p14"/>
            <p:cNvSpPr txBox="1"/>
            <p:nvPr/>
          </p:nvSpPr>
          <p:spPr>
            <a:xfrm>
              <a:off x="4650313" y="5166199"/>
              <a:ext cx="28405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11" name="Google Shape;411;p14"/>
            <p:cNvSpPr txBox="1"/>
            <p:nvPr/>
          </p:nvSpPr>
          <p:spPr>
            <a:xfrm>
              <a:off x="6775974" y="3885936"/>
              <a:ext cx="28405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12" name="Google Shape;412;p14"/>
            <p:cNvSpPr txBox="1"/>
            <p:nvPr/>
          </p:nvSpPr>
          <p:spPr>
            <a:xfrm>
              <a:off x="7590213" y="5069591"/>
              <a:ext cx="28405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13" name="Google Shape;413;p14"/>
            <p:cNvSpPr txBox="1"/>
            <p:nvPr/>
          </p:nvSpPr>
          <p:spPr>
            <a:xfrm>
              <a:off x="6769169" y="5182796"/>
              <a:ext cx="28405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14" name="Google Shape;414;p14"/>
            <p:cNvSpPr txBox="1"/>
            <p:nvPr/>
          </p:nvSpPr>
          <p:spPr>
            <a:xfrm>
              <a:off x="7586995" y="5498940"/>
              <a:ext cx="28405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15" name="Google Shape;415;p14"/>
            <p:cNvSpPr txBox="1"/>
            <p:nvPr/>
          </p:nvSpPr>
          <p:spPr>
            <a:xfrm>
              <a:off x="8212327" y="6484570"/>
              <a:ext cx="28405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16" name="Google Shape;416;p14"/>
            <p:cNvSpPr txBox="1"/>
            <p:nvPr/>
          </p:nvSpPr>
          <p:spPr>
            <a:xfrm>
              <a:off x="7586995" y="6388258"/>
              <a:ext cx="28405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17" name="Google Shape;417;p14"/>
            <p:cNvSpPr txBox="1"/>
            <p:nvPr/>
          </p:nvSpPr>
          <p:spPr>
            <a:xfrm>
              <a:off x="7597414" y="4198451"/>
              <a:ext cx="263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15"/>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Step 5 - Define primary keys</a:t>
            </a:r>
            <a:endParaRPr/>
          </a:p>
        </p:txBody>
      </p:sp>
      <p:sp>
        <p:nvSpPr>
          <p:cNvPr id="423" name="Google Shape;423;p15"/>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90000"/>
              </a:lnSpc>
              <a:spcBef>
                <a:spcPts val="0"/>
              </a:spcBef>
              <a:spcAft>
                <a:spcPts val="0"/>
              </a:spcAft>
              <a:buClr>
                <a:schemeClr val="dk1"/>
              </a:buClr>
              <a:buSzPts val="3200"/>
              <a:buNone/>
            </a:pPr>
            <a:r>
              <a:t/>
            </a:r>
            <a:endParaRPr b="1"/>
          </a:p>
          <a:p>
            <a:pPr indent="0" lvl="0" marL="0" rtl="0" algn="l">
              <a:lnSpc>
                <a:spcPct val="90000"/>
              </a:lnSpc>
              <a:spcBef>
                <a:spcPts val="640"/>
              </a:spcBef>
              <a:spcAft>
                <a:spcPts val="0"/>
              </a:spcAft>
              <a:buClr>
                <a:schemeClr val="dk1"/>
              </a:buClr>
              <a:buSzPts val="3200"/>
              <a:buNone/>
            </a:pPr>
            <a:r>
              <a:rPr lang="en-US"/>
              <a:t>The primary keys could be</a:t>
            </a:r>
            <a:endParaRPr/>
          </a:p>
          <a:p>
            <a:pPr indent="-285750" lvl="1" marL="742950" rtl="0" algn="l">
              <a:lnSpc>
                <a:spcPct val="90000"/>
              </a:lnSpc>
              <a:spcBef>
                <a:spcPts val="560"/>
              </a:spcBef>
              <a:spcAft>
                <a:spcPts val="0"/>
              </a:spcAft>
              <a:buClr>
                <a:schemeClr val="dk1"/>
              </a:buClr>
              <a:buSzPts val="2800"/>
              <a:buChar char="–"/>
            </a:pPr>
            <a:r>
              <a:rPr lang="en-US"/>
              <a:t>University – University name</a:t>
            </a:r>
            <a:endParaRPr/>
          </a:p>
          <a:p>
            <a:pPr indent="-285750" lvl="1" marL="742950" rtl="0" algn="l">
              <a:lnSpc>
                <a:spcPct val="90000"/>
              </a:lnSpc>
              <a:spcBef>
                <a:spcPts val="560"/>
              </a:spcBef>
              <a:spcAft>
                <a:spcPts val="0"/>
              </a:spcAft>
              <a:buClr>
                <a:schemeClr val="dk1"/>
              </a:buClr>
              <a:buSzPts val="2800"/>
              <a:buChar char="–"/>
            </a:pPr>
            <a:r>
              <a:rPr lang="en-US"/>
              <a:t>Faculty – Faculty name</a:t>
            </a:r>
            <a:endParaRPr/>
          </a:p>
          <a:p>
            <a:pPr indent="-285750" lvl="1" marL="742950" rtl="0" algn="l">
              <a:lnSpc>
                <a:spcPct val="90000"/>
              </a:lnSpc>
              <a:spcBef>
                <a:spcPts val="560"/>
              </a:spcBef>
              <a:spcAft>
                <a:spcPts val="0"/>
              </a:spcAft>
              <a:buClr>
                <a:schemeClr val="dk1"/>
              </a:buClr>
              <a:buSzPts val="2800"/>
              <a:buChar char="–"/>
            </a:pPr>
            <a:r>
              <a:rPr lang="en-US"/>
              <a:t>School – School name</a:t>
            </a:r>
            <a:endParaRPr/>
          </a:p>
          <a:p>
            <a:pPr indent="-285750" lvl="1" marL="742950" rtl="0" algn="l">
              <a:lnSpc>
                <a:spcPct val="90000"/>
              </a:lnSpc>
              <a:spcBef>
                <a:spcPts val="560"/>
              </a:spcBef>
              <a:spcAft>
                <a:spcPts val="0"/>
              </a:spcAft>
              <a:buClr>
                <a:schemeClr val="dk1"/>
              </a:buClr>
              <a:buSzPts val="2800"/>
              <a:buChar char="–"/>
            </a:pPr>
            <a:r>
              <a:rPr lang="en-US"/>
              <a:t>Program – Program code</a:t>
            </a:r>
            <a:endParaRPr/>
          </a:p>
          <a:p>
            <a:pPr indent="-285750" lvl="1" marL="742950" rtl="0" algn="l">
              <a:lnSpc>
                <a:spcPct val="90000"/>
              </a:lnSpc>
              <a:spcBef>
                <a:spcPts val="560"/>
              </a:spcBef>
              <a:spcAft>
                <a:spcPts val="0"/>
              </a:spcAft>
              <a:buClr>
                <a:schemeClr val="dk1"/>
              </a:buClr>
              <a:buSzPts val="2800"/>
              <a:buChar char="–"/>
            </a:pPr>
            <a:r>
              <a:rPr lang="en-US"/>
              <a:t>Course – Course number</a:t>
            </a:r>
            <a:endParaRPr/>
          </a:p>
          <a:p>
            <a:pPr indent="-285750" lvl="1" marL="742950" rtl="0" algn="l">
              <a:lnSpc>
                <a:spcPct val="90000"/>
              </a:lnSpc>
              <a:spcBef>
                <a:spcPts val="560"/>
              </a:spcBef>
              <a:spcAft>
                <a:spcPts val="0"/>
              </a:spcAft>
              <a:buClr>
                <a:schemeClr val="dk1"/>
              </a:buClr>
              <a:buSzPts val="2800"/>
              <a:buChar char="–"/>
            </a:pPr>
            <a:r>
              <a:rPr lang="en-US"/>
              <a:t>Lecturer – Employee number</a:t>
            </a:r>
            <a:endParaRPr/>
          </a:p>
          <a:p>
            <a:pPr indent="-285750" lvl="1" marL="742950" rtl="0" algn="l">
              <a:lnSpc>
                <a:spcPct val="90000"/>
              </a:lnSpc>
              <a:spcBef>
                <a:spcPts val="560"/>
              </a:spcBef>
              <a:spcAft>
                <a:spcPts val="0"/>
              </a:spcAft>
              <a:buClr>
                <a:schemeClr val="dk1"/>
              </a:buClr>
              <a:buSzPts val="2800"/>
              <a:buChar char="–"/>
            </a:pPr>
            <a:r>
              <a:rPr lang="en-US"/>
              <a:t>Student – Student number</a:t>
            </a:r>
            <a:endParaRPr/>
          </a:p>
        </p:txBody>
      </p:sp>
      <p:sp>
        <p:nvSpPr>
          <p:cNvPr id="424" name="Google Shape;424;p15"/>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425" name="Google Shape;425;p15"/>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426" name="Google Shape;426;p15"/>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16"/>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en-US" sz="3959"/>
              <a:t>Step 6-Draw key-based  and Attribute based ERD</a:t>
            </a:r>
            <a:endParaRPr sz="3959"/>
          </a:p>
        </p:txBody>
      </p:sp>
      <p:sp>
        <p:nvSpPr>
          <p:cNvPr id="432" name="Google Shape;432;p16"/>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433" name="Google Shape;433;p16"/>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434" name="Google Shape;434;p16"/>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435" name="Google Shape;435;p16"/>
          <p:cNvGrpSpPr/>
          <p:nvPr/>
        </p:nvGrpSpPr>
        <p:grpSpPr>
          <a:xfrm>
            <a:off x="668578" y="1383581"/>
            <a:ext cx="10505415" cy="5474419"/>
            <a:chOff x="668578" y="1383581"/>
            <a:chExt cx="10505415" cy="5474419"/>
          </a:xfrm>
        </p:grpSpPr>
        <p:sp>
          <p:nvSpPr>
            <p:cNvPr id="436" name="Google Shape;436;p16"/>
            <p:cNvSpPr/>
            <p:nvPr/>
          </p:nvSpPr>
          <p:spPr>
            <a:xfrm>
              <a:off x="2200404" y="1495116"/>
              <a:ext cx="1245926" cy="23453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University</a:t>
              </a:r>
              <a:endParaRPr/>
            </a:p>
          </p:txBody>
        </p:sp>
        <p:sp>
          <p:nvSpPr>
            <p:cNvPr id="437" name="Google Shape;437;p16"/>
            <p:cNvSpPr/>
            <p:nvPr/>
          </p:nvSpPr>
          <p:spPr>
            <a:xfrm>
              <a:off x="2032000" y="1951269"/>
              <a:ext cx="1589631" cy="582915"/>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Contains</a:t>
              </a:r>
              <a:endParaRPr/>
            </a:p>
          </p:txBody>
        </p:sp>
        <p:sp>
          <p:nvSpPr>
            <p:cNvPr id="438" name="Google Shape;438;p16"/>
            <p:cNvSpPr/>
            <p:nvPr/>
          </p:nvSpPr>
          <p:spPr>
            <a:xfrm>
              <a:off x="2207702" y="2701642"/>
              <a:ext cx="1245926" cy="23453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Faculty</a:t>
              </a:r>
              <a:endParaRPr/>
            </a:p>
          </p:txBody>
        </p:sp>
        <p:sp>
          <p:nvSpPr>
            <p:cNvPr id="439" name="Google Shape;439;p16"/>
            <p:cNvSpPr/>
            <p:nvPr/>
          </p:nvSpPr>
          <p:spPr>
            <a:xfrm>
              <a:off x="2035849" y="3167494"/>
              <a:ext cx="1589631" cy="582915"/>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Divided into</a:t>
              </a:r>
              <a:endParaRPr/>
            </a:p>
          </p:txBody>
        </p:sp>
        <p:sp>
          <p:nvSpPr>
            <p:cNvPr id="440" name="Google Shape;440;p16"/>
            <p:cNvSpPr/>
            <p:nvPr/>
          </p:nvSpPr>
          <p:spPr>
            <a:xfrm>
              <a:off x="2207702" y="4017764"/>
              <a:ext cx="1245926" cy="23453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School</a:t>
              </a:r>
              <a:endParaRPr/>
            </a:p>
          </p:txBody>
        </p:sp>
        <p:sp>
          <p:nvSpPr>
            <p:cNvPr id="441" name="Google Shape;441;p16"/>
            <p:cNvSpPr/>
            <p:nvPr/>
          </p:nvSpPr>
          <p:spPr>
            <a:xfrm>
              <a:off x="2032221" y="4522197"/>
              <a:ext cx="1589631" cy="582915"/>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Employee</a:t>
              </a:r>
              <a:endParaRPr/>
            </a:p>
          </p:txBody>
        </p:sp>
        <p:sp>
          <p:nvSpPr>
            <p:cNvPr id="442" name="Google Shape;442;p16"/>
            <p:cNvSpPr/>
            <p:nvPr/>
          </p:nvSpPr>
          <p:spPr>
            <a:xfrm>
              <a:off x="2207702" y="5333409"/>
              <a:ext cx="1245926" cy="23453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Lecturer</a:t>
              </a:r>
              <a:endParaRPr/>
            </a:p>
          </p:txBody>
        </p:sp>
        <p:sp>
          <p:nvSpPr>
            <p:cNvPr id="443" name="Google Shape;443;p16"/>
            <p:cNvSpPr/>
            <p:nvPr/>
          </p:nvSpPr>
          <p:spPr>
            <a:xfrm>
              <a:off x="3789468" y="3814583"/>
              <a:ext cx="1642176" cy="638624"/>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offers</a:t>
              </a:r>
              <a:endParaRPr/>
            </a:p>
          </p:txBody>
        </p:sp>
        <p:sp>
          <p:nvSpPr>
            <p:cNvPr id="444" name="Google Shape;444;p16"/>
            <p:cNvSpPr/>
            <p:nvPr/>
          </p:nvSpPr>
          <p:spPr>
            <a:xfrm>
              <a:off x="3789468" y="5126197"/>
              <a:ext cx="1642176" cy="638624"/>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taught</a:t>
              </a:r>
              <a:endParaRPr/>
            </a:p>
          </p:txBody>
        </p:sp>
        <p:sp>
          <p:nvSpPr>
            <p:cNvPr id="445" name="Google Shape;445;p16"/>
            <p:cNvSpPr/>
            <p:nvPr/>
          </p:nvSpPr>
          <p:spPr>
            <a:xfrm>
              <a:off x="6720556" y="4016626"/>
              <a:ext cx="1245926" cy="23453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Program</a:t>
              </a:r>
              <a:endParaRPr/>
            </a:p>
          </p:txBody>
        </p:sp>
        <p:sp>
          <p:nvSpPr>
            <p:cNvPr id="446" name="Google Shape;446;p16"/>
            <p:cNvSpPr/>
            <p:nvPr/>
          </p:nvSpPr>
          <p:spPr>
            <a:xfrm>
              <a:off x="6556004" y="4516598"/>
              <a:ext cx="1589631" cy="582915"/>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contains</a:t>
              </a:r>
              <a:endParaRPr/>
            </a:p>
          </p:txBody>
        </p:sp>
        <p:sp>
          <p:nvSpPr>
            <p:cNvPr id="447" name="Google Shape;447;p16"/>
            <p:cNvSpPr/>
            <p:nvPr/>
          </p:nvSpPr>
          <p:spPr>
            <a:xfrm>
              <a:off x="6716928" y="5328240"/>
              <a:ext cx="1245926" cy="23453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Course</a:t>
              </a:r>
              <a:endParaRPr/>
            </a:p>
          </p:txBody>
        </p:sp>
        <p:sp>
          <p:nvSpPr>
            <p:cNvPr id="448" name="Google Shape;448;p16"/>
            <p:cNvSpPr/>
            <p:nvPr/>
          </p:nvSpPr>
          <p:spPr>
            <a:xfrm>
              <a:off x="6517285" y="5835943"/>
              <a:ext cx="1642176" cy="638624"/>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enrolled</a:t>
              </a:r>
              <a:endParaRPr/>
            </a:p>
          </p:txBody>
        </p:sp>
        <p:sp>
          <p:nvSpPr>
            <p:cNvPr id="449" name="Google Shape;449;p16"/>
            <p:cNvSpPr/>
            <p:nvPr/>
          </p:nvSpPr>
          <p:spPr>
            <a:xfrm>
              <a:off x="6716928" y="6623462"/>
              <a:ext cx="1245926" cy="23453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Student</a:t>
              </a:r>
              <a:endParaRPr/>
            </a:p>
          </p:txBody>
        </p:sp>
        <p:sp>
          <p:nvSpPr>
            <p:cNvPr id="450" name="Google Shape;450;p16"/>
            <p:cNvSpPr/>
            <p:nvPr/>
          </p:nvSpPr>
          <p:spPr>
            <a:xfrm>
              <a:off x="9531817" y="5093474"/>
              <a:ext cx="1642176" cy="638624"/>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enrolled</a:t>
              </a:r>
              <a:endParaRPr/>
            </a:p>
          </p:txBody>
        </p:sp>
        <p:cxnSp>
          <p:nvCxnSpPr>
            <p:cNvPr id="451" name="Google Shape;451;p16"/>
            <p:cNvCxnSpPr>
              <a:stCxn id="436" idx="2"/>
              <a:endCxn id="437" idx="0"/>
            </p:cNvCxnSpPr>
            <p:nvPr/>
          </p:nvCxnSpPr>
          <p:spPr>
            <a:xfrm>
              <a:off x="2823367" y="1729654"/>
              <a:ext cx="3300" cy="2217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52" name="Google Shape;452;p16"/>
            <p:cNvCxnSpPr>
              <a:stCxn id="437" idx="2"/>
              <a:endCxn id="438" idx="0"/>
            </p:cNvCxnSpPr>
            <p:nvPr/>
          </p:nvCxnSpPr>
          <p:spPr>
            <a:xfrm>
              <a:off x="2826816" y="2534184"/>
              <a:ext cx="3900" cy="1674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53" name="Google Shape;453;p16"/>
            <p:cNvCxnSpPr>
              <a:stCxn id="438" idx="2"/>
              <a:endCxn id="439" idx="0"/>
            </p:cNvCxnSpPr>
            <p:nvPr/>
          </p:nvCxnSpPr>
          <p:spPr>
            <a:xfrm>
              <a:off x="2830665" y="2936180"/>
              <a:ext cx="0" cy="2313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54" name="Google Shape;454;p16"/>
            <p:cNvCxnSpPr>
              <a:stCxn id="439" idx="2"/>
              <a:endCxn id="440" idx="0"/>
            </p:cNvCxnSpPr>
            <p:nvPr/>
          </p:nvCxnSpPr>
          <p:spPr>
            <a:xfrm>
              <a:off x="2830665" y="3750409"/>
              <a:ext cx="0" cy="2673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55" name="Google Shape;455;p16"/>
            <p:cNvCxnSpPr>
              <a:stCxn id="440" idx="2"/>
              <a:endCxn id="441" idx="0"/>
            </p:cNvCxnSpPr>
            <p:nvPr/>
          </p:nvCxnSpPr>
          <p:spPr>
            <a:xfrm flipH="1">
              <a:off x="2827065" y="4252302"/>
              <a:ext cx="3600" cy="2700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56" name="Google Shape;456;p16"/>
            <p:cNvCxnSpPr>
              <a:stCxn id="441" idx="2"/>
              <a:endCxn id="442" idx="0"/>
            </p:cNvCxnSpPr>
            <p:nvPr/>
          </p:nvCxnSpPr>
          <p:spPr>
            <a:xfrm>
              <a:off x="2827037" y="5105112"/>
              <a:ext cx="3600" cy="2283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57" name="Google Shape;457;p16"/>
            <p:cNvCxnSpPr>
              <a:stCxn id="443" idx="2"/>
              <a:endCxn id="444" idx="0"/>
            </p:cNvCxnSpPr>
            <p:nvPr/>
          </p:nvCxnSpPr>
          <p:spPr>
            <a:xfrm>
              <a:off x="4610556" y="4453207"/>
              <a:ext cx="0" cy="672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58" name="Google Shape;458;p16"/>
            <p:cNvCxnSpPr>
              <a:stCxn id="445" idx="2"/>
              <a:endCxn id="446" idx="0"/>
            </p:cNvCxnSpPr>
            <p:nvPr/>
          </p:nvCxnSpPr>
          <p:spPr>
            <a:xfrm>
              <a:off x="7343519" y="4251164"/>
              <a:ext cx="7200" cy="2655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59" name="Google Shape;459;p16"/>
            <p:cNvCxnSpPr>
              <a:stCxn id="446" idx="2"/>
              <a:endCxn id="447" idx="0"/>
            </p:cNvCxnSpPr>
            <p:nvPr/>
          </p:nvCxnSpPr>
          <p:spPr>
            <a:xfrm flipH="1">
              <a:off x="7340019" y="5099513"/>
              <a:ext cx="10800" cy="2286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60" name="Google Shape;460;p16"/>
            <p:cNvCxnSpPr>
              <a:stCxn id="447" idx="2"/>
              <a:endCxn id="448" idx="0"/>
            </p:cNvCxnSpPr>
            <p:nvPr/>
          </p:nvCxnSpPr>
          <p:spPr>
            <a:xfrm flipH="1">
              <a:off x="7338391" y="5562778"/>
              <a:ext cx="1500" cy="2733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61" name="Google Shape;461;p16"/>
            <p:cNvCxnSpPr>
              <a:stCxn id="440" idx="3"/>
              <a:endCxn id="443" idx="1"/>
            </p:cNvCxnSpPr>
            <p:nvPr/>
          </p:nvCxnSpPr>
          <p:spPr>
            <a:xfrm flipH="1" rot="10800000">
              <a:off x="3453628" y="4133833"/>
              <a:ext cx="335700" cy="12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62" name="Google Shape;462;p16"/>
            <p:cNvCxnSpPr>
              <a:stCxn id="442" idx="3"/>
              <a:endCxn id="444" idx="1"/>
            </p:cNvCxnSpPr>
            <p:nvPr/>
          </p:nvCxnSpPr>
          <p:spPr>
            <a:xfrm flipH="1" rot="10800000">
              <a:off x="3453628" y="5445578"/>
              <a:ext cx="335700" cy="51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63" name="Google Shape;463;p16"/>
            <p:cNvCxnSpPr>
              <a:stCxn id="443" idx="3"/>
              <a:endCxn id="445" idx="1"/>
            </p:cNvCxnSpPr>
            <p:nvPr/>
          </p:nvCxnSpPr>
          <p:spPr>
            <a:xfrm>
              <a:off x="5431644" y="4133895"/>
              <a:ext cx="128880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64" name="Google Shape;464;p16"/>
            <p:cNvCxnSpPr>
              <a:stCxn id="444" idx="3"/>
              <a:endCxn id="447" idx="1"/>
            </p:cNvCxnSpPr>
            <p:nvPr/>
          </p:nvCxnSpPr>
          <p:spPr>
            <a:xfrm>
              <a:off x="5431644" y="5445509"/>
              <a:ext cx="128520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65" name="Google Shape;465;p16"/>
            <p:cNvCxnSpPr>
              <a:stCxn id="445" idx="3"/>
              <a:endCxn id="450" idx="0"/>
            </p:cNvCxnSpPr>
            <p:nvPr/>
          </p:nvCxnSpPr>
          <p:spPr>
            <a:xfrm>
              <a:off x="7966482" y="4133895"/>
              <a:ext cx="2386500" cy="959700"/>
            </a:xfrm>
            <a:prstGeom prst="bentConnector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66" name="Google Shape;466;p16"/>
            <p:cNvCxnSpPr>
              <a:stCxn id="450" idx="2"/>
              <a:endCxn id="449" idx="3"/>
            </p:cNvCxnSpPr>
            <p:nvPr/>
          </p:nvCxnSpPr>
          <p:spPr>
            <a:xfrm rot="5400000">
              <a:off x="8653555" y="5041348"/>
              <a:ext cx="1008600" cy="2390100"/>
            </a:xfrm>
            <a:prstGeom prst="bentConnector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67" name="Google Shape;467;p16"/>
            <p:cNvCxnSpPr>
              <a:stCxn id="448" idx="2"/>
              <a:endCxn id="449" idx="0"/>
            </p:cNvCxnSpPr>
            <p:nvPr/>
          </p:nvCxnSpPr>
          <p:spPr>
            <a:xfrm>
              <a:off x="7338373" y="6474567"/>
              <a:ext cx="1500" cy="1488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468" name="Google Shape;468;p16"/>
            <p:cNvSpPr txBox="1"/>
            <p:nvPr/>
          </p:nvSpPr>
          <p:spPr>
            <a:xfrm>
              <a:off x="2790436" y="1707416"/>
              <a:ext cx="262615"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a:t>
              </a:r>
              <a:endParaRPr/>
            </a:p>
          </p:txBody>
        </p:sp>
        <p:sp>
          <p:nvSpPr>
            <p:cNvPr id="469" name="Google Shape;469;p16"/>
            <p:cNvSpPr txBox="1"/>
            <p:nvPr/>
          </p:nvSpPr>
          <p:spPr>
            <a:xfrm>
              <a:off x="2800698" y="2469192"/>
              <a:ext cx="283406"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70" name="Google Shape;470;p16"/>
            <p:cNvSpPr txBox="1"/>
            <p:nvPr/>
          </p:nvSpPr>
          <p:spPr>
            <a:xfrm>
              <a:off x="2811093" y="2896164"/>
              <a:ext cx="262615"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a:t>
              </a:r>
              <a:endParaRPr/>
            </a:p>
          </p:txBody>
        </p:sp>
        <p:sp>
          <p:nvSpPr>
            <p:cNvPr id="471" name="Google Shape;471;p16"/>
            <p:cNvSpPr txBox="1"/>
            <p:nvPr/>
          </p:nvSpPr>
          <p:spPr>
            <a:xfrm>
              <a:off x="3417957" y="3878441"/>
              <a:ext cx="262615"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a:t>
              </a:r>
              <a:endParaRPr/>
            </a:p>
          </p:txBody>
        </p:sp>
        <p:sp>
          <p:nvSpPr>
            <p:cNvPr id="472" name="Google Shape;472;p16"/>
            <p:cNvSpPr txBox="1"/>
            <p:nvPr/>
          </p:nvSpPr>
          <p:spPr>
            <a:xfrm>
              <a:off x="7962853" y="3888814"/>
              <a:ext cx="262615"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a:t>
              </a:r>
              <a:endParaRPr/>
            </a:p>
          </p:txBody>
        </p:sp>
        <p:sp>
          <p:nvSpPr>
            <p:cNvPr id="473" name="Google Shape;473;p16"/>
            <p:cNvSpPr txBox="1"/>
            <p:nvPr/>
          </p:nvSpPr>
          <p:spPr>
            <a:xfrm>
              <a:off x="2789674" y="5095243"/>
              <a:ext cx="283406"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74" name="Google Shape;474;p16"/>
            <p:cNvSpPr txBox="1"/>
            <p:nvPr/>
          </p:nvSpPr>
          <p:spPr>
            <a:xfrm>
              <a:off x="3405351" y="5189862"/>
              <a:ext cx="283406"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75" name="Google Shape;475;p16"/>
            <p:cNvSpPr txBox="1"/>
            <p:nvPr/>
          </p:nvSpPr>
          <p:spPr>
            <a:xfrm>
              <a:off x="5526177" y="3912511"/>
              <a:ext cx="283406"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76" name="Google Shape;476;p16"/>
            <p:cNvSpPr txBox="1"/>
            <p:nvPr/>
          </p:nvSpPr>
          <p:spPr>
            <a:xfrm>
              <a:off x="7299423" y="5093474"/>
              <a:ext cx="283406"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77" name="Google Shape;477;p16"/>
            <p:cNvSpPr txBox="1"/>
            <p:nvPr/>
          </p:nvSpPr>
          <p:spPr>
            <a:xfrm>
              <a:off x="5519388" y="5206421"/>
              <a:ext cx="283406"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78" name="Google Shape;478;p16"/>
            <p:cNvSpPr txBox="1"/>
            <p:nvPr/>
          </p:nvSpPr>
          <p:spPr>
            <a:xfrm>
              <a:off x="7296212" y="5521846"/>
              <a:ext cx="283406"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79" name="Google Shape;479;p16"/>
            <p:cNvSpPr txBox="1"/>
            <p:nvPr/>
          </p:nvSpPr>
          <p:spPr>
            <a:xfrm>
              <a:off x="7920122" y="6505234"/>
              <a:ext cx="283406"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80" name="Google Shape;480;p16"/>
            <p:cNvSpPr txBox="1"/>
            <p:nvPr/>
          </p:nvSpPr>
          <p:spPr>
            <a:xfrm>
              <a:off x="7296212" y="6409141"/>
              <a:ext cx="283406"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481" name="Google Shape;481;p16"/>
            <p:cNvSpPr txBox="1"/>
            <p:nvPr/>
          </p:nvSpPr>
          <p:spPr>
            <a:xfrm>
              <a:off x="7306607" y="4224315"/>
              <a:ext cx="262615" cy="2763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a:t>
              </a:r>
              <a:endParaRPr/>
            </a:p>
          </p:txBody>
        </p:sp>
        <p:grpSp>
          <p:nvGrpSpPr>
            <p:cNvPr id="482" name="Google Shape;482;p16"/>
            <p:cNvGrpSpPr/>
            <p:nvPr/>
          </p:nvGrpSpPr>
          <p:grpSpPr>
            <a:xfrm>
              <a:off x="3789468" y="1383581"/>
              <a:ext cx="1245927" cy="446636"/>
              <a:chOff x="8693436" y="1809163"/>
              <a:chExt cx="1968079" cy="584244"/>
            </a:xfrm>
          </p:grpSpPr>
          <p:sp>
            <p:nvSpPr>
              <p:cNvPr id="483" name="Google Shape;483;p16"/>
              <p:cNvSpPr/>
              <p:nvPr/>
            </p:nvSpPr>
            <p:spPr>
              <a:xfrm>
                <a:off x="8693436" y="1809163"/>
                <a:ext cx="1968079" cy="584244"/>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University Name</a:t>
                </a:r>
                <a:endParaRPr/>
              </a:p>
            </p:txBody>
          </p:sp>
          <p:cxnSp>
            <p:nvCxnSpPr>
              <p:cNvPr id="484" name="Google Shape;484;p16"/>
              <p:cNvCxnSpPr>
                <a:stCxn id="483" idx="3"/>
                <a:endCxn id="483" idx="5"/>
              </p:cNvCxnSpPr>
              <p:nvPr/>
            </p:nvCxnSpPr>
            <p:spPr>
              <a:xfrm>
                <a:off x="8981654" y="2307847"/>
                <a:ext cx="1391700" cy="0"/>
              </a:xfrm>
              <a:prstGeom prst="straightConnector1">
                <a:avLst/>
              </a:prstGeom>
              <a:solidFill>
                <a:schemeClr val="lt1"/>
              </a:solidFill>
              <a:ln cap="flat" cmpd="sng" w="25400">
                <a:solidFill>
                  <a:schemeClr val="accent3"/>
                </a:solidFill>
                <a:prstDash val="solid"/>
                <a:round/>
                <a:headEnd len="sm" w="sm" type="none"/>
                <a:tailEnd len="sm" w="sm" type="none"/>
              </a:ln>
            </p:spPr>
          </p:cxnSp>
        </p:grpSp>
        <p:grpSp>
          <p:nvGrpSpPr>
            <p:cNvPr id="485" name="Google Shape;485;p16"/>
            <p:cNvGrpSpPr/>
            <p:nvPr/>
          </p:nvGrpSpPr>
          <p:grpSpPr>
            <a:xfrm>
              <a:off x="3789473" y="2593459"/>
              <a:ext cx="1245927" cy="446636"/>
              <a:chOff x="8693436" y="1809163"/>
              <a:chExt cx="1968079" cy="584244"/>
            </a:xfrm>
          </p:grpSpPr>
          <p:sp>
            <p:nvSpPr>
              <p:cNvPr id="486" name="Google Shape;486;p16"/>
              <p:cNvSpPr/>
              <p:nvPr/>
            </p:nvSpPr>
            <p:spPr>
              <a:xfrm>
                <a:off x="8693436" y="1809163"/>
                <a:ext cx="1968079" cy="584244"/>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Faculty Name</a:t>
                </a:r>
                <a:endParaRPr/>
              </a:p>
            </p:txBody>
          </p:sp>
          <p:cxnSp>
            <p:nvCxnSpPr>
              <p:cNvPr id="487" name="Google Shape;487;p16"/>
              <p:cNvCxnSpPr>
                <a:stCxn id="486" idx="3"/>
                <a:endCxn id="486" idx="5"/>
              </p:cNvCxnSpPr>
              <p:nvPr/>
            </p:nvCxnSpPr>
            <p:spPr>
              <a:xfrm>
                <a:off x="8981654" y="2307847"/>
                <a:ext cx="1391700" cy="0"/>
              </a:xfrm>
              <a:prstGeom prst="straightConnector1">
                <a:avLst/>
              </a:prstGeom>
              <a:solidFill>
                <a:schemeClr val="lt1"/>
              </a:solidFill>
              <a:ln cap="flat" cmpd="sng" w="25400">
                <a:solidFill>
                  <a:schemeClr val="accent3"/>
                </a:solidFill>
                <a:prstDash val="solid"/>
                <a:round/>
                <a:headEnd len="sm" w="sm" type="none"/>
                <a:tailEnd len="sm" w="sm" type="none"/>
              </a:ln>
            </p:spPr>
          </p:cxnSp>
        </p:grpSp>
        <p:grpSp>
          <p:nvGrpSpPr>
            <p:cNvPr id="488" name="Google Shape;488;p16"/>
            <p:cNvGrpSpPr/>
            <p:nvPr/>
          </p:nvGrpSpPr>
          <p:grpSpPr>
            <a:xfrm>
              <a:off x="2207700" y="5792878"/>
              <a:ext cx="1245927" cy="446636"/>
              <a:chOff x="8693436" y="1809163"/>
              <a:chExt cx="1968079" cy="584244"/>
            </a:xfrm>
          </p:grpSpPr>
          <p:sp>
            <p:nvSpPr>
              <p:cNvPr id="489" name="Google Shape;489;p16"/>
              <p:cNvSpPr/>
              <p:nvPr/>
            </p:nvSpPr>
            <p:spPr>
              <a:xfrm>
                <a:off x="8693436" y="1809163"/>
                <a:ext cx="1968079" cy="584244"/>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Employee number</a:t>
                </a:r>
                <a:endParaRPr/>
              </a:p>
            </p:txBody>
          </p:sp>
          <p:cxnSp>
            <p:nvCxnSpPr>
              <p:cNvPr id="490" name="Google Shape;490;p16"/>
              <p:cNvCxnSpPr>
                <a:stCxn id="489" idx="3"/>
                <a:endCxn id="489" idx="5"/>
              </p:cNvCxnSpPr>
              <p:nvPr/>
            </p:nvCxnSpPr>
            <p:spPr>
              <a:xfrm>
                <a:off x="8981654" y="2307847"/>
                <a:ext cx="1391700" cy="0"/>
              </a:xfrm>
              <a:prstGeom prst="straightConnector1">
                <a:avLst/>
              </a:prstGeom>
              <a:solidFill>
                <a:schemeClr val="lt1"/>
              </a:solidFill>
              <a:ln cap="flat" cmpd="sng" w="25400">
                <a:solidFill>
                  <a:schemeClr val="accent3"/>
                </a:solidFill>
                <a:prstDash val="solid"/>
                <a:round/>
                <a:headEnd len="sm" w="sm" type="none"/>
                <a:tailEnd len="sm" w="sm" type="none"/>
              </a:ln>
            </p:spPr>
          </p:cxnSp>
        </p:grpSp>
        <p:grpSp>
          <p:nvGrpSpPr>
            <p:cNvPr id="491" name="Google Shape;491;p16"/>
            <p:cNvGrpSpPr/>
            <p:nvPr/>
          </p:nvGrpSpPr>
          <p:grpSpPr>
            <a:xfrm>
              <a:off x="5246379" y="6380484"/>
              <a:ext cx="1245927" cy="446636"/>
              <a:chOff x="8693436" y="1809163"/>
              <a:chExt cx="1968079" cy="584244"/>
            </a:xfrm>
          </p:grpSpPr>
          <p:sp>
            <p:nvSpPr>
              <p:cNvPr id="492" name="Google Shape;492;p16"/>
              <p:cNvSpPr/>
              <p:nvPr/>
            </p:nvSpPr>
            <p:spPr>
              <a:xfrm>
                <a:off x="8693436" y="1809163"/>
                <a:ext cx="1968079" cy="584244"/>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Student number</a:t>
                </a:r>
                <a:endParaRPr/>
              </a:p>
            </p:txBody>
          </p:sp>
          <p:cxnSp>
            <p:nvCxnSpPr>
              <p:cNvPr id="493" name="Google Shape;493;p16"/>
              <p:cNvCxnSpPr>
                <a:stCxn id="492" idx="3"/>
                <a:endCxn id="492" idx="5"/>
              </p:cNvCxnSpPr>
              <p:nvPr/>
            </p:nvCxnSpPr>
            <p:spPr>
              <a:xfrm>
                <a:off x="8981654" y="2307847"/>
                <a:ext cx="1391700" cy="0"/>
              </a:xfrm>
              <a:prstGeom prst="straightConnector1">
                <a:avLst/>
              </a:prstGeom>
              <a:solidFill>
                <a:schemeClr val="lt1"/>
              </a:solidFill>
              <a:ln cap="flat" cmpd="sng" w="25400">
                <a:solidFill>
                  <a:schemeClr val="accent3"/>
                </a:solidFill>
                <a:prstDash val="solid"/>
                <a:round/>
                <a:headEnd len="sm" w="sm" type="none"/>
                <a:tailEnd len="sm" w="sm" type="none"/>
              </a:ln>
            </p:spPr>
          </p:cxnSp>
        </p:grpSp>
        <p:grpSp>
          <p:nvGrpSpPr>
            <p:cNvPr id="494" name="Google Shape;494;p16"/>
            <p:cNvGrpSpPr/>
            <p:nvPr/>
          </p:nvGrpSpPr>
          <p:grpSpPr>
            <a:xfrm>
              <a:off x="6716096" y="3327407"/>
              <a:ext cx="1245927" cy="446636"/>
              <a:chOff x="8693436" y="1809163"/>
              <a:chExt cx="1968079" cy="584244"/>
            </a:xfrm>
          </p:grpSpPr>
          <p:sp>
            <p:nvSpPr>
              <p:cNvPr id="495" name="Google Shape;495;p16"/>
              <p:cNvSpPr/>
              <p:nvPr/>
            </p:nvSpPr>
            <p:spPr>
              <a:xfrm>
                <a:off x="8693436" y="1809163"/>
                <a:ext cx="1968079" cy="584244"/>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Program Code</a:t>
                </a:r>
                <a:endParaRPr/>
              </a:p>
            </p:txBody>
          </p:sp>
          <p:cxnSp>
            <p:nvCxnSpPr>
              <p:cNvPr id="496" name="Google Shape;496;p16"/>
              <p:cNvCxnSpPr>
                <a:stCxn id="495" idx="3"/>
                <a:endCxn id="495" idx="5"/>
              </p:cNvCxnSpPr>
              <p:nvPr/>
            </p:nvCxnSpPr>
            <p:spPr>
              <a:xfrm>
                <a:off x="8981654" y="2307847"/>
                <a:ext cx="1391700" cy="0"/>
              </a:xfrm>
              <a:prstGeom prst="straightConnector1">
                <a:avLst/>
              </a:prstGeom>
              <a:solidFill>
                <a:schemeClr val="lt1"/>
              </a:solidFill>
              <a:ln cap="flat" cmpd="sng" w="25400">
                <a:solidFill>
                  <a:schemeClr val="accent3"/>
                </a:solidFill>
                <a:prstDash val="solid"/>
                <a:round/>
                <a:headEnd len="sm" w="sm" type="none"/>
                <a:tailEnd len="sm" w="sm" type="none"/>
              </a:ln>
            </p:spPr>
          </p:cxnSp>
        </p:grpSp>
        <p:grpSp>
          <p:nvGrpSpPr>
            <p:cNvPr id="497" name="Google Shape;497;p16"/>
            <p:cNvGrpSpPr/>
            <p:nvPr/>
          </p:nvGrpSpPr>
          <p:grpSpPr>
            <a:xfrm>
              <a:off x="8153042" y="4833012"/>
              <a:ext cx="1245927" cy="446636"/>
              <a:chOff x="8693436" y="1809163"/>
              <a:chExt cx="1968079" cy="584244"/>
            </a:xfrm>
          </p:grpSpPr>
          <p:sp>
            <p:nvSpPr>
              <p:cNvPr id="498" name="Google Shape;498;p16"/>
              <p:cNvSpPr/>
              <p:nvPr/>
            </p:nvSpPr>
            <p:spPr>
              <a:xfrm>
                <a:off x="8693436" y="1809163"/>
                <a:ext cx="1968079" cy="584244"/>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Course number</a:t>
                </a:r>
                <a:endParaRPr/>
              </a:p>
            </p:txBody>
          </p:sp>
          <p:cxnSp>
            <p:nvCxnSpPr>
              <p:cNvPr id="499" name="Google Shape;499;p16"/>
              <p:cNvCxnSpPr>
                <a:stCxn id="498" idx="3"/>
                <a:endCxn id="498" idx="5"/>
              </p:cNvCxnSpPr>
              <p:nvPr/>
            </p:nvCxnSpPr>
            <p:spPr>
              <a:xfrm>
                <a:off x="8981654" y="2307847"/>
                <a:ext cx="1391700" cy="0"/>
              </a:xfrm>
              <a:prstGeom prst="straightConnector1">
                <a:avLst/>
              </a:prstGeom>
              <a:solidFill>
                <a:schemeClr val="lt1"/>
              </a:solidFill>
              <a:ln cap="flat" cmpd="sng" w="25400">
                <a:solidFill>
                  <a:schemeClr val="accent3"/>
                </a:solidFill>
                <a:prstDash val="solid"/>
                <a:round/>
                <a:headEnd len="sm" w="sm" type="none"/>
                <a:tailEnd len="sm" w="sm" type="none"/>
              </a:ln>
            </p:spPr>
          </p:cxnSp>
        </p:grpSp>
        <p:cxnSp>
          <p:nvCxnSpPr>
            <p:cNvPr id="500" name="Google Shape;500;p16"/>
            <p:cNvCxnSpPr>
              <a:stCxn id="436" idx="3"/>
              <a:endCxn id="483" idx="2"/>
            </p:cNvCxnSpPr>
            <p:nvPr/>
          </p:nvCxnSpPr>
          <p:spPr>
            <a:xfrm flipH="1" rot="10800000">
              <a:off x="3446330" y="1606985"/>
              <a:ext cx="343200" cy="5400"/>
            </a:xfrm>
            <a:prstGeom prst="straightConnector1">
              <a:avLst/>
            </a:prstGeom>
            <a:noFill/>
            <a:ln cap="flat" cmpd="sng" w="9525">
              <a:solidFill>
                <a:srgbClr val="97B853"/>
              </a:solidFill>
              <a:prstDash val="solid"/>
              <a:round/>
              <a:headEnd len="sm" w="sm" type="none"/>
              <a:tailEnd len="sm" w="sm" type="none"/>
            </a:ln>
          </p:spPr>
        </p:cxnSp>
        <p:cxnSp>
          <p:nvCxnSpPr>
            <p:cNvPr id="501" name="Google Shape;501;p16"/>
            <p:cNvCxnSpPr>
              <a:stCxn id="438" idx="3"/>
              <a:endCxn id="486" idx="2"/>
            </p:cNvCxnSpPr>
            <p:nvPr/>
          </p:nvCxnSpPr>
          <p:spPr>
            <a:xfrm flipH="1" rot="10800000">
              <a:off x="3453628" y="2816811"/>
              <a:ext cx="335700" cy="2100"/>
            </a:xfrm>
            <a:prstGeom prst="straightConnector1">
              <a:avLst/>
            </a:prstGeom>
            <a:noFill/>
            <a:ln cap="flat" cmpd="sng" w="9525">
              <a:solidFill>
                <a:srgbClr val="97B853"/>
              </a:solidFill>
              <a:prstDash val="solid"/>
              <a:round/>
              <a:headEnd len="sm" w="sm" type="none"/>
              <a:tailEnd len="sm" w="sm" type="none"/>
            </a:ln>
          </p:spPr>
        </p:cxnSp>
        <p:cxnSp>
          <p:nvCxnSpPr>
            <p:cNvPr id="502" name="Google Shape;502;p16"/>
            <p:cNvCxnSpPr>
              <a:stCxn id="442" idx="2"/>
              <a:endCxn id="489" idx="0"/>
            </p:cNvCxnSpPr>
            <p:nvPr/>
          </p:nvCxnSpPr>
          <p:spPr>
            <a:xfrm>
              <a:off x="2830665" y="5567947"/>
              <a:ext cx="0" cy="225000"/>
            </a:xfrm>
            <a:prstGeom prst="straightConnector1">
              <a:avLst/>
            </a:prstGeom>
            <a:noFill/>
            <a:ln cap="flat" cmpd="sng" w="9525">
              <a:solidFill>
                <a:srgbClr val="97B853"/>
              </a:solidFill>
              <a:prstDash val="solid"/>
              <a:round/>
              <a:headEnd len="sm" w="sm" type="none"/>
              <a:tailEnd len="sm" w="sm" type="none"/>
            </a:ln>
          </p:spPr>
        </p:cxnSp>
        <p:cxnSp>
          <p:nvCxnSpPr>
            <p:cNvPr id="503" name="Google Shape;503;p16"/>
            <p:cNvCxnSpPr>
              <a:stCxn id="447" idx="3"/>
              <a:endCxn id="498" idx="3"/>
            </p:cNvCxnSpPr>
            <p:nvPr/>
          </p:nvCxnSpPr>
          <p:spPr>
            <a:xfrm flipH="1" rot="10800000">
              <a:off x="7962854" y="5214209"/>
              <a:ext cx="372600" cy="231300"/>
            </a:xfrm>
            <a:prstGeom prst="straightConnector1">
              <a:avLst/>
            </a:prstGeom>
            <a:noFill/>
            <a:ln cap="flat" cmpd="sng" w="9525">
              <a:solidFill>
                <a:srgbClr val="97B853"/>
              </a:solidFill>
              <a:prstDash val="solid"/>
              <a:round/>
              <a:headEnd len="sm" w="sm" type="none"/>
              <a:tailEnd len="sm" w="sm" type="none"/>
            </a:ln>
          </p:spPr>
        </p:cxnSp>
        <p:cxnSp>
          <p:nvCxnSpPr>
            <p:cNvPr id="504" name="Google Shape;504;p16"/>
            <p:cNvCxnSpPr>
              <a:stCxn id="492" idx="6"/>
              <a:endCxn id="449" idx="1"/>
            </p:cNvCxnSpPr>
            <p:nvPr/>
          </p:nvCxnSpPr>
          <p:spPr>
            <a:xfrm>
              <a:off x="6492306" y="6603802"/>
              <a:ext cx="224700" cy="136800"/>
            </a:xfrm>
            <a:prstGeom prst="straightConnector1">
              <a:avLst/>
            </a:prstGeom>
            <a:noFill/>
            <a:ln cap="flat" cmpd="sng" w="9525">
              <a:solidFill>
                <a:srgbClr val="97B853"/>
              </a:solidFill>
              <a:prstDash val="solid"/>
              <a:round/>
              <a:headEnd len="sm" w="sm" type="none"/>
              <a:tailEnd len="sm" w="sm" type="none"/>
            </a:ln>
          </p:spPr>
        </p:cxnSp>
        <p:cxnSp>
          <p:nvCxnSpPr>
            <p:cNvPr id="505" name="Google Shape;505;p16"/>
            <p:cNvCxnSpPr>
              <a:stCxn id="445" idx="0"/>
              <a:endCxn id="495" idx="4"/>
            </p:cNvCxnSpPr>
            <p:nvPr/>
          </p:nvCxnSpPr>
          <p:spPr>
            <a:xfrm rot="10800000">
              <a:off x="7339019" y="3773926"/>
              <a:ext cx="4500" cy="242700"/>
            </a:xfrm>
            <a:prstGeom prst="straightConnector1">
              <a:avLst/>
            </a:prstGeom>
            <a:noFill/>
            <a:ln cap="flat" cmpd="sng" w="9525">
              <a:solidFill>
                <a:srgbClr val="97B853"/>
              </a:solidFill>
              <a:prstDash val="solid"/>
              <a:round/>
              <a:headEnd len="sm" w="sm" type="none"/>
              <a:tailEnd len="sm" w="sm" type="none"/>
            </a:ln>
          </p:spPr>
        </p:cxnSp>
        <p:grpSp>
          <p:nvGrpSpPr>
            <p:cNvPr id="506" name="Google Shape;506;p16"/>
            <p:cNvGrpSpPr/>
            <p:nvPr/>
          </p:nvGrpSpPr>
          <p:grpSpPr>
            <a:xfrm>
              <a:off x="5080656" y="5814045"/>
              <a:ext cx="1245927" cy="446636"/>
              <a:chOff x="8693436" y="1809163"/>
              <a:chExt cx="1968079" cy="584244"/>
            </a:xfrm>
          </p:grpSpPr>
          <p:sp>
            <p:nvSpPr>
              <p:cNvPr id="507" name="Google Shape;507;p16"/>
              <p:cNvSpPr/>
              <p:nvPr/>
            </p:nvSpPr>
            <p:spPr>
              <a:xfrm>
                <a:off x="8693436" y="1809163"/>
                <a:ext cx="1968079" cy="584244"/>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Student number</a:t>
                </a:r>
                <a:endParaRPr/>
              </a:p>
            </p:txBody>
          </p:sp>
          <p:cxnSp>
            <p:nvCxnSpPr>
              <p:cNvPr id="508" name="Google Shape;508;p16"/>
              <p:cNvCxnSpPr>
                <a:stCxn id="507" idx="3"/>
                <a:endCxn id="507" idx="5"/>
              </p:cNvCxnSpPr>
              <p:nvPr/>
            </p:nvCxnSpPr>
            <p:spPr>
              <a:xfrm>
                <a:off x="8981654" y="2307847"/>
                <a:ext cx="1391700" cy="0"/>
              </a:xfrm>
              <a:prstGeom prst="straightConnector1">
                <a:avLst/>
              </a:prstGeom>
              <a:solidFill>
                <a:schemeClr val="lt1"/>
              </a:solidFill>
              <a:ln cap="flat" cmpd="sng" w="25400">
                <a:solidFill>
                  <a:schemeClr val="accent3"/>
                </a:solidFill>
                <a:prstDash val="solid"/>
                <a:round/>
                <a:headEnd len="sm" w="sm" type="none"/>
                <a:tailEnd len="sm" w="sm" type="none"/>
              </a:ln>
            </p:spPr>
          </p:cxnSp>
        </p:grpSp>
        <p:grpSp>
          <p:nvGrpSpPr>
            <p:cNvPr id="509" name="Google Shape;509;p16"/>
            <p:cNvGrpSpPr/>
            <p:nvPr/>
          </p:nvGrpSpPr>
          <p:grpSpPr>
            <a:xfrm>
              <a:off x="8405161" y="5629544"/>
              <a:ext cx="1245927" cy="446636"/>
              <a:chOff x="8693436" y="1809163"/>
              <a:chExt cx="1968079" cy="584244"/>
            </a:xfrm>
          </p:grpSpPr>
          <p:sp>
            <p:nvSpPr>
              <p:cNvPr id="510" name="Google Shape;510;p16"/>
              <p:cNvSpPr/>
              <p:nvPr/>
            </p:nvSpPr>
            <p:spPr>
              <a:xfrm>
                <a:off x="8693436" y="1809163"/>
                <a:ext cx="1968079" cy="584244"/>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Course number</a:t>
                </a:r>
                <a:endParaRPr/>
              </a:p>
            </p:txBody>
          </p:sp>
          <p:cxnSp>
            <p:nvCxnSpPr>
              <p:cNvPr id="511" name="Google Shape;511;p16"/>
              <p:cNvCxnSpPr>
                <a:stCxn id="510" idx="3"/>
                <a:endCxn id="510" idx="5"/>
              </p:cNvCxnSpPr>
              <p:nvPr/>
            </p:nvCxnSpPr>
            <p:spPr>
              <a:xfrm>
                <a:off x="8981654" y="2307847"/>
                <a:ext cx="1391700" cy="0"/>
              </a:xfrm>
              <a:prstGeom prst="straightConnector1">
                <a:avLst/>
              </a:prstGeom>
              <a:solidFill>
                <a:schemeClr val="lt1"/>
              </a:solidFill>
              <a:ln cap="flat" cmpd="sng" w="25400">
                <a:solidFill>
                  <a:schemeClr val="accent3"/>
                </a:solidFill>
                <a:prstDash val="solid"/>
                <a:round/>
                <a:headEnd len="sm" w="sm" type="none"/>
                <a:tailEnd len="sm" w="sm" type="none"/>
              </a:ln>
            </p:spPr>
          </p:cxnSp>
        </p:grpSp>
        <p:sp>
          <p:nvSpPr>
            <p:cNvPr id="512" name="Google Shape;512;p16"/>
            <p:cNvSpPr/>
            <p:nvPr/>
          </p:nvSpPr>
          <p:spPr>
            <a:xfrm>
              <a:off x="6516512" y="5835003"/>
              <a:ext cx="1667927" cy="638624"/>
            </a:xfrm>
            <a:prstGeom prst="rect">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p:txBody>
        </p:sp>
        <p:cxnSp>
          <p:nvCxnSpPr>
            <p:cNvPr id="513" name="Google Shape;513;p16"/>
            <p:cNvCxnSpPr>
              <a:stCxn id="507" idx="6"/>
              <a:endCxn id="512" idx="1"/>
            </p:cNvCxnSpPr>
            <p:nvPr/>
          </p:nvCxnSpPr>
          <p:spPr>
            <a:xfrm>
              <a:off x="6326583" y="6037363"/>
              <a:ext cx="189900" cy="117000"/>
            </a:xfrm>
            <a:prstGeom prst="straightConnector1">
              <a:avLst/>
            </a:prstGeom>
            <a:noFill/>
            <a:ln cap="flat" cmpd="sng" w="9525">
              <a:solidFill>
                <a:srgbClr val="97B853"/>
              </a:solidFill>
              <a:prstDash val="solid"/>
              <a:round/>
              <a:headEnd len="sm" w="sm" type="none"/>
              <a:tailEnd len="sm" w="sm" type="none"/>
            </a:ln>
          </p:spPr>
        </p:cxnSp>
        <p:cxnSp>
          <p:nvCxnSpPr>
            <p:cNvPr id="514" name="Google Shape;514;p16"/>
            <p:cNvCxnSpPr>
              <a:stCxn id="510" idx="2"/>
              <a:endCxn id="448" idx="3"/>
            </p:cNvCxnSpPr>
            <p:nvPr/>
          </p:nvCxnSpPr>
          <p:spPr>
            <a:xfrm flipH="1">
              <a:off x="8159461" y="5852862"/>
              <a:ext cx="245700" cy="302400"/>
            </a:xfrm>
            <a:prstGeom prst="straightConnector1">
              <a:avLst/>
            </a:prstGeom>
            <a:noFill/>
            <a:ln cap="flat" cmpd="sng" w="9525">
              <a:solidFill>
                <a:srgbClr val="97B853"/>
              </a:solidFill>
              <a:prstDash val="solid"/>
              <a:round/>
              <a:headEnd len="sm" w="sm" type="none"/>
              <a:tailEnd len="sm" w="sm" type="none"/>
            </a:ln>
          </p:spPr>
        </p:cxnSp>
        <p:sp>
          <p:nvSpPr>
            <p:cNvPr id="515" name="Google Shape;515;p16"/>
            <p:cNvSpPr/>
            <p:nvPr/>
          </p:nvSpPr>
          <p:spPr>
            <a:xfrm>
              <a:off x="3781047" y="5122461"/>
              <a:ext cx="1667927" cy="638624"/>
            </a:xfrm>
            <a:prstGeom prst="rect">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p:txBody>
        </p:sp>
        <p:grpSp>
          <p:nvGrpSpPr>
            <p:cNvPr id="516" name="Google Shape;516;p16"/>
            <p:cNvGrpSpPr/>
            <p:nvPr/>
          </p:nvGrpSpPr>
          <p:grpSpPr>
            <a:xfrm>
              <a:off x="668578" y="4069962"/>
              <a:ext cx="1245927" cy="446636"/>
              <a:chOff x="8693436" y="1809163"/>
              <a:chExt cx="1968079" cy="584244"/>
            </a:xfrm>
          </p:grpSpPr>
          <p:sp>
            <p:nvSpPr>
              <p:cNvPr id="517" name="Google Shape;517;p16"/>
              <p:cNvSpPr/>
              <p:nvPr/>
            </p:nvSpPr>
            <p:spPr>
              <a:xfrm>
                <a:off x="8693436" y="1809163"/>
                <a:ext cx="1968079" cy="584244"/>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School name</a:t>
                </a:r>
                <a:endParaRPr/>
              </a:p>
            </p:txBody>
          </p:sp>
          <p:cxnSp>
            <p:nvCxnSpPr>
              <p:cNvPr id="518" name="Google Shape;518;p16"/>
              <p:cNvCxnSpPr>
                <a:stCxn id="517" idx="3"/>
                <a:endCxn id="517" idx="5"/>
              </p:cNvCxnSpPr>
              <p:nvPr/>
            </p:nvCxnSpPr>
            <p:spPr>
              <a:xfrm>
                <a:off x="8981654" y="2307847"/>
                <a:ext cx="1391700" cy="0"/>
              </a:xfrm>
              <a:prstGeom prst="straightConnector1">
                <a:avLst/>
              </a:prstGeom>
              <a:solidFill>
                <a:schemeClr val="lt1"/>
              </a:solidFill>
              <a:ln cap="flat" cmpd="sng" w="25400">
                <a:solidFill>
                  <a:schemeClr val="accent3"/>
                </a:solidFill>
                <a:prstDash val="solid"/>
                <a:round/>
                <a:headEnd len="sm" w="sm" type="none"/>
                <a:tailEnd len="sm" w="sm" type="none"/>
              </a:ln>
            </p:spPr>
          </p:cxnSp>
        </p:grpSp>
        <p:cxnSp>
          <p:nvCxnSpPr>
            <p:cNvPr id="519" name="Google Shape;519;p16"/>
            <p:cNvCxnSpPr>
              <a:stCxn id="517" idx="6"/>
              <a:endCxn id="440" idx="1"/>
            </p:cNvCxnSpPr>
            <p:nvPr/>
          </p:nvCxnSpPr>
          <p:spPr>
            <a:xfrm flipH="1" rot="10800000">
              <a:off x="1914505" y="4135180"/>
              <a:ext cx="293100" cy="158100"/>
            </a:xfrm>
            <a:prstGeom prst="straightConnector1">
              <a:avLst/>
            </a:prstGeom>
            <a:noFill/>
            <a:ln cap="flat" cmpd="sng" w="9525">
              <a:solidFill>
                <a:srgbClr val="97B853"/>
              </a:solidFill>
              <a:prstDash val="solid"/>
              <a:round/>
              <a:headEnd len="sm" w="sm" type="none"/>
              <a:tailEnd len="sm" w="sm" type="none"/>
            </a:ln>
          </p:spPr>
        </p:cxnSp>
        <p:grpSp>
          <p:nvGrpSpPr>
            <p:cNvPr id="520" name="Google Shape;520;p16"/>
            <p:cNvGrpSpPr/>
            <p:nvPr/>
          </p:nvGrpSpPr>
          <p:grpSpPr>
            <a:xfrm>
              <a:off x="4846151" y="4507578"/>
              <a:ext cx="1245927" cy="446636"/>
              <a:chOff x="8693436" y="1809163"/>
              <a:chExt cx="1968079" cy="584244"/>
            </a:xfrm>
          </p:grpSpPr>
          <p:sp>
            <p:nvSpPr>
              <p:cNvPr id="521" name="Google Shape;521;p16"/>
              <p:cNvSpPr/>
              <p:nvPr/>
            </p:nvSpPr>
            <p:spPr>
              <a:xfrm>
                <a:off x="8693436" y="1809163"/>
                <a:ext cx="1968079" cy="584244"/>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Course number</a:t>
                </a:r>
                <a:endParaRPr/>
              </a:p>
            </p:txBody>
          </p:sp>
          <p:cxnSp>
            <p:nvCxnSpPr>
              <p:cNvPr id="522" name="Google Shape;522;p16"/>
              <p:cNvCxnSpPr>
                <a:stCxn id="521" idx="3"/>
                <a:endCxn id="521" idx="5"/>
              </p:cNvCxnSpPr>
              <p:nvPr/>
            </p:nvCxnSpPr>
            <p:spPr>
              <a:xfrm>
                <a:off x="8981654" y="2307847"/>
                <a:ext cx="1391700" cy="0"/>
              </a:xfrm>
              <a:prstGeom prst="straightConnector1">
                <a:avLst/>
              </a:prstGeom>
              <a:solidFill>
                <a:schemeClr val="lt1"/>
              </a:solidFill>
              <a:ln cap="flat" cmpd="sng" w="25400">
                <a:solidFill>
                  <a:schemeClr val="accent3"/>
                </a:solidFill>
                <a:prstDash val="solid"/>
                <a:round/>
                <a:headEnd len="sm" w="sm" type="none"/>
                <a:tailEnd len="sm" w="sm" type="none"/>
              </a:ln>
            </p:spPr>
          </p:cxnSp>
        </p:grpSp>
        <p:cxnSp>
          <p:nvCxnSpPr>
            <p:cNvPr id="523" name="Google Shape;523;p16"/>
            <p:cNvCxnSpPr>
              <a:stCxn id="521" idx="3"/>
              <a:endCxn id="444" idx="0"/>
            </p:cNvCxnSpPr>
            <p:nvPr/>
          </p:nvCxnSpPr>
          <p:spPr>
            <a:xfrm flipH="1">
              <a:off x="4610412" y="4888806"/>
              <a:ext cx="418200" cy="237300"/>
            </a:xfrm>
            <a:prstGeom prst="straightConnector1">
              <a:avLst/>
            </a:prstGeom>
            <a:noFill/>
            <a:ln cap="flat" cmpd="sng" w="9525">
              <a:solidFill>
                <a:srgbClr val="97B853"/>
              </a:solidFill>
              <a:prstDash val="solid"/>
              <a:round/>
              <a:headEnd len="sm" w="sm" type="none"/>
              <a:tailEnd len="sm" w="sm" type="none"/>
            </a:ln>
          </p:spPr>
        </p:cxnSp>
        <p:grpSp>
          <p:nvGrpSpPr>
            <p:cNvPr id="524" name="Google Shape;524;p16"/>
            <p:cNvGrpSpPr/>
            <p:nvPr/>
          </p:nvGrpSpPr>
          <p:grpSpPr>
            <a:xfrm>
              <a:off x="3625480" y="5996525"/>
              <a:ext cx="1245927" cy="446636"/>
              <a:chOff x="8693436" y="1809163"/>
              <a:chExt cx="1968079" cy="584244"/>
            </a:xfrm>
          </p:grpSpPr>
          <p:sp>
            <p:nvSpPr>
              <p:cNvPr id="525" name="Google Shape;525;p16"/>
              <p:cNvSpPr/>
              <p:nvPr/>
            </p:nvSpPr>
            <p:spPr>
              <a:xfrm>
                <a:off x="8693436" y="1809163"/>
                <a:ext cx="1968079" cy="584244"/>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Employee number</a:t>
                </a:r>
                <a:endParaRPr/>
              </a:p>
            </p:txBody>
          </p:sp>
          <p:cxnSp>
            <p:nvCxnSpPr>
              <p:cNvPr id="526" name="Google Shape;526;p16"/>
              <p:cNvCxnSpPr>
                <a:stCxn id="525" idx="3"/>
                <a:endCxn id="525" idx="5"/>
              </p:cNvCxnSpPr>
              <p:nvPr/>
            </p:nvCxnSpPr>
            <p:spPr>
              <a:xfrm>
                <a:off x="8981654" y="2307847"/>
                <a:ext cx="1391700" cy="0"/>
              </a:xfrm>
              <a:prstGeom prst="straightConnector1">
                <a:avLst/>
              </a:prstGeom>
              <a:solidFill>
                <a:schemeClr val="lt1"/>
              </a:solidFill>
              <a:ln cap="flat" cmpd="sng" w="25400">
                <a:solidFill>
                  <a:schemeClr val="accent3"/>
                </a:solidFill>
                <a:prstDash val="solid"/>
                <a:round/>
                <a:headEnd len="sm" w="sm" type="none"/>
                <a:tailEnd len="sm" w="sm" type="none"/>
              </a:ln>
            </p:spPr>
          </p:cxnSp>
        </p:grpSp>
        <p:cxnSp>
          <p:nvCxnSpPr>
            <p:cNvPr id="527" name="Google Shape;527;p16"/>
            <p:cNvCxnSpPr>
              <a:stCxn id="515" idx="2"/>
              <a:endCxn id="525" idx="0"/>
            </p:cNvCxnSpPr>
            <p:nvPr/>
          </p:nvCxnSpPr>
          <p:spPr>
            <a:xfrm flipH="1">
              <a:off x="4248410" y="5761085"/>
              <a:ext cx="366600" cy="235500"/>
            </a:xfrm>
            <a:prstGeom prst="straightConnector1">
              <a:avLst/>
            </a:prstGeom>
            <a:noFill/>
            <a:ln cap="flat" cmpd="sng" w="9525">
              <a:solidFill>
                <a:srgbClr val="97B853"/>
              </a:solidFill>
              <a:prstDash val="solid"/>
              <a:round/>
              <a:headEnd len="sm" w="sm" type="none"/>
              <a:tailEnd len="sm" w="sm" type="none"/>
            </a:ln>
          </p:spPr>
        </p:cxnSp>
      </p:grpSp>
      <p:sp>
        <p:nvSpPr>
          <p:cNvPr id="528" name="Google Shape;528;p16"/>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17"/>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br>
              <a:rPr b="1" lang="en-US" sz="3959"/>
            </a:br>
            <a:r>
              <a:rPr b="1" lang="en-US" sz="3959"/>
              <a:t>Draw fully attributes ERD</a:t>
            </a:r>
            <a:br>
              <a:rPr b="1" lang="en-US" sz="3959"/>
            </a:br>
            <a:endParaRPr sz="3959"/>
          </a:p>
        </p:txBody>
      </p:sp>
      <p:sp>
        <p:nvSpPr>
          <p:cNvPr id="534" name="Google Shape;534;p17"/>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535" name="Google Shape;535;p17"/>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600">
                <a:solidFill>
                  <a:srgbClr val="888888"/>
                </a:solidFill>
              </a:rPr>
              <a:t>DATABASE MANAGEMENT SYSTEM LABORATORY</a:t>
            </a:r>
            <a:endParaRPr/>
          </a:p>
        </p:txBody>
      </p:sp>
      <p:sp>
        <p:nvSpPr>
          <p:cNvPr id="536" name="Google Shape;536;p17"/>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537" name="Google Shape;537;p17"/>
          <p:cNvGrpSpPr/>
          <p:nvPr/>
        </p:nvGrpSpPr>
        <p:grpSpPr>
          <a:xfrm>
            <a:off x="2394424" y="2320487"/>
            <a:ext cx="7403150" cy="3085399"/>
            <a:chOff x="3770931" y="3157474"/>
            <a:chExt cx="7403150" cy="3085399"/>
          </a:xfrm>
        </p:grpSpPr>
        <p:sp>
          <p:nvSpPr>
            <p:cNvPr id="538" name="Google Shape;538;p17"/>
            <p:cNvSpPr/>
            <p:nvPr/>
          </p:nvSpPr>
          <p:spPr>
            <a:xfrm>
              <a:off x="6720556" y="4499584"/>
              <a:ext cx="1557682" cy="632665"/>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Student</a:t>
              </a:r>
              <a:endParaRPr/>
            </a:p>
          </p:txBody>
        </p:sp>
        <p:grpSp>
          <p:nvGrpSpPr>
            <p:cNvPr id="539" name="Google Shape;539;p17"/>
            <p:cNvGrpSpPr/>
            <p:nvPr/>
          </p:nvGrpSpPr>
          <p:grpSpPr>
            <a:xfrm>
              <a:off x="3770931" y="3983094"/>
              <a:ext cx="2130552" cy="658368"/>
              <a:chOff x="6716096" y="3327407"/>
              <a:chExt cx="1245927" cy="446636"/>
            </a:xfrm>
          </p:grpSpPr>
          <p:sp>
            <p:nvSpPr>
              <p:cNvPr id="540" name="Google Shape;540;p17"/>
              <p:cNvSpPr/>
              <p:nvPr/>
            </p:nvSpPr>
            <p:spPr>
              <a:xfrm>
                <a:off x="6716096" y="3327407"/>
                <a:ext cx="1245927" cy="446636"/>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Student number</a:t>
                </a:r>
                <a:endParaRPr/>
              </a:p>
            </p:txBody>
          </p:sp>
          <p:cxnSp>
            <p:nvCxnSpPr>
              <p:cNvPr id="541" name="Google Shape;541;p17"/>
              <p:cNvCxnSpPr>
                <a:stCxn id="540" idx="3"/>
                <a:endCxn id="540" idx="5"/>
              </p:cNvCxnSpPr>
              <p:nvPr/>
            </p:nvCxnSpPr>
            <p:spPr>
              <a:xfrm>
                <a:off x="6898558" y="3708635"/>
                <a:ext cx="881100" cy="0"/>
              </a:xfrm>
              <a:prstGeom prst="straightConnector1">
                <a:avLst/>
              </a:prstGeom>
              <a:solidFill>
                <a:schemeClr val="lt1"/>
              </a:solidFill>
              <a:ln cap="flat" cmpd="sng" w="25400">
                <a:solidFill>
                  <a:schemeClr val="accent3"/>
                </a:solidFill>
                <a:prstDash val="solid"/>
                <a:round/>
                <a:headEnd len="sm" w="sm" type="none"/>
                <a:tailEnd len="sm" w="sm" type="none"/>
              </a:ln>
            </p:spPr>
          </p:cxnSp>
        </p:grpSp>
        <p:cxnSp>
          <p:nvCxnSpPr>
            <p:cNvPr id="542" name="Google Shape;542;p17"/>
            <p:cNvCxnSpPr>
              <a:stCxn id="538" idx="1"/>
              <a:endCxn id="540" idx="4"/>
            </p:cNvCxnSpPr>
            <p:nvPr/>
          </p:nvCxnSpPr>
          <p:spPr>
            <a:xfrm rot="10800000">
              <a:off x="4836256" y="4641316"/>
              <a:ext cx="1884300" cy="174600"/>
            </a:xfrm>
            <a:prstGeom prst="straightConnector1">
              <a:avLst/>
            </a:prstGeom>
            <a:noFill/>
            <a:ln cap="flat" cmpd="sng" w="25400">
              <a:solidFill>
                <a:schemeClr val="accent3"/>
              </a:solidFill>
              <a:prstDash val="solid"/>
              <a:round/>
              <a:headEnd len="sm" w="sm" type="none"/>
              <a:tailEnd len="sm" w="sm" type="none"/>
            </a:ln>
          </p:spPr>
        </p:cxnSp>
        <p:sp>
          <p:nvSpPr>
            <p:cNvPr id="543" name="Google Shape;543;p17"/>
            <p:cNvSpPr/>
            <p:nvPr/>
          </p:nvSpPr>
          <p:spPr>
            <a:xfrm>
              <a:off x="6434121" y="3157474"/>
              <a:ext cx="2130552" cy="658368"/>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Student address</a:t>
              </a:r>
              <a:endParaRPr/>
            </a:p>
          </p:txBody>
        </p:sp>
        <p:sp>
          <p:nvSpPr>
            <p:cNvPr id="544" name="Google Shape;544;p17"/>
            <p:cNvSpPr/>
            <p:nvPr/>
          </p:nvSpPr>
          <p:spPr>
            <a:xfrm>
              <a:off x="9043530" y="3983094"/>
              <a:ext cx="2130552" cy="658368"/>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Emergency contact</a:t>
              </a:r>
              <a:endParaRPr/>
            </a:p>
          </p:txBody>
        </p:sp>
        <p:sp>
          <p:nvSpPr>
            <p:cNvPr id="545" name="Google Shape;545;p17"/>
            <p:cNvSpPr/>
            <p:nvPr/>
          </p:nvSpPr>
          <p:spPr>
            <a:xfrm>
              <a:off x="8681066" y="5551873"/>
              <a:ext cx="2131428" cy="655119"/>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Student phone number</a:t>
              </a:r>
              <a:endParaRPr/>
            </a:p>
          </p:txBody>
        </p:sp>
        <p:sp>
          <p:nvSpPr>
            <p:cNvPr id="546" name="Google Shape;546;p17"/>
            <p:cNvSpPr/>
            <p:nvPr/>
          </p:nvSpPr>
          <p:spPr>
            <a:xfrm>
              <a:off x="4419962" y="5584505"/>
              <a:ext cx="2130552" cy="658368"/>
            </a:xfrm>
            <a:prstGeom prst="flowChartConnector">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Student name</a:t>
              </a:r>
              <a:endParaRPr/>
            </a:p>
          </p:txBody>
        </p:sp>
        <p:cxnSp>
          <p:nvCxnSpPr>
            <p:cNvPr id="547" name="Google Shape;547;p17"/>
            <p:cNvCxnSpPr>
              <a:stCxn id="538" idx="3"/>
              <a:endCxn id="544" idx="3"/>
            </p:cNvCxnSpPr>
            <p:nvPr/>
          </p:nvCxnSpPr>
          <p:spPr>
            <a:xfrm flipH="1" rot="10800000">
              <a:off x="8278238" y="4545016"/>
              <a:ext cx="1077300" cy="270900"/>
            </a:xfrm>
            <a:prstGeom prst="straightConnector1">
              <a:avLst/>
            </a:prstGeom>
            <a:noFill/>
            <a:ln cap="flat" cmpd="sng" w="25400">
              <a:solidFill>
                <a:schemeClr val="accent3"/>
              </a:solidFill>
              <a:prstDash val="solid"/>
              <a:round/>
              <a:headEnd len="sm" w="sm" type="none"/>
              <a:tailEnd len="sm" w="sm" type="none"/>
            </a:ln>
          </p:spPr>
        </p:cxnSp>
        <p:cxnSp>
          <p:nvCxnSpPr>
            <p:cNvPr id="548" name="Google Shape;548;p17"/>
            <p:cNvCxnSpPr>
              <a:stCxn id="538" idx="0"/>
              <a:endCxn id="543" idx="4"/>
            </p:cNvCxnSpPr>
            <p:nvPr/>
          </p:nvCxnSpPr>
          <p:spPr>
            <a:xfrm rot="10800000">
              <a:off x="7499397" y="3815884"/>
              <a:ext cx="0" cy="683700"/>
            </a:xfrm>
            <a:prstGeom prst="straightConnector1">
              <a:avLst/>
            </a:prstGeom>
            <a:noFill/>
            <a:ln cap="flat" cmpd="sng" w="25400">
              <a:solidFill>
                <a:schemeClr val="accent3"/>
              </a:solidFill>
              <a:prstDash val="solid"/>
              <a:round/>
              <a:headEnd len="sm" w="sm" type="none"/>
              <a:tailEnd len="sm" w="sm" type="none"/>
            </a:ln>
          </p:spPr>
        </p:cxnSp>
        <p:cxnSp>
          <p:nvCxnSpPr>
            <p:cNvPr id="549" name="Google Shape;549;p17"/>
            <p:cNvCxnSpPr>
              <a:stCxn id="538" idx="2"/>
              <a:endCxn id="546" idx="6"/>
            </p:cNvCxnSpPr>
            <p:nvPr/>
          </p:nvCxnSpPr>
          <p:spPr>
            <a:xfrm flipH="1">
              <a:off x="6550497" y="5132249"/>
              <a:ext cx="948900" cy="781500"/>
            </a:xfrm>
            <a:prstGeom prst="straightConnector1">
              <a:avLst/>
            </a:prstGeom>
            <a:noFill/>
            <a:ln cap="flat" cmpd="sng" w="25400">
              <a:solidFill>
                <a:schemeClr val="accent3"/>
              </a:solidFill>
              <a:prstDash val="solid"/>
              <a:round/>
              <a:headEnd len="sm" w="sm" type="none"/>
              <a:tailEnd len="sm" w="sm" type="none"/>
            </a:ln>
          </p:spPr>
        </p:cxnSp>
        <p:cxnSp>
          <p:nvCxnSpPr>
            <p:cNvPr id="550" name="Google Shape;550;p17"/>
            <p:cNvCxnSpPr>
              <a:stCxn id="545" idx="2"/>
              <a:endCxn id="538" idx="2"/>
            </p:cNvCxnSpPr>
            <p:nvPr/>
          </p:nvCxnSpPr>
          <p:spPr>
            <a:xfrm rot="10800000">
              <a:off x="7499366" y="5132133"/>
              <a:ext cx="1181700" cy="747300"/>
            </a:xfrm>
            <a:prstGeom prst="straightConnector1">
              <a:avLst/>
            </a:prstGeom>
            <a:noFill/>
            <a:ln cap="flat" cmpd="sng" w="25400">
              <a:solidFill>
                <a:schemeClr val="accent3"/>
              </a:solidFill>
              <a:prstDash val="solid"/>
              <a:round/>
              <a:headEnd len="sm" w="sm" type="none"/>
              <a:tailEnd len="sm" w="sm" type="none"/>
            </a:ln>
          </p:spPr>
        </p:cxnSp>
      </p:grpSp>
      <p:sp>
        <p:nvSpPr>
          <p:cNvPr id="551" name="Google Shape;551;p17"/>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29"/>
          <p:cNvSpPr txBox="1"/>
          <p:nvPr>
            <p:ph type="title"/>
          </p:nvPr>
        </p:nvSpPr>
        <p:spPr>
          <a:xfrm>
            <a:off x="963084" y="4406909"/>
            <a:ext cx="103632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BATCH-A EXERCISES</a:t>
            </a:r>
            <a:endParaRPr/>
          </a:p>
        </p:txBody>
      </p:sp>
      <p:sp>
        <p:nvSpPr>
          <p:cNvPr id="557" name="Google Shape;557;p29"/>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558" name="Google Shape;558;p29"/>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559" name="Google Shape;559;p29"/>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560" name="Google Shape;560;p29"/>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30"/>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br>
              <a:rPr b="1" lang="en-US" sz="3600"/>
            </a:br>
            <a:r>
              <a:rPr b="1" lang="en-US" sz="3600"/>
              <a:t>Construct a clean and concise ER diagram for the NHL database.</a:t>
            </a:r>
            <a:br>
              <a:rPr b="1" lang="en-US" sz="3600"/>
            </a:br>
            <a:endParaRPr b="1" sz="3600"/>
          </a:p>
        </p:txBody>
      </p:sp>
      <p:sp>
        <p:nvSpPr>
          <p:cNvPr id="566" name="Google Shape;566;p30"/>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80"/>
              <a:buNone/>
            </a:pPr>
            <a:r>
              <a:rPr lang="en-US" sz="2480"/>
              <a:t>Suppose you are given the following requirements for a simple database for the</a:t>
            </a:r>
            <a:endParaRPr/>
          </a:p>
          <a:p>
            <a:pPr indent="0" lvl="0" marL="0" rtl="0" algn="l">
              <a:lnSpc>
                <a:spcPct val="80000"/>
              </a:lnSpc>
              <a:spcBef>
                <a:spcPts val="496"/>
              </a:spcBef>
              <a:spcAft>
                <a:spcPts val="0"/>
              </a:spcAft>
              <a:buClr>
                <a:schemeClr val="dk1"/>
              </a:buClr>
              <a:buSzPts val="2480"/>
              <a:buNone/>
            </a:pPr>
            <a:r>
              <a:rPr lang="en-US" sz="2480"/>
              <a:t>National Hockey League (NHL):</a:t>
            </a:r>
            <a:endParaRPr/>
          </a:p>
          <a:p>
            <a:pPr indent="-342900" lvl="0" marL="342900" rtl="0" algn="l">
              <a:lnSpc>
                <a:spcPct val="80000"/>
              </a:lnSpc>
              <a:spcBef>
                <a:spcPts val="496"/>
              </a:spcBef>
              <a:spcAft>
                <a:spcPts val="0"/>
              </a:spcAft>
              <a:buClr>
                <a:schemeClr val="dk1"/>
              </a:buClr>
              <a:buSzPts val="2480"/>
              <a:buChar char="•"/>
            </a:pPr>
            <a:r>
              <a:rPr lang="en-US" sz="2480"/>
              <a:t>the NHL has many teams,</a:t>
            </a:r>
            <a:endParaRPr/>
          </a:p>
          <a:p>
            <a:pPr indent="-342900" lvl="0" marL="342900" rtl="0" algn="l">
              <a:lnSpc>
                <a:spcPct val="80000"/>
              </a:lnSpc>
              <a:spcBef>
                <a:spcPts val="496"/>
              </a:spcBef>
              <a:spcAft>
                <a:spcPts val="0"/>
              </a:spcAft>
              <a:buClr>
                <a:schemeClr val="dk1"/>
              </a:buClr>
              <a:buSzPts val="2480"/>
              <a:buChar char="•"/>
            </a:pPr>
            <a:r>
              <a:rPr lang="en-US" sz="2480"/>
              <a:t>each team has a name, a city, a coach, a captain, and a set of players,</a:t>
            </a:r>
            <a:endParaRPr/>
          </a:p>
          <a:p>
            <a:pPr indent="-342900" lvl="0" marL="342900" rtl="0" algn="l">
              <a:lnSpc>
                <a:spcPct val="80000"/>
              </a:lnSpc>
              <a:spcBef>
                <a:spcPts val="496"/>
              </a:spcBef>
              <a:spcAft>
                <a:spcPts val="0"/>
              </a:spcAft>
              <a:buClr>
                <a:schemeClr val="dk1"/>
              </a:buClr>
              <a:buSzPts val="2480"/>
              <a:buChar char="•"/>
            </a:pPr>
            <a:r>
              <a:rPr lang="en-US" sz="2480"/>
              <a:t>each player belongs to only one team,</a:t>
            </a:r>
            <a:endParaRPr/>
          </a:p>
          <a:p>
            <a:pPr indent="-342900" lvl="0" marL="342900" rtl="0" algn="l">
              <a:lnSpc>
                <a:spcPct val="80000"/>
              </a:lnSpc>
              <a:spcBef>
                <a:spcPts val="496"/>
              </a:spcBef>
              <a:spcAft>
                <a:spcPts val="0"/>
              </a:spcAft>
              <a:buClr>
                <a:schemeClr val="dk1"/>
              </a:buClr>
              <a:buSzPts val="2480"/>
              <a:buChar char="•"/>
            </a:pPr>
            <a:r>
              <a:rPr lang="en-US" sz="2480"/>
              <a:t>each player has a name, a position (such as left wing or goalie), a skill level, and a set of injury records,</a:t>
            </a:r>
            <a:endParaRPr/>
          </a:p>
          <a:p>
            <a:pPr indent="-342900" lvl="0" marL="342900" rtl="0" algn="l">
              <a:lnSpc>
                <a:spcPct val="80000"/>
              </a:lnSpc>
              <a:spcBef>
                <a:spcPts val="496"/>
              </a:spcBef>
              <a:spcAft>
                <a:spcPts val="0"/>
              </a:spcAft>
              <a:buClr>
                <a:schemeClr val="dk1"/>
              </a:buClr>
              <a:buSzPts val="2480"/>
              <a:buChar char="•"/>
            </a:pPr>
            <a:r>
              <a:rPr lang="en-US" sz="2480"/>
              <a:t>a team captain is also a player,</a:t>
            </a:r>
            <a:endParaRPr/>
          </a:p>
          <a:p>
            <a:pPr indent="-342900" lvl="0" marL="342900" rtl="0" algn="l">
              <a:lnSpc>
                <a:spcPct val="80000"/>
              </a:lnSpc>
              <a:spcBef>
                <a:spcPts val="496"/>
              </a:spcBef>
              <a:spcAft>
                <a:spcPts val="0"/>
              </a:spcAft>
              <a:buClr>
                <a:schemeClr val="dk1"/>
              </a:buClr>
              <a:buSzPts val="2480"/>
              <a:buChar char="•"/>
            </a:pPr>
            <a:r>
              <a:rPr lang="en-US" sz="2480"/>
              <a:t>a game is played between two teams (referred to as host_team and guest_team)and has a date (such as May 11th, 1999) and a score (such as 4 to 2).</a:t>
            </a:r>
            <a:endParaRPr/>
          </a:p>
          <a:p>
            <a:pPr indent="0" lvl="0" marL="0" rtl="0" algn="l">
              <a:lnSpc>
                <a:spcPct val="80000"/>
              </a:lnSpc>
              <a:spcBef>
                <a:spcPts val="496"/>
              </a:spcBef>
              <a:spcAft>
                <a:spcPts val="0"/>
              </a:spcAft>
              <a:buClr>
                <a:schemeClr val="dk1"/>
              </a:buClr>
              <a:buSzPts val="2480"/>
              <a:buNone/>
            </a:pPr>
            <a:r>
              <a:rPr lang="en-US" sz="2480"/>
              <a:t>Construct a clean and concise ER diagram for the NHL database.</a:t>
            </a:r>
            <a:endParaRPr/>
          </a:p>
        </p:txBody>
      </p:sp>
      <p:sp>
        <p:nvSpPr>
          <p:cNvPr id="567" name="Google Shape;567;p30"/>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568" name="Google Shape;568;p30"/>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569" name="Google Shape;569;p30"/>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600"/>
              <a:buFont typeface="Arial Black"/>
              <a:buNone/>
            </a:pPr>
            <a:r>
              <a:rPr b="1" lang="en-US" sz="3600">
                <a:solidFill>
                  <a:srgbClr val="000000"/>
                </a:solidFill>
              </a:rPr>
              <a:t>CS312 	</a:t>
            </a:r>
            <a:r>
              <a:rPr b="1" lang="en-US" sz="3600"/>
              <a:t>Database Management Systems</a:t>
            </a:r>
            <a:endParaRPr/>
          </a:p>
        </p:txBody>
      </p:sp>
      <p:sp>
        <p:nvSpPr>
          <p:cNvPr id="218" name="Google Shape;218;p2"/>
          <p:cNvSpPr txBox="1"/>
          <p:nvPr>
            <p:ph idx="1" type="body"/>
          </p:nvPr>
        </p:nvSpPr>
        <p:spPr>
          <a:xfrm>
            <a:off x="609601" y="1600204"/>
            <a:ext cx="10972801"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rgbClr val="0000FF"/>
              </a:buClr>
              <a:buSzPts val="1530"/>
              <a:buNone/>
            </a:pPr>
            <a:r>
              <a:rPr b="1" lang="en-US" sz="1530">
                <a:latin typeface="Arial"/>
                <a:ea typeface="Arial"/>
                <a:cs typeface="Arial"/>
                <a:sym typeface="Arial"/>
              </a:rPr>
              <a:t>Course Objectives:</a:t>
            </a:r>
            <a:endParaRPr/>
          </a:p>
          <a:p>
            <a:pPr indent="-457200" lvl="1" marL="749808" rtl="0" algn="l">
              <a:lnSpc>
                <a:spcPct val="80000"/>
              </a:lnSpc>
              <a:spcBef>
                <a:spcPts val="940"/>
              </a:spcBef>
              <a:spcAft>
                <a:spcPts val="0"/>
              </a:spcAft>
              <a:buClr>
                <a:schemeClr val="dk1"/>
              </a:buClr>
              <a:buSzPts val="1700"/>
              <a:buFont typeface="Calibri"/>
              <a:buAutoNum type="arabicParenR"/>
            </a:pPr>
            <a:r>
              <a:rPr lang="en-US" sz="1700"/>
              <a:t>Understand and successfully apply logical database design principles, including   E-R   diagrams and database normalization.</a:t>
            </a:r>
            <a:endParaRPr/>
          </a:p>
          <a:p>
            <a:pPr indent="-457200" lvl="1" marL="749808" rtl="0" algn="l">
              <a:lnSpc>
                <a:spcPct val="80000"/>
              </a:lnSpc>
              <a:spcBef>
                <a:spcPts val="340"/>
              </a:spcBef>
              <a:spcAft>
                <a:spcPts val="0"/>
              </a:spcAft>
              <a:buClr>
                <a:schemeClr val="dk1"/>
              </a:buClr>
              <a:buSzPts val="1700"/>
              <a:buFont typeface="Calibri"/>
              <a:buAutoNum type="arabicParenR"/>
            </a:pPr>
            <a:r>
              <a:rPr lang="en-US" sz="1700"/>
              <a:t>Learn Database Programming languages and apply in DBMS application</a:t>
            </a:r>
            <a:endParaRPr/>
          </a:p>
          <a:p>
            <a:pPr indent="-457200" lvl="1" marL="749808" rtl="0" algn="l">
              <a:lnSpc>
                <a:spcPct val="80000"/>
              </a:lnSpc>
              <a:spcBef>
                <a:spcPts val="340"/>
              </a:spcBef>
              <a:spcAft>
                <a:spcPts val="0"/>
              </a:spcAft>
              <a:buClr>
                <a:schemeClr val="dk1"/>
              </a:buClr>
              <a:buSzPts val="1700"/>
              <a:buFont typeface="Calibri"/>
              <a:buAutoNum type="arabicParenR"/>
            </a:pPr>
            <a:r>
              <a:rPr lang="en-US" sz="1700"/>
              <a:t>Understand  transaction processing and concurrency control in DBMS</a:t>
            </a:r>
            <a:endParaRPr/>
          </a:p>
          <a:p>
            <a:pPr indent="-457200" lvl="1" marL="749808" rtl="0" algn="l">
              <a:lnSpc>
                <a:spcPct val="80000"/>
              </a:lnSpc>
              <a:spcBef>
                <a:spcPts val="340"/>
              </a:spcBef>
              <a:spcAft>
                <a:spcPts val="0"/>
              </a:spcAft>
              <a:buClr>
                <a:schemeClr val="dk1"/>
              </a:buClr>
              <a:buSzPts val="1700"/>
              <a:buFont typeface="Calibri"/>
              <a:buAutoNum type="arabicParenR"/>
            </a:pPr>
            <a:r>
              <a:rPr lang="en-US" sz="1700"/>
              <a:t>Learn database architectures, DBMS advancements  and its usage in advance application</a:t>
            </a:r>
            <a:endParaRPr/>
          </a:p>
          <a:p>
            <a:pPr indent="-349250" lvl="1" marL="749808" rtl="0" algn="l">
              <a:lnSpc>
                <a:spcPct val="80000"/>
              </a:lnSpc>
              <a:spcBef>
                <a:spcPts val="340"/>
              </a:spcBef>
              <a:spcAft>
                <a:spcPts val="0"/>
              </a:spcAft>
              <a:buClr>
                <a:schemeClr val="dk1"/>
              </a:buClr>
              <a:buSzPts val="1700"/>
              <a:buFont typeface="Calibri"/>
              <a:buNone/>
            </a:pPr>
            <a:r>
              <a:t/>
            </a:r>
            <a:endParaRPr sz="1700"/>
          </a:p>
          <a:p>
            <a:pPr indent="-342900" lvl="0" marL="342900" rtl="0" algn="l">
              <a:lnSpc>
                <a:spcPct val="130000"/>
              </a:lnSpc>
              <a:spcBef>
                <a:spcPts val="600"/>
              </a:spcBef>
              <a:spcAft>
                <a:spcPts val="0"/>
              </a:spcAft>
              <a:buClr>
                <a:schemeClr val="dk1"/>
              </a:buClr>
              <a:buSzPts val="1530"/>
              <a:buChar char="•"/>
            </a:pPr>
            <a:r>
              <a:rPr b="1" lang="en-US" sz="1530">
                <a:latin typeface="Arial"/>
                <a:ea typeface="Arial"/>
                <a:cs typeface="Arial"/>
                <a:sym typeface="Arial"/>
              </a:rPr>
              <a:t>Course Outcomes:</a:t>
            </a:r>
            <a:endParaRPr/>
          </a:p>
          <a:p>
            <a:pPr indent="-457200" lvl="1" marL="749808" rtl="0" algn="l">
              <a:lnSpc>
                <a:spcPct val="80000"/>
              </a:lnSpc>
              <a:spcBef>
                <a:spcPts val="940"/>
              </a:spcBef>
              <a:spcAft>
                <a:spcPts val="0"/>
              </a:spcAft>
              <a:buClr>
                <a:schemeClr val="dk1"/>
              </a:buClr>
              <a:buSzPts val="1700"/>
              <a:buFont typeface="Calibri"/>
              <a:buAutoNum type="arabicParenR"/>
            </a:pPr>
            <a:r>
              <a:rPr lang="en-US" sz="1700"/>
              <a:t>Design ER-models to represent simple database application scenarios and Improve the database design by normalization.</a:t>
            </a:r>
            <a:endParaRPr/>
          </a:p>
          <a:p>
            <a:pPr indent="-457200" lvl="1" marL="749808" rtl="0" algn="l">
              <a:lnSpc>
                <a:spcPct val="80000"/>
              </a:lnSpc>
              <a:spcBef>
                <a:spcPts val="340"/>
              </a:spcBef>
              <a:spcAft>
                <a:spcPts val="0"/>
              </a:spcAft>
              <a:buClr>
                <a:schemeClr val="dk1"/>
              </a:buClr>
              <a:buSzPts val="1700"/>
              <a:buFont typeface="Calibri"/>
              <a:buAutoNum type="arabicParenR"/>
            </a:pPr>
            <a:r>
              <a:rPr lang="en-US" sz="1700"/>
              <a:t>Design Database Relational Model and apply SQL , PLSQL concepts for database programming </a:t>
            </a:r>
            <a:endParaRPr/>
          </a:p>
          <a:p>
            <a:pPr indent="-457200" lvl="1" marL="749808" rtl="0" algn="l">
              <a:lnSpc>
                <a:spcPct val="80000"/>
              </a:lnSpc>
              <a:spcBef>
                <a:spcPts val="340"/>
              </a:spcBef>
              <a:spcAft>
                <a:spcPts val="0"/>
              </a:spcAft>
              <a:buClr>
                <a:schemeClr val="dk1"/>
              </a:buClr>
              <a:buSzPts val="1700"/>
              <a:buFont typeface="Calibri"/>
              <a:buAutoNum type="arabicParenR"/>
            </a:pPr>
            <a:r>
              <a:rPr lang="en-US" sz="1700"/>
              <a:t>Describe Transaction Processing and Concurrency Control techniques for databases</a:t>
            </a:r>
            <a:endParaRPr/>
          </a:p>
          <a:p>
            <a:pPr indent="-457200" lvl="1" marL="749808" rtl="0" algn="l">
              <a:lnSpc>
                <a:spcPct val="80000"/>
              </a:lnSpc>
              <a:spcBef>
                <a:spcPts val="340"/>
              </a:spcBef>
              <a:spcAft>
                <a:spcPts val="0"/>
              </a:spcAft>
              <a:buClr>
                <a:schemeClr val="dk1"/>
              </a:buClr>
              <a:buSzPts val="1700"/>
              <a:buFont typeface="Calibri"/>
              <a:buAutoNum type="arabicParenR"/>
            </a:pPr>
            <a:r>
              <a:rPr lang="en-US" sz="1700"/>
              <a:t>Identify appropriate database architecture for the real world database application </a:t>
            </a:r>
            <a:endParaRPr/>
          </a:p>
        </p:txBody>
      </p:sp>
      <p:sp>
        <p:nvSpPr>
          <p:cNvPr id="219" name="Google Shape;219;p2"/>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220" name="Google Shape;220;p2"/>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221" name="Google Shape;221;p2"/>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32"/>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br>
              <a:rPr b="1" lang="en-US" sz="3959"/>
            </a:br>
            <a:r>
              <a:rPr b="1" lang="en-US" sz="3959"/>
              <a:t>Construct an E/R Schema for Educational Institute</a:t>
            </a:r>
            <a:br>
              <a:rPr b="1" lang="en-US" sz="3959"/>
            </a:br>
            <a:endParaRPr sz="3959"/>
          </a:p>
        </p:txBody>
      </p:sp>
      <p:sp>
        <p:nvSpPr>
          <p:cNvPr id="575" name="Google Shape;575;p32"/>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1600"/>
              <a:buFont typeface="Calibri"/>
              <a:buAutoNum type="arabicPeriod"/>
            </a:pPr>
            <a:r>
              <a:rPr lang="en-US" sz="1600"/>
              <a:t>In an educational institute, there are several departments and students belong to one of them . Each department has a unique department number, a name, a location, phone number and is headed by a professor.</a:t>
            </a:r>
            <a:endParaRPr/>
          </a:p>
          <a:p>
            <a:pPr indent="-514350" lvl="0" marL="514350" rtl="0" algn="l">
              <a:spcBef>
                <a:spcPts val="320"/>
              </a:spcBef>
              <a:spcAft>
                <a:spcPts val="0"/>
              </a:spcAft>
              <a:buClr>
                <a:schemeClr val="dk1"/>
              </a:buClr>
              <a:buSzPts val="1600"/>
              <a:buFont typeface="Calibri"/>
              <a:buAutoNum type="arabicPeriod"/>
            </a:pPr>
            <a:r>
              <a:rPr lang="en-US" sz="1600"/>
              <a:t> Professors have a unique employee Id, name, phone number. We like to keep track of the following details regarding students: name, unique roll number, sex, phone number, date of birth, age and one or more email addresses. </a:t>
            </a:r>
            <a:endParaRPr/>
          </a:p>
          <a:p>
            <a:pPr indent="-514350" lvl="0" marL="514350" rtl="0" algn="l">
              <a:spcBef>
                <a:spcPts val="320"/>
              </a:spcBef>
              <a:spcAft>
                <a:spcPts val="0"/>
              </a:spcAft>
              <a:buClr>
                <a:schemeClr val="dk1"/>
              </a:buClr>
              <a:buSzPts val="1600"/>
              <a:buFont typeface="Calibri"/>
              <a:buAutoNum type="arabicPeriod"/>
            </a:pPr>
            <a:r>
              <a:rPr lang="en-US" sz="1600"/>
              <a:t>Students have a local address consisting of the hostel name and the room number. They also have home address consisting of house number, street, city and PIN. It is assumed that all students reside in the hostels.</a:t>
            </a:r>
            <a:endParaRPr/>
          </a:p>
          <a:p>
            <a:pPr indent="-514350" lvl="0" marL="514350" rtl="0" algn="l">
              <a:spcBef>
                <a:spcPts val="320"/>
              </a:spcBef>
              <a:spcAft>
                <a:spcPts val="0"/>
              </a:spcAft>
              <a:buClr>
                <a:schemeClr val="dk1"/>
              </a:buClr>
              <a:buSzPts val="1600"/>
              <a:buFont typeface="Calibri"/>
              <a:buAutoNum type="arabicPeriod"/>
            </a:pPr>
            <a:r>
              <a:rPr lang="en-US" sz="1600"/>
              <a:t>A course taught in a semester of the year is called a section. There can be several sections of the same course in a semester; these are identified by the section number. Each section is taught by a different professor and has its own timings and a room to meet.</a:t>
            </a:r>
            <a:endParaRPr/>
          </a:p>
          <a:p>
            <a:pPr indent="-514350" lvl="0" marL="514350" rtl="0" algn="l">
              <a:spcBef>
                <a:spcPts val="320"/>
              </a:spcBef>
              <a:spcAft>
                <a:spcPts val="0"/>
              </a:spcAft>
              <a:buClr>
                <a:schemeClr val="dk1"/>
              </a:buClr>
              <a:buSzPts val="1600"/>
              <a:buFont typeface="Calibri"/>
              <a:buAutoNum type="arabicPeriod"/>
            </a:pPr>
            <a:r>
              <a:rPr lang="en-US" sz="1600"/>
              <a:t>Students enroll for several sections in a semester. Each course has a name, number of credits and the department that offers it. A course may have other courses as prerequisites i.e, courses to be completed before it can be enrolled in. </a:t>
            </a:r>
            <a:endParaRPr/>
          </a:p>
          <a:p>
            <a:pPr indent="-514350" lvl="0" marL="514350" rtl="0" algn="l">
              <a:spcBef>
                <a:spcPts val="320"/>
              </a:spcBef>
              <a:spcAft>
                <a:spcPts val="0"/>
              </a:spcAft>
              <a:buClr>
                <a:schemeClr val="dk1"/>
              </a:buClr>
              <a:buSzPts val="1600"/>
              <a:buFont typeface="Calibri"/>
              <a:buAutoNum type="arabicPeriod"/>
            </a:pPr>
            <a:r>
              <a:rPr lang="en-US" sz="1600"/>
              <a:t> Professors also undertake research projects. These are sponsored by funding agencies and have a specific start ate, end date and amount of money given. More than one professor can be involved in a project. Also a professor may be simultaneously working on several projects. A project has a unique projectId.</a:t>
            </a:r>
            <a:endParaRPr/>
          </a:p>
          <a:p>
            <a:pPr indent="-412750" lvl="0" marL="514350" rtl="0" algn="l">
              <a:spcBef>
                <a:spcPts val="320"/>
              </a:spcBef>
              <a:spcAft>
                <a:spcPts val="0"/>
              </a:spcAft>
              <a:buClr>
                <a:schemeClr val="dk1"/>
              </a:buClr>
              <a:buSzPts val="1600"/>
              <a:buFont typeface="Calibri"/>
              <a:buNone/>
            </a:pPr>
            <a:r>
              <a:t/>
            </a:r>
            <a:endParaRPr sz="1600"/>
          </a:p>
          <a:p>
            <a:pPr indent="-412750" lvl="0" marL="514350" rtl="0" algn="l">
              <a:spcBef>
                <a:spcPts val="320"/>
              </a:spcBef>
              <a:spcAft>
                <a:spcPts val="0"/>
              </a:spcAft>
              <a:buClr>
                <a:schemeClr val="dk1"/>
              </a:buClr>
              <a:buSzPts val="1600"/>
              <a:buFont typeface="Calibri"/>
              <a:buNone/>
            </a:pPr>
            <a:r>
              <a:t/>
            </a:r>
            <a:endParaRPr sz="1600"/>
          </a:p>
        </p:txBody>
      </p:sp>
      <p:sp>
        <p:nvSpPr>
          <p:cNvPr id="576" name="Google Shape;576;p32"/>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577" name="Google Shape;577;p32"/>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578" name="Google Shape;578;p32"/>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35"/>
          <p:cNvSpPr txBox="1"/>
          <p:nvPr>
            <p:ph type="title"/>
          </p:nvPr>
        </p:nvSpPr>
        <p:spPr>
          <a:xfrm>
            <a:off x="963084" y="4406909"/>
            <a:ext cx="103632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BATCH-B EXERCISES</a:t>
            </a:r>
            <a:endParaRPr/>
          </a:p>
        </p:txBody>
      </p:sp>
      <p:sp>
        <p:nvSpPr>
          <p:cNvPr id="584" name="Google Shape;584;p3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585" name="Google Shape;585;p35"/>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586" name="Google Shape;586;p35"/>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587" name="Google Shape;587;p35"/>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36"/>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Construct an ER Diagram for Banking System</a:t>
            </a:r>
            <a:endParaRPr/>
          </a:p>
        </p:txBody>
      </p:sp>
      <p:sp>
        <p:nvSpPr>
          <p:cNvPr id="593" name="Google Shape;593;p36"/>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80"/>
              <a:buChar char="•"/>
            </a:pPr>
            <a:r>
              <a:rPr lang="en-US" sz="2480"/>
              <a:t>The bank is organised into branches. Each branch is located in a particular city and is identified by a unique name. The bank monitors the assets of each branch.  </a:t>
            </a:r>
            <a:endParaRPr/>
          </a:p>
          <a:p>
            <a:pPr indent="-342900" lvl="0" marL="342900" rtl="0" algn="l">
              <a:lnSpc>
                <a:spcPct val="80000"/>
              </a:lnSpc>
              <a:spcBef>
                <a:spcPts val="496"/>
              </a:spcBef>
              <a:spcAft>
                <a:spcPts val="0"/>
              </a:spcAft>
              <a:buClr>
                <a:schemeClr val="dk1"/>
              </a:buClr>
              <a:buSzPts val="2480"/>
              <a:buChar char="•"/>
            </a:pPr>
            <a:r>
              <a:rPr lang="en-US" sz="2480"/>
              <a:t>Bank customers are identified by their customer_id value. The bank stores each customer’s name, and the street and the city where thecustomer lives. Customers may have accounts and can take out loans. A customer may be associated with a particular banker; who may act as a loan officer or personal banker for that customer. </a:t>
            </a:r>
            <a:endParaRPr/>
          </a:p>
          <a:p>
            <a:pPr indent="-342900" lvl="0" marL="342900" rtl="0" algn="l">
              <a:lnSpc>
                <a:spcPct val="80000"/>
              </a:lnSpc>
              <a:spcBef>
                <a:spcPts val="496"/>
              </a:spcBef>
              <a:spcAft>
                <a:spcPts val="0"/>
              </a:spcAft>
              <a:buClr>
                <a:schemeClr val="dk1"/>
              </a:buClr>
              <a:buSzPts val="2480"/>
              <a:buChar char="•"/>
            </a:pPr>
            <a:r>
              <a:rPr lang="en-US" sz="2480"/>
              <a:t> The bank offers two types of accounts: savings and checking accounts. Accounts can be held by more than one customer, and a customer can have more than one account. Each account is assigned a unique account number. The bank mantains a record of each account’s balance and the most recent date on which the account was accessed by each customer holding the account. In addition each savings account has an interest rate, and overdrafts are recorded for each checking account.</a:t>
            </a:r>
            <a:endParaRPr/>
          </a:p>
        </p:txBody>
      </p:sp>
      <p:sp>
        <p:nvSpPr>
          <p:cNvPr id="594" name="Google Shape;594;p36"/>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595" name="Google Shape;595;p36"/>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596" name="Google Shape;596;p36"/>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37"/>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Continue..</a:t>
            </a:r>
            <a:endParaRPr/>
          </a:p>
        </p:txBody>
      </p:sp>
      <p:sp>
        <p:nvSpPr>
          <p:cNvPr id="602" name="Google Shape;602;p37"/>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80"/>
              <a:buChar char="•"/>
            </a:pPr>
            <a:r>
              <a:rPr lang="en-US" sz="2480"/>
              <a:t>The bank provides its customers with loans. A loan originates at a particular branch and can be held by one or more customers. A loan is identified by unique loan number. For each loan, the bank keeps track of loan amount and the loan payments. Although a loan-payment number does not uniquely identify a particular payment among those for all the bank’s loans, a payment number does identify a particular payment for a specific loan. The date and the amount are recorded for each payment.</a:t>
            </a:r>
            <a:endParaRPr/>
          </a:p>
          <a:p>
            <a:pPr indent="-342900" lvl="0" marL="342900" rtl="0" algn="l">
              <a:lnSpc>
                <a:spcPct val="80000"/>
              </a:lnSpc>
              <a:spcBef>
                <a:spcPts val="496"/>
              </a:spcBef>
              <a:spcAft>
                <a:spcPts val="0"/>
              </a:spcAft>
              <a:buClr>
                <a:schemeClr val="dk1"/>
              </a:buClr>
              <a:buSzPts val="2480"/>
              <a:buChar char="•"/>
            </a:pPr>
            <a:r>
              <a:rPr lang="en-US" sz="2480"/>
              <a:t>Bank employees are identified by their employee_id values. The bank administration stores the name and telephone number of each employee, the names of the employee’s dependents, and the employee_id number of the employee’s manager. The bank also keeps track of the employee’s start date and, thus, length of employment.</a:t>
            </a:r>
            <a:endParaRPr/>
          </a:p>
          <a:p>
            <a:pPr indent="0" lvl="0" marL="0" rtl="0" algn="l">
              <a:lnSpc>
                <a:spcPct val="80000"/>
              </a:lnSpc>
              <a:spcBef>
                <a:spcPts val="496"/>
              </a:spcBef>
              <a:spcAft>
                <a:spcPts val="0"/>
              </a:spcAft>
              <a:buClr>
                <a:schemeClr val="dk1"/>
              </a:buClr>
              <a:buSzPts val="2480"/>
              <a:buNone/>
            </a:pPr>
            <a:r>
              <a:rPr lang="en-US" sz="2480"/>
              <a:t>.</a:t>
            </a:r>
            <a:endParaRPr/>
          </a:p>
        </p:txBody>
      </p:sp>
      <p:sp>
        <p:nvSpPr>
          <p:cNvPr id="603" name="Google Shape;603;p37"/>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604" name="Google Shape;604;p37"/>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605" name="Google Shape;605;p37"/>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39"/>
          <p:cNvSpPr txBox="1"/>
          <p:nvPr>
            <p:ph type="title"/>
          </p:nvPr>
        </p:nvSpPr>
        <p:spPr>
          <a:xfrm>
            <a:off x="963084" y="4406909"/>
            <a:ext cx="103632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BATCH-C EXERCISES</a:t>
            </a:r>
            <a:endParaRPr/>
          </a:p>
        </p:txBody>
      </p:sp>
      <p:sp>
        <p:nvSpPr>
          <p:cNvPr id="611" name="Google Shape;611;p39"/>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612" name="Google Shape;612;p39"/>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613" name="Google Shape;613;p39"/>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614" name="Google Shape;614;p39"/>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40"/>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COMPANY Database</a:t>
            </a:r>
            <a:endParaRPr/>
          </a:p>
        </p:txBody>
      </p:sp>
      <p:sp>
        <p:nvSpPr>
          <p:cNvPr id="620" name="Google Shape;620;p40"/>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40"/>
              <a:buNone/>
            </a:pPr>
            <a:r>
              <a:rPr lang="en-US" sz="2240"/>
              <a:t>Requirements of the Company</a:t>
            </a:r>
            <a:endParaRPr/>
          </a:p>
          <a:p>
            <a:pPr indent="0" lvl="0" marL="0" rtl="0" algn="l">
              <a:lnSpc>
                <a:spcPct val="80000"/>
              </a:lnSpc>
              <a:spcBef>
                <a:spcPts val="448"/>
              </a:spcBef>
              <a:spcAft>
                <a:spcPts val="0"/>
              </a:spcAft>
              <a:buClr>
                <a:schemeClr val="dk1"/>
              </a:buClr>
              <a:buSzPts val="2240"/>
              <a:buNone/>
            </a:pPr>
            <a:r>
              <a:rPr lang="en-US" sz="2240"/>
              <a:t>The company is organized into</a:t>
            </a:r>
            <a:endParaRPr/>
          </a:p>
          <a:p>
            <a:pPr indent="-285750" lvl="1" marL="742950" rtl="0" algn="l">
              <a:lnSpc>
                <a:spcPct val="80000"/>
              </a:lnSpc>
              <a:spcBef>
                <a:spcPts val="434"/>
              </a:spcBef>
              <a:spcAft>
                <a:spcPts val="0"/>
              </a:spcAft>
              <a:buClr>
                <a:schemeClr val="dk1"/>
              </a:buClr>
              <a:buSzPts val="2170"/>
              <a:buChar char="–"/>
            </a:pPr>
            <a:r>
              <a:rPr lang="en-US" sz="2170"/>
              <a:t>DEPARTMENTs. Each department has a name, number  and an employee who manages the department. We  keep track of the start date of the department manager.</a:t>
            </a:r>
            <a:endParaRPr/>
          </a:p>
          <a:p>
            <a:pPr indent="-285750" lvl="1" marL="742950" rtl="0" algn="l">
              <a:lnSpc>
                <a:spcPct val="80000"/>
              </a:lnSpc>
              <a:spcBef>
                <a:spcPts val="434"/>
              </a:spcBef>
              <a:spcAft>
                <a:spcPts val="0"/>
              </a:spcAft>
              <a:buClr>
                <a:schemeClr val="dk1"/>
              </a:buClr>
              <a:buSzPts val="2170"/>
              <a:buChar char="–"/>
            </a:pPr>
            <a:r>
              <a:rPr lang="en-US" sz="2170"/>
              <a:t>Each department controls a number of PROJECTs. Each project has a name, numberand is located at a single location.</a:t>
            </a:r>
            <a:endParaRPr/>
          </a:p>
          <a:p>
            <a:pPr indent="-285750" lvl="1" marL="742950" rtl="0" algn="l">
              <a:lnSpc>
                <a:spcPct val="80000"/>
              </a:lnSpc>
              <a:spcBef>
                <a:spcPts val="434"/>
              </a:spcBef>
              <a:spcAft>
                <a:spcPts val="0"/>
              </a:spcAft>
              <a:buClr>
                <a:schemeClr val="dk1"/>
              </a:buClr>
              <a:buSzPts val="2170"/>
              <a:buChar char="–"/>
            </a:pPr>
            <a:r>
              <a:rPr lang="en-US" sz="2170"/>
              <a:t>We store each EMPLOYEE’s social security number, address, salary, sex, and birthdate. Each employee </a:t>
            </a:r>
            <a:r>
              <a:rPr i="1" lang="en-US" sz="2170"/>
              <a:t>works for </a:t>
            </a:r>
            <a:r>
              <a:rPr lang="en-US" sz="2170"/>
              <a:t>one department but may </a:t>
            </a:r>
            <a:r>
              <a:rPr i="1" lang="en-US" sz="2170"/>
              <a:t>work on </a:t>
            </a:r>
            <a:r>
              <a:rPr lang="en-US" sz="2170"/>
              <a:t>several projects. We keep track of the number of hours per week that an employee currently works on each project. We also keep track of the </a:t>
            </a:r>
            <a:r>
              <a:rPr i="1" lang="en-US" sz="2170"/>
              <a:t>direct supervisor </a:t>
            </a:r>
            <a:r>
              <a:rPr lang="en-US" sz="2170"/>
              <a:t>of each employee.</a:t>
            </a:r>
            <a:endParaRPr/>
          </a:p>
          <a:p>
            <a:pPr indent="-285750" lvl="1" marL="742950" rtl="0" algn="l">
              <a:lnSpc>
                <a:spcPct val="80000"/>
              </a:lnSpc>
              <a:spcBef>
                <a:spcPts val="434"/>
              </a:spcBef>
              <a:spcAft>
                <a:spcPts val="0"/>
              </a:spcAft>
              <a:buClr>
                <a:schemeClr val="dk1"/>
              </a:buClr>
              <a:buSzPts val="2170"/>
              <a:buChar char="–"/>
            </a:pPr>
            <a:r>
              <a:rPr lang="en-US" sz="2170"/>
              <a:t>Each employee may </a:t>
            </a:r>
            <a:r>
              <a:rPr i="1" lang="en-US" sz="2170"/>
              <a:t>have </a:t>
            </a:r>
            <a:r>
              <a:rPr lang="en-US" sz="2170"/>
              <a:t>a number of DEPENDENTs. For each dependent, we keep track of their name, sex, birthdate, and relationship to employee</a:t>
            </a:r>
            <a:r>
              <a:rPr lang="en-US" sz="1960"/>
              <a:t>.</a:t>
            </a:r>
            <a:endParaRPr/>
          </a:p>
        </p:txBody>
      </p:sp>
      <p:sp>
        <p:nvSpPr>
          <p:cNvPr id="621" name="Google Shape;621;p40"/>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622" name="Google Shape;622;p40"/>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623" name="Google Shape;623;p40"/>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42"/>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Construct an E-R diagram for a car-insurance</a:t>
            </a:r>
            <a:endParaRPr/>
          </a:p>
        </p:txBody>
      </p:sp>
      <p:sp>
        <p:nvSpPr>
          <p:cNvPr id="629" name="Google Shape;629;p42"/>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Construct an E-R diagram for a car-insurance company whose customers own one of more cars each. Each car has associated with it zero to any number of recorded accidents.</a:t>
            </a:r>
            <a:endParaRPr/>
          </a:p>
          <a:p>
            <a:pPr indent="-139700" lvl="0" marL="342900" rtl="0" algn="l">
              <a:spcBef>
                <a:spcPts val="640"/>
              </a:spcBef>
              <a:spcAft>
                <a:spcPts val="0"/>
              </a:spcAft>
              <a:buClr>
                <a:schemeClr val="dk1"/>
              </a:buClr>
              <a:buSzPts val="3200"/>
              <a:buNone/>
            </a:pPr>
            <a:r>
              <a:t/>
            </a:r>
            <a:endParaRPr/>
          </a:p>
        </p:txBody>
      </p:sp>
      <p:sp>
        <p:nvSpPr>
          <p:cNvPr id="630" name="Google Shape;630;p42"/>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631" name="Google Shape;631;p42"/>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632" name="Google Shape;632;p42"/>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44"/>
          <p:cNvSpPr txBox="1"/>
          <p:nvPr>
            <p:ph type="title"/>
          </p:nvPr>
        </p:nvSpPr>
        <p:spPr>
          <a:xfrm>
            <a:off x="963084" y="4406909"/>
            <a:ext cx="103632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BATCH-D EXERCISES</a:t>
            </a:r>
            <a:endParaRPr/>
          </a:p>
        </p:txBody>
      </p:sp>
      <p:sp>
        <p:nvSpPr>
          <p:cNvPr id="638" name="Google Shape;638;p4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639" name="Google Shape;639;p44"/>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640" name="Google Shape;640;p44"/>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641" name="Google Shape;641;p44"/>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45"/>
          <p:cNvSpPr txBox="1"/>
          <p:nvPr>
            <p:ph type="title"/>
          </p:nvPr>
        </p:nvSpPr>
        <p:spPr>
          <a:xfrm>
            <a:off x="609602" y="274638"/>
            <a:ext cx="11387325" cy="1160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2060"/>
              </a:buClr>
              <a:buSzPts val="3800"/>
              <a:buFont typeface="Calibri"/>
              <a:buNone/>
            </a:pPr>
            <a:r>
              <a:rPr b="1" lang="en-US" sz="3800">
                <a:solidFill>
                  <a:srgbClr val="002060"/>
                </a:solidFill>
              </a:rPr>
              <a:t>Construct an ER Diagram for the registrar’s office</a:t>
            </a:r>
            <a:endParaRPr/>
          </a:p>
        </p:txBody>
      </p:sp>
      <p:sp>
        <p:nvSpPr>
          <p:cNvPr id="649" name="Google Shape;649;p45"/>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A university registrar’s office maintains data about the following entities:</a:t>
            </a:r>
            <a:endParaRPr/>
          </a:p>
          <a:p>
            <a:pPr indent="0" lvl="0" marL="0" rtl="0" algn="l">
              <a:spcBef>
                <a:spcPts val="480"/>
              </a:spcBef>
              <a:spcAft>
                <a:spcPts val="0"/>
              </a:spcAft>
              <a:buClr>
                <a:schemeClr val="dk1"/>
              </a:buClr>
              <a:buSzPts val="2400"/>
              <a:buNone/>
            </a:pPr>
            <a:r>
              <a:rPr lang="en-US" sz="2400"/>
              <a:t>	(a) Courses, including course number, title , credits, syllabus, and prerequisites;</a:t>
            </a:r>
            <a:endParaRPr/>
          </a:p>
          <a:p>
            <a:pPr indent="0" lvl="0" marL="0" rtl="0" algn="l">
              <a:spcBef>
                <a:spcPts val="480"/>
              </a:spcBef>
              <a:spcAft>
                <a:spcPts val="0"/>
              </a:spcAft>
              <a:buClr>
                <a:schemeClr val="dk1"/>
              </a:buClr>
              <a:buSzPts val="2400"/>
              <a:buNone/>
            </a:pPr>
            <a:r>
              <a:rPr lang="en-US" sz="2400"/>
              <a:t>	(b) Course offerings, including course number, year,semester, section number, instructor's, timings, and classroom;</a:t>
            </a:r>
            <a:endParaRPr/>
          </a:p>
          <a:p>
            <a:pPr indent="0" lvl="0" marL="0" rtl="0" algn="l">
              <a:spcBef>
                <a:spcPts val="480"/>
              </a:spcBef>
              <a:spcAft>
                <a:spcPts val="0"/>
              </a:spcAft>
              <a:buClr>
                <a:schemeClr val="dk1"/>
              </a:buClr>
              <a:buSzPts val="2400"/>
              <a:buNone/>
            </a:pPr>
            <a:r>
              <a:rPr lang="en-US" sz="2400"/>
              <a:t>(c) Students, including student-id, name, and program; and</a:t>
            </a:r>
            <a:endParaRPr/>
          </a:p>
          <a:p>
            <a:pPr indent="0" lvl="0" marL="0" rtl="0" algn="l">
              <a:spcBef>
                <a:spcPts val="480"/>
              </a:spcBef>
              <a:spcAft>
                <a:spcPts val="0"/>
              </a:spcAft>
              <a:buClr>
                <a:schemeClr val="dk1"/>
              </a:buClr>
              <a:buSzPts val="2400"/>
              <a:buNone/>
            </a:pPr>
            <a:r>
              <a:rPr lang="en-US" sz="2400"/>
              <a:t> (d) Instructors, including identification number, name,department, and title. Further, the enrollment of students in courses and grades awarded to students in each course they are enrolled for must be appropriately modeled.</a:t>
            </a:r>
            <a:endParaRPr/>
          </a:p>
          <a:p>
            <a:pPr indent="0" lvl="0" marL="0" rtl="0" algn="l">
              <a:spcBef>
                <a:spcPts val="480"/>
              </a:spcBef>
              <a:spcAft>
                <a:spcPts val="0"/>
              </a:spcAft>
              <a:buClr>
                <a:schemeClr val="dk1"/>
              </a:buClr>
              <a:buSzPts val="2400"/>
              <a:buNone/>
            </a:pPr>
            <a:r>
              <a:rPr lang="en-US" sz="2400"/>
              <a:t>Construct an E-R diagram for the registrar’s office. Document all assumptions that you make about the mapping constraints.</a:t>
            </a:r>
            <a:endParaRPr/>
          </a:p>
        </p:txBody>
      </p:sp>
      <p:sp>
        <p:nvSpPr>
          <p:cNvPr id="650" name="Google Shape;650;p45"/>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chemeClr val="dk1"/>
                </a:solidFill>
                <a:latin typeface="Times New Roman"/>
                <a:ea typeface="Times New Roman"/>
                <a:cs typeface="Times New Roman"/>
                <a:sym typeface="Times New Roman"/>
              </a:rPr>
              <a:t>7/17/2020</a:t>
            </a:r>
            <a:endParaRPr b="1" sz="1050">
              <a:solidFill>
                <a:schemeClr val="dk1"/>
              </a:solidFill>
              <a:latin typeface="Times New Roman"/>
              <a:ea typeface="Times New Roman"/>
              <a:cs typeface="Times New Roman"/>
              <a:sym typeface="Times New Roman"/>
            </a:endParaRPr>
          </a:p>
        </p:txBody>
      </p:sp>
      <p:sp>
        <p:nvSpPr>
          <p:cNvPr id="651" name="Google Shape;651;p45"/>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000000"/>
                </a:solidFill>
                <a:latin typeface="Times New Roman"/>
                <a:ea typeface="Times New Roman"/>
                <a:cs typeface="Times New Roman"/>
                <a:sym typeface="Times New Roman"/>
              </a:rPr>
              <a:t>DATABASE MANAGEMENT SYSTEM LABORATORY</a:t>
            </a:r>
            <a:endParaRPr b="1" sz="1050">
              <a:solidFill>
                <a:srgbClr val="000000"/>
              </a:solidFill>
              <a:latin typeface="Times New Roman"/>
              <a:ea typeface="Times New Roman"/>
              <a:cs typeface="Times New Roman"/>
              <a:sym typeface="Times New Roman"/>
            </a:endParaRPr>
          </a:p>
        </p:txBody>
      </p:sp>
      <p:sp>
        <p:nvSpPr>
          <p:cNvPr id="652" name="Google Shape;652;p45"/>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47"/>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Construct an E-R diagram for a hospital</a:t>
            </a:r>
            <a:endParaRPr/>
          </a:p>
        </p:txBody>
      </p:sp>
      <p:sp>
        <p:nvSpPr>
          <p:cNvPr id="658" name="Google Shape;658;p47"/>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Construct an E-R diagram for a hospital with a set of patients and set of medical doctors . Associate with each patient a log of the various tests and examinations conducted.</a:t>
            </a:r>
            <a:endParaRPr/>
          </a:p>
        </p:txBody>
      </p:sp>
      <p:sp>
        <p:nvSpPr>
          <p:cNvPr id="659" name="Google Shape;659;p47"/>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660" name="Google Shape;660;p47"/>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661" name="Google Shape;661;p47"/>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
          <p:cNvSpPr txBox="1"/>
          <p:nvPr>
            <p:ph type="title"/>
          </p:nvPr>
        </p:nvSpPr>
        <p:spPr>
          <a:xfrm>
            <a:off x="963084" y="4406904"/>
            <a:ext cx="103632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Arial Black"/>
              <a:buNone/>
            </a:pPr>
            <a:r>
              <a:rPr b="1" lang="en-US"/>
              <a:t>LABORATORY ASSIGNMENT NO: 01</a:t>
            </a:r>
            <a:endParaRPr/>
          </a:p>
        </p:txBody>
      </p:sp>
      <p:sp>
        <p:nvSpPr>
          <p:cNvPr id="227" name="Google Shape;227;p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rPr lang="en-US"/>
              <a:t>Case Study on ER</a:t>
            </a:r>
            <a:endParaRPr/>
          </a:p>
        </p:txBody>
      </p:sp>
      <p:sp>
        <p:nvSpPr>
          <p:cNvPr id="228" name="Google Shape;228;p3"/>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229" name="Google Shape;229;p3"/>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230" name="Google Shape;230;p3"/>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49"/>
          <p:cNvSpPr txBox="1"/>
          <p:nvPr>
            <p:ph idx="10" type="dt"/>
          </p:nvPr>
        </p:nvSpPr>
        <p:spPr>
          <a:xfrm>
            <a:off x="762000" y="6459792"/>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7/17/2020</a:t>
            </a:r>
            <a:endParaRPr b="1" sz="1050">
              <a:solidFill>
                <a:srgbClr val="000000"/>
              </a:solidFill>
              <a:latin typeface="Times New Roman"/>
              <a:ea typeface="Times New Roman"/>
              <a:cs typeface="Times New Roman"/>
              <a:sym typeface="Times New Roman"/>
            </a:endParaRPr>
          </a:p>
        </p:txBody>
      </p:sp>
      <p:sp>
        <p:nvSpPr>
          <p:cNvPr id="669" name="Google Shape;669;p49"/>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000000"/>
                </a:solidFill>
                <a:latin typeface="Times New Roman"/>
                <a:ea typeface="Times New Roman"/>
                <a:cs typeface="Times New Roman"/>
                <a:sym typeface="Times New Roman"/>
              </a:rPr>
              <a:t>DATABASE MANAGEMENT SYSTEM LABORATORY</a:t>
            </a:r>
            <a:endParaRPr b="1" sz="1050">
              <a:solidFill>
                <a:srgbClr val="000000"/>
              </a:solidFill>
              <a:latin typeface="Times New Roman"/>
              <a:ea typeface="Times New Roman"/>
              <a:cs typeface="Times New Roman"/>
              <a:sym typeface="Times New Roman"/>
            </a:endParaRPr>
          </a:p>
        </p:txBody>
      </p:sp>
      <p:sp>
        <p:nvSpPr>
          <p:cNvPr id="670" name="Google Shape;670;p49"/>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671" name="Google Shape;671;p49"/>
          <p:cNvPicPr preferRelativeResize="0"/>
          <p:nvPr/>
        </p:nvPicPr>
        <p:blipFill rotWithShape="1">
          <a:blip r:embed="rId3">
            <a:alphaModFix/>
          </a:blip>
          <a:srcRect b="0" l="0" r="0" t="0"/>
          <a:stretch/>
        </p:blipFill>
        <p:spPr>
          <a:xfrm>
            <a:off x="127205" y="40978"/>
            <a:ext cx="1269599" cy="1148496"/>
          </a:xfrm>
          <a:prstGeom prst="rect">
            <a:avLst/>
          </a:prstGeom>
          <a:noFill/>
          <a:ln>
            <a:noFill/>
          </a:ln>
        </p:spPr>
      </p:pic>
      <p:sp>
        <p:nvSpPr>
          <p:cNvPr id="672" name="Google Shape;672;p49"/>
          <p:cNvSpPr/>
          <p:nvPr/>
        </p:nvSpPr>
        <p:spPr>
          <a:xfrm>
            <a:off x="1801096" y="2231100"/>
            <a:ext cx="8129983" cy="22159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800">
                <a:solidFill>
                  <a:srgbClr val="0070C0"/>
                </a:solidFill>
                <a:latin typeface="Calibri"/>
                <a:ea typeface="Calibri"/>
                <a:cs typeface="Calibri"/>
                <a:sym typeface="Calibri"/>
              </a:rPr>
              <a:t>Thank You!</a:t>
            </a:r>
            <a:endParaRPr sz="1600">
              <a:solidFill>
                <a:srgbClr val="0070C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Black"/>
              <a:buNone/>
            </a:pPr>
            <a:r>
              <a:rPr lang="en-US"/>
              <a:t>ER Diagram Components</a:t>
            </a:r>
            <a:endParaRPr/>
          </a:p>
        </p:txBody>
      </p:sp>
      <p:sp>
        <p:nvSpPr>
          <p:cNvPr id="236" name="Google Shape;236;p4"/>
          <p:cNvSpPr txBox="1"/>
          <p:nvPr>
            <p:ph idx="1" type="body"/>
          </p:nvPr>
        </p:nvSpPr>
        <p:spPr>
          <a:xfrm>
            <a:off x="609601" y="1600204"/>
            <a:ext cx="10972801"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37" name="Google Shape;237;p4"/>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238" name="Google Shape;238;p4"/>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239" name="Google Shape;239;p4"/>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ER Diagram Components" id="240" name="Google Shape;240;p4"/>
          <p:cNvPicPr preferRelativeResize="0"/>
          <p:nvPr>
            <p:ph idx="4294967295" type="body"/>
          </p:nvPr>
        </p:nvPicPr>
        <p:blipFill rotWithShape="1">
          <a:blip r:embed="rId3">
            <a:alphaModFix/>
          </a:blip>
          <a:srcRect b="0" l="0" r="0" t="0"/>
          <a:stretch/>
        </p:blipFill>
        <p:spPr>
          <a:xfrm>
            <a:off x="1841694" y="1243361"/>
            <a:ext cx="7982530" cy="48117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5"/>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Black"/>
              <a:buNone/>
            </a:pPr>
            <a:r>
              <a:rPr lang="en-US"/>
              <a:t>ER- Diagram Notations</a:t>
            </a:r>
            <a:endParaRPr/>
          </a:p>
        </p:txBody>
      </p:sp>
      <p:sp>
        <p:nvSpPr>
          <p:cNvPr id="246" name="Google Shape;246;p5"/>
          <p:cNvSpPr txBox="1"/>
          <p:nvPr>
            <p:ph idx="1" type="body"/>
          </p:nvPr>
        </p:nvSpPr>
        <p:spPr>
          <a:xfrm>
            <a:off x="111218" y="1600204"/>
            <a:ext cx="5564049"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en-US" sz="2590"/>
              <a:t>ER- Diagram is a visual representation of data that describe how data is related to each other.</a:t>
            </a:r>
            <a:endParaRPr/>
          </a:p>
          <a:p>
            <a:pPr indent="-285750" lvl="1" marL="742950" rtl="0" algn="l">
              <a:lnSpc>
                <a:spcPct val="80000"/>
              </a:lnSpc>
              <a:spcBef>
                <a:spcPts val="444"/>
              </a:spcBef>
              <a:spcAft>
                <a:spcPts val="0"/>
              </a:spcAft>
              <a:buClr>
                <a:schemeClr val="dk1"/>
              </a:buClr>
              <a:buSzPts val="2220"/>
              <a:buChar char="–"/>
            </a:pPr>
            <a:r>
              <a:rPr b="1" lang="en-US" sz="2220"/>
              <a:t>Rectangles: </a:t>
            </a:r>
            <a:r>
              <a:rPr lang="en-US" sz="2220"/>
              <a:t>This symbol represent entity types</a:t>
            </a:r>
            <a:endParaRPr/>
          </a:p>
          <a:p>
            <a:pPr indent="-285750" lvl="1" marL="742950" rtl="0" algn="l">
              <a:lnSpc>
                <a:spcPct val="80000"/>
              </a:lnSpc>
              <a:spcBef>
                <a:spcPts val="444"/>
              </a:spcBef>
              <a:spcAft>
                <a:spcPts val="0"/>
              </a:spcAft>
              <a:buClr>
                <a:schemeClr val="dk1"/>
              </a:buClr>
              <a:buSzPts val="2220"/>
              <a:buChar char="–"/>
            </a:pPr>
            <a:r>
              <a:rPr b="1" lang="en-US" sz="2220"/>
              <a:t>Ellipses : </a:t>
            </a:r>
            <a:r>
              <a:rPr lang="en-US" sz="2220"/>
              <a:t>Symbol</a:t>
            </a:r>
            <a:r>
              <a:rPr b="1" lang="en-US" sz="2220"/>
              <a:t> </a:t>
            </a:r>
            <a:r>
              <a:rPr lang="en-US" sz="2220"/>
              <a:t>represent attributes</a:t>
            </a:r>
            <a:endParaRPr/>
          </a:p>
          <a:p>
            <a:pPr indent="-285750" lvl="1" marL="742950" rtl="0" algn="l">
              <a:lnSpc>
                <a:spcPct val="80000"/>
              </a:lnSpc>
              <a:spcBef>
                <a:spcPts val="444"/>
              </a:spcBef>
              <a:spcAft>
                <a:spcPts val="0"/>
              </a:spcAft>
              <a:buClr>
                <a:schemeClr val="dk1"/>
              </a:buClr>
              <a:buSzPts val="2220"/>
              <a:buChar char="–"/>
            </a:pPr>
            <a:r>
              <a:rPr b="1" lang="en-US" sz="2220"/>
              <a:t>Diamonds: </a:t>
            </a:r>
            <a:r>
              <a:rPr lang="en-US" sz="2220"/>
              <a:t>This symbol</a:t>
            </a:r>
            <a:r>
              <a:rPr b="1" lang="en-US" sz="2220"/>
              <a:t> </a:t>
            </a:r>
            <a:r>
              <a:rPr lang="en-US" sz="2220"/>
              <a:t>represents relationship types</a:t>
            </a:r>
            <a:endParaRPr/>
          </a:p>
          <a:p>
            <a:pPr indent="-285750" lvl="1" marL="742950" rtl="0" algn="l">
              <a:lnSpc>
                <a:spcPct val="80000"/>
              </a:lnSpc>
              <a:spcBef>
                <a:spcPts val="444"/>
              </a:spcBef>
              <a:spcAft>
                <a:spcPts val="0"/>
              </a:spcAft>
              <a:buClr>
                <a:schemeClr val="dk1"/>
              </a:buClr>
              <a:buSzPts val="2220"/>
              <a:buChar char="–"/>
            </a:pPr>
            <a:r>
              <a:rPr b="1" lang="en-US" sz="2220"/>
              <a:t>Lines: </a:t>
            </a:r>
            <a:r>
              <a:rPr lang="en-US" sz="2220"/>
              <a:t>It links attributes to entity types and entity types with other relationship types</a:t>
            </a:r>
            <a:endParaRPr/>
          </a:p>
          <a:p>
            <a:pPr indent="-285750" lvl="1" marL="742950" rtl="0" algn="l">
              <a:lnSpc>
                <a:spcPct val="80000"/>
              </a:lnSpc>
              <a:spcBef>
                <a:spcPts val="444"/>
              </a:spcBef>
              <a:spcAft>
                <a:spcPts val="0"/>
              </a:spcAft>
              <a:buClr>
                <a:schemeClr val="dk1"/>
              </a:buClr>
              <a:buSzPts val="2220"/>
              <a:buChar char="–"/>
            </a:pPr>
            <a:r>
              <a:rPr b="1" lang="en-US" sz="2220"/>
              <a:t>Primary key: </a:t>
            </a:r>
            <a:r>
              <a:rPr lang="en-US" sz="2220"/>
              <a:t>attributes are underlined</a:t>
            </a:r>
            <a:endParaRPr/>
          </a:p>
          <a:p>
            <a:pPr indent="-285750" lvl="1" marL="742950" rtl="0" algn="l">
              <a:lnSpc>
                <a:spcPct val="80000"/>
              </a:lnSpc>
              <a:spcBef>
                <a:spcPts val="444"/>
              </a:spcBef>
              <a:spcAft>
                <a:spcPts val="0"/>
              </a:spcAft>
              <a:buClr>
                <a:schemeClr val="dk1"/>
              </a:buClr>
              <a:buSzPts val="2220"/>
              <a:buChar char="–"/>
            </a:pPr>
            <a:r>
              <a:rPr b="1" lang="en-US" sz="2220"/>
              <a:t>Double Ellipses: </a:t>
            </a:r>
            <a:r>
              <a:rPr lang="en-US" sz="2220"/>
              <a:t>Represent multi-valued attributes</a:t>
            </a:r>
            <a:endParaRPr/>
          </a:p>
          <a:p>
            <a:pPr indent="-178435" lvl="0" marL="342900" rtl="0" algn="l">
              <a:lnSpc>
                <a:spcPct val="80000"/>
              </a:lnSpc>
              <a:spcBef>
                <a:spcPts val="518"/>
              </a:spcBef>
              <a:spcAft>
                <a:spcPts val="0"/>
              </a:spcAft>
              <a:buClr>
                <a:schemeClr val="dk1"/>
              </a:buClr>
              <a:buSzPts val="2590"/>
              <a:buNone/>
            </a:pPr>
            <a:r>
              <a:t/>
            </a:r>
            <a:endParaRPr sz="2590"/>
          </a:p>
        </p:txBody>
      </p:sp>
      <p:sp>
        <p:nvSpPr>
          <p:cNvPr id="247" name="Google Shape;247;p5"/>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248" name="Google Shape;248;p5"/>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249" name="Google Shape;249;p5"/>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https://www.guru99.com/images/1/100518_0621_ERDiagramTu12.png" id="250" name="Google Shape;250;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1" name="Google Shape;251;p5"/>
          <p:cNvPicPr preferRelativeResize="0"/>
          <p:nvPr>
            <p:ph idx="2" type="body"/>
          </p:nvPr>
        </p:nvPicPr>
        <p:blipFill rotWithShape="1">
          <a:blip r:embed="rId3">
            <a:alphaModFix/>
          </a:blip>
          <a:srcRect b="0" l="0" r="0" t="0"/>
          <a:stretch/>
        </p:blipFill>
        <p:spPr>
          <a:xfrm>
            <a:off x="6063456" y="2982119"/>
            <a:ext cx="5734050" cy="176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descr="part_a" id="261" name="Google Shape;261;p6"/>
          <p:cNvPicPr preferRelativeResize="0"/>
          <p:nvPr/>
        </p:nvPicPr>
        <p:blipFill rotWithShape="1">
          <a:blip r:embed="rId3">
            <a:alphaModFix/>
          </a:blip>
          <a:srcRect b="0" l="0" r="0" t="0"/>
          <a:stretch/>
        </p:blipFill>
        <p:spPr>
          <a:xfrm>
            <a:off x="2336800" y="1676401"/>
            <a:ext cx="7213600" cy="3863975"/>
          </a:xfrm>
          <a:prstGeom prst="rect">
            <a:avLst/>
          </a:prstGeom>
          <a:noFill/>
          <a:ln>
            <a:noFill/>
          </a:ln>
        </p:spPr>
      </p:pic>
      <p:sp>
        <p:nvSpPr>
          <p:cNvPr id="262" name="Google Shape;262;p6"/>
          <p:cNvSpPr txBox="1"/>
          <p:nvPr/>
        </p:nvSpPr>
        <p:spPr>
          <a:xfrm>
            <a:off x="283634" y="2022475"/>
            <a:ext cx="1646767" cy="833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Entity symbols</a:t>
            </a:r>
            <a:endParaRPr/>
          </a:p>
        </p:txBody>
      </p:sp>
      <p:sp>
        <p:nvSpPr>
          <p:cNvPr id="263" name="Google Shape;263;p6"/>
          <p:cNvSpPr txBox="1"/>
          <p:nvPr/>
        </p:nvSpPr>
        <p:spPr>
          <a:xfrm>
            <a:off x="0" y="4191000"/>
            <a:ext cx="2336800" cy="833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Relationship symbols</a:t>
            </a:r>
            <a:endParaRPr/>
          </a:p>
        </p:txBody>
      </p:sp>
      <p:sp>
        <p:nvSpPr>
          <p:cNvPr id="264" name="Google Shape;264;p6"/>
          <p:cNvSpPr txBox="1"/>
          <p:nvPr/>
        </p:nvSpPr>
        <p:spPr>
          <a:xfrm>
            <a:off x="9652002" y="3818648"/>
            <a:ext cx="1930400" cy="833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Attribute symbols</a:t>
            </a:r>
            <a:endParaRPr/>
          </a:p>
        </p:txBody>
      </p:sp>
      <p:sp>
        <p:nvSpPr>
          <p:cNvPr id="265" name="Google Shape;265;p6"/>
          <p:cNvSpPr txBox="1"/>
          <p:nvPr/>
        </p:nvSpPr>
        <p:spPr>
          <a:xfrm>
            <a:off x="9543393" y="1839035"/>
            <a:ext cx="2438400" cy="120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special entity that is also a relationship</a:t>
            </a:r>
            <a:endParaRPr/>
          </a:p>
        </p:txBody>
      </p:sp>
      <p:sp>
        <p:nvSpPr>
          <p:cNvPr id="266" name="Google Shape;266;p6"/>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Arial Black"/>
              <a:buNone/>
            </a:pPr>
            <a:br>
              <a:rPr lang="en-US" sz="3600"/>
            </a:br>
            <a:r>
              <a:rPr lang="en-US" sz="3600"/>
              <a:t>Basic E-R Notation</a:t>
            </a:r>
            <a:br>
              <a:rPr lang="en-US" sz="3600"/>
            </a:b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7"/>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Arial Black"/>
              <a:buNone/>
            </a:pPr>
            <a:br>
              <a:rPr lang="en-US" sz="3600"/>
            </a:br>
            <a:r>
              <a:rPr lang="en-US" sz="3600"/>
              <a:t>Basic E-R Notation</a:t>
            </a:r>
            <a:br>
              <a:rPr lang="en-US" sz="3600"/>
            </a:br>
            <a:endParaRPr sz="3600"/>
          </a:p>
        </p:txBody>
      </p:sp>
      <p:pic>
        <p:nvPicPr>
          <p:cNvPr descr="03_02r" id="272" name="Google Shape;272;p7"/>
          <p:cNvPicPr preferRelativeResize="0"/>
          <p:nvPr>
            <p:ph idx="1" type="body"/>
          </p:nvPr>
        </p:nvPicPr>
        <p:blipFill rotWithShape="1">
          <a:blip r:embed="rId3">
            <a:alphaModFix/>
          </a:blip>
          <a:srcRect b="0" l="0" r="0" t="0"/>
          <a:stretch/>
        </p:blipFill>
        <p:spPr>
          <a:xfrm>
            <a:off x="2832410" y="1600200"/>
            <a:ext cx="6333892" cy="45259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8"/>
          <p:cNvSpPr txBox="1"/>
          <p:nvPr>
            <p:ph type="title"/>
          </p:nvPr>
        </p:nvSpPr>
        <p:spPr>
          <a:xfrm>
            <a:off x="609601"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Black"/>
              <a:buNone/>
            </a:pPr>
            <a:r>
              <a:rPr lang="en-US"/>
              <a:t>Steps in designing an ERD for a DBMS</a:t>
            </a:r>
            <a:endParaRPr/>
          </a:p>
        </p:txBody>
      </p:sp>
      <p:sp>
        <p:nvSpPr>
          <p:cNvPr id="278" name="Google Shape;278;p8"/>
          <p:cNvSpPr txBox="1"/>
          <p:nvPr>
            <p:ph idx="1" type="body"/>
          </p:nvPr>
        </p:nvSpPr>
        <p:spPr>
          <a:xfrm>
            <a:off x="609601" y="1600204"/>
            <a:ext cx="10972801"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There are four steps in designing an ERD for a DBMS .</a:t>
            </a:r>
            <a:endParaRPr/>
          </a:p>
          <a:p>
            <a:pPr indent="-285750" lvl="1" marL="742950" rtl="0" algn="l">
              <a:spcBef>
                <a:spcPts val="560"/>
              </a:spcBef>
              <a:spcAft>
                <a:spcPts val="0"/>
              </a:spcAft>
              <a:buClr>
                <a:schemeClr val="dk1"/>
              </a:buClr>
              <a:buSzPts val="2800"/>
              <a:buChar char="–"/>
            </a:pPr>
            <a:r>
              <a:rPr lang="en-US"/>
              <a:t>Identify Entity and members</a:t>
            </a:r>
            <a:endParaRPr/>
          </a:p>
          <a:p>
            <a:pPr indent="-285750" lvl="1" marL="742950" rtl="0" algn="l">
              <a:spcBef>
                <a:spcPts val="560"/>
              </a:spcBef>
              <a:spcAft>
                <a:spcPts val="0"/>
              </a:spcAft>
              <a:buClr>
                <a:schemeClr val="dk1"/>
              </a:buClr>
              <a:buSzPts val="2800"/>
              <a:buChar char="–"/>
            </a:pPr>
            <a:r>
              <a:rPr lang="en-US"/>
              <a:t>Decide relationships and Cardinality and Modality</a:t>
            </a:r>
            <a:endParaRPr/>
          </a:p>
          <a:p>
            <a:pPr indent="-285750" lvl="1" marL="742950" rtl="0" algn="l">
              <a:spcBef>
                <a:spcPts val="560"/>
              </a:spcBef>
              <a:spcAft>
                <a:spcPts val="0"/>
              </a:spcAft>
              <a:buClr>
                <a:schemeClr val="dk1"/>
              </a:buClr>
              <a:buSzPts val="2800"/>
              <a:buChar char="–"/>
            </a:pPr>
            <a:r>
              <a:rPr lang="en-US"/>
              <a:t>Draw Entities separately</a:t>
            </a:r>
            <a:endParaRPr/>
          </a:p>
          <a:p>
            <a:pPr indent="-285750" lvl="1" marL="742950" rtl="0" algn="l">
              <a:spcBef>
                <a:spcPts val="560"/>
              </a:spcBef>
              <a:spcAft>
                <a:spcPts val="0"/>
              </a:spcAft>
              <a:buClr>
                <a:schemeClr val="dk1"/>
              </a:buClr>
              <a:buSzPts val="2800"/>
              <a:buChar char="–"/>
            </a:pPr>
            <a:r>
              <a:rPr lang="en-US"/>
              <a:t>Connect relationships and entities</a:t>
            </a:r>
            <a:endParaRPr/>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279" name="Google Shape;279;p8"/>
          <p:cNvSpPr txBox="1"/>
          <p:nvPr>
            <p:ph idx="10" type="dt"/>
          </p:nvPr>
        </p:nvSpPr>
        <p:spPr>
          <a:xfrm>
            <a:off x="609600" y="6356354"/>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7/17/2020</a:t>
            </a:r>
            <a:endParaRPr>
              <a:solidFill>
                <a:srgbClr val="888888"/>
              </a:solidFill>
            </a:endParaRPr>
          </a:p>
        </p:txBody>
      </p:sp>
      <p:sp>
        <p:nvSpPr>
          <p:cNvPr id="280" name="Google Shape;280;p8"/>
          <p:cNvSpPr txBox="1"/>
          <p:nvPr>
            <p:ph idx="11" type="ftr"/>
          </p:nvPr>
        </p:nvSpPr>
        <p:spPr>
          <a:xfrm>
            <a:off x="4165602" y="6356354"/>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DATABASE MANAGEMENT SYSTEM LABORATORY</a:t>
            </a:r>
            <a:endParaRPr/>
          </a:p>
        </p:txBody>
      </p:sp>
      <p:sp>
        <p:nvSpPr>
          <p:cNvPr id="281" name="Google Shape;281;p8"/>
          <p:cNvSpPr txBox="1"/>
          <p:nvPr>
            <p:ph idx="12" type="sldNum"/>
          </p:nvPr>
        </p:nvSpPr>
        <p:spPr>
          <a:xfrm>
            <a:off x="8737602" y="6356354"/>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9"/>
          <p:cNvSpPr txBox="1"/>
          <p:nvPr>
            <p:ph type="title"/>
          </p:nvPr>
        </p:nvSpPr>
        <p:spPr>
          <a:xfrm>
            <a:off x="609602"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Step by Step ERD Example</a:t>
            </a:r>
            <a:endParaRPr/>
          </a:p>
        </p:txBody>
      </p:sp>
      <p:sp>
        <p:nvSpPr>
          <p:cNvPr id="289" name="Google Shape;289;p9"/>
          <p:cNvSpPr txBox="1"/>
          <p:nvPr>
            <p:ph idx="1" type="body"/>
          </p:nvPr>
        </p:nvSpPr>
        <p:spPr>
          <a:xfrm>
            <a:off x="609602" y="1600206"/>
            <a:ext cx="10972801"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A University contains many Faculties. The Faculties in turn are divided into several Schools.  Each  School  offers  numerous  programs  and  each  program  contains  many courses.  Lecturers  can  teach  many  different  courses  and  even  the  same  course numerous times. Courses can also be taught by many lecturers. A student is enrolled in  only  one  program  but  a  program  can  contain  many  students.  Students  can  be enrolled  in  many  courses  at  the  same  time  and  the  courses  have  many  students enrolled.</a:t>
            </a:r>
            <a:endParaRPr/>
          </a:p>
          <a:p>
            <a:pPr indent="0" lvl="0" marL="0" rtl="0" algn="l">
              <a:spcBef>
                <a:spcPts val="640"/>
              </a:spcBef>
              <a:spcAft>
                <a:spcPts val="0"/>
              </a:spcAft>
              <a:buClr>
                <a:schemeClr val="dk1"/>
              </a:buClr>
              <a:buSzPts val="3200"/>
              <a:buNone/>
            </a:pPr>
            <a:r>
              <a:t/>
            </a:r>
            <a:endParaRPr/>
          </a:p>
        </p:txBody>
      </p:sp>
      <p:sp>
        <p:nvSpPr>
          <p:cNvPr id="290" name="Google Shape;290;p9"/>
          <p:cNvSpPr txBox="1"/>
          <p:nvPr>
            <p:ph idx="10" type="dt"/>
          </p:nvPr>
        </p:nvSpPr>
        <p:spPr>
          <a:xfrm>
            <a:off x="609600" y="6356359"/>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chemeClr val="dk1"/>
                </a:solidFill>
                <a:latin typeface="Times New Roman"/>
                <a:ea typeface="Times New Roman"/>
                <a:cs typeface="Times New Roman"/>
                <a:sym typeface="Times New Roman"/>
              </a:rPr>
              <a:t>7/17/2020</a:t>
            </a:r>
            <a:endParaRPr b="1" sz="1050">
              <a:solidFill>
                <a:schemeClr val="dk1"/>
              </a:solidFill>
              <a:latin typeface="Times New Roman"/>
              <a:ea typeface="Times New Roman"/>
              <a:cs typeface="Times New Roman"/>
              <a:sym typeface="Times New Roman"/>
            </a:endParaRPr>
          </a:p>
        </p:txBody>
      </p:sp>
      <p:sp>
        <p:nvSpPr>
          <p:cNvPr id="291" name="Google Shape;291;p9"/>
          <p:cNvSpPr txBox="1"/>
          <p:nvPr>
            <p:ph idx="11" type="ftr"/>
          </p:nvPr>
        </p:nvSpPr>
        <p:spPr>
          <a:xfrm>
            <a:off x="4165603" y="6356359"/>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000000"/>
                </a:solidFill>
                <a:latin typeface="Times New Roman"/>
                <a:ea typeface="Times New Roman"/>
                <a:cs typeface="Times New Roman"/>
                <a:sym typeface="Times New Roman"/>
              </a:rPr>
              <a:t>DATABASE MANAGEMENT SYSTEM LABORATORY</a:t>
            </a:r>
            <a:endParaRPr b="1" sz="1050">
              <a:solidFill>
                <a:srgbClr val="000000"/>
              </a:solidFill>
              <a:latin typeface="Times New Roman"/>
              <a:ea typeface="Times New Roman"/>
              <a:cs typeface="Times New Roman"/>
              <a:sym typeface="Times New Roman"/>
            </a:endParaRPr>
          </a:p>
        </p:txBody>
      </p:sp>
      <p:sp>
        <p:nvSpPr>
          <p:cNvPr id="292" name="Google Shape;292;p9"/>
          <p:cNvSpPr txBox="1"/>
          <p:nvPr>
            <p:ph idx="12" type="sldNum"/>
          </p:nvPr>
        </p:nvSpPr>
        <p:spPr>
          <a:xfrm>
            <a:off x="8737603" y="6356359"/>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2017-06-20T09:56:08Z</dcterms:created>
  <dc:creator>Anita.Gunjal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skinger@nvidia.com</vt:lpwstr>
  </property>
  <property fmtid="{D5CDD505-2E9C-101B-9397-08002B2CF9AE}" pid="5" name="MSIP_Label_6b558183-044c-4105-8d9c-cea02a2a3d86_SetDate">
    <vt:lpwstr>2019-06-23T04:10:01.2395677Z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