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68"/>
  </p:notesMasterIdLst>
  <p:handoutMasterIdLst>
    <p:handoutMasterId r:id="rId69"/>
  </p:handoutMasterIdLst>
  <p:sldIdLst>
    <p:sldId id="256" r:id="rId2"/>
    <p:sldId id="354" r:id="rId3"/>
    <p:sldId id="259" r:id="rId4"/>
    <p:sldId id="376" r:id="rId5"/>
    <p:sldId id="283" r:id="rId6"/>
    <p:sldId id="377" r:id="rId7"/>
    <p:sldId id="386" r:id="rId8"/>
    <p:sldId id="387" r:id="rId9"/>
    <p:sldId id="379" r:id="rId10"/>
    <p:sldId id="380" r:id="rId11"/>
    <p:sldId id="381" r:id="rId12"/>
    <p:sldId id="346" r:id="rId13"/>
    <p:sldId id="398" r:id="rId14"/>
    <p:sldId id="392" r:id="rId15"/>
    <p:sldId id="393" r:id="rId16"/>
    <p:sldId id="394" r:id="rId17"/>
    <p:sldId id="395" r:id="rId18"/>
    <p:sldId id="397" r:id="rId19"/>
    <p:sldId id="396" r:id="rId20"/>
    <p:sldId id="347" r:id="rId21"/>
    <p:sldId id="391" r:id="rId22"/>
    <p:sldId id="351" r:id="rId23"/>
    <p:sldId id="327" r:id="rId24"/>
    <p:sldId id="348" r:id="rId25"/>
    <p:sldId id="399" r:id="rId26"/>
    <p:sldId id="349" r:id="rId27"/>
    <p:sldId id="350" r:id="rId28"/>
    <p:sldId id="352" r:id="rId29"/>
    <p:sldId id="401" r:id="rId30"/>
    <p:sldId id="402" r:id="rId31"/>
    <p:sldId id="300" r:id="rId32"/>
    <p:sldId id="304" r:id="rId33"/>
    <p:sldId id="417" r:id="rId34"/>
    <p:sldId id="364" r:id="rId35"/>
    <p:sldId id="333" r:id="rId36"/>
    <p:sldId id="334" r:id="rId37"/>
    <p:sldId id="332" r:id="rId38"/>
    <p:sldId id="366" r:id="rId39"/>
    <p:sldId id="367" r:id="rId40"/>
    <p:sldId id="368" r:id="rId41"/>
    <p:sldId id="373" r:id="rId42"/>
    <p:sldId id="374" r:id="rId43"/>
    <p:sldId id="371" r:id="rId44"/>
    <p:sldId id="321" r:id="rId45"/>
    <p:sldId id="305" r:id="rId46"/>
    <p:sldId id="330" r:id="rId47"/>
    <p:sldId id="403" r:id="rId48"/>
    <p:sldId id="404" r:id="rId49"/>
    <p:sldId id="405" r:id="rId50"/>
    <p:sldId id="335" r:id="rId51"/>
    <p:sldId id="406" r:id="rId52"/>
    <p:sldId id="309" r:id="rId53"/>
    <p:sldId id="407" r:id="rId54"/>
    <p:sldId id="408" r:id="rId55"/>
    <p:sldId id="318" r:id="rId56"/>
    <p:sldId id="409" r:id="rId57"/>
    <p:sldId id="410" r:id="rId58"/>
    <p:sldId id="411" r:id="rId59"/>
    <p:sldId id="412" r:id="rId60"/>
    <p:sldId id="413" r:id="rId61"/>
    <p:sldId id="343" r:id="rId62"/>
    <p:sldId id="414" r:id="rId63"/>
    <p:sldId id="415" r:id="rId64"/>
    <p:sldId id="416" r:id="rId65"/>
    <p:sldId id="419" r:id="rId66"/>
    <p:sldId id="41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4A1"/>
    <a:srgbClr val="FF99FF"/>
    <a:srgbClr val="F6E7E6"/>
    <a:srgbClr val="F6F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431" autoAdjust="0"/>
  </p:normalViewPr>
  <p:slideViewPr>
    <p:cSldViewPr snapToGrid="0">
      <p:cViewPr varScale="1">
        <p:scale>
          <a:sx n="56" d="100"/>
          <a:sy n="56" d="100"/>
        </p:scale>
        <p:origin x="876"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D4BA5932-E4C1-494C-A351-A55679523B5F}">
      <dgm:prSet phldrT="[Text]"/>
      <dgm:spPr/>
      <dgm:t>
        <a:bodyPr/>
        <a:lstStyle/>
        <a:p>
          <a:r>
            <a:rPr lang="en-US" dirty="0"/>
            <a:t>iPhone</a:t>
          </a:r>
        </a:p>
      </dgm:t>
    </dgm:pt>
    <dgm:pt modelId="{7B59A1B3-9A0F-4F3C-998B-699439C305F9}" type="parTrans" cxnId="{D3610A43-052F-41E0-BEA0-EAD9543567F8}">
      <dgm:prSet/>
      <dgm:spPr/>
      <dgm:t>
        <a:bodyPr/>
        <a:lstStyle/>
        <a:p>
          <a:endParaRPr lang="en-US"/>
        </a:p>
      </dgm:t>
    </dgm:pt>
    <dgm:pt modelId="{6088136E-9C10-466B-984E-18986BE200B6}" type="sibTrans" cxnId="{D3610A43-052F-41E0-BEA0-EAD9543567F8}">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23AB5536-5BA4-4577-A3D1-769AEEB909D4}">
      <dgm:prSet phldrT="[Text]"/>
      <dgm:spPr/>
      <dgm:t>
        <a:bodyPr/>
        <a:lstStyle/>
        <a:p>
          <a:r>
            <a:rPr lang="en-US" dirty="0"/>
            <a:t>Nokia</a:t>
          </a:r>
        </a:p>
      </dgm:t>
    </dgm:pt>
    <dgm:pt modelId="{4428D68D-9929-4798-AE96-EA85D5935C66}" type="parTrans" cxnId="{21F98B05-5B40-4050-939D-EFF4BDA282C0}">
      <dgm:prSet/>
      <dgm:spPr/>
      <dgm:t>
        <a:bodyPr/>
        <a:lstStyle/>
        <a:p>
          <a:endParaRPr lang="en-US"/>
        </a:p>
      </dgm:t>
    </dgm:pt>
    <dgm:pt modelId="{A8805ECE-B44B-4CD5-8BC4-E322E5EC16EF}" type="sibTrans" cxnId="{21F98B05-5B40-4050-939D-EFF4BDA282C0}">
      <dgm:prSet/>
      <dgm:spPr/>
      <dgm:t>
        <a:bodyPr/>
        <a:lstStyle/>
        <a:p>
          <a:endParaRPr lang="en-US"/>
        </a:p>
      </dgm:t>
    </dgm:pt>
    <dgm:pt modelId="{30FD2A27-88E7-4A93-90A9-FD5693D319DB}">
      <dgm:prSet phldrT="[Text]"/>
      <dgm:spPr/>
      <dgm:t>
        <a:bodyPr/>
        <a:lstStyle/>
        <a:p>
          <a:r>
            <a:rPr lang="en-US" dirty="0"/>
            <a:t>iPhone 5</a:t>
          </a:r>
        </a:p>
      </dgm:t>
    </dgm:pt>
    <dgm:pt modelId="{3DF86023-4C8A-4043-ACAB-C990D262158D}" type="parTrans" cxnId="{551088D9-D5C2-476E-B57D-F9EA669298F9}">
      <dgm:prSet/>
      <dgm:spPr/>
      <dgm:t>
        <a:bodyPr/>
        <a:lstStyle/>
        <a:p>
          <a:endParaRPr lang="en-US"/>
        </a:p>
      </dgm:t>
    </dgm:pt>
    <dgm:pt modelId="{119C1837-9ACE-4367-AC38-807C1AE976BD}" type="sibTrans" cxnId="{551088D9-D5C2-476E-B57D-F9EA669298F9}">
      <dgm:prSet/>
      <dgm:spPr/>
      <dgm:t>
        <a:bodyPr/>
        <a:lstStyle/>
        <a:p>
          <a:endParaRPr lang="en-US"/>
        </a:p>
      </dgm:t>
    </dgm:pt>
    <dgm:pt modelId="{A26BB066-94A7-48E3-994F-C900CC36079D}">
      <dgm:prSet phldrT="[Text]"/>
      <dgm:spPr/>
      <dgm:t>
        <a:bodyPr/>
        <a:lstStyle/>
        <a:p>
          <a:r>
            <a:rPr lang="en-US" dirty="0"/>
            <a:t>iPhone 6</a:t>
          </a:r>
        </a:p>
      </dgm:t>
    </dgm:pt>
    <dgm:pt modelId="{6D3BAAD8-8522-469A-AF0C-495AED8A44F2}" type="parTrans" cxnId="{AD2BABFB-DFEB-4854-A868-6CB2E5E9515F}">
      <dgm:prSet/>
      <dgm:spPr/>
      <dgm:t>
        <a:bodyPr/>
        <a:lstStyle/>
        <a:p>
          <a:endParaRPr lang="en-US"/>
        </a:p>
      </dgm:t>
    </dgm:pt>
    <dgm:pt modelId="{CB7829AC-B379-4DBF-8DE7-BE345593A5EC}" type="sibTrans" cxnId="{AD2BABFB-DFEB-4854-A868-6CB2E5E9515F}">
      <dgm:prSet/>
      <dgm:spPr/>
      <dgm:t>
        <a:bodyPr/>
        <a:lstStyle/>
        <a:p>
          <a:endParaRPr lang="en-US"/>
        </a:p>
      </dgm:t>
    </dgm:pt>
    <dgm:pt modelId="{519EEB39-3305-48D6-9DEC-0C754715E786}">
      <dgm:prSet phldrT="[Text]"/>
      <dgm:spPr/>
      <dgm:t>
        <a:bodyPr/>
        <a:lstStyle/>
        <a:p>
          <a:r>
            <a:rPr lang="en-US" dirty="0"/>
            <a:t>iPhone X</a:t>
          </a:r>
        </a:p>
      </dgm:t>
    </dgm:pt>
    <dgm:pt modelId="{8868930B-7F8D-4920-91AE-79357DA72EE4}" type="parTrans" cxnId="{0A2A5046-D1B3-454A-BA44-8892F4D7C769}">
      <dgm:prSet/>
      <dgm:spPr/>
      <dgm:t>
        <a:bodyPr/>
        <a:lstStyle/>
        <a:p>
          <a:endParaRPr lang="en-US"/>
        </a:p>
      </dgm:t>
    </dgm:pt>
    <dgm:pt modelId="{CAFA00A4-1E74-43E9-BDE8-DBDC33A5381D}" type="sibTrans" cxnId="{0A2A5046-D1B3-454A-BA44-8892F4D7C769}">
      <dgm:prSet/>
      <dgm:spPr/>
      <dgm:t>
        <a:bodyPr/>
        <a:lstStyle/>
        <a:p>
          <a:endParaRPr lang="en-US"/>
        </a:p>
      </dgm:t>
    </dgm:pt>
    <dgm:pt modelId="{443F2FB6-778E-49F4-8513-6F7789986CDB}">
      <dgm:prSet phldrT="[Text]"/>
      <dgm:spPr/>
      <dgm:t>
        <a:bodyPr/>
        <a:lstStyle/>
        <a:p>
          <a:r>
            <a:rPr lang="en-US" dirty="0"/>
            <a:t>Samsung S4</a:t>
          </a:r>
        </a:p>
      </dgm:t>
    </dgm:pt>
    <dgm:pt modelId="{DEA29CE0-370F-4251-931C-4E20FFA96D22}" type="parTrans" cxnId="{ECDA8157-6A75-4D9A-B45F-18F8A9819B0E}">
      <dgm:prSet/>
      <dgm:spPr/>
      <dgm:t>
        <a:bodyPr/>
        <a:lstStyle/>
        <a:p>
          <a:endParaRPr lang="en-US"/>
        </a:p>
      </dgm:t>
    </dgm:pt>
    <dgm:pt modelId="{C821D489-3AA5-411D-97DF-3AAC0DD0BF5F}" type="sibTrans" cxnId="{ECDA8157-6A75-4D9A-B45F-18F8A9819B0E}">
      <dgm:prSet/>
      <dgm:spPr/>
      <dgm:t>
        <a:bodyPr/>
        <a:lstStyle/>
        <a:p>
          <a:endParaRPr lang="en-US"/>
        </a:p>
      </dgm:t>
    </dgm:pt>
    <dgm:pt modelId="{59A13809-D46E-4847-8965-B30D2406ED40}">
      <dgm:prSet phldrT="[Text]"/>
      <dgm:spPr/>
      <dgm:t>
        <a:bodyPr/>
        <a:lstStyle/>
        <a:p>
          <a:r>
            <a:rPr lang="en-US" dirty="0"/>
            <a:t>Samsung S5</a:t>
          </a:r>
        </a:p>
      </dgm:t>
    </dgm:pt>
    <dgm:pt modelId="{A740E94F-4061-4383-8140-E05B8CD737D8}" type="parTrans" cxnId="{155C4483-C8A3-4E23-8013-22B4A2976A64}">
      <dgm:prSet/>
      <dgm:spPr/>
      <dgm:t>
        <a:bodyPr/>
        <a:lstStyle/>
        <a:p>
          <a:endParaRPr lang="en-US"/>
        </a:p>
      </dgm:t>
    </dgm:pt>
    <dgm:pt modelId="{495E2D0C-0FF2-4AA9-AEC8-39CF34B4E8F0}" type="sibTrans" cxnId="{155C4483-C8A3-4E23-8013-22B4A2976A64}">
      <dgm:prSet/>
      <dgm:spPr/>
      <dgm:t>
        <a:bodyPr/>
        <a:lstStyle/>
        <a:p>
          <a:endParaRPr lang="en-US"/>
        </a:p>
      </dgm:t>
    </dgm:pt>
    <dgm:pt modelId="{7152733F-FF6F-417A-B826-2B1786A44A58}">
      <dgm:prSet phldrT="[Text]"/>
      <dgm:spPr/>
      <dgm:t>
        <a:bodyPr/>
        <a:lstStyle/>
        <a:p>
          <a:r>
            <a:rPr lang="en-US" dirty="0"/>
            <a:t>Nokia Lumia 625</a:t>
          </a:r>
        </a:p>
      </dgm:t>
    </dgm:pt>
    <dgm:pt modelId="{EABDB888-9A89-4D40-A470-A2D5D48BE37B}" type="parTrans" cxnId="{F0632FB1-019B-463C-861A-B94C58685B05}">
      <dgm:prSet/>
      <dgm:spPr/>
      <dgm:t>
        <a:bodyPr/>
        <a:lstStyle/>
        <a:p>
          <a:endParaRPr lang="en-US"/>
        </a:p>
      </dgm:t>
    </dgm:pt>
    <dgm:pt modelId="{647BBB8C-7866-4540-B617-69C4FC0A5CFF}" type="sibTrans" cxnId="{F0632FB1-019B-463C-861A-B94C58685B05}">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IN"/>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IN"/>
        </a:p>
      </dgm:t>
    </dgm:pt>
    <dgm:pt modelId="{DAF281C7-5C92-472E-B385-7114922BEC30}" type="pres">
      <dgm:prSet presAssocID="{ED6B91B9-A196-4C19-A1A7-A7AC123F3485}" presName="rootConnector1" presStyleLbl="node1" presStyleIdx="0" presStyleCnt="0"/>
      <dgm:spPr/>
      <dgm:t>
        <a:bodyPr/>
        <a:lstStyle/>
        <a:p>
          <a:endParaRPr lang="en-IN"/>
        </a:p>
      </dgm:t>
    </dgm:pt>
    <dgm:pt modelId="{9FCDD98D-422A-4023-A618-F4DA47683FAC}" type="pres">
      <dgm:prSet presAssocID="{ED6B91B9-A196-4C19-A1A7-A7AC123F3485}" presName="hierChild2" presStyleCnt="0"/>
      <dgm:spPr/>
    </dgm:pt>
    <dgm:pt modelId="{DF39B275-C23E-457A-B94E-1CC72BB12BE8}" type="pres">
      <dgm:prSet presAssocID="{7B59A1B3-9A0F-4F3C-998B-699439C305F9}" presName="Name37" presStyleLbl="parChTrans1D2" presStyleIdx="0" presStyleCnt="3"/>
      <dgm:spPr/>
      <dgm:t>
        <a:bodyPr/>
        <a:lstStyle/>
        <a:p>
          <a:endParaRPr lang="en-IN"/>
        </a:p>
      </dgm:t>
    </dgm:pt>
    <dgm:pt modelId="{C1E9867E-D5DE-47F5-94AC-CE43DD034EEE}" type="pres">
      <dgm:prSet presAssocID="{D4BA5932-E4C1-494C-A351-A55679523B5F}" presName="hierRoot2" presStyleCnt="0">
        <dgm:presLayoutVars>
          <dgm:hierBranch val="init"/>
        </dgm:presLayoutVars>
      </dgm:prSet>
      <dgm:spPr/>
    </dgm:pt>
    <dgm:pt modelId="{9DB877F2-E28D-425E-B927-A1BF37C4AB12}" type="pres">
      <dgm:prSet presAssocID="{D4BA5932-E4C1-494C-A351-A55679523B5F}" presName="rootComposite" presStyleCnt="0"/>
      <dgm:spPr/>
    </dgm:pt>
    <dgm:pt modelId="{AF394FD3-D0E5-4DBF-AE52-07CC96AE83AE}" type="pres">
      <dgm:prSet presAssocID="{D4BA5932-E4C1-494C-A351-A55679523B5F}" presName="rootText" presStyleLbl="node2" presStyleIdx="0" presStyleCnt="3">
        <dgm:presLayoutVars>
          <dgm:chPref val="3"/>
        </dgm:presLayoutVars>
      </dgm:prSet>
      <dgm:spPr/>
      <dgm:t>
        <a:bodyPr/>
        <a:lstStyle/>
        <a:p>
          <a:endParaRPr lang="en-IN"/>
        </a:p>
      </dgm:t>
    </dgm:pt>
    <dgm:pt modelId="{194F3A7E-9D51-463A-B014-2D4ECCB2D3E8}" type="pres">
      <dgm:prSet presAssocID="{D4BA5932-E4C1-494C-A351-A55679523B5F}" presName="rootConnector" presStyleLbl="node2" presStyleIdx="0" presStyleCnt="3"/>
      <dgm:spPr/>
      <dgm:t>
        <a:bodyPr/>
        <a:lstStyle/>
        <a:p>
          <a:endParaRPr lang="en-IN"/>
        </a:p>
      </dgm:t>
    </dgm:pt>
    <dgm:pt modelId="{ABE72E75-4DC0-4F56-A960-6556F31FAFDC}" type="pres">
      <dgm:prSet presAssocID="{D4BA5932-E4C1-494C-A351-A55679523B5F}" presName="hierChild4" presStyleCnt="0"/>
      <dgm:spPr/>
    </dgm:pt>
    <dgm:pt modelId="{720E1646-7FF4-4D0F-A996-49E975ED713D}" type="pres">
      <dgm:prSet presAssocID="{3DF86023-4C8A-4043-ACAB-C990D262158D}" presName="Name37" presStyleLbl="parChTrans1D3" presStyleIdx="0" presStyleCnt="6"/>
      <dgm:spPr/>
      <dgm:t>
        <a:bodyPr/>
        <a:lstStyle/>
        <a:p>
          <a:endParaRPr lang="en-IN"/>
        </a:p>
      </dgm:t>
    </dgm:pt>
    <dgm:pt modelId="{6995E65C-A44D-48D2-A68D-1967C97A966D}" type="pres">
      <dgm:prSet presAssocID="{30FD2A27-88E7-4A93-90A9-FD5693D319DB}" presName="hierRoot2" presStyleCnt="0">
        <dgm:presLayoutVars>
          <dgm:hierBranch val="init"/>
        </dgm:presLayoutVars>
      </dgm:prSet>
      <dgm:spPr/>
    </dgm:pt>
    <dgm:pt modelId="{CF7170E1-F8FC-4548-9E8A-E89BCA519A35}" type="pres">
      <dgm:prSet presAssocID="{30FD2A27-88E7-4A93-90A9-FD5693D319DB}" presName="rootComposite" presStyleCnt="0"/>
      <dgm:spPr/>
    </dgm:pt>
    <dgm:pt modelId="{3CDBAE39-62D1-493A-8EE0-CCAAD6B2749F}" type="pres">
      <dgm:prSet presAssocID="{30FD2A27-88E7-4A93-90A9-FD5693D319DB}" presName="rootText" presStyleLbl="node3" presStyleIdx="0" presStyleCnt="6">
        <dgm:presLayoutVars>
          <dgm:chPref val="3"/>
        </dgm:presLayoutVars>
      </dgm:prSet>
      <dgm:spPr/>
      <dgm:t>
        <a:bodyPr/>
        <a:lstStyle/>
        <a:p>
          <a:endParaRPr lang="en-IN"/>
        </a:p>
      </dgm:t>
    </dgm:pt>
    <dgm:pt modelId="{14809156-5AAA-4CCA-8F17-4DCE9E9EEDCB}" type="pres">
      <dgm:prSet presAssocID="{30FD2A27-88E7-4A93-90A9-FD5693D319DB}" presName="rootConnector" presStyleLbl="node3" presStyleIdx="0" presStyleCnt="6"/>
      <dgm:spPr/>
      <dgm:t>
        <a:bodyPr/>
        <a:lstStyle/>
        <a:p>
          <a:endParaRPr lang="en-IN"/>
        </a:p>
      </dgm:t>
    </dgm:pt>
    <dgm:pt modelId="{6667192C-9DBC-4E6A-A6D9-A53B9D2E66A2}" type="pres">
      <dgm:prSet presAssocID="{30FD2A27-88E7-4A93-90A9-FD5693D319DB}" presName="hierChild4" presStyleCnt="0"/>
      <dgm:spPr/>
    </dgm:pt>
    <dgm:pt modelId="{8258E8F5-259C-49C1-9524-47997E5437EF}" type="pres">
      <dgm:prSet presAssocID="{30FD2A27-88E7-4A93-90A9-FD5693D319DB}" presName="hierChild5" presStyleCnt="0"/>
      <dgm:spPr/>
    </dgm:pt>
    <dgm:pt modelId="{1C4E785F-16F1-431B-B37B-654B537E3879}" type="pres">
      <dgm:prSet presAssocID="{6D3BAAD8-8522-469A-AF0C-495AED8A44F2}" presName="Name37" presStyleLbl="parChTrans1D3" presStyleIdx="1" presStyleCnt="6"/>
      <dgm:spPr/>
      <dgm:t>
        <a:bodyPr/>
        <a:lstStyle/>
        <a:p>
          <a:endParaRPr lang="en-IN"/>
        </a:p>
      </dgm:t>
    </dgm:pt>
    <dgm:pt modelId="{B897D330-429B-4346-8417-D0AA56BD2251}" type="pres">
      <dgm:prSet presAssocID="{A26BB066-94A7-48E3-994F-C900CC36079D}" presName="hierRoot2" presStyleCnt="0">
        <dgm:presLayoutVars>
          <dgm:hierBranch val="init"/>
        </dgm:presLayoutVars>
      </dgm:prSet>
      <dgm:spPr/>
    </dgm:pt>
    <dgm:pt modelId="{C4DCF6F2-12B8-4C99-8297-47F799177794}" type="pres">
      <dgm:prSet presAssocID="{A26BB066-94A7-48E3-994F-C900CC36079D}" presName="rootComposite" presStyleCnt="0"/>
      <dgm:spPr/>
    </dgm:pt>
    <dgm:pt modelId="{2020C3F6-3D70-42CB-A4B6-F6209E0C393A}" type="pres">
      <dgm:prSet presAssocID="{A26BB066-94A7-48E3-994F-C900CC36079D}" presName="rootText" presStyleLbl="node3" presStyleIdx="1" presStyleCnt="6">
        <dgm:presLayoutVars>
          <dgm:chPref val="3"/>
        </dgm:presLayoutVars>
      </dgm:prSet>
      <dgm:spPr/>
      <dgm:t>
        <a:bodyPr/>
        <a:lstStyle/>
        <a:p>
          <a:endParaRPr lang="en-IN"/>
        </a:p>
      </dgm:t>
    </dgm:pt>
    <dgm:pt modelId="{2247A240-E076-4A89-8031-F9BBCEC84D0C}" type="pres">
      <dgm:prSet presAssocID="{A26BB066-94A7-48E3-994F-C900CC36079D}" presName="rootConnector" presStyleLbl="node3" presStyleIdx="1" presStyleCnt="6"/>
      <dgm:spPr/>
      <dgm:t>
        <a:bodyPr/>
        <a:lstStyle/>
        <a:p>
          <a:endParaRPr lang="en-IN"/>
        </a:p>
      </dgm:t>
    </dgm:pt>
    <dgm:pt modelId="{452B457E-4FE5-4598-B97E-3339E43F7214}" type="pres">
      <dgm:prSet presAssocID="{A26BB066-94A7-48E3-994F-C900CC36079D}" presName="hierChild4" presStyleCnt="0"/>
      <dgm:spPr/>
    </dgm:pt>
    <dgm:pt modelId="{2B4ADD20-C3BA-49D0-8AD3-4C7319677003}" type="pres">
      <dgm:prSet presAssocID="{A26BB066-94A7-48E3-994F-C900CC36079D}" presName="hierChild5" presStyleCnt="0"/>
      <dgm:spPr/>
    </dgm:pt>
    <dgm:pt modelId="{3F58DF86-6698-4C7F-8A7C-8F06611C7DB5}" type="pres">
      <dgm:prSet presAssocID="{8868930B-7F8D-4920-91AE-79357DA72EE4}" presName="Name37" presStyleLbl="parChTrans1D3" presStyleIdx="2" presStyleCnt="6"/>
      <dgm:spPr/>
      <dgm:t>
        <a:bodyPr/>
        <a:lstStyle/>
        <a:p>
          <a:endParaRPr lang="en-IN"/>
        </a:p>
      </dgm:t>
    </dgm:pt>
    <dgm:pt modelId="{2ABEEACA-78E1-40A0-96B2-CDA5E009DC98}" type="pres">
      <dgm:prSet presAssocID="{519EEB39-3305-48D6-9DEC-0C754715E786}" presName="hierRoot2" presStyleCnt="0">
        <dgm:presLayoutVars>
          <dgm:hierBranch val="init"/>
        </dgm:presLayoutVars>
      </dgm:prSet>
      <dgm:spPr/>
    </dgm:pt>
    <dgm:pt modelId="{027C8990-AA7A-4EEF-BF98-C7C822424D8E}" type="pres">
      <dgm:prSet presAssocID="{519EEB39-3305-48D6-9DEC-0C754715E786}" presName="rootComposite" presStyleCnt="0"/>
      <dgm:spPr/>
    </dgm:pt>
    <dgm:pt modelId="{3025479A-0127-4316-8114-A2F044CB4E47}" type="pres">
      <dgm:prSet presAssocID="{519EEB39-3305-48D6-9DEC-0C754715E786}" presName="rootText" presStyleLbl="node3" presStyleIdx="2" presStyleCnt="6">
        <dgm:presLayoutVars>
          <dgm:chPref val="3"/>
        </dgm:presLayoutVars>
      </dgm:prSet>
      <dgm:spPr/>
      <dgm:t>
        <a:bodyPr/>
        <a:lstStyle/>
        <a:p>
          <a:endParaRPr lang="en-IN"/>
        </a:p>
      </dgm:t>
    </dgm:pt>
    <dgm:pt modelId="{DF88FA39-B2D7-4EC1-9A7D-3C6337BC7EB3}" type="pres">
      <dgm:prSet presAssocID="{519EEB39-3305-48D6-9DEC-0C754715E786}" presName="rootConnector" presStyleLbl="node3" presStyleIdx="2" presStyleCnt="6"/>
      <dgm:spPr/>
      <dgm:t>
        <a:bodyPr/>
        <a:lstStyle/>
        <a:p>
          <a:endParaRPr lang="en-IN"/>
        </a:p>
      </dgm:t>
    </dgm:pt>
    <dgm:pt modelId="{E676E089-E3CE-4E07-BA8D-FB296D400F44}" type="pres">
      <dgm:prSet presAssocID="{519EEB39-3305-48D6-9DEC-0C754715E786}" presName="hierChild4" presStyleCnt="0"/>
      <dgm:spPr/>
    </dgm:pt>
    <dgm:pt modelId="{2D253DE8-9639-4681-9967-4812D2F6E368}" type="pres">
      <dgm:prSet presAssocID="{519EEB39-3305-48D6-9DEC-0C754715E786}" presName="hierChild5" presStyleCnt="0"/>
      <dgm:spPr/>
    </dgm:pt>
    <dgm:pt modelId="{768C534A-B16D-405C-94DF-95243ACD2742}" type="pres">
      <dgm:prSet presAssocID="{D4BA5932-E4C1-494C-A351-A55679523B5F}" presName="hierChild5" presStyleCnt="0"/>
      <dgm:spPr/>
    </dgm:pt>
    <dgm:pt modelId="{64A4B35C-7491-4174-B448-A6CAD00237B3}" type="pres">
      <dgm:prSet presAssocID="{928AC004-01F6-4CA6-829C-6B0C6DFA7C03}" presName="Name37" presStyleLbl="parChTrans1D2" presStyleIdx="1" presStyleCnt="3"/>
      <dgm:spPr/>
      <dgm:t>
        <a:bodyPr/>
        <a:lstStyle/>
        <a:p>
          <a:endParaRPr lang="en-IN"/>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1" presStyleCnt="3">
        <dgm:presLayoutVars>
          <dgm:chPref val="3"/>
        </dgm:presLayoutVars>
      </dgm:prSet>
      <dgm:spPr/>
      <dgm:t>
        <a:bodyPr/>
        <a:lstStyle/>
        <a:p>
          <a:endParaRPr lang="en-IN"/>
        </a:p>
      </dgm:t>
    </dgm:pt>
    <dgm:pt modelId="{1679AD9E-7444-41C3-A453-FD31B0B4F589}" type="pres">
      <dgm:prSet presAssocID="{57741A3C-A607-4403-B57E-218F306F23D7}" presName="rootConnector" presStyleLbl="node2" presStyleIdx="1" presStyleCnt="3"/>
      <dgm:spPr/>
      <dgm:t>
        <a:bodyPr/>
        <a:lstStyle/>
        <a:p>
          <a:endParaRPr lang="en-IN"/>
        </a:p>
      </dgm:t>
    </dgm:pt>
    <dgm:pt modelId="{3FECF7BE-FB6F-445A-B8F3-76E2692486BF}" type="pres">
      <dgm:prSet presAssocID="{57741A3C-A607-4403-B57E-218F306F23D7}" presName="hierChild4" presStyleCnt="0"/>
      <dgm:spPr/>
    </dgm:pt>
    <dgm:pt modelId="{9E1D847C-0E58-4157-9F1A-956EB188B345}" type="pres">
      <dgm:prSet presAssocID="{DEA29CE0-370F-4251-931C-4E20FFA96D22}" presName="Name37" presStyleLbl="parChTrans1D3" presStyleIdx="3" presStyleCnt="6"/>
      <dgm:spPr/>
      <dgm:t>
        <a:bodyPr/>
        <a:lstStyle/>
        <a:p>
          <a:endParaRPr lang="en-IN"/>
        </a:p>
      </dgm:t>
    </dgm:pt>
    <dgm:pt modelId="{9BA831D0-30AE-4A51-B135-EA0FF685533F}" type="pres">
      <dgm:prSet presAssocID="{443F2FB6-778E-49F4-8513-6F7789986CDB}" presName="hierRoot2" presStyleCnt="0">
        <dgm:presLayoutVars>
          <dgm:hierBranch val="init"/>
        </dgm:presLayoutVars>
      </dgm:prSet>
      <dgm:spPr/>
    </dgm:pt>
    <dgm:pt modelId="{58ADDC41-3E11-46AD-9DB3-27BF5CBF5B7D}" type="pres">
      <dgm:prSet presAssocID="{443F2FB6-778E-49F4-8513-6F7789986CDB}" presName="rootComposite" presStyleCnt="0"/>
      <dgm:spPr/>
    </dgm:pt>
    <dgm:pt modelId="{B4817C91-CBBE-4458-B368-D637B27F4481}" type="pres">
      <dgm:prSet presAssocID="{443F2FB6-778E-49F4-8513-6F7789986CDB}" presName="rootText" presStyleLbl="node3" presStyleIdx="3" presStyleCnt="6">
        <dgm:presLayoutVars>
          <dgm:chPref val="3"/>
        </dgm:presLayoutVars>
      </dgm:prSet>
      <dgm:spPr/>
      <dgm:t>
        <a:bodyPr/>
        <a:lstStyle/>
        <a:p>
          <a:endParaRPr lang="en-IN"/>
        </a:p>
      </dgm:t>
    </dgm:pt>
    <dgm:pt modelId="{646DC8D8-6ECF-44B4-A7F7-D7BC6EEED248}" type="pres">
      <dgm:prSet presAssocID="{443F2FB6-778E-49F4-8513-6F7789986CDB}" presName="rootConnector" presStyleLbl="node3" presStyleIdx="3" presStyleCnt="6"/>
      <dgm:spPr/>
      <dgm:t>
        <a:bodyPr/>
        <a:lstStyle/>
        <a:p>
          <a:endParaRPr lang="en-IN"/>
        </a:p>
      </dgm:t>
    </dgm:pt>
    <dgm:pt modelId="{9B598C85-93B5-46F1-BF13-1C9C52E9A356}" type="pres">
      <dgm:prSet presAssocID="{443F2FB6-778E-49F4-8513-6F7789986CDB}" presName="hierChild4" presStyleCnt="0"/>
      <dgm:spPr/>
    </dgm:pt>
    <dgm:pt modelId="{D3DE6A9C-F178-433E-900A-DE30DF0404FF}" type="pres">
      <dgm:prSet presAssocID="{443F2FB6-778E-49F4-8513-6F7789986CDB}" presName="hierChild5" presStyleCnt="0"/>
      <dgm:spPr/>
    </dgm:pt>
    <dgm:pt modelId="{0CBE3D9F-CFF8-432B-BD89-C79B26D561F4}" type="pres">
      <dgm:prSet presAssocID="{A740E94F-4061-4383-8140-E05B8CD737D8}" presName="Name37" presStyleLbl="parChTrans1D3" presStyleIdx="4" presStyleCnt="6"/>
      <dgm:spPr/>
      <dgm:t>
        <a:bodyPr/>
        <a:lstStyle/>
        <a:p>
          <a:endParaRPr lang="en-IN"/>
        </a:p>
      </dgm:t>
    </dgm:pt>
    <dgm:pt modelId="{2DDD5F1D-5408-412A-84FB-E08831131F86}" type="pres">
      <dgm:prSet presAssocID="{59A13809-D46E-4847-8965-B30D2406ED40}" presName="hierRoot2" presStyleCnt="0">
        <dgm:presLayoutVars>
          <dgm:hierBranch val="init"/>
        </dgm:presLayoutVars>
      </dgm:prSet>
      <dgm:spPr/>
    </dgm:pt>
    <dgm:pt modelId="{ED413563-01B5-4DF9-B1D8-A35899F49E61}" type="pres">
      <dgm:prSet presAssocID="{59A13809-D46E-4847-8965-B30D2406ED40}" presName="rootComposite" presStyleCnt="0"/>
      <dgm:spPr/>
    </dgm:pt>
    <dgm:pt modelId="{A08BD052-74D4-4C2E-B4E9-40017F25EBD3}" type="pres">
      <dgm:prSet presAssocID="{59A13809-D46E-4847-8965-B30D2406ED40}" presName="rootText" presStyleLbl="node3" presStyleIdx="4" presStyleCnt="6">
        <dgm:presLayoutVars>
          <dgm:chPref val="3"/>
        </dgm:presLayoutVars>
      </dgm:prSet>
      <dgm:spPr/>
      <dgm:t>
        <a:bodyPr/>
        <a:lstStyle/>
        <a:p>
          <a:endParaRPr lang="en-IN"/>
        </a:p>
      </dgm:t>
    </dgm:pt>
    <dgm:pt modelId="{CFC6C572-85FD-4D9E-AD65-32A0E7CCED50}" type="pres">
      <dgm:prSet presAssocID="{59A13809-D46E-4847-8965-B30D2406ED40}" presName="rootConnector" presStyleLbl="node3" presStyleIdx="4" presStyleCnt="6"/>
      <dgm:spPr/>
      <dgm:t>
        <a:bodyPr/>
        <a:lstStyle/>
        <a:p>
          <a:endParaRPr lang="en-IN"/>
        </a:p>
      </dgm:t>
    </dgm:pt>
    <dgm:pt modelId="{567F190D-8BD1-478B-9CC8-2FE004CB16D4}" type="pres">
      <dgm:prSet presAssocID="{59A13809-D46E-4847-8965-B30D2406ED40}" presName="hierChild4" presStyleCnt="0"/>
      <dgm:spPr/>
    </dgm:pt>
    <dgm:pt modelId="{5BDDA52C-6463-4A10-BB9B-9326E23549F5}" type="pres">
      <dgm:prSet presAssocID="{59A13809-D46E-4847-8965-B30D2406ED40}" presName="hierChild5" presStyleCnt="0"/>
      <dgm:spPr/>
    </dgm:pt>
    <dgm:pt modelId="{ABDC65B8-498B-4FE6-A7DC-F1293F564F93}" type="pres">
      <dgm:prSet presAssocID="{57741A3C-A607-4403-B57E-218F306F23D7}" presName="hierChild5" presStyleCnt="0"/>
      <dgm:spPr/>
    </dgm:pt>
    <dgm:pt modelId="{0F9CE328-4A0A-4679-8C7C-05AF180BE92C}" type="pres">
      <dgm:prSet presAssocID="{4428D68D-9929-4798-AE96-EA85D5935C66}" presName="Name37" presStyleLbl="parChTrans1D2" presStyleIdx="2" presStyleCnt="3"/>
      <dgm:spPr/>
      <dgm:t>
        <a:bodyPr/>
        <a:lstStyle/>
        <a:p>
          <a:endParaRPr lang="en-IN"/>
        </a:p>
      </dgm:t>
    </dgm:pt>
    <dgm:pt modelId="{8C1DEC92-5A1E-4D59-8EC5-F58C2587CC83}" type="pres">
      <dgm:prSet presAssocID="{23AB5536-5BA4-4577-A3D1-769AEEB909D4}" presName="hierRoot2" presStyleCnt="0">
        <dgm:presLayoutVars>
          <dgm:hierBranch val="init"/>
        </dgm:presLayoutVars>
      </dgm:prSet>
      <dgm:spPr/>
    </dgm:pt>
    <dgm:pt modelId="{3889116F-3328-40F2-A76C-B448144B2AC8}" type="pres">
      <dgm:prSet presAssocID="{23AB5536-5BA4-4577-A3D1-769AEEB909D4}" presName="rootComposite" presStyleCnt="0"/>
      <dgm:spPr/>
    </dgm:pt>
    <dgm:pt modelId="{0DA054D6-4CC0-4B31-9581-2A4FEEF6C62A}" type="pres">
      <dgm:prSet presAssocID="{23AB5536-5BA4-4577-A3D1-769AEEB909D4}" presName="rootText" presStyleLbl="node2" presStyleIdx="2" presStyleCnt="3">
        <dgm:presLayoutVars>
          <dgm:chPref val="3"/>
        </dgm:presLayoutVars>
      </dgm:prSet>
      <dgm:spPr/>
      <dgm:t>
        <a:bodyPr/>
        <a:lstStyle/>
        <a:p>
          <a:endParaRPr lang="en-IN"/>
        </a:p>
      </dgm:t>
    </dgm:pt>
    <dgm:pt modelId="{B94F9D0F-1D88-42D9-8777-1CEE566BF5CE}" type="pres">
      <dgm:prSet presAssocID="{23AB5536-5BA4-4577-A3D1-769AEEB909D4}" presName="rootConnector" presStyleLbl="node2" presStyleIdx="2" presStyleCnt="3"/>
      <dgm:spPr/>
      <dgm:t>
        <a:bodyPr/>
        <a:lstStyle/>
        <a:p>
          <a:endParaRPr lang="en-IN"/>
        </a:p>
      </dgm:t>
    </dgm:pt>
    <dgm:pt modelId="{A2374535-5A55-4E24-B26E-C4B74370D75A}" type="pres">
      <dgm:prSet presAssocID="{23AB5536-5BA4-4577-A3D1-769AEEB909D4}" presName="hierChild4" presStyleCnt="0"/>
      <dgm:spPr/>
    </dgm:pt>
    <dgm:pt modelId="{47E32493-44BC-4236-AAB1-064E1B1B7EC9}" type="pres">
      <dgm:prSet presAssocID="{EABDB888-9A89-4D40-A470-A2D5D48BE37B}" presName="Name37" presStyleLbl="parChTrans1D3" presStyleIdx="5" presStyleCnt="6"/>
      <dgm:spPr/>
      <dgm:t>
        <a:bodyPr/>
        <a:lstStyle/>
        <a:p>
          <a:endParaRPr lang="en-IN"/>
        </a:p>
      </dgm:t>
    </dgm:pt>
    <dgm:pt modelId="{8B50E65F-69C8-4FA1-8006-DA13C4156915}" type="pres">
      <dgm:prSet presAssocID="{7152733F-FF6F-417A-B826-2B1786A44A58}" presName="hierRoot2" presStyleCnt="0">
        <dgm:presLayoutVars>
          <dgm:hierBranch val="init"/>
        </dgm:presLayoutVars>
      </dgm:prSet>
      <dgm:spPr/>
    </dgm:pt>
    <dgm:pt modelId="{8A5F2FDA-B241-45F0-BF50-C9DF4E1C744C}" type="pres">
      <dgm:prSet presAssocID="{7152733F-FF6F-417A-B826-2B1786A44A58}" presName="rootComposite" presStyleCnt="0"/>
      <dgm:spPr/>
    </dgm:pt>
    <dgm:pt modelId="{ED509200-1182-4BAF-8B06-57CADB1073A3}" type="pres">
      <dgm:prSet presAssocID="{7152733F-FF6F-417A-B826-2B1786A44A58}" presName="rootText" presStyleLbl="node3" presStyleIdx="5" presStyleCnt="6">
        <dgm:presLayoutVars>
          <dgm:chPref val="3"/>
        </dgm:presLayoutVars>
      </dgm:prSet>
      <dgm:spPr/>
      <dgm:t>
        <a:bodyPr/>
        <a:lstStyle/>
        <a:p>
          <a:endParaRPr lang="en-IN"/>
        </a:p>
      </dgm:t>
    </dgm:pt>
    <dgm:pt modelId="{78AABAE3-2E13-4726-90B0-A228F722DE4C}" type="pres">
      <dgm:prSet presAssocID="{7152733F-FF6F-417A-B826-2B1786A44A58}" presName="rootConnector" presStyleLbl="node3" presStyleIdx="5" presStyleCnt="6"/>
      <dgm:spPr/>
      <dgm:t>
        <a:bodyPr/>
        <a:lstStyle/>
        <a:p>
          <a:endParaRPr lang="en-IN"/>
        </a:p>
      </dgm:t>
    </dgm:pt>
    <dgm:pt modelId="{EC906D4F-612B-4256-A57C-EAA2FBB922B3}" type="pres">
      <dgm:prSet presAssocID="{7152733F-FF6F-417A-B826-2B1786A44A58}" presName="hierChild4" presStyleCnt="0"/>
      <dgm:spPr/>
    </dgm:pt>
    <dgm:pt modelId="{7C8D9DE8-229B-4876-9120-46BB55196CD5}" type="pres">
      <dgm:prSet presAssocID="{7152733F-FF6F-417A-B826-2B1786A44A58}" presName="hierChild5" presStyleCnt="0"/>
      <dgm:spPr/>
    </dgm:pt>
    <dgm:pt modelId="{C0B34978-B0D1-46B3-9CBF-3D620E64E761}" type="pres">
      <dgm:prSet presAssocID="{23AB5536-5BA4-4577-A3D1-769AEEB909D4}" presName="hierChild5" presStyleCnt="0"/>
      <dgm:spPr/>
    </dgm:pt>
    <dgm:pt modelId="{4A494E94-F315-451E-BDBC-353D205AD74B}" type="pres">
      <dgm:prSet presAssocID="{ED6B91B9-A196-4C19-A1A7-A7AC123F3485}" presName="hierChild3" presStyleCnt="0"/>
      <dgm:spPr/>
    </dgm:pt>
  </dgm:ptLst>
  <dgm:cxnLst>
    <dgm:cxn modelId="{85E2AF4A-FC93-4436-A421-99FA42AACEF8}" type="presOf" srcId="{519EEB39-3305-48D6-9DEC-0C754715E786}" destId="{3025479A-0127-4316-8114-A2F044CB4E47}" srcOrd="0" destOrd="0" presId="urn:microsoft.com/office/officeart/2005/8/layout/orgChart1"/>
    <dgm:cxn modelId="{3D88A037-E9B8-4076-8DE6-A016C0458ED7}" type="presOf" srcId="{EABDB888-9A89-4D40-A470-A2D5D48BE37B}" destId="{47E32493-44BC-4236-AAB1-064E1B1B7EC9}" srcOrd="0" destOrd="0" presId="urn:microsoft.com/office/officeart/2005/8/layout/orgChart1"/>
    <dgm:cxn modelId="{ECDA8157-6A75-4D9A-B45F-18F8A9819B0E}" srcId="{57741A3C-A607-4403-B57E-218F306F23D7}" destId="{443F2FB6-778E-49F4-8513-6F7789986CDB}" srcOrd="0" destOrd="0" parTransId="{DEA29CE0-370F-4251-931C-4E20FFA96D22}" sibTransId="{C821D489-3AA5-411D-97DF-3AAC0DD0BF5F}"/>
    <dgm:cxn modelId="{BD4AE409-0284-4A31-A18B-69F40B4D431E}" type="presOf" srcId="{443F2FB6-778E-49F4-8513-6F7789986CDB}" destId="{646DC8D8-6ECF-44B4-A7F7-D7BC6EEED248}" srcOrd="1" destOrd="0" presId="urn:microsoft.com/office/officeart/2005/8/layout/orgChart1"/>
    <dgm:cxn modelId="{34FCBE50-8766-462C-83B8-CDBCA6E422B1}" type="presOf" srcId="{D4BA5932-E4C1-494C-A351-A55679523B5F}" destId="{194F3A7E-9D51-463A-B014-2D4ECCB2D3E8}" srcOrd="1" destOrd="0" presId="urn:microsoft.com/office/officeart/2005/8/layout/orgChart1"/>
    <dgm:cxn modelId="{FD85704F-0E6F-4F17-9E73-24DB8512F44D}" type="presOf" srcId="{23AB5536-5BA4-4577-A3D1-769AEEB909D4}" destId="{B94F9D0F-1D88-42D9-8777-1CEE566BF5CE}" srcOrd="1" destOrd="0" presId="urn:microsoft.com/office/officeart/2005/8/layout/orgChart1"/>
    <dgm:cxn modelId="{155C4483-C8A3-4E23-8013-22B4A2976A64}" srcId="{57741A3C-A607-4403-B57E-218F306F23D7}" destId="{59A13809-D46E-4847-8965-B30D2406ED40}" srcOrd="1" destOrd="0" parTransId="{A740E94F-4061-4383-8140-E05B8CD737D8}" sibTransId="{495E2D0C-0FF2-4AA9-AEC8-39CF34B4E8F0}"/>
    <dgm:cxn modelId="{C6824839-80A4-4B38-9E0B-C8116BACC304}" srcId="{8B8F6F7A-92D6-4E9B-8BE9-C060A4B75367}" destId="{ED6B91B9-A196-4C19-A1A7-A7AC123F3485}" srcOrd="0" destOrd="0" parTransId="{6755AC85-9121-49E3-AA92-140BF65610C9}" sibTransId="{F9AC4991-EEC7-4CE6-AD07-AF661247870B}"/>
    <dgm:cxn modelId="{B51CC169-C062-4019-AFF5-924C7810CFFF}" type="presOf" srcId="{ED6B91B9-A196-4C19-A1A7-A7AC123F3485}" destId="{DAF281C7-5C92-472E-B385-7114922BEC30}" srcOrd="1" destOrd="0" presId="urn:microsoft.com/office/officeart/2005/8/layout/orgChart1"/>
    <dgm:cxn modelId="{889D6DEC-AB64-422D-81A5-FAF4760F67BE}" type="presOf" srcId="{DEA29CE0-370F-4251-931C-4E20FFA96D22}" destId="{9E1D847C-0E58-4157-9F1A-956EB188B345}" srcOrd="0" destOrd="0" presId="urn:microsoft.com/office/officeart/2005/8/layout/orgChart1"/>
    <dgm:cxn modelId="{099C35B3-AA06-4329-B8D8-0A806A86B502}" type="presOf" srcId="{928AC004-01F6-4CA6-829C-6B0C6DFA7C03}" destId="{64A4B35C-7491-4174-B448-A6CAD00237B3}" srcOrd="0" destOrd="0" presId="urn:microsoft.com/office/officeart/2005/8/layout/orgChart1"/>
    <dgm:cxn modelId="{F0632FB1-019B-463C-861A-B94C58685B05}" srcId="{23AB5536-5BA4-4577-A3D1-769AEEB909D4}" destId="{7152733F-FF6F-417A-B826-2B1786A44A58}" srcOrd="0" destOrd="0" parTransId="{EABDB888-9A89-4D40-A470-A2D5D48BE37B}" sibTransId="{647BBB8C-7866-4540-B617-69C4FC0A5CFF}"/>
    <dgm:cxn modelId="{4E86F016-93B5-4DE2-910C-D7FE928CA5AB}" type="presOf" srcId="{30FD2A27-88E7-4A93-90A9-FD5693D319DB}" destId="{14809156-5AAA-4CCA-8F17-4DCE9E9EEDCB}" srcOrd="1" destOrd="0" presId="urn:microsoft.com/office/officeart/2005/8/layout/orgChart1"/>
    <dgm:cxn modelId="{AEE0783D-4A2D-46CD-8A5A-3668D1CA3A65}" type="presOf" srcId="{59A13809-D46E-4847-8965-B30D2406ED40}" destId="{A08BD052-74D4-4C2E-B4E9-40017F25EBD3}" srcOrd="0" destOrd="0" presId="urn:microsoft.com/office/officeart/2005/8/layout/orgChart1"/>
    <dgm:cxn modelId="{E7A305F7-1247-4311-A7B1-A60F0E3C6A26}" type="presOf" srcId="{A26BB066-94A7-48E3-994F-C900CC36079D}" destId="{2020C3F6-3D70-42CB-A4B6-F6209E0C393A}" srcOrd="0" destOrd="0" presId="urn:microsoft.com/office/officeart/2005/8/layout/orgChart1"/>
    <dgm:cxn modelId="{0B32AC40-7A23-4211-9B99-50E63F018545}" type="presOf" srcId="{57741A3C-A607-4403-B57E-218F306F23D7}" destId="{1679AD9E-7444-41C3-A453-FD31B0B4F589}" srcOrd="1" destOrd="0" presId="urn:microsoft.com/office/officeart/2005/8/layout/orgChart1"/>
    <dgm:cxn modelId="{12321E50-1576-4251-9FC1-93BA722782CA}" type="presOf" srcId="{6D3BAAD8-8522-469A-AF0C-495AED8A44F2}" destId="{1C4E785F-16F1-431B-B37B-654B537E3879}" srcOrd="0" destOrd="0" presId="urn:microsoft.com/office/officeart/2005/8/layout/orgChart1"/>
    <dgm:cxn modelId="{A155CF4D-D787-4EB3-859A-B54F4CCF1512}" type="presOf" srcId="{8B8F6F7A-92D6-4E9B-8BE9-C060A4B75367}" destId="{74BD7F8D-B29E-4C3B-9B1A-2ECA843EC468}" srcOrd="0" destOrd="0" presId="urn:microsoft.com/office/officeart/2005/8/layout/orgChart1"/>
    <dgm:cxn modelId="{882D0302-694A-4A2E-8F97-930C4F4F5843}" type="presOf" srcId="{23AB5536-5BA4-4577-A3D1-769AEEB909D4}" destId="{0DA054D6-4CC0-4B31-9581-2A4FEEF6C62A}" srcOrd="0" destOrd="0" presId="urn:microsoft.com/office/officeart/2005/8/layout/orgChart1"/>
    <dgm:cxn modelId="{1B50D1CB-B487-4999-AC82-3BBC0E06564E}" type="presOf" srcId="{D4BA5932-E4C1-494C-A351-A55679523B5F}" destId="{AF394FD3-D0E5-4DBF-AE52-07CC96AE83AE}" srcOrd="0" destOrd="0" presId="urn:microsoft.com/office/officeart/2005/8/layout/orgChart1"/>
    <dgm:cxn modelId="{FC84FF0D-5D0F-47FF-80E8-B989CCC93D3C}" type="presOf" srcId="{30FD2A27-88E7-4A93-90A9-FD5693D319DB}" destId="{3CDBAE39-62D1-493A-8EE0-CCAAD6B2749F}" srcOrd="0" destOrd="0" presId="urn:microsoft.com/office/officeart/2005/8/layout/orgChart1"/>
    <dgm:cxn modelId="{242007B7-A5A3-4FE6-B310-CC7E78FFCAFF}" type="presOf" srcId="{A740E94F-4061-4383-8140-E05B8CD737D8}" destId="{0CBE3D9F-CFF8-432B-BD89-C79B26D561F4}" srcOrd="0" destOrd="0" presId="urn:microsoft.com/office/officeart/2005/8/layout/orgChart1"/>
    <dgm:cxn modelId="{A2B252FC-3E97-4970-AE21-3BAF53A394F7}" type="presOf" srcId="{7152733F-FF6F-417A-B826-2B1786A44A58}" destId="{78AABAE3-2E13-4726-90B0-A228F722DE4C}" srcOrd="1" destOrd="0" presId="urn:microsoft.com/office/officeart/2005/8/layout/orgChart1"/>
    <dgm:cxn modelId="{62631BA3-D586-480A-887C-ED44C87CAFDE}" type="presOf" srcId="{ED6B91B9-A196-4C19-A1A7-A7AC123F3485}" destId="{DF84CF57-A758-47C2-A5DD-0DAD434C2176}" srcOrd="0" destOrd="0" presId="urn:microsoft.com/office/officeart/2005/8/layout/orgChart1"/>
    <dgm:cxn modelId="{0A2A5046-D1B3-454A-BA44-8892F4D7C769}" srcId="{D4BA5932-E4C1-494C-A351-A55679523B5F}" destId="{519EEB39-3305-48D6-9DEC-0C754715E786}" srcOrd="2" destOrd="0" parTransId="{8868930B-7F8D-4920-91AE-79357DA72EE4}" sibTransId="{CAFA00A4-1E74-43E9-BDE8-DBDC33A5381D}"/>
    <dgm:cxn modelId="{7A3DA2F1-6B91-478D-A916-9EA1D41AAB5F}" srcId="{ED6B91B9-A196-4C19-A1A7-A7AC123F3485}" destId="{57741A3C-A607-4403-B57E-218F306F23D7}" srcOrd="1" destOrd="0" parTransId="{928AC004-01F6-4CA6-829C-6B0C6DFA7C03}" sibTransId="{2803BE0B-D764-4899-975E-96253A6E6801}"/>
    <dgm:cxn modelId="{7DC0D8FF-9BDF-4D85-8035-A7531ADE6932}" type="presOf" srcId="{443F2FB6-778E-49F4-8513-6F7789986CDB}" destId="{B4817C91-CBBE-4458-B368-D637B27F4481}" srcOrd="0" destOrd="0" presId="urn:microsoft.com/office/officeart/2005/8/layout/orgChart1"/>
    <dgm:cxn modelId="{5FAE1F40-028D-4565-8790-D7FCC22313AF}" type="presOf" srcId="{519EEB39-3305-48D6-9DEC-0C754715E786}" destId="{DF88FA39-B2D7-4EC1-9A7D-3C6337BC7EB3}" srcOrd="1" destOrd="0" presId="urn:microsoft.com/office/officeart/2005/8/layout/orgChart1"/>
    <dgm:cxn modelId="{D2966583-3B66-43EF-8B7B-6879D10FA09B}" type="presOf" srcId="{59A13809-D46E-4847-8965-B30D2406ED40}" destId="{CFC6C572-85FD-4D9E-AD65-32A0E7CCED50}" srcOrd="1" destOrd="0" presId="urn:microsoft.com/office/officeart/2005/8/layout/orgChart1"/>
    <dgm:cxn modelId="{AD2BABFB-DFEB-4854-A868-6CB2E5E9515F}" srcId="{D4BA5932-E4C1-494C-A351-A55679523B5F}" destId="{A26BB066-94A7-48E3-994F-C900CC36079D}" srcOrd="1" destOrd="0" parTransId="{6D3BAAD8-8522-469A-AF0C-495AED8A44F2}" sibTransId="{CB7829AC-B379-4DBF-8DE7-BE345593A5EC}"/>
    <dgm:cxn modelId="{BCEF2734-646E-4287-86FD-7D8C8DC79673}" type="presOf" srcId="{7152733F-FF6F-417A-B826-2B1786A44A58}" destId="{ED509200-1182-4BAF-8B06-57CADB1073A3}" srcOrd="0" destOrd="0" presId="urn:microsoft.com/office/officeart/2005/8/layout/orgChart1"/>
    <dgm:cxn modelId="{551088D9-D5C2-476E-B57D-F9EA669298F9}" srcId="{D4BA5932-E4C1-494C-A351-A55679523B5F}" destId="{30FD2A27-88E7-4A93-90A9-FD5693D319DB}" srcOrd="0" destOrd="0" parTransId="{3DF86023-4C8A-4043-ACAB-C990D262158D}" sibTransId="{119C1837-9ACE-4367-AC38-807C1AE976BD}"/>
    <dgm:cxn modelId="{21F98B05-5B40-4050-939D-EFF4BDA282C0}" srcId="{ED6B91B9-A196-4C19-A1A7-A7AC123F3485}" destId="{23AB5536-5BA4-4577-A3D1-769AEEB909D4}" srcOrd="2" destOrd="0" parTransId="{4428D68D-9929-4798-AE96-EA85D5935C66}" sibTransId="{A8805ECE-B44B-4CD5-8BC4-E322E5EC16EF}"/>
    <dgm:cxn modelId="{A6066623-F88D-4FC1-875C-60881B00E85A}" type="presOf" srcId="{7B59A1B3-9A0F-4F3C-998B-699439C305F9}" destId="{DF39B275-C23E-457A-B94E-1CC72BB12BE8}" srcOrd="0" destOrd="0" presId="urn:microsoft.com/office/officeart/2005/8/layout/orgChart1"/>
    <dgm:cxn modelId="{84387935-A451-454A-8910-9363B5FA0E18}" type="presOf" srcId="{57741A3C-A607-4403-B57E-218F306F23D7}" destId="{6C0D9503-54A8-4FC9-979F-273A6E739D26}" srcOrd="0" destOrd="0" presId="urn:microsoft.com/office/officeart/2005/8/layout/orgChart1"/>
    <dgm:cxn modelId="{D3610A43-052F-41E0-BEA0-EAD9543567F8}" srcId="{ED6B91B9-A196-4C19-A1A7-A7AC123F3485}" destId="{D4BA5932-E4C1-494C-A351-A55679523B5F}" srcOrd="0" destOrd="0" parTransId="{7B59A1B3-9A0F-4F3C-998B-699439C305F9}" sibTransId="{6088136E-9C10-466B-984E-18986BE200B6}"/>
    <dgm:cxn modelId="{4F880CA7-E77C-4A86-AF97-3741A5E1F50B}" type="presOf" srcId="{8868930B-7F8D-4920-91AE-79357DA72EE4}" destId="{3F58DF86-6698-4C7F-8A7C-8F06611C7DB5}" srcOrd="0" destOrd="0" presId="urn:microsoft.com/office/officeart/2005/8/layout/orgChart1"/>
    <dgm:cxn modelId="{91D1DEBF-3BD7-4A89-BCA6-B7BCCE02BF9E}" type="presOf" srcId="{4428D68D-9929-4798-AE96-EA85D5935C66}" destId="{0F9CE328-4A0A-4679-8C7C-05AF180BE92C}" srcOrd="0" destOrd="0" presId="urn:microsoft.com/office/officeart/2005/8/layout/orgChart1"/>
    <dgm:cxn modelId="{73E0AB55-AA7A-4524-B3F9-1860422DD9BF}" type="presOf" srcId="{A26BB066-94A7-48E3-994F-C900CC36079D}" destId="{2247A240-E076-4A89-8031-F9BBCEC84D0C}" srcOrd="1" destOrd="0" presId="urn:microsoft.com/office/officeart/2005/8/layout/orgChart1"/>
    <dgm:cxn modelId="{4A4D4A84-0A64-48C6-BCBD-A72D2E8FA0DE}" type="presOf" srcId="{3DF86023-4C8A-4043-ACAB-C990D262158D}" destId="{720E1646-7FF4-4D0F-A996-49E975ED713D}" srcOrd="0" destOrd="0" presId="urn:microsoft.com/office/officeart/2005/8/layout/orgChart1"/>
    <dgm:cxn modelId="{BF26DDA2-7385-4161-8931-517A46C82116}" type="presParOf" srcId="{74BD7F8D-B29E-4C3B-9B1A-2ECA843EC468}" destId="{D110F651-4F04-438B-BD92-3F178B849374}" srcOrd="0" destOrd="0" presId="urn:microsoft.com/office/officeart/2005/8/layout/orgChart1"/>
    <dgm:cxn modelId="{32BC581F-4269-4670-B9A7-58DE14439A46}" type="presParOf" srcId="{D110F651-4F04-438B-BD92-3F178B849374}" destId="{8968C4E4-F0D4-4C19-BE06-C466D7BCD133}" srcOrd="0" destOrd="0" presId="urn:microsoft.com/office/officeart/2005/8/layout/orgChart1"/>
    <dgm:cxn modelId="{A57C83E3-E9EA-4B21-9D1C-24E50252A334}" type="presParOf" srcId="{8968C4E4-F0D4-4C19-BE06-C466D7BCD133}" destId="{DF84CF57-A758-47C2-A5DD-0DAD434C2176}" srcOrd="0" destOrd="0" presId="urn:microsoft.com/office/officeart/2005/8/layout/orgChart1"/>
    <dgm:cxn modelId="{6BAD3EB0-9569-4221-92DA-2E88D76B1827}" type="presParOf" srcId="{8968C4E4-F0D4-4C19-BE06-C466D7BCD133}" destId="{DAF281C7-5C92-472E-B385-7114922BEC30}" srcOrd="1" destOrd="0" presId="urn:microsoft.com/office/officeart/2005/8/layout/orgChart1"/>
    <dgm:cxn modelId="{5AC3B235-48D6-4976-B3EB-39414B44AE73}" type="presParOf" srcId="{D110F651-4F04-438B-BD92-3F178B849374}" destId="{9FCDD98D-422A-4023-A618-F4DA47683FAC}" srcOrd="1" destOrd="0" presId="urn:microsoft.com/office/officeart/2005/8/layout/orgChart1"/>
    <dgm:cxn modelId="{B7915D2D-99BD-4F34-9017-291F2503EE3F}" type="presParOf" srcId="{9FCDD98D-422A-4023-A618-F4DA47683FAC}" destId="{DF39B275-C23E-457A-B94E-1CC72BB12BE8}" srcOrd="0" destOrd="0" presId="urn:microsoft.com/office/officeart/2005/8/layout/orgChart1"/>
    <dgm:cxn modelId="{7DB9B3DF-473D-4C90-B0DE-2BFF30822210}" type="presParOf" srcId="{9FCDD98D-422A-4023-A618-F4DA47683FAC}" destId="{C1E9867E-D5DE-47F5-94AC-CE43DD034EEE}" srcOrd="1" destOrd="0" presId="urn:microsoft.com/office/officeart/2005/8/layout/orgChart1"/>
    <dgm:cxn modelId="{11E8309C-B828-4F7B-9F61-3717BE881F0B}" type="presParOf" srcId="{C1E9867E-D5DE-47F5-94AC-CE43DD034EEE}" destId="{9DB877F2-E28D-425E-B927-A1BF37C4AB12}" srcOrd="0" destOrd="0" presId="urn:microsoft.com/office/officeart/2005/8/layout/orgChart1"/>
    <dgm:cxn modelId="{43111AD5-D9AD-42C6-B295-60C1AAE8BD93}" type="presParOf" srcId="{9DB877F2-E28D-425E-B927-A1BF37C4AB12}" destId="{AF394FD3-D0E5-4DBF-AE52-07CC96AE83AE}" srcOrd="0" destOrd="0" presId="urn:microsoft.com/office/officeart/2005/8/layout/orgChart1"/>
    <dgm:cxn modelId="{B83B67C3-63E7-4B7F-97A5-67F59CED85E8}" type="presParOf" srcId="{9DB877F2-E28D-425E-B927-A1BF37C4AB12}" destId="{194F3A7E-9D51-463A-B014-2D4ECCB2D3E8}" srcOrd="1" destOrd="0" presId="urn:microsoft.com/office/officeart/2005/8/layout/orgChart1"/>
    <dgm:cxn modelId="{1BB0BF8E-C9CA-413D-829A-0C65E15A7530}" type="presParOf" srcId="{C1E9867E-D5DE-47F5-94AC-CE43DD034EEE}" destId="{ABE72E75-4DC0-4F56-A960-6556F31FAFDC}" srcOrd="1" destOrd="0" presId="urn:microsoft.com/office/officeart/2005/8/layout/orgChart1"/>
    <dgm:cxn modelId="{4B46BC3F-BF15-4048-8D4C-B4C46EA93C35}" type="presParOf" srcId="{ABE72E75-4DC0-4F56-A960-6556F31FAFDC}" destId="{720E1646-7FF4-4D0F-A996-49E975ED713D}" srcOrd="0" destOrd="0" presId="urn:microsoft.com/office/officeart/2005/8/layout/orgChart1"/>
    <dgm:cxn modelId="{DCBD861F-FDDD-40D6-B808-D16CF518A5BE}" type="presParOf" srcId="{ABE72E75-4DC0-4F56-A960-6556F31FAFDC}" destId="{6995E65C-A44D-48D2-A68D-1967C97A966D}" srcOrd="1" destOrd="0" presId="urn:microsoft.com/office/officeart/2005/8/layout/orgChart1"/>
    <dgm:cxn modelId="{81EBF2B8-373D-4AE8-BE94-26A05F831F3A}" type="presParOf" srcId="{6995E65C-A44D-48D2-A68D-1967C97A966D}" destId="{CF7170E1-F8FC-4548-9E8A-E89BCA519A35}" srcOrd="0" destOrd="0" presId="urn:microsoft.com/office/officeart/2005/8/layout/orgChart1"/>
    <dgm:cxn modelId="{7EDCA445-35A4-4F51-98A9-99ACDD6423BD}" type="presParOf" srcId="{CF7170E1-F8FC-4548-9E8A-E89BCA519A35}" destId="{3CDBAE39-62D1-493A-8EE0-CCAAD6B2749F}" srcOrd="0" destOrd="0" presId="urn:microsoft.com/office/officeart/2005/8/layout/orgChart1"/>
    <dgm:cxn modelId="{BC7C4BE4-C117-494F-BC71-F0CEFC45A036}" type="presParOf" srcId="{CF7170E1-F8FC-4548-9E8A-E89BCA519A35}" destId="{14809156-5AAA-4CCA-8F17-4DCE9E9EEDCB}" srcOrd="1" destOrd="0" presId="urn:microsoft.com/office/officeart/2005/8/layout/orgChart1"/>
    <dgm:cxn modelId="{B84FBDF1-F423-462F-9889-F9EB26BFD84A}" type="presParOf" srcId="{6995E65C-A44D-48D2-A68D-1967C97A966D}" destId="{6667192C-9DBC-4E6A-A6D9-A53B9D2E66A2}" srcOrd="1" destOrd="0" presId="urn:microsoft.com/office/officeart/2005/8/layout/orgChart1"/>
    <dgm:cxn modelId="{AAB0D2BC-F1FA-48C3-B983-1B0D38230EE3}" type="presParOf" srcId="{6995E65C-A44D-48D2-A68D-1967C97A966D}" destId="{8258E8F5-259C-49C1-9524-47997E5437EF}" srcOrd="2" destOrd="0" presId="urn:microsoft.com/office/officeart/2005/8/layout/orgChart1"/>
    <dgm:cxn modelId="{3D565E4B-83B9-45CC-9A0E-C67455540A85}" type="presParOf" srcId="{ABE72E75-4DC0-4F56-A960-6556F31FAFDC}" destId="{1C4E785F-16F1-431B-B37B-654B537E3879}" srcOrd="2" destOrd="0" presId="urn:microsoft.com/office/officeart/2005/8/layout/orgChart1"/>
    <dgm:cxn modelId="{A8339373-5270-46C8-847C-55ED843E168C}" type="presParOf" srcId="{ABE72E75-4DC0-4F56-A960-6556F31FAFDC}" destId="{B897D330-429B-4346-8417-D0AA56BD2251}" srcOrd="3" destOrd="0" presId="urn:microsoft.com/office/officeart/2005/8/layout/orgChart1"/>
    <dgm:cxn modelId="{BD28052B-A4D2-478E-A626-63B79F2DE430}" type="presParOf" srcId="{B897D330-429B-4346-8417-D0AA56BD2251}" destId="{C4DCF6F2-12B8-4C99-8297-47F799177794}" srcOrd="0" destOrd="0" presId="urn:microsoft.com/office/officeart/2005/8/layout/orgChart1"/>
    <dgm:cxn modelId="{BB510CD9-B3C2-4B53-93CC-D240495DF520}" type="presParOf" srcId="{C4DCF6F2-12B8-4C99-8297-47F799177794}" destId="{2020C3F6-3D70-42CB-A4B6-F6209E0C393A}" srcOrd="0" destOrd="0" presId="urn:microsoft.com/office/officeart/2005/8/layout/orgChart1"/>
    <dgm:cxn modelId="{AAB5ED77-C4F1-4E3B-8A3D-0480406B43FE}" type="presParOf" srcId="{C4DCF6F2-12B8-4C99-8297-47F799177794}" destId="{2247A240-E076-4A89-8031-F9BBCEC84D0C}" srcOrd="1" destOrd="0" presId="urn:microsoft.com/office/officeart/2005/8/layout/orgChart1"/>
    <dgm:cxn modelId="{292715F3-3F60-4898-A3FF-FDD0D4B98355}" type="presParOf" srcId="{B897D330-429B-4346-8417-D0AA56BD2251}" destId="{452B457E-4FE5-4598-B97E-3339E43F7214}" srcOrd="1" destOrd="0" presId="urn:microsoft.com/office/officeart/2005/8/layout/orgChart1"/>
    <dgm:cxn modelId="{C62D1642-39D9-4E51-BFD8-3C8B634113CB}" type="presParOf" srcId="{B897D330-429B-4346-8417-D0AA56BD2251}" destId="{2B4ADD20-C3BA-49D0-8AD3-4C7319677003}" srcOrd="2" destOrd="0" presId="urn:microsoft.com/office/officeart/2005/8/layout/orgChart1"/>
    <dgm:cxn modelId="{ED7B35C9-7B4B-4041-A91A-90AD301146E8}" type="presParOf" srcId="{ABE72E75-4DC0-4F56-A960-6556F31FAFDC}" destId="{3F58DF86-6698-4C7F-8A7C-8F06611C7DB5}" srcOrd="4" destOrd="0" presId="urn:microsoft.com/office/officeart/2005/8/layout/orgChart1"/>
    <dgm:cxn modelId="{8174B50F-605C-4A53-A7B5-91CE52B46F2E}" type="presParOf" srcId="{ABE72E75-4DC0-4F56-A960-6556F31FAFDC}" destId="{2ABEEACA-78E1-40A0-96B2-CDA5E009DC98}" srcOrd="5" destOrd="0" presId="urn:microsoft.com/office/officeart/2005/8/layout/orgChart1"/>
    <dgm:cxn modelId="{E6C01633-58EA-45A9-873B-C81206057D6D}" type="presParOf" srcId="{2ABEEACA-78E1-40A0-96B2-CDA5E009DC98}" destId="{027C8990-AA7A-4EEF-BF98-C7C822424D8E}" srcOrd="0" destOrd="0" presId="urn:microsoft.com/office/officeart/2005/8/layout/orgChart1"/>
    <dgm:cxn modelId="{A46F43A7-DC43-425A-8C29-8B15CA09997A}" type="presParOf" srcId="{027C8990-AA7A-4EEF-BF98-C7C822424D8E}" destId="{3025479A-0127-4316-8114-A2F044CB4E47}" srcOrd="0" destOrd="0" presId="urn:microsoft.com/office/officeart/2005/8/layout/orgChart1"/>
    <dgm:cxn modelId="{65CE5C95-F2F2-4033-8157-2445C6751A3A}" type="presParOf" srcId="{027C8990-AA7A-4EEF-BF98-C7C822424D8E}" destId="{DF88FA39-B2D7-4EC1-9A7D-3C6337BC7EB3}" srcOrd="1" destOrd="0" presId="urn:microsoft.com/office/officeart/2005/8/layout/orgChart1"/>
    <dgm:cxn modelId="{65447B63-EDEC-46F7-8A83-9B872B578554}" type="presParOf" srcId="{2ABEEACA-78E1-40A0-96B2-CDA5E009DC98}" destId="{E676E089-E3CE-4E07-BA8D-FB296D400F44}" srcOrd="1" destOrd="0" presId="urn:microsoft.com/office/officeart/2005/8/layout/orgChart1"/>
    <dgm:cxn modelId="{DA874314-152E-40E4-A72C-79F73804D2FC}" type="presParOf" srcId="{2ABEEACA-78E1-40A0-96B2-CDA5E009DC98}" destId="{2D253DE8-9639-4681-9967-4812D2F6E368}" srcOrd="2" destOrd="0" presId="urn:microsoft.com/office/officeart/2005/8/layout/orgChart1"/>
    <dgm:cxn modelId="{41580D54-D749-4B4C-9D32-E7C0D88B625E}" type="presParOf" srcId="{C1E9867E-D5DE-47F5-94AC-CE43DD034EEE}" destId="{768C534A-B16D-405C-94DF-95243ACD2742}" srcOrd="2" destOrd="0" presId="urn:microsoft.com/office/officeart/2005/8/layout/orgChart1"/>
    <dgm:cxn modelId="{09031ACB-E980-4D9E-B419-2F969551269A}" type="presParOf" srcId="{9FCDD98D-422A-4023-A618-F4DA47683FAC}" destId="{64A4B35C-7491-4174-B448-A6CAD00237B3}" srcOrd="2" destOrd="0" presId="urn:microsoft.com/office/officeart/2005/8/layout/orgChart1"/>
    <dgm:cxn modelId="{EAE01D0D-7AFB-4EE7-823E-464EAF9DA067}" type="presParOf" srcId="{9FCDD98D-422A-4023-A618-F4DA47683FAC}" destId="{DFF5FB80-F9FF-4997-BFF2-6568635A0374}" srcOrd="3" destOrd="0" presId="urn:microsoft.com/office/officeart/2005/8/layout/orgChart1"/>
    <dgm:cxn modelId="{F315D740-28F5-4D2E-8147-FAF46D7FA10E}" type="presParOf" srcId="{DFF5FB80-F9FF-4997-BFF2-6568635A0374}" destId="{508D652B-63DB-444D-923E-08C345BA79B2}" srcOrd="0" destOrd="0" presId="urn:microsoft.com/office/officeart/2005/8/layout/orgChart1"/>
    <dgm:cxn modelId="{F8F385A8-413E-426B-B783-60B9415DDA57}" type="presParOf" srcId="{508D652B-63DB-444D-923E-08C345BA79B2}" destId="{6C0D9503-54A8-4FC9-979F-273A6E739D26}" srcOrd="0" destOrd="0" presId="urn:microsoft.com/office/officeart/2005/8/layout/orgChart1"/>
    <dgm:cxn modelId="{2983B425-A59F-4B72-A9F7-0C7F4147CF45}" type="presParOf" srcId="{508D652B-63DB-444D-923E-08C345BA79B2}" destId="{1679AD9E-7444-41C3-A453-FD31B0B4F589}" srcOrd="1" destOrd="0" presId="urn:microsoft.com/office/officeart/2005/8/layout/orgChart1"/>
    <dgm:cxn modelId="{6F03389E-F545-4393-B462-11B7FC27A032}" type="presParOf" srcId="{DFF5FB80-F9FF-4997-BFF2-6568635A0374}" destId="{3FECF7BE-FB6F-445A-B8F3-76E2692486BF}" srcOrd="1" destOrd="0" presId="urn:microsoft.com/office/officeart/2005/8/layout/orgChart1"/>
    <dgm:cxn modelId="{6A7D2CB3-B329-4816-92E4-F6B73B7C48D4}" type="presParOf" srcId="{3FECF7BE-FB6F-445A-B8F3-76E2692486BF}" destId="{9E1D847C-0E58-4157-9F1A-956EB188B345}" srcOrd="0" destOrd="0" presId="urn:microsoft.com/office/officeart/2005/8/layout/orgChart1"/>
    <dgm:cxn modelId="{BCB133E4-5099-4954-88CA-BCF43FA688F7}" type="presParOf" srcId="{3FECF7BE-FB6F-445A-B8F3-76E2692486BF}" destId="{9BA831D0-30AE-4A51-B135-EA0FF685533F}" srcOrd="1" destOrd="0" presId="urn:microsoft.com/office/officeart/2005/8/layout/orgChart1"/>
    <dgm:cxn modelId="{9216B81F-9E8C-40AC-B4E1-A42126058710}" type="presParOf" srcId="{9BA831D0-30AE-4A51-B135-EA0FF685533F}" destId="{58ADDC41-3E11-46AD-9DB3-27BF5CBF5B7D}" srcOrd="0" destOrd="0" presId="urn:microsoft.com/office/officeart/2005/8/layout/orgChart1"/>
    <dgm:cxn modelId="{C5C3FD52-19AB-4BFB-972D-DA16AF04FDF4}" type="presParOf" srcId="{58ADDC41-3E11-46AD-9DB3-27BF5CBF5B7D}" destId="{B4817C91-CBBE-4458-B368-D637B27F4481}" srcOrd="0" destOrd="0" presId="urn:microsoft.com/office/officeart/2005/8/layout/orgChart1"/>
    <dgm:cxn modelId="{DB831F2E-598D-40BA-94AB-416C8F82C9EB}" type="presParOf" srcId="{58ADDC41-3E11-46AD-9DB3-27BF5CBF5B7D}" destId="{646DC8D8-6ECF-44B4-A7F7-D7BC6EEED248}" srcOrd="1" destOrd="0" presId="urn:microsoft.com/office/officeart/2005/8/layout/orgChart1"/>
    <dgm:cxn modelId="{0E2A604A-845B-426A-9E12-01C6C3A67E72}" type="presParOf" srcId="{9BA831D0-30AE-4A51-B135-EA0FF685533F}" destId="{9B598C85-93B5-46F1-BF13-1C9C52E9A356}" srcOrd="1" destOrd="0" presId="urn:microsoft.com/office/officeart/2005/8/layout/orgChart1"/>
    <dgm:cxn modelId="{1EED93A9-5D3E-4C8A-B591-0009DA9FB8B1}" type="presParOf" srcId="{9BA831D0-30AE-4A51-B135-EA0FF685533F}" destId="{D3DE6A9C-F178-433E-900A-DE30DF0404FF}" srcOrd="2" destOrd="0" presId="urn:microsoft.com/office/officeart/2005/8/layout/orgChart1"/>
    <dgm:cxn modelId="{188A9C77-45ED-46F7-BDD3-4B3F078A57F4}" type="presParOf" srcId="{3FECF7BE-FB6F-445A-B8F3-76E2692486BF}" destId="{0CBE3D9F-CFF8-432B-BD89-C79B26D561F4}" srcOrd="2" destOrd="0" presId="urn:microsoft.com/office/officeart/2005/8/layout/orgChart1"/>
    <dgm:cxn modelId="{FDD0A3CE-52E0-468B-935E-5CECB9EE67E7}" type="presParOf" srcId="{3FECF7BE-FB6F-445A-B8F3-76E2692486BF}" destId="{2DDD5F1D-5408-412A-84FB-E08831131F86}" srcOrd="3" destOrd="0" presId="urn:microsoft.com/office/officeart/2005/8/layout/orgChart1"/>
    <dgm:cxn modelId="{31843EA7-5CB8-49E8-8B56-624B142BBFFD}" type="presParOf" srcId="{2DDD5F1D-5408-412A-84FB-E08831131F86}" destId="{ED413563-01B5-4DF9-B1D8-A35899F49E61}" srcOrd="0" destOrd="0" presId="urn:microsoft.com/office/officeart/2005/8/layout/orgChart1"/>
    <dgm:cxn modelId="{7559921D-6532-4907-B9A3-4485C4881727}" type="presParOf" srcId="{ED413563-01B5-4DF9-B1D8-A35899F49E61}" destId="{A08BD052-74D4-4C2E-B4E9-40017F25EBD3}" srcOrd="0" destOrd="0" presId="urn:microsoft.com/office/officeart/2005/8/layout/orgChart1"/>
    <dgm:cxn modelId="{6D1078FA-67F4-4FBA-BEB3-0FEC396C6F53}" type="presParOf" srcId="{ED413563-01B5-4DF9-B1D8-A35899F49E61}" destId="{CFC6C572-85FD-4D9E-AD65-32A0E7CCED50}" srcOrd="1" destOrd="0" presId="urn:microsoft.com/office/officeart/2005/8/layout/orgChart1"/>
    <dgm:cxn modelId="{9FF89134-6BC1-42FB-8384-316D77FC7E9F}" type="presParOf" srcId="{2DDD5F1D-5408-412A-84FB-E08831131F86}" destId="{567F190D-8BD1-478B-9CC8-2FE004CB16D4}" srcOrd="1" destOrd="0" presId="urn:microsoft.com/office/officeart/2005/8/layout/orgChart1"/>
    <dgm:cxn modelId="{9C47CF8F-407D-4B0B-8020-3315627E8F13}" type="presParOf" srcId="{2DDD5F1D-5408-412A-84FB-E08831131F86}" destId="{5BDDA52C-6463-4A10-BB9B-9326E23549F5}" srcOrd="2" destOrd="0" presId="urn:microsoft.com/office/officeart/2005/8/layout/orgChart1"/>
    <dgm:cxn modelId="{40885D1D-D174-4ED0-9445-41F936955300}" type="presParOf" srcId="{DFF5FB80-F9FF-4997-BFF2-6568635A0374}" destId="{ABDC65B8-498B-4FE6-A7DC-F1293F564F93}" srcOrd="2" destOrd="0" presId="urn:microsoft.com/office/officeart/2005/8/layout/orgChart1"/>
    <dgm:cxn modelId="{88F2A768-7DAD-473C-B5CF-93718C49E83A}" type="presParOf" srcId="{9FCDD98D-422A-4023-A618-F4DA47683FAC}" destId="{0F9CE328-4A0A-4679-8C7C-05AF180BE92C}" srcOrd="4" destOrd="0" presId="urn:microsoft.com/office/officeart/2005/8/layout/orgChart1"/>
    <dgm:cxn modelId="{AE4067D8-03A5-4829-805E-2A24EE91D307}" type="presParOf" srcId="{9FCDD98D-422A-4023-A618-F4DA47683FAC}" destId="{8C1DEC92-5A1E-4D59-8EC5-F58C2587CC83}" srcOrd="5" destOrd="0" presId="urn:microsoft.com/office/officeart/2005/8/layout/orgChart1"/>
    <dgm:cxn modelId="{CCB2E8AF-D5C2-40B6-8015-F8F2CCB3986E}" type="presParOf" srcId="{8C1DEC92-5A1E-4D59-8EC5-F58C2587CC83}" destId="{3889116F-3328-40F2-A76C-B448144B2AC8}" srcOrd="0" destOrd="0" presId="urn:microsoft.com/office/officeart/2005/8/layout/orgChart1"/>
    <dgm:cxn modelId="{40F302D3-2E00-4E1B-A7F6-97898024172A}" type="presParOf" srcId="{3889116F-3328-40F2-A76C-B448144B2AC8}" destId="{0DA054D6-4CC0-4B31-9581-2A4FEEF6C62A}" srcOrd="0" destOrd="0" presId="urn:microsoft.com/office/officeart/2005/8/layout/orgChart1"/>
    <dgm:cxn modelId="{5F1E2F30-EA64-4A22-8C0B-C903096EAA74}" type="presParOf" srcId="{3889116F-3328-40F2-A76C-B448144B2AC8}" destId="{B94F9D0F-1D88-42D9-8777-1CEE566BF5CE}" srcOrd="1" destOrd="0" presId="urn:microsoft.com/office/officeart/2005/8/layout/orgChart1"/>
    <dgm:cxn modelId="{8E55183E-D525-4685-BA05-D19C6F866947}" type="presParOf" srcId="{8C1DEC92-5A1E-4D59-8EC5-F58C2587CC83}" destId="{A2374535-5A55-4E24-B26E-C4B74370D75A}" srcOrd="1" destOrd="0" presId="urn:microsoft.com/office/officeart/2005/8/layout/orgChart1"/>
    <dgm:cxn modelId="{513AADD2-715C-47DF-8D5E-4F3622B286E5}" type="presParOf" srcId="{A2374535-5A55-4E24-B26E-C4B74370D75A}" destId="{47E32493-44BC-4236-AAB1-064E1B1B7EC9}" srcOrd="0" destOrd="0" presId="urn:microsoft.com/office/officeart/2005/8/layout/orgChart1"/>
    <dgm:cxn modelId="{6581A4F0-6DE7-431D-BAC6-E4A02EB126B4}" type="presParOf" srcId="{A2374535-5A55-4E24-B26E-C4B74370D75A}" destId="{8B50E65F-69C8-4FA1-8006-DA13C4156915}" srcOrd="1" destOrd="0" presId="urn:microsoft.com/office/officeart/2005/8/layout/orgChart1"/>
    <dgm:cxn modelId="{EA2DCEEB-D71C-425E-BA4E-1895E95263F8}" type="presParOf" srcId="{8B50E65F-69C8-4FA1-8006-DA13C4156915}" destId="{8A5F2FDA-B241-45F0-BF50-C9DF4E1C744C}" srcOrd="0" destOrd="0" presId="urn:microsoft.com/office/officeart/2005/8/layout/orgChart1"/>
    <dgm:cxn modelId="{5D8CEB9A-0DAF-4042-A2F0-32A634F1E6B8}" type="presParOf" srcId="{8A5F2FDA-B241-45F0-BF50-C9DF4E1C744C}" destId="{ED509200-1182-4BAF-8B06-57CADB1073A3}" srcOrd="0" destOrd="0" presId="urn:microsoft.com/office/officeart/2005/8/layout/orgChart1"/>
    <dgm:cxn modelId="{574F832D-F592-44FA-B0FD-59D15D4FC707}" type="presParOf" srcId="{8A5F2FDA-B241-45F0-BF50-C9DF4E1C744C}" destId="{78AABAE3-2E13-4726-90B0-A228F722DE4C}" srcOrd="1" destOrd="0" presId="urn:microsoft.com/office/officeart/2005/8/layout/orgChart1"/>
    <dgm:cxn modelId="{0DB7B9EB-D230-4F90-A31E-9EF4BDB1ADAB}" type="presParOf" srcId="{8B50E65F-69C8-4FA1-8006-DA13C4156915}" destId="{EC906D4F-612B-4256-A57C-EAA2FBB922B3}" srcOrd="1" destOrd="0" presId="urn:microsoft.com/office/officeart/2005/8/layout/orgChart1"/>
    <dgm:cxn modelId="{24FCD4B1-ABD9-4731-8A75-FDD49089DC5D}" type="presParOf" srcId="{8B50E65F-69C8-4FA1-8006-DA13C4156915}" destId="{7C8D9DE8-229B-4876-9120-46BB55196CD5}" srcOrd="2" destOrd="0" presId="urn:microsoft.com/office/officeart/2005/8/layout/orgChart1"/>
    <dgm:cxn modelId="{39596DA8-1676-487E-889C-A7F05D0B6357}" type="presParOf" srcId="{8C1DEC92-5A1E-4D59-8EC5-F58C2587CC83}" destId="{C0B34978-B0D1-46B3-9CBF-3D620E64E761}" srcOrd="2" destOrd="0" presId="urn:microsoft.com/office/officeart/2005/8/layout/orgChart1"/>
    <dgm:cxn modelId="{9EBF4685-1F62-4F33-A9D1-8BE1B708FA0F}"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IN"/>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IN"/>
        </a:p>
      </dgm:t>
    </dgm:pt>
    <dgm:pt modelId="{DAF281C7-5C92-472E-B385-7114922BEC30}" type="pres">
      <dgm:prSet presAssocID="{ED6B91B9-A196-4C19-A1A7-A7AC123F3485}" presName="rootConnector1" presStyleLbl="node1" presStyleIdx="0" presStyleCnt="0"/>
      <dgm:spPr/>
      <dgm:t>
        <a:bodyPr/>
        <a:lstStyle/>
        <a:p>
          <a:endParaRPr lang="en-IN"/>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IN"/>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IN"/>
        </a:p>
      </dgm:t>
    </dgm:pt>
    <dgm:pt modelId="{1679AD9E-7444-41C3-A453-FD31B0B4F589}" type="pres">
      <dgm:prSet presAssocID="{57741A3C-A607-4403-B57E-218F306F23D7}" presName="rootConnector" presStyleLbl="node2" presStyleIdx="0" presStyleCnt="1"/>
      <dgm:spPr/>
      <dgm:t>
        <a:bodyPr/>
        <a:lstStyle/>
        <a:p>
          <a:endParaRPr lang="en-IN"/>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7A3DA2F1-6B91-478D-A916-9EA1D41AAB5F}" srcId="{ED6B91B9-A196-4C19-A1A7-A7AC123F3485}" destId="{57741A3C-A607-4403-B57E-218F306F23D7}" srcOrd="0" destOrd="0" parTransId="{928AC004-01F6-4CA6-829C-6B0C6DFA7C03}" sibTransId="{2803BE0B-D764-4899-975E-96253A6E6801}"/>
    <dgm:cxn modelId="{C6824839-80A4-4B38-9E0B-C8116BACC304}" srcId="{8B8F6F7A-92D6-4E9B-8BE9-C060A4B75367}" destId="{ED6B91B9-A196-4C19-A1A7-A7AC123F3485}" srcOrd="0" destOrd="0" parTransId="{6755AC85-9121-49E3-AA92-140BF65610C9}" sibTransId="{F9AC4991-EEC7-4CE6-AD07-AF661247870B}"/>
    <dgm:cxn modelId="{ED7A3217-2A68-4F40-9210-580AC140202F}" type="presOf" srcId="{57741A3C-A607-4403-B57E-218F306F23D7}" destId="{6C0D9503-54A8-4FC9-979F-273A6E739D26}" srcOrd="0" destOrd="0" presId="urn:microsoft.com/office/officeart/2005/8/layout/orgChart1"/>
    <dgm:cxn modelId="{93EB3411-D930-4E01-AA54-0C1841E5A1B7}" type="presOf" srcId="{ED6B91B9-A196-4C19-A1A7-A7AC123F3485}" destId="{DAF281C7-5C92-472E-B385-7114922BEC30}" srcOrd="1" destOrd="0" presId="urn:microsoft.com/office/officeart/2005/8/layout/orgChart1"/>
    <dgm:cxn modelId="{4A6699D5-71C5-4414-A8FD-5B36FCAC0514}" type="presOf" srcId="{ED6B91B9-A196-4C19-A1A7-A7AC123F3485}" destId="{DF84CF57-A758-47C2-A5DD-0DAD434C2176}" srcOrd="0" destOrd="0" presId="urn:microsoft.com/office/officeart/2005/8/layout/orgChart1"/>
    <dgm:cxn modelId="{3CDAFF90-ACA5-4813-A2F2-E55832A03074}" type="presOf" srcId="{57741A3C-A607-4403-B57E-218F306F23D7}" destId="{1679AD9E-7444-41C3-A453-FD31B0B4F589}" srcOrd="1" destOrd="0" presId="urn:microsoft.com/office/officeart/2005/8/layout/orgChart1"/>
    <dgm:cxn modelId="{3C59A406-4274-49DC-B0F7-70BE69B1689B}" type="presOf" srcId="{928AC004-01F6-4CA6-829C-6B0C6DFA7C03}" destId="{64A4B35C-7491-4174-B448-A6CAD00237B3}" srcOrd="0" destOrd="0" presId="urn:microsoft.com/office/officeart/2005/8/layout/orgChart1"/>
    <dgm:cxn modelId="{DB3A022E-F842-4FAF-A77C-DBE650A1A920}" type="presOf" srcId="{8B8F6F7A-92D6-4E9B-8BE9-C060A4B75367}" destId="{74BD7F8D-B29E-4C3B-9B1A-2ECA843EC468}" srcOrd="0" destOrd="0" presId="urn:microsoft.com/office/officeart/2005/8/layout/orgChart1"/>
    <dgm:cxn modelId="{6D7504CC-F41C-4B32-A7BD-D8D3E4890603}" type="presParOf" srcId="{74BD7F8D-B29E-4C3B-9B1A-2ECA843EC468}" destId="{D110F651-4F04-438B-BD92-3F178B849374}" srcOrd="0" destOrd="0" presId="urn:microsoft.com/office/officeart/2005/8/layout/orgChart1"/>
    <dgm:cxn modelId="{6E8D14D9-BE0C-490D-A2CA-BB9075DCFB86}" type="presParOf" srcId="{D110F651-4F04-438B-BD92-3F178B849374}" destId="{8968C4E4-F0D4-4C19-BE06-C466D7BCD133}" srcOrd="0" destOrd="0" presId="urn:microsoft.com/office/officeart/2005/8/layout/orgChart1"/>
    <dgm:cxn modelId="{65ED0FCC-5F97-4246-B234-7E64B55ECAA2}" type="presParOf" srcId="{8968C4E4-F0D4-4C19-BE06-C466D7BCD133}" destId="{DF84CF57-A758-47C2-A5DD-0DAD434C2176}" srcOrd="0" destOrd="0" presId="urn:microsoft.com/office/officeart/2005/8/layout/orgChart1"/>
    <dgm:cxn modelId="{AA636E99-0DC2-48FA-A053-A984A484EB1B}" type="presParOf" srcId="{8968C4E4-F0D4-4C19-BE06-C466D7BCD133}" destId="{DAF281C7-5C92-472E-B385-7114922BEC30}" srcOrd="1" destOrd="0" presId="urn:microsoft.com/office/officeart/2005/8/layout/orgChart1"/>
    <dgm:cxn modelId="{E102895F-24FE-4E1C-A171-12FF6ED08337}" type="presParOf" srcId="{D110F651-4F04-438B-BD92-3F178B849374}" destId="{9FCDD98D-422A-4023-A618-F4DA47683FAC}" srcOrd="1" destOrd="0" presId="urn:microsoft.com/office/officeart/2005/8/layout/orgChart1"/>
    <dgm:cxn modelId="{99DFB4F9-27AB-4AEA-9D13-1CC8E457D8D8}" type="presParOf" srcId="{9FCDD98D-422A-4023-A618-F4DA47683FAC}" destId="{64A4B35C-7491-4174-B448-A6CAD00237B3}" srcOrd="0" destOrd="0" presId="urn:microsoft.com/office/officeart/2005/8/layout/orgChart1"/>
    <dgm:cxn modelId="{7D7CDA5B-B4A3-4957-B36D-0E3B9585EFBA}" type="presParOf" srcId="{9FCDD98D-422A-4023-A618-F4DA47683FAC}" destId="{DFF5FB80-F9FF-4997-BFF2-6568635A0374}" srcOrd="1" destOrd="0" presId="urn:microsoft.com/office/officeart/2005/8/layout/orgChart1"/>
    <dgm:cxn modelId="{0E65E4DF-7797-4415-9E94-C95BF696DCCD}" type="presParOf" srcId="{DFF5FB80-F9FF-4997-BFF2-6568635A0374}" destId="{508D652B-63DB-444D-923E-08C345BA79B2}" srcOrd="0" destOrd="0" presId="urn:microsoft.com/office/officeart/2005/8/layout/orgChart1"/>
    <dgm:cxn modelId="{67EEB2F3-92FC-4822-BD7A-37DA651BBBD0}" type="presParOf" srcId="{508D652B-63DB-444D-923E-08C345BA79B2}" destId="{6C0D9503-54A8-4FC9-979F-273A6E739D26}" srcOrd="0" destOrd="0" presId="urn:microsoft.com/office/officeart/2005/8/layout/orgChart1"/>
    <dgm:cxn modelId="{B265968B-5E89-43B0-B390-B14771F4A511}" type="presParOf" srcId="{508D652B-63DB-444D-923E-08C345BA79B2}" destId="{1679AD9E-7444-41C3-A453-FD31B0B4F589}" srcOrd="1" destOrd="0" presId="urn:microsoft.com/office/officeart/2005/8/layout/orgChart1"/>
    <dgm:cxn modelId="{E63E3BE2-A2BA-4FBE-B8C1-63AD3E2C1524}" type="presParOf" srcId="{DFF5FB80-F9FF-4997-BFF2-6568635A0374}" destId="{3FECF7BE-FB6F-445A-B8F3-76E2692486BF}" srcOrd="1" destOrd="0" presId="urn:microsoft.com/office/officeart/2005/8/layout/orgChart1"/>
    <dgm:cxn modelId="{014BD142-91D0-437A-B4AF-811837732610}" type="presParOf" srcId="{DFF5FB80-F9FF-4997-BFF2-6568635A0374}" destId="{ABDC65B8-498B-4FE6-A7DC-F1293F564F93}" srcOrd="2" destOrd="0" presId="urn:microsoft.com/office/officeart/2005/8/layout/orgChart1"/>
    <dgm:cxn modelId="{795D5139-9EA5-439F-984D-3C21D871B27D}"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A40156B5-C856-4154-A26B-485D20205CEF}">
      <dgm:prSet phldrT="[Text]"/>
      <dgm:spPr/>
      <dgm:t>
        <a:bodyPr/>
        <a:lstStyle/>
        <a:p>
          <a:r>
            <a:rPr lang="en-US" dirty="0"/>
            <a:t>Samsung S5</a:t>
          </a:r>
        </a:p>
      </dgm:t>
    </dgm:pt>
    <dgm:pt modelId="{F31176ED-E70B-4E5E-AC3E-4ED60A2F1240}" type="parTrans" cxnId="{FC41B847-40E9-4877-9529-8217BC3A4C8C}">
      <dgm:prSet/>
      <dgm:spPr/>
      <dgm:t>
        <a:bodyPr/>
        <a:lstStyle/>
        <a:p>
          <a:endParaRPr lang="en-US"/>
        </a:p>
      </dgm:t>
    </dgm:pt>
    <dgm:pt modelId="{403553DB-BA66-4623-A902-1480169F9661}" type="sibTrans" cxnId="{FC41B847-40E9-4877-9529-8217BC3A4C8C}">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IN"/>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IN"/>
        </a:p>
      </dgm:t>
    </dgm:pt>
    <dgm:pt modelId="{DAF281C7-5C92-472E-B385-7114922BEC30}" type="pres">
      <dgm:prSet presAssocID="{ED6B91B9-A196-4C19-A1A7-A7AC123F3485}" presName="rootConnector1" presStyleLbl="node1" presStyleIdx="0" presStyleCnt="0"/>
      <dgm:spPr/>
      <dgm:t>
        <a:bodyPr/>
        <a:lstStyle/>
        <a:p>
          <a:endParaRPr lang="en-IN"/>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1"/>
      <dgm:spPr/>
      <dgm:t>
        <a:bodyPr/>
        <a:lstStyle/>
        <a:p>
          <a:endParaRPr lang="en-IN"/>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1">
        <dgm:presLayoutVars>
          <dgm:chPref val="3"/>
        </dgm:presLayoutVars>
      </dgm:prSet>
      <dgm:spPr/>
      <dgm:t>
        <a:bodyPr/>
        <a:lstStyle/>
        <a:p>
          <a:endParaRPr lang="en-IN"/>
        </a:p>
      </dgm:t>
    </dgm:pt>
    <dgm:pt modelId="{1679AD9E-7444-41C3-A453-FD31B0B4F589}" type="pres">
      <dgm:prSet presAssocID="{57741A3C-A607-4403-B57E-218F306F23D7}" presName="rootConnector" presStyleLbl="node2" presStyleIdx="0" presStyleCnt="1"/>
      <dgm:spPr/>
      <dgm:t>
        <a:bodyPr/>
        <a:lstStyle/>
        <a:p>
          <a:endParaRPr lang="en-IN"/>
        </a:p>
      </dgm:t>
    </dgm:pt>
    <dgm:pt modelId="{3FECF7BE-FB6F-445A-B8F3-76E2692486BF}" type="pres">
      <dgm:prSet presAssocID="{57741A3C-A607-4403-B57E-218F306F23D7}" presName="hierChild4" presStyleCnt="0"/>
      <dgm:spPr/>
    </dgm:pt>
    <dgm:pt modelId="{C02EEFF7-57E0-40FB-BE98-1F3AD382B1EE}" type="pres">
      <dgm:prSet presAssocID="{F31176ED-E70B-4E5E-AC3E-4ED60A2F1240}" presName="Name37" presStyleLbl="parChTrans1D3" presStyleIdx="0" presStyleCnt="1"/>
      <dgm:spPr/>
      <dgm:t>
        <a:bodyPr/>
        <a:lstStyle/>
        <a:p>
          <a:endParaRPr lang="en-IN"/>
        </a:p>
      </dgm:t>
    </dgm:pt>
    <dgm:pt modelId="{216F7E52-5B4B-4774-BA9E-B0F215F1F12F}" type="pres">
      <dgm:prSet presAssocID="{A40156B5-C856-4154-A26B-485D20205CEF}" presName="hierRoot2" presStyleCnt="0">
        <dgm:presLayoutVars>
          <dgm:hierBranch val="init"/>
        </dgm:presLayoutVars>
      </dgm:prSet>
      <dgm:spPr/>
    </dgm:pt>
    <dgm:pt modelId="{D45B8230-6FC6-4F06-A90D-5296A6424964}" type="pres">
      <dgm:prSet presAssocID="{A40156B5-C856-4154-A26B-485D20205CEF}" presName="rootComposite" presStyleCnt="0"/>
      <dgm:spPr/>
    </dgm:pt>
    <dgm:pt modelId="{40CC9945-7BFE-4E1A-8ADB-4744266CFC66}" type="pres">
      <dgm:prSet presAssocID="{A40156B5-C856-4154-A26B-485D20205CEF}" presName="rootText" presStyleLbl="node3" presStyleIdx="0" presStyleCnt="1">
        <dgm:presLayoutVars>
          <dgm:chPref val="3"/>
        </dgm:presLayoutVars>
      </dgm:prSet>
      <dgm:spPr/>
      <dgm:t>
        <a:bodyPr/>
        <a:lstStyle/>
        <a:p>
          <a:endParaRPr lang="en-IN"/>
        </a:p>
      </dgm:t>
    </dgm:pt>
    <dgm:pt modelId="{3E548CD8-2E04-492F-932B-39D16EFAA13D}" type="pres">
      <dgm:prSet presAssocID="{A40156B5-C856-4154-A26B-485D20205CEF}" presName="rootConnector" presStyleLbl="node3" presStyleIdx="0" presStyleCnt="1"/>
      <dgm:spPr/>
      <dgm:t>
        <a:bodyPr/>
        <a:lstStyle/>
        <a:p>
          <a:endParaRPr lang="en-IN"/>
        </a:p>
      </dgm:t>
    </dgm:pt>
    <dgm:pt modelId="{BADCC4DE-B071-416E-94C7-B0567CA2191A}" type="pres">
      <dgm:prSet presAssocID="{A40156B5-C856-4154-A26B-485D20205CEF}" presName="hierChild4" presStyleCnt="0"/>
      <dgm:spPr/>
    </dgm:pt>
    <dgm:pt modelId="{A7510686-2533-47FB-8A85-F45FE164500F}" type="pres">
      <dgm:prSet presAssocID="{A40156B5-C856-4154-A26B-485D20205CEF}" presName="hierChild5" presStyleCnt="0"/>
      <dgm:spPr/>
    </dgm:pt>
    <dgm:pt modelId="{ABDC65B8-498B-4FE6-A7DC-F1293F564F93}" type="pres">
      <dgm:prSet presAssocID="{57741A3C-A607-4403-B57E-218F306F23D7}" presName="hierChild5" presStyleCnt="0"/>
      <dgm:spPr/>
    </dgm:pt>
    <dgm:pt modelId="{4A494E94-F315-451E-BDBC-353D205AD74B}" type="pres">
      <dgm:prSet presAssocID="{ED6B91B9-A196-4C19-A1A7-A7AC123F3485}" presName="hierChild3" presStyleCnt="0"/>
      <dgm:spPr/>
    </dgm:pt>
  </dgm:ptLst>
  <dgm:cxnLst>
    <dgm:cxn modelId="{FDA98598-5C97-40DD-8DBF-193C53E9CD40}" type="presOf" srcId="{57741A3C-A607-4403-B57E-218F306F23D7}" destId="{1679AD9E-7444-41C3-A453-FD31B0B4F589}" srcOrd="1"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A576F766-7F2E-4D48-ADCC-FCA00FE64B03}" type="presOf" srcId="{8B8F6F7A-92D6-4E9B-8BE9-C060A4B75367}" destId="{74BD7F8D-B29E-4C3B-9B1A-2ECA843EC468}" srcOrd="0" destOrd="0" presId="urn:microsoft.com/office/officeart/2005/8/layout/orgChart1"/>
    <dgm:cxn modelId="{AD14B24D-9313-4BF1-868C-A53CE44B20D7}" type="presOf" srcId="{ED6B91B9-A196-4C19-A1A7-A7AC123F3485}" destId="{DF84CF57-A758-47C2-A5DD-0DAD434C2176}" srcOrd="0"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FC41B847-40E9-4877-9529-8217BC3A4C8C}" srcId="{57741A3C-A607-4403-B57E-218F306F23D7}" destId="{A40156B5-C856-4154-A26B-485D20205CEF}" srcOrd="0" destOrd="0" parTransId="{F31176ED-E70B-4E5E-AC3E-4ED60A2F1240}" sibTransId="{403553DB-BA66-4623-A902-1480169F9661}"/>
    <dgm:cxn modelId="{787BF878-0E86-43E0-8D73-B53B8B17F151}" type="presOf" srcId="{57741A3C-A607-4403-B57E-218F306F23D7}" destId="{6C0D9503-54A8-4FC9-979F-273A6E739D26}" srcOrd="0" destOrd="0" presId="urn:microsoft.com/office/officeart/2005/8/layout/orgChart1"/>
    <dgm:cxn modelId="{90CBB727-B538-4523-A32C-21C62AF9D438}" type="presOf" srcId="{ED6B91B9-A196-4C19-A1A7-A7AC123F3485}" destId="{DAF281C7-5C92-472E-B385-7114922BEC30}" srcOrd="1" destOrd="0" presId="urn:microsoft.com/office/officeart/2005/8/layout/orgChart1"/>
    <dgm:cxn modelId="{4F4840C2-C265-41D6-A995-DA251E993B0D}" type="presOf" srcId="{A40156B5-C856-4154-A26B-485D20205CEF}" destId="{3E548CD8-2E04-492F-932B-39D16EFAA13D}" srcOrd="1" destOrd="0" presId="urn:microsoft.com/office/officeart/2005/8/layout/orgChart1"/>
    <dgm:cxn modelId="{CA298FAD-7870-4111-B593-089236CF1A70}" type="presOf" srcId="{F31176ED-E70B-4E5E-AC3E-4ED60A2F1240}" destId="{C02EEFF7-57E0-40FB-BE98-1F3AD382B1EE}" srcOrd="0" destOrd="0" presId="urn:microsoft.com/office/officeart/2005/8/layout/orgChart1"/>
    <dgm:cxn modelId="{ED054D26-338B-4A2B-B37D-ABE78493B4B3}" type="presOf" srcId="{928AC004-01F6-4CA6-829C-6B0C6DFA7C03}" destId="{64A4B35C-7491-4174-B448-A6CAD00237B3}" srcOrd="0" destOrd="0" presId="urn:microsoft.com/office/officeart/2005/8/layout/orgChart1"/>
    <dgm:cxn modelId="{9E174257-4758-4669-BE89-DCDD1CEC3B8C}" type="presOf" srcId="{A40156B5-C856-4154-A26B-485D20205CEF}" destId="{40CC9945-7BFE-4E1A-8ADB-4744266CFC66}" srcOrd="0" destOrd="0" presId="urn:microsoft.com/office/officeart/2005/8/layout/orgChart1"/>
    <dgm:cxn modelId="{BB453C6E-D893-4003-8390-0053A766E806}" type="presParOf" srcId="{74BD7F8D-B29E-4C3B-9B1A-2ECA843EC468}" destId="{D110F651-4F04-438B-BD92-3F178B849374}" srcOrd="0" destOrd="0" presId="urn:microsoft.com/office/officeart/2005/8/layout/orgChart1"/>
    <dgm:cxn modelId="{F436AE63-51D2-4FE8-83BD-43F70328730A}" type="presParOf" srcId="{D110F651-4F04-438B-BD92-3F178B849374}" destId="{8968C4E4-F0D4-4C19-BE06-C466D7BCD133}" srcOrd="0" destOrd="0" presId="urn:microsoft.com/office/officeart/2005/8/layout/orgChart1"/>
    <dgm:cxn modelId="{3B47CC42-A01D-44B2-AEF6-503678D2CE26}" type="presParOf" srcId="{8968C4E4-F0D4-4C19-BE06-C466D7BCD133}" destId="{DF84CF57-A758-47C2-A5DD-0DAD434C2176}" srcOrd="0" destOrd="0" presId="urn:microsoft.com/office/officeart/2005/8/layout/orgChart1"/>
    <dgm:cxn modelId="{C8FFAE3F-C36E-484B-BEF8-2E97B14B4DCB}" type="presParOf" srcId="{8968C4E4-F0D4-4C19-BE06-C466D7BCD133}" destId="{DAF281C7-5C92-472E-B385-7114922BEC30}" srcOrd="1" destOrd="0" presId="urn:microsoft.com/office/officeart/2005/8/layout/orgChart1"/>
    <dgm:cxn modelId="{28608996-A1F9-44AF-BD21-E865B1FF3400}" type="presParOf" srcId="{D110F651-4F04-438B-BD92-3F178B849374}" destId="{9FCDD98D-422A-4023-A618-F4DA47683FAC}" srcOrd="1" destOrd="0" presId="urn:microsoft.com/office/officeart/2005/8/layout/orgChart1"/>
    <dgm:cxn modelId="{82E85A01-4566-49E4-BF42-C4F934576FCD}" type="presParOf" srcId="{9FCDD98D-422A-4023-A618-F4DA47683FAC}" destId="{64A4B35C-7491-4174-B448-A6CAD00237B3}" srcOrd="0" destOrd="0" presId="urn:microsoft.com/office/officeart/2005/8/layout/orgChart1"/>
    <dgm:cxn modelId="{CD87B9A5-32BD-40B5-AAED-DD9E758D9110}" type="presParOf" srcId="{9FCDD98D-422A-4023-A618-F4DA47683FAC}" destId="{DFF5FB80-F9FF-4997-BFF2-6568635A0374}" srcOrd="1" destOrd="0" presId="urn:microsoft.com/office/officeart/2005/8/layout/orgChart1"/>
    <dgm:cxn modelId="{2B94F3FB-AD42-40CB-9DEA-6BA3B98789AB}" type="presParOf" srcId="{DFF5FB80-F9FF-4997-BFF2-6568635A0374}" destId="{508D652B-63DB-444D-923E-08C345BA79B2}" srcOrd="0" destOrd="0" presId="urn:microsoft.com/office/officeart/2005/8/layout/orgChart1"/>
    <dgm:cxn modelId="{DAB28972-1D61-4891-8209-7F8E5ED25528}" type="presParOf" srcId="{508D652B-63DB-444D-923E-08C345BA79B2}" destId="{6C0D9503-54A8-4FC9-979F-273A6E739D26}" srcOrd="0" destOrd="0" presId="urn:microsoft.com/office/officeart/2005/8/layout/orgChart1"/>
    <dgm:cxn modelId="{71E9E07A-68CC-4EB8-94FB-9416F3B94EC7}" type="presParOf" srcId="{508D652B-63DB-444D-923E-08C345BA79B2}" destId="{1679AD9E-7444-41C3-A453-FD31B0B4F589}" srcOrd="1" destOrd="0" presId="urn:microsoft.com/office/officeart/2005/8/layout/orgChart1"/>
    <dgm:cxn modelId="{92C80121-5BD0-4785-8445-B3EF6B9D9D14}" type="presParOf" srcId="{DFF5FB80-F9FF-4997-BFF2-6568635A0374}" destId="{3FECF7BE-FB6F-445A-B8F3-76E2692486BF}" srcOrd="1" destOrd="0" presId="urn:microsoft.com/office/officeart/2005/8/layout/orgChart1"/>
    <dgm:cxn modelId="{B12F283B-EDAC-4A17-9BD1-B1B17AC75F29}" type="presParOf" srcId="{3FECF7BE-FB6F-445A-B8F3-76E2692486BF}" destId="{C02EEFF7-57E0-40FB-BE98-1F3AD382B1EE}" srcOrd="0" destOrd="0" presId="urn:microsoft.com/office/officeart/2005/8/layout/orgChart1"/>
    <dgm:cxn modelId="{DD9DF437-9A7E-4230-9A38-997C4B21A061}" type="presParOf" srcId="{3FECF7BE-FB6F-445A-B8F3-76E2692486BF}" destId="{216F7E52-5B4B-4774-BA9E-B0F215F1F12F}" srcOrd="1" destOrd="0" presId="urn:microsoft.com/office/officeart/2005/8/layout/orgChart1"/>
    <dgm:cxn modelId="{05D1BC3D-EA0D-4733-B166-16E1A054DFE6}" type="presParOf" srcId="{216F7E52-5B4B-4774-BA9E-B0F215F1F12F}" destId="{D45B8230-6FC6-4F06-A90D-5296A6424964}" srcOrd="0" destOrd="0" presId="urn:microsoft.com/office/officeart/2005/8/layout/orgChart1"/>
    <dgm:cxn modelId="{9C7EAE32-677D-4226-99E3-42C7F6710F36}" type="presParOf" srcId="{D45B8230-6FC6-4F06-A90D-5296A6424964}" destId="{40CC9945-7BFE-4E1A-8ADB-4744266CFC66}" srcOrd="0" destOrd="0" presId="urn:microsoft.com/office/officeart/2005/8/layout/orgChart1"/>
    <dgm:cxn modelId="{D87FA137-6A46-45AD-8757-1CBAE62B8503}" type="presParOf" srcId="{D45B8230-6FC6-4F06-A90D-5296A6424964}" destId="{3E548CD8-2E04-492F-932B-39D16EFAA13D}" srcOrd="1" destOrd="0" presId="urn:microsoft.com/office/officeart/2005/8/layout/orgChart1"/>
    <dgm:cxn modelId="{F12BFD8E-8403-417F-901C-8BFD0A991846}" type="presParOf" srcId="{216F7E52-5B4B-4774-BA9E-B0F215F1F12F}" destId="{BADCC4DE-B071-416E-94C7-B0567CA2191A}" srcOrd="1" destOrd="0" presId="urn:microsoft.com/office/officeart/2005/8/layout/orgChart1"/>
    <dgm:cxn modelId="{94EA1D11-F5F0-4DBD-95E7-F79106BD8D4C}" type="presParOf" srcId="{216F7E52-5B4B-4774-BA9E-B0F215F1F12F}" destId="{A7510686-2533-47FB-8A85-F45FE164500F}" srcOrd="2" destOrd="0" presId="urn:microsoft.com/office/officeart/2005/8/layout/orgChart1"/>
    <dgm:cxn modelId="{6F2699A8-9819-43A3-BA39-C13EAD482B82}" type="presParOf" srcId="{DFF5FB80-F9FF-4997-BFF2-6568635A0374}" destId="{ABDC65B8-498B-4FE6-A7DC-F1293F564F93}" srcOrd="2" destOrd="0" presId="urn:microsoft.com/office/officeart/2005/8/layout/orgChart1"/>
    <dgm:cxn modelId="{A9B84E1C-5B56-4AF1-B64F-9C0CF1D1F566}"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IN"/>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IN"/>
        </a:p>
      </dgm:t>
    </dgm:pt>
    <dgm:pt modelId="{DAF281C7-5C92-472E-B385-7114922BEC30}" type="pres">
      <dgm:prSet presAssocID="{ED6B91B9-A196-4C19-A1A7-A7AC123F3485}" presName="rootConnector1" presStyleLbl="node1" presStyleIdx="0" presStyleCnt="0"/>
      <dgm:spPr/>
      <dgm:t>
        <a:bodyPr/>
        <a:lstStyle/>
        <a:p>
          <a:endParaRPr lang="en-IN"/>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IN"/>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IN"/>
        </a:p>
      </dgm:t>
    </dgm:pt>
    <dgm:pt modelId="{1679AD9E-7444-41C3-A453-FD31B0B4F589}" type="pres">
      <dgm:prSet presAssocID="{57741A3C-A607-4403-B57E-218F306F23D7}" presName="rootConnector" presStyleLbl="node2" presStyleIdx="0" presStyleCnt="2"/>
      <dgm:spPr/>
      <dgm:t>
        <a:bodyPr/>
        <a:lstStyle/>
        <a:p>
          <a:endParaRPr lang="en-IN"/>
        </a:p>
      </dgm:t>
    </dgm:pt>
    <dgm:pt modelId="{3FECF7BE-FB6F-445A-B8F3-76E2692486BF}" type="pres">
      <dgm:prSet presAssocID="{57741A3C-A607-4403-B57E-218F306F23D7}" presName="hierChild4"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IN"/>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IN"/>
        </a:p>
      </dgm:t>
    </dgm:pt>
    <dgm:pt modelId="{0D4A5AE6-F72F-4EE9-A69B-8F30EE905AF5}" type="pres">
      <dgm:prSet presAssocID="{3D6C5EB6-554A-4F52-ADBE-139223959A13}" presName="rootConnector" presStyleLbl="node2" presStyleIdx="1" presStyleCnt="2"/>
      <dgm:spPr/>
      <dgm:t>
        <a:bodyPr/>
        <a:lstStyle/>
        <a:p>
          <a:endParaRPr lang="en-IN"/>
        </a:p>
      </dgm:t>
    </dgm:pt>
    <dgm:pt modelId="{EEEE3FB4-69CD-4EC5-BACF-ED2422F1F26F}" type="pres">
      <dgm:prSet presAssocID="{3D6C5EB6-554A-4F52-ADBE-139223959A13}" presName="hierChild4"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2A566D95-A2A5-4056-BD20-CA7CF21E7128}" type="presOf" srcId="{57741A3C-A607-4403-B57E-218F306F23D7}" destId="{1679AD9E-7444-41C3-A453-FD31B0B4F589}" srcOrd="1" destOrd="0" presId="urn:microsoft.com/office/officeart/2005/8/layout/orgChart1"/>
    <dgm:cxn modelId="{260AC10B-7E89-46CA-97C0-97907BB889EC}" type="presOf" srcId="{928AC004-01F6-4CA6-829C-6B0C6DFA7C03}" destId="{64A4B35C-7491-4174-B448-A6CAD00237B3}" srcOrd="0" destOrd="0" presId="urn:microsoft.com/office/officeart/2005/8/layout/orgChart1"/>
    <dgm:cxn modelId="{AE38C7F3-35F8-46D4-80CE-6E9AB8FC7BD2}" type="presOf" srcId="{ED6B91B9-A196-4C19-A1A7-A7AC123F3485}" destId="{DAF281C7-5C92-472E-B385-7114922BEC30}" srcOrd="1" destOrd="0" presId="urn:microsoft.com/office/officeart/2005/8/layout/orgChart1"/>
    <dgm:cxn modelId="{C6824839-80A4-4B38-9E0B-C8116BACC304}" srcId="{8B8F6F7A-92D6-4E9B-8BE9-C060A4B75367}" destId="{ED6B91B9-A196-4C19-A1A7-A7AC123F3485}" srcOrd="0" destOrd="0" parTransId="{6755AC85-9121-49E3-AA92-140BF65610C9}" sibTransId="{F9AC4991-EEC7-4CE6-AD07-AF661247870B}"/>
    <dgm:cxn modelId="{7A3DA2F1-6B91-478D-A916-9EA1D41AAB5F}" srcId="{ED6B91B9-A196-4C19-A1A7-A7AC123F3485}" destId="{57741A3C-A607-4403-B57E-218F306F23D7}" srcOrd="0" destOrd="0" parTransId="{928AC004-01F6-4CA6-829C-6B0C6DFA7C03}" sibTransId="{2803BE0B-D764-4899-975E-96253A6E6801}"/>
    <dgm:cxn modelId="{8BAA48F1-8733-47BD-BCA8-753E485F6FC4}" srcId="{ED6B91B9-A196-4C19-A1A7-A7AC123F3485}" destId="{3D6C5EB6-554A-4F52-ADBE-139223959A13}" srcOrd="1" destOrd="0" parTransId="{1F9C9DCF-C925-4BCA-9001-808C90DCF836}" sibTransId="{EB6FE220-59E4-42A3-8FFF-BB9036ACDB59}"/>
    <dgm:cxn modelId="{575ACE48-F8A1-4AAE-85BD-9E4E92509107}" type="presOf" srcId="{57741A3C-A607-4403-B57E-218F306F23D7}" destId="{6C0D9503-54A8-4FC9-979F-273A6E739D26}" srcOrd="0" destOrd="0" presId="urn:microsoft.com/office/officeart/2005/8/layout/orgChart1"/>
    <dgm:cxn modelId="{AD416D03-3049-40F3-B8BD-FAEC23248D42}" type="presOf" srcId="{ED6B91B9-A196-4C19-A1A7-A7AC123F3485}" destId="{DF84CF57-A758-47C2-A5DD-0DAD434C2176}" srcOrd="0" destOrd="0" presId="urn:microsoft.com/office/officeart/2005/8/layout/orgChart1"/>
    <dgm:cxn modelId="{38EBCACD-CD1E-4748-AE91-C636F3204FD6}" type="presOf" srcId="{8B8F6F7A-92D6-4E9B-8BE9-C060A4B75367}" destId="{74BD7F8D-B29E-4C3B-9B1A-2ECA843EC468}" srcOrd="0" destOrd="0" presId="urn:microsoft.com/office/officeart/2005/8/layout/orgChart1"/>
    <dgm:cxn modelId="{0050AC91-1A13-478E-99F2-149808AFB806}" type="presOf" srcId="{1F9C9DCF-C925-4BCA-9001-808C90DCF836}" destId="{9F8D9DA7-29BA-4099-BF11-287A60F05C19}" srcOrd="0" destOrd="0" presId="urn:microsoft.com/office/officeart/2005/8/layout/orgChart1"/>
    <dgm:cxn modelId="{D9B461D5-6F6F-47AB-A757-64A30DFCEE68}" type="presOf" srcId="{3D6C5EB6-554A-4F52-ADBE-139223959A13}" destId="{9362A619-5763-4FF5-BBD5-2C389C748166}" srcOrd="0" destOrd="0" presId="urn:microsoft.com/office/officeart/2005/8/layout/orgChart1"/>
    <dgm:cxn modelId="{CC2D5E3B-B591-4751-A953-3AD8D1C9D434}" type="presOf" srcId="{3D6C5EB6-554A-4F52-ADBE-139223959A13}" destId="{0D4A5AE6-F72F-4EE9-A69B-8F30EE905AF5}" srcOrd="1" destOrd="0" presId="urn:microsoft.com/office/officeart/2005/8/layout/orgChart1"/>
    <dgm:cxn modelId="{811F3124-0989-4692-A538-D7BDA17421C1}" type="presParOf" srcId="{74BD7F8D-B29E-4C3B-9B1A-2ECA843EC468}" destId="{D110F651-4F04-438B-BD92-3F178B849374}" srcOrd="0" destOrd="0" presId="urn:microsoft.com/office/officeart/2005/8/layout/orgChart1"/>
    <dgm:cxn modelId="{C3984B89-DBA5-486B-A732-B4436B7A1370}" type="presParOf" srcId="{D110F651-4F04-438B-BD92-3F178B849374}" destId="{8968C4E4-F0D4-4C19-BE06-C466D7BCD133}" srcOrd="0" destOrd="0" presId="urn:microsoft.com/office/officeart/2005/8/layout/orgChart1"/>
    <dgm:cxn modelId="{C88BA3EE-B026-4B99-96A8-88C8AD0A71A7}" type="presParOf" srcId="{8968C4E4-F0D4-4C19-BE06-C466D7BCD133}" destId="{DF84CF57-A758-47C2-A5DD-0DAD434C2176}" srcOrd="0" destOrd="0" presId="urn:microsoft.com/office/officeart/2005/8/layout/orgChart1"/>
    <dgm:cxn modelId="{79E482C8-E33B-49ED-B352-1F2526FBB5FE}" type="presParOf" srcId="{8968C4E4-F0D4-4C19-BE06-C466D7BCD133}" destId="{DAF281C7-5C92-472E-B385-7114922BEC30}" srcOrd="1" destOrd="0" presId="urn:microsoft.com/office/officeart/2005/8/layout/orgChart1"/>
    <dgm:cxn modelId="{BA986E83-0584-433D-83EE-F0889948A9B9}" type="presParOf" srcId="{D110F651-4F04-438B-BD92-3F178B849374}" destId="{9FCDD98D-422A-4023-A618-F4DA47683FAC}" srcOrd="1" destOrd="0" presId="urn:microsoft.com/office/officeart/2005/8/layout/orgChart1"/>
    <dgm:cxn modelId="{385ED48B-201E-4AFF-ABA4-3DC98A7EAD93}" type="presParOf" srcId="{9FCDD98D-422A-4023-A618-F4DA47683FAC}" destId="{64A4B35C-7491-4174-B448-A6CAD00237B3}" srcOrd="0" destOrd="0" presId="urn:microsoft.com/office/officeart/2005/8/layout/orgChart1"/>
    <dgm:cxn modelId="{C78BF3D9-9FC5-40F7-89EF-A53F8ECA84E6}" type="presParOf" srcId="{9FCDD98D-422A-4023-A618-F4DA47683FAC}" destId="{DFF5FB80-F9FF-4997-BFF2-6568635A0374}" srcOrd="1" destOrd="0" presId="urn:microsoft.com/office/officeart/2005/8/layout/orgChart1"/>
    <dgm:cxn modelId="{227F001C-8DEE-44DC-8200-573BD8271570}" type="presParOf" srcId="{DFF5FB80-F9FF-4997-BFF2-6568635A0374}" destId="{508D652B-63DB-444D-923E-08C345BA79B2}" srcOrd="0" destOrd="0" presId="urn:microsoft.com/office/officeart/2005/8/layout/orgChart1"/>
    <dgm:cxn modelId="{E95F12C6-AFC0-44C7-9651-5C81555B6A60}" type="presParOf" srcId="{508D652B-63DB-444D-923E-08C345BA79B2}" destId="{6C0D9503-54A8-4FC9-979F-273A6E739D26}" srcOrd="0" destOrd="0" presId="urn:microsoft.com/office/officeart/2005/8/layout/orgChart1"/>
    <dgm:cxn modelId="{015E98CD-784B-4BEB-8CD7-C8B0F59C8569}" type="presParOf" srcId="{508D652B-63DB-444D-923E-08C345BA79B2}" destId="{1679AD9E-7444-41C3-A453-FD31B0B4F589}" srcOrd="1" destOrd="0" presId="urn:microsoft.com/office/officeart/2005/8/layout/orgChart1"/>
    <dgm:cxn modelId="{15431409-83E6-44DE-A429-41CD054C3959}" type="presParOf" srcId="{DFF5FB80-F9FF-4997-BFF2-6568635A0374}" destId="{3FECF7BE-FB6F-445A-B8F3-76E2692486BF}" srcOrd="1" destOrd="0" presId="urn:microsoft.com/office/officeart/2005/8/layout/orgChart1"/>
    <dgm:cxn modelId="{7726B369-206F-4427-800F-ACA7F4E3E4E1}" type="presParOf" srcId="{DFF5FB80-F9FF-4997-BFF2-6568635A0374}" destId="{ABDC65B8-498B-4FE6-A7DC-F1293F564F93}" srcOrd="2" destOrd="0" presId="urn:microsoft.com/office/officeart/2005/8/layout/orgChart1"/>
    <dgm:cxn modelId="{39753BD9-65BB-481B-ADB6-77F58108AA03}" type="presParOf" srcId="{9FCDD98D-422A-4023-A618-F4DA47683FAC}" destId="{9F8D9DA7-29BA-4099-BF11-287A60F05C19}" srcOrd="2" destOrd="0" presId="urn:microsoft.com/office/officeart/2005/8/layout/orgChart1"/>
    <dgm:cxn modelId="{3FA1EB31-1BDB-4AA1-843A-655EC0DA971F}" type="presParOf" srcId="{9FCDD98D-422A-4023-A618-F4DA47683FAC}" destId="{A11D6353-A064-43DA-ACA6-3F58929FA267}" srcOrd="3" destOrd="0" presId="urn:microsoft.com/office/officeart/2005/8/layout/orgChart1"/>
    <dgm:cxn modelId="{A7DB8515-2377-43C4-9468-64AA53333C2B}" type="presParOf" srcId="{A11D6353-A064-43DA-ACA6-3F58929FA267}" destId="{D236AED8-1106-4709-9D95-4212D689174E}" srcOrd="0" destOrd="0" presId="urn:microsoft.com/office/officeart/2005/8/layout/orgChart1"/>
    <dgm:cxn modelId="{0963239D-9CD8-47DE-9459-9036799C2E73}" type="presParOf" srcId="{D236AED8-1106-4709-9D95-4212D689174E}" destId="{9362A619-5763-4FF5-BBD5-2C389C748166}" srcOrd="0" destOrd="0" presId="urn:microsoft.com/office/officeart/2005/8/layout/orgChart1"/>
    <dgm:cxn modelId="{1ED75617-6EB6-4238-B655-92414C4FE027}" type="presParOf" srcId="{D236AED8-1106-4709-9D95-4212D689174E}" destId="{0D4A5AE6-F72F-4EE9-A69B-8F30EE905AF5}" srcOrd="1" destOrd="0" presId="urn:microsoft.com/office/officeart/2005/8/layout/orgChart1"/>
    <dgm:cxn modelId="{0AE2B9D6-F4E7-4EA3-93E6-E1F2E3B90122}" type="presParOf" srcId="{A11D6353-A064-43DA-ACA6-3F58929FA267}" destId="{EEEE3FB4-69CD-4EC5-BACF-ED2422F1F26F}" srcOrd="1" destOrd="0" presId="urn:microsoft.com/office/officeart/2005/8/layout/orgChart1"/>
    <dgm:cxn modelId="{79AEFED8-D00F-4315-BE02-85CE72CABFA0}" type="presParOf" srcId="{A11D6353-A064-43DA-ACA6-3F58929FA267}" destId="{03CF3EAC-62B9-46B2-8045-E2ED76174314}" srcOrd="2" destOrd="0" presId="urn:microsoft.com/office/officeart/2005/8/layout/orgChart1"/>
    <dgm:cxn modelId="{E006C22B-D49B-49A1-B7F1-D80C557649FB}"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F6F7A-92D6-4E9B-8BE9-C060A4B75367}"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ED6B91B9-A196-4C19-A1A7-A7AC123F3485}">
      <dgm:prSet phldrT="[Text]"/>
      <dgm:spPr/>
      <dgm:t>
        <a:bodyPr/>
        <a:lstStyle/>
        <a:p>
          <a:r>
            <a:rPr lang="en-US" dirty="0"/>
            <a:t>Mobile</a:t>
          </a:r>
        </a:p>
      </dgm:t>
    </dgm:pt>
    <dgm:pt modelId="{6755AC85-9121-49E3-AA92-140BF65610C9}" type="parTrans" cxnId="{C6824839-80A4-4B38-9E0B-C8116BACC304}">
      <dgm:prSet/>
      <dgm:spPr/>
      <dgm:t>
        <a:bodyPr/>
        <a:lstStyle/>
        <a:p>
          <a:endParaRPr lang="en-US"/>
        </a:p>
      </dgm:t>
    </dgm:pt>
    <dgm:pt modelId="{F9AC4991-EEC7-4CE6-AD07-AF661247870B}" type="sibTrans" cxnId="{C6824839-80A4-4B38-9E0B-C8116BACC304}">
      <dgm:prSet/>
      <dgm:spPr/>
      <dgm:t>
        <a:bodyPr/>
        <a:lstStyle/>
        <a:p>
          <a:endParaRPr lang="en-US"/>
        </a:p>
      </dgm:t>
    </dgm:pt>
    <dgm:pt modelId="{57741A3C-A607-4403-B57E-218F306F23D7}">
      <dgm:prSet phldrT="[Text]"/>
      <dgm:spPr/>
      <dgm:t>
        <a:bodyPr/>
        <a:lstStyle/>
        <a:p>
          <a:r>
            <a:rPr lang="en-US" dirty="0"/>
            <a:t>Samsung</a:t>
          </a:r>
        </a:p>
      </dgm:t>
    </dgm:pt>
    <dgm:pt modelId="{928AC004-01F6-4CA6-829C-6B0C6DFA7C03}" type="parTrans" cxnId="{7A3DA2F1-6B91-478D-A916-9EA1D41AAB5F}">
      <dgm:prSet/>
      <dgm:spPr/>
      <dgm:t>
        <a:bodyPr/>
        <a:lstStyle/>
        <a:p>
          <a:endParaRPr lang="en-US"/>
        </a:p>
      </dgm:t>
    </dgm:pt>
    <dgm:pt modelId="{2803BE0B-D764-4899-975E-96253A6E6801}" type="sibTrans" cxnId="{7A3DA2F1-6B91-478D-A916-9EA1D41AAB5F}">
      <dgm:prSet/>
      <dgm:spPr/>
      <dgm:t>
        <a:bodyPr/>
        <a:lstStyle/>
        <a:p>
          <a:endParaRPr lang="en-US"/>
        </a:p>
      </dgm:t>
    </dgm:pt>
    <dgm:pt modelId="{3D6C5EB6-554A-4F52-ADBE-139223959A13}">
      <dgm:prSet phldrT="[Text]"/>
      <dgm:spPr/>
      <dgm:t>
        <a:bodyPr/>
        <a:lstStyle/>
        <a:p>
          <a:r>
            <a:rPr lang="en-US" dirty="0"/>
            <a:t>Nokia</a:t>
          </a:r>
        </a:p>
      </dgm:t>
    </dgm:pt>
    <dgm:pt modelId="{1F9C9DCF-C925-4BCA-9001-808C90DCF836}" type="parTrans" cxnId="{8BAA48F1-8733-47BD-BCA8-753E485F6FC4}">
      <dgm:prSet/>
      <dgm:spPr/>
      <dgm:t>
        <a:bodyPr/>
        <a:lstStyle/>
        <a:p>
          <a:endParaRPr lang="en-US"/>
        </a:p>
      </dgm:t>
    </dgm:pt>
    <dgm:pt modelId="{EB6FE220-59E4-42A3-8FFF-BB9036ACDB59}" type="sibTrans" cxnId="{8BAA48F1-8733-47BD-BCA8-753E485F6FC4}">
      <dgm:prSet/>
      <dgm:spPr/>
      <dgm:t>
        <a:bodyPr/>
        <a:lstStyle/>
        <a:p>
          <a:endParaRPr lang="en-US"/>
        </a:p>
      </dgm:t>
    </dgm:pt>
    <dgm:pt modelId="{E441A8CB-F2C4-414A-B96C-6FB017C49060}">
      <dgm:prSet phldrT="[Text]"/>
      <dgm:spPr/>
      <dgm:t>
        <a:bodyPr/>
        <a:lstStyle/>
        <a:p>
          <a:r>
            <a:rPr lang="en-US" dirty="0"/>
            <a:t>Samsung S5</a:t>
          </a:r>
        </a:p>
      </dgm:t>
    </dgm:pt>
    <dgm:pt modelId="{EF752CAC-92F5-45A9-A5DC-AC1D510F335C}" type="parTrans" cxnId="{3CF300C1-4940-426A-849F-20BEAC7CFCC0}">
      <dgm:prSet/>
      <dgm:spPr/>
      <dgm:t>
        <a:bodyPr/>
        <a:lstStyle/>
        <a:p>
          <a:endParaRPr lang="en-US"/>
        </a:p>
      </dgm:t>
    </dgm:pt>
    <dgm:pt modelId="{B41AD0A4-279F-4318-8361-2B280C8D4AE7}" type="sibTrans" cxnId="{3CF300C1-4940-426A-849F-20BEAC7CFCC0}">
      <dgm:prSet/>
      <dgm:spPr/>
      <dgm:t>
        <a:bodyPr/>
        <a:lstStyle/>
        <a:p>
          <a:endParaRPr lang="en-US"/>
        </a:p>
      </dgm:t>
    </dgm:pt>
    <dgm:pt modelId="{1275517F-7A3C-4168-8E13-3D47A10973A8}">
      <dgm:prSet phldrT="[Text]"/>
      <dgm:spPr/>
      <dgm:t>
        <a:bodyPr/>
        <a:lstStyle/>
        <a:p>
          <a:r>
            <a:rPr lang="en-US" dirty="0"/>
            <a:t>Nokia Lumia 625</a:t>
          </a:r>
        </a:p>
      </dgm:t>
    </dgm:pt>
    <dgm:pt modelId="{591703E7-9FA1-415B-A080-A8EF12FA403D}" type="parTrans" cxnId="{2745BE4A-A14B-4904-8B41-DBE9FABAE473}">
      <dgm:prSet/>
      <dgm:spPr/>
      <dgm:t>
        <a:bodyPr/>
        <a:lstStyle/>
        <a:p>
          <a:endParaRPr lang="en-US"/>
        </a:p>
      </dgm:t>
    </dgm:pt>
    <dgm:pt modelId="{08BD7AC9-85B0-402A-9B26-1B358479BED7}" type="sibTrans" cxnId="{2745BE4A-A14B-4904-8B41-DBE9FABAE473}">
      <dgm:prSet/>
      <dgm:spPr/>
      <dgm:t>
        <a:bodyPr/>
        <a:lstStyle/>
        <a:p>
          <a:endParaRPr lang="en-US"/>
        </a:p>
      </dgm:t>
    </dgm:pt>
    <dgm:pt modelId="{74BD7F8D-B29E-4C3B-9B1A-2ECA843EC468}" type="pres">
      <dgm:prSet presAssocID="{8B8F6F7A-92D6-4E9B-8BE9-C060A4B75367}" presName="hierChild1" presStyleCnt="0">
        <dgm:presLayoutVars>
          <dgm:orgChart val="1"/>
          <dgm:chPref val="1"/>
          <dgm:dir/>
          <dgm:animOne val="branch"/>
          <dgm:animLvl val="lvl"/>
          <dgm:resizeHandles/>
        </dgm:presLayoutVars>
      </dgm:prSet>
      <dgm:spPr/>
      <dgm:t>
        <a:bodyPr/>
        <a:lstStyle/>
        <a:p>
          <a:endParaRPr lang="en-IN"/>
        </a:p>
      </dgm:t>
    </dgm:pt>
    <dgm:pt modelId="{D110F651-4F04-438B-BD92-3F178B849374}" type="pres">
      <dgm:prSet presAssocID="{ED6B91B9-A196-4C19-A1A7-A7AC123F3485}" presName="hierRoot1" presStyleCnt="0">
        <dgm:presLayoutVars>
          <dgm:hierBranch val="init"/>
        </dgm:presLayoutVars>
      </dgm:prSet>
      <dgm:spPr/>
    </dgm:pt>
    <dgm:pt modelId="{8968C4E4-F0D4-4C19-BE06-C466D7BCD133}" type="pres">
      <dgm:prSet presAssocID="{ED6B91B9-A196-4C19-A1A7-A7AC123F3485}" presName="rootComposite1" presStyleCnt="0"/>
      <dgm:spPr/>
    </dgm:pt>
    <dgm:pt modelId="{DF84CF57-A758-47C2-A5DD-0DAD434C2176}" type="pres">
      <dgm:prSet presAssocID="{ED6B91B9-A196-4C19-A1A7-A7AC123F3485}" presName="rootText1" presStyleLbl="node0" presStyleIdx="0" presStyleCnt="1">
        <dgm:presLayoutVars>
          <dgm:chPref val="3"/>
        </dgm:presLayoutVars>
      </dgm:prSet>
      <dgm:spPr/>
      <dgm:t>
        <a:bodyPr/>
        <a:lstStyle/>
        <a:p>
          <a:endParaRPr lang="en-IN"/>
        </a:p>
      </dgm:t>
    </dgm:pt>
    <dgm:pt modelId="{DAF281C7-5C92-472E-B385-7114922BEC30}" type="pres">
      <dgm:prSet presAssocID="{ED6B91B9-A196-4C19-A1A7-A7AC123F3485}" presName="rootConnector1" presStyleLbl="node1" presStyleIdx="0" presStyleCnt="0"/>
      <dgm:spPr/>
      <dgm:t>
        <a:bodyPr/>
        <a:lstStyle/>
        <a:p>
          <a:endParaRPr lang="en-IN"/>
        </a:p>
      </dgm:t>
    </dgm:pt>
    <dgm:pt modelId="{9FCDD98D-422A-4023-A618-F4DA47683FAC}" type="pres">
      <dgm:prSet presAssocID="{ED6B91B9-A196-4C19-A1A7-A7AC123F3485}" presName="hierChild2" presStyleCnt="0"/>
      <dgm:spPr/>
    </dgm:pt>
    <dgm:pt modelId="{64A4B35C-7491-4174-B448-A6CAD00237B3}" type="pres">
      <dgm:prSet presAssocID="{928AC004-01F6-4CA6-829C-6B0C6DFA7C03}" presName="Name37" presStyleLbl="parChTrans1D2" presStyleIdx="0" presStyleCnt="2"/>
      <dgm:spPr/>
      <dgm:t>
        <a:bodyPr/>
        <a:lstStyle/>
        <a:p>
          <a:endParaRPr lang="en-IN"/>
        </a:p>
      </dgm:t>
    </dgm:pt>
    <dgm:pt modelId="{DFF5FB80-F9FF-4997-BFF2-6568635A0374}" type="pres">
      <dgm:prSet presAssocID="{57741A3C-A607-4403-B57E-218F306F23D7}" presName="hierRoot2" presStyleCnt="0">
        <dgm:presLayoutVars>
          <dgm:hierBranch val="init"/>
        </dgm:presLayoutVars>
      </dgm:prSet>
      <dgm:spPr/>
    </dgm:pt>
    <dgm:pt modelId="{508D652B-63DB-444D-923E-08C345BA79B2}" type="pres">
      <dgm:prSet presAssocID="{57741A3C-A607-4403-B57E-218F306F23D7}" presName="rootComposite" presStyleCnt="0"/>
      <dgm:spPr/>
    </dgm:pt>
    <dgm:pt modelId="{6C0D9503-54A8-4FC9-979F-273A6E739D26}" type="pres">
      <dgm:prSet presAssocID="{57741A3C-A607-4403-B57E-218F306F23D7}" presName="rootText" presStyleLbl="node2" presStyleIdx="0" presStyleCnt="2">
        <dgm:presLayoutVars>
          <dgm:chPref val="3"/>
        </dgm:presLayoutVars>
      </dgm:prSet>
      <dgm:spPr/>
      <dgm:t>
        <a:bodyPr/>
        <a:lstStyle/>
        <a:p>
          <a:endParaRPr lang="en-IN"/>
        </a:p>
      </dgm:t>
    </dgm:pt>
    <dgm:pt modelId="{1679AD9E-7444-41C3-A453-FD31B0B4F589}" type="pres">
      <dgm:prSet presAssocID="{57741A3C-A607-4403-B57E-218F306F23D7}" presName="rootConnector" presStyleLbl="node2" presStyleIdx="0" presStyleCnt="2"/>
      <dgm:spPr/>
      <dgm:t>
        <a:bodyPr/>
        <a:lstStyle/>
        <a:p>
          <a:endParaRPr lang="en-IN"/>
        </a:p>
      </dgm:t>
    </dgm:pt>
    <dgm:pt modelId="{3FECF7BE-FB6F-445A-B8F3-76E2692486BF}" type="pres">
      <dgm:prSet presAssocID="{57741A3C-A607-4403-B57E-218F306F23D7}" presName="hierChild4" presStyleCnt="0"/>
      <dgm:spPr/>
    </dgm:pt>
    <dgm:pt modelId="{3C408F78-3365-4EC5-9846-246AA7FEBDA0}" type="pres">
      <dgm:prSet presAssocID="{EF752CAC-92F5-45A9-A5DC-AC1D510F335C}" presName="Name37" presStyleLbl="parChTrans1D3" presStyleIdx="0" presStyleCnt="2"/>
      <dgm:spPr/>
      <dgm:t>
        <a:bodyPr/>
        <a:lstStyle/>
        <a:p>
          <a:endParaRPr lang="en-IN"/>
        </a:p>
      </dgm:t>
    </dgm:pt>
    <dgm:pt modelId="{BBBD8733-6FD4-4285-B8D2-2540DA5263E5}" type="pres">
      <dgm:prSet presAssocID="{E441A8CB-F2C4-414A-B96C-6FB017C49060}" presName="hierRoot2" presStyleCnt="0">
        <dgm:presLayoutVars>
          <dgm:hierBranch val="init"/>
        </dgm:presLayoutVars>
      </dgm:prSet>
      <dgm:spPr/>
    </dgm:pt>
    <dgm:pt modelId="{AA06386B-BF41-46EA-82E7-FEDBC51C8B9A}" type="pres">
      <dgm:prSet presAssocID="{E441A8CB-F2C4-414A-B96C-6FB017C49060}" presName="rootComposite" presStyleCnt="0"/>
      <dgm:spPr/>
    </dgm:pt>
    <dgm:pt modelId="{4863FD79-D62B-44DB-90CE-9BCABFBA3E66}" type="pres">
      <dgm:prSet presAssocID="{E441A8CB-F2C4-414A-B96C-6FB017C49060}" presName="rootText" presStyleLbl="node3" presStyleIdx="0" presStyleCnt="2">
        <dgm:presLayoutVars>
          <dgm:chPref val="3"/>
        </dgm:presLayoutVars>
      </dgm:prSet>
      <dgm:spPr/>
      <dgm:t>
        <a:bodyPr/>
        <a:lstStyle/>
        <a:p>
          <a:endParaRPr lang="en-IN"/>
        </a:p>
      </dgm:t>
    </dgm:pt>
    <dgm:pt modelId="{979045BC-FA65-45D7-9BE7-2B182B0EADC3}" type="pres">
      <dgm:prSet presAssocID="{E441A8CB-F2C4-414A-B96C-6FB017C49060}" presName="rootConnector" presStyleLbl="node3" presStyleIdx="0" presStyleCnt="2"/>
      <dgm:spPr/>
      <dgm:t>
        <a:bodyPr/>
        <a:lstStyle/>
        <a:p>
          <a:endParaRPr lang="en-IN"/>
        </a:p>
      </dgm:t>
    </dgm:pt>
    <dgm:pt modelId="{CC2591F2-1BD9-4059-8E30-54D25E56411C}" type="pres">
      <dgm:prSet presAssocID="{E441A8CB-F2C4-414A-B96C-6FB017C49060}" presName="hierChild4" presStyleCnt="0"/>
      <dgm:spPr/>
    </dgm:pt>
    <dgm:pt modelId="{91FD065C-3310-426F-B82C-1A3E3E2B5B7D}" type="pres">
      <dgm:prSet presAssocID="{E441A8CB-F2C4-414A-B96C-6FB017C49060}" presName="hierChild5" presStyleCnt="0"/>
      <dgm:spPr/>
    </dgm:pt>
    <dgm:pt modelId="{ABDC65B8-498B-4FE6-A7DC-F1293F564F93}" type="pres">
      <dgm:prSet presAssocID="{57741A3C-A607-4403-B57E-218F306F23D7}" presName="hierChild5" presStyleCnt="0"/>
      <dgm:spPr/>
    </dgm:pt>
    <dgm:pt modelId="{9F8D9DA7-29BA-4099-BF11-287A60F05C19}" type="pres">
      <dgm:prSet presAssocID="{1F9C9DCF-C925-4BCA-9001-808C90DCF836}" presName="Name37" presStyleLbl="parChTrans1D2" presStyleIdx="1" presStyleCnt="2"/>
      <dgm:spPr/>
      <dgm:t>
        <a:bodyPr/>
        <a:lstStyle/>
        <a:p>
          <a:endParaRPr lang="en-IN"/>
        </a:p>
      </dgm:t>
    </dgm:pt>
    <dgm:pt modelId="{A11D6353-A064-43DA-ACA6-3F58929FA267}" type="pres">
      <dgm:prSet presAssocID="{3D6C5EB6-554A-4F52-ADBE-139223959A13}" presName="hierRoot2" presStyleCnt="0">
        <dgm:presLayoutVars>
          <dgm:hierBranch val="init"/>
        </dgm:presLayoutVars>
      </dgm:prSet>
      <dgm:spPr/>
    </dgm:pt>
    <dgm:pt modelId="{D236AED8-1106-4709-9D95-4212D689174E}" type="pres">
      <dgm:prSet presAssocID="{3D6C5EB6-554A-4F52-ADBE-139223959A13}" presName="rootComposite" presStyleCnt="0"/>
      <dgm:spPr/>
    </dgm:pt>
    <dgm:pt modelId="{9362A619-5763-4FF5-BBD5-2C389C748166}" type="pres">
      <dgm:prSet presAssocID="{3D6C5EB6-554A-4F52-ADBE-139223959A13}" presName="rootText" presStyleLbl="node2" presStyleIdx="1" presStyleCnt="2">
        <dgm:presLayoutVars>
          <dgm:chPref val="3"/>
        </dgm:presLayoutVars>
      </dgm:prSet>
      <dgm:spPr/>
      <dgm:t>
        <a:bodyPr/>
        <a:lstStyle/>
        <a:p>
          <a:endParaRPr lang="en-IN"/>
        </a:p>
      </dgm:t>
    </dgm:pt>
    <dgm:pt modelId="{0D4A5AE6-F72F-4EE9-A69B-8F30EE905AF5}" type="pres">
      <dgm:prSet presAssocID="{3D6C5EB6-554A-4F52-ADBE-139223959A13}" presName="rootConnector" presStyleLbl="node2" presStyleIdx="1" presStyleCnt="2"/>
      <dgm:spPr/>
      <dgm:t>
        <a:bodyPr/>
        <a:lstStyle/>
        <a:p>
          <a:endParaRPr lang="en-IN"/>
        </a:p>
      </dgm:t>
    </dgm:pt>
    <dgm:pt modelId="{EEEE3FB4-69CD-4EC5-BACF-ED2422F1F26F}" type="pres">
      <dgm:prSet presAssocID="{3D6C5EB6-554A-4F52-ADBE-139223959A13}" presName="hierChild4" presStyleCnt="0"/>
      <dgm:spPr/>
    </dgm:pt>
    <dgm:pt modelId="{67083B6A-765B-4E02-9BD2-5185E3B9082D}" type="pres">
      <dgm:prSet presAssocID="{591703E7-9FA1-415B-A080-A8EF12FA403D}" presName="Name37" presStyleLbl="parChTrans1D3" presStyleIdx="1" presStyleCnt="2"/>
      <dgm:spPr/>
      <dgm:t>
        <a:bodyPr/>
        <a:lstStyle/>
        <a:p>
          <a:endParaRPr lang="en-IN"/>
        </a:p>
      </dgm:t>
    </dgm:pt>
    <dgm:pt modelId="{5D829BC5-16DE-42DD-AE4D-7943016116C7}" type="pres">
      <dgm:prSet presAssocID="{1275517F-7A3C-4168-8E13-3D47A10973A8}" presName="hierRoot2" presStyleCnt="0">
        <dgm:presLayoutVars>
          <dgm:hierBranch val="init"/>
        </dgm:presLayoutVars>
      </dgm:prSet>
      <dgm:spPr/>
    </dgm:pt>
    <dgm:pt modelId="{CC6E191E-1F62-40BB-9F5A-66E0C2A5EB47}" type="pres">
      <dgm:prSet presAssocID="{1275517F-7A3C-4168-8E13-3D47A10973A8}" presName="rootComposite" presStyleCnt="0"/>
      <dgm:spPr/>
    </dgm:pt>
    <dgm:pt modelId="{EBAE6543-A69A-4538-8CAD-06913A7E8629}" type="pres">
      <dgm:prSet presAssocID="{1275517F-7A3C-4168-8E13-3D47A10973A8}" presName="rootText" presStyleLbl="node3" presStyleIdx="1" presStyleCnt="2">
        <dgm:presLayoutVars>
          <dgm:chPref val="3"/>
        </dgm:presLayoutVars>
      </dgm:prSet>
      <dgm:spPr/>
      <dgm:t>
        <a:bodyPr/>
        <a:lstStyle/>
        <a:p>
          <a:endParaRPr lang="en-IN"/>
        </a:p>
      </dgm:t>
    </dgm:pt>
    <dgm:pt modelId="{0BE57E8E-F05C-4D02-9909-98585A81C578}" type="pres">
      <dgm:prSet presAssocID="{1275517F-7A3C-4168-8E13-3D47A10973A8}" presName="rootConnector" presStyleLbl="node3" presStyleIdx="1" presStyleCnt="2"/>
      <dgm:spPr/>
      <dgm:t>
        <a:bodyPr/>
        <a:lstStyle/>
        <a:p>
          <a:endParaRPr lang="en-IN"/>
        </a:p>
      </dgm:t>
    </dgm:pt>
    <dgm:pt modelId="{226EE4F7-2135-4F24-847A-3D4E00D794FD}" type="pres">
      <dgm:prSet presAssocID="{1275517F-7A3C-4168-8E13-3D47A10973A8}" presName="hierChild4" presStyleCnt="0"/>
      <dgm:spPr/>
    </dgm:pt>
    <dgm:pt modelId="{E09DE993-5001-4E80-B6C5-02E4966F5187}" type="pres">
      <dgm:prSet presAssocID="{1275517F-7A3C-4168-8E13-3D47A10973A8}" presName="hierChild5" presStyleCnt="0"/>
      <dgm:spPr/>
    </dgm:pt>
    <dgm:pt modelId="{03CF3EAC-62B9-46B2-8045-E2ED76174314}" type="pres">
      <dgm:prSet presAssocID="{3D6C5EB6-554A-4F52-ADBE-139223959A13}" presName="hierChild5" presStyleCnt="0"/>
      <dgm:spPr/>
    </dgm:pt>
    <dgm:pt modelId="{4A494E94-F315-451E-BDBC-353D205AD74B}" type="pres">
      <dgm:prSet presAssocID="{ED6B91B9-A196-4C19-A1A7-A7AC123F3485}" presName="hierChild3" presStyleCnt="0"/>
      <dgm:spPr/>
    </dgm:pt>
  </dgm:ptLst>
  <dgm:cxnLst>
    <dgm:cxn modelId="{C6824839-80A4-4B38-9E0B-C8116BACC304}" srcId="{8B8F6F7A-92D6-4E9B-8BE9-C060A4B75367}" destId="{ED6B91B9-A196-4C19-A1A7-A7AC123F3485}" srcOrd="0" destOrd="0" parTransId="{6755AC85-9121-49E3-AA92-140BF65610C9}" sibTransId="{F9AC4991-EEC7-4CE6-AD07-AF661247870B}"/>
    <dgm:cxn modelId="{2745BE4A-A14B-4904-8B41-DBE9FABAE473}" srcId="{3D6C5EB6-554A-4F52-ADBE-139223959A13}" destId="{1275517F-7A3C-4168-8E13-3D47A10973A8}" srcOrd="0" destOrd="0" parTransId="{591703E7-9FA1-415B-A080-A8EF12FA403D}" sibTransId="{08BD7AC9-85B0-402A-9B26-1B358479BED7}"/>
    <dgm:cxn modelId="{BA2949A4-BB76-4C5A-9F93-412A9EF02DBE}" type="presOf" srcId="{8B8F6F7A-92D6-4E9B-8BE9-C060A4B75367}" destId="{74BD7F8D-B29E-4C3B-9B1A-2ECA843EC468}" srcOrd="0" destOrd="0" presId="urn:microsoft.com/office/officeart/2005/8/layout/orgChart1"/>
    <dgm:cxn modelId="{D2384D98-7197-4FDD-B13F-60AB84661A49}" type="presOf" srcId="{3D6C5EB6-554A-4F52-ADBE-139223959A13}" destId="{0D4A5AE6-F72F-4EE9-A69B-8F30EE905AF5}" srcOrd="1" destOrd="0" presId="urn:microsoft.com/office/officeart/2005/8/layout/orgChart1"/>
    <dgm:cxn modelId="{7A3DA2F1-6B91-478D-A916-9EA1D41AAB5F}" srcId="{ED6B91B9-A196-4C19-A1A7-A7AC123F3485}" destId="{57741A3C-A607-4403-B57E-218F306F23D7}" srcOrd="0" destOrd="0" parTransId="{928AC004-01F6-4CA6-829C-6B0C6DFA7C03}" sibTransId="{2803BE0B-D764-4899-975E-96253A6E6801}"/>
    <dgm:cxn modelId="{1FD5527D-0DE7-48AE-8B64-1682D8C547C0}" type="presOf" srcId="{57741A3C-A607-4403-B57E-218F306F23D7}" destId="{6C0D9503-54A8-4FC9-979F-273A6E739D26}" srcOrd="0" destOrd="0" presId="urn:microsoft.com/office/officeart/2005/8/layout/orgChart1"/>
    <dgm:cxn modelId="{3CF300C1-4940-426A-849F-20BEAC7CFCC0}" srcId="{57741A3C-A607-4403-B57E-218F306F23D7}" destId="{E441A8CB-F2C4-414A-B96C-6FB017C49060}" srcOrd="0" destOrd="0" parTransId="{EF752CAC-92F5-45A9-A5DC-AC1D510F335C}" sibTransId="{B41AD0A4-279F-4318-8361-2B280C8D4AE7}"/>
    <dgm:cxn modelId="{CFAA6F21-2825-43D7-808A-2DC40F5730C8}" type="presOf" srcId="{57741A3C-A607-4403-B57E-218F306F23D7}" destId="{1679AD9E-7444-41C3-A453-FD31B0B4F589}" srcOrd="1" destOrd="0" presId="urn:microsoft.com/office/officeart/2005/8/layout/orgChart1"/>
    <dgm:cxn modelId="{39E7A50D-176D-492E-A73B-E461D46CE4EC}" type="presOf" srcId="{EF752CAC-92F5-45A9-A5DC-AC1D510F335C}" destId="{3C408F78-3365-4EC5-9846-246AA7FEBDA0}" srcOrd="0" destOrd="0" presId="urn:microsoft.com/office/officeart/2005/8/layout/orgChart1"/>
    <dgm:cxn modelId="{83CCA3AE-08DB-45A1-9689-C802F00D0EAD}" type="presOf" srcId="{591703E7-9FA1-415B-A080-A8EF12FA403D}" destId="{67083B6A-765B-4E02-9BD2-5185E3B9082D}" srcOrd="0" destOrd="0" presId="urn:microsoft.com/office/officeart/2005/8/layout/orgChart1"/>
    <dgm:cxn modelId="{7C661B91-2B89-417A-B1CA-06CF1A8A50C5}" type="presOf" srcId="{3D6C5EB6-554A-4F52-ADBE-139223959A13}" destId="{9362A619-5763-4FF5-BBD5-2C389C748166}" srcOrd="0" destOrd="0" presId="urn:microsoft.com/office/officeart/2005/8/layout/orgChart1"/>
    <dgm:cxn modelId="{9760096E-E9D3-4F74-B9CC-D7089FE70739}" type="presOf" srcId="{ED6B91B9-A196-4C19-A1A7-A7AC123F3485}" destId="{DF84CF57-A758-47C2-A5DD-0DAD434C2176}" srcOrd="0" destOrd="0" presId="urn:microsoft.com/office/officeart/2005/8/layout/orgChart1"/>
    <dgm:cxn modelId="{D0110578-E870-416A-9ACD-8FD939538CA0}" type="presOf" srcId="{E441A8CB-F2C4-414A-B96C-6FB017C49060}" destId="{4863FD79-D62B-44DB-90CE-9BCABFBA3E66}" srcOrd="0" destOrd="0" presId="urn:microsoft.com/office/officeart/2005/8/layout/orgChart1"/>
    <dgm:cxn modelId="{8BAA48F1-8733-47BD-BCA8-753E485F6FC4}" srcId="{ED6B91B9-A196-4C19-A1A7-A7AC123F3485}" destId="{3D6C5EB6-554A-4F52-ADBE-139223959A13}" srcOrd="1" destOrd="0" parTransId="{1F9C9DCF-C925-4BCA-9001-808C90DCF836}" sibTransId="{EB6FE220-59E4-42A3-8FFF-BB9036ACDB59}"/>
    <dgm:cxn modelId="{D063B03E-D0A3-4556-AE6E-B2800DB5FAE8}" type="presOf" srcId="{1275517F-7A3C-4168-8E13-3D47A10973A8}" destId="{0BE57E8E-F05C-4D02-9909-98585A81C578}" srcOrd="1" destOrd="0" presId="urn:microsoft.com/office/officeart/2005/8/layout/orgChart1"/>
    <dgm:cxn modelId="{D3F5756B-6522-4CFE-8DE4-536716229FC8}" type="presOf" srcId="{1F9C9DCF-C925-4BCA-9001-808C90DCF836}" destId="{9F8D9DA7-29BA-4099-BF11-287A60F05C19}" srcOrd="0" destOrd="0" presId="urn:microsoft.com/office/officeart/2005/8/layout/orgChart1"/>
    <dgm:cxn modelId="{54672953-9C03-4941-A259-BC3DD73B76DC}" type="presOf" srcId="{E441A8CB-F2C4-414A-B96C-6FB017C49060}" destId="{979045BC-FA65-45D7-9BE7-2B182B0EADC3}" srcOrd="1" destOrd="0" presId="urn:microsoft.com/office/officeart/2005/8/layout/orgChart1"/>
    <dgm:cxn modelId="{0516094D-C8AB-4B83-9B25-AD4120C6E920}" type="presOf" srcId="{ED6B91B9-A196-4C19-A1A7-A7AC123F3485}" destId="{DAF281C7-5C92-472E-B385-7114922BEC30}" srcOrd="1" destOrd="0" presId="urn:microsoft.com/office/officeart/2005/8/layout/orgChart1"/>
    <dgm:cxn modelId="{222C8E80-62B3-4EFD-8775-ECBDC33DD9EB}" type="presOf" srcId="{928AC004-01F6-4CA6-829C-6B0C6DFA7C03}" destId="{64A4B35C-7491-4174-B448-A6CAD00237B3}" srcOrd="0" destOrd="0" presId="urn:microsoft.com/office/officeart/2005/8/layout/orgChart1"/>
    <dgm:cxn modelId="{79D70220-35CF-4F76-9321-5EEF92610BEE}" type="presOf" srcId="{1275517F-7A3C-4168-8E13-3D47A10973A8}" destId="{EBAE6543-A69A-4538-8CAD-06913A7E8629}" srcOrd="0" destOrd="0" presId="urn:microsoft.com/office/officeart/2005/8/layout/orgChart1"/>
    <dgm:cxn modelId="{9DEEAC54-CE35-4C9C-982E-59C89A1B8C7E}" type="presParOf" srcId="{74BD7F8D-B29E-4C3B-9B1A-2ECA843EC468}" destId="{D110F651-4F04-438B-BD92-3F178B849374}" srcOrd="0" destOrd="0" presId="urn:microsoft.com/office/officeart/2005/8/layout/orgChart1"/>
    <dgm:cxn modelId="{F9A3BA93-B724-4986-A996-8191119B6E47}" type="presParOf" srcId="{D110F651-4F04-438B-BD92-3F178B849374}" destId="{8968C4E4-F0D4-4C19-BE06-C466D7BCD133}" srcOrd="0" destOrd="0" presId="urn:microsoft.com/office/officeart/2005/8/layout/orgChart1"/>
    <dgm:cxn modelId="{AEB5974E-72CC-4490-85B1-B4E91E4EFC35}" type="presParOf" srcId="{8968C4E4-F0D4-4C19-BE06-C466D7BCD133}" destId="{DF84CF57-A758-47C2-A5DD-0DAD434C2176}" srcOrd="0" destOrd="0" presId="urn:microsoft.com/office/officeart/2005/8/layout/orgChart1"/>
    <dgm:cxn modelId="{6A329829-1FB4-418D-AEFE-A021CBA99994}" type="presParOf" srcId="{8968C4E4-F0D4-4C19-BE06-C466D7BCD133}" destId="{DAF281C7-5C92-472E-B385-7114922BEC30}" srcOrd="1" destOrd="0" presId="urn:microsoft.com/office/officeart/2005/8/layout/orgChart1"/>
    <dgm:cxn modelId="{4E44DC5A-5164-462A-B92F-7BA90C3DB319}" type="presParOf" srcId="{D110F651-4F04-438B-BD92-3F178B849374}" destId="{9FCDD98D-422A-4023-A618-F4DA47683FAC}" srcOrd="1" destOrd="0" presId="urn:microsoft.com/office/officeart/2005/8/layout/orgChart1"/>
    <dgm:cxn modelId="{A1FF96E0-4580-4A1C-BA62-D11354BFFB02}" type="presParOf" srcId="{9FCDD98D-422A-4023-A618-F4DA47683FAC}" destId="{64A4B35C-7491-4174-B448-A6CAD00237B3}" srcOrd="0" destOrd="0" presId="urn:microsoft.com/office/officeart/2005/8/layout/orgChart1"/>
    <dgm:cxn modelId="{E3596325-CED2-4EF6-BD2E-21A5C0EE8ED4}" type="presParOf" srcId="{9FCDD98D-422A-4023-A618-F4DA47683FAC}" destId="{DFF5FB80-F9FF-4997-BFF2-6568635A0374}" srcOrd="1" destOrd="0" presId="urn:microsoft.com/office/officeart/2005/8/layout/orgChart1"/>
    <dgm:cxn modelId="{F172326B-FE79-4F3C-8BB9-1A6C9CBD852F}" type="presParOf" srcId="{DFF5FB80-F9FF-4997-BFF2-6568635A0374}" destId="{508D652B-63DB-444D-923E-08C345BA79B2}" srcOrd="0" destOrd="0" presId="urn:microsoft.com/office/officeart/2005/8/layout/orgChart1"/>
    <dgm:cxn modelId="{E6C7C0B3-9676-453E-A088-29310E02A9CD}" type="presParOf" srcId="{508D652B-63DB-444D-923E-08C345BA79B2}" destId="{6C0D9503-54A8-4FC9-979F-273A6E739D26}" srcOrd="0" destOrd="0" presId="urn:microsoft.com/office/officeart/2005/8/layout/orgChart1"/>
    <dgm:cxn modelId="{2BBDAC14-7B45-49F9-81DF-C32F874A969A}" type="presParOf" srcId="{508D652B-63DB-444D-923E-08C345BA79B2}" destId="{1679AD9E-7444-41C3-A453-FD31B0B4F589}" srcOrd="1" destOrd="0" presId="urn:microsoft.com/office/officeart/2005/8/layout/orgChart1"/>
    <dgm:cxn modelId="{FC976699-FBB2-4280-A0F1-46E5DA774F4F}" type="presParOf" srcId="{DFF5FB80-F9FF-4997-BFF2-6568635A0374}" destId="{3FECF7BE-FB6F-445A-B8F3-76E2692486BF}" srcOrd="1" destOrd="0" presId="urn:microsoft.com/office/officeart/2005/8/layout/orgChart1"/>
    <dgm:cxn modelId="{9275E4D4-436E-4D57-A344-EEE2AFE2C8EA}" type="presParOf" srcId="{3FECF7BE-FB6F-445A-B8F3-76E2692486BF}" destId="{3C408F78-3365-4EC5-9846-246AA7FEBDA0}" srcOrd="0" destOrd="0" presId="urn:microsoft.com/office/officeart/2005/8/layout/orgChart1"/>
    <dgm:cxn modelId="{2F29EBEC-9BAA-46CB-A1FA-355DAAA489BE}" type="presParOf" srcId="{3FECF7BE-FB6F-445A-B8F3-76E2692486BF}" destId="{BBBD8733-6FD4-4285-B8D2-2540DA5263E5}" srcOrd="1" destOrd="0" presId="urn:microsoft.com/office/officeart/2005/8/layout/orgChart1"/>
    <dgm:cxn modelId="{2F5E69E2-7A35-478C-ACE9-67E030E5E7F7}" type="presParOf" srcId="{BBBD8733-6FD4-4285-B8D2-2540DA5263E5}" destId="{AA06386B-BF41-46EA-82E7-FEDBC51C8B9A}" srcOrd="0" destOrd="0" presId="urn:microsoft.com/office/officeart/2005/8/layout/orgChart1"/>
    <dgm:cxn modelId="{1B4CF2DD-E2A7-408E-9E18-98468E5CF8CA}" type="presParOf" srcId="{AA06386B-BF41-46EA-82E7-FEDBC51C8B9A}" destId="{4863FD79-D62B-44DB-90CE-9BCABFBA3E66}" srcOrd="0" destOrd="0" presId="urn:microsoft.com/office/officeart/2005/8/layout/orgChart1"/>
    <dgm:cxn modelId="{92327245-4332-4A20-BCEF-4936244CDF39}" type="presParOf" srcId="{AA06386B-BF41-46EA-82E7-FEDBC51C8B9A}" destId="{979045BC-FA65-45D7-9BE7-2B182B0EADC3}" srcOrd="1" destOrd="0" presId="urn:microsoft.com/office/officeart/2005/8/layout/orgChart1"/>
    <dgm:cxn modelId="{3E80AB92-EDF1-4C29-9153-E1F104D67CCB}" type="presParOf" srcId="{BBBD8733-6FD4-4285-B8D2-2540DA5263E5}" destId="{CC2591F2-1BD9-4059-8E30-54D25E56411C}" srcOrd="1" destOrd="0" presId="urn:microsoft.com/office/officeart/2005/8/layout/orgChart1"/>
    <dgm:cxn modelId="{350719D0-30BC-42F2-AC15-A8254FBCDC0E}" type="presParOf" srcId="{BBBD8733-6FD4-4285-B8D2-2540DA5263E5}" destId="{91FD065C-3310-426F-B82C-1A3E3E2B5B7D}" srcOrd="2" destOrd="0" presId="urn:microsoft.com/office/officeart/2005/8/layout/orgChart1"/>
    <dgm:cxn modelId="{2F4D9829-66A4-46FB-80B7-28C766D8DA23}" type="presParOf" srcId="{DFF5FB80-F9FF-4997-BFF2-6568635A0374}" destId="{ABDC65B8-498B-4FE6-A7DC-F1293F564F93}" srcOrd="2" destOrd="0" presId="urn:microsoft.com/office/officeart/2005/8/layout/orgChart1"/>
    <dgm:cxn modelId="{11A35895-F7C5-4BFF-8869-E6B6CF332898}" type="presParOf" srcId="{9FCDD98D-422A-4023-A618-F4DA47683FAC}" destId="{9F8D9DA7-29BA-4099-BF11-287A60F05C19}" srcOrd="2" destOrd="0" presId="urn:microsoft.com/office/officeart/2005/8/layout/orgChart1"/>
    <dgm:cxn modelId="{42493F65-77B6-445F-9880-20CB7E22D6C3}" type="presParOf" srcId="{9FCDD98D-422A-4023-A618-F4DA47683FAC}" destId="{A11D6353-A064-43DA-ACA6-3F58929FA267}" srcOrd="3" destOrd="0" presId="urn:microsoft.com/office/officeart/2005/8/layout/orgChart1"/>
    <dgm:cxn modelId="{627104CA-DD61-4CAD-95F6-468531A33E92}" type="presParOf" srcId="{A11D6353-A064-43DA-ACA6-3F58929FA267}" destId="{D236AED8-1106-4709-9D95-4212D689174E}" srcOrd="0" destOrd="0" presId="urn:microsoft.com/office/officeart/2005/8/layout/orgChart1"/>
    <dgm:cxn modelId="{109A5936-2CB3-42FE-9CC0-052E112E603B}" type="presParOf" srcId="{D236AED8-1106-4709-9D95-4212D689174E}" destId="{9362A619-5763-4FF5-BBD5-2C389C748166}" srcOrd="0" destOrd="0" presId="urn:microsoft.com/office/officeart/2005/8/layout/orgChart1"/>
    <dgm:cxn modelId="{32687997-A1F8-40F4-ABBD-13BC9F6CBF3C}" type="presParOf" srcId="{D236AED8-1106-4709-9D95-4212D689174E}" destId="{0D4A5AE6-F72F-4EE9-A69B-8F30EE905AF5}" srcOrd="1" destOrd="0" presId="urn:microsoft.com/office/officeart/2005/8/layout/orgChart1"/>
    <dgm:cxn modelId="{C8681CA2-6C78-42B1-8F97-19F845F7C4DE}" type="presParOf" srcId="{A11D6353-A064-43DA-ACA6-3F58929FA267}" destId="{EEEE3FB4-69CD-4EC5-BACF-ED2422F1F26F}" srcOrd="1" destOrd="0" presId="urn:microsoft.com/office/officeart/2005/8/layout/orgChart1"/>
    <dgm:cxn modelId="{B21A1007-A7A1-457B-8F16-A45B074AB730}" type="presParOf" srcId="{EEEE3FB4-69CD-4EC5-BACF-ED2422F1F26F}" destId="{67083B6A-765B-4E02-9BD2-5185E3B9082D}" srcOrd="0" destOrd="0" presId="urn:microsoft.com/office/officeart/2005/8/layout/orgChart1"/>
    <dgm:cxn modelId="{DA01788B-F708-4AD9-91BC-3D06A5807B68}" type="presParOf" srcId="{EEEE3FB4-69CD-4EC5-BACF-ED2422F1F26F}" destId="{5D829BC5-16DE-42DD-AE4D-7943016116C7}" srcOrd="1" destOrd="0" presId="urn:microsoft.com/office/officeart/2005/8/layout/orgChart1"/>
    <dgm:cxn modelId="{F668F706-59A0-41F6-B24D-26DB8C70B10E}" type="presParOf" srcId="{5D829BC5-16DE-42DD-AE4D-7943016116C7}" destId="{CC6E191E-1F62-40BB-9F5A-66E0C2A5EB47}" srcOrd="0" destOrd="0" presId="urn:microsoft.com/office/officeart/2005/8/layout/orgChart1"/>
    <dgm:cxn modelId="{41EE73D6-AC73-4ECD-BF02-5232B01D6B01}" type="presParOf" srcId="{CC6E191E-1F62-40BB-9F5A-66E0C2A5EB47}" destId="{EBAE6543-A69A-4538-8CAD-06913A7E8629}" srcOrd="0" destOrd="0" presId="urn:microsoft.com/office/officeart/2005/8/layout/orgChart1"/>
    <dgm:cxn modelId="{C67CB559-93F2-4248-9133-2385BE020913}" type="presParOf" srcId="{CC6E191E-1F62-40BB-9F5A-66E0C2A5EB47}" destId="{0BE57E8E-F05C-4D02-9909-98585A81C578}" srcOrd="1" destOrd="0" presId="urn:microsoft.com/office/officeart/2005/8/layout/orgChart1"/>
    <dgm:cxn modelId="{492D2E18-2BF6-4882-B2D1-28F91CD61739}" type="presParOf" srcId="{5D829BC5-16DE-42DD-AE4D-7943016116C7}" destId="{226EE4F7-2135-4F24-847A-3D4E00D794FD}" srcOrd="1" destOrd="0" presId="urn:microsoft.com/office/officeart/2005/8/layout/orgChart1"/>
    <dgm:cxn modelId="{161D79A8-7615-492B-905A-2CD86FB66F60}" type="presParOf" srcId="{5D829BC5-16DE-42DD-AE4D-7943016116C7}" destId="{E09DE993-5001-4E80-B6C5-02E4966F5187}" srcOrd="2" destOrd="0" presId="urn:microsoft.com/office/officeart/2005/8/layout/orgChart1"/>
    <dgm:cxn modelId="{18DA7415-35DB-4A63-9BC7-48FDC031E362}" type="presParOf" srcId="{A11D6353-A064-43DA-ACA6-3F58929FA267}" destId="{03CF3EAC-62B9-46B2-8045-E2ED76174314}" srcOrd="2" destOrd="0" presId="urn:microsoft.com/office/officeart/2005/8/layout/orgChart1"/>
    <dgm:cxn modelId="{AEC66D83-ECF2-49C6-8C97-7CA534D1A364}" type="presParOf" srcId="{D110F651-4F04-438B-BD92-3F178B849374}" destId="{4A494E94-F315-451E-BDBC-353D205AD74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32493-44BC-4236-AAB1-064E1B1B7EC9}">
      <dsp:nvSpPr>
        <dsp:cNvPr id="0" name=""/>
        <dsp:cNvSpPr/>
      </dsp:nvSpPr>
      <dsp:spPr>
        <a:xfrm>
          <a:off x="2514530" y="906490"/>
          <a:ext cx="112184" cy="344033"/>
        </a:xfrm>
        <a:custGeom>
          <a:avLst/>
          <a:gdLst/>
          <a:ahLst/>
          <a:cxnLst/>
          <a:rect l="0" t="0" r="0" b="0"/>
          <a:pathLst>
            <a:path>
              <a:moveTo>
                <a:pt x="0" y="0"/>
              </a:moveTo>
              <a:lnTo>
                <a:pt x="0" y="344033"/>
              </a:lnTo>
              <a:lnTo>
                <a:pt x="112184" y="3440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CE328-4A0A-4679-8C7C-05AF180BE92C}">
      <dsp:nvSpPr>
        <dsp:cNvPr id="0" name=""/>
        <dsp:cNvSpPr/>
      </dsp:nvSpPr>
      <dsp:spPr>
        <a:xfrm>
          <a:off x="1908732" y="375481"/>
          <a:ext cx="904958" cy="157058"/>
        </a:xfrm>
        <a:custGeom>
          <a:avLst/>
          <a:gdLst/>
          <a:ahLst/>
          <a:cxnLst/>
          <a:rect l="0" t="0" r="0" b="0"/>
          <a:pathLst>
            <a:path>
              <a:moveTo>
                <a:pt x="0" y="0"/>
              </a:moveTo>
              <a:lnTo>
                <a:pt x="0" y="78529"/>
              </a:lnTo>
              <a:lnTo>
                <a:pt x="904958" y="78529"/>
              </a:lnTo>
              <a:lnTo>
                <a:pt x="904958" y="15705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E3D9F-CFF8-432B-BD89-C79B26D561F4}">
      <dsp:nvSpPr>
        <dsp:cNvPr id="0" name=""/>
        <dsp:cNvSpPr/>
      </dsp:nvSpPr>
      <dsp:spPr>
        <a:xfrm>
          <a:off x="1609572" y="906490"/>
          <a:ext cx="112184" cy="875042"/>
        </a:xfrm>
        <a:custGeom>
          <a:avLst/>
          <a:gdLst/>
          <a:ahLst/>
          <a:cxnLst/>
          <a:rect l="0" t="0" r="0" b="0"/>
          <a:pathLst>
            <a:path>
              <a:moveTo>
                <a:pt x="0" y="0"/>
              </a:moveTo>
              <a:lnTo>
                <a:pt x="0" y="875042"/>
              </a:lnTo>
              <a:lnTo>
                <a:pt x="112184" y="87504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D847C-0E58-4157-9F1A-956EB188B345}">
      <dsp:nvSpPr>
        <dsp:cNvPr id="0" name=""/>
        <dsp:cNvSpPr/>
      </dsp:nvSpPr>
      <dsp:spPr>
        <a:xfrm>
          <a:off x="1609572" y="906490"/>
          <a:ext cx="112184" cy="344033"/>
        </a:xfrm>
        <a:custGeom>
          <a:avLst/>
          <a:gdLst/>
          <a:ahLst/>
          <a:cxnLst/>
          <a:rect l="0" t="0" r="0" b="0"/>
          <a:pathLst>
            <a:path>
              <a:moveTo>
                <a:pt x="0" y="0"/>
              </a:moveTo>
              <a:lnTo>
                <a:pt x="0" y="344033"/>
              </a:lnTo>
              <a:lnTo>
                <a:pt x="112184" y="3440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1863012" y="375481"/>
          <a:ext cx="91440" cy="157058"/>
        </a:xfrm>
        <a:custGeom>
          <a:avLst/>
          <a:gdLst/>
          <a:ahLst/>
          <a:cxnLst/>
          <a:rect l="0" t="0" r="0" b="0"/>
          <a:pathLst>
            <a:path>
              <a:moveTo>
                <a:pt x="45720" y="0"/>
              </a:moveTo>
              <a:lnTo>
                <a:pt x="45720" y="15705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8DF86-6698-4C7F-8A7C-8F06611C7DB5}">
      <dsp:nvSpPr>
        <dsp:cNvPr id="0" name=""/>
        <dsp:cNvSpPr/>
      </dsp:nvSpPr>
      <dsp:spPr>
        <a:xfrm>
          <a:off x="704614" y="906490"/>
          <a:ext cx="112184" cy="1406050"/>
        </a:xfrm>
        <a:custGeom>
          <a:avLst/>
          <a:gdLst/>
          <a:ahLst/>
          <a:cxnLst/>
          <a:rect l="0" t="0" r="0" b="0"/>
          <a:pathLst>
            <a:path>
              <a:moveTo>
                <a:pt x="0" y="0"/>
              </a:moveTo>
              <a:lnTo>
                <a:pt x="0" y="1406050"/>
              </a:lnTo>
              <a:lnTo>
                <a:pt x="112184" y="14060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E785F-16F1-431B-B37B-654B537E3879}">
      <dsp:nvSpPr>
        <dsp:cNvPr id="0" name=""/>
        <dsp:cNvSpPr/>
      </dsp:nvSpPr>
      <dsp:spPr>
        <a:xfrm>
          <a:off x="704614" y="906490"/>
          <a:ext cx="112184" cy="875042"/>
        </a:xfrm>
        <a:custGeom>
          <a:avLst/>
          <a:gdLst/>
          <a:ahLst/>
          <a:cxnLst/>
          <a:rect l="0" t="0" r="0" b="0"/>
          <a:pathLst>
            <a:path>
              <a:moveTo>
                <a:pt x="0" y="0"/>
              </a:moveTo>
              <a:lnTo>
                <a:pt x="0" y="875042"/>
              </a:lnTo>
              <a:lnTo>
                <a:pt x="112184" y="87504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0E1646-7FF4-4D0F-A996-49E975ED713D}">
      <dsp:nvSpPr>
        <dsp:cNvPr id="0" name=""/>
        <dsp:cNvSpPr/>
      </dsp:nvSpPr>
      <dsp:spPr>
        <a:xfrm>
          <a:off x="704614" y="906490"/>
          <a:ext cx="112184" cy="344033"/>
        </a:xfrm>
        <a:custGeom>
          <a:avLst/>
          <a:gdLst/>
          <a:ahLst/>
          <a:cxnLst/>
          <a:rect l="0" t="0" r="0" b="0"/>
          <a:pathLst>
            <a:path>
              <a:moveTo>
                <a:pt x="0" y="0"/>
              </a:moveTo>
              <a:lnTo>
                <a:pt x="0" y="344033"/>
              </a:lnTo>
              <a:lnTo>
                <a:pt x="112184" y="34403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9B275-C23E-457A-B94E-1CC72BB12BE8}">
      <dsp:nvSpPr>
        <dsp:cNvPr id="0" name=""/>
        <dsp:cNvSpPr/>
      </dsp:nvSpPr>
      <dsp:spPr>
        <a:xfrm>
          <a:off x="1003773" y="375481"/>
          <a:ext cx="904958" cy="157058"/>
        </a:xfrm>
        <a:custGeom>
          <a:avLst/>
          <a:gdLst/>
          <a:ahLst/>
          <a:cxnLst/>
          <a:rect l="0" t="0" r="0" b="0"/>
          <a:pathLst>
            <a:path>
              <a:moveTo>
                <a:pt x="904958" y="0"/>
              </a:moveTo>
              <a:lnTo>
                <a:pt x="904958" y="78529"/>
              </a:lnTo>
              <a:lnTo>
                <a:pt x="0" y="78529"/>
              </a:lnTo>
              <a:lnTo>
                <a:pt x="0" y="15705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534782" y="1532"/>
          <a:ext cx="747899" cy="37394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Mobile</a:t>
          </a:r>
        </a:p>
      </dsp:txBody>
      <dsp:txXfrm>
        <a:off x="1534782" y="1532"/>
        <a:ext cx="747899" cy="373949"/>
      </dsp:txXfrm>
    </dsp:sp>
    <dsp:sp modelId="{AF394FD3-D0E5-4DBF-AE52-07CC96AE83AE}">
      <dsp:nvSpPr>
        <dsp:cNvPr id="0" name=""/>
        <dsp:cNvSpPr/>
      </dsp:nvSpPr>
      <dsp:spPr>
        <a:xfrm>
          <a:off x="629824" y="532540"/>
          <a:ext cx="747899" cy="37394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iPhone</a:t>
          </a:r>
        </a:p>
      </dsp:txBody>
      <dsp:txXfrm>
        <a:off x="629824" y="532540"/>
        <a:ext cx="747899" cy="373949"/>
      </dsp:txXfrm>
    </dsp:sp>
    <dsp:sp modelId="{3CDBAE39-62D1-493A-8EE0-CCAAD6B2749F}">
      <dsp:nvSpPr>
        <dsp:cNvPr id="0" name=""/>
        <dsp:cNvSpPr/>
      </dsp:nvSpPr>
      <dsp:spPr>
        <a:xfrm>
          <a:off x="816798" y="1063549"/>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iPhone 5</a:t>
          </a:r>
        </a:p>
      </dsp:txBody>
      <dsp:txXfrm>
        <a:off x="816798" y="1063549"/>
        <a:ext cx="747899" cy="373949"/>
      </dsp:txXfrm>
    </dsp:sp>
    <dsp:sp modelId="{2020C3F6-3D70-42CB-A4B6-F6209E0C393A}">
      <dsp:nvSpPr>
        <dsp:cNvPr id="0" name=""/>
        <dsp:cNvSpPr/>
      </dsp:nvSpPr>
      <dsp:spPr>
        <a:xfrm>
          <a:off x="816798" y="1594557"/>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iPhone 6</a:t>
          </a:r>
        </a:p>
      </dsp:txBody>
      <dsp:txXfrm>
        <a:off x="816798" y="1594557"/>
        <a:ext cx="747899" cy="373949"/>
      </dsp:txXfrm>
    </dsp:sp>
    <dsp:sp modelId="{3025479A-0127-4316-8114-A2F044CB4E47}">
      <dsp:nvSpPr>
        <dsp:cNvPr id="0" name=""/>
        <dsp:cNvSpPr/>
      </dsp:nvSpPr>
      <dsp:spPr>
        <a:xfrm>
          <a:off x="816798" y="2125566"/>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iPhone X</a:t>
          </a:r>
        </a:p>
      </dsp:txBody>
      <dsp:txXfrm>
        <a:off x="816798" y="2125566"/>
        <a:ext cx="747899" cy="373949"/>
      </dsp:txXfrm>
    </dsp:sp>
    <dsp:sp modelId="{6C0D9503-54A8-4FC9-979F-273A6E739D26}">
      <dsp:nvSpPr>
        <dsp:cNvPr id="0" name=""/>
        <dsp:cNvSpPr/>
      </dsp:nvSpPr>
      <dsp:spPr>
        <a:xfrm>
          <a:off x="1534782" y="532540"/>
          <a:ext cx="747899" cy="37394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Samsung</a:t>
          </a:r>
        </a:p>
      </dsp:txBody>
      <dsp:txXfrm>
        <a:off x="1534782" y="532540"/>
        <a:ext cx="747899" cy="373949"/>
      </dsp:txXfrm>
    </dsp:sp>
    <dsp:sp modelId="{B4817C91-CBBE-4458-B368-D637B27F4481}">
      <dsp:nvSpPr>
        <dsp:cNvPr id="0" name=""/>
        <dsp:cNvSpPr/>
      </dsp:nvSpPr>
      <dsp:spPr>
        <a:xfrm>
          <a:off x="1721757" y="1063549"/>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Samsung S4</a:t>
          </a:r>
        </a:p>
      </dsp:txBody>
      <dsp:txXfrm>
        <a:off x="1721757" y="1063549"/>
        <a:ext cx="747899" cy="373949"/>
      </dsp:txXfrm>
    </dsp:sp>
    <dsp:sp modelId="{A08BD052-74D4-4C2E-B4E9-40017F25EBD3}">
      <dsp:nvSpPr>
        <dsp:cNvPr id="0" name=""/>
        <dsp:cNvSpPr/>
      </dsp:nvSpPr>
      <dsp:spPr>
        <a:xfrm>
          <a:off x="1721757" y="1594557"/>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Samsung S5</a:t>
          </a:r>
        </a:p>
      </dsp:txBody>
      <dsp:txXfrm>
        <a:off x="1721757" y="1594557"/>
        <a:ext cx="747899" cy="373949"/>
      </dsp:txXfrm>
    </dsp:sp>
    <dsp:sp modelId="{0DA054D6-4CC0-4B31-9581-2A4FEEF6C62A}">
      <dsp:nvSpPr>
        <dsp:cNvPr id="0" name=""/>
        <dsp:cNvSpPr/>
      </dsp:nvSpPr>
      <dsp:spPr>
        <a:xfrm>
          <a:off x="2439740" y="532540"/>
          <a:ext cx="747899" cy="37394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Nokia</a:t>
          </a:r>
        </a:p>
      </dsp:txBody>
      <dsp:txXfrm>
        <a:off x="2439740" y="532540"/>
        <a:ext cx="747899" cy="373949"/>
      </dsp:txXfrm>
    </dsp:sp>
    <dsp:sp modelId="{ED509200-1182-4BAF-8B06-57CADB1073A3}">
      <dsp:nvSpPr>
        <dsp:cNvPr id="0" name=""/>
        <dsp:cNvSpPr/>
      </dsp:nvSpPr>
      <dsp:spPr>
        <a:xfrm>
          <a:off x="2626715" y="1063549"/>
          <a:ext cx="747899" cy="3739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Nokia Lumia 625</a:t>
          </a:r>
        </a:p>
      </dsp:txBody>
      <dsp:txXfrm>
        <a:off x="2626715" y="1063549"/>
        <a:ext cx="747899" cy="37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B35C-7491-4174-B448-A6CAD00237B3}">
      <dsp:nvSpPr>
        <dsp:cNvPr id="0" name=""/>
        <dsp:cNvSpPr/>
      </dsp:nvSpPr>
      <dsp:spPr>
        <a:xfrm>
          <a:off x="1783556" y="818736"/>
          <a:ext cx="91440" cy="343726"/>
        </a:xfrm>
        <a:custGeom>
          <a:avLst/>
          <a:gdLst/>
          <a:ahLst/>
          <a:cxnLst/>
          <a:rect l="0" t="0" r="0" b="0"/>
          <a:pathLst>
            <a:path>
              <a:moveTo>
                <a:pt x="45720" y="0"/>
              </a:moveTo>
              <a:lnTo>
                <a:pt x="45720" y="34372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10880" y="341"/>
          <a:ext cx="1636791" cy="81839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Mobile</a:t>
          </a:r>
        </a:p>
      </dsp:txBody>
      <dsp:txXfrm>
        <a:off x="1010880" y="341"/>
        <a:ext cx="1636791" cy="818395"/>
      </dsp:txXfrm>
    </dsp:sp>
    <dsp:sp modelId="{6C0D9503-54A8-4FC9-979F-273A6E739D26}">
      <dsp:nvSpPr>
        <dsp:cNvPr id="0" name=""/>
        <dsp:cNvSpPr/>
      </dsp:nvSpPr>
      <dsp:spPr>
        <a:xfrm>
          <a:off x="1010880" y="1162463"/>
          <a:ext cx="1636791" cy="81839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Samsung</a:t>
          </a:r>
        </a:p>
      </dsp:txBody>
      <dsp:txXfrm>
        <a:off x="1010880" y="1162463"/>
        <a:ext cx="1636791" cy="818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EFF7-57E0-40FB-BE98-1F3AD382B1EE}">
      <dsp:nvSpPr>
        <dsp:cNvPr id="0" name=""/>
        <dsp:cNvSpPr/>
      </dsp:nvSpPr>
      <dsp:spPr>
        <a:xfrm>
          <a:off x="1655817" y="1658676"/>
          <a:ext cx="205477" cy="630131"/>
        </a:xfrm>
        <a:custGeom>
          <a:avLst/>
          <a:gdLst/>
          <a:ahLst/>
          <a:cxnLst/>
          <a:rect l="0" t="0" r="0" b="0"/>
          <a:pathLst>
            <a:path>
              <a:moveTo>
                <a:pt x="0" y="0"/>
              </a:moveTo>
              <a:lnTo>
                <a:pt x="0" y="630131"/>
              </a:lnTo>
              <a:lnTo>
                <a:pt x="205477" y="630131"/>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2158038" y="686082"/>
          <a:ext cx="91440" cy="287668"/>
        </a:xfrm>
        <a:custGeom>
          <a:avLst/>
          <a:gdLst/>
          <a:ahLst/>
          <a:cxnLst/>
          <a:rect l="0" t="0" r="0" b="0"/>
          <a:pathLst>
            <a:path>
              <a:moveTo>
                <a:pt x="45720" y="0"/>
              </a:moveTo>
              <a:lnTo>
                <a:pt x="45720" y="2876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518832" y="1156"/>
          <a:ext cx="1369851" cy="68492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Mobile</a:t>
          </a:r>
        </a:p>
      </dsp:txBody>
      <dsp:txXfrm>
        <a:off x="1518832" y="1156"/>
        <a:ext cx="1369851" cy="684925"/>
      </dsp:txXfrm>
    </dsp:sp>
    <dsp:sp modelId="{6C0D9503-54A8-4FC9-979F-273A6E739D26}">
      <dsp:nvSpPr>
        <dsp:cNvPr id="0" name=""/>
        <dsp:cNvSpPr/>
      </dsp:nvSpPr>
      <dsp:spPr>
        <a:xfrm>
          <a:off x="1518832" y="973751"/>
          <a:ext cx="1369851" cy="68492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a:t>
          </a:r>
        </a:p>
      </dsp:txBody>
      <dsp:txXfrm>
        <a:off x="1518832" y="973751"/>
        <a:ext cx="1369851" cy="684925"/>
      </dsp:txXfrm>
    </dsp:sp>
    <dsp:sp modelId="{40CC9945-7BFE-4E1A-8ADB-4744266CFC66}">
      <dsp:nvSpPr>
        <dsp:cNvPr id="0" name=""/>
        <dsp:cNvSpPr/>
      </dsp:nvSpPr>
      <dsp:spPr>
        <a:xfrm>
          <a:off x="1861295" y="1946345"/>
          <a:ext cx="1369851" cy="6849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Samsung S5</a:t>
          </a:r>
        </a:p>
      </dsp:txBody>
      <dsp:txXfrm>
        <a:off x="1861295" y="1946345"/>
        <a:ext cx="1369851" cy="684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D9DA7-29BA-4099-BF11-287A60F05C19}">
      <dsp:nvSpPr>
        <dsp:cNvPr id="0" name=""/>
        <dsp:cNvSpPr/>
      </dsp:nvSpPr>
      <dsp:spPr>
        <a:xfrm>
          <a:off x="1753056" y="678456"/>
          <a:ext cx="820825" cy="284914"/>
        </a:xfrm>
        <a:custGeom>
          <a:avLst/>
          <a:gdLst/>
          <a:ahLst/>
          <a:cxnLst/>
          <a:rect l="0" t="0" r="0" b="0"/>
          <a:pathLst>
            <a:path>
              <a:moveTo>
                <a:pt x="0" y="0"/>
              </a:moveTo>
              <a:lnTo>
                <a:pt x="0" y="142457"/>
              </a:lnTo>
              <a:lnTo>
                <a:pt x="820825" y="142457"/>
              </a:lnTo>
              <a:lnTo>
                <a:pt x="820825" y="2849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932231" y="678456"/>
          <a:ext cx="820825" cy="284914"/>
        </a:xfrm>
        <a:custGeom>
          <a:avLst/>
          <a:gdLst/>
          <a:ahLst/>
          <a:cxnLst/>
          <a:rect l="0" t="0" r="0" b="0"/>
          <a:pathLst>
            <a:path>
              <a:moveTo>
                <a:pt x="820825" y="0"/>
              </a:moveTo>
              <a:lnTo>
                <a:pt x="820825" y="142457"/>
              </a:lnTo>
              <a:lnTo>
                <a:pt x="0" y="142457"/>
              </a:lnTo>
              <a:lnTo>
                <a:pt x="0" y="2849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074688" y="88"/>
          <a:ext cx="1356735" cy="67836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Mobile</a:t>
          </a:r>
        </a:p>
      </dsp:txBody>
      <dsp:txXfrm>
        <a:off x="1074688" y="88"/>
        <a:ext cx="1356735" cy="678367"/>
      </dsp:txXfrm>
    </dsp:sp>
    <dsp:sp modelId="{6C0D9503-54A8-4FC9-979F-273A6E739D26}">
      <dsp:nvSpPr>
        <dsp:cNvPr id="0" name=""/>
        <dsp:cNvSpPr/>
      </dsp:nvSpPr>
      <dsp:spPr>
        <a:xfrm>
          <a:off x="253863" y="963371"/>
          <a:ext cx="1356735" cy="6783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Samsung</a:t>
          </a:r>
        </a:p>
      </dsp:txBody>
      <dsp:txXfrm>
        <a:off x="253863" y="963371"/>
        <a:ext cx="1356735" cy="678367"/>
      </dsp:txXfrm>
    </dsp:sp>
    <dsp:sp modelId="{9362A619-5763-4FF5-BBD5-2C389C748166}">
      <dsp:nvSpPr>
        <dsp:cNvPr id="0" name=""/>
        <dsp:cNvSpPr/>
      </dsp:nvSpPr>
      <dsp:spPr>
        <a:xfrm>
          <a:off x="1895513" y="963371"/>
          <a:ext cx="1356735" cy="67836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t>Nokia</a:t>
          </a:r>
        </a:p>
      </dsp:txBody>
      <dsp:txXfrm>
        <a:off x="1895513" y="963371"/>
        <a:ext cx="1356735" cy="6783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83B6A-765B-4E02-9BD2-5185E3B9082D}">
      <dsp:nvSpPr>
        <dsp:cNvPr id="0" name=""/>
        <dsp:cNvSpPr/>
      </dsp:nvSpPr>
      <dsp:spPr>
        <a:xfrm>
          <a:off x="2183449" y="1322649"/>
          <a:ext cx="163881" cy="502570"/>
        </a:xfrm>
        <a:custGeom>
          <a:avLst/>
          <a:gdLst/>
          <a:ahLst/>
          <a:cxnLst/>
          <a:rect l="0" t="0" r="0" b="0"/>
          <a:pathLst>
            <a:path>
              <a:moveTo>
                <a:pt x="0" y="0"/>
              </a:moveTo>
              <a:lnTo>
                <a:pt x="0" y="502570"/>
              </a:lnTo>
              <a:lnTo>
                <a:pt x="163881" y="50257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D9DA7-29BA-4099-BF11-287A60F05C19}">
      <dsp:nvSpPr>
        <dsp:cNvPr id="0" name=""/>
        <dsp:cNvSpPr/>
      </dsp:nvSpPr>
      <dsp:spPr>
        <a:xfrm>
          <a:off x="1959478" y="546943"/>
          <a:ext cx="660988" cy="229434"/>
        </a:xfrm>
        <a:custGeom>
          <a:avLst/>
          <a:gdLst/>
          <a:ahLst/>
          <a:cxnLst/>
          <a:rect l="0" t="0" r="0" b="0"/>
          <a:pathLst>
            <a:path>
              <a:moveTo>
                <a:pt x="0" y="0"/>
              </a:moveTo>
              <a:lnTo>
                <a:pt x="0" y="114717"/>
              </a:lnTo>
              <a:lnTo>
                <a:pt x="660988" y="114717"/>
              </a:lnTo>
              <a:lnTo>
                <a:pt x="660988" y="2294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408F78-3365-4EC5-9846-246AA7FEBDA0}">
      <dsp:nvSpPr>
        <dsp:cNvPr id="0" name=""/>
        <dsp:cNvSpPr/>
      </dsp:nvSpPr>
      <dsp:spPr>
        <a:xfrm>
          <a:off x="861471" y="1322649"/>
          <a:ext cx="163881" cy="502570"/>
        </a:xfrm>
        <a:custGeom>
          <a:avLst/>
          <a:gdLst/>
          <a:ahLst/>
          <a:cxnLst/>
          <a:rect l="0" t="0" r="0" b="0"/>
          <a:pathLst>
            <a:path>
              <a:moveTo>
                <a:pt x="0" y="0"/>
              </a:moveTo>
              <a:lnTo>
                <a:pt x="0" y="502570"/>
              </a:lnTo>
              <a:lnTo>
                <a:pt x="163881" y="50257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4B35C-7491-4174-B448-A6CAD00237B3}">
      <dsp:nvSpPr>
        <dsp:cNvPr id="0" name=""/>
        <dsp:cNvSpPr/>
      </dsp:nvSpPr>
      <dsp:spPr>
        <a:xfrm>
          <a:off x="1298489" y="546943"/>
          <a:ext cx="660988" cy="229434"/>
        </a:xfrm>
        <a:custGeom>
          <a:avLst/>
          <a:gdLst/>
          <a:ahLst/>
          <a:cxnLst/>
          <a:rect l="0" t="0" r="0" b="0"/>
          <a:pathLst>
            <a:path>
              <a:moveTo>
                <a:pt x="660988" y="0"/>
              </a:moveTo>
              <a:lnTo>
                <a:pt x="660988" y="114717"/>
              </a:lnTo>
              <a:lnTo>
                <a:pt x="0" y="114717"/>
              </a:lnTo>
              <a:lnTo>
                <a:pt x="0" y="2294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4CF57-A758-47C2-A5DD-0DAD434C2176}">
      <dsp:nvSpPr>
        <dsp:cNvPr id="0" name=""/>
        <dsp:cNvSpPr/>
      </dsp:nvSpPr>
      <dsp:spPr>
        <a:xfrm>
          <a:off x="1413206" y="672"/>
          <a:ext cx="1092543" cy="5462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Mobile</a:t>
          </a:r>
        </a:p>
      </dsp:txBody>
      <dsp:txXfrm>
        <a:off x="1413206" y="672"/>
        <a:ext cx="1092543" cy="546271"/>
      </dsp:txXfrm>
    </dsp:sp>
    <dsp:sp modelId="{6C0D9503-54A8-4FC9-979F-273A6E739D26}">
      <dsp:nvSpPr>
        <dsp:cNvPr id="0" name=""/>
        <dsp:cNvSpPr/>
      </dsp:nvSpPr>
      <dsp:spPr>
        <a:xfrm>
          <a:off x="752217" y="776378"/>
          <a:ext cx="1092543" cy="54627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a:t>
          </a:r>
        </a:p>
      </dsp:txBody>
      <dsp:txXfrm>
        <a:off x="752217" y="776378"/>
        <a:ext cx="1092543" cy="546271"/>
      </dsp:txXfrm>
    </dsp:sp>
    <dsp:sp modelId="{4863FD79-D62B-44DB-90CE-9BCABFBA3E66}">
      <dsp:nvSpPr>
        <dsp:cNvPr id="0" name=""/>
        <dsp:cNvSpPr/>
      </dsp:nvSpPr>
      <dsp:spPr>
        <a:xfrm>
          <a:off x="1025353" y="1552084"/>
          <a:ext cx="1092543" cy="546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Samsung S5</a:t>
          </a:r>
        </a:p>
      </dsp:txBody>
      <dsp:txXfrm>
        <a:off x="1025353" y="1552084"/>
        <a:ext cx="1092543" cy="546271"/>
      </dsp:txXfrm>
    </dsp:sp>
    <dsp:sp modelId="{9362A619-5763-4FF5-BBD5-2C389C748166}">
      <dsp:nvSpPr>
        <dsp:cNvPr id="0" name=""/>
        <dsp:cNvSpPr/>
      </dsp:nvSpPr>
      <dsp:spPr>
        <a:xfrm>
          <a:off x="2074195" y="776378"/>
          <a:ext cx="1092543" cy="54627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a:t>
          </a:r>
        </a:p>
      </dsp:txBody>
      <dsp:txXfrm>
        <a:off x="2074195" y="776378"/>
        <a:ext cx="1092543" cy="546271"/>
      </dsp:txXfrm>
    </dsp:sp>
    <dsp:sp modelId="{EBAE6543-A69A-4538-8CAD-06913A7E8629}">
      <dsp:nvSpPr>
        <dsp:cNvPr id="0" name=""/>
        <dsp:cNvSpPr/>
      </dsp:nvSpPr>
      <dsp:spPr>
        <a:xfrm>
          <a:off x="2347331" y="1552084"/>
          <a:ext cx="1092543" cy="546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Nokia Lumia 625</a:t>
          </a:r>
        </a:p>
      </dsp:txBody>
      <dsp:txXfrm>
        <a:off x="2347331" y="1552084"/>
        <a:ext cx="1092543" cy="5462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MIT-WPU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019300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17</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4822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18</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8051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19</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4218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20</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4128951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22</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0672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23</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131996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24</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362428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25</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529901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26</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1079425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27</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318166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87390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28</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2902040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29</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79800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E624D8E-E765-4BEE-9F40-DA4CCED6B3A3}" type="slidenum">
              <a:rPr lang="en-US" altLang="zh-TW" sz="1200" b="0" i="0" baseline="0" smtClean="0">
                <a:solidFill>
                  <a:srgbClr val="000000"/>
                </a:solidFill>
              </a:rPr>
              <a:pPr/>
              <a:t>30</a:t>
            </a:fld>
            <a:endParaRPr lang="en-US" altLang="zh-TW" sz="1200" b="0" i="0" baseline="0">
              <a:solidFill>
                <a:srgbClr val="000000"/>
              </a:solidFill>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253893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33</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964687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35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94176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36</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769556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37</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4184013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38</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2609870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39</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145935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40</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116097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2767467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latin typeface="+mn-lt"/>
                <a:ea typeface="+mn-ea"/>
                <a:cs typeface="+mn-cs"/>
              </a:rPr>
              <a:t>As to why the function returns Complex instead of Complex &amp;</a:t>
            </a:r>
            <a:r>
              <a:rPr lang="en-US" sz="1200" b="1" kern="1200" dirty="0">
                <a:solidFill>
                  <a:schemeClr val="tx1"/>
                </a:solidFill>
                <a:latin typeface="+mn-lt"/>
                <a:ea typeface="+mn-ea"/>
                <a:cs typeface="+mn-cs"/>
              </a:rPr>
              <a:t>: The post-increment operator is supposed to return the </a:t>
            </a:r>
            <a:r>
              <a:rPr lang="en-US" sz="1200" b="1" i="1" kern="1200" dirty="0">
                <a:solidFill>
                  <a:schemeClr val="tx1"/>
                </a:solidFill>
                <a:latin typeface="+mn-lt"/>
                <a:ea typeface="+mn-ea"/>
                <a:cs typeface="+mn-cs"/>
              </a:rPr>
              <a:t>current value</a:t>
            </a:r>
            <a:r>
              <a:rPr lang="en-US" sz="1200" b="1" kern="1200" dirty="0">
                <a:solidFill>
                  <a:schemeClr val="tx1"/>
                </a:solidFill>
                <a:latin typeface="+mn-lt"/>
                <a:ea typeface="+mn-ea"/>
                <a:cs typeface="+mn-cs"/>
              </a:rPr>
              <a:t> of the object and </a:t>
            </a:r>
            <a:r>
              <a:rPr lang="en-US" sz="1200" b="1" i="1" kern="1200" dirty="0">
                <a:solidFill>
                  <a:schemeClr val="tx1"/>
                </a:solidFill>
                <a:latin typeface="+mn-lt"/>
                <a:ea typeface="+mn-ea"/>
                <a:cs typeface="+mn-cs"/>
              </a:rPr>
              <a:t>then increment it</a:t>
            </a:r>
            <a:r>
              <a:rPr lang="en-US" sz="1200" b="1" kern="1200" dirty="0">
                <a:solidFill>
                  <a:schemeClr val="tx1"/>
                </a:solidFill>
                <a:latin typeface="+mn-lt"/>
                <a:ea typeface="+mn-ea"/>
                <a:cs typeface="+mn-cs"/>
              </a:rPr>
              <a:t>. Hence, we store the current value in a temporary variable, increment the members and then return the temporary variable (which holds the previous value of the object).</a:t>
            </a:r>
            <a:endParaRPr lang="en-US" sz="1200" kern="1200" dirty="0">
              <a:solidFill>
                <a:schemeClr val="tx1"/>
              </a:solidFill>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MIT-WPU</a:t>
            </a:r>
          </a:p>
        </p:txBody>
      </p:sp>
      <p:sp>
        <p:nvSpPr>
          <p:cNvPr id="5" name="Slide Number Placeholder 4"/>
          <p:cNvSpPr>
            <a:spLocks noGrp="1"/>
          </p:cNvSpPr>
          <p:nvPr>
            <p:ph type="sldNum" sz="quarter" idx="11"/>
          </p:nvPr>
        </p:nvSpPr>
        <p:spPr/>
        <p:txBody>
          <a:bodyPr/>
          <a:lstStyle/>
          <a:p>
            <a:fld id="{CC0189AB-5D8B-4EF4-814C-60D97C145CC3}" type="slidenum">
              <a:rPr lang="en-US" smtClean="0"/>
              <a:pPr/>
              <a:t>43</a:t>
            </a:fld>
            <a:endParaRPr lang="en-US"/>
          </a:p>
        </p:txBody>
      </p:sp>
    </p:spTree>
    <p:extLst>
      <p:ext uri="{BB962C8B-B14F-4D97-AF65-F5344CB8AC3E}">
        <p14:creationId xmlns:p14="http://schemas.microsoft.com/office/powerpoint/2010/main" val="280331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44</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3160246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45</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8927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46</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90698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all information necessary to call a function is determined at compile time, these types of function calls are very fast.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47</a:t>
            </a:fld>
            <a:endParaRPr lang="en-US"/>
          </a:p>
        </p:txBody>
      </p:sp>
    </p:spTree>
    <p:extLst>
      <p:ext uri="{BB962C8B-B14F-4D97-AF65-F5344CB8AC3E}">
        <p14:creationId xmlns:p14="http://schemas.microsoft.com/office/powerpoint/2010/main" val="3751400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48</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30059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all information necessary to call a function is determined at compile time, these types of function calls are very fast.</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49</a:t>
            </a:fld>
            <a:endParaRPr lang="en-US"/>
          </a:p>
        </p:txBody>
      </p:sp>
    </p:spTree>
    <p:extLst>
      <p:ext uri="{BB962C8B-B14F-4D97-AF65-F5344CB8AC3E}">
        <p14:creationId xmlns:p14="http://schemas.microsoft.com/office/powerpoint/2010/main" val="932042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50</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9142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F96A2-C8B2-44E4-9755-61D7C22759FF}" type="slidenum">
              <a:rPr lang="en-US"/>
              <a:pPr/>
              <a:t>52</a:t>
            </a:fld>
            <a:endParaRPr lang="en-US"/>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02095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53</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Compiler checks if the members of a class are private, public or protected only at compile time and not at runtime. Since our function is being called at runtime, so we can call any type of function, private or public as shown in the following example.</a:t>
            </a:r>
          </a:p>
          <a:p>
            <a:r>
              <a:rPr lang="en-US" sz="1200" b="0" i="0" kern="1200" dirty="0">
                <a:solidFill>
                  <a:schemeClr val="tx1"/>
                </a:solidFill>
                <a:latin typeface="+mn-lt"/>
                <a:ea typeface="+mn-ea"/>
                <a:cs typeface="+mn-cs"/>
              </a:rPr>
              <a:t>Since the same function (virtual function) having different definitions in different classes is called depending on the type of object that calls the function, this is also a part of </a:t>
            </a:r>
            <a:r>
              <a:rPr lang="en-US" sz="1200" b="1" i="0" kern="1200" dirty="0">
                <a:solidFill>
                  <a:schemeClr val="tx1"/>
                </a:solidFill>
                <a:latin typeface="+mn-lt"/>
                <a:ea typeface="+mn-ea"/>
                <a:cs typeface="+mn-cs"/>
              </a:rPr>
              <a:t>Polymorphism</a:t>
            </a:r>
            <a:r>
              <a:rPr lang="en-US" sz="1200" b="0" i="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320941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800" dirty="0"/>
              <a:t>Basic Mobile functionality is to Send Message, dial &amp; receive call. </a:t>
            </a:r>
          </a:p>
          <a:p>
            <a:pPr lvl="1"/>
            <a:r>
              <a:rPr lang="en-US" sz="2400" dirty="0"/>
              <a:t>Mobile brands are using this basic functionality by extending the mobile class functionality and adding their own new features to their respective brand.</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9</a:t>
            </a:fld>
            <a:endParaRPr lang="en-US"/>
          </a:p>
        </p:txBody>
      </p:sp>
    </p:spTree>
    <p:extLst>
      <p:ext uri="{BB962C8B-B14F-4D97-AF65-F5344CB8AC3E}">
        <p14:creationId xmlns:p14="http://schemas.microsoft.com/office/powerpoint/2010/main" val="808217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1A34-9949-4A10-AA9E-D831F242EF18}" type="slidenum">
              <a:rPr lang="en-US"/>
              <a:pPr/>
              <a:t>55</a:t>
            </a:fld>
            <a:endParaRPr 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914400" y="4343400"/>
            <a:ext cx="5029200" cy="4114800"/>
          </a:xfrm>
        </p:spPr>
        <p:txBody>
          <a:bodyPr/>
          <a:lstStyle/>
          <a:p>
            <a:r>
              <a:rPr lang="en-US" dirty="0"/>
              <a:t>A </a:t>
            </a:r>
            <a:r>
              <a:rPr lang="en-US" b="1" dirty="0"/>
              <a:t>class</a:t>
            </a:r>
            <a:r>
              <a:rPr lang="en-US" dirty="0"/>
              <a:t> that contains at least one pure virtual function is considered an </a:t>
            </a:r>
            <a:r>
              <a:rPr lang="en-US" b="1" dirty="0"/>
              <a:t>abstract class</a:t>
            </a:r>
            <a:r>
              <a:rPr lang="en-US" dirty="0"/>
              <a:t>. </a:t>
            </a:r>
          </a:p>
          <a:p>
            <a:r>
              <a:rPr lang="en-US" b="1" dirty="0"/>
              <a:t>Classes</a:t>
            </a:r>
            <a:r>
              <a:rPr lang="en-US" dirty="0"/>
              <a:t> derived from the </a:t>
            </a:r>
            <a:r>
              <a:rPr lang="en-US" b="1" dirty="0"/>
              <a:t>abstract class</a:t>
            </a:r>
            <a:r>
              <a:rPr lang="en-US" dirty="0"/>
              <a:t> must implement the pure virtual function or they, too, are </a:t>
            </a:r>
            <a:r>
              <a:rPr lang="en-US" b="1" dirty="0"/>
              <a:t>abstract classes</a:t>
            </a:r>
            <a:r>
              <a:rPr lang="en-US" dirty="0"/>
              <a:t>. </a:t>
            </a:r>
          </a:p>
          <a:p>
            <a:r>
              <a:rPr lang="en-US" dirty="0"/>
              <a:t>Abstract classes are used to provide an Interface for its sub classes.</a:t>
            </a:r>
          </a:p>
          <a:p>
            <a:r>
              <a:rPr lang="en-US" dirty="0"/>
              <a:t>An </a:t>
            </a:r>
            <a:r>
              <a:rPr lang="en-US" b="1" dirty="0"/>
              <a:t>abstract class</a:t>
            </a:r>
            <a:r>
              <a:rPr lang="en-US" dirty="0"/>
              <a:t> is a </a:t>
            </a:r>
            <a:r>
              <a:rPr lang="en-US" b="1" dirty="0"/>
              <a:t>class</a:t>
            </a:r>
            <a:r>
              <a:rPr lang="en-US" dirty="0"/>
              <a:t> that is designed to be specifically used as a base </a:t>
            </a:r>
            <a:r>
              <a:rPr lang="en-US" b="1" dirty="0"/>
              <a:t>class</a:t>
            </a:r>
            <a:r>
              <a:rPr lang="en-US" dirty="0"/>
              <a:t>.</a:t>
            </a:r>
          </a:p>
          <a:p>
            <a:r>
              <a:rPr lang="en-US" dirty="0"/>
              <a:t> Declare a pure virtual function by using a pure </a:t>
            </a:r>
            <a:r>
              <a:rPr lang="en-US" dirty="0" err="1"/>
              <a:t>specifier</a:t>
            </a:r>
            <a:r>
              <a:rPr lang="en-US" dirty="0"/>
              <a:t> (= 0) in the declaration of a virtual member function in the </a:t>
            </a:r>
            <a:r>
              <a:rPr lang="en-US" b="1" dirty="0"/>
              <a:t>class</a:t>
            </a:r>
            <a:r>
              <a:rPr lang="en-US" dirty="0"/>
              <a:t> declaration.</a:t>
            </a:r>
          </a:p>
          <a:p>
            <a:endParaRPr lang="en-US" dirty="0"/>
          </a:p>
        </p:txBody>
      </p:sp>
    </p:spTree>
    <p:extLst>
      <p:ext uri="{BB962C8B-B14F-4D97-AF65-F5344CB8AC3E}">
        <p14:creationId xmlns:p14="http://schemas.microsoft.com/office/powerpoint/2010/main" val="2390955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861AB-3A31-42EA-BC67-FC797884200E}" type="slidenum">
              <a:rPr lang="en-US"/>
              <a:pPr/>
              <a:t>56</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Compiler checks if the members of a class are private, public or protected only at compile time and not at runtime. Since our function is being called at runtime, so we can call any type of function, private or public as shown in the following example.</a:t>
            </a:r>
          </a:p>
          <a:p>
            <a:r>
              <a:rPr lang="en-US" sz="1200" b="0" i="0" kern="1200" dirty="0">
                <a:solidFill>
                  <a:schemeClr val="tx1"/>
                </a:solidFill>
                <a:latin typeface="+mn-lt"/>
                <a:ea typeface="+mn-ea"/>
                <a:cs typeface="+mn-cs"/>
              </a:rPr>
              <a:t>Since the same function (virtual function) having different definitions in different classes is called depending on the type of object that calls the function, this is also a part of </a:t>
            </a:r>
            <a:r>
              <a:rPr lang="en-US" sz="1200" b="1" i="0" kern="1200" dirty="0">
                <a:solidFill>
                  <a:schemeClr val="tx1"/>
                </a:solidFill>
                <a:latin typeface="+mn-lt"/>
                <a:ea typeface="+mn-ea"/>
                <a:cs typeface="+mn-cs"/>
              </a:rPr>
              <a:t>Polymorphism</a:t>
            </a:r>
            <a:r>
              <a:rPr lang="en-US" sz="1200" b="0" i="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3096223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the destructor in the base class is not made virtual, then an object that might have been declared of type base class and instance of child class would simply call the base class destructor without calling the derived class destructor.</a:t>
            </a:r>
          </a:p>
          <a:p>
            <a:endParaRPr lang="en-US" dirty="0"/>
          </a:p>
        </p:txBody>
      </p:sp>
      <p:sp>
        <p:nvSpPr>
          <p:cNvPr id="4" name="Slide Number Placeholder 3"/>
          <p:cNvSpPr>
            <a:spLocks noGrp="1"/>
          </p:cNvSpPr>
          <p:nvPr>
            <p:ph type="sldNum" sz="quarter" idx="10"/>
          </p:nvPr>
        </p:nvSpPr>
        <p:spPr/>
        <p:txBody>
          <a:bodyPr/>
          <a:lstStyle/>
          <a:p>
            <a:fld id="{D94127C0-0D65-43BC-9897-17BBF429E2C1}" type="slidenum">
              <a:rPr lang="en-US" smtClean="0"/>
              <a:pPr/>
              <a:t>62</a:t>
            </a:fld>
            <a:endParaRPr lang="en-US"/>
          </a:p>
        </p:txBody>
      </p:sp>
    </p:spTree>
    <p:extLst>
      <p:ext uri="{BB962C8B-B14F-4D97-AF65-F5344CB8AC3E}">
        <p14:creationId xmlns:p14="http://schemas.microsoft.com/office/powerpoint/2010/main" val="2558866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65</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2316595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66</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117759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12</a:t>
            </a:fld>
            <a:endParaRPr lang="en-US">
              <a:solidFill>
                <a:prstClr val="black"/>
              </a:solidFill>
            </a:endParaRPr>
          </a:p>
        </p:txBody>
      </p:sp>
      <p:sp>
        <p:nvSpPr>
          <p:cNvPr id="5" name="Header Placeholder 4"/>
          <p:cNvSpPr>
            <a:spLocks noGrp="1"/>
          </p:cNvSpPr>
          <p:nvPr>
            <p:ph type="hdr" sz="quarter" idx="11"/>
          </p:nvPr>
        </p:nvSpPr>
        <p:spPr/>
        <p:txBody>
          <a:bodyPr/>
          <a:lstStyle/>
          <a:p>
            <a:r>
              <a:rPr lang="en-US">
                <a:solidFill>
                  <a:prstClr val="black"/>
                </a:solidFill>
              </a:rPr>
              <a:t>MIT-WPU</a:t>
            </a:r>
          </a:p>
        </p:txBody>
      </p:sp>
    </p:spTree>
    <p:extLst>
      <p:ext uri="{BB962C8B-B14F-4D97-AF65-F5344CB8AC3E}">
        <p14:creationId xmlns:p14="http://schemas.microsoft.com/office/powerpoint/2010/main" val="365713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MIT-WPU</a:t>
            </a:r>
          </a:p>
        </p:txBody>
      </p:sp>
      <p:sp>
        <p:nvSpPr>
          <p:cNvPr id="5" name="Slide Number Placeholder 4"/>
          <p:cNvSpPr>
            <a:spLocks noGrp="1"/>
          </p:cNvSpPr>
          <p:nvPr>
            <p:ph type="sldNum" sz="quarter" idx="11"/>
          </p:nvPr>
        </p:nvSpPr>
        <p:spPr/>
        <p:txBody>
          <a:bodyPr/>
          <a:lstStyle/>
          <a:p>
            <a:fld id="{CC0189AB-5D8B-4EF4-814C-60D97C145CC3}" type="slidenum">
              <a:rPr lang="en-US" smtClean="0"/>
              <a:pPr/>
              <a:t>13</a:t>
            </a:fld>
            <a:endParaRPr lang="en-US"/>
          </a:p>
        </p:txBody>
      </p:sp>
    </p:spTree>
    <p:extLst>
      <p:ext uri="{BB962C8B-B14F-4D97-AF65-F5344CB8AC3E}">
        <p14:creationId xmlns:p14="http://schemas.microsoft.com/office/powerpoint/2010/main" val="42084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MIT-WPU</a:t>
            </a:r>
          </a:p>
        </p:txBody>
      </p:sp>
      <p:sp>
        <p:nvSpPr>
          <p:cNvPr id="5" name="Slide Number Placeholder 4"/>
          <p:cNvSpPr>
            <a:spLocks noGrp="1"/>
          </p:cNvSpPr>
          <p:nvPr>
            <p:ph type="sldNum" sz="quarter" idx="11"/>
          </p:nvPr>
        </p:nvSpPr>
        <p:spPr/>
        <p:txBody>
          <a:bodyPr/>
          <a:lstStyle/>
          <a:p>
            <a:fld id="{CC0189AB-5D8B-4EF4-814C-60D97C145CC3}" type="slidenum">
              <a:rPr lang="en-US" smtClean="0"/>
              <a:pPr/>
              <a:t>14</a:t>
            </a:fld>
            <a:endParaRPr lang="en-US"/>
          </a:p>
        </p:txBody>
      </p:sp>
    </p:spTree>
    <p:extLst>
      <p:ext uri="{BB962C8B-B14F-4D97-AF65-F5344CB8AC3E}">
        <p14:creationId xmlns:p14="http://schemas.microsoft.com/office/powerpoint/2010/main" val="588936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15</a:t>
            </a:fld>
            <a:endParaRPr lang="en-US"/>
          </a:p>
        </p:txBody>
      </p:sp>
      <p:sp>
        <p:nvSpPr>
          <p:cNvPr id="5" name="Header Placeholder 4"/>
          <p:cNvSpPr>
            <a:spLocks noGrp="1"/>
          </p:cNvSpPr>
          <p:nvPr>
            <p:ph type="hdr" sz="quarter" idx="11"/>
          </p:nvPr>
        </p:nvSpPr>
        <p:spPr/>
        <p:txBody>
          <a:bodyPr/>
          <a:lstStyle/>
          <a:p>
            <a:r>
              <a:rPr lang="en-US"/>
              <a:t>MIT-WPU</a:t>
            </a:r>
          </a:p>
        </p:txBody>
      </p:sp>
    </p:spTree>
    <p:extLst>
      <p:ext uri="{BB962C8B-B14F-4D97-AF65-F5344CB8AC3E}">
        <p14:creationId xmlns:p14="http://schemas.microsoft.com/office/powerpoint/2010/main" val="81834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Although the constructors and destructors of the base class are not inherited themselves, its default constructor (i.e., its constructor with no parameters) and its destructor are always called when a new object of a derived class is created or destroyed</a:t>
            </a:r>
          </a:p>
          <a:p>
            <a:endParaRPr lang="en-US" dirty="0"/>
          </a:p>
        </p:txBody>
      </p:sp>
      <p:sp>
        <p:nvSpPr>
          <p:cNvPr id="4" name="Header Placeholder 3"/>
          <p:cNvSpPr>
            <a:spLocks noGrp="1"/>
          </p:cNvSpPr>
          <p:nvPr>
            <p:ph type="hdr" sz="quarter" idx="10"/>
          </p:nvPr>
        </p:nvSpPr>
        <p:spPr/>
        <p:txBody>
          <a:bodyPr/>
          <a:lstStyle/>
          <a:p>
            <a:r>
              <a:rPr lang="en-US"/>
              <a:t>MIT-WPU</a:t>
            </a:r>
          </a:p>
        </p:txBody>
      </p:sp>
      <p:sp>
        <p:nvSpPr>
          <p:cNvPr id="5" name="Slide Number Placeholder 4"/>
          <p:cNvSpPr>
            <a:spLocks noGrp="1"/>
          </p:cNvSpPr>
          <p:nvPr>
            <p:ph type="sldNum" sz="quarter" idx="11"/>
          </p:nvPr>
        </p:nvSpPr>
        <p:spPr/>
        <p:txBody>
          <a:bodyPr/>
          <a:lstStyle/>
          <a:p>
            <a:fld id="{CC0189AB-5D8B-4EF4-814C-60D97C145CC3}" type="slidenum">
              <a:rPr lang="en-US" smtClean="0"/>
              <a:pPr/>
              <a:t>16</a:t>
            </a:fld>
            <a:endParaRPr lang="en-US"/>
          </a:p>
        </p:txBody>
      </p:sp>
    </p:spTree>
    <p:extLst>
      <p:ext uri="{BB962C8B-B14F-4D97-AF65-F5344CB8AC3E}">
        <p14:creationId xmlns:p14="http://schemas.microsoft.com/office/powerpoint/2010/main" val="153768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4" y="2130433"/>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989273" y="2362200"/>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7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4388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7" y="274646"/>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6"/>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9871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7C945BA-A989-439F-ACD7-63D95D63A1AB}" type="datetime1">
              <a:rPr lang="en-US" smtClean="0"/>
              <a:pPr/>
              <a:t>2/9/2023</a:t>
            </a:fld>
            <a:endParaRPr lang="en-US"/>
          </a:p>
        </p:txBody>
      </p:sp>
      <p:sp>
        <p:nvSpPr>
          <p:cNvPr id="4" name="Footer Placeholder 3"/>
          <p:cNvSpPr>
            <a:spLocks noGrp="1"/>
          </p:cNvSpPr>
          <p:nvPr>
            <p:ph type="ftr" sz="quarter" idx="11"/>
          </p:nvPr>
        </p:nvSpPr>
        <p:spPr/>
        <p:txBody>
          <a:bodyPr/>
          <a:lstStyle/>
          <a:p>
            <a:r>
              <a:rPr lang="en-US"/>
              <a:t>Computer Science and Information Technology-I</a:t>
            </a:r>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val="95599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grpSp>
        <p:nvGrpSpPr>
          <p:cNvPr id="7" name="Group 6" descr="Dark gray partial box."/>
          <p:cNvGrpSpPr/>
          <p:nvPr userDrawn="1"/>
        </p:nvGrpSpPr>
        <p:grpSpPr>
          <a:xfrm>
            <a:off x="1279360" y="313346"/>
            <a:ext cx="10270994" cy="1066802"/>
            <a:chOff x="989012" y="4572000"/>
            <a:chExt cx="10268319" cy="1002032"/>
          </a:xfrm>
        </p:grpSpPr>
        <p:cxnSp>
          <p:nvCxnSpPr>
            <p:cNvPr id="8" name="Straight Connector 7"/>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08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8"/>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403183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220" y="1600206"/>
            <a:ext cx="556404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0526" y="1600206"/>
            <a:ext cx="6220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grpSp>
        <p:nvGrpSpPr>
          <p:cNvPr id="8" name="Group 7" descr="Dark gray partial box."/>
          <p:cNvGrpSpPr/>
          <p:nvPr userDrawn="1"/>
        </p:nvGrpSpPr>
        <p:grpSpPr>
          <a:xfrm>
            <a:off x="1279360" y="313346"/>
            <a:ext cx="10270994" cy="1066802"/>
            <a:chOff x="989012" y="4572000"/>
            <a:chExt cx="10268319" cy="1002032"/>
          </a:xfrm>
        </p:grpSpPr>
        <p:cxnSp>
          <p:nvCxnSpPr>
            <p:cNvPr id="9" name="Straight Connector 8"/>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604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67AFE19-8960-4999-8BB5-FA14F1DD873F}" type="slidenum">
              <a:rPr lang="en-US" smtClean="0"/>
              <a:pPr/>
              <a:t>‹#›</a:t>
            </a:fld>
            <a:endParaRPr lang="en-US"/>
          </a:p>
        </p:txBody>
      </p:sp>
      <p:grpSp>
        <p:nvGrpSpPr>
          <p:cNvPr id="10" name="Group 9" descr="Dark gray partial box."/>
          <p:cNvGrpSpPr/>
          <p:nvPr userDrawn="1"/>
        </p:nvGrpSpPr>
        <p:grpSpPr>
          <a:xfrm>
            <a:off x="1279360" y="313346"/>
            <a:ext cx="10270994" cy="1066802"/>
            <a:chOff x="989012" y="4572000"/>
            <a:chExt cx="10268319" cy="1002032"/>
          </a:xfrm>
        </p:grpSpPr>
        <p:cxnSp>
          <p:nvCxnSpPr>
            <p:cNvPr id="11" name="Straight Connector 10"/>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975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67AFE19-8960-4999-8BB5-FA14F1DD873F}" type="slidenum">
              <a:rPr lang="en-US" smtClean="0"/>
              <a:pPr/>
              <a:t>‹#›</a:t>
            </a:fld>
            <a:endParaRPr lang="en-US"/>
          </a:p>
        </p:txBody>
      </p:sp>
      <p:grpSp>
        <p:nvGrpSpPr>
          <p:cNvPr id="6" name="Group 5" descr="Dark gray partial box."/>
          <p:cNvGrpSpPr/>
          <p:nvPr userDrawn="1"/>
        </p:nvGrpSpPr>
        <p:grpSpPr>
          <a:xfrm>
            <a:off x="1279360" y="313346"/>
            <a:ext cx="10270994" cy="1066802"/>
            <a:chOff x="989012" y="4572000"/>
            <a:chExt cx="10268319" cy="1002032"/>
          </a:xfrm>
        </p:grpSpPr>
        <p:cxnSp>
          <p:nvCxnSpPr>
            <p:cNvPr id="7" name="Straight Connector 6"/>
            <p:cNvCxnSpPr/>
            <p:nvPr/>
          </p:nvCxnSpPr>
          <p:spPr>
            <a:xfrm>
              <a:off x="4113212" y="4572000"/>
              <a:ext cx="7144119"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55743" y="4572000"/>
              <a:ext cx="0" cy="1002032"/>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89012" y="5574032"/>
              <a:ext cx="10266731" cy="0"/>
            </a:xfrm>
            <a:prstGeom prst="line">
              <a:avLst/>
            </a:prstGeom>
            <a:ln w="25400">
              <a:solidFill>
                <a:srgbClr val="FFC1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404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9949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8"/>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112983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1"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1"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21"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67AFE19-8960-4999-8BB5-FA14F1DD873F}" type="slidenum">
              <a:rPr lang="en-US" smtClean="0"/>
              <a:pPr/>
              <a:t>‹#›</a:t>
            </a:fld>
            <a:endParaRPr lang="en-US"/>
          </a:p>
        </p:txBody>
      </p:sp>
    </p:spTree>
    <p:extLst>
      <p:ext uri="{BB962C8B-B14F-4D97-AF65-F5344CB8AC3E}">
        <p14:creationId xmlns:p14="http://schemas.microsoft.com/office/powerpoint/2010/main" val="337184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lack and white background Flourence city image."/>
          <p:cNvPicPr>
            <a:picLocks noChangeAspect="1"/>
          </p:cNvPicPr>
          <p:nvPr userDrawn="1"/>
        </p:nvPicPr>
        <p:blipFill>
          <a:blip r:embed="rId14">
            <a:alphaModFix amt="10000"/>
            <a:extLst>
              <a:ext uri="{BEBA8EAE-BF5A-486C-A8C5-ECC9F3942E4B}">
                <a14:imgProps xmlns:a14="http://schemas.microsoft.com/office/drawing/2010/main">
                  <a14:imgLayer r:embed="rId15">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 y="0"/>
            <a:ext cx="12192000" cy="6856214"/>
          </a:xfrm>
          <a:prstGeom prst="rect">
            <a:avLst/>
          </a:prstGeom>
        </p:spPr>
      </p:pic>
      <p:sp>
        <p:nvSpPr>
          <p:cNvPr id="2" name="Title Placeholder 1"/>
          <p:cNvSpPr>
            <a:spLocks noGrp="1"/>
          </p:cNvSpPr>
          <p:nvPr>
            <p:ph type="title"/>
          </p:nvPr>
        </p:nvSpPr>
        <p:spPr>
          <a:xfrm>
            <a:off x="609603"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3" y="1600206"/>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2EA7A-4582-4EBE-B56E-0A2BB79E190A}" type="datetimeFigureOut">
              <a:rPr lang="en-US" smtClean="0">
                <a:solidFill>
                  <a:prstClr val="black">
                    <a:tint val="75000"/>
                  </a:prstClr>
                </a:solidFill>
              </a:rPr>
              <a:pPr/>
              <a:t>2/9/2023</a:t>
            </a:fld>
            <a:endParaRPr lang="en-US">
              <a:solidFill>
                <a:prstClr val="black">
                  <a:tint val="75000"/>
                </a:prstClr>
              </a:solidFill>
            </a:endParaRPr>
          </a:p>
        </p:txBody>
      </p:sp>
      <p:sp>
        <p:nvSpPr>
          <p:cNvPr id="5" name="Footer Placeholder 4"/>
          <p:cNvSpPr>
            <a:spLocks noGrp="1"/>
          </p:cNvSpPr>
          <p:nvPr>
            <p:ph type="ftr" sz="quarter" idx="3"/>
          </p:nvPr>
        </p:nvSpPr>
        <p:spPr>
          <a:xfrm>
            <a:off x="4165604" y="635635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4" y="6356358"/>
            <a:ext cx="2844800" cy="365125"/>
          </a:xfrm>
          <a:prstGeom prst="rect">
            <a:avLst/>
          </a:prstGeom>
        </p:spPr>
        <p:txBody>
          <a:bodyPr vert="horz" lIns="91440" tIns="45720" rIns="91440" bIns="45720" rtlCol="0" anchor="ctr"/>
          <a:lstStyle>
            <a:lvl1pPr algn="r">
              <a:defRPr sz="1200">
                <a:solidFill>
                  <a:srgbClr val="FFC000"/>
                </a:solidFill>
              </a:defRPr>
            </a:lvl1pPr>
          </a:lstStyle>
          <a:p>
            <a:fld id="{A67AFE19-8960-4999-8BB5-FA14F1DD873F}" type="slidenum">
              <a:rPr lang="en-US" smtClean="0"/>
              <a:pPr/>
              <a:t>‹#›</a:t>
            </a:fld>
            <a:endParaRPr lang="en-US" dirty="0"/>
          </a:p>
        </p:txBody>
      </p:sp>
    </p:spTree>
    <p:extLst>
      <p:ext uri="{BB962C8B-B14F-4D97-AF65-F5344CB8AC3E}">
        <p14:creationId xmlns:p14="http://schemas.microsoft.com/office/powerpoint/2010/main" val="140265839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33" r:id="rId12"/>
  </p:sldLayoutIdLst>
  <p:txStyles>
    <p:titleStyle>
      <a:lvl1pPr algn="ctr" defTabSz="914400" rtl="0" eaLnBrk="1" latinLnBrk="0" hangingPunct="1">
        <a:spcBef>
          <a:spcPct val="0"/>
        </a:spcBef>
        <a:buNone/>
        <a:defRPr sz="4000" kern="1200">
          <a:solidFill>
            <a:schemeClr val="tx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 y="4330700"/>
            <a:ext cx="12192000" cy="1372676"/>
          </a:xfrm>
        </p:spPr>
        <p:txBody>
          <a:bodyPr>
            <a:noAutofit/>
          </a:bodyPr>
          <a:lstStyle/>
          <a:p>
            <a:endParaRPr lang="en-US" sz="4000" b="1" dirty="0">
              <a:solidFill>
                <a:srgbClr val="7030A0"/>
              </a:solidFill>
              <a:latin typeface="Cambria" panose="02040503050406030204" pitchFamily="18" charset="0"/>
              <a:cs typeface="Times New Roman" panose="02020603050405020304" pitchFamily="18" charset="0"/>
            </a:endParaRPr>
          </a:p>
        </p:txBody>
      </p:sp>
      <p:sp>
        <p:nvSpPr>
          <p:cNvPr id="5" name="Rectangle 4"/>
          <p:cNvSpPr/>
          <p:nvPr/>
        </p:nvSpPr>
        <p:spPr>
          <a:xfrm>
            <a:off x="637724" y="2738978"/>
            <a:ext cx="10598548" cy="646331"/>
          </a:xfrm>
          <a:prstGeom prst="rect">
            <a:avLst/>
          </a:prstGeom>
        </p:spPr>
        <p:txBody>
          <a:bodyPr wrap="square">
            <a:spAutoFit/>
          </a:bodyPr>
          <a:lstStyle/>
          <a:p>
            <a:pPr algn="ctr"/>
            <a:r>
              <a:rPr lang="en-US" sz="3600" b="1" dirty="0"/>
              <a:t>Inheritance and Polymorphism</a:t>
            </a:r>
            <a:endParaRPr lang="en-US" sz="4000" dirty="0"/>
          </a:p>
        </p:txBody>
      </p:sp>
      <p:pic>
        <p:nvPicPr>
          <p:cNvPr id="2" name="Picture 1"/>
          <p:cNvPicPr>
            <a:picLocks noChangeAspect="1"/>
          </p:cNvPicPr>
          <p:nvPr/>
        </p:nvPicPr>
        <p:blipFill rotWithShape="1">
          <a:blip r:embed="rId2"/>
          <a:srcRect l="1220" t="5437" r="3335" b="14369"/>
          <a:stretch/>
        </p:blipFill>
        <p:spPr>
          <a:xfrm>
            <a:off x="137576" y="0"/>
            <a:ext cx="11654725" cy="2359262"/>
          </a:xfrm>
          <a:prstGeom prst="rect">
            <a:avLst/>
          </a:prstGeom>
        </p:spPr>
      </p:pic>
    </p:spTree>
    <p:extLst>
      <p:ext uri="{BB962C8B-B14F-4D97-AF65-F5344CB8AC3E}">
        <p14:creationId xmlns:p14="http://schemas.microsoft.com/office/powerpoint/2010/main" val="248586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3" name="Content Placeholder 2"/>
          <p:cNvSpPr>
            <a:spLocks noGrp="1"/>
          </p:cNvSpPr>
          <p:nvPr>
            <p:ph sz="half" idx="1"/>
          </p:nvPr>
        </p:nvSpPr>
        <p:spPr/>
        <p:txBody>
          <a:bodyPr/>
          <a:lstStyle/>
          <a:p>
            <a:r>
              <a:rPr lang="en-US" dirty="0"/>
              <a:t>Single level inheritance</a:t>
            </a:r>
          </a:p>
          <a:p>
            <a:pPr lvl="1"/>
            <a:r>
              <a:rPr lang="en-US" dirty="0"/>
              <a:t> Single base class &amp; a single derived class i.e. - A base mobile features are extended by Samsung brand.</a:t>
            </a:r>
          </a:p>
        </p:txBody>
      </p:sp>
      <p:sp>
        <p:nvSpPr>
          <p:cNvPr id="4" name="Content Placeholder 3"/>
          <p:cNvSpPr>
            <a:spLocks noGrp="1"/>
          </p:cNvSpPr>
          <p:nvPr>
            <p:ph sz="half" idx="2"/>
          </p:nvPr>
        </p:nvSpPr>
        <p:spPr/>
        <p:txBody>
          <a:bodyPr/>
          <a:lstStyle/>
          <a:p>
            <a:r>
              <a:rPr lang="en-US" dirty="0"/>
              <a:t>Multi level inheritance</a:t>
            </a:r>
          </a:p>
          <a:p>
            <a:pPr lvl="1"/>
            <a:r>
              <a:rPr lang="en-US" dirty="0"/>
              <a:t>In Multilevel inheritance, there is more than one single level of derivation.</a:t>
            </a:r>
          </a:p>
          <a:p>
            <a:pPr lvl="1"/>
            <a:r>
              <a:rPr lang="en-US" dirty="0"/>
              <a:t>E.g. After base features are extended by Samsung brand, a new model is launched with latest Android OS </a:t>
            </a:r>
          </a:p>
        </p:txBody>
      </p:sp>
      <p:graphicFrame>
        <p:nvGraphicFramePr>
          <p:cNvPr id="5" name="Diagram 4"/>
          <p:cNvGraphicFramePr/>
          <p:nvPr>
            <p:extLst/>
          </p:nvPr>
        </p:nvGraphicFramePr>
        <p:xfrm>
          <a:off x="836830" y="3352800"/>
          <a:ext cx="3658553"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nvPr>
        </p:nvGraphicFramePr>
        <p:xfrm>
          <a:off x="6781978" y="4038600"/>
          <a:ext cx="4749979" cy="263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324F437A-90C5-499E-8B8F-3741386FD504}" type="datetime1">
              <a:rPr lang="en-US" smtClean="0"/>
              <a:pPr/>
              <a:t>2/9/2023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10</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41459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Inheritance</a:t>
            </a:r>
          </a:p>
        </p:txBody>
      </p:sp>
      <p:sp>
        <p:nvSpPr>
          <p:cNvPr id="3" name="Content Placeholder 2"/>
          <p:cNvSpPr>
            <a:spLocks noGrp="1"/>
          </p:cNvSpPr>
          <p:nvPr>
            <p:ph sz="half" idx="1"/>
          </p:nvPr>
        </p:nvSpPr>
        <p:spPr/>
        <p:txBody>
          <a:bodyPr/>
          <a:lstStyle/>
          <a:p>
            <a:r>
              <a:rPr lang="en-US" dirty="0"/>
              <a:t>Hierarchical inheritance</a:t>
            </a:r>
          </a:p>
          <a:p>
            <a:pPr lvl="1"/>
            <a:r>
              <a:rPr lang="en-US" dirty="0"/>
              <a:t>Multiple derived class would be extended from base class</a:t>
            </a:r>
          </a:p>
          <a:p>
            <a:pPr lvl="1"/>
            <a:r>
              <a:rPr lang="en-US" dirty="0"/>
              <a:t>It’s similar to single level inheritance but this time along with Samsung, Nokia is also taking part in inheritance.</a:t>
            </a:r>
          </a:p>
        </p:txBody>
      </p:sp>
      <p:sp>
        <p:nvSpPr>
          <p:cNvPr id="4" name="Content Placeholder 3"/>
          <p:cNvSpPr>
            <a:spLocks noGrp="1"/>
          </p:cNvSpPr>
          <p:nvPr>
            <p:ph sz="half" idx="2"/>
          </p:nvPr>
        </p:nvSpPr>
        <p:spPr/>
        <p:txBody>
          <a:bodyPr/>
          <a:lstStyle/>
          <a:p>
            <a:r>
              <a:rPr lang="en-US" dirty="0"/>
              <a:t>Hybrid inheritance</a:t>
            </a:r>
          </a:p>
          <a:p>
            <a:pPr lvl="1"/>
            <a:r>
              <a:rPr lang="en-US" dirty="0"/>
              <a:t>Single, Multilevel, &amp; hierarchal inheritance all together construct a hybrid inheritance.</a:t>
            </a:r>
          </a:p>
        </p:txBody>
      </p:sp>
      <p:graphicFrame>
        <p:nvGraphicFramePr>
          <p:cNvPr id="5" name="Diagram 4"/>
          <p:cNvGraphicFramePr/>
          <p:nvPr>
            <p:extLst/>
          </p:nvPr>
        </p:nvGraphicFramePr>
        <p:xfrm>
          <a:off x="913050" y="4377972"/>
          <a:ext cx="3506113" cy="1641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nvPr>
        </p:nvGraphicFramePr>
        <p:xfrm>
          <a:off x="7239297" y="2971800"/>
          <a:ext cx="4192092" cy="20990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ate Placeholder 6"/>
          <p:cNvSpPr>
            <a:spLocks noGrp="1"/>
          </p:cNvSpPr>
          <p:nvPr>
            <p:ph type="dt" sz="half" idx="10"/>
          </p:nvPr>
        </p:nvSpPr>
        <p:spPr/>
        <p:txBody>
          <a:bodyPr/>
          <a:lstStyle/>
          <a:p>
            <a:fld id="{7BA0832E-A7BF-4A88-8DB2-E5AB7DED11AD}" type="datetime1">
              <a:rPr lang="en-US" smtClean="0"/>
              <a:pPr/>
              <a:t>2/9/2023</a:t>
            </a:fld>
            <a:endParaRPr lang="en-US"/>
          </a:p>
        </p:txBody>
      </p:sp>
      <p:sp>
        <p:nvSpPr>
          <p:cNvPr id="8" name="Slide Number Placeholder 7"/>
          <p:cNvSpPr>
            <a:spLocks noGrp="1"/>
          </p:cNvSpPr>
          <p:nvPr>
            <p:ph type="sldNum" sz="quarter" idx="12"/>
          </p:nvPr>
        </p:nvSpPr>
        <p:spPr/>
        <p:txBody>
          <a:bodyPr/>
          <a:lstStyle/>
          <a:p>
            <a:fld id="{A67AFE19-8960-4999-8BB5-FA14F1DD873F}" type="slidenum">
              <a:rPr lang="en-US" smtClean="0"/>
              <a:pPr/>
              <a:t>11</a:t>
            </a:fld>
            <a:endParaRPr lang="en-US"/>
          </a:p>
        </p:txBody>
      </p:sp>
      <p:sp>
        <p:nvSpPr>
          <p:cNvPr id="9" name="Footer Placeholder 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2541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400" b="1" dirty="0">
                <a:solidFill>
                  <a:srgbClr val="002060"/>
                </a:solidFill>
              </a:rPr>
              <a:t>Single Inheritance</a:t>
            </a:r>
          </a:p>
        </p:txBody>
      </p:sp>
      <p:sp>
        <p:nvSpPr>
          <p:cNvPr id="3" name="Content Placeholder 2"/>
          <p:cNvSpPr>
            <a:spLocks noGrp="1"/>
          </p:cNvSpPr>
          <p:nvPr>
            <p:ph idx="1"/>
          </p:nvPr>
        </p:nvSpPr>
        <p:spPr>
          <a:xfrm>
            <a:off x="262567" y="1152211"/>
            <a:ext cx="8487295" cy="5705789"/>
          </a:xfrm>
          <a:solidFill>
            <a:schemeClr val="bg1">
              <a:lumMod val="75000"/>
            </a:schemeClr>
          </a:solidFill>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rgbClr val="CC04A1"/>
                </a:solidFill>
              </a:rPr>
              <a:t>Employee</a:t>
            </a:r>
            <a:r>
              <a:rPr lang="en-IN" sz="1800" dirty="0">
                <a:solidFill>
                  <a:schemeClr val="tx1"/>
                </a:solidFill>
              </a:rPr>
              <a:t>   {  // Employee </a:t>
            </a:r>
            <a:r>
              <a:rPr lang="en-IN" sz="1800" dirty="0" err="1">
                <a:solidFill>
                  <a:schemeClr val="tx1"/>
                </a:solidFill>
              </a:rPr>
              <a:t>superclass</a:t>
            </a:r>
            <a:endParaRPr lang="en-IN" sz="1800" dirty="0">
              <a:solidFill>
                <a:schemeClr val="tx1"/>
              </a:solidFill>
            </a:endParaRPr>
          </a:p>
          <a:p>
            <a:pPr marL="0" indent="0">
              <a:lnSpc>
                <a:spcPct val="100000"/>
              </a:lnSpc>
              <a:spcBef>
                <a:spcPts val="0"/>
              </a:spcBef>
              <a:spcAft>
                <a:spcPts val="0"/>
              </a:spcAft>
              <a:buNone/>
            </a:pPr>
            <a:r>
              <a:rPr lang="en-IN" sz="1800" dirty="0">
                <a:solidFill>
                  <a:schemeClr val="tx1"/>
                </a:solidFill>
              </a:rPr>
              <a:t>protected</a:t>
            </a:r>
          </a:p>
          <a:p>
            <a:pPr marL="0" indent="0">
              <a:lnSpc>
                <a:spcPct val="100000"/>
              </a:lnSpc>
              <a:spcBef>
                <a:spcPts val="0"/>
              </a:spcBef>
              <a:spcAft>
                <a:spcPts val="0"/>
              </a:spcAft>
              <a:buNone/>
            </a:pPr>
            <a:r>
              <a:rPr lang="en-IN" sz="1800" dirty="0">
                <a:solidFill>
                  <a:schemeClr val="tx1"/>
                </a:solidFill>
              </a:rPr>
              <a:t>	string  </a:t>
            </a:r>
            <a:r>
              <a:rPr lang="en-IN" sz="1800" dirty="0" err="1">
                <a:solidFill>
                  <a:schemeClr val="tx1"/>
                </a:solidFill>
              </a:rPr>
              <a:t>firstname,lastname,socialssecuritynunmber</a:t>
            </a:r>
            <a:r>
              <a:rPr lang="en-IN" sz="1800" dirty="0">
                <a:solidFill>
                  <a:schemeClr val="tx1"/>
                </a:solidFill>
              </a:rPr>
              <a:t>;</a:t>
            </a:r>
          </a:p>
          <a:p>
            <a:pPr>
              <a:buNone/>
            </a:pPr>
            <a:r>
              <a:rPr lang="en-US" sz="1800" dirty="0"/>
              <a:t>public:</a:t>
            </a:r>
          </a:p>
          <a:p>
            <a:pPr>
              <a:buNone/>
            </a:pPr>
            <a:r>
              <a:rPr lang="en-US" sz="1800" dirty="0"/>
              <a:t>       Employee(string </a:t>
            </a:r>
            <a:r>
              <a:rPr lang="en-US" sz="1800" dirty="0" err="1"/>
              <a:t>first,string</a:t>
            </a:r>
            <a:r>
              <a:rPr lang="en-US" sz="1800" dirty="0"/>
              <a:t> </a:t>
            </a:r>
            <a:r>
              <a:rPr lang="en-US" sz="1800" dirty="0" err="1"/>
              <a:t>last,string</a:t>
            </a:r>
            <a:r>
              <a:rPr lang="en-US" sz="1800" dirty="0"/>
              <a:t> </a:t>
            </a:r>
            <a:r>
              <a:rPr lang="en-US" sz="1800" dirty="0" err="1"/>
              <a:t>ssn</a:t>
            </a:r>
            <a:r>
              <a:rPr lang="en-US" sz="1800" dirty="0"/>
              <a:t>)        {</a:t>
            </a:r>
          </a:p>
          <a:p>
            <a:pPr>
              <a:buNone/>
            </a:pPr>
            <a:r>
              <a:rPr lang="en-US" sz="1800" dirty="0"/>
              <a:t>           </a:t>
            </a:r>
            <a:r>
              <a:rPr lang="en-US" sz="1800" dirty="0" err="1"/>
              <a:t>firstName</a:t>
            </a:r>
            <a:r>
              <a:rPr lang="en-US" sz="1800" dirty="0"/>
              <a:t>=first;</a:t>
            </a:r>
          </a:p>
          <a:p>
            <a:pPr>
              <a:buNone/>
            </a:pPr>
            <a:r>
              <a:rPr lang="en-US" sz="1800" dirty="0"/>
              <a:t>           </a:t>
            </a:r>
            <a:r>
              <a:rPr lang="en-US" sz="1800" dirty="0" err="1"/>
              <a:t>lastName</a:t>
            </a:r>
            <a:r>
              <a:rPr lang="en-US" sz="1800" dirty="0"/>
              <a:t>=last;</a:t>
            </a:r>
          </a:p>
          <a:p>
            <a:pPr>
              <a:buNone/>
            </a:pPr>
            <a:r>
              <a:rPr lang="en-US" sz="1800" dirty="0"/>
              <a:t>           </a:t>
            </a:r>
            <a:r>
              <a:rPr lang="en-US" sz="1800" dirty="0" err="1"/>
              <a:t>socialSecurityNumber</a:t>
            </a:r>
            <a:r>
              <a:rPr lang="en-US" sz="1800" dirty="0"/>
              <a:t>=</a:t>
            </a:r>
            <a:r>
              <a:rPr lang="en-US" sz="1800" dirty="0" err="1"/>
              <a:t>ssn</a:t>
            </a:r>
            <a:r>
              <a:rPr lang="en-US" sz="1800" dirty="0"/>
              <a:t>;</a:t>
            </a:r>
          </a:p>
          <a:p>
            <a:pPr>
              <a:buNone/>
            </a:pPr>
            <a:r>
              <a:rPr lang="en-US" sz="1800" dirty="0"/>
              <a:t>        } // end three-argument Employee constructor</a:t>
            </a:r>
          </a:p>
          <a:p>
            <a:pPr>
              <a:buNone/>
            </a:pPr>
            <a:r>
              <a:rPr lang="en-US" sz="1800" dirty="0"/>
              <a:t> </a:t>
            </a:r>
            <a:r>
              <a:rPr lang="en-IN" sz="1800" dirty="0">
                <a:solidFill>
                  <a:schemeClr val="tx1"/>
                </a:solidFill>
              </a:rPr>
              <a:t>    three getters &amp;</a:t>
            </a:r>
            <a:r>
              <a:rPr lang="en-IN" sz="1800" dirty="0" err="1">
                <a:solidFill>
                  <a:schemeClr val="tx1"/>
                </a:solidFill>
              </a:rPr>
              <a:t>setters,one</a:t>
            </a:r>
            <a:r>
              <a:rPr lang="en-IN" sz="1800" dirty="0">
                <a:solidFill>
                  <a:schemeClr val="tx1"/>
                </a:solidFill>
              </a:rPr>
              <a:t> print function and one earning function</a:t>
            </a:r>
          </a:p>
          <a:p>
            <a:pPr marL="0" indent="0">
              <a:lnSpc>
                <a:spcPct val="100000"/>
              </a:lnSpc>
              <a:spcBef>
                <a:spcPts val="0"/>
              </a:spcBef>
              <a:spcAft>
                <a:spcPts val="0"/>
              </a:spcAft>
              <a:buNone/>
            </a:pPr>
            <a:r>
              <a:rPr lang="en-IN" sz="1800" dirty="0">
                <a:solidFill>
                  <a:schemeClr val="tx1"/>
                </a:solidFill>
              </a:rPr>
              <a:t>   }; </a:t>
            </a:r>
          </a:p>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chemeClr val="tx2">
                    <a:lumMod val="50000"/>
                  </a:schemeClr>
                </a:solidFill>
              </a:rPr>
              <a:t>SalariedEmployee</a:t>
            </a:r>
            <a:r>
              <a:rPr lang="en-IN" sz="1800" b="1" dirty="0">
                <a:solidFill>
                  <a:srgbClr val="CC04A1"/>
                </a:solidFill>
              </a:rPr>
              <a:t> : </a:t>
            </a:r>
            <a:r>
              <a:rPr lang="en-IN" sz="1800" dirty="0">
                <a:solidFill>
                  <a:srgbClr val="C00000"/>
                </a:solidFill>
              </a:rPr>
              <a:t>public </a:t>
            </a:r>
            <a:r>
              <a:rPr lang="en-IN" sz="1800" dirty="0">
                <a:solidFill>
                  <a:srgbClr val="CC04A1"/>
                </a:solidFill>
              </a:rPr>
              <a:t>Employee </a:t>
            </a:r>
            <a:r>
              <a:rPr lang="en-IN" sz="1800" dirty="0">
                <a:solidFill>
                  <a:schemeClr val="tx1"/>
                </a:solidFill>
              </a:rPr>
              <a:t>        // SalariedEmployee subclass inherits class Employee     {</a:t>
            </a:r>
          </a:p>
          <a:p>
            <a:pPr marL="0" indent="0">
              <a:lnSpc>
                <a:spcPct val="100000"/>
              </a:lnSpc>
              <a:spcBef>
                <a:spcPts val="0"/>
              </a:spcBef>
              <a:spcAft>
                <a:spcPts val="0"/>
              </a:spcAft>
              <a:buNone/>
            </a:pPr>
            <a:r>
              <a:rPr lang="en-IN" sz="1800" dirty="0">
                <a:solidFill>
                  <a:srgbClr val="FF0000"/>
                </a:solidFill>
              </a:rPr>
              <a:t>          protected:</a:t>
            </a:r>
          </a:p>
          <a:p>
            <a:pPr marL="0" indent="0">
              <a:lnSpc>
                <a:spcPct val="100000"/>
              </a:lnSpc>
              <a:spcBef>
                <a:spcPts val="0"/>
              </a:spcBef>
              <a:spcAft>
                <a:spcPts val="0"/>
              </a:spcAft>
              <a:buNone/>
            </a:pPr>
            <a:r>
              <a:rPr lang="en-IN" sz="1800" dirty="0">
                <a:solidFill>
                  <a:schemeClr val="tx1"/>
                </a:solidFill>
              </a:rPr>
              <a:t>          	       double weeklySalary;</a:t>
            </a:r>
          </a:p>
          <a:p>
            <a:pPr marL="0" indent="0">
              <a:lnSpc>
                <a:spcPct val="100000"/>
              </a:lnSpc>
              <a:spcBef>
                <a:spcPts val="0"/>
              </a:spcBef>
              <a:spcAft>
                <a:spcPts val="0"/>
              </a:spcAft>
              <a:buNone/>
            </a:pPr>
            <a:r>
              <a:rPr lang="en-IN" sz="1800" dirty="0">
                <a:solidFill>
                  <a:srgbClr val="002060"/>
                </a:solidFill>
              </a:rPr>
              <a:t>          public:</a:t>
            </a:r>
          </a:p>
          <a:p>
            <a:pPr marL="0" indent="0">
              <a:lnSpc>
                <a:spcPct val="100000"/>
              </a:lnSpc>
              <a:spcBef>
                <a:spcPts val="0"/>
              </a:spcBef>
              <a:spcAft>
                <a:spcPts val="0"/>
              </a:spcAft>
              <a:buNone/>
            </a:pPr>
            <a:r>
              <a:rPr lang="en-IN" sz="1800" dirty="0">
                <a:solidFill>
                  <a:schemeClr val="tx1"/>
                </a:solidFill>
              </a:rPr>
              <a:t>	</a:t>
            </a:r>
            <a:r>
              <a:rPr lang="en-IN" sz="1800" dirty="0"/>
              <a:t> one getter &amp; </a:t>
            </a:r>
            <a:r>
              <a:rPr lang="en-IN" sz="1800" dirty="0" err="1"/>
              <a:t>setter,one</a:t>
            </a:r>
            <a:r>
              <a:rPr lang="en-IN" sz="1800" dirty="0"/>
              <a:t> print function and one earning function</a:t>
            </a:r>
            <a:endParaRPr lang="en-IN" sz="1800" dirty="0">
              <a:solidFill>
                <a:schemeClr val="tx1"/>
              </a:solidFill>
            </a:endParaRPr>
          </a:p>
          <a:p>
            <a:pPr marL="0" indent="0">
              <a:lnSpc>
                <a:spcPct val="100000"/>
              </a:lnSpc>
              <a:spcBef>
                <a:spcPts val="0"/>
              </a:spcBef>
              <a:spcAft>
                <a:spcPts val="0"/>
              </a:spcAft>
              <a:buNone/>
            </a:pPr>
            <a:r>
              <a:rPr lang="en-IN" sz="1800" dirty="0">
                <a:solidFill>
                  <a:schemeClr val="tx1"/>
                </a:solidFill>
              </a:rPr>
              <a:t>          };  </a:t>
            </a:r>
            <a:endParaRPr lang="en-US" sz="1800" dirty="0">
              <a:solidFill>
                <a:schemeClr val="tx1"/>
              </a:solidFill>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12</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10" name="Rectangle 9"/>
          <p:cNvSpPr/>
          <p:nvPr/>
        </p:nvSpPr>
        <p:spPr>
          <a:xfrm>
            <a:off x="9244015" y="2797315"/>
            <a:ext cx="2786063" cy="2769989"/>
          </a:xfrm>
          <a:prstGeom prst="rect">
            <a:avLst/>
          </a:prstGeom>
          <a:solidFill>
            <a:schemeClr val="bg1">
              <a:lumMod val="95000"/>
            </a:schemeClr>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11" name="Group 10"/>
          <p:cNvGrpSpPr/>
          <p:nvPr/>
        </p:nvGrpSpPr>
        <p:grpSpPr>
          <a:xfrm>
            <a:off x="9417452" y="3151259"/>
            <a:ext cx="2443162" cy="2081579"/>
            <a:chOff x="9144000" y="3592212"/>
            <a:chExt cx="2443162" cy="2081579"/>
          </a:xfrm>
        </p:grpSpPr>
        <p:sp>
          <p:nvSpPr>
            <p:cNvPr id="12" name="Rectangle 11"/>
            <p:cNvSpPr/>
            <p:nvPr/>
          </p:nvSpPr>
          <p:spPr>
            <a:xfrm>
              <a:off x="9144000" y="3592212"/>
              <a:ext cx="2200276"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7030A0"/>
                  </a:solidFill>
                  <a:latin typeface="Courier New" pitchFamily="112" charset="0"/>
                </a:rPr>
                <a:t>Employee</a:t>
              </a:r>
              <a:endParaRPr lang="en-IN" dirty="0">
                <a:ln>
                  <a:solidFill>
                    <a:schemeClr val="tx1"/>
                  </a:solidFill>
                </a:ln>
                <a:solidFill>
                  <a:schemeClr val="tx1"/>
                </a:solidFill>
              </a:endParaRPr>
            </a:p>
          </p:txBody>
        </p:sp>
        <p:sp>
          <p:nvSpPr>
            <p:cNvPr id="13" name="Rectangle 12"/>
            <p:cNvSpPr/>
            <p:nvPr/>
          </p:nvSpPr>
          <p:spPr>
            <a:xfrm>
              <a:off x="9144000" y="5145153"/>
              <a:ext cx="2443162"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0000FF"/>
                  </a:solidFill>
                  <a:latin typeface="Courier New" pitchFamily="112" charset="0"/>
                </a:rPr>
                <a:t>salariedEmployee</a:t>
              </a:r>
              <a:endParaRPr lang="en-IN" dirty="0">
                <a:ln>
                  <a:solidFill>
                    <a:schemeClr val="tx1"/>
                  </a:solidFill>
                </a:ln>
                <a:solidFill>
                  <a:srgbClr val="0000FF"/>
                </a:solidFill>
              </a:endParaRPr>
            </a:p>
          </p:txBody>
        </p:sp>
        <p:sp>
          <p:nvSpPr>
            <p:cNvPr id="14" name="Down Arrow 13"/>
            <p:cNvSpPr/>
            <p:nvPr/>
          </p:nvSpPr>
          <p:spPr>
            <a:xfrm>
              <a:off x="10158413" y="4120850"/>
              <a:ext cx="142875" cy="102430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05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
                                          <p:stCondLst>
                                            <p:cond delay="0"/>
                                          </p:stCondLst>
                                        </p:cTn>
                                        <p:tgtEl>
                                          <p:spTgt spid="10"/>
                                        </p:tgtEl>
                                      </p:cBhvr>
                                    </p:animEffect>
                                    <p:anim calcmode="lin" valueType="num">
                                      <p:cBhvr>
                                        <p:cTn id="8" dur="18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 tmFilter="0, 0; 0.125,0.2665; 0.25,0.4; 0.375,0.465; 0.5,0.5;  0.625,0.535; 0.75,0.6; 0.875,0.7335; 1,1">
                                          <p:stCondLst>
                                            <p:cond delay="66"/>
                                          </p:stCondLst>
                                        </p:cTn>
                                        <p:tgtEl>
                                          <p:spTgt spid="10"/>
                                        </p:tgtEl>
                                        <p:attrNameLst>
                                          <p:attrName>ppt_y</p:attrName>
                                        </p:attrNameLst>
                                      </p:cBhvr>
                                      <p:tavLst>
                                        <p:tav tm="0" fmla="#ppt_y-sin(pi*$)/9">
                                          <p:val>
                                            <p:fltVal val="0"/>
                                          </p:val>
                                        </p:tav>
                                        <p:tav tm="100000">
                                          <p:val>
                                            <p:fltVal val="1"/>
                                          </p:val>
                                        </p:tav>
                                      </p:tavLst>
                                    </p:anim>
                                    <p:anim calcmode="lin" valueType="num">
                                      <p:cBhvr>
                                        <p:cTn id="11" dur="33" tmFilter="0, 0; 0.125,0.2665; 0.25,0.4; 0.375,0.465; 0.5,0.5;  0.625,0.535; 0.75,0.6; 0.875,0.7335; 1,1">
                                          <p:stCondLst>
                                            <p:cond delay="132"/>
                                          </p:stCondLst>
                                        </p:cTn>
                                        <p:tgtEl>
                                          <p:spTgt spid="10"/>
                                        </p:tgtEl>
                                        <p:attrNameLst>
                                          <p:attrName>ppt_y</p:attrName>
                                        </p:attrNameLst>
                                      </p:cBhvr>
                                      <p:tavLst>
                                        <p:tav tm="0" fmla="#ppt_y-sin(pi*$)/27">
                                          <p:val>
                                            <p:fltVal val="0"/>
                                          </p:val>
                                        </p:tav>
                                        <p:tav tm="100000">
                                          <p:val>
                                            <p:fltVal val="1"/>
                                          </p:val>
                                        </p:tav>
                                      </p:tavLst>
                                    </p:anim>
                                    <p:anim calcmode="lin" valueType="num">
                                      <p:cBhvr>
                                        <p:cTn id="12" dur="16" tmFilter="0, 0; 0.125,0.2665; 0.25,0.4; 0.375,0.465; 0.5,0.5;  0.625,0.535; 0.75,0.6; 0.875,0.7335; 1,1">
                                          <p:stCondLst>
                                            <p:cond delay="166"/>
                                          </p:stCondLst>
                                        </p:cTn>
                                        <p:tgtEl>
                                          <p:spTgt spid="10"/>
                                        </p:tgtEl>
                                        <p:attrNameLst>
                                          <p:attrName>ppt_y</p:attrName>
                                        </p:attrNameLst>
                                      </p:cBhvr>
                                      <p:tavLst>
                                        <p:tav tm="0" fmla="#ppt_y-sin(pi*$)/81">
                                          <p:val>
                                            <p:fltVal val="0"/>
                                          </p:val>
                                        </p:tav>
                                        <p:tav tm="100000">
                                          <p:val>
                                            <p:fltVal val="1"/>
                                          </p:val>
                                        </p:tav>
                                      </p:tavLst>
                                    </p:anim>
                                    <p:animScale>
                                      <p:cBhvr>
                                        <p:cTn id="13" dur="3">
                                          <p:stCondLst>
                                            <p:cond delay="65"/>
                                          </p:stCondLst>
                                        </p:cTn>
                                        <p:tgtEl>
                                          <p:spTgt spid="10"/>
                                        </p:tgtEl>
                                      </p:cBhvr>
                                      <p:to x="100000" y="60000"/>
                                    </p:animScale>
                                    <p:animScale>
                                      <p:cBhvr>
                                        <p:cTn id="14" dur="17" decel="50000">
                                          <p:stCondLst>
                                            <p:cond delay="68"/>
                                          </p:stCondLst>
                                        </p:cTn>
                                        <p:tgtEl>
                                          <p:spTgt spid="10"/>
                                        </p:tgtEl>
                                      </p:cBhvr>
                                      <p:to x="100000" y="100000"/>
                                    </p:animScale>
                                    <p:animScale>
                                      <p:cBhvr>
                                        <p:cTn id="15" dur="3">
                                          <p:stCondLst>
                                            <p:cond delay="131"/>
                                          </p:stCondLst>
                                        </p:cTn>
                                        <p:tgtEl>
                                          <p:spTgt spid="10"/>
                                        </p:tgtEl>
                                      </p:cBhvr>
                                      <p:to x="100000" y="80000"/>
                                    </p:animScale>
                                    <p:animScale>
                                      <p:cBhvr>
                                        <p:cTn id="16" dur="17" decel="50000">
                                          <p:stCondLst>
                                            <p:cond delay="134"/>
                                          </p:stCondLst>
                                        </p:cTn>
                                        <p:tgtEl>
                                          <p:spTgt spid="10"/>
                                        </p:tgtEl>
                                      </p:cBhvr>
                                      <p:to x="100000" y="100000"/>
                                    </p:animScale>
                                    <p:animScale>
                                      <p:cBhvr>
                                        <p:cTn id="17" dur="3">
                                          <p:stCondLst>
                                            <p:cond delay="164"/>
                                          </p:stCondLst>
                                        </p:cTn>
                                        <p:tgtEl>
                                          <p:spTgt spid="10"/>
                                        </p:tgtEl>
                                      </p:cBhvr>
                                      <p:to x="100000" y="90000"/>
                                    </p:animScale>
                                    <p:animScale>
                                      <p:cBhvr>
                                        <p:cTn id="18" dur="17" decel="50000">
                                          <p:stCondLst>
                                            <p:cond delay="167"/>
                                          </p:stCondLst>
                                        </p:cTn>
                                        <p:tgtEl>
                                          <p:spTgt spid="10"/>
                                        </p:tgtEl>
                                      </p:cBhvr>
                                      <p:to x="100000" y="100000"/>
                                    </p:animScale>
                                    <p:animScale>
                                      <p:cBhvr>
                                        <p:cTn id="19" dur="3">
                                          <p:stCondLst>
                                            <p:cond delay="181"/>
                                          </p:stCondLst>
                                        </p:cTn>
                                        <p:tgtEl>
                                          <p:spTgt spid="10"/>
                                        </p:tgtEl>
                                      </p:cBhvr>
                                      <p:to x="100000" y="95000"/>
                                    </p:animScale>
                                    <p:animScale>
                                      <p:cBhvr>
                                        <p:cTn id="20" dur="17" decel="50000">
                                          <p:stCondLst>
                                            <p:cond delay="183"/>
                                          </p:stCondLst>
                                        </p:cTn>
                                        <p:tgtEl>
                                          <p:spTgt spid="10"/>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
                                          <p:stCondLst>
                                            <p:cond delay="0"/>
                                          </p:stCondLst>
                                        </p:cTn>
                                        <p:tgtEl>
                                          <p:spTgt spid="11"/>
                                        </p:tgtEl>
                                      </p:cBhvr>
                                    </p:animEffect>
                                    <p:anim calcmode="lin" valueType="num">
                                      <p:cBhvr>
                                        <p:cTn id="24" dur="18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 tmFilter="0, 0; 0.125,0.2665; 0.25,0.4; 0.375,0.465; 0.5,0.5;  0.625,0.535; 0.75,0.6; 0.875,0.7335; 1,1">
                                          <p:stCondLst>
                                            <p:cond delay="66"/>
                                          </p:stCondLst>
                                        </p:cTn>
                                        <p:tgtEl>
                                          <p:spTgt spid="11"/>
                                        </p:tgtEl>
                                        <p:attrNameLst>
                                          <p:attrName>ppt_y</p:attrName>
                                        </p:attrNameLst>
                                      </p:cBhvr>
                                      <p:tavLst>
                                        <p:tav tm="0" fmla="#ppt_y-sin(pi*$)/9">
                                          <p:val>
                                            <p:fltVal val="0"/>
                                          </p:val>
                                        </p:tav>
                                        <p:tav tm="100000">
                                          <p:val>
                                            <p:fltVal val="1"/>
                                          </p:val>
                                        </p:tav>
                                      </p:tavLst>
                                    </p:anim>
                                    <p:anim calcmode="lin" valueType="num">
                                      <p:cBhvr>
                                        <p:cTn id="27" dur="33" tmFilter="0, 0; 0.125,0.2665; 0.25,0.4; 0.375,0.465; 0.5,0.5;  0.625,0.535; 0.75,0.6; 0.875,0.7335; 1,1">
                                          <p:stCondLst>
                                            <p:cond delay="132"/>
                                          </p:stCondLst>
                                        </p:cTn>
                                        <p:tgtEl>
                                          <p:spTgt spid="11"/>
                                        </p:tgtEl>
                                        <p:attrNameLst>
                                          <p:attrName>ppt_y</p:attrName>
                                        </p:attrNameLst>
                                      </p:cBhvr>
                                      <p:tavLst>
                                        <p:tav tm="0" fmla="#ppt_y-sin(pi*$)/27">
                                          <p:val>
                                            <p:fltVal val="0"/>
                                          </p:val>
                                        </p:tav>
                                        <p:tav tm="100000">
                                          <p:val>
                                            <p:fltVal val="1"/>
                                          </p:val>
                                        </p:tav>
                                      </p:tavLst>
                                    </p:anim>
                                    <p:anim calcmode="lin" valueType="num">
                                      <p:cBhvr>
                                        <p:cTn id="28" dur="16" tmFilter="0, 0; 0.125,0.2665; 0.25,0.4; 0.375,0.465; 0.5,0.5;  0.625,0.535; 0.75,0.6; 0.875,0.7335; 1,1">
                                          <p:stCondLst>
                                            <p:cond delay="166"/>
                                          </p:stCondLst>
                                        </p:cTn>
                                        <p:tgtEl>
                                          <p:spTgt spid="11"/>
                                        </p:tgtEl>
                                        <p:attrNameLst>
                                          <p:attrName>ppt_y</p:attrName>
                                        </p:attrNameLst>
                                      </p:cBhvr>
                                      <p:tavLst>
                                        <p:tav tm="0" fmla="#ppt_y-sin(pi*$)/81">
                                          <p:val>
                                            <p:fltVal val="0"/>
                                          </p:val>
                                        </p:tav>
                                        <p:tav tm="100000">
                                          <p:val>
                                            <p:fltVal val="1"/>
                                          </p:val>
                                        </p:tav>
                                      </p:tavLst>
                                    </p:anim>
                                    <p:animScale>
                                      <p:cBhvr>
                                        <p:cTn id="29" dur="3">
                                          <p:stCondLst>
                                            <p:cond delay="65"/>
                                          </p:stCondLst>
                                        </p:cTn>
                                        <p:tgtEl>
                                          <p:spTgt spid="11"/>
                                        </p:tgtEl>
                                      </p:cBhvr>
                                      <p:to x="100000" y="60000"/>
                                    </p:animScale>
                                    <p:animScale>
                                      <p:cBhvr>
                                        <p:cTn id="30" dur="17" decel="50000">
                                          <p:stCondLst>
                                            <p:cond delay="68"/>
                                          </p:stCondLst>
                                        </p:cTn>
                                        <p:tgtEl>
                                          <p:spTgt spid="11"/>
                                        </p:tgtEl>
                                      </p:cBhvr>
                                      <p:to x="100000" y="100000"/>
                                    </p:animScale>
                                    <p:animScale>
                                      <p:cBhvr>
                                        <p:cTn id="31" dur="3">
                                          <p:stCondLst>
                                            <p:cond delay="131"/>
                                          </p:stCondLst>
                                        </p:cTn>
                                        <p:tgtEl>
                                          <p:spTgt spid="11"/>
                                        </p:tgtEl>
                                      </p:cBhvr>
                                      <p:to x="100000" y="80000"/>
                                    </p:animScale>
                                    <p:animScale>
                                      <p:cBhvr>
                                        <p:cTn id="32" dur="17" decel="50000">
                                          <p:stCondLst>
                                            <p:cond delay="134"/>
                                          </p:stCondLst>
                                        </p:cTn>
                                        <p:tgtEl>
                                          <p:spTgt spid="11"/>
                                        </p:tgtEl>
                                      </p:cBhvr>
                                      <p:to x="100000" y="100000"/>
                                    </p:animScale>
                                    <p:animScale>
                                      <p:cBhvr>
                                        <p:cTn id="33" dur="3">
                                          <p:stCondLst>
                                            <p:cond delay="164"/>
                                          </p:stCondLst>
                                        </p:cTn>
                                        <p:tgtEl>
                                          <p:spTgt spid="11"/>
                                        </p:tgtEl>
                                      </p:cBhvr>
                                      <p:to x="100000" y="90000"/>
                                    </p:animScale>
                                    <p:animScale>
                                      <p:cBhvr>
                                        <p:cTn id="34" dur="17" decel="50000">
                                          <p:stCondLst>
                                            <p:cond delay="167"/>
                                          </p:stCondLst>
                                        </p:cTn>
                                        <p:tgtEl>
                                          <p:spTgt spid="11"/>
                                        </p:tgtEl>
                                      </p:cBhvr>
                                      <p:to x="100000" y="100000"/>
                                    </p:animScale>
                                    <p:animScale>
                                      <p:cBhvr>
                                        <p:cTn id="35" dur="3">
                                          <p:stCondLst>
                                            <p:cond delay="181"/>
                                          </p:stCondLst>
                                        </p:cTn>
                                        <p:tgtEl>
                                          <p:spTgt spid="11"/>
                                        </p:tgtEl>
                                      </p:cBhvr>
                                      <p:to x="100000" y="95000"/>
                                    </p:animScale>
                                    <p:animScale>
                                      <p:cBhvr>
                                        <p:cTn id="36" dur="17" decel="50000">
                                          <p:stCondLst>
                                            <p:cond delay="183"/>
                                          </p:stCondLst>
                                        </p:cTn>
                                        <p:tgtEl>
                                          <p:spTgt spid="11"/>
                                        </p:tgtEl>
                                      </p:cBhvr>
                                      <p:to x="100000" y="100000"/>
                                    </p:animScale>
                                  </p:childTnLst>
                                </p:cTn>
                              </p:par>
                            </p:childTnLst>
                          </p:cTn>
                        </p:par>
                        <p:par>
                          <p:cTn id="37" fill="hold">
                            <p:stCondLst>
                              <p:cond delay="200"/>
                            </p:stCondLst>
                            <p:childTnLst>
                              <p:par>
                                <p:cTn id="38" presetID="22" presetClass="entr" presetSubtype="4" fill="hold" grpId="0" nodeType="afterEffect">
                                  <p:stCondLst>
                                    <p:cond delay="0"/>
                                  </p:stCondLst>
                                  <p:childTnLst>
                                    <p:set>
                                      <p:cBhvr>
                                        <p:cTn id="39" dur="1" fill="hold">
                                          <p:stCondLst>
                                            <p:cond delay="0"/>
                                          </p:stCondLst>
                                        </p:cTn>
                                        <p:tgtEl>
                                          <p:spTgt spid="3">
                                            <p:bg/>
                                          </p:spTgt>
                                        </p:tgtEl>
                                        <p:attrNameLst>
                                          <p:attrName>style.visibility</p:attrName>
                                        </p:attrNameLst>
                                      </p:cBhvr>
                                      <p:to>
                                        <p:strVal val="visible"/>
                                      </p:to>
                                    </p:set>
                                    <p:animEffect transition="in" filter="wipe(down)">
                                      <p:cBhvr>
                                        <p:cTn id="40" dur="200"/>
                                        <p:tgtEl>
                                          <p:spTgt spid="3">
                                            <p:bg/>
                                          </p:spTgt>
                                        </p:tgtEl>
                                      </p:cBhvr>
                                    </p:animEffect>
                                  </p:childTnLst>
                                </p:cTn>
                              </p:par>
                            </p:childTnLst>
                          </p:cTn>
                        </p:par>
                        <p:par>
                          <p:cTn id="41" fill="hold">
                            <p:stCondLst>
                              <p:cond delay="400"/>
                            </p:stCondLst>
                            <p:childTnLst>
                              <p:par>
                                <p:cTn id="42" presetID="22" presetClass="entr" presetSubtype="4" fill="hold" grpId="0" nodeType="after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Effect transition="in" filter="wipe(down)">
                                      <p:cBhvr>
                                        <p:cTn id="44" dur="200"/>
                                        <p:tgtEl>
                                          <p:spTgt spid="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Effect transition="in" filter="wipe(down)">
                                      <p:cBhvr>
                                        <p:cTn id="49" dur="200"/>
                                        <p:tgtEl>
                                          <p:spTgt spid="3">
                                            <p:txEl>
                                              <p:pRg st="1" end="1"/>
                                            </p:txEl>
                                          </p:spTgt>
                                        </p:tgtEl>
                                      </p:cBhvr>
                                    </p:animEffect>
                                  </p:childTnLst>
                                </p:cTn>
                              </p:par>
                            </p:childTnLst>
                          </p:cTn>
                        </p:par>
                        <p:par>
                          <p:cTn id="50" fill="hold">
                            <p:stCondLst>
                              <p:cond delay="200"/>
                            </p:stCondLst>
                            <p:childTnLst>
                              <p:par>
                                <p:cTn id="51" presetID="22" presetClass="entr" presetSubtype="4" fill="hold" grpId="0" nodeType="after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2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200"/>
                                        <p:tgtEl>
                                          <p:spTgt spid="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wipe(down)">
                                      <p:cBhvr>
                                        <p:cTn id="63" dur="2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wipe(down)">
                                      <p:cBhvr>
                                        <p:cTn id="68" dur="200"/>
                                        <p:tgtEl>
                                          <p:spTgt spid="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wipe(down)">
                                      <p:cBhvr>
                                        <p:cTn id="73" dur="200"/>
                                        <p:tgtEl>
                                          <p:spTgt spid="3">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animEffect transition="in" filter="wipe(down)">
                                      <p:cBhvr>
                                        <p:cTn id="78" dur="200"/>
                                        <p:tgtEl>
                                          <p:spTgt spid="3">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Effect transition="in" filter="wipe(down)">
                                      <p:cBhvr>
                                        <p:cTn id="83" dur="200"/>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Effect transition="in" filter="wipe(down)">
                                      <p:cBhvr>
                                        <p:cTn id="88" dur="200"/>
                                        <p:tgtEl>
                                          <p:spTgt spid="3">
                                            <p:txEl>
                                              <p:pRg st="9" end="9"/>
                                            </p:txEl>
                                          </p:spTgt>
                                        </p:tgtEl>
                                      </p:cBhvr>
                                    </p:animEffect>
                                  </p:childTnLst>
                                </p:cTn>
                              </p:par>
                            </p:childTnLst>
                          </p:cTn>
                        </p:par>
                        <p:par>
                          <p:cTn id="89" fill="hold">
                            <p:stCondLst>
                              <p:cond delay="200"/>
                            </p:stCondLst>
                            <p:childTnLst>
                              <p:par>
                                <p:cTn id="90" presetID="22" presetClass="entr" presetSubtype="4" fill="hold" grpId="0" nodeType="after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wipe(down)">
                                      <p:cBhvr>
                                        <p:cTn id="92" dur="200"/>
                                        <p:tgtEl>
                                          <p:spTgt spid="3">
                                            <p:txEl>
                                              <p:pRg st="10" end="10"/>
                                            </p:txEl>
                                          </p:spTgt>
                                        </p:tgtEl>
                                      </p:cBhvr>
                                    </p:animEffect>
                                  </p:childTnLst>
                                </p:cTn>
                              </p:par>
                            </p:childTnLst>
                          </p:cTn>
                        </p:par>
                        <p:par>
                          <p:cTn id="93" fill="hold">
                            <p:stCondLst>
                              <p:cond delay="400"/>
                            </p:stCondLst>
                            <p:childTnLst>
                              <p:par>
                                <p:cTn id="94" presetID="22" presetClass="entr" presetSubtype="4" fill="hold" grpId="0" nodeType="afterEffect">
                                  <p:stCondLst>
                                    <p:cond delay="0"/>
                                  </p:stCondLst>
                                  <p:childTnLst>
                                    <p:set>
                                      <p:cBhvr>
                                        <p:cTn id="95" dur="1" fill="hold">
                                          <p:stCondLst>
                                            <p:cond delay="0"/>
                                          </p:stCondLst>
                                        </p:cTn>
                                        <p:tgtEl>
                                          <p:spTgt spid="3">
                                            <p:txEl>
                                              <p:pRg st="11" end="11"/>
                                            </p:txEl>
                                          </p:spTgt>
                                        </p:tgtEl>
                                        <p:attrNameLst>
                                          <p:attrName>style.visibility</p:attrName>
                                        </p:attrNameLst>
                                      </p:cBhvr>
                                      <p:to>
                                        <p:strVal val="visible"/>
                                      </p:to>
                                    </p:set>
                                    <p:animEffect transition="in" filter="wipe(down)">
                                      <p:cBhvr>
                                        <p:cTn id="96" dur="200"/>
                                        <p:tgtEl>
                                          <p:spTgt spid="3">
                                            <p:txEl>
                                              <p:pRg st="11" end="11"/>
                                            </p:txEl>
                                          </p:spTgt>
                                        </p:tgtEl>
                                      </p:cBhvr>
                                    </p:animEffect>
                                  </p:childTnLst>
                                </p:cTn>
                              </p:par>
                            </p:childTnLst>
                          </p:cTn>
                        </p:par>
                        <p:par>
                          <p:cTn id="97" fill="hold">
                            <p:stCondLst>
                              <p:cond delay="600"/>
                            </p:stCondLst>
                            <p:childTnLst>
                              <p:par>
                                <p:cTn id="98" presetID="22" presetClass="entr" presetSubtype="4" fill="hold" grpId="0" nodeType="after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animEffect transition="in" filter="wipe(down)">
                                      <p:cBhvr>
                                        <p:cTn id="100" dur="200"/>
                                        <p:tgtEl>
                                          <p:spTgt spid="3">
                                            <p:txEl>
                                              <p:pRg st="12" end="12"/>
                                            </p:txEl>
                                          </p:spTgt>
                                        </p:tgtEl>
                                      </p:cBhvr>
                                    </p:animEffect>
                                  </p:childTnLst>
                                </p:cTn>
                              </p:par>
                            </p:childTnLst>
                          </p:cTn>
                        </p:par>
                        <p:par>
                          <p:cTn id="101" fill="hold">
                            <p:stCondLst>
                              <p:cond delay="800"/>
                            </p:stCondLst>
                            <p:childTnLst>
                              <p:par>
                                <p:cTn id="102" presetID="22" presetClass="entr" presetSubtype="4" fill="hold" grpId="0" nodeType="afterEffect">
                                  <p:stCondLst>
                                    <p:cond delay="0"/>
                                  </p:stCondLst>
                                  <p:childTnLst>
                                    <p:set>
                                      <p:cBhvr>
                                        <p:cTn id="103" dur="1" fill="hold">
                                          <p:stCondLst>
                                            <p:cond delay="0"/>
                                          </p:stCondLst>
                                        </p:cTn>
                                        <p:tgtEl>
                                          <p:spTgt spid="3">
                                            <p:txEl>
                                              <p:pRg st="13" end="13"/>
                                            </p:txEl>
                                          </p:spTgt>
                                        </p:tgtEl>
                                        <p:attrNameLst>
                                          <p:attrName>style.visibility</p:attrName>
                                        </p:attrNameLst>
                                      </p:cBhvr>
                                      <p:to>
                                        <p:strVal val="visible"/>
                                      </p:to>
                                    </p:set>
                                    <p:animEffect transition="in" filter="wipe(down)">
                                      <p:cBhvr>
                                        <p:cTn id="104" dur="200"/>
                                        <p:tgtEl>
                                          <p:spTgt spid="3">
                                            <p:txEl>
                                              <p:pRg st="13" end="13"/>
                                            </p:txEl>
                                          </p:spTgt>
                                        </p:tgtEl>
                                      </p:cBhvr>
                                    </p:animEffect>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3">
                                            <p:txEl>
                                              <p:pRg st="14" end="14"/>
                                            </p:txEl>
                                          </p:spTgt>
                                        </p:tgtEl>
                                        <p:attrNameLst>
                                          <p:attrName>style.visibility</p:attrName>
                                        </p:attrNameLst>
                                      </p:cBhvr>
                                      <p:to>
                                        <p:strVal val="visible"/>
                                      </p:to>
                                    </p:set>
                                    <p:animEffect transition="in" filter="wipe(down)">
                                      <p:cBhvr>
                                        <p:cTn id="108" dur="200"/>
                                        <p:tgtEl>
                                          <p:spTgt spid="3">
                                            <p:txEl>
                                              <p:pRg st="14" end="14"/>
                                            </p:txEl>
                                          </p:spTgt>
                                        </p:tgtEl>
                                      </p:cBhvr>
                                    </p:animEffect>
                                  </p:childTnLst>
                                </p:cTn>
                              </p:par>
                            </p:childTnLst>
                          </p:cTn>
                        </p:par>
                        <p:par>
                          <p:cTn id="109" fill="hold">
                            <p:stCondLst>
                              <p:cond delay="1200"/>
                            </p:stCondLst>
                            <p:childTnLst>
                              <p:par>
                                <p:cTn id="110" presetID="22" presetClass="entr" presetSubtype="4" fill="hold" grpId="0" nodeType="after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wipe(down)">
                                      <p:cBhvr>
                                        <p:cTn id="112" dur="200"/>
                                        <p:tgtEl>
                                          <p:spTgt spid="3">
                                            <p:txEl>
                                              <p:pRg st="15" end="15"/>
                                            </p:txEl>
                                          </p:spTgt>
                                        </p:tgtEl>
                                      </p:cBhvr>
                                    </p:animEffect>
                                  </p:childTnLst>
                                </p:cTn>
                              </p:par>
                            </p:childTnLst>
                          </p:cTn>
                        </p:par>
                        <p:par>
                          <p:cTn id="113" fill="hold">
                            <p:stCondLst>
                              <p:cond delay="1400"/>
                            </p:stCondLst>
                            <p:childTnLst>
                              <p:par>
                                <p:cTn id="114" presetID="22" presetClass="entr" presetSubtype="4" fill="hold" grpId="0" nodeType="afterEffect">
                                  <p:stCondLst>
                                    <p:cond delay="0"/>
                                  </p:stCondLst>
                                  <p:childTnLst>
                                    <p:set>
                                      <p:cBhvr>
                                        <p:cTn id="115" dur="1" fill="hold">
                                          <p:stCondLst>
                                            <p:cond delay="0"/>
                                          </p:stCondLst>
                                        </p:cTn>
                                        <p:tgtEl>
                                          <p:spTgt spid="3">
                                            <p:txEl>
                                              <p:pRg st="16" end="16"/>
                                            </p:txEl>
                                          </p:spTgt>
                                        </p:tgtEl>
                                        <p:attrNameLst>
                                          <p:attrName>style.visibility</p:attrName>
                                        </p:attrNameLst>
                                      </p:cBhvr>
                                      <p:to>
                                        <p:strVal val="visible"/>
                                      </p:to>
                                    </p:set>
                                    <p:animEffect transition="in" filter="wipe(down)">
                                      <p:cBhvr>
                                        <p:cTn id="116" dur="2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BD580-6348-47B2-88D6-CA78139789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A3EC13A1-2095-4E61-B660-25CBED33E6AF}"/>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xmlns="" id="{B0E6D840-DE66-4823-9C19-A8DDA4998E28}"/>
              </a:ext>
            </a:extLst>
          </p:cNvPr>
          <p:cNvSpPr txBox="1">
            <a:spLocks/>
          </p:cNvSpPr>
          <p:nvPr/>
        </p:nvSpPr>
        <p:spPr>
          <a:xfrm>
            <a:off x="103048" y="1417638"/>
            <a:ext cx="4557443"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2000" dirty="0">
                <a:solidFill>
                  <a:srgbClr val="0000FF"/>
                </a:solidFill>
              </a:rPr>
              <a:t>Members of Employee Class</a:t>
            </a:r>
          </a:p>
          <a:p>
            <a:pPr marL="0" indent="0">
              <a:spcBef>
                <a:spcPts val="0"/>
              </a:spcBef>
              <a:buNone/>
            </a:pPr>
            <a:endParaRPr lang="en-US" sz="2000" dirty="0">
              <a:solidFill>
                <a:srgbClr val="0000FF"/>
              </a:solidFill>
              <a:latin typeface="Arial" panose="020B0604020202020204" pitchFamily="34" charset="0"/>
            </a:endParaRPr>
          </a:p>
          <a:p>
            <a:pPr marL="0" indent="0">
              <a:spcBef>
                <a:spcPts val="0"/>
              </a:spcBef>
            </a:pPr>
            <a:r>
              <a:rPr lang="en-US" sz="2000" dirty="0">
                <a:solidFill>
                  <a:srgbClr val="0000FF"/>
                </a:solidFill>
                <a:latin typeface="Arial" panose="020B0604020202020204" pitchFamily="34" charset="0"/>
              </a:rPr>
              <a:t>Protected Members</a:t>
            </a:r>
          </a:p>
          <a:p>
            <a:pPr marL="400050" lvl="1" indent="0">
              <a:spcBef>
                <a:spcPts val="0"/>
              </a:spcBef>
            </a:pPr>
            <a:r>
              <a:rPr lang="en-IN" sz="2000" dirty="0" err="1">
                <a:solidFill>
                  <a:schemeClr val="tx1"/>
                </a:solidFill>
              </a:rPr>
              <a:t>Firstname</a:t>
            </a:r>
            <a:endParaRPr lang="en-IN" sz="2000" dirty="0">
              <a:solidFill>
                <a:schemeClr val="tx1"/>
              </a:solidFill>
            </a:endParaRPr>
          </a:p>
          <a:p>
            <a:pPr marL="400050" lvl="1" indent="0">
              <a:spcBef>
                <a:spcPts val="0"/>
              </a:spcBef>
            </a:pPr>
            <a:r>
              <a:rPr lang="en-IN" sz="2000" dirty="0" err="1">
                <a:solidFill>
                  <a:schemeClr val="tx1"/>
                </a:solidFill>
              </a:rPr>
              <a:t>Lastname</a:t>
            </a:r>
            <a:endParaRPr lang="en-IN" sz="2000" dirty="0">
              <a:solidFill>
                <a:schemeClr val="tx1"/>
              </a:solidFill>
            </a:endParaRPr>
          </a:p>
          <a:p>
            <a:pPr marL="400050" lvl="1" indent="0">
              <a:spcBef>
                <a:spcPts val="0"/>
              </a:spcBef>
            </a:pPr>
            <a:r>
              <a:rPr lang="en-IN" sz="2000" dirty="0" err="1">
                <a:solidFill>
                  <a:schemeClr val="tx1"/>
                </a:solidFill>
              </a:rPr>
              <a:t>SocialSecurityNumber</a:t>
            </a:r>
            <a:endParaRPr lang="en-IN" sz="2000" dirty="0">
              <a:solidFill>
                <a:schemeClr val="tx1"/>
              </a:solidFill>
            </a:endParaRPr>
          </a:p>
          <a:p>
            <a:pPr marL="400050" lvl="1" indent="0">
              <a:spcBef>
                <a:spcPts val="0"/>
              </a:spcBef>
            </a:pPr>
            <a:endParaRPr lang="en-IN" sz="2000" dirty="0">
              <a:solidFill>
                <a:schemeClr val="tx1"/>
              </a:solidFill>
              <a:latin typeface="Arial" panose="020B0604020202020204" pitchFamily="34" charset="0"/>
            </a:endParaRPr>
          </a:p>
          <a:p>
            <a:pPr marL="400050" lvl="1" indent="0">
              <a:spcBef>
                <a:spcPts val="0"/>
              </a:spcBef>
              <a:buNone/>
            </a:pPr>
            <a:endParaRPr lang="en-US" sz="2000" dirty="0">
              <a:solidFill>
                <a:srgbClr val="0000FF"/>
              </a:solidFill>
              <a:latin typeface="Arial" panose="020B0604020202020204" pitchFamily="34" charset="0"/>
            </a:endParaRPr>
          </a:p>
          <a:p>
            <a:pPr marL="0" indent="0">
              <a:spcBef>
                <a:spcPts val="0"/>
              </a:spcBef>
            </a:pPr>
            <a:r>
              <a:rPr lang="en-US" sz="2000" dirty="0">
                <a:solidFill>
                  <a:srgbClr val="0000FF"/>
                </a:solidFill>
                <a:latin typeface="Arial" panose="020B0604020202020204" pitchFamily="34" charset="0"/>
              </a:rPr>
              <a:t>Public Members</a:t>
            </a:r>
          </a:p>
          <a:p>
            <a:pPr marL="400050" lvl="1" indent="0">
              <a:spcBef>
                <a:spcPts val="0"/>
              </a:spcBef>
            </a:pPr>
            <a:r>
              <a:rPr lang="en-IN" sz="2000" dirty="0">
                <a:solidFill>
                  <a:schemeClr val="tx1"/>
                </a:solidFill>
              </a:rPr>
              <a:t> three getters &amp;setters</a:t>
            </a:r>
          </a:p>
          <a:p>
            <a:pPr marL="400050" lvl="1" indent="0">
              <a:spcBef>
                <a:spcPts val="0"/>
              </a:spcBef>
            </a:pPr>
            <a:r>
              <a:rPr lang="en-IN" sz="2000" dirty="0">
                <a:solidFill>
                  <a:schemeClr val="tx1"/>
                </a:solidFill>
              </a:rPr>
              <a:t>one print function </a:t>
            </a:r>
          </a:p>
          <a:p>
            <a:pPr marL="400050" lvl="1" indent="0">
              <a:spcBef>
                <a:spcPts val="0"/>
              </a:spcBef>
            </a:pPr>
            <a:r>
              <a:rPr lang="en-IN" sz="2000" dirty="0">
                <a:solidFill>
                  <a:schemeClr val="tx1"/>
                </a:solidFill>
              </a:rPr>
              <a:t> one earning function</a:t>
            </a:r>
            <a:r>
              <a:rPr lang="en-US" sz="2000" dirty="0">
                <a:solidFill>
                  <a:schemeClr val="tx1"/>
                </a:solidFill>
              </a:rPr>
              <a:t> </a:t>
            </a:r>
          </a:p>
          <a:p>
            <a:pPr marL="0" indent="0">
              <a:spcBef>
                <a:spcPts val="0"/>
              </a:spcBef>
              <a:buNone/>
            </a:pPr>
            <a:endParaRPr lang="en-US" sz="1600" dirty="0">
              <a:solidFill>
                <a:prstClr val="black"/>
              </a:solidFill>
              <a:latin typeface="Arial" panose="020B0604020202020204" pitchFamily="34" charset="0"/>
            </a:endParaRPr>
          </a:p>
          <a:p>
            <a:pPr marL="0" indent="0">
              <a:spcBef>
                <a:spcPts val="0"/>
              </a:spcBef>
              <a:buNone/>
            </a:pPr>
            <a:endParaRPr lang="en-IN" sz="2000" dirty="0"/>
          </a:p>
        </p:txBody>
      </p:sp>
      <p:sp>
        <p:nvSpPr>
          <p:cNvPr id="5" name="Content Placeholder 2">
            <a:extLst>
              <a:ext uri="{FF2B5EF4-FFF2-40B4-BE49-F238E27FC236}">
                <a16:creationId xmlns:a16="http://schemas.microsoft.com/office/drawing/2014/main" xmlns="" id="{85550C19-4395-46E7-A4CE-ABA83DBB98C3}"/>
              </a:ext>
            </a:extLst>
          </p:cNvPr>
          <p:cNvSpPr txBox="1">
            <a:spLocks/>
          </p:cNvSpPr>
          <p:nvPr/>
        </p:nvSpPr>
        <p:spPr>
          <a:xfrm>
            <a:off x="5263966" y="1501212"/>
            <a:ext cx="6231348"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1800" dirty="0">
                <a:solidFill>
                  <a:srgbClr val="0000FF"/>
                </a:solidFill>
              </a:rPr>
              <a:t>Members of Salaried Employee :Public Mode of Inheritance</a:t>
            </a:r>
          </a:p>
          <a:p>
            <a:pPr marL="0" indent="0">
              <a:spcBef>
                <a:spcPts val="0"/>
              </a:spcBef>
              <a:buNone/>
            </a:pPr>
            <a:endParaRPr lang="en-US" sz="1800" dirty="0">
              <a:solidFill>
                <a:srgbClr val="0000FF"/>
              </a:solidFill>
            </a:endParaRPr>
          </a:p>
          <a:p>
            <a:pPr marL="0" indent="0">
              <a:spcBef>
                <a:spcPts val="0"/>
              </a:spcBef>
              <a:buNone/>
            </a:pPr>
            <a:endParaRPr lang="en-US" sz="1800" dirty="0">
              <a:solidFill>
                <a:srgbClr val="0000FF"/>
              </a:solidFill>
            </a:endParaRPr>
          </a:p>
          <a:p>
            <a:pPr marL="0" indent="0">
              <a:spcBef>
                <a:spcPts val="0"/>
              </a:spcBef>
            </a:pPr>
            <a:r>
              <a:rPr lang="en-US" sz="2000" dirty="0">
                <a:solidFill>
                  <a:srgbClr val="0000FF"/>
                </a:solidFill>
                <a:latin typeface="Arial" panose="020B0604020202020204" pitchFamily="34" charset="0"/>
              </a:rPr>
              <a:t>Protected Members</a:t>
            </a:r>
          </a:p>
          <a:p>
            <a:pPr marL="400050" lvl="1" indent="0">
              <a:spcBef>
                <a:spcPts val="0"/>
              </a:spcBef>
            </a:pPr>
            <a:r>
              <a:rPr lang="en-IN" sz="2000" dirty="0" err="1">
                <a:solidFill>
                  <a:schemeClr val="tx1"/>
                </a:solidFill>
              </a:rPr>
              <a:t>Firstname</a:t>
            </a:r>
            <a:endParaRPr lang="en-IN" sz="2000" dirty="0">
              <a:solidFill>
                <a:schemeClr val="tx1"/>
              </a:solidFill>
            </a:endParaRPr>
          </a:p>
          <a:p>
            <a:pPr marL="400050" lvl="1" indent="0">
              <a:spcBef>
                <a:spcPts val="0"/>
              </a:spcBef>
            </a:pPr>
            <a:r>
              <a:rPr lang="en-IN" sz="2000" dirty="0" err="1">
                <a:solidFill>
                  <a:schemeClr val="tx1"/>
                </a:solidFill>
              </a:rPr>
              <a:t>Lastname</a:t>
            </a:r>
            <a:endParaRPr lang="en-IN" sz="2000" dirty="0">
              <a:solidFill>
                <a:schemeClr val="tx1"/>
              </a:solidFill>
            </a:endParaRPr>
          </a:p>
          <a:p>
            <a:pPr marL="400050" lvl="1" indent="0">
              <a:spcBef>
                <a:spcPts val="0"/>
              </a:spcBef>
            </a:pPr>
            <a:r>
              <a:rPr lang="en-IN" sz="2000" dirty="0" err="1">
                <a:solidFill>
                  <a:schemeClr val="tx1"/>
                </a:solidFill>
              </a:rPr>
              <a:t>SocialSecurityNumber</a:t>
            </a:r>
            <a:endParaRPr lang="en-IN" sz="2000" dirty="0">
              <a:solidFill>
                <a:schemeClr val="tx1"/>
              </a:solidFill>
            </a:endParaRPr>
          </a:p>
          <a:p>
            <a:pPr marL="400050" lvl="1" indent="0">
              <a:spcBef>
                <a:spcPts val="0"/>
              </a:spcBef>
            </a:pPr>
            <a:r>
              <a:rPr lang="en-IN" sz="2000" dirty="0" err="1">
                <a:solidFill>
                  <a:schemeClr val="tx1"/>
                </a:solidFill>
              </a:rPr>
              <a:t>weeklySalary</a:t>
            </a:r>
            <a:endParaRPr lang="en-IN" sz="2000" dirty="0">
              <a:solidFill>
                <a:schemeClr val="tx1"/>
              </a:solidFill>
            </a:endParaRPr>
          </a:p>
          <a:p>
            <a:pPr marL="400050" lvl="1" indent="0">
              <a:spcBef>
                <a:spcPts val="0"/>
              </a:spcBef>
            </a:pPr>
            <a:endParaRPr lang="en-US" sz="2000" dirty="0">
              <a:solidFill>
                <a:srgbClr val="0000FF"/>
              </a:solidFill>
              <a:latin typeface="Arial" panose="020B0604020202020204" pitchFamily="34" charset="0"/>
            </a:endParaRPr>
          </a:p>
          <a:p>
            <a:pPr marL="0" indent="0">
              <a:spcBef>
                <a:spcPts val="0"/>
              </a:spcBef>
            </a:pPr>
            <a:r>
              <a:rPr lang="en-US" sz="2000" dirty="0">
                <a:solidFill>
                  <a:srgbClr val="0000FF"/>
                </a:solidFill>
                <a:latin typeface="Arial" panose="020B0604020202020204" pitchFamily="34" charset="0"/>
              </a:rPr>
              <a:t>Public Members</a:t>
            </a:r>
          </a:p>
          <a:p>
            <a:pPr marL="400050" lvl="1" indent="0">
              <a:spcBef>
                <a:spcPts val="0"/>
              </a:spcBef>
            </a:pPr>
            <a:r>
              <a:rPr lang="en-IN" sz="2000" dirty="0">
                <a:solidFill>
                  <a:schemeClr val="tx1"/>
                </a:solidFill>
              </a:rPr>
              <a:t> four getters &amp;setters</a:t>
            </a:r>
          </a:p>
          <a:p>
            <a:pPr marL="400050" lvl="1" indent="0">
              <a:spcBef>
                <a:spcPts val="0"/>
              </a:spcBef>
            </a:pPr>
            <a:r>
              <a:rPr lang="en-IN" sz="2000" dirty="0">
                <a:solidFill>
                  <a:schemeClr val="tx1"/>
                </a:solidFill>
              </a:rPr>
              <a:t>one print function </a:t>
            </a:r>
          </a:p>
          <a:p>
            <a:pPr marL="400050" lvl="1" indent="0">
              <a:spcBef>
                <a:spcPts val="0"/>
              </a:spcBef>
            </a:pPr>
            <a:r>
              <a:rPr lang="en-IN" sz="2000" dirty="0">
                <a:solidFill>
                  <a:schemeClr val="tx1"/>
                </a:solidFill>
              </a:rPr>
              <a:t> one earning function</a:t>
            </a:r>
            <a:endParaRPr lang="en-US" sz="1600" dirty="0">
              <a:latin typeface="Arial" panose="020B0604020202020204" pitchFamily="34" charset="0"/>
            </a:endParaRPr>
          </a:p>
        </p:txBody>
      </p:sp>
      <p:sp>
        <p:nvSpPr>
          <p:cNvPr id="6" name="Content Placeholder 2">
            <a:extLst>
              <a:ext uri="{FF2B5EF4-FFF2-40B4-BE49-F238E27FC236}">
                <a16:creationId xmlns:a16="http://schemas.microsoft.com/office/drawing/2014/main" xmlns="" id="{85550C19-4395-46E7-A4CE-ABA83DBB98C3}"/>
              </a:ext>
            </a:extLst>
          </p:cNvPr>
          <p:cNvSpPr txBox="1">
            <a:spLocks/>
          </p:cNvSpPr>
          <p:nvPr/>
        </p:nvSpPr>
        <p:spPr>
          <a:xfrm>
            <a:off x="5265067" y="1501212"/>
            <a:ext cx="6228238"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1800" dirty="0">
                <a:solidFill>
                  <a:srgbClr val="0000FF"/>
                </a:solidFill>
              </a:rPr>
              <a:t>Members of Salaried Employee :Protected Mode of Inheritance</a:t>
            </a:r>
          </a:p>
          <a:p>
            <a:pPr marL="0" indent="0">
              <a:spcBef>
                <a:spcPts val="0"/>
              </a:spcBef>
              <a:buNone/>
            </a:pPr>
            <a:endParaRPr lang="en-US" sz="1800" dirty="0">
              <a:solidFill>
                <a:srgbClr val="0000FF"/>
              </a:solidFill>
            </a:endParaRPr>
          </a:p>
          <a:p>
            <a:pPr marL="0" indent="0">
              <a:spcBef>
                <a:spcPts val="0"/>
              </a:spcBef>
              <a:buNone/>
            </a:pPr>
            <a:endParaRPr lang="en-US" sz="1800" dirty="0">
              <a:solidFill>
                <a:srgbClr val="0000FF"/>
              </a:solidFill>
            </a:endParaRPr>
          </a:p>
          <a:p>
            <a:pPr marL="0" indent="0">
              <a:spcBef>
                <a:spcPts val="0"/>
              </a:spcBef>
            </a:pPr>
            <a:r>
              <a:rPr lang="en-US" sz="2000" dirty="0">
                <a:solidFill>
                  <a:srgbClr val="0000FF"/>
                </a:solidFill>
                <a:latin typeface="Arial" panose="020B0604020202020204" pitchFamily="34" charset="0"/>
              </a:rPr>
              <a:t>Protected Members</a:t>
            </a:r>
          </a:p>
          <a:p>
            <a:pPr marL="400050" lvl="1" indent="0">
              <a:spcBef>
                <a:spcPts val="0"/>
              </a:spcBef>
            </a:pPr>
            <a:r>
              <a:rPr lang="en-IN" sz="2000" dirty="0" err="1">
                <a:solidFill>
                  <a:schemeClr val="tx1"/>
                </a:solidFill>
              </a:rPr>
              <a:t>Firstname</a:t>
            </a:r>
            <a:endParaRPr lang="en-IN" sz="2000" dirty="0">
              <a:solidFill>
                <a:schemeClr val="tx1"/>
              </a:solidFill>
            </a:endParaRPr>
          </a:p>
          <a:p>
            <a:pPr marL="400050" lvl="1" indent="0">
              <a:spcBef>
                <a:spcPts val="0"/>
              </a:spcBef>
            </a:pPr>
            <a:r>
              <a:rPr lang="en-IN" sz="2000" dirty="0" err="1">
                <a:solidFill>
                  <a:schemeClr val="tx1"/>
                </a:solidFill>
              </a:rPr>
              <a:t>Lastname</a:t>
            </a:r>
            <a:endParaRPr lang="en-IN" sz="2000" dirty="0">
              <a:solidFill>
                <a:schemeClr val="tx1"/>
              </a:solidFill>
            </a:endParaRPr>
          </a:p>
          <a:p>
            <a:pPr marL="400050" lvl="1" indent="0">
              <a:spcBef>
                <a:spcPts val="0"/>
              </a:spcBef>
            </a:pPr>
            <a:r>
              <a:rPr lang="en-IN" sz="2000" dirty="0" err="1">
                <a:solidFill>
                  <a:schemeClr val="tx1"/>
                </a:solidFill>
              </a:rPr>
              <a:t>SocialSecurityNumber</a:t>
            </a:r>
            <a:endParaRPr lang="en-IN" sz="2000" dirty="0">
              <a:solidFill>
                <a:schemeClr val="tx1"/>
              </a:solidFill>
            </a:endParaRPr>
          </a:p>
          <a:p>
            <a:pPr marL="400050" lvl="1" indent="0">
              <a:spcBef>
                <a:spcPts val="0"/>
              </a:spcBef>
            </a:pPr>
            <a:r>
              <a:rPr lang="en-IN" sz="2000" dirty="0" err="1">
                <a:solidFill>
                  <a:schemeClr val="tx1"/>
                </a:solidFill>
              </a:rPr>
              <a:t>weeklySalary</a:t>
            </a:r>
            <a:endParaRPr lang="en-IN" sz="2000" dirty="0">
              <a:solidFill>
                <a:schemeClr val="tx1"/>
              </a:solidFill>
            </a:endParaRPr>
          </a:p>
          <a:p>
            <a:pPr marL="400050" lvl="1" indent="0">
              <a:spcBef>
                <a:spcPts val="0"/>
              </a:spcBef>
            </a:pPr>
            <a:r>
              <a:rPr lang="en-IN" sz="2000" dirty="0">
                <a:solidFill>
                  <a:schemeClr val="tx1"/>
                </a:solidFill>
              </a:rPr>
              <a:t> three getters &amp;setters</a:t>
            </a:r>
          </a:p>
          <a:p>
            <a:pPr marL="400050" lvl="1" indent="0">
              <a:spcBef>
                <a:spcPts val="0"/>
              </a:spcBef>
            </a:pPr>
            <a:endParaRPr lang="en-IN" sz="2000" dirty="0">
              <a:solidFill>
                <a:schemeClr val="tx1"/>
              </a:solidFill>
            </a:endParaRPr>
          </a:p>
          <a:p>
            <a:pPr marL="400050" lvl="1" indent="0">
              <a:spcBef>
                <a:spcPts val="0"/>
              </a:spcBef>
            </a:pPr>
            <a:endParaRPr lang="en-US" sz="2000" dirty="0">
              <a:solidFill>
                <a:srgbClr val="0000FF"/>
              </a:solidFill>
              <a:latin typeface="Arial" panose="020B0604020202020204" pitchFamily="34" charset="0"/>
            </a:endParaRPr>
          </a:p>
          <a:p>
            <a:pPr marL="0" indent="0">
              <a:spcBef>
                <a:spcPts val="0"/>
              </a:spcBef>
            </a:pPr>
            <a:r>
              <a:rPr lang="en-US" sz="2000" dirty="0">
                <a:solidFill>
                  <a:srgbClr val="0000FF"/>
                </a:solidFill>
                <a:latin typeface="Arial" panose="020B0604020202020204" pitchFamily="34" charset="0"/>
              </a:rPr>
              <a:t>Public Members</a:t>
            </a:r>
          </a:p>
          <a:p>
            <a:pPr marL="400050" lvl="1" indent="0">
              <a:spcBef>
                <a:spcPts val="0"/>
              </a:spcBef>
            </a:pPr>
            <a:r>
              <a:rPr lang="en-IN" sz="2000" dirty="0">
                <a:solidFill>
                  <a:schemeClr val="tx1"/>
                </a:solidFill>
              </a:rPr>
              <a:t> one getter &amp;setter(for weekly salary)</a:t>
            </a:r>
          </a:p>
          <a:p>
            <a:pPr marL="400050" lvl="1" indent="0">
              <a:spcBef>
                <a:spcPts val="0"/>
              </a:spcBef>
            </a:pPr>
            <a:r>
              <a:rPr lang="en-IN" sz="2000" dirty="0">
                <a:solidFill>
                  <a:schemeClr val="tx1"/>
                </a:solidFill>
              </a:rPr>
              <a:t>one print function </a:t>
            </a:r>
          </a:p>
          <a:p>
            <a:pPr marL="400050" lvl="1" indent="0">
              <a:spcBef>
                <a:spcPts val="0"/>
              </a:spcBef>
            </a:pPr>
            <a:r>
              <a:rPr lang="en-IN" sz="2000" dirty="0">
                <a:solidFill>
                  <a:schemeClr val="tx1"/>
                </a:solidFill>
              </a:rPr>
              <a:t> one earning function</a:t>
            </a:r>
            <a:endParaRPr lang="en-US" sz="1600" dirty="0">
              <a:latin typeface="Arial" panose="020B0604020202020204" pitchFamily="34" charset="0"/>
            </a:endParaRPr>
          </a:p>
        </p:txBody>
      </p:sp>
      <p:sp>
        <p:nvSpPr>
          <p:cNvPr id="7" name="Content Placeholder 2">
            <a:extLst>
              <a:ext uri="{FF2B5EF4-FFF2-40B4-BE49-F238E27FC236}">
                <a16:creationId xmlns:a16="http://schemas.microsoft.com/office/drawing/2014/main" xmlns="" id="{85550C19-4395-46E7-A4CE-ABA83DBB98C3}"/>
              </a:ext>
            </a:extLst>
          </p:cNvPr>
          <p:cNvSpPr txBox="1">
            <a:spLocks/>
          </p:cNvSpPr>
          <p:nvPr/>
        </p:nvSpPr>
        <p:spPr>
          <a:xfrm>
            <a:off x="5268416" y="1501212"/>
            <a:ext cx="6228238"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1800" dirty="0">
                <a:solidFill>
                  <a:srgbClr val="0000FF"/>
                </a:solidFill>
              </a:rPr>
              <a:t>Members of Salaried Employee :Private Mode of Inheritance</a:t>
            </a:r>
          </a:p>
          <a:p>
            <a:pPr marL="0" indent="0">
              <a:spcBef>
                <a:spcPts val="0"/>
              </a:spcBef>
              <a:buNone/>
            </a:pPr>
            <a:endParaRPr lang="en-US" sz="1800" dirty="0">
              <a:solidFill>
                <a:srgbClr val="0000FF"/>
              </a:solidFill>
            </a:endParaRPr>
          </a:p>
          <a:p>
            <a:pPr marL="0" indent="0">
              <a:spcBef>
                <a:spcPts val="0"/>
              </a:spcBef>
              <a:buNone/>
            </a:pPr>
            <a:endParaRPr lang="en-US" sz="1800" dirty="0">
              <a:solidFill>
                <a:srgbClr val="0000FF"/>
              </a:solidFill>
            </a:endParaRPr>
          </a:p>
          <a:p>
            <a:pPr marL="0" indent="0">
              <a:spcBef>
                <a:spcPts val="0"/>
              </a:spcBef>
            </a:pPr>
            <a:r>
              <a:rPr lang="en-US" sz="2000" dirty="0">
                <a:solidFill>
                  <a:srgbClr val="0000FF"/>
                </a:solidFill>
                <a:latin typeface="Arial" panose="020B0604020202020204" pitchFamily="34" charset="0"/>
              </a:rPr>
              <a:t>Private Members</a:t>
            </a:r>
          </a:p>
          <a:p>
            <a:pPr marL="400050" lvl="1" indent="0">
              <a:spcBef>
                <a:spcPts val="0"/>
              </a:spcBef>
            </a:pPr>
            <a:r>
              <a:rPr lang="en-IN" sz="2000" dirty="0" err="1">
                <a:solidFill>
                  <a:schemeClr val="tx1"/>
                </a:solidFill>
              </a:rPr>
              <a:t>Firstname</a:t>
            </a:r>
            <a:endParaRPr lang="en-IN" sz="2000" dirty="0">
              <a:solidFill>
                <a:schemeClr val="tx1"/>
              </a:solidFill>
            </a:endParaRPr>
          </a:p>
          <a:p>
            <a:pPr marL="400050" lvl="1" indent="0">
              <a:spcBef>
                <a:spcPts val="0"/>
              </a:spcBef>
            </a:pPr>
            <a:r>
              <a:rPr lang="en-IN" sz="2000" dirty="0" err="1">
                <a:solidFill>
                  <a:schemeClr val="tx1"/>
                </a:solidFill>
              </a:rPr>
              <a:t>Lastname</a:t>
            </a:r>
            <a:endParaRPr lang="en-IN" sz="2000" dirty="0">
              <a:solidFill>
                <a:schemeClr val="tx1"/>
              </a:solidFill>
            </a:endParaRPr>
          </a:p>
          <a:p>
            <a:pPr marL="400050" lvl="1" indent="0">
              <a:spcBef>
                <a:spcPts val="0"/>
              </a:spcBef>
            </a:pPr>
            <a:r>
              <a:rPr lang="en-IN" sz="2000" dirty="0" err="1">
                <a:solidFill>
                  <a:schemeClr val="tx1"/>
                </a:solidFill>
              </a:rPr>
              <a:t>SocialSecurityNumber</a:t>
            </a:r>
            <a:endParaRPr lang="en-IN" sz="2000" dirty="0">
              <a:solidFill>
                <a:schemeClr val="tx1"/>
              </a:solidFill>
            </a:endParaRPr>
          </a:p>
          <a:p>
            <a:pPr marL="400050" lvl="1" indent="0">
              <a:spcBef>
                <a:spcPts val="0"/>
              </a:spcBef>
            </a:pPr>
            <a:r>
              <a:rPr lang="en-IN" sz="2000" dirty="0">
                <a:solidFill>
                  <a:schemeClr val="tx1"/>
                </a:solidFill>
              </a:rPr>
              <a:t> three getters &amp;setters</a:t>
            </a:r>
          </a:p>
          <a:p>
            <a:pPr marL="400050" lvl="1" indent="0">
              <a:spcBef>
                <a:spcPts val="0"/>
              </a:spcBef>
              <a:buNone/>
            </a:pPr>
            <a:endParaRPr lang="en-IN" sz="2000" dirty="0">
              <a:solidFill>
                <a:schemeClr val="tx1"/>
              </a:solidFill>
            </a:endParaRPr>
          </a:p>
          <a:p>
            <a:pPr marL="0" indent="0">
              <a:spcBef>
                <a:spcPts val="0"/>
              </a:spcBef>
            </a:pPr>
            <a:r>
              <a:rPr lang="en-US" sz="2000" dirty="0">
                <a:solidFill>
                  <a:srgbClr val="0000FF"/>
                </a:solidFill>
                <a:latin typeface="Arial" panose="020B0604020202020204" pitchFamily="34" charset="0"/>
              </a:rPr>
              <a:t>Protected Members</a:t>
            </a:r>
          </a:p>
          <a:p>
            <a:pPr marL="400050" lvl="1" indent="0">
              <a:spcBef>
                <a:spcPts val="0"/>
              </a:spcBef>
            </a:pPr>
            <a:r>
              <a:rPr lang="en-US" sz="2000" dirty="0" err="1">
                <a:solidFill>
                  <a:schemeClr val="tx1"/>
                </a:solidFill>
              </a:rPr>
              <a:t>weeklysalary</a:t>
            </a:r>
            <a:endParaRPr lang="en-US" sz="2000" dirty="0">
              <a:solidFill>
                <a:schemeClr val="tx1"/>
              </a:solidFill>
            </a:endParaRPr>
          </a:p>
          <a:p>
            <a:pPr marL="400050" lvl="1" indent="0">
              <a:spcBef>
                <a:spcPts val="0"/>
              </a:spcBef>
            </a:pPr>
            <a:endParaRPr lang="en-US" sz="2000" dirty="0">
              <a:solidFill>
                <a:srgbClr val="0000FF"/>
              </a:solidFill>
              <a:latin typeface="Arial" panose="020B0604020202020204" pitchFamily="34" charset="0"/>
            </a:endParaRPr>
          </a:p>
          <a:p>
            <a:pPr marL="0" indent="0">
              <a:spcBef>
                <a:spcPts val="0"/>
              </a:spcBef>
            </a:pPr>
            <a:r>
              <a:rPr lang="en-US" sz="2000" dirty="0">
                <a:solidFill>
                  <a:srgbClr val="0000FF"/>
                </a:solidFill>
                <a:latin typeface="Arial" panose="020B0604020202020204" pitchFamily="34" charset="0"/>
              </a:rPr>
              <a:t>Public Members</a:t>
            </a:r>
          </a:p>
          <a:p>
            <a:pPr marL="400050" lvl="1" indent="0">
              <a:spcBef>
                <a:spcPts val="0"/>
              </a:spcBef>
            </a:pPr>
            <a:r>
              <a:rPr lang="en-IN" sz="2000" dirty="0">
                <a:solidFill>
                  <a:schemeClr val="tx1"/>
                </a:solidFill>
              </a:rPr>
              <a:t> one getter &amp; setter(for weekly salary)</a:t>
            </a:r>
          </a:p>
          <a:p>
            <a:pPr marL="400050" lvl="1" indent="0">
              <a:spcBef>
                <a:spcPts val="0"/>
              </a:spcBef>
            </a:pPr>
            <a:r>
              <a:rPr lang="en-IN" sz="2000" dirty="0">
                <a:solidFill>
                  <a:schemeClr val="tx1"/>
                </a:solidFill>
              </a:rPr>
              <a:t>one print function </a:t>
            </a:r>
          </a:p>
          <a:p>
            <a:pPr marL="400050" lvl="1" indent="0">
              <a:spcBef>
                <a:spcPts val="0"/>
              </a:spcBef>
            </a:pPr>
            <a:r>
              <a:rPr lang="en-IN" sz="2000" dirty="0">
                <a:solidFill>
                  <a:schemeClr val="tx1"/>
                </a:solidFill>
              </a:rPr>
              <a:t> one earning function</a:t>
            </a:r>
            <a:endParaRPr lang="en-US" sz="1600" dirty="0">
              <a:latin typeface="Arial" panose="020B0604020202020204" pitchFamily="34" charset="0"/>
            </a:endParaRPr>
          </a:p>
        </p:txBody>
      </p:sp>
    </p:spTree>
    <p:extLst>
      <p:ext uri="{BB962C8B-B14F-4D97-AF65-F5344CB8AC3E}">
        <p14:creationId xmlns:p14="http://schemas.microsoft.com/office/powerpoint/2010/main" val="89622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BD580-6348-47B2-88D6-CA78139789B5}"/>
              </a:ext>
            </a:extLst>
          </p:cNvPr>
          <p:cNvSpPr>
            <a:spLocks noGrp="1"/>
          </p:cNvSpPr>
          <p:nvPr>
            <p:ph type="title"/>
          </p:nvPr>
        </p:nvSpPr>
        <p:spPr/>
        <p:txBody>
          <a:bodyPr/>
          <a:lstStyle/>
          <a:p>
            <a:r>
              <a:rPr lang="en-US" dirty="0"/>
              <a:t>Single Inheritance Example</a:t>
            </a:r>
          </a:p>
        </p:txBody>
      </p:sp>
      <p:sp>
        <p:nvSpPr>
          <p:cNvPr id="3" name="Content Placeholder 2">
            <a:extLst>
              <a:ext uri="{FF2B5EF4-FFF2-40B4-BE49-F238E27FC236}">
                <a16:creationId xmlns:a16="http://schemas.microsoft.com/office/drawing/2014/main" xmlns="" id="{A3EC13A1-2095-4E61-B660-25CBED33E6AF}"/>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xmlns="" id="{B0E6D840-DE66-4823-9C19-A8DDA4998E28}"/>
              </a:ext>
            </a:extLst>
          </p:cNvPr>
          <p:cNvSpPr txBox="1">
            <a:spLocks/>
          </p:cNvSpPr>
          <p:nvPr/>
        </p:nvSpPr>
        <p:spPr>
          <a:xfrm>
            <a:off x="103048" y="1417638"/>
            <a:ext cx="4557443"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IN" sz="2000" dirty="0">
                <a:solidFill>
                  <a:srgbClr val="0000FF"/>
                </a:solidFill>
              </a:rPr>
              <a:t>// multiple inheritance</a:t>
            </a:r>
          </a:p>
          <a:p>
            <a:pPr marL="0" indent="0">
              <a:spcBef>
                <a:spcPts val="0"/>
              </a:spcBef>
              <a:buNone/>
            </a:pPr>
            <a:r>
              <a:rPr lang="en-IN" sz="2000" dirty="0"/>
              <a:t>#include &lt;iostream&gt;</a:t>
            </a:r>
          </a:p>
          <a:p>
            <a:pPr marL="0" indent="0">
              <a:spcBef>
                <a:spcPts val="0"/>
              </a:spcBef>
              <a:buNone/>
            </a:pPr>
            <a:r>
              <a:rPr lang="en-IN" sz="2000" dirty="0"/>
              <a:t>using namespace std;</a:t>
            </a:r>
            <a:endParaRPr lang="en-IN" sz="2000" dirty="0">
              <a:solidFill>
                <a:srgbClr val="0000FF"/>
              </a:solidFill>
            </a:endParaRPr>
          </a:p>
          <a:p>
            <a:pPr marL="0" indent="0">
              <a:spcBef>
                <a:spcPts val="0"/>
              </a:spcBef>
              <a:buNone/>
            </a:pPr>
            <a:r>
              <a:rPr lang="en-IN" sz="1800" dirty="0">
                <a:solidFill>
                  <a:srgbClr val="0000FF"/>
                </a:solidFill>
              </a:rPr>
              <a:t>class</a:t>
            </a:r>
            <a:r>
              <a:rPr lang="en-IN" sz="2000" dirty="0"/>
              <a:t> </a:t>
            </a:r>
            <a:r>
              <a:rPr lang="en-IN" sz="1800" dirty="0" err="1">
                <a:solidFill>
                  <a:srgbClr val="CC04A1"/>
                </a:solidFill>
              </a:rPr>
              <a:t>CPolygon</a:t>
            </a:r>
            <a:r>
              <a:rPr lang="en-IN" sz="2000" dirty="0"/>
              <a:t> {</a:t>
            </a:r>
          </a:p>
          <a:p>
            <a:pPr marL="0" indent="0">
              <a:spcBef>
                <a:spcPts val="0"/>
              </a:spcBef>
              <a:buNone/>
            </a:pPr>
            <a:r>
              <a:rPr lang="en-IN" sz="2000" dirty="0"/>
              <a:t>  </a:t>
            </a:r>
            <a:r>
              <a:rPr lang="en-IN" sz="1800" dirty="0">
                <a:solidFill>
                  <a:srgbClr val="C00000"/>
                </a:solidFill>
              </a:rPr>
              <a:t>protected</a:t>
            </a:r>
            <a:r>
              <a:rPr lang="en-IN" sz="2000" dirty="0"/>
              <a:t>:</a:t>
            </a:r>
          </a:p>
          <a:p>
            <a:pPr marL="0" indent="0">
              <a:spcBef>
                <a:spcPts val="0"/>
              </a:spcBef>
              <a:buNone/>
            </a:pPr>
            <a:r>
              <a:rPr lang="en-IN" sz="2000" dirty="0"/>
              <a:t>    int width, height;</a:t>
            </a:r>
          </a:p>
          <a:p>
            <a:pPr marL="0" indent="0">
              <a:spcBef>
                <a:spcPts val="0"/>
              </a:spcBef>
              <a:buNone/>
            </a:pPr>
            <a:r>
              <a:rPr lang="en-IN" sz="2000" dirty="0"/>
              <a:t>  </a:t>
            </a:r>
            <a:r>
              <a:rPr lang="en-IN" sz="1800" dirty="0">
                <a:solidFill>
                  <a:srgbClr val="002060"/>
                </a:solidFill>
              </a:rPr>
              <a:t>public:</a:t>
            </a:r>
          </a:p>
          <a:p>
            <a:pPr marL="0" indent="0">
              <a:spcBef>
                <a:spcPts val="0"/>
              </a:spcBef>
              <a:buNone/>
            </a:pPr>
            <a:r>
              <a:rPr lang="en-IN" sz="2000" dirty="0"/>
              <a:t>    void </a:t>
            </a:r>
            <a:r>
              <a:rPr lang="en-IN" sz="1800" dirty="0" err="1">
                <a:solidFill>
                  <a:srgbClr val="7030A0"/>
                </a:solidFill>
              </a:rPr>
              <a:t>set_values</a:t>
            </a:r>
            <a:r>
              <a:rPr lang="en-IN" sz="2000" dirty="0"/>
              <a:t> (int a, int b)</a:t>
            </a:r>
          </a:p>
          <a:p>
            <a:pPr marL="0" indent="0">
              <a:spcBef>
                <a:spcPts val="0"/>
              </a:spcBef>
              <a:buNone/>
            </a:pPr>
            <a:r>
              <a:rPr lang="en-IN" sz="2000" dirty="0"/>
              <a:t>      { width=a; height=b;}</a:t>
            </a:r>
          </a:p>
          <a:p>
            <a:pPr marL="0" indent="0">
              <a:spcBef>
                <a:spcPts val="0"/>
              </a:spcBef>
              <a:buNone/>
            </a:pPr>
            <a:r>
              <a:rPr lang="en-IN" sz="2000" dirty="0"/>
              <a:t>  };</a:t>
            </a:r>
          </a:p>
          <a:p>
            <a:pPr marL="0" lvl="0" indent="0">
              <a:spcBef>
                <a:spcPts val="0"/>
              </a:spcBef>
              <a:buNone/>
            </a:pPr>
            <a:r>
              <a:rPr lang="en-US" sz="1800" dirty="0">
                <a:solidFill>
                  <a:srgbClr val="0000FF"/>
                </a:solidFill>
              </a:rPr>
              <a:t>class</a:t>
            </a:r>
            <a:r>
              <a:rPr lang="en-US" sz="1600" dirty="0">
                <a:solidFill>
                  <a:prstClr val="black"/>
                </a:solidFill>
                <a:latin typeface="Arial" panose="020B0604020202020204" pitchFamily="34" charset="0"/>
              </a:rPr>
              <a:t> </a:t>
            </a:r>
            <a:r>
              <a:rPr lang="en-US" sz="1800" dirty="0" err="1">
                <a:solidFill>
                  <a:srgbClr val="CC04A1"/>
                </a:solidFill>
              </a:rPr>
              <a:t>CRectangle</a:t>
            </a:r>
            <a:r>
              <a:rPr lang="en-US" sz="1600" dirty="0">
                <a:solidFill>
                  <a:prstClr val="black"/>
                </a:solidFill>
                <a:latin typeface="Arial" panose="020B0604020202020204" pitchFamily="34" charset="0"/>
              </a:rPr>
              <a:t>: public </a:t>
            </a:r>
            <a:r>
              <a:rPr lang="en-US" sz="1800" dirty="0" err="1">
                <a:solidFill>
                  <a:srgbClr val="CC04A1"/>
                </a:solidFill>
              </a:rPr>
              <a:t>Cpolygon</a:t>
            </a:r>
            <a:endParaRPr lang="en-US" sz="1800" dirty="0">
              <a:solidFill>
                <a:srgbClr val="CC04A1"/>
              </a:solidFill>
            </a:endParaRPr>
          </a:p>
          <a:p>
            <a:pPr marL="0" lvl="0" indent="0">
              <a:spcBef>
                <a:spcPts val="0"/>
              </a:spcBef>
              <a:buNone/>
            </a:pPr>
            <a:r>
              <a:rPr lang="en-US" sz="1600" dirty="0">
                <a:solidFill>
                  <a:prstClr val="black"/>
                </a:solidFill>
                <a:latin typeface="Arial" panose="020B0604020202020204" pitchFamily="34" charset="0"/>
              </a:rPr>
              <a:t> {</a:t>
            </a:r>
          </a:p>
          <a:p>
            <a:pPr marL="0" lvl="0" indent="0">
              <a:spcBef>
                <a:spcPts val="0"/>
              </a:spcBef>
              <a:buNone/>
            </a:pPr>
            <a:r>
              <a:rPr lang="en-US" sz="1600" dirty="0">
                <a:solidFill>
                  <a:prstClr val="black"/>
                </a:solidFill>
                <a:latin typeface="Arial" panose="020B0604020202020204" pitchFamily="34" charset="0"/>
              </a:rPr>
              <a:t>  </a:t>
            </a:r>
            <a:r>
              <a:rPr lang="en-US" sz="1800" dirty="0">
                <a:solidFill>
                  <a:srgbClr val="002060"/>
                </a:solidFill>
              </a:rPr>
              <a:t>public:</a:t>
            </a:r>
          </a:p>
          <a:p>
            <a:pPr marL="0" lvl="0" indent="0">
              <a:spcBef>
                <a:spcPts val="0"/>
              </a:spcBef>
              <a:buNone/>
            </a:pPr>
            <a:r>
              <a:rPr lang="en-US" sz="1600" dirty="0">
                <a:solidFill>
                  <a:prstClr val="black"/>
                </a:solidFill>
                <a:latin typeface="Arial" panose="020B0604020202020204" pitchFamily="34" charset="0"/>
              </a:rPr>
              <a:t>    int </a:t>
            </a:r>
            <a:r>
              <a:rPr lang="en-US" sz="1800" dirty="0">
                <a:solidFill>
                  <a:srgbClr val="7030A0"/>
                </a:solidFill>
              </a:rPr>
              <a:t>area</a:t>
            </a:r>
            <a:r>
              <a:rPr lang="en-US" sz="1600" dirty="0">
                <a:solidFill>
                  <a:prstClr val="black"/>
                </a:solidFill>
                <a:latin typeface="Arial" panose="020B0604020202020204" pitchFamily="34" charset="0"/>
              </a:rPr>
              <a:t> ()</a:t>
            </a:r>
          </a:p>
          <a:p>
            <a:pPr marL="0" lvl="0" indent="0">
              <a:spcBef>
                <a:spcPts val="0"/>
              </a:spcBef>
              <a:buNone/>
            </a:pPr>
            <a:r>
              <a:rPr lang="en-US" sz="1600" dirty="0">
                <a:solidFill>
                  <a:prstClr val="black"/>
                </a:solidFill>
                <a:latin typeface="Arial" panose="020B0604020202020204" pitchFamily="34" charset="0"/>
              </a:rPr>
              <a:t>      { return (width * height); }</a:t>
            </a:r>
          </a:p>
          <a:p>
            <a:pPr marL="0" lvl="0" indent="0">
              <a:spcBef>
                <a:spcPts val="0"/>
              </a:spcBef>
              <a:buNone/>
            </a:pPr>
            <a:r>
              <a:rPr lang="en-US" sz="1600" dirty="0">
                <a:solidFill>
                  <a:prstClr val="black"/>
                </a:solidFill>
                <a:latin typeface="Arial" panose="020B0604020202020204" pitchFamily="34" charset="0"/>
              </a:rPr>
              <a:t>  };</a:t>
            </a:r>
          </a:p>
          <a:p>
            <a:pPr marL="0" indent="0">
              <a:spcBef>
                <a:spcPts val="0"/>
              </a:spcBef>
              <a:buNone/>
            </a:pPr>
            <a:endParaRPr lang="en-IN" sz="2000" dirty="0"/>
          </a:p>
        </p:txBody>
      </p:sp>
      <p:sp>
        <p:nvSpPr>
          <p:cNvPr id="5" name="Content Placeholder 2">
            <a:extLst>
              <a:ext uri="{FF2B5EF4-FFF2-40B4-BE49-F238E27FC236}">
                <a16:creationId xmlns:a16="http://schemas.microsoft.com/office/drawing/2014/main" xmlns="" id="{85550C19-4395-46E7-A4CE-ABA83DBB98C3}"/>
              </a:ext>
            </a:extLst>
          </p:cNvPr>
          <p:cNvSpPr txBox="1">
            <a:spLocks/>
          </p:cNvSpPr>
          <p:nvPr/>
        </p:nvSpPr>
        <p:spPr>
          <a:xfrm>
            <a:off x="6194132" y="1417638"/>
            <a:ext cx="5811055"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1800" dirty="0">
                <a:solidFill>
                  <a:srgbClr val="0000FF"/>
                </a:solidFill>
              </a:rPr>
              <a:t>class</a:t>
            </a:r>
            <a:r>
              <a:rPr lang="en-US" sz="1600" dirty="0">
                <a:latin typeface="Arial" panose="020B0604020202020204" pitchFamily="34" charset="0"/>
              </a:rPr>
              <a:t> </a:t>
            </a:r>
            <a:r>
              <a:rPr lang="en-US" sz="1800" dirty="0" err="1">
                <a:solidFill>
                  <a:srgbClr val="CC04A1"/>
                </a:solidFill>
              </a:rPr>
              <a:t>CTriangle</a:t>
            </a:r>
            <a:r>
              <a:rPr lang="en-US" sz="1600" dirty="0">
                <a:latin typeface="Arial" panose="020B0604020202020204" pitchFamily="34" charset="0"/>
              </a:rPr>
              <a:t>: public </a:t>
            </a:r>
            <a:r>
              <a:rPr lang="en-US" sz="1800" dirty="0" err="1">
                <a:solidFill>
                  <a:srgbClr val="CC04A1"/>
                </a:solidFill>
              </a:rPr>
              <a:t>CPolygon</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a:t>
            </a:r>
            <a:r>
              <a:rPr lang="en-US" sz="1800" dirty="0">
                <a:solidFill>
                  <a:srgbClr val="002060"/>
                </a:solidFill>
              </a:rPr>
              <a:t>public:</a:t>
            </a:r>
          </a:p>
          <a:p>
            <a:pPr marL="0" indent="0">
              <a:spcBef>
                <a:spcPts val="0"/>
              </a:spcBef>
              <a:buNone/>
            </a:pPr>
            <a:r>
              <a:rPr lang="en-US" sz="1600" dirty="0">
                <a:latin typeface="Arial" panose="020B0604020202020204" pitchFamily="34" charset="0"/>
              </a:rPr>
              <a:t>    int </a:t>
            </a:r>
            <a:r>
              <a:rPr lang="en-US" sz="1800" dirty="0">
                <a:solidFill>
                  <a:srgbClr val="7030A0"/>
                </a:solidFill>
              </a:rPr>
              <a:t>area</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 return (width * height / 2); }</a:t>
            </a:r>
          </a:p>
          <a:p>
            <a:pPr marL="0" indent="0">
              <a:spcBef>
                <a:spcPts val="0"/>
              </a:spcBef>
              <a:buNone/>
            </a:pP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int main () {</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CRectangle</a:t>
            </a:r>
            <a:r>
              <a:rPr lang="en-US" sz="1600" dirty="0">
                <a:latin typeface="Arial" panose="020B0604020202020204" pitchFamily="34" charset="0"/>
              </a:rPr>
              <a:t> </a:t>
            </a:r>
            <a:r>
              <a:rPr lang="en-US" sz="1600" dirty="0" err="1">
                <a:latin typeface="Arial" panose="020B0604020202020204" pitchFamily="34" charset="0"/>
              </a:rPr>
              <a:t>rect</a:t>
            </a:r>
            <a:r>
              <a:rPr lang="en-US" sz="1600" dirty="0">
                <a:latin typeface="Arial" panose="020B0604020202020204" pitchFamily="34" charset="0"/>
              </a:rPr>
              <a:t>;</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CTriangle</a:t>
            </a:r>
            <a:r>
              <a:rPr lang="en-US" sz="1600" dirty="0">
                <a:latin typeface="Arial" panose="020B0604020202020204" pitchFamily="34" charset="0"/>
              </a:rPr>
              <a:t> </a:t>
            </a:r>
            <a:r>
              <a:rPr lang="en-US" sz="1600" dirty="0" err="1">
                <a:latin typeface="Arial" panose="020B0604020202020204" pitchFamily="34" charset="0"/>
              </a:rPr>
              <a:t>trgl</a:t>
            </a:r>
            <a:r>
              <a:rPr lang="en-US" sz="1600" dirty="0">
                <a:latin typeface="Arial" panose="020B0604020202020204" pitchFamily="34" charset="0"/>
              </a:rPr>
              <a:t>;</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rect.set_values</a:t>
            </a:r>
            <a:r>
              <a:rPr lang="en-US" sz="1600" dirty="0">
                <a:latin typeface="Arial" panose="020B0604020202020204" pitchFamily="34" charset="0"/>
              </a:rPr>
              <a:t> (4,5); </a:t>
            </a:r>
          </a:p>
          <a:p>
            <a:pPr marL="0" indent="0">
              <a:spcBef>
                <a:spcPts val="0"/>
              </a:spcBef>
              <a:buNone/>
            </a:pPr>
            <a:endParaRPr lang="en-US" sz="1600" dirty="0">
              <a:latin typeface="Arial" panose="020B0604020202020204" pitchFamily="34" charset="0"/>
            </a:endParaRP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trgl.set_values</a:t>
            </a:r>
            <a:r>
              <a:rPr lang="en-US" sz="1600" dirty="0">
                <a:latin typeface="Arial" panose="020B0604020202020204" pitchFamily="34" charset="0"/>
              </a:rPr>
              <a:t> (4,5);</a:t>
            </a:r>
          </a:p>
          <a:p>
            <a:pPr marL="0" indent="0">
              <a:spcBef>
                <a:spcPts val="0"/>
              </a:spcBef>
              <a:buNone/>
            </a:pPr>
            <a:r>
              <a:rPr lang="en-US" sz="1600" dirty="0">
                <a:latin typeface="Arial" panose="020B0604020202020204" pitchFamily="34" charset="0"/>
              </a:rPr>
              <a:t>  </a:t>
            </a:r>
            <a:r>
              <a:rPr lang="en-US" sz="1600" b="1" dirty="0" err="1"/>
              <a:t>cout</a:t>
            </a:r>
            <a:r>
              <a:rPr lang="en-US" sz="1600" b="1" dirty="0"/>
              <a:t> &lt;&lt; </a:t>
            </a:r>
            <a:r>
              <a:rPr lang="en-US" sz="1600" b="1" dirty="0" err="1"/>
              <a:t>rect.area</a:t>
            </a:r>
            <a:r>
              <a:rPr lang="en-US" sz="1600" b="1" dirty="0"/>
              <a:t>() &lt;&lt; </a:t>
            </a:r>
            <a:r>
              <a:rPr lang="en-US" sz="1600" b="1" dirty="0" err="1"/>
              <a:t>endl</a:t>
            </a:r>
            <a:r>
              <a:rPr lang="en-US" sz="1600" b="1" dirty="0"/>
              <a:t>;</a:t>
            </a:r>
          </a:p>
          <a:p>
            <a:pPr marL="0" indent="0">
              <a:spcBef>
                <a:spcPts val="0"/>
              </a:spcBef>
              <a:buNone/>
            </a:pPr>
            <a:r>
              <a:rPr lang="en-US" sz="1600" b="1" dirty="0">
                <a:latin typeface="Arial" panose="020B0604020202020204" pitchFamily="34" charset="0"/>
              </a:rPr>
              <a:t>  </a:t>
            </a:r>
            <a:r>
              <a:rPr lang="en-US" sz="1600" b="1" dirty="0" err="1"/>
              <a:t>cout</a:t>
            </a:r>
            <a:r>
              <a:rPr lang="en-US" sz="1600" b="1" dirty="0"/>
              <a:t> &lt;&lt; </a:t>
            </a:r>
            <a:r>
              <a:rPr lang="en-US" sz="1600" b="1" dirty="0" err="1"/>
              <a:t>trgl.area</a:t>
            </a:r>
            <a:r>
              <a:rPr lang="en-US" sz="1600" b="1" dirty="0"/>
              <a:t>() &lt;&lt; </a:t>
            </a:r>
            <a:r>
              <a:rPr lang="en-US" sz="1600" b="1" dirty="0" err="1"/>
              <a:t>endl</a:t>
            </a:r>
            <a:r>
              <a:rPr lang="en-US" sz="1600" b="1" dirty="0"/>
              <a:t>;</a:t>
            </a:r>
            <a:endParaRPr lang="en-US" sz="1600" dirty="0">
              <a:latin typeface="Arial" panose="020B0604020202020204" pitchFamily="34" charset="0"/>
            </a:endParaRPr>
          </a:p>
          <a:p>
            <a:pPr marL="0" indent="0">
              <a:spcBef>
                <a:spcPts val="0"/>
              </a:spcBef>
              <a:buNone/>
            </a:pPr>
            <a:r>
              <a:rPr lang="en-US" sz="1600" dirty="0">
                <a:latin typeface="Arial" panose="020B0604020202020204" pitchFamily="34" charset="0"/>
              </a:rPr>
              <a:t>  return 0;</a:t>
            </a:r>
          </a:p>
          <a:p>
            <a:pPr marL="0" indent="0">
              <a:spcBef>
                <a:spcPts val="0"/>
              </a:spcBef>
              <a:buNone/>
            </a:pPr>
            <a:r>
              <a:rPr lang="en-US" sz="1600" dirty="0">
                <a:latin typeface="Arial" panose="020B0604020202020204" pitchFamily="34" charset="0"/>
              </a:rPr>
              <a:t>}</a:t>
            </a:r>
          </a:p>
        </p:txBody>
      </p:sp>
    </p:spTree>
    <p:extLst>
      <p:ext uri="{BB962C8B-B14F-4D97-AF65-F5344CB8AC3E}">
        <p14:creationId xmlns:p14="http://schemas.microsoft.com/office/powerpoint/2010/main" val="32419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altLang="en-US" sz="3200" b="1" dirty="0">
                <a:solidFill>
                  <a:srgbClr val="002060"/>
                </a:solidFill>
              </a:rPr>
              <a:t>Constructors and Destructors in Base and Derived Classes</a:t>
            </a:r>
            <a:endParaRPr lang="en-US" sz="3200" b="1" dirty="0">
              <a:solidFill>
                <a:srgbClr val="002060"/>
              </a:solidFill>
            </a:endParaRPr>
          </a:p>
        </p:txBody>
      </p:sp>
      <p:sp>
        <p:nvSpPr>
          <p:cNvPr id="3" name="Content Placeholder 2"/>
          <p:cNvSpPr>
            <a:spLocks noGrp="1"/>
          </p:cNvSpPr>
          <p:nvPr>
            <p:ph idx="1"/>
          </p:nvPr>
        </p:nvSpPr>
        <p:spPr>
          <a:xfrm>
            <a:off x="1254443" y="1820863"/>
            <a:ext cx="10327958" cy="2908300"/>
          </a:xfrm>
        </p:spPr>
        <p:txBody>
          <a:bodyPr>
            <a:normAutofit fontScale="77500" lnSpcReduction="20000"/>
          </a:bodyPr>
          <a:lstStyle/>
          <a:p>
            <a:pPr marL="271463" indent="-271463" algn="just">
              <a:lnSpc>
                <a:spcPct val="100000"/>
              </a:lnSpc>
              <a:spcBef>
                <a:spcPts val="0"/>
              </a:spcBef>
              <a:spcAft>
                <a:spcPts val="1200"/>
              </a:spcAft>
              <a:buFont typeface="Wingdings" panose="05000000000000000000" pitchFamily="2" charset="2"/>
              <a:buChar char="§"/>
            </a:pPr>
            <a:r>
              <a:rPr lang="en-US" altLang="en-US" dirty="0">
                <a:solidFill>
                  <a:srgbClr val="CC04A1"/>
                </a:solidFill>
              </a:rPr>
              <a:t>Derived classes can have their own constructors and destructors</a:t>
            </a:r>
          </a:p>
          <a:p>
            <a:pPr marL="271463" indent="-271463" algn="just">
              <a:lnSpc>
                <a:spcPct val="100000"/>
              </a:lnSpc>
              <a:spcBef>
                <a:spcPts val="0"/>
              </a:spcBef>
              <a:spcAft>
                <a:spcPts val="1200"/>
              </a:spcAft>
              <a:buFont typeface="Wingdings" panose="05000000000000000000" pitchFamily="2" charset="2"/>
              <a:buChar char="§"/>
            </a:pPr>
            <a:r>
              <a:rPr lang="en-US" altLang="en-US" dirty="0">
                <a:solidFill>
                  <a:schemeClr val="bg2">
                    <a:lumMod val="25000"/>
                  </a:schemeClr>
                </a:solidFill>
              </a:rPr>
              <a:t>When an object of a derived class is created, the base class’s constructor is executed first, followed by the derived class’s constructor</a:t>
            </a:r>
          </a:p>
          <a:p>
            <a:pPr marL="271463" indent="-271463" algn="just">
              <a:lnSpc>
                <a:spcPct val="100000"/>
              </a:lnSpc>
              <a:spcBef>
                <a:spcPts val="0"/>
              </a:spcBef>
              <a:spcAft>
                <a:spcPts val="1200"/>
              </a:spcAft>
              <a:buFont typeface="Wingdings" panose="05000000000000000000" pitchFamily="2" charset="2"/>
              <a:buChar char="§"/>
            </a:pPr>
            <a:r>
              <a:rPr lang="en-US" altLang="en-US" dirty="0">
                <a:solidFill>
                  <a:srgbClr val="002060"/>
                </a:solidFill>
              </a:rPr>
              <a:t>In case of multiple inheritances, the base classes are constructed in the order in which they appear in the declaration of the derived class</a:t>
            </a:r>
          </a:p>
          <a:p>
            <a:pPr marL="271463" indent="-271463" algn="just">
              <a:lnSpc>
                <a:spcPct val="100000"/>
              </a:lnSpc>
              <a:spcBef>
                <a:spcPts val="0"/>
              </a:spcBef>
              <a:spcAft>
                <a:spcPts val="1200"/>
              </a:spcAft>
              <a:buFont typeface="Wingdings" panose="05000000000000000000" pitchFamily="2" charset="2"/>
              <a:buChar char="§"/>
            </a:pPr>
            <a:r>
              <a:rPr lang="en-US" altLang="en-US" dirty="0">
                <a:solidFill>
                  <a:srgbClr val="C00000"/>
                </a:solidFill>
              </a:rPr>
              <a:t>When an object of a derived class is destroyed, its destructor is called first, then that of the base class </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15</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3174744" y="5199355"/>
            <a:ext cx="6372215" cy="1596659"/>
          </a:xfrm>
          <a:prstGeom prst="rect">
            <a:avLst/>
          </a:prstGeom>
        </p:spPr>
      </p:pic>
      <p:sp>
        <p:nvSpPr>
          <p:cNvPr id="11" name="Rectangle 10"/>
          <p:cNvSpPr/>
          <p:nvPr/>
        </p:nvSpPr>
        <p:spPr>
          <a:xfrm>
            <a:off x="4448942" y="4594930"/>
            <a:ext cx="4633704" cy="461665"/>
          </a:xfrm>
          <a:prstGeom prst="rect">
            <a:avLst/>
          </a:prstGeom>
        </p:spPr>
        <p:txBody>
          <a:bodyPr wrap="none">
            <a:spAutoFit/>
          </a:bodyPr>
          <a:lstStyle/>
          <a:p>
            <a:pPr>
              <a:defRPr/>
            </a:pPr>
            <a:r>
              <a:rPr lang="en-US" sz="2400" b="1" dirty="0">
                <a:solidFill>
                  <a:srgbClr val="002060"/>
                </a:solidFill>
              </a:rPr>
              <a:t>Execution of base class constructor</a:t>
            </a:r>
          </a:p>
        </p:txBody>
      </p:sp>
    </p:spTree>
    <p:extLst>
      <p:ext uri="{BB962C8B-B14F-4D97-AF65-F5344CB8AC3E}">
        <p14:creationId xmlns:p14="http://schemas.microsoft.com/office/powerpoint/2010/main" val="153028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2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2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8">
                                          <p:stCondLst>
                                            <p:cond delay="0"/>
                                          </p:stCondLst>
                                        </p:cTn>
                                        <p:tgtEl>
                                          <p:spTgt spid="11"/>
                                        </p:tgtEl>
                                      </p:cBhvr>
                                    </p:animEffect>
                                    <p:anim calcmode="lin" valueType="num">
                                      <p:cBhvr>
                                        <p:cTn id="28" dur="18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9" dur="6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0" dur="66" tmFilter="0, 0; 0.125,0.2665; 0.25,0.4; 0.375,0.465; 0.5,0.5;  0.625,0.535; 0.75,0.6; 0.875,0.7335; 1,1">
                                          <p:stCondLst>
                                            <p:cond delay="66"/>
                                          </p:stCondLst>
                                        </p:cTn>
                                        <p:tgtEl>
                                          <p:spTgt spid="11"/>
                                        </p:tgtEl>
                                        <p:attrNameLst>
                                          <p:attrName>ppt_y</p:attrName>
                                        </p:attrNameLst>
                                      </p:cBhvr>
                                      <p:tavLst>
                                        <p:tav tm="0" fmla="#ppt_y-sin(pi*$)/9">
                                          <p:val>
                                            <p:fltVal val="0"/>
                                          </p:val>
                                        </p:tav>
                                        <p:tav tm="100000">
                                          <p:val>
                                            <p:fltVal val="1"/>
                                          </p:val>
                                        </p:tav>
                                      </p:tavLst>
                                    </p:anim>
                                    <p:anim calcmode="lin" valueType="num">
                                      <p:cBhvr>
                                        <p:cTn id="31" dur="33" tmFilter="0, 0; 0.125,0.2665; 0.25,0.4; 0.375,0.465; 0.5,0.5;  0.625,0.535; 0.75,0.6; 0.875,0.7335; 1,1">
                                          <p:stCondLst>
                                            <p:cond delay="132"/>
                                          </p:stCondLst>
                                        </p:cTn>
                                        <p:tgtEl>
                                          <p:spTgt spid="11"/>
                                        </p:tgtEl>
                                        <p:attrNameLst>
                                          <p:attrName>ppt_y</p:attrName>
                                        </p:attrNameLst>
                                      </p:cBhvr>
                                      <p:tavLst>
                                        <p:tav tm="0" fmla="#ppt_y-sin(pi*$)/27">
                                          <p:val>
                                            <p:fltVal val="0"/>
                                          </p:val>
                                        </p:tav>
                                        <p:tav tm="100000">
                                          <p:val>
                                            <p:fltVal val="1"/>
                                          </p:val>
                                        </p:tav>
                                      </p:tavLst>
                                    </p:anim>
                                    <p:anim calcmode="lin" valueType="num">
                                      <p:cBhvr>
                                        <p:cTn id="32" dur="16" tmFilter="0, 0; 0.125,0.2665; 0.25,0.4; 0.375,0.465; 0.5,0.5;  0.625,0.535; 0.75,0.6; 0.875,0.7335; 1,1">
                                          <p:stCondLst>
                                            <p:cond delay="166"/>
                                          </p:stCondLst>
                                        </p:cTn>
                                        <p:tgtEl>
                                          <p:spTgt spid="11"/>
                                        </p:tgtEl>
                                        <p:attrNameLst>
                                          <p:attrName>ppt_y</p:attrName>
                                        </p:attrNameLst>
                                      </p:cBhvr>
                                      <p:tavLst>
                                        <p:tav tm="0" fmla="#ppt_y-sin(pi*$)/81">
                                          <p:val>
                                            <p:fltVal val="0"/>
                                          </p:val>
                                        </p:tav>
                                        <p:tav tm="100000">
                                          <p:val>
                                            <p:fltVal val="1"/>
                                          </p:val>
                                        </p:tav>
                                      </p:tavLst>
                                    </p:anim>
                                    <p:animScale>
                                      <p:cBhvr>
                                        <p:cTn id="33" dur="3">
                                          <p:stCondLst>
                                            <p:cond delay="65"/>
                                          </p:stCondLst>
                                        </p:cTn>
                                        <p:tgtEl>
                                          <p:spTgt spid="11"/>
                                        </p:tgtEl>
                                      </p:cBhvr>
                                      <p:to x="100000" y="60000"/>
                                    </p:animScale>
                                    <p:animScale>
                                      <p:cBhvr>
                                        <p:cTn id="34" dur="17" decel="50000">
                                          <p:stCondLst>
                                            <p:cond delay="68"/>
                                          </p:stCondLst>
                                        </p:cTn>
                                        <p:tgtEl>
                                          <p:spTgt spid="11"/>
                                        </p:tgtEl>
                                      </p:cBhvr>
                                      <p:to x="100000" y="100000"/>
                                    </p:animScale>
                                    <p:animScale>
                                      <p:cBhvr>
                                        <p:cTn id="35" dur="3">
                                          <p:stCondLst>
                                            <p:cond delay="131"/>
                                          </p:stCondLst>
                                        </p:cTn>
                                        <p:tgtEl>
                                          <p:spTgt spid="11"/>
                                        </p:tgtEl>
                                      </p:cBhvr>
                                      <p:to x="100000" y="80000"/>
                                    </p:animScale>
                                    <p:animScale>
                                      <p:cBhvr>
                                        <p:cTn id="36" dur="17" decel="50000">
                                          <p:stCondLst>
                                            <p:cond delay="134"/>
                                          </p:stCondLst>
                                        </p:cTn>
                                        <p:tgtEl>
                                          <p:spTgt spid="11"/>
                                        </p:tgtEl>
                                      </p:cBhvr>
                                      <p:to x="100000" y="100000"/>
                                    </p:animScale>
                                    <p:animScale>
                                      <p:cBhvr>
                                        <p:cTn id="37" dur="3">
                                          <p:stCondLst>
                                            <p:cond delay="164"/>
                                          </p:stCondLst>
                                        </p:cTn>
                                        <p:tgtEl>
                                          <p:spTgt spid="11"/>
                                        </p:tgtEl>
                                      </p:cBhvr>
                                      <p:to x="100000" y="90000"/>
                                    </p:animScale>
                                    <p:animScale>
                                      <p:cBhvr>
                                        <p:cTn id="38" dur="17" decel="50000">
                                          <p:stCondLst>
                                            <p:cond delay="167"/>
                                          </p:stCondLst>
                                        </p:cTn>
                                        <p:tgtEl>
                                          <p:spTgt spid="11"/>
                                        </p:tgtEl>
                                      </p:cBhvr>
                                      <p:to x="100000" y="100000"/>
                                    </p:animScale>
                                    <p:animScale>
                                      <p:cBhvr>
                                        <p:cTn id="39" dur="3">
                                          <p:stCondLst>
                                            <p:cond delay="181"/>
                                          </p:stCondLst>
                                        </p:cTn>
                                        <p:tgtEl>
                                          <p:spTgt spid="11"/>
                                        </p:tgtEl>
                                      </p:cBhvr>
                                      <p:to x="100000" y="95000"/>
                                    </p:animScale>
                                    <p:animScale>
                                      <p:cBhvr>
                                        <p:cTn id="40" dur="17" decel="50000">
                                          <p:stCondLst>
                                            <p:cond delay="183"/>
                                          </p:stCondLst>
                                        </p:cTn>
                                        <p:tgtEl>
                                          <p:spTgt spid="11"/>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
                                          <p:stCondLst>
                                            <p:cond delay="0"/>
                                          </p:stCondLst>
                                        </p:cTn>
                                        <p:tgtEl>
                                          <p:spTgt spid="10"/>
                                        </p:tgtEl>
                                      </p:cBhvr>
                                    </p:animEffect>
                                    <p:anim calcmode="lin" valueType="num">
                                      <p:cBhvr>
                                        <p:cTn id="44" dur="18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 tmFilter="0, 0; 0.125,0.2665; 0.25,0.4; 0.375,0.465; 0.5,0.5;  0.625,0.535; 0.75,0.6; 0.875,0.7335; 1,1">
                                          <p:stCondLst>
                                            <p:cond delay="66"/>
                                          </p:stCondLst>
                                        </p:cTn>
                                        <p:tgtEl>
                                          <p:spTgt spid="10"/>
                                        </p:tgtEl>
                                        <p:attrNameLst>
                                          <p:attrName>ppt_y</p:attrName>
                                        </p:attrNameLst>
                                      </p:cBhvr>
                                      <p:tavLst>
                                        <p:tav tm="0" fmla="#ppt_y-sin(pi*$)/9">
                                          <p:val>
                                            <p:fltVal val="0"/>
                                          </p:val>
                                        </p:tav>
                                        <p:tav tm="100000">
                                          <p:val>
                                            <p:fltVal val="1"/>
                                          </p:val>
                                        </p:tav>
                                      </p:tavLst>
                                    </p:anim>
                                    <p:anim calcmode="lin" valueType="num">
                                      <p:cBhvr>
                                        <p:cTn id="47" dur="33" tmFilter="0, 0; 0.125,0.2665; 0.25,0.4; 0.375,0.465; 0.5,0.5;  0.625,0.535; 0.75,0.6; 0.875,0.7335; 1,1">
                                          <p:stCondLst>
                                            <p:cond delay="132"/>
                                          </p:stCondLst>
                                        </p:cTn>
                                        <p:tgtEl>
                                          <p:spTgt spid="10"/>
                                        </p:tgtEl>
                                        <p:attrNameLst>
                                          <p:attrName>ppt_y</p:attrName>
                                        </p:attrNameLst>
                                      </p:cBhvr>
                                      <p:tavLst>
                                        <p:tav tm="0" fmla="#ppt_y-sin(pi*$)/27">
                                          <p:val>
                                            <p:fltVal val="0"/>
                                          </p:val>
                                        </p:tav>
                                        <p:tav tm="100000">
                                          <p:val>
                                            <p:fltVal val="1"/>
                                          </p:val>
                                        </p:tav>
                                      </p:tavLst>
                                    </p:anim>
                                    <p:anim calcmode="lin" valueType="num">
                                      <p:cBhvr>
                                        <p:cTn id="48" dur="16" tmFilter="0, 0; 0.125,0.2665; 0.25,0.4; 0.375,0.465; 0.5,0.5;  0.625,0.535; 0.75,0.6; 0.875,0.7335; 1,1">
                                          <p:stCondLst>
                                            <p:cond delay="166"/>
                                          </p:stCondLst>
                                        </p:cTn>
                                        <p:tgtEl>
                                          <p:spTgt spid="10"/>
                                        </p:tgtEl>
                                        <p:attrNameLst>
                                          <p:attrName>ppt_y</p:attrName>
                                        </p:attrNameLst>
                                      </p:cBhvr>
                                      <p:tavLst>
                                        <p:tav tm="0" fmla="#ppt_y-sin(pi*$)/81">
                                          <p:val>
                                            <p:fltVal val="0"/>
                                          </p:val>
                                        </p:tav>
                                        <p:tav tm="100000">
                                          <p:val>
                                            <p:fltVal val="1"/>
                                          </p:val>
                                        </p:tav>
                                      </p:tavLst>
                                    </p:anim>
                                    <p:animScale>
                                      <p:cBhvr>
                                        <p:cTn id="49" dur="3">
                                          <p:stCondLst>
                                            <p:cond delay="65"/>
                                          </p:stCondLst>
                                        </p:cTn>
                                        <p:tgtEl>
                                          <p:spTgt spid="10"/>
                                        </p:tgtEl>
                                      </p:cBhvr>
                                      <p:to x="100000" y="60000"/>
                                    </p:animScale>
                                    <p:animScale>
                                      <p:cBhvr>
                                        <p:cTn id="50" dur="17" decel="50000">
                                          <p:stCondLst>
                                            <p:cond delay="68"/>
                                          </p:stCondLst>
                                        </p:cTn>
                                        <p:tgtEl>
                                          <p:spTgt spid="10"/>
                                        </p:tgtEl>
                                      </p:cBhvr>
                                      <p:to x="100000" y="100000"/>
                                    </p:animScale>
                                    <p:animScale>
                                      <p:cBhvr>
                                        <p:cTn id="51" dur="3">
                                          <p:stCondLst>
                                            <p:cond delay="131"/>
                                          </p:stCondLst>
                                        </p:cTn>
                                        <p:tgtEl>
                                          <p:spTgt spid="10"/>
                                        </p:tgtEl>
                                      </p:cBhvr>
                                      <p:to x="100000" y="80000"/>
                                    </p:animScale>
                                    <p:animScale>
                                      <p:cBhvr>
                                        <p:cTn id="52" dur="17" decel="50000">
                                          <p:stCondLst>
                                            <p:cond delay="134"/>
                                          </p:stCondLst>
                                        </p:cTn>
                                        <p:tgtEl>
                                          <p:spTgt spid="10"/>
                                        </p:tgtEl>
                                      </p:cBhvr>
                                      <p:to x="100000" y="100000"/>
                                    </p:animScale>
                                    <p:animScale>
                                      <p:cBhvr>
                                        <p:cTn id="53" dur="3">
                                          <p:stCondLst>
                                            <p:cond delay="164"/>
                                          </p:stCondLst>
                                        </p:cTn>
                                        <p:tgtEl>
                                          <p:spTgt spid="10"/>
                                        </p:tgtEl>
                                      </p:cBhvr>
                                      <p:to x="100000" y="90000"/>
                                    </p:animScale>
                                    <p:animScale>
                                      <p:cBhvr>
                                        <p:cTn id="54" dur="17" decel="50000">
                                          <p:stCondLst>
                                            <p:cond delay="167"/>
                                          </p:stCondLst>
                                        </p:cTn>
                                        <p:tgtEl>
                                          <p:spTgt spid="10"/>
                                        </p:tgtEl>
                                      </p:cBhvr>
                                      <p:to x="100000" y="100000"/>
                                    </p:animScale>
                                    <p:animScale>
                                      <p:cBhvr>
                                        <p:cTn id="55" dur="3">
                                          <p:stCondLst>
                                            <p:cond delay="181"/>
                                          </p:stCondLst>
                                        </p:cTn>
                                        <p:tgtEl>
                                          <p:spTgt spid="10"/>
                                        </p:tgtEl>
                                      </p:cBhvr>
                                      <p:to x="100000" y="95000"/>
                                    </p:animScale>
                                    <p:animScale>
                                      <p:cBhvr>
                                        <p:cTn id="56" dur="17" decel="50000">
                                          <p:stCondLst>
                                            <p:cond delay="183"/>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064EC-8BDA-4B3E-BA50-5BE4360701C2}"/>
              </a:ext>
            </a:extLst>
          </p:cNvPr>
          <p:cNvSpPr>
            <a:spLocks noGrp="1"/>
          </p:cNvSpPr>
          <p:nvPr>
            <p:ph type="title"/>
          </p:nvPr>
        </p:nvSpPr>
        <p:spPr/>
        <p:txBody>
          <a:bodyPr>
            <a:normAutofit fontScale="90000"/>
          </a:bodyPr>
          <a:lstStyle/>
          <a:p>
            <a:r>
              <a:rPr lang="en-US" b="1" dirty="0"/>
              <a:t/>
            </a:r>
            <a:br>
              <a:rPr lang="en-US" b="1" dirty="0"/>
            </a:br>
            <a:r>
              <a:rPr lang="en-US" b="1" dirty="0"/>
              <a:t>What is inherited from the base class?</a:t>
            </a:r>
            <a:br>
              <a:rPr lang="en-US" b="1" dirty="0"/>
            </a:br>
            <a:endParaRPr lang="en-US" dirty="0"/>
          </a:p>
        </p:txBody>
      </p:sp>
      <p:sp>
        <p:nvSpPr>
          <p:cNvPr id="3" name="Content Placeholder 2">
            <a:extLst>
              <a:ext uri="{FF2B5EF4-FFF2-40B4-BE49-F238E27FC236}">
                <a16:creationId xmlns:a16="http://schemas.microsoft.com/office/drawing/2014/main" xmlns="" id="{67CE216F-1962-4B77-8261-8BF7E44533CC}"/>
              </a:ext>
            </a:extLst>
          </p:cNvPr>
          <p:cNvSpPr>
            <a:spLocks noGrp="1"/>
          </p:cNvSpPr>
          <p:nvPr>
            <p:ph idx="1"/>
          </p:nvPr>
        </p:nvSpPr>
        <p:spPr/>
        <p:txBody>
          <a:bodyPr>
            <a:normAutofit/>
          </a:bodyPr>
          <a:lstStyle/>
          <a:p>
            <a:r>
              <a:rPr lang="en-US" b="1" dirty="0"/>
              <a:t>In principle, a derived class inherits every member of a base class except:</a:t>
            </a:r>
            <a:endParaRPr lang="en-US" dirty="0"/>
          </a:p>
          <a:p>
            <a:pPr lvl="1"/>
            <a:r>
              <a:rPr lang="en-US" b="1" dirty="0"/>
              <a:t>its constructor and its destructor </a:t>
            </a:r>
            <a:endParaRPr lang="en-US" dirty="0"/>
          </a:p>
          <a:p>
            <a:pPr lvl="1"/>
            <a:r>
              <a:rPr lang="en-US" b="1" dirty="0"/>
              <a:t>its overloaded operators </a:t>
            </a:r>
            <a:endParaRPr lang="en-US" dirty="0"/>
          </a:p>
          <a:p>
            <a:pPr lvl="1"/>
            <a:r>
              <a:rPr lang="en-US" b="1" dirty="0"/>
              <a:t>its friends </a:t>
            </a:r>
          </a:p>
          <a:p>
            <a:pPr>
              <a:buFont typeface="Wingdings" panose="05000000000000000000" pitchFamily="2" charset="2"/>
              <a:buChar char="§"/>
            </a:pPr>
            <a:r>
              <a:rPr lang="en-US" b="1" dirty="0"/>
              <a:t>Default constructor and  destructor of base class are always called when a new object of a derived class is created or destroyed</a:t>
            </a:r>
          </a:p>
          <a:p>
            <a:endParaRPr lang="en-US" dirty="0"/>
          </a:p>
        </p:txBody>
      </p:sp>
      <p:sp>
        <p:nvSpPr>
          <p:cNvPr id="4" name="Rectangle 3">
            <a:extLst>
              <a:ext uri="{FF2B5EF4-FFF2-40B4-BE49-F238E27FC236}">
                <a16:creationId xmlns:a16="http://schemas.microsoft.com/office/drawing/2014/main" xmlns="" id="{FD1EBE4F-7795-4C1F-9AD6-6FA88D874325}"/>
              </a:ext>
            </a:extLst>
          </p:cNvPr>
          <p:cNvSpPr/>
          <p:nvPr/>
        </p:nvSpPr>
        <p:spPr>
          <a:xfrm>
            <a:off x="2998838" y="5326620"/>
            <a:ext cx="8652388" cy="10618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err="1">
                <a:solidFill>
                  <a:schemeClr val="tx1"/>
                </a:solidFill>
              </a:rPr>
              <a:t>derived_constructor_name</a:t>
            </a:r>
            <a:r>
              <a:rPr lang="en-US" sz="2000" b="1" dirty="0">
                <a:solidFill>
                  <a:schemeClr val="tx1"/>
                </a:solidFill>
              </a:rPr>
              <a:t> (parameters):</a:t>
            </a:r>
            <a:r>
              <a:rPr lang="en-US" sz="2000" b="1" dirty="0" err="1">
                <a:solidFill>
                  <a:schemeClr val="tx1"/>
                </a:solidFill>
              </a:rPr>
              <a:t>base_constructor_name</a:t>
            </a:r>
            <a:r>
              <a:rPr lang="en-US" sz="2000" b="1" dirty="0">
                <a:solidFill>
                  <a:schemeClr val="tx1"/>
                </a:solidFill>
              </a:rPr>
              <a:t> (parameters) </a:t>
            </a:r>
          </a:p>
          <a:p>
            <a:r>
              <a:rPr lang="en-US" sz="2000" b="1" dirty="0">
                <a:solidFill>
                  <a:schemeClr val="tx1"/>
                </a:solidFill>
              </a:rPr>
              <a:t>	{  ...</a:t>
            </a:r>
          </a:p>
          <a:p>
            <a:r>
              <a:rPr lang="en-US" sz="2000" b="1" dirty="0">
                <a:solidFill>
                  <a:schemeClr val="tx1"/>
                </a:solidFill>
              </a:rPr>
              <a:t>	}</a:t>
            </a:r>
            <a:endParaRPr lang="en-US" sz="2000" dirty="0">
              <a:solidFill>
                <a:schemeClr val="tx1"/>
              </a:solidFill>
            </a:endParaRPr>
          </a:p>
          <a:p>
            <a:pPr algn="ctr"/>
            <a:endParaRPr lang="en-US" dirty="0"/>
          </a:p>
        </p:txBody>
      </p:sp>
    </p:spTree>
    <p:extLst>
      <p:ext uri="{BB962C8B-B14F-4D97-AF65-F5344CB8AC3E}">
        <p14:creationId xmlns:p14="http://schemas.microsoft.com/office/powerpoint/2010/main" val="4242553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781" y="2112855"/>
            <a:ext cx="4404569" cy="4714875"/>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just">
              <a:spcAft>
                <a:spcPts val="300"/>
              </a:spcAft>
              <a:buFontTx/>
              <a:buNone/>
            </a:pPr>
            <a:r>
              <a:rPr lang="en-US" altLang="zh-TW" sz="1600" dirty="0">
                <a:solidFill>
                  <a:srgbClr val="002060"/>
                </a:solidFill>
                <a:ea typeface="新細明體" pitchFamily="18" charset="-120"/>
              </a:rPr>
              <a:t>// Program to demonstrate constructor functions of both the base class and derived class with arguments</a:t>
            </a:r>
            <a:endParaRPr lang="en-US" sz="1600" b="1" dirty="0">
              <a:solidFill>
                <a:srgbClr val="002060"/>
              </a:solidFill>
              <a:latin typeface="Courier New" panose="02070309020205020404" pitchFamily="49" charset="0"/>
            </a:endParaRPr>
          </a:p>
          <a:p>
            <a:pPr>
              <a:spcAft>
                <a:spcPts val="300"/>
              </a:spcAft>
              <a:buFontTx/>
              <a:buNone/>
            </a:pPr>
            <a:r>
              <a:rPr lang="en-US" sz="1600" b="1" dirty="0">
                <a:solidFill>
                  <a:srgbClr val="C00000"/>
                </a:solidFill>
                <a:latin typeface="Courier New" panose="02070309020205020404" pitchFamily="49" charset="0"/>
              </a:rPr>
              <a:t>class</a:t>
            </a:r>
            <a:r>
              <a:rPr lang="en-US" sz="1600" b="1" dirty="0">
                <a:latin typeface="Courier New" panose="02070309020205020404" pitchFamily="49" charset="0"/>
              </a:rPr>
              <a:t> </a:t>
            </a:r>
            <a:r>
              <a:rPr lang="en-US" sz="1600" b="1" dirty="0">
                <a:solidFill>
                  <a:srgbClr val="0000FF"/>
                </a:solidFill>
                <a:latin typeface="Courier New" panose="02070309020205020404" pitchFamily="49" charset="0"/>
              </a:rPr>
              <a:t>base</a:t>
            </a:r>
          </a:p>
          <a:p>
            <a:pPr>
              <a:spcAft>
                <a:spcPts val="300"/>
              </a:spcAft>
              <a:buFontTx/>
              <a:buNone/>
            </a:pPr>
            <a:r>
              <a:rPr lang="en-US" sz="1600" b="1" dirty="0">
                <a:solidFill>
                  <a:srgbClr val="0000FF"/>
                </a:solidFill>
                <a:latin typeface="Courier New" panose="02070309020205020404" pitchFamily="49" charset="0"/>
              </a:rPr>
              <a:t>{</a:t>
            </a:r>
          </a:p>
          <a:p>
            <a:pPr>
              <a:spcAft>
                <a:spcPts val="300"/>
              </a:spcAft>
              <a:buFontTx/>
              <a:buNone/>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int</a:t>
            </a:r>
            <a:r>
              <a:rPr lang="en-US" sz="1600" b="1" dirty="0">
                <a:latin typeface="Courier New" panose="02070309020205020404" pitchFamily="49" charset="0"/>
              </a:rPr>
              <a:t> i;	</a:t>
            </a:r>
            <a:endParaRPr lang="en-US" sz="1600" b="1" dirty="0">
              <a:solidFill>
                <a:schemeClr val="bg2">
                  <a:lumMod val="50000"/>
                </a:schemeClr>
              </a:solidFill>
              <a:latin typeface="Courier New" panose="02070309020205020404" pitchFamily="49" charset="0"/>
            </a:endParaRPr>
          </a:p>
          <a:p>
            <a:pPr>
              <a:spcAft>
                <a:spcPts val="300"/>
              </a:spcAft>
              <a:buFontTx/>
              <a:buNone/>
            </a:pPr>
            <a:r>
              <a:rPr lang="en-US" sz="1600" b="1" dirty="0">
                <a:solidFill>
                  <a:srgbClr val="CC04A1"/>
                </a:solidFill>
                <a:latin typeface="Courier New" panose="02070309020205020404" pitchFamily="49" charset="0"/>
              </a:rPr>
              <a:t>public:</a:t>
            </a:r>
          </a:p>
          <a:p>
            <a:pPr>
              <a:spcAft>
                <a:spcPts val="300"/>
              </a:spcAft>
              <a:buFontTx/>
              <a:buNone/>
            </a:pPr>
            <a:r>
              <a:rPr lang="en-US" sz="1600" b="1" dirty="0">
                <a:latin typeface="Courier New" panose="02070309020205020404" pitchFamily="49" charset="0"/>
              </a:rPr>
              <a:t>   </a:t>
            </a:r>
            <a:r>
              <a:rPr lang="en-US" sz="1600" b="1" dirty="0">
                <a:solidFill>
                  <a:srgbClr val="0000FF"/>
                </a:solidFill>
                <a:latin typeface="Courier New" panose="02070309020205020404" pitchFamily="49" charset="0"/>
              </a:rPr>
              <a:t>base</a:t>
            </a:r>
            <a:r>
              <a:rPr lang="en-US" sz="1600" b="1" dirty="0">
                <a:latin typeface="Courier New" panose="02070309020205020404" pitchFamily="49" charset="0"/>
              </a:rPr>
              <a:t>(</a:t>
            </a:r>
            <a:r>
              <a:rPr lang="en-US" sz="1600" b="1" dirty="0">
                <a:solidFill>
                  <a:srgbClr val="C00000"/>
                </a:solidFill>
                <a:latin typeface="Courier New" panose="02070309020205020404" pitchFamily="49" charset="0"/>
              </a:rPr>
              <a:t>int</a:t>
            </a:r>
            <a:r>
              <a:rPr lang="en-US" sz="1600" b="1" dirty="0">
                <a:latin typeface="Courier New" panose="02070309020205020404" pitchFamily="49" charset="0"/>
              </a:rPr>
              <a:t> </a:t>
            </a:r>
            <a:r>
              <a:rPr lang="en-US" sz="1600" b="1" dirty="0">
                <a:solidFill>
                  <a:srgbClr val="0000FF"/>
                </a:solidFill>
                <a:latin typeface="Courier New" panose="02070309020205020404" pitchFamily="49" charset="0"/>
              </a:rPr>
              <a:t>n</a:t>
            </a:r>
            <a:r>
              <a:rPr lang="en-US" sz="1600" b="1" dirty="0">
                <a:latin typeface="Courier New" panose="02070309020205020404" pitchFamily="49" charset="0"/>
              </a:rPr>
              <a:t>) </a:t>
            </a:r>
          </a:p>
          <a:p>
            <a:pPr>
              <a:spcAft>
                <a:spcPts val="300"/>
              </a:spcAft>
              <a:buFontTx/>
              <a:buNone/>
            </a:pPr>
            <a:r>
              <a:rPr lang="en-US" sz="1600" b="1" dirty="0">
                <a:latin typeface="Courier New" panose="02070309020205020404" pitchFamily="49" charset="0"/>
              </a:rPr>
              <a:t>  {   </a:t>
            </a:r>
          </a:p>
          <a:p>
            <a:pPr>
              <a:spcAft>
                <a:spcPts val="300"/>
              </a:spcAft>
            </a:pPr>
            <a:r>
              <a:rPr lang="en-US" sz="1600" b="1" dirty="0">
                <a:latin typeface="Courier New" panose="02070309020205020404" pitchFamily="49" charset="0"/>
              </a:rPr>
              <a:t>    cout&lt;&lt;“</a:t>
            </a:r>
            <a:r>
              <a:rPr lang="en-US" sz="1600" b="1" dirty="0">
                <a:solidFill>
                  <a:srgbClr val="CC04A1"/>
                </a:solidFill>
                <a:latin typeface="Courier New" panose="02070309020205020404" pitchFamily="49" charset="0"/>
              </a:rPr>
              <a:t>Constructing Base \n</a:t>
            </a:r>
            <a:r>
              <a:rPr lang="en-US" sz="1600" b="1" dirty="0">
                <a:latin typeface="Courier New" panose="02070309020205020404" pitchFamily="49" charset="0"/>
              </a:rPr>
              <a:t> “; </a:t>
            </a:r>
          </a:p>
          <a:p>
            <a:pPr>
              <a:spcAft>
                <a:spcPts val="300"/>
              </a:spcAft>
            </a:pPr>
            <a:r>
              <a:rPr lang="en-US" sz="1600" b="1" dirty="0">
                <a:solidFill>
                  <a:srgbClr val="CC04A1"/>
                </a:solidFill>
                <a:latin typeface="Courier New" panose="02070309020205020404" pitchFamily="49" charset="0"/>
              </a:rPr>
              <a:t>   </a:t>
            </a:r>
            <a:r>
              <a:rPr lang="en-US" sz="1600" b="1" dirty="0">
                <a:solidFill>
                  <a:srgbClr val="0000FF"/>
                </a:solidFill>
                <a:latin typeface="Courier New" panose="02070309020205020404" pitchFamily="49" charset="0"/>
              </a:rPr>
              <a:t> </a:t>
            </a:r>
            <a:r>
              <a:rPr lang="en-US" sz="1600" b="1" dirty="0" err="1">
                <a:solidFill>
                  <a:srgbClr val="0000FF"/>
                </a:solidFill>
                <a:latin typeface="Courier New" panose="02070309020205020404" pitchFamily="49" charset="0"/>
              </a:rPr>
              <a:t>i</a:t>
            </a:r>
            <a:r>
              <a:rPr lang="en-US" sz="1600" b="1" dirty="0">
                <a:solidFill>
                  <a:srgbClr val="0000FF"/>
                </a:solidFill>
                <a:latin typeface="Courier New" panose="02070309020205020404" pitchFamily="49" charset="0"/>
              </a:rPr>
              <a:t> </a:t>
            </a:r>
            <a:r>
              <a:rPr lang="en-US" sz="1600" b="1" dirty="0">
                <a:solidFill>
                  <a:srgbClr val="CC04A1"/>
                </a:solidFill>
                <a:latin typeface="Courier New" panose="02070309020205020404" pitchFamily="49" charset="0"/>
              </a:rPr>
              <a:t>= n;</a:t>
            </a:r>
          </a:p>
          <a:p>
            <a:pPr>
              <a:spcAft>
                <a:spcPts val="300"/>
              </a:spcAft>
              <a:buFontTx/>
              <a:buNone/>
            </a:pPr>
            <a:r>
              <a:rPr lang="en-US" sz="1600" b="1" dirty="0">
                <a:latin typeface="Courier New" panose="02070309020205020404" pitchFamily="49" charset="0"/>
              </a:rPr>
              <a:t>  }</a:t>
            </a:r>
          </a:p>
          <a:p>
            <a:pPr>
              <a:spcAft>
                <a:spcPts val="300"/>
              </a:spcAft>
            </a:pPr>
            <a:r>
              <a:rPr lang="en-US" sz="1600" b="1" dirty="0">
                <a:solidFill>
                  <a:srgbClr val="0000FF"/>
                </a:solidFill>
                <a:latin typeface="Courier New" panose="02070309020205020404" pitchFamily="49" charset="0"/>
              </a:rPr>
              <a:t>~</a:t>
            </a:r>
            <a:r>
              <a:rPr lang="en-US" sz="1600" b="1" dirty="0">
                <a:latin typeface="Courier New" panose="02070309020205020404" pitchFamily="49" charset="0"/>
              </a:rPr>
              <a:t> </a:t>
            </a:r>
            <a:r>
              <a:rPr lang="en-US" sz="1600" b="1" dirty="0">
                <a:solidFill>
                  <a:srgbClr val="0000FF"/>
                </a:solidFill>
                <a:latin typeface="Courier New" panose="02070309020205020404" pitchFamily="49" charset="0"/>
              </a:rPr>
              <a:t>base</a:t>
            </a:r>
            <a:r>
              <a:rPr lang="en-US" sz="1600" b="1" dirty="0">
                <a:latin typeface="Courier New" panose="02070309020205020404" pitchFamily="49" charset="0"/>
              </a:rPr>
              <a:t>() </a:t>
            </a:r>
          </a:p>
          <a:p>
            <a:pPr>
              <a:spcAft>
                <a:spcPts val="300"/>
              </a:spcAft>
            </a:pPr>
            <a:r>
              <a:rPr lang="en-US" sz="1600" b="1" dirty="0">
                <a:latin typeface="Courier New" panose="02070309020205020404" pitchFamily="49" charset="0"/>
              </a:rPr>
              <a:t>  {</a:t>
            </a:r>
          </a:p>
          <a:p>
            <a:pPr>
              <a:spcAft>
                <a:spcPts val="300"/>
              </a:spcAft>
            </a:pPr>
            <a:r>
              <a:rPr lang="en-US" sz="1600" b="1" dirty="0">
                <a:latin typeface="Courier New" panose="02070309020205020404" pitchFamily="49" charset="0"/>
              </a:rPr>
              <a:t>   cout&lt;&lt;“</a:t>
            </a:r>
            <a:r>
              <a:rPr lang="en-US" sz="1600" b="1" dirty="0">
                <a:solidFill>
                  <a:srgbClr val="CC04A1"/>
                </a:solidFill>
                <a:latin typeface="Courier New" panose="02070309020205020404" pitchFamily="49" charset="0"/>
              </a:rPr>
              <a:t>Destructing Base \n</a:t>
            </a:r>
            <a:r>
              <a:rPr lang="en-US" sz="1600" b="1" dirty="0">
                <a:latin typeface="Courier New" panose="02070309020205020404" pitchFamily="49" charset="0"/>
              </a:rPr>
              <a:t> “; </a:t>
            </a:r>
          </a:p>
          <a:p>
            <a:pPr>
              <a:spcAft>
                <a:spcPts val="300"/>
              </a:spcAft>
              <a:buFontTx/>
              <a:buNone/>
            </a:pPr>
            <a:r>
              <a:rPr lang="en-US" sz="1600" b="1" dirty="0">
                <a:solidFill>
                  <a:schemeClr val="tx1"/>
                </a:solidFill>
                <a:latin typeface="Courier New" panose="02070309020205020404" pitchFamily="49" charset="0"/>
              </a:rPr>
              <a:t>   }</a:t>
            </a:r>
          </a:p>
          <a:p>
            <a:pPr>
              <a:spcAft>
                <a:spcPts val="300"/>
              </a:spcAft>
              <a:buFontTx/>
              <a:buNone/>
            </a:pPr>
            <a:r>
              <a:rPr lang="en-US" sz="1600" b="1" dirty="0">
                <a:solidFill>
                  <a:srgbClr val="0000FF"/>
                </a:solidFill>
                <a:latin typeface="Courier New" panose="02070309020205020404" pitchFamily="49" charset="0"/>
              </a:rPr>
              <a:t>   };</a:t>
            </a:r>
          </a:p>
        </p:txBody>
      </p:sp>
      <p:sp>
        <p:nvSpPr>
          <p:cNvPr id="5" name="Rectangle 4"/>
          <p:cNvSpPr/>
          <p:nvPr/>
        </p:nvSpPr>
        <p:spPr>
          <a:xfrm>
            <a:off x="4583624" y="2112855"/>
            <a:ext cx="4546089" cy="4714875"/>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1600" b="1" dirty="0">
                <a:solidFill>
                  <a:srgbClr val="FF0000"/>
                </a:solidFill>
                <a:latin typeface="Courier New" panose="02070309020205020404" pitchFamily="49" charset="0"/>
              </a:rPr>
              <a:t>class</a:t>
            </a:r>
            <a:r>
              <a:rPr lang="en-US" sz="1600" b="1" dirty="0">
                <a:latin typeface="Courier New" panose="02070309020205020404" pitchFamily="49" charset="0"/>
              </a:rPr>
              <a:t> </a:t>
            </a:r>
            <a:r>
              <a:rPr lang="en-US" sz="1600" b="1" dirty="0">
                <a:solidFill>
                  <a:srgbClr val="00B050"/>
                </a:solidFill>
                <a:latin typeface="Courier New" panose="02070309020205020404" pitchFamily="49" charset="0"/>
              </a:rPr>
              <a:t>derived</a:t>
            </a:r>
            <a:r>
              <a:rPr lang="en-US" sz="1600" b="1" dirty="0">
                <a:latin typeface="Courier New" panose="02070309020205020404" pitchFamily="49" charset="0"/>
              </a:rPr>
              <a:t> : public </a:t>
            </a:r>
            <a:r>
              <a:rPr lang="en-US" sz="1600" b="1" dirty="0">
                <a:solidFill>
                  <a:srgbClr val="0000FF"/>
                </a:solidFill>
                <a:latin typeface="Courier New" panose="02070309020205020404" pitchFamily="49" charset="0"/>
              </a:rPr>
              <a:t>base</a:t>
            </a:r>
          </a:p>
          <a:p>
            <a:pPr>
              <a:spcAft>
                <a:spcPts val="300"/>
              </a:spcAft>
              <a:buFontTx/>
              <a:buNone/>
            </a:pPr>
            <a:r>
              <a:rPr lang="en-US" sz="1600" b="1" dirty="0">
                <a:solidFill>
                  <a:srgbClr val="CC04A1"/>
                </a:solidFill>
                <a:latin typeface="Courier New" panose="02070309020205020404" pitchFamily="49" charset="0"/>
              </a:rPr>
              <a:t>{</a:t>
            </a:r>
          </a:p>
          <a:p>
            <a:pPr>
              <a:spcAft>
                <a:spcPts val="300"/>
              </a:spcAft>
              <a:buFontTx/>
              <a:buNone/>
            </a:pPr>
            <a:r>
              <a:rPr lang="en-US" sz="1600" b="1" dirty="0">
                <a:latin typeface="Courier New" panose="02070309020205020404" pitchFamily="49" charset="0"/>
              </a:rPr>
              <a:t> int j;</a:t>
            </a:r>
          </a:p>
          <a:p>
            <a:pPr>
              <a:spcAft>
                <a:spcPts val="300"/>
              </a:spcAft>
              <a:buFontTx/>
              <a:buNone/>
            </a:pPr>
            <a:r>
              <a:rPr lang="en-US" sz="1600" b="1" dirty="0">
                <a:solidFill>
                  <a:srgbClr val="0000FF"/>
                </a:solidFill>
                <a:latin typeface="Courier New" panose="02070309020205020404" pitchFamily="49" charset="0"/>
              </a:rPr>
              <a:t>public:</a:t>
            </a:r>
          </a:p>
          <a:p>
            <a:pPr>
              <a:spcAft>
                <a:spcPts val="300"/>
              </a:spcAft>
              <a:buFontTx/>
              <a:buNone/>
            </a:pPr>
            <a:r>
              <a:rPr lang="en-US" altLang="zh-TW" sz="1600" b="1" dirty="0">
                <a:solidFill>
                  <a:srgbClr val="00B050"/>
                </a:solidFill>
                <a:latin typeface="Courier New" panose="02070309020205020404" pitchFamily="49" charset="0"/>
              </a:rPr>
              <a:t>derived</a:t>
            </a:r>
            <a:r>
              <a:rPr lang="en-US" altLang="zh-TW" sz="1600" b="1" dirty="0">
                <a:latin typeface="Courier New" panose="02070309020205020404" pitchFamily="49" charset="0"/>
              </a:rPr>
              <a:t>(</a:t>
            </a:r>
            <a:r>
              <a:rPr lang="en-US" altLang="zh-TW" sz="1600" b="1" dirty="0">
                <a:solidFill>
                  <a:srgbClr val="FF0000"/>
                </a:solidFill>
                <a:latin typeface="Courier New" panose="02070309020205020404" pitchFamily="49" charset="0"/>
              </a:rPr>
              <a:t>int</a:t>
            </a:r>
            <a:r>
              <a:rPr lang="en-US" altLang="zh-TW" sz="1600" b="1" dirty="0">
                <a:latin typeface="Courier New" panose="02070309020205020404" pitchFamily="49" charset="0"/>
              </a:rPr>
              <a:t> n, </a:t>
            </a:r>
            <a:r>
              <a:rPr lang="en-US" altLang="zh-TW" sz="1600" b="1" dirty="0">
                <a:solidFill>
                  <a:srgbClr val="FF0000"/>
                </a:solidFill>
                <a:latin typeface="Courier New" panose="02070309020205020404" pitchFamily="49" charset="0"/>
              </a:rPr>
              <a:t>int</a:t>
            </a:r>
            <a:r>
              <a:rPr lang="en-US" altLang="zh-TW" sz="1600" b="1" dirty="0">
                <a:latin typeface="Courier New" panose="02070309020205020404" pitchFamily="49" charset="0"/>
              </a:rPr>
              <a:t> m) : </a:t>
            </a:r>
            <a:r>
              <a:rPr lang="en-US" altLang="zh-TW" sz="1600" b="1" dirty="0">
                <a:solidFill>
                  <a:srgbClr val="0000FF"/>
                </a:solidFill>
                <a:latin typeface="Courier New" panose="02070309020205020404" pitchFamily="49" charset="0"/>
              </a:rPr>
              <a:t>base</a:t>
            </a:r>
            <a:r>
              <a:rPr lang="en-US" altLang="zh-TW" sz="1600" b="1" dirty="0">
                <a:latin typeface="Courier New" panose="02070309020205020404" pitchFamily="49" charset="0"/>
              </a:rPr>
              <a:t>(m)</a:t>
            </a:r>
            <a:r>
              <a:rPr lang="en-US" sz="1600" b="1" dirty="0">
                <a:latin typeface="Courier New" panose="02070309020205020404" pitchFamily="49" charset="0"/>
              </a:rPr>
              <a:t> </a:t>
            </a:r>
          </a:p>
          <a:p>
            <a:pPr>
              <a:buFont typeface="Monotype Sorts" pitchFamily="2" charset="2"/>
              <a:buNone/>
            </a:pPr>
            <a:r>
              <a:rPr lang="en-US" altLang="zh-TW" sz="1600" b="1" dirty="0">
                <a:latin typeface="Courier New" panose="02070309020205020404" pitchFamily="49" charset="0"/>
              </a:rPr>
              <a:t>{</a:t>
            </a:r>
          </a:p>
          <a:p>
            <a:pPr>
              <a:buFont typeface="Monotype Sorts" pitchFamily="2" charset="2"/>
              <a:buNone/>
            </a:pPr>
            <a:r>
              <a:rPr lang="en-US" altLang="zh-TW" sz="1600" b="1" dirty="0">
                <a:latin typeface="Courier New" panose="02070309020205020404" pitchFamily="49" charset="0"/>
              </a:rPr>
              <a:t>  cout &lt;&lt; “</a:t>
            </a:r>
            <a:r>
              <a:rPr lang="en-US" altLang="zh-TW" sz="1600" b="1" dirty="0">
                <a:solidFill>
                  <a:srgbClr val="CC04A1"/>
                </a:solidFill>
                <a:latin typeface="Courier New" panose="02070309020205020404" pitchFamily="49" charset="0"/>
              </a:rPr>
              <a:t>Constructing derived\n</a:t>
            </a:r>
            <a:r>
              <a:rPr lang="en-US" altLang="zh-TW" sz="1600" b="1" dirty="0">
                <a:latin typeface="Courier New" panose="02070309020205020404" pitchFamily="49" charset="0"/>
              </a:rPr>
              <a:t>”;</a:t>
            </a:r>
          </a:p>
          <a:p>
            <a:pPr>
              <a:buFont typeface="Monotype Sorts" pitchFamily="2" charset="2"/>
              <a:buNone/>
            </a:pPr>
            <a:r>
              <a:rPr lang="en-US" altLang="zh-TW" sz="1600" b="1" dirty="0">
                <a:latin typeface="Courier New" panose="02070309020205020404" pitchFamily="49" charset="0"/>
              </a:rPr>
              <a:t>  j = n;</a:t>
            </a:r>
          </a:p>
          <a:p>
            <a:pPr>
              <a:buFont typeface="Monotype Sorts" pitchFamily="2" charset="2"/>
              <a:buNone/>
            </a:pPr>
            <a:r>
              <a:rPr lang="en-US" altLang="zh-TW" sz="1600" b="1" dirty="0">
                <a:latin typeface="Courier New" panose="02070309020205020404" pitchFamily="49" charset="0"/>
              </a:rPr>
              <a:t>}</a:t>
            </a:r>
          </a:p>
          <a:p>
            <a:pPr>
              <a:buFont typeface="Monotype Sorts" pitchFamily="2" charset="2"/>
              <a:buNone/>
            </a:pPr>
            <a:r>
              <a:rPr lang="en-US" altLang="zh-TW" sz="1600" b="1" dirty="0">
                <a:solidFill>
                  <a:srgbClr val="CC04A1"/>
                </a:solidFill>
                <a:latin typeface="Courier New" panose="02070309020205020404" pitchFamily="49" charset="0"/>
              </a:rPr>
              <a:t>~ </a:t>
            </a:r>
            <a:r>
              <a:rPr lang="en-US" altLang="zh-TW" sz="1600" b="1" dirty="0">
                <a:solidFill>
                  <a:srgbClr val="0000FF"/>
                </a:solidFill>
                <a:latin typeface="Courier New" panose="02070309020205020404" pitchFamily="49" charset="0"/>
              </a:rPr>
              <a:t>derived</a:t>
            </a:r>
            <a:r>
              <a:rPr lang="en-US" altLang="zh-TW" sz="1600" b="1" dirty="0">
                <a:latin typeface="Courier New" panose="02070309020205020404" pitchFamily="49" charset="0"/>
              </a:rPr>
              <a:t>() </a:t>
            </a:r>
          </a:p>
          <a:p>
            <a:pPr>
              <a:buFont typeface="Monotype Sorts" pitchFamily="2" charset="2"/>
              <a:buNone/>
            </a:pPr>
            <a:r>
              <a:rPr lang="en-US" altLang="zh-TW" sz="1600" b="1" dirty="0">
                <a:latin typeface="Courier New" panose="02070309020205020404" pitchFamily="49" charset="0"/>
              </a:rPr>
              <a:t> { </a:t>
            </a:r>
          </a:p>
          <a:p>
            <a:pPr>
              <a:buFont typeface="Monotype Sorts" pitchFamily="2" charset="2"/>
              <a:buNone/>
            </a:pPr>
            <a:r>
              <a:rPr lang="en-US" altLang="zh-TW" sz="1600" b="1" dirty="0">
                <a:latin typeface="Courier New" panose="02070309020205020404" pitchFamily="49" charset="0"/>
              </a:rPr>
              <a:t>  cout &lt;&lt; “</a:t>
            </a:r>
            <a:r>
              <a:rPr lang="en-US" altLang="zh-TW" sz="1600" b="1" dirty="0">
                <a:solidFill>
                  <a:srgbClr val="CC04A1"/>
                </a:solidFill>
                <a:latin typeface="Courier New" panose="02070309020205020404" pitchFamily="49" charset="0"/>
              </a:rPr>
              <a:t>Destructing derived\n</a:t>
            </a:r>
            <a:r>
              <a:rPr lang="en-US" altLang="zh-TW" sz="1600" b="1" dirty="0">
                <a:latin typeface="Courier New" panose="02070309020205020404" pitchFamily="49" charset="0"/>
              </a:rPr>
              <a:t>”;</a:t>
            </a:r>
          </a:p>
          <a:p>
            <a:pPr>
              <a:buFont typeface="Monotype Sorts" pitchFamily="2" charset="2"/>
              <a:buNone/>
            </a:pPr>
            <a:r>
              <a:rPr lang="en-US" altLang="zh-TW" sz="1600" b="1" dirty="0">
                <a:latin typeface="Courier New" panose="02070309020205020404" pitchFamily="49" charset="0"/>
              </a:rPr>
              <a:t> }</a:t>
            </a:r>
          </a:p>
          <a:p>
            <a:pPr>
              <a:buFont typeface="Monotype Sorts" pitchFamily="2" charset="2"/>
              <a:buNone/>
            </a:pPr>
            <a:r>
              <a:rPr lang="en-US" altLang="zh-TW" sz="1600" b="1" dirty="0">
                <a:latin typeface="Courier New" panose="02070309020205020404" pitchFamily="49" charset="0"/>
              </a:rPr>
              <a:t>   </a:t>
            </a:r>
            <a:r>
              <a:rPr lang="en-US" altLang="zh-TW" sz="1600" b="1" dirty="0">
                <a:solidFill>
                  <a:srgbClr val="CC04A1"/>
                </a:solidFill>
                <a:latin typeface="Courier New" panose="02070309020205020404" pitchFamily="49" charset="0"/>
              </a:rPr>
              <a:t>};</a:t>
            </a:r>
          </a:p>
          <a:p>
            <a:pPr>
              <a:spcAft>
                <a:spcPts val="300"/>
              </a:spcAft>
            </a:pPr>
            <a:r>
              <a:rPr lang="en-US" sz="1600" b="1" dirty="0">
                <a:latin typeface="Courier New" panose="02070309020205020404" pitchFamily="49" charset="0"/>
              </a:rPr>
              <a:t>int main()</a:t>
            </a:r>
          </a:p>
          <a:p>
            <a:pPr>
              <a:spcAft>
                <a:spcPts val="300"/>
              </a:spcAft>
            </a:pPr>
            <a:r>
              <a:rPr lang="en-US" sz="1600" b="1" dirty="0">
                <a:latin typeface="Courier New" panose="02070309020205020404" pitchFamily="49" charset="0"/>
              </a:rPr>
              <a:t>{ </a:t>
            </a:r>
            <a:r>
              <a:rPr lang="en-US" altLang="zh-TW" sz="1600" b="1" dirty="0">
                <a:solidFill>
                  <a:srgbClr val="0000FF"/>
                </a:solidFill>
                <a:latin typeface="Courier New" panose="02070309020205020404" pitchFamily="49" charset="0"/>
              </a:rPr>
              <a:t>derived</a:t>
            </a:r>
            <a:r>
              <a:rPr lang="en-US" altLang="zh-TW" sz="1600" b="1" dirty="0">
                <a:latin typeface="Courier New" panose="02070309020205020404" pitchFamily="49" charset="0"/>
              </a:rPr>
              <a:t> </a:t>
            </a:r>
            <a:r>
              <a:rPr lang="en-US" altLang="zh-TW" sz="1600" b="1" dirty="0">
                <a:solidFill>
                  <a:srgbClr val="CC04A1"/>
                </a:solidFill>
                <a:latin typeface="Courier New" panose="02070309020205020404" pitchFamily="49" charset="0"/>
              </a:rPr>
              <a:t>obj1</a:t>
            </a:r>
            <a:r>
              <a:rPr lang="en-US" altLang="zh-TW" sz="1600" b="1" dirty="0">
                <a:latin typeface="Courier New" panose="02070309020205020404" pitchFamily="49" charset="0"/>
              </a:rPr>
              <a:t>(10,20);</a:t>
            </a:r>
          </a:p>
          <a:p>
            <a:pPr>
              <a:spcAft>
                <a:spcPts val="300"/>
              </a:spcAft>
            </a:pPr>
            <a:r>
              <a:rPr lang="en-US" sz="1600" b="1" dirty="0">
                <a:latin typeface="Courier New" panose="02070309020205020404" pitchFamily="49" charset="0"/>
              </a:rPr>
              <a:t>  </a:t>
            </a:r>
            <a:r>
              <a:rPr lang="en-US" sz="1600" b="1" dirty="0">
                <a:solidFill>
                  <a:srgbClr val="002060"/>
                </a:solidFill>
                <a:latin typeface="Courier New" panose="02070309020205020404" pitchFamily="49" charset="0"/>
              </a:rPr>
              <a:t>return</a:t>
            </a:r>
            <a:r>
              <a:rPr lang="en-US" sz="1600" b="1" dirty="0">
                <a:latin typeface="Courier New" panose="02070309020205020404" pitchFamily="49" charset="0"/>
              </a:rPr>
              <a:t> 0;</a:t>
            </a:r>
          </a:p>
          <a:p>
            <a:pPr>
              <a:spcAft>
                <a:spcPts val="300"/>
              </a:spcAft>
            </a:pPr>
            <a:r>
              <a:rPr lang="en-US" sz="1600" b="1" dirty="0">
                <a:latin typeface="Courier New" panose="02070309020205020404" pitchFamily="49" charset="0"/>
              </a:rPr>
              <a:t>}</a:t>
            </a:r>
          </a:p>
        </p:txBody>
      </p:sp>
      <p:sp>
        <p:nvSpPr>
          <p:cNvPr id="6" name="Rectangle 5"/>
          <p:cNvSpPr/>
          <p:nvPr/>
        </p:nvSpPr>
        <p:spPr>
          <a:xfrm>
            <a:off x="9216987" y="2112850"/>
            <a:ext cx="2712201" cy="172879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0000FF"/>
                </a:solidFill>
                <a:latin typeface="Courier New" panose="02070309020205020404" pitchFamily="49" charset="0"/>
              </a:rPr>
              <a:t>Output:</a:t>
            </a:r>
          </a:p>
          <a:p>
            <a:pPr>
              <a:spcAft>
                <a:spcPts val="300"/>
              </a:spcAft>
            </a:pPr>
            <a:endParaRPr lang="en-US" sz="700" b="1" dirty="0">
              <a:solidFill>
                <a:srgbClr val="CC04A1"/>
              </a:solidFill>
              <a:latin typeface="Courier New" panose="02070309020205020404" pitchFamily="49" charset="0"/>
            </a:endParaRPr>
          </a:p>
          <a:p>
            <a:pPr>
              <a:spcAft>
                <a:spcPts val="300"/>
              </a:spcAft>
              <a:buFont typeface="Monotype Sorts" pitchFamily="2" charset="2"/>
              <a:buNone/>
            </a:pPr>
            <a:r>
              <a:rPr lang="en-US" altLang="zh-TW" sz="1600" b="1" dirty="0">
                <a:solidFill>
                  <a:srgbClr val="CC04A1"/>
                </a:solidFill>
                <a:latin typeface="Courier New" panose="02070309020205020404" pitchFamily="49" charset="0"/>
              </a:rPr>
              <a:t>constructing base</a:t>
            </a:r>
          </a:p>
          <a:p>
            <a:pPr>
              <a:spcAft>
                <a:spcPts val="300"/>
              </a:spcAft>
              <a:buFont typeface="Monotype Sorts" pitchFamily="2" charset="2"/>
              <a:buNone/>
            </a:pPr>
            <a:r>
              <a:rPr lang="en-US" altLang="zh-TW" sz="1600" b="1" dirty="0">
                <a:solidFill>
                  <a:srgbClr val="0000FF"/>
                </a:solidFill>
                <a:latin typeface="Courier New" panose="02070309020205020404" pitchFamily="49" charset="0"/>
              </a:rPr>
              <a:t>constructing derived</a:t>
            </a:r>
          </a:p>
          <a:p>
            <a:pPr>
              <a:spcAft>
                <a:spcPts val="300"/>
              </a:spcAft>
              <a:buFont typeface="Monotype Sorts" pitchFamily="2" charset="2"/>
              <a:buNone/>
            </a:pPr>
            <a:r>
              <a:rPr lang="en-US" altLang="zh-TW" sz="1600" b="1" dirty="0">
                <a:solidFill>
                  <a:srgbClr val="7030A0"/>
                </a:solidFill>
                <a:latin typeface="Courier New" panose="02070309020205020404" pitchFamily="49" charset="0"/>
              </a:rPr>
              <a:t>destructing derived</a:t>
            </a:r>
          </a:p>
          <a:p>
            <a:pPr>
              <a:spcAft>
                <a:spcPts val="300"/>
              </a:spcAft>
              <a:buFont typeface="Monotype Sorts" pitchFamily="2" charset="2"/>
              <a:buNone/>
            </a:pPr>
            <a:r>
              <a:rPr lang="en-US" altLang="zh-TW" sz="1600" b="1" dirty="0">
                <a:solidFill>
                  <a:srgbClr val="CC04A1"/>
                </a:solidFill>
                <a:latin typeface="Courier New" panose="02070309020205020404" pitchFamily="49" charset="0"/>
              </a:rPr>
              <a:t>destructing base</a:t>
            </a:r>
          </a:p>
        </p:txBody>
      </p:sp>
      <p:sp>
        <p:nvSpPr>
          <p:cNvPr id="9" name="Title 1"/>
          <p:cNvSpPr txBox="1">
            <a:spLocks/>
          </p:cNvSpPr>
          <p:nvPr/>
        </p:nvSpPr>
        <p:spPr>
          <a:xfrm>
            <a:off x="1126948" y="693567"/>
            <a:ext cx="10372797" cy="46400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TW" sz="3600" b="1" dirty="0">
                <a:solidFill>
                  <a:srgbClr val="002060"/>
                </a:solidFill>
              </a:rPr>
              <a:t>Constructor of base and derived class with arguments</a:t>
            </a:r>
            <a:endParaRPr lang="en-US" sz="3600" b="1" dirty="0">
              <a:solidFill>
                <a:srgbClr val="002060"/>
              </a:solidFill>
            </a:endParaRPr>
          </a:p>
        </p:txBody>
      </p:sp>
      <p:sp>
        <p:nvSpPr>
          <p:cNvPr id="2" name="Rectangle 1"/>
          <p:cNvSpPr/>
          <p:nvPr/>
        </p:nvSpPr>
        <p:spPr>
          <a:xfrm>
            <a:off x="971962" y="1358581"/>
            <a:ext cx="9601122" cy="723275"/>
          </a:xfrm>
          <a:prstGeom prst="rect">
            <a:avLst/>
          </a:prstGeom>
        </p:spPr>
        <p:txBody>
          <a:bodyPr wrap="square">
            <a:spAutoFit/>
          </a:bodyPr>
          <a:lstStyle/>
          <a:p>
            <a:pPr marL="285750" indent="-285750">
              <a:spcAft>
                <a:spcPts val="600"/>
              </a:spcAft>
              <a:buFont typeface="Wingdings" panose="05000000000000000000" pitchFamily="2" charset="2"/>
              <a:buChar char="§"/>
            </a:pPr>
            <a:r>
              <a:rPr lang="en-US" altLang="zh-TW" dirty="0">
                <a:solidFill>
                  <a:srgbClr val="7030A0"/>
                </a:solidFill>
                <a:latin typeface="Cambria" panose="02040503050406030204" pitchFamily="18" charset="0"/>
                <a:ea typeface="新細明體" pitchFamily="18" charset="-120"/>
              </a:rPr>
              <a:t>Pass all necessary arguments to the derived class’s constructor</a:t>
            </a:r>
          </a:p>
          <a:p>
            <a:pPr marL="285750" indent="-285750">
              <a:spcAft>
                <a:spcPts val="600"/>
              </a:spcAft>
              <a:buFont typeface="Wingdings" panose="05000000000000000000" pitchFamily="2" charset="2"/>
              <a:buChar char="§"/>
            </a:pPr>
            <a:r>
              <a:rPr lang="en-US" altLang="zh-TW" dirty="0">
                <a:solidFill>
                  <a:srgbClr val="0000FF"/>
                </a:solidFill>
                <a:latin typeface="Cambria" panose="02040503050406030204" pitchFamily="18" charset="0"/>
                <a:ea typeface="新細明體" pitchFamily="18" charset="-120"/>
              </a:rPr>
              <a:t>Then pass the appropriate arguments along to the base class</a:t>
            </a:r>
            <a:endParaRPr lang="en-IN" dirty="0">
              <a:solidFill>
                <a:srgbClr val="0000FF"/>
              </a:solidFill>
              <a:latin typeface="Cambria" panose="02040503050406030204" pitchFamily="18" charset="0"/>
            </a:endParaRPr>
          </a:p>
        </p:txBody>
      </p:sp>
    </p:spTree>
    <p:extLst>
      <p:ext uri="{BB962C8B-B14F-4D97-AF65-F5344CB8AC3E}">
        <p14:creationId xmlns:p14="http://schemas.microsoft.com/office/powerpoint/2010/main" val="92966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
                                        <p:tgtEl>
                                          <p:spTgt spid="2">
                                            <p:txEl>
                                              <p:pRg st="0" end="0"/>
                                            </p:txEl>
                                          </p:spTgt>
                                        </p:tgtEl>
                                      </p:cBhvr>
                                    </p:animEffect>
                                    <p:anim calcmode="lin" valueType="num">
                                      <p:cBhvr>
                                        <p:cTn id="8" dur="2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00"/>
                                        <p:tgtEl>
                                          <p:spTgt spid="2">
                                            <p:txEl>
                                              <p:pRg st="1" end="1"/>
                                            </p:txEl>
                                          </p:spTgt>
                                        </p:tgtEl>
                                      </p:cBhvr>
                                    </p:animEffect>
                                    <p:anim calcmode="lin" valueType="num">
                                      <p:cBhvr>
                                        <p:cTn id="15" dur="2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2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
                                          <p:stCondLst>
                                            <p:cond delay="0"/>
                                          </p:stCondLst>
                                        </p:cTn>
                                        <p:tgtEl>
                                          <p:spTgt spid="6"/>
                                        </p:tgtEl>
                                      </p:cBhvr>
                                    </p:animEffect>
                                    <p:anim calcmode="lin" valueType="num">
                                      <p:cBhvr>
                                        <p:cTn id="32" dur="18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 tmFilter="0, 0; 0.125,0.2665; 0.25,0.4; 0.375,0.465; 0.5,0.5;  0.625,0.535; 0.75,0.6; 0.875,0.7335; 1,1">
                                          <p:stCondLst>
                                            <p:cond delay="66"/>
                                          </p:stCondLst>
                                        </p:cTn>
                                        <p:tgtEl>
                                          <p:spTgt spid="6"/>
                                        </p:tgtEl>
                                        <p:attrNameLst>
                                          <p:attrName>ppt_y</p:attrName>
                                        </p:attrNameLst>
                                      </p:cBhvr>
                                      <p:tavLst>
                                        <p:tav tm="0" fmla="#ppt_y-sin(pi*$)/9">
                                          <p:val>
                                            <p:fltVal val="0"/>
                                          </p:val>
                                        </p:tav>
                                        <p:tav tm="100000">
                                          <p:val>
                                            <p:fltVal val="1"/>
                                          </p:val>
                                        </p:tav>
                                      </p:tavLst>
                                    </p:anim>
                                    <p:anim calcmode="lin" valueType="num">
                                      <p:cBhvr>
                                        <p:cTn id="35" dur="33" tmFilter="0, 0; 0.125,0.2665; 0.25,0.4; 0.375,0.465; 0.5,0.5;  0.625,0.535; 0.75,0.6; 0.875,0.7335; 1,1">
                                          <p:stCondLst>
                                            <p:cond delay="132"/>
                                          </p:stCondLst>
                                        </p:cTn>
                                        <p:tgtEl>
                                          <p:spTgt spid="6"/>
                                        </p:tgtEl>
                                        <p:attrNameLst>
                                          <p:attrName>ppt_y</p:attrName>
                                        </p:attrNameLst>
                                      </p:cBhvr>
                                      <p:tavLst>
                                        <p:tav tm="0" fmla="#ppt_y-sin(pi*$)/27">
                                          <p:val>
                                            <p:fltVal val="0"/>
                                          </p:val>
                                        </p:tav>
                                        <p:tav tm="100000">
                                          <p:val>
                                            <p:fltVal val="1"/>
                                          </p:val>
                                        </p:tav>
                                      </p:tavLst>
                                    </p:anim>
                                    <p:anim calcmode="lin" valueType="num">
                                      <p:cBhvr>
                                        <p:cTn id="36" dur="16" tmFilter="0, 0; 0.125,0.2665; 0.25,0.4; 0.375,0.465; 0.5,0.5;  0.625,0.535; 0.75,0.6; 0.875,0.7335; 1,1">
                                          <p:stCondLst>
                                            <p:cond delay="166"/>
                                          </p:stCondLst>
                                        </p:cTn>
                                        <p:tgtEl>
                                          <p:spTgt spid="6"/>
                                        </p:tgtEl>
                                        <p:attrNameLst>
                                          <p:attrName>ppt_y</p:attrName>
                                        </p:attrNameLst>
                                      </p:cBhvr>
                                      <p:tavLst>
                                        <p:tav tm="0" fmla="#ppt_y-sin(pi*$)/81">
                                          <p:val>
                                            <p:fltVal val="0"/>
                                          </p:val>
                                        </p:tav>
                                        <p:tav tm="100000">
                                          <p:val>
                                            <p:fltVal val="1"/>
                                          </p:val>
                                        </p:tav>
                                      </p:tavLst>
                                    </p:anim>
                                    <p:animScale>
                                      <p:cBhvr>
                                        <p:cTn id="37" dur="3">
                                          <p:stCondLst>
                                            <p:cond delay="65"/>
                                          </p:stCondLst>
                                        </p:cTn>
                                        <p:tgtEl>
                                          <p:spTgt spid="6"/>
                                        </p:tgtEl>
                                      </p:cBhvr>
                                      <p:to x="100000" y="60000"/>
                                    </p:animScale>
                                    <p:animScale>
                                      <p:cBhvr>
                                        <p:cTn id="38" dur="17" decel="50000">
                                          <p:stCondLst>
                                            <p:cond delay="68"/>
                                          </p:stCondLst>
                                        </p:cTn>
                                        <p:tgtEl>
                                          <p:spTgt spid="6"/>
                                        </p:tgtEl>
                                      </p:cBhvr>
                                      <p:to x="100000" y="100000"/>
                                    </p:animScale>
                                    <p:animScale>
                                      <p:cBhvr>
                                        <p:cTn id="39" dur="3">
                                          <p:stCondLst>
                                            <p:cond delay="131"/>
                                          </p:stCondLst>
                                        </p:cTn>
                                        <p:tgtEl>
                                          <p:spTgt spid="6"/>
                                        </p:tgtEl>
                                      </p:cBhvr>
                                      <p:to x="100000" y="80000"/>
                                    </p:animScale>
                                    <p:animScale>
                                      <p:cBhvr>
                                        <p:cTn id="40" dur="17" decel="50000">
                                          <p:stCondLst>
                                            <p:cond delay="134"/>
                                          </p:stCondLst>
                                        </p:cTn>
                                        <p:tgtEl>
                                          <p:spTgt spid="6"/>
                                        </p:tgtEl>
                                      </p:cBhvr>
                                      <p:to x="100000" y="100000"/>
                                    </p:animScale>
                                    <p:animScale>
                                      <p:cBhvr>
                                        <p:cTn id="41" dur="3">
                                          <p:stCondLst>
                                            <p:cond delay="164"/>
                                          </p:stCondLst>
                                        </p:cTn>
                                        <p:tgtEl>
                                          <p:spTgt spid="6"/>
                                        </p:tgtEl>
                                      </p:cBhvr>
                                      <p:to x="100000" y="90000"/>
                                    </p:animScale>
                                    <p:animScale>
                                      <p:cBhvr>
                                        <p:cTn id="42" dur="17" decel="50000">
                                          <p:stCondLst>
                                            <p:cond delay="167"/>
                                          </p:stCondLst>
                                        </p:cTn>
                                        <p:tgtEl>
                                          <p:spTgt spid="6"/>
                                        </p:tgtEl>
                                      </p:cBhvr>
                                      <p:to x="100000" y="100000"/>
                                    </p:animScale>
                                    <p:animScale>
                                      <p:cBhvr>
                                        <p:cTn id="43" dur="3">
                                          <p:stCondLst>
                                            <p:cond delay="181"/>
                                          </p:stCondLst>
                                        </p:cTn>
                                        <p:tgtEl>
                                          <p:spTgt spid="6"/>
                                        </p:tgtEl>
                                      </p:cBhvr>
                                      <p:to x="100000" y="95000"/>
                                    </p:animScale>
                                    <p:animScale>
                                      <p:cBhvr>
                                        <p:cTn id="44" dur="17" decel="50000">
                                          <p:stCondLst>
                                            <p:cond delay="183"/>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26948" y="693567"/>
            <a:ext cx="10372797" cy="46400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TW" sz="3600" b="1" dirty="0">
                <a:solidFill>
                  <a:srgbClr val="002060"/>
                </a:solidFill>
              </a:rPr>
              <a:t>Constructor of base and derived class with arguments</a:t>
            </a:r>
            <a:endParaRPr lang="en-US" sz="3600" b="1" dirty="0">
              <a:solidFill>
                <a:srgbClr val="002060"/>
              </a:solidFill>
            </a:endParaRPr>
          </a:p>
        </p:txBody>
      </p:sp>
      <p:sp>
        <p:nvSpPr>
          <p:cNvPr id="4" name="Rectangle 3"/>
          <p:cNvSpPr/>
          <p:nvPr/>
        </p:nvSpPr>
        <p:spPr>
          <a:xfrm>
            <a:off x="656427" y="1170772"/>
            <a:ext cx="8810267" cy="5391806"/>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2000" b="1" dirty="0">
                <a:solidFill>
                  <a:srgbClr val="C00000"/>
                </a:solidFill>
                <a:latin typeface="Courier New" panose="02070309020205020404" pitchFamily="49" charset="0"/>
              </a:rPr>
              <a:t>class</a:t>
            </a:r>
            <a:r>
              <a:rPr lang="en-US" sz="2000" b="1" dirty="0">
                <a:latin typeface="Courier New" panose="02070309020205020404" pitchFamily="49" charset="0"/>
              </a:rPr>
              <a:t> </a:t>
            </a:r>
            <a:r>
              <a:rPr lang="en-US" sz="2000" b="1" dirty="0">
                <a:solidFill>
                  <a:srgbClr val="0000FF"/>
                </a:solidFill>
                <a:latin typeface="Courier New" panose="02070309020205020404" pitchFamily="49" charset="0"/>
              </a:rPr>
              <a:t>Employee</a:t>
            </a:r>
          </a:p>
          <a:p>
            <a:pPr>
              <a:spcAft>
                <a:spcPts val="300"/>
              </a:spcAft>
              <a:buFontTx/>
              <a:buNone/>
            </a:pPr>
            <a:r>
              <a:rPr lang="en-US" sz="2000" b="1" dirty="0">
                <a:solidFill>
                  <a:srgbClr val="0000FF"/>
                </a:solidFill>
                <a:latin typeface="Courier New" panose="02070309020205020404" pitchFamily="49" charset="0"/>
              </a:rPr>
              <a:t>{</a:t>
            </a:r>
          </a:p>
          <a:p>
            <a:pPr>
              <a:spcAft>
                <a:spcPts val="300"/>
              </a:spcAft>
              <a:buFontTx/>
              <a:buNone/>
            </a:pPr>
            <a:r>
              <a:rPr lang="en-US" sz="2000" b="1" dirty="0">
                <a:latin typeface="Courier New" panose="02070309020205020404" pitchFamily="49" charset="0"/>
              </a:rPr>
              <a:t>   </a:t>
            </a:r>
            <a:r>
              <a:rPr lang="en-US" sz="2000" b="1" dirty="0">
                <a:solidFill>
                  <a:srgbClr val="C00000"/>
                </a:solidFill>
                <a:latin typeface="Courier New" panose="02070309020205020404" pitchFamily="49" charset="0"/>
              </a:rPr>
              <a:t>string</a:t>
            </a:r>
            <a:r>
              <a:rPr lang="en-US" sz="2000" b="1" dirty="0">
                <a:latin typeface="Courier New" panose="02070309020205020404" pitchFamily="49" charset="0"/>
              </a:rPr>
              <a:t> </a:t>
            </a:r>
            <a:r>
              <a:rPr lang="en-US" sz="2000" b="1" dirty="0" err="1">
                <a:latin typeface="Courier New" panose="02070309020205020404" pitchFamily="49" charset="0"/>
              </a:rPr>
              <a:t>firstname,lastname,socialsecuritynumber</a:t>
            </a:r>
            <a:r>
              <a:rPr lang="en-US" sz="2000" b="1" dirty="0">
                <a:latin typeface="Courier New" panose="02070309020205020404" pitchFamily="49" charset="0"/>
              </a:rPr>
              <a:t>;	</a:t>
            </a:r>
            <a:endParaRPr lang="en-US" sz="2000" b="1" dirty="0">
              <a:solidFill>
                <a:schemeClr val="bg2">
                  <a:lumMod val="50000"/>
                </a:schemeClr>
              </a:solidFill>
              <a:latin typeface="Courier New" panose="02070309020205020404" pitchFamily="49" charset="0"/>
            </a:endParaRPr>
          </a:p>
          <a:p>
            <a:pPr>
              <a:spcAft>
                <a:spcPts val="300"/>
              </a:spcAft>
              <a:buFontTx/>
              <a:buNone/>
            </a:pPr>
            <a:r>
              <a:rPr lang="en-US" sz="2000" b="1" dirty="0">
                <a:solidFill>
                  <a:srgbClr val="CC04A1"/>
                </a:solidFill>
                <a:latin typeface="Courier New" panose="02070309020205020404" pitchFamily="49" charset="0"/>
              </a:rPr>
              <a:t>public:</a:t>
            </a:r>
          </a:p>
          <a:p>
            <a:pPr>
              <a:spcAft>
                <a:spcPts val="300"/>
              </a:spcAft>
              <a:buFontTx/>
              <a:buNone/>
            </a:pPr>
            <a:r>
              <a:rPr lang="en-US" sz="2000" b="1" dirty="0">
                <a:latin typeface="Courier New" panose="02070309020205020404" pitchFamily="49" charset="0"/>
              </a:rPr>
              <a:t>   Employee(</a:t>
            </a:r>
            <a:r>
              <a:rPr lang="en-US" sz="2000" dirty="0"/>
              <a:t>string </a:t>
            </a:r>
            <a:r>
              <a:rPr lang="en-US" sz="2000" dirty="0" err="1"/>
              <a:t>first,string</a:t>
            </a:r>
            <a:r>
              <a:rPr lang="en-US" sz="2000" dirty="0"/>
              <a:t> </a:t>
            </a:r>
            <a:r>
              <a:rPr lang="en-US" sz="2000" dirty="0" err="1"/>
              <a:t>last,string</a:t>
            </a:r>
            <a:r>
              <a:rPr lang="en-US" sz="2000" dirty="0"/>
              <a:t> </a:t>
            </a:r>
            <a:r>
              <a:rPr lang="en-US" sz="2000" dirty="0" err="1"/>
              <a:t>ssn</a:t>
            </a:r>
            <a:r>
              <a:rPr lang="en-US" sz="2000" dirty="0"/>
              <a:t> )</a:t>
            </a:r>
            <a:r>
              <a:rPr lang="en-US" sz="2000" b="1" dirty="0">
                <a:latin typeface="Courier New" panose="02070309020205020404" pitchFamily="49" charset="0"/>
              </a:rPr>
              <a:t> </a:t>
            </a:r>
          </a:p>
          <a:p>
            <a:pPr>
              <a:spcAft>
                <a:spcPts val="300"/>
              </a:spcAft>
              <a:buFontTx/>
              <a:buNone/>
            </a:pPr>
            <a:r>
              <a:rPr lang="en-US" sz="2000" b="1" dirty="0">
                <a:latin typeface="Courier New" panose="02070309020205020404" pitchFamily="49" charset="0"/>
              </a:rPr>
              <a:t>   {   </a:t>
            </a:r>
          </a:p>
          <a:p>
            <a:r>
              <a:rPr lang="en-US" sz="2000" dirty="0"/>
              <a:t>       	</a:t>
            </a:r>
            <a:r>
              <a:rPr lang="en-US" sz="2000" dirty="0" err="1"/>
              <a:t>firstName</a:t>
            </a:r>
            <a:r>
              <a:rPr lang="en-US" sz="2000" dirty="0"/>
              <a:t>=first;</a:t>
            </a:r>
          </a:p>
          <a:p>
            <a:r>
              <a:rPr lang="en-US" sz="2000" dirty="0"/>
              <a:t>           	</a:t>
            </a:r>
            <a:r>
              <a:rPr lang="en-US" sz="2000" dirty="0" err="1"/>
              <a:t>lastName</a:t>
            </a:r>
            <a:r>
              <a:rPr lang="en-US" sz="2000" dirty="0"/>
              <a:t>=last;</a:t>
            </a:r>
          </a:p>
          <a:p>
            <a:r>
              <a:rPr lang="en-US" sz="2000" dirty="0"/>
              <a:t>           	</a:t>
            </a:r>
            <a:r>
              <a:rPr lang="en-US" sz="2000" dirty="0" err="1"/>
              <a:t>socialSecurityNumber</a:t>
            </a:r>
            <a:r>
              <a:rPr lang="en-US" sz="2000" dirty="0"/>
              <a:t>=</a:t>
            </a:r>
            <a:r>
              <a:rPr lang="en-US" sz="2000" dirty="0" err="1"/>
              <a:t>ssn</a:t>
            </a:r>
            <a:r>
              <a:rPr lang="en-US" sz="2000" dirty="0"/>
              <a:t>;</a:t>
            </a:r>
          </a:p>
          <a:p>
            <a:pPr>
              <a:spcAft>
                <a:spcPts val="300"/>
              </a:spcAft>
              <a:buFontTx/>
              <a:buNone/>
            </a:pPr>
            <a:r>
              <a:rPr lang="en-US" sz="2000" b="1" dirty="0">
                <a:latin typeface="Courier New" panose="02070309020205020404" pitchFamily="49" charset="0"/>
              </a:rPr>
              <a:t>  }</a:t>
            </a:r>
          </a:p>
          <a:p>
            <a:pPr>
              <a:spcAft>
                <a:spcPts val="300"/>
              </a:spcAft>
              <a:buFontTx/>
              <a:buNone/>
            </a:pPr>
            <a:r>
              <a:rPr lang="en-US" sz="2000" b="1" dirty="0">
                <a:solidFill>
                  <a:schemeClr val="tx1"/>
                </a:solidFill>
                <a:latin typeface="Courier New" panose="02070309020205020404" pitchFamily="49" charset="0"/>
              </a:rPr>
              <a:t>..</a:t>
            </a:r>
          </a:p>
          <a:p>
            <a:pPr>
              <a:spcAft>
                <a:spcPts val="300"/>
              </a:spcAft>
              <a:buFontTx/>
              <a:buNone/>
            </a:pPr>
            <a:r>
              <a:rPr lang="en-US" sz="2000" b="1" dirty="0">
                <a:solidFill>
                  <a:srgbClr val="0000FF"/>
                </a:solidFill>
                <a:latin typeface="Courier New" panose="02070309020205020404" pitchFamily="49" charset="0"/>
              </a:rPr>
              <a:t>   }</a:t>
            </a:r>
            <a:r>
              <a:rPr lang="en-US" sz="1600" b="1" dirty="0">
                <a:solidFill>
                  <a:srgbClr val="0000FF"/>
                </a:solidFill>
                <a:latin typeface="Courier New" panose="02070309020205020404" pitchFamily="49" charset="0"/>
              </a:rPr>
              <a:t>;</a:t>
            </a:r>
          </a:p>
        </p:txBody>
      </p:sp>
      <p:sp>
        <p:nvSpPr>
          <p:cNvPr id="5" name="Rectangle 4"/>
          <p:cNvSpPr/>
          <p:nvPr/>
        </p:nvSpPr>
        <p:spPr>
          <a:xfrm>
            <a:off x="576776" y="1268964"/>
            <a:ext cx="10747716" cy="5370988"/>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2000" b="1" dirty="0">
                <a:solidFill>
                  <a:srgbClr val="FF0000"/>
                </a:solidFill>
                <a:latin typeface="Courier New" panose="02070309020205020404" pitchFamily="49" charset="0"/>
              </a:rPr>
              <a:t>class</a:t>
            </a:r>
            <a:r>
              <a:rPr lang="en-US" sz="2000" b="1" dirty="0">
                <a:latin typeface="Courier New" panose="02070309020205020404" pitchFamily="49" charset="0"/>
              </a:rPr>
              <a:t> </a:t>
            </a:r>
            <a:r>
              <a:rPr lang="en-US" sz="2000" b="1" dirty="0" err="1">
                <a:solidFill>
                  <a:srgbClr val="00B050"/>
                </a:solidFill>
                <a:latin typeface="Courier New" panose="02070309020205020404" pitchFamily="49" charset="0"/>
              </a:rPr>
              <a:t>SalariedEmployee</a:t>
            </a:r>
            <a:r>
              <a:rPr lang="en-US" sz="2000" b="1" dirty="0">
                <a:latin typeface="Courier New" panose="02070309020205020404" pitchFamily="49" charset="0"/>
              </a:rPr>
              <a:t>: public </a:t>
            </a:r>
            <a:r>
              <a:rPr lang="en-US" sz="2000" b="1" dirty="0">
                <a:solidFill>
                  <a:srgbClr val="0000FF"/>
                </a:solidFill>
                <a:latin typeface="Courier New" panose="02070309020205020404" pitchFamily="49" charset="0"/>
              </a:rPr>
              <a:t>Employee</a:t>
            </a:r>
            <a:r>
              <a:rPr lang="en-US" sz="2000" b="1" dirty="0">
                <a:solidFill>
                  <a:srgbClr val="CC04A1"/>
                </a:solidFill>
                <a:latin typeface="Courier New" panose="02070309020205020404" pitchFamily="49" charset="0"/>
              </a:rPr>
              <a:t>{</a:t>
            </a:r>
          </a:p>
          <a:p>
            <a:pPr>
              <a:spcAft>
                <a:spcPts val="300"/>
              </a:spcAft>
            </a:pPr>
            <a:r>
              <a:rPr lang="en-US" sz="2000" b="1" dirty="0">
                <a:latin typeface="Courier New" panose="02070309020205020404" pitchFamily="49" charset="0"/>
              </a:rPr>
              <a:t> </a:t>
            </a:r>
            <a:r>
              <a:rPr lang="en-US" sz="2000" dirty="0"/>
              <a:t>double </a:t>
            </a:r>
            <a:r>
              <a:rPr lang="en-US" sz="2000" dirty="0" err="1"/>
              <a:t>weeklySalary</a:t>
            </a:r>
            <a:r>
              <a:rPr lang="en-US" sz="2000" dirty="0"/>
              <a:t>;</a:t>
            </a:r>
          </a:p>
          <a:p>
            <a:pPr>
              <a:spcAft>
                <a:spcPts val="300"/>
              </a:spcAft>
            </a:pPr>
            <a:endParaRPr lang="en-US" sz="2000" b="1" dirty="0">
              <a:latin typeface="Courier New" panose="02070309020205020404" pitchFamily="49" charset="0"/>
            </a:endParaRPr>
          </a:p>
          <a:p>
            <a:pPr>
              <a:spcAft>
                <a:spcPts val="300"/>
              </a:spcAft>
              <a:buFontTx/>
              <a:buNone/>
            </a:pPr>
            <a:r>
              <a:rPr lang="en-US" sz="2000" b="1" dirty="0">
                <a:solidFill>
                  <a:srgbClr val="0000FF"/>
                </a:solidFill>
                <a:latin typeface="Courier New" panose="02070309020205020404" pitchFamily="49" charset="0"/>
              </a:rPr>
              <a:t>public:</a:t>
            </a:r>
          </a:p>
          <a:p>
            <a:r>
              <a:rPr lang="en-US" sz="2000" dirty="0"/>
              <a:t>	</a:t>
            </a:r>
            <a:r>
              <a:rPr lang="en-US" sz="2000" dirty="0" err="1"/>
              <a:t>SalariedEmployee</a:t>
            </a:r>
            <a:r>
              <a:rPr lang="en-US" sz="2000" dirty="0"/>
              <a:t>(string </a:t>
            </a:r>
            <a:r>
              <a:rPr lang="en-US" sz="2000" dirty="0" err="1"/>
              <a:t>first,string</a:t>
            </a:r>
            <a:r>
              <a:rPr lang="en-US" sz="2000" dirty="0"/>
              <a:t> </a:t>
            </a:r>
            <a:r>
              <a:rPr lang="en-US" sz="2000" dirty="0" err="1"/>
              <a:t>last,string</a:t>
            </a:r>
            <a:r>
              <a:rPr lang="en-US" sz="2000" dirty="0"/>
              <a:t> </a:t>
            </a:r>
            <a:r>
              <a:rPr lang="en-US" sz="2000" dirty="0" err="1"/>
              <a:t>ssn,double</a:t>
            </a:r>
            <a:r>
              <a:rPr lang="en-US" sz="2000" dirty="0"/>
              <a:t> salary):Employee(</a:t>
            </a:r>
            <a:r>
              <a:rPr lang="en-US" sz="2000" dirty="0" err="1"/>
              <a:t>first,last,ssn</a:t>
            </a:r>
            <a:r>
              <a:rPr lang="en-US" sz="2000" dirty="0"/>
              <a:t>)</a:t>
            </a:r>
            <a:r>
              <a:rPr lang="en-US" altLang="zh-TW" sz="2000" b="1" dirty="0">
                <a:latin typeface="Courier New" panose="02070309020205020404" pitchFamily="49" charset="0"/>
              </a:rPr>
              <a:t>{</a:t>
            </a:r>
          </a:p>
          <a:p>
            <a:pPr>
              <a:buFont typeface="Monotype Sorts" pitchFamily="2" charset="2"/>
              <a:buNone/>
            </a:pPr>
            <a:r>
              <a:rPr lang="en-US" altLang="zh-TW" sz="2000" b="1" dirty="0">
                <a:latin typeface="Courier New" panose="02070309020205020404" pitchFamily="49" charset="0"/>
              </a:rPr>
              <a:t>	</a:t>
            </a:r>
            <a:r>
              <a:rPr lang="en-US" altLang="zh-TW" sz="2000" b="1" dirty="0" err="1">
                <a:latin typeface="Courier New" panose="02070309020205020404" pitchFamily="49" charset="0"/>
              </a:rPr>
              <a:t>weeklySalary</a:t>
            </a:r>
            <a:r>
              <a:rPr lang="en-US" altLang="zh-TW" sz="2000" b="1" dirty="0">
                <a:latin typeface="Courier New" panose="02070309020205020404" pitchFamily="49" charset="0"/>
              </a:rPr>
              <a:t>=salary</a:t>
            </a:r>
          </a:p>
          <a:p>
            <a:pPr>
              <a:buFont typeface="Monotype Sorts" pitchFamily="2" charset="2"/>
              <a:buNone/>
            </a:pPr>
            <a:r>
              <a:rPr lang="en-US" altLang="zh-TW" sz="2000" b="1" dirty="0">
                <a:latin typeface="Courier New" panose="02070309020205020404" pitchFamily="49" charset="0"/>
              </a:rPr>
              <a:t>}</a:t>
            </a:r>
          </a:p>
          <a:p>
            <a:pPr>
              <a:buFont typeface="Monotype Sorts" pitchFamily="2" charset="2"/>
              <a:buNone/>
            </a:pPr>
            <a:endParaRPr lang="en-US" altLang="zh-TW" sz="2000" b="1" dirty="0">
              <a:latin typeface="Courier New" panose="02070309020205020404" pitchFamily="49" charset="0"/>
            </a:endParaRPr>
          </a:p>
          <a:p>
            <a:pPr>
              <a:buFont typeface="Monotype Sorts" pitchFamily="2" charset="2"/>
              <a:buNone/>
            </a:pPr>
            <a:r>
              <a:rPr lang="en-US" altLang="zh-TW" sz="2000" b="1" dirty="0">
                <a:latin typeface="Courier New" panose="02070309020205020404" pitchFamily="49" charset="0"/>
              </a:rPr>
              <a:t>..</a:t>
            </a:r>
          </a:p>
          <a:p>
            <a:pPr>
              <a:buFont typeface="Monotype Sorts" pitchFamily="2" charset="2"/>
              <a:buNone/>
            </a:pPr>
            <a:r>
              <a:rPr lang="en-US" altLang="zh-TW" sz="2000" b="1" dirty="0">
                <a:solidFill>
                  <a:srgbClr val="CC04A1"/>
                </a:solidFill>
                <a:latin typeface="Courier New" panose="02070309020205020404" pitchFamily="49" charset="0"/>
              </a:rPr>
              <a:t>};</a:t>
            </a:r>
          </a:p>
          <a:p>
            <a:pPr>
              <a:spcAft>
                <a:spcPts val="300"/>
              </a:spcAft>
            </a:pPr>
            <a:r>
              <a:rPr lang="en-US" sz="2000" b="1" dirty="0">
                <a:latin typeface="Courier New" panose="02070309020205020404" pitchFamily="49" charset="0"/>
              </a:rPr>
              <a:t>int main(){</a:t>
            </a:r>
          </a:p>
          <a:p>
            <a:pPr>
              <a:spcAft>
                <a:spcPts val="300"/>
              </a:spcAft>
            </a:pPr>
            <a:r>
              <a:rPr lang="en-US" sz="2000" dirty="0"/>
              <a:t>	</a:t>
            </a:r>
            <a:r>
              <a:rPr lang="en-US" sz="2000" dirty="0" err="1"/>
              <a:t>SalariedEmployee</a:t>
            </a:r>
            <a:r>
              <a:rPr lang="en-US" sz="2000" dirty="0"/>
              <a:t> </a:t>
            </a:r>
            <a:r>
              <a:rPr lang="en-US" sz="2000" dirty="0" err="1"/>
              <a:t>salariedEmployee</a:t>
            </a:r>
            <a:r>
              <a:rPr lang="en-US" sz="2000" dirty="0"/>
              <a:t>("John","Smith","111-11-1111",800.00);</a:t>
            </a:r>
          </a:p>
          <a:p>
            <a:pPr>
              <a:spcAft>
                <a:spcPts val="300"/>
              </a:spcAft>
            </a:pPr>
            <a:r>
              <a:rPr lang="en-US" sz="2000" b="1" dirty="0">
                <a:latin typeface="Courier New" panose="02070309020205020404" pitchFamily="49" charset="0"/>
              </a:rPr>
              <a:t>  	</a:t>
            </a:r>
            <a:r>
              <a:rPr lang="en-US" sz="2000" b="1" dirty="0">
                <a:solidFill>
                  <a:srgbClr val="002060"/>
                </a:solidFill>
                <a:latin typeface="Courier New" panose="02070309020205020404" pitchFamily="49" charset="0"/>
              </a:rPr>
              <a:t>return</a:t>
            </a:r>
            <a:r>
              <a:rPr lang="en-US" sz="2000" b="1" dirty="0">
                <a:latin typeface="Courier New" panose="02070309020205020404" pitchFamily="49" charset="0"/>
              </a:rPr>
              <a:t> 0;</a:t>
            </a:r>
          </a:p>
          <a:p>
            <a:pPr>
              <a:spcAft>
                <a:spcPts val="300"/>
              </a:spcAft>
            </a:pPr>
            <a:r>
              <a:rPr lang="en-US" sz="2000" b="1" dirty="0">
                <a:latin typeface="Courier New" panose="02070309020205020404" pitchFamily="49" charset="0"/>
              </a:rPr>
              <a:t>}</a:t>
            </a:r>
            <a:endParaRPr lang="en-US" b="1" dirty="0">
              <a:latin typeface="Courier New" panose="02070309020205020404" pitchFamily="49" charset="0"/>
            </a:endParaRPr>
          </a:p>
        </p:txBody>
      </p:sp>
    </p:spTree>
    <p:extLst>
      <p:ext uri="{BB962C8B-B14F-4D97-AF65-F5344CB8AC3E}">
        <p14:creationId xmlns:p14="http://schemas.microsoft.com/office/powerpoint/2010/main" val="193160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781" y="1396181"/>
            <a:ext cx="5718176" cy="5431549"/>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 constructors and derived classes</a:t>
            </a:r>
            <a:endParaRPr lang="en-US" sz="2000" dirty="0"/>
          </a:p>
          <a:p>
            <a:r>
              <a:rPr lang="en-US" sz="2000" b="1" dirty="0"/>
              <a:t>#include &lt;iostream&gt;</a:t>
            </a:r>
            <a:endParaRPr lang="en-US" sz="2000" dirty="0"/>
          </a:p>
          <a:p>
            <a:r>
              <a:rPr lang="en-US" sz="2000" b="1" dirty="0"/>
              <a:t>class mother {</a:t>
            </a:r>
            <a:endParaRPr lang="en-US" sz="2000" dirty="0"/>
          </a:p>
          <a:p>
            <a:r>
              <a:rPr lang="en-US" sz="2000" b="1" dirty="0"/>
              <a:t>  public:</a:t>
            </a:r>
            <a:endParaRPr lang="en-US" sz="2000" dirty="0"/>
          </a:p>
          <a:p>
            <a:r>
              <a:rPr lang="en-US" sz="2000" b="1" dirty="0"/>
              <a:t>    mother () { </a:t>
            </a:r>
          </a:p>
          <a:p>
            <a:r>
              <a:rPr lang="en-US" sz="2000" b="1" dirty="0"/>
              <a:t>      	</a:t>
            </a:r>
            <a:r>
              <a:rPr lang="en-US" sz="2000" b="1" dirty="0" err="1"/>
              <a:t>cout</a:t>
            </a:r>
            <a:r>
              <a:rPr lang="en-US" sz="2000" b="1" dirty="0"/>
              <a:t> &lt;&lt; "mother: no parameters\n"; }</a:t>
            </a:r>
            <a:endParaRPr lang="en-US" sz="2000" dirty="0"/>
          </a:p>
          <a:p>
            <a:r>
              <a:rPr lang="en-US" sz="2000" b="1" dirty="0"/>
              <a:t>    mother (int a)   { </a:t>
            </a:r>
          </a:p>
          <a:p>
            <a:r>
              <a:rPr lang="en-US" sz="2000" b="1" dirty="0"/>
              <a:t>     	</a:t>
            </a:r>
            <a:r>
              <a:rPr lang="en-US" sz="2000" b="1" dirty="0" err="1"/>
              <a:t>cout</a:t>
            </a:r>
            <a:r>
              <a:rPr lang="en-US" sz="2000" b="1" dirty="0"/>
              <a:t> &lt;&lt; "mother: int parameter\n"; </a:t>
            </a:r>
          </a:p>
          <a:p>
            <a:r>
              <a:rPr lang="en-US" sz="2000" b="1" dirty="0"/>
              <a:t>      }</a:t>
            </a:r>
            <a:endParaRPr lang="en-US" sz="2000" dirty="0"/>
          </a:p>
          <a:p>
            <a:r>
              <a:rPr lang="en-US" sz="2000" b="1" dirty="0"/>
              <a:t>};</a:t>
            </a:r>
            <a:endParaRPr lang="en-US" sz="2000" dirty="0"/>
          </a:p>
          <a:p>
            <a:r>
              <a:rPr lang="en-US" sz="2000" b="1" dirty="0"/>
              <a:t> </a:t>
            </a:r>
            <a:endParaRPr lang="en-US" sz="2000" dirty="0"/>
          </a:p>
          <a:p>
            <a:r>
              <a:rPr lang="en-US" sz="2000" b="1" dirty="0"/>
              <a:t>class daughter : public mother {</a:t>
            </a:r>
            <a:endParaRPr lang="en-US" sz="2000" dirty="0"/>
          </a:p>
          <a:p>
            <a:r>
              <a:rPr lang="en-US" sz="2000" b="1" dirty="0"/>
              <a:t>  public:</a:t>
            </a:r>
            <a:endParaRPr lang="en-US" sz="2000" dirty="0"/>
          </a:p>
          <a:p>
            <a:r>
              <a:rPr lang="en-US" sz="2000" b="1" dirty="0"/>
              <a:t>    daughter (int a)     { </a:t>
            </a:r>
          </a:p>
          <a:p>
            <a:r>
              <a:rPr lang="en-US" sz="2000" b="1" dirty="0"/>
              <a:t>	</a:t>
            </a:r>
            <a:r>
              <a:rPr lang="en-US" sz="2000" b="1" dirty="0" err="1"/>
              <a:t>cout</a:t>
            </a:r>
            <a:r>
              <a:rPr lang="en-US" sz="2000" b="1" dirty="0"/>
              <a:t> &lt;&lt; "daughter: int parameter\n\n"; }</a:t>
            </a:r>
            <a:endParaRPr lang="en-US" sz="2000" dirty="0"/>
          </a:p>
          <a:p>
            <a:r>
              <a:rPr lang="en-US" sz="2000" b="1" dirty="0"/>
              <a:t>};</a:t>
            </a:r>
            <a:endParaRPr lang="en-US" sz="2000" dirty="0"/>
          </a:p>
          <a:p>
            <a:pPr>
              <a:spcAft>
                <a:spcPts val="300"/>
              </a:spcAft>
              <a:buFontTx/>
              <a:buNone/>
            </a:pPr>
            <a:endParaRPr lang="en-US" sz="2000" b="1" dirty="0">
              <a:solidFill>
                <a:srgbClr val="0000FF"/>
              </a:solidFill>
              <a:latin typeface="Courier New" panose="02070309020205020404" pitchFamily="49" charset="0"/>
            </a:endParaRPr>
          </a:p>
        </p:txBody>
      </p:sp>
      <p:sp>
        <p:nvSpPr>
          <p:cNvPr id="5" name="Rectangle 4"/>
          <p:cNvSpPr/>
          <p:nvPr/>
        </p:nvSpPr>
        <p:spPr>
          <a:xfrm>
            <a:off x="5905987" y="1382115"/>
            <a:ext cx="5931337" cy="4357504"/>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class son : public mother {</a:t>
            </a:r>
            <a:endParaRPr lang="en-US" sz="2000" dirty="0"/>
          </a:p>
          <a:p>
            <a:r>
              <a:rPr lang="en-US" sz="2000" b="1" dirty="0"/>
              <a:t>  public:</a:t>
            </a:r>
            <a:endParaRPr lang="en-US" sz="2000" dirty="0"/>
          </a:p>
          <a:p>
            <a:r>
              <a:rPr lang="en-US" sz="2000" b="1" dirty="0"/>
              <a:t>    son (int a) : mother (a)    { </a:t>
            </a:r>
          </a:p>
          <a:p>
            <a:r>
              <a:rPr lang="en-US" sz="2000" b="1" dirty="0"/>
              <a:t>      	</a:t>
            </a:r>
            <a:r>
              <a:rPr lang="en-US" sz="2000" b="1" dirty="0" err="1"/>
              <a:t>cout</a:t>
            </a:r>
            <a:r>
              <a:rPr lang="en-US" sz="2000" b="1" dirty="0"/>
              <a:t> &lt;&lt; "son: int  parameter\n\n";</a:t>
            </a:r>
          </a:p>
          <a:p>
            <a:r>
              <a:rPr lang="en-US" sz="2000" b="1" dirty="0"/>
              <a:t>      }</a:t>
            </a:r>
            <a:endParaRPr lang="en-US" sz="2000" dirty="0"/>
          </a:p>
          <a:p>
            <a:r>
              <a:rPr lang="en-US" sz="2000" b="1"/>
              <a:t>};</a:t>
            </a:r>
          </a:p>
          <a:p>
            <a:endParaRPr lang="en-US" sz="2000" dirty="0"/>
          </a:p>
          <a:p>
            <a:r>
              <a:rPr lang="en-US" sz="2000" b="1" dirty="0"/>
              <a:t>int main () {</a:t>
            </a:r>
            <a:endParaRPr lang="en-US" sz="2000" dirty="0"/>
          </a:p>
          <a:p>
            <a:r>
              <a:rPr lang="en-US" sz="2000" b="1" dirty="0"/>
              <a:t>  	daughter </a:t>
            </a:r>
            <a:r>
              <a:rPr lang="en-US" sz="2000" b="1" dirty="0" err="1"/>
              <a:t>cynthia</a:t>
            </a:r>
            <a:r>
              <a:rPr lang="en-US" sz="2000" b="1" dirty="0"/>
              <a:t> (0);</a:t>
            </a:r>
            <a:endParaRPr lang="en-US" sz="2000" dirty="0"/>
          </a:p>
          <a:p>
            <a:r>
              <a:rPr lang="en-US" sz="2000" b="1" dirty="0"/>
              <a:t>  	son </a:t>
            </a:r>
            <a:r>
              <a:rPr lang="en-US" sz="2000" b="1" dirty="0" err="1"/>
              <a:t>daniel</a:t>
            </a:r>
            <a:r>
              <a:rPr lang="en-US" sz="2000" b="1" dirty="0"/>
              <a:t>(0);</a:t>
            </a:r>
            <a:endParaRPr lang="en-US" sz="2000" dirty="0"/>
          </a:p>
          <a:p>
            <a:r>
              <a:rPr lang="en-US" sz="2000" b="1" dirty="0"/>
              <a:t>   	return 0;</a:t>
            </a:r>
            <a:endParaRPr lang="en-US" sz="2000" dirty="0"/>
          </a:p>
          <a:p>
            <a:r>
              <a:rPr lang="en-US" sz="2000" b="1" dirty="0"/>
              <a:t>}</a:t>
            </a:r>
            <a:endParaRPr lang="en-US" sz="2000" b="1" dirty="0">
              <a:latin typeface="Courier New" panose="02070309020205020404" pitchFamily="49" charset="0"/>
            </a:endParaRPr>
          </a:p>
        </p:txBody>
      </p:sp>
      <p:sp>
        <p:nvSpPr>
          <p:cNvPr id="6" name="Rectangle 5"/>
          <p:cNvSpPr/>
          <p:nvPr/>
        </p:nvSpPr>
        <p:spPr>
          <a:xfrm>
            <a:off x="9399874" y="5072938"/>
            <a:ext cx="2712201" cy="1728790"/>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0000FF"/>
                </a:solidFill>
                <a:latin typeface="Courier New" panose="02070309020205020404" pitchFamily="49" charset="0"/>
              </a:rPr>
              <a:t>Output:</a:t>
            </a:r>
          </a:p>
          <a:p>
            <a:pPr>
              <a:spcAft>
                <a:spcPts val="300"/>
              </a:spcAft>
            </a:pPr>
            <a:endParaRPr lang="en-US" sz="700" b="1" dirty="0">
              <a:solidFill>
                <a:srgbClr val="CC04A1"/>
              </a:solidFill>
              <a:latin typeface="Courier New" panose="02070309020205020404" pitchFamily="49" charset="0"/>
            </a:endParaRPr>
          </a:p>
          <a:p>
            <a:r>
              <a:rPr lang="en-US" b="1" dirty="0"/>
              <a:t>mother: no parameters</a:t>
            </a:r>
            <a:endParaRPr lang="en-US" dirty="0"/>
          </a:p>
          <a:p>
            <a:r>
              <a:rPr lang="en-US" b="1" dirty="0"/>
              <a:t>daughter: int parameter</a:t>
            </a:r>
            <a:endParaRPr lang="en-US" dirty="0"/>
          </a:p>
          <a:p>
            <a:r>
              <a:rPr lang="en-US" b="1" dirty="0"/>
              <a:t> </a:t>
            </a:r>
            <a:endParaRPr lang="en-US" dirty="0"/>
          </a:p>
          <a:p>
            <a:r>
              <a:rPr lang="en-US" b="1" dirty="0"/>
              <a:t>mother: int parameter</a:t>
            </a:r>
            <a:endParaRPr lang="en-US" dirty="0"/>
          </a:p>
          <a:p>
            <a:r>
              <a:rPr lang="en-US" b="1" dirty="0"/>
              <a:t>son: int parameter</a:t>
            </a:r>
            <a:endParaRPr lang="en-US" altLang="zh-TW" sz="1600" b="1" dirty="0">
              <a:solidFill>
                <a:srgbClr val="CC04A1"/>
              </a:solidFill>
              <a:latin typeface="Courier New" panose="02070309020205020404" pitchFamily="49" charset="0"/>
            </a:endParaRPr>
          </a:p>
        </p:txBody>
      </p:sp>
      <p:sp>
        <p:nvSpPr>
          <p:cNvPr id="9" name="Title 1"/>
          <p:cNvSpPr txBox="1">
            <a:spLocks/>
          </p:cNvSpPr>
          <p:nvPr/>
        </p:nvSpPr>
        <p:spPr>
          <a:xfrm>
            <a:off x="1126948" y="693567"/>
            <a:ext cx="10372797" cy="46400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TW" sz="3600" b="1" dirty="0">
                <a:solidFill>
                  <a:srgbClr val="002060"/>
                </a:solidFill>
              </a:rPr>
              <a:t>Constructor of base and derived class with arguments</a:t>
            </a:r>
            <a:endParaRPr lang="en-US" sz="3600" b="1" dirty="0">
              <a:solidFill>
                <a:srgbClr val="002060"/>
              </a:solidFill>
            </a:endParaRPr>
          </a:p>
        </p:txBody>
      </p:sp>
    </p:spTree>
    <p:extLst>
      <p:ext uri="{BB962C8B-B14F-4D97-AF65-F5344CB8AC3E}">
        <p14:creationId xmlns:p14="http://schemas.microsoft.com/office/powerpoint/2010/main" val="25595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
                                          <p:stCondLst>
                                            <p:cond delay="0"/>
                                          </p:stCondLst>
                                        </p:cTn>
                                        <p:tgtEl>
                                          <p:spTgt spid="6"/>
                                        </p:tgtEl>
                                      </p:cBhvr>
                                    </p:animEffect>
                                    <p:anim calcmode="lin" valueType="num">
                                      <p:cBhvr>
                                        <p:cTn id="18" dur="18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 tmFilter="0, 0; 0.125,0.2665; 0.25,0.4; 0.375,0.465; 0.5,0.5;  0.625,0.535; 0.75,0.6; 0.875,0.7335; 1,1">
                                          <p:stCondLst>
                                            <p:cond delay="66"/>
                                          </p:stCondLst>
                                        </p:cTn>
                                        <p:tgtEl>
                                          <p:spTgt spid="6"/>
                                        </p:tgtEl>
                                        <p:attrNameLst>
                                          <p:attrName>ppt_y</p:attrName>
                                        </p:attrNameLst>
                                      </p:cBhvr>
                                      <p:tavLst>
                                        <p:tav tm="0" fmla="#ppt_y-sin(pi*$)/9">
                                          <p:val>
                                            <p:fltVal val="0"/>
                                          </p:val>
                                        </p:tav>
                                        <p:tav tm="100000">
                                          <p:val>
                                            <p:fltVal val="1"/>
                                          </p:val>
                                        </p:tav>
                                      </p:tavLst>
                                    </p:anim>
                                    <p:anim calcmode="lin" valueType="num">
                                      <p:cBhvr>
                                        <p:cTn id="21" dur="33" tmFilter="0, 0; 0.125,0.2665; 0.25,0.4; 0.375,0.465; 0.5,0.5;  0.625,0.535; 0.75,0.6; 0.875,0.7335; 1,1">
                                          <p:stCondLst>
                                            <p:cond delay="132"/>
                                          </p:stCondLst>
                                        </p:cTn>
                                        <p:tgtEl>
                                          <p:spTgt spid="6"/>
                                        </p:tgtEl>
                                        <p:attrNameLst>
                                          <p:attrName>ppt_y</p:attrName>
                                        </p:attrNameLst>
                                      </p:cBhvr>
                                      <p:tavLst>
                                        <p:tav tm="0" fmla="#ppt_y-sin(pi*$)/27">
                                          <p:val>
                                            <p:fltVal val="0"/>
                                          </p:val>
                                        </p:tav>
                                        <p:tav tm="100000">
                                          <p:val>
                                            <p:fltVal val="1"/>
                                          </p:val>
                                        </p:tav>
                                      </p:tavLst>
                                    </p:anim>
                                    <p:anim calcmode="lin" valueType="num">
                                      <p:cBhvr>
                                        <p:cTn id="22" dur="16" tmFilter="0, 0; 0.125,0.2665; 0.25,0.4; 0.375,0.465; 0.5,0.5;  0.625,0.535; 0.75,0.6; 0.875,0.7335; 1,1">
                                          <p:stCondLst>
                                            <p:cond delay="166"/>
                                          </p:stCondLst>
                                        </p:cTn>
                                        <p:tgtEl>
                                          <p:spTgt spid="6"/>
                                        </p:tgtEl>
                                        <p:attrNameLst>
                                          <p:attrName>ppt_y</p:attrName>
                                        </p:attrNameLst>
                                      </p:cBhvr>
                                      <p:tavLst>
                                        <p:tav tm="0" fmla="#ppt_y-sin(pi*$)/81">
                                          <p:val>
                                            <p:fltVal val="0"/>
                                          </p:val>
                                        </p:tav>
                                        <p:tav tm="100000">
                                          <p:val>
                                            <p:fltVal val="1"/>
                                          </p:val>
                                        </p:tav>
                                      </p:tavLst>
                                    </p:anim>
                                    <p:animScale>
                                      <p:cBhvr>
                                        <p:cTn id="23" dur="3">
                                          <p:stCondLst>
                                            <p:cond delay="65"/>
                                          </p:stCondLst>
                                        </p:cTn>
                                        <p:tgtEl>
                                          <p:spTgt spid="6"/>
                                        </p:tgtEl>
                                      </p:cBhvr>
                                      <p:to x="100000" y="60000"/>
                                    </p:animScale>
                                    <p:animScale>
                                      <p:cBhvr>
                                        <p:cTn id="24" dur="17" decel="50000">
                                          <p:stCondLst>
                                            <p:cond delay="68"/>
                                          </p:stCondLst>
                                        </p:cTn>
                                        <p:tgtEl>
                                          <p:spTgt spid="6"/>
                                        </p:tgtEl>
                                      </p:cBhvr>
                                      <p:to x="100000" y="100000"/>
                                    </p:animScale>
                                    <p:animScale>
                                      <p:cBhvr>
                                        <p:cTn id="25" dur="3">
                                          <p:stCondLst>
                                            <p:cond delay="131"/>
                                          </p:stCondLst>
                                        </p:cTn>
                                        <p:tgtEl>
                                          <p:spTgt spid="6"/>
                                        </p:tgtEl>
                                      </p:cBhvr>
                                      <p:to x="100000" y="80000"/>
                                    </p:animScale>
                                    <p:animScale>
                                      <p:cBhvr>
                                        <p:cTn id="26" dur="17" decel="50000">
                                          <p:stCondLst>
                                            <p:cond delay="134"/>
                                          </p:stCondLst>
                                        </p:cTn>
                                        <p:tgtEl>
                                          <p:spTgt spid="6"/>
                                        </p:tgtEl>
                                      </p:cBhvr>
                                      <p:to x="100000" y="100000"/>
                                    </p:animScale>
                                    <p:animScale>
                                      <p:cBhvr>
                                        <p:cTn id="27" dur="3">
                                          <p:stCondLst>
                                            <p:cond delay="164"/>
                                          </p:stCondLst>
                                        </p:cTn>
                                        <p:tgtEl>
                                          <p:spTgt spid="6"/>
                                        </p:tgtEl>
                                      </p:cBhvr>
                                      <p:to x="100000" y="90000"/>
                                    </p:animScale>
                                    <p:animScale>
                                      <p:cBhvr>
                                        <p:cTn id="28" dur="17" decel="50000">
                                          <p:stCondLst>
                                            <p:cond delay="167"/>
                                          </p:stCondLst>
                                        </p:cTn>
                                        <p:tgtEl>
                                          <p:spTgt spid="6"/>
                                        </p:tgtEl>
                                      </p:cBhvr>
                                      <p:to x="100000" y="100000"/>
                                    </p:animScale>
                                    <p:animScale>
                                      <p:cBhvr>
                                        <p:cTn id="29" dur="3">
                                          <p:stCondLst>
                                            <p:cond delay="181"/>
                                          </p:stCondLst>
                                        </p:cTn>
                                        <p:tgtEl>
                                          <p:spTgt spid="6"/>
                                        </p:tgtEl>
                                      </p:cBhvr>
                                      <p:to x="100000" y="95000"/>
                                    </p:animScale>
                                    <p:animScale>
                                      <p:cBhvr>
                                        <p:cTn id="30" dur="17" decel="50000">
                                          <p:stCondLst>
                                            <p:cond delay="183"/>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286604"/>
            <a:ext cx="9377680" cy="968440"/>
          </a:xfrm>
        </p:spPr>
        <p:txBody>
          <a:bodyPr>
            <a:normAutofit/>
          </a:bodyPr>
          <a:lstStyle/>
          <a:p>
            <a:r>
              <a:rPr lang="en-US" sz="3800" b="1" dirty="0">
                <a:solidFill>
                  <a:srgbClr val="002060"/>
                </a:solidFill>
              </a:rPr>
              <a:t>Contents</a:t>
            </a:r>
          </a:p>
        </p:txBody>
      </p:sp>
      <p:sp>
        <p:nvSpPr>
          <p:cNvPr id="3" name="Content Placeholder 2"/>
          <p:cNvSpPr>
            <a:spLocks noGrp="1"/>
          </p:cNvSpPr>
          <p:nvPr>
            <p:ph idx="1"/>
          </p:nvPr>
        </p:nvSpPr>
        <p:spPr>
          <a:xfrm>
            <a:off x="1215215" y="1417994"/>
            <a:ext cx="10058400" cy="5440006"/>
          </a:xfrm>
        </p:spPr>
        <p:txBody>
          <a:bodyPr>
            <a:noAutofit/>
          </a:bodyPr>
          <a:lstStyle/>
          <a:p>
            <a:pPr marL="0" indent="0">
              <a:lnSpc>
                <a:spcPct val="100000"/>
              </a:lnSpc>
              <a:spcBef>
                <a:spcPts val="0"/>
              </a:spcBef>
              <a:spcAft>
                <a:spcPts val="1000"/>
              </a:spcAft>
              <a:buNone/>
            </a:pPr>
            <a:r>
              <a:rPr lang="en-US" sz="2400" b="1" dirty="0">
                <a:solidFill>
                  <a:schemeClr val="tx1"/>
                </a:solidFill>
              </a:rPr>
              <a:t>Inheritance</a:t>
            </a:r>
          </a:p>
          <a:p>
            <a:pPr marL="357188" indent="-357188">
              <a:lnSpc>
                <a:spcPct val="100000"/>
              </a:lnSpc>
              <a:spcBef>
                <a:spcPts val="0"/>
              </a:spcBef>
              <a:spcAft>
                <a:spcPts val="1000"/>
              </a:spcAft>
              <a:buFont typeface="Wingdings" panose="05000000000000000000" pitchFamily="2" charset="2"/>
              <a:buChar char="§"/>
            </a:pPr>
            <a:r>
              <a:rPr lang="en-US" sz="2400" dirty="0">
                <a:solidFill>
                  <a:schemeClr val="tx1"/>
                </a:solidFill>
              </a:rPr>
              <a:t>Types of inheritance</a:t>
            </a:r>
          </a:p>
          <a:p>
            <a:pPr marL="357188" indent="-357188">
              <a:lnSpc>
                <a:spcPct val="100000"/>
              </a:lnSpc>
              <a:spcBef>
                <a:spcPts val="0"/>
              </a:spcBef>
              <a:spcAft>
                <a:spcPts val="1000"/>
              </a:spcAft>
              <a:buFont typeface="Wingdings" panose="05000000000000000000" pitchFamily="2" charset="2"/>
              <a:buChar char="§"/>
            </a:pPr>
            <a:r>
              <a:rPr lang="en-US" sz="2400" dirty="0">
                <a:solidFill>
                  <a:schemeClr val="tx1"/>
                </a:solidFill>
              </a:rPr>
              <a:t>Virtual base class</a:t>
            </a:r>
          </a:p>
          <a:p>
            <a:pPr marL="0" indent="0">
              <a:lnSpc>
                <a:spcPct val="100000"/>
              </a:lnSpc>
              <a:spcBef>
                <a:spcPts val="0"/>
              </a:spcBef>
              <a:spcAft>
                <a:spcPts val="1000"/>
              </a:spcAft>
              <a:buNone/>
            </a:pPr>
            <a:r>
              <a:rPr lang="en-US" sz="2400" b="1" dirty="0"/>
              <a:t>Polymorphism</a:t>
            </a:r>
          </a:p>
          <a:p>
            <a:pPr marL="357188" indent="-357188">
              <a:lnSpc>
                <a:spcPct val="100000"/>
              </a:lnSpc>
              <a:spcBef>
                <a:spcPts val="0"/>
              </a:spcBef>
              <a:spcAft>
                <a:spcPts val="1000"/>
              </a:spcAft>
              <a:buFont typeface="Wingdings" panose="05000000000000000000" pitchFamily="2" charset="2"/>
              <a:buChar char="§"/>
            </a:pPr>
            <a:r>
              <a:rPr lang="en-US" sz="2400" dirty="0"/>
              <a:t>Introduction to Polymorphism</a:t>
            </a:r>
          </a:p>
          <a:p>
            <a:pPr marL="357188" indent="-357188">
              <a:spcBef>
                <a:spcPts val="0"/>
              </a:spcBef>
              <a:spcAft>
                <a:spcPts val="1000"/>
              </a:spcAft>
              <a:buFont typeface="Wingdings" panose="05000000000000000000" pitchFamily="2" charset="2"/>
              <a:buChar char="§"/>
            </a:pPr>
            <a:r>
              <a:rPr lang="en-US" sz="2400" dirty="0"/>
              <a:t>Types to Polymorphism: Static &amp; Dynamic </a:t>
            </a:r>
            <a:endParaRPr lang="en-IN" sz="2400" dirty="0"/>
          </a:p>
          <a:p>
            <a:pPr marL="357188" indent="-357188">
              <a:lnSpc>
                <a:spcPct val="100000"/>
              </a:lnSpc>
              <a:spcBef>
                <a:spcPts val="0"/>
              </a:spcBef>
              <a:spcAft>
                <a:spcPts val="1000"/>
              </a:spcAft>
              <a:buFont typeface="Wingdings" panose="05000000000000000000" pitchFamily="2" charset="2"/>
              <a:buChar char="§"/>
            </a:pPr>
            <a:r>
              <a:rPr lang="en-US" sz="2400" dirty="0"/>
              <a:t>Virtual Function</a:t>
            </a:r>
          </a:p>
          <a:p>
            <a:pPr marL="357188" indent="-357188">
              <a:lnSpc>
                <a:spcPct val="100000"/>
              </a:lnSpc>
              <a:spcBef>
                <a:spcPts val="0"/>
              </a:spcBef>
              <a:spcAft>
                <a:spcPts val="1000"/>
              </a:spcAft>
              <a:buFont typeface="Wingdings" panose="05000000000000000000" pitchFamily="2" charset="2"/>
              <a:buChar char="§"/>
            </a:pPr>
            <a:r>
              <a:rPr lang="en-US" sz="2400" dirty="0"/>
              <a:t>Abstract base Class</a:t>
            </a:r>
          </a:p>
          <a:p>
            <a:pPr marL="357188" indent="-357188">
              <a:lnSpc>
                <a:spcPct val="100000"/>
              </a:lnSpc>
              <a:spcBef>
                <a:spcPts val="0"/>
              </a:spcBef>
              <a:spcAft>
                <a:spcPts val="1000"/>
              </a:spcAft>
              <a:buFont typeface="Wingdings" panose="05000000000000000000" pitchFamily="2" charset="2"/>
              <a:buChar char="§"/>
            </a:pPr>
            <a:r>
              <a:rPr lang="en-US" sz="2400" dirty="0"/>
              <a:t>Interfaces </a:t>
            </a:r>
          </a:p>
          <a:p>
            <a:pPr marL="357188" indent="-357188">
              <a:lnSpc>
                <a:spcPct val="100000"/>
              </a:lnSpc>
              <a:spcBef>
                <a:spcPts val="0"/>
              </a:spcBef>
              <a:spcAft>
                <a:spcPts val="1000"/>
              </a:spcAft>
              <a:buFont typeface="Wingdings" panose="05000000000000000000" pitchFamily="2" charset="2"/>
              <a:buChar char="§"/>
            </a:pPr>
            <a:endParaRPr lang="en-US" sz="2400" dirty="0"/>
          </a:p>
          <a:p>
            <a:pPr marL="357188" indent="-357188">
              <a:lnSpc>
                <a:spcPct val="100000"/>
              </a:lnSpc>
              <a:spcBef>
                <a:spcPts val="0"/>
              </a:spcBef>
              <a:spcAft>
                <a:spcPts val="1000"/>
              </a:spcAft>
              <a:buFont typeface="Wingdings" panose="05000000000000000000" pitchFamily="2" charset="2"/>
              <a:buChar char="§"/>
            </a:pPr>
            <a:endParaRPr lang="en-IN" sz="2400" dirty="0">
              <a:solidFill>
                <a:schemeClr val="tx1"/>
              </a:solidFill>
            </a:endParaRPr>
          </a:p>
        </p:txBody>
      </p:sp>
    </p:spTree>
    <p:extLst>
      <p:ext uri="{BB962C8B-B14F-4D97-AF65-F5344CB8AC3E}">
        <p14:creationId xmlns:p14="http://schemas.microsoft.com/office/powerpoint/2010/main" val="2648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400" b="1" dirty="0">
                <a:solidFill>
                  <a:srgbClr val="002060"/>
                </a:solidFill>
              </a:rPr>
              <a:t>Multiple Inheritance</a:t>
            </a:r>
          </a:p>
        </p:txBody>
      </p:sp>
      <p:sp>
        <p:nvSpPr>
          <p:cNvPr id="3" name="Content Placeholder 2"/>
          <p:cNvSpPr>
            <a:spLocks noGrp="1"/>
          </p:cNvSpPr>
          <p:nvPr>
            <p:ph idx="1"/>
          </p:nvPr>
        </p:nvSpPr>
        <p:spPr>
          <a:xfrm>
            <a:off x="127367" y="2252736"/>
            <a:ext cx="5148457" cy="4468747"/>
          </a:xfrm>
          <a:solidFill>
            <a:schemeClr val="bg1">
              <a:lumMod val="75000"/>
            </a:schemeClr>
          </a:solidFill>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rgbClr val="CC04A1"/>
                </a:solidFill>
              </a:rPr>
              <a:t>Employee</a:t>
            </a:r>
            <a:r>
              <a:rPr lang="en-IN" sz="1800" dirty="0">
                <a:solidFill>
                  <a:schemeClr val="tx1"/>
                </a:solidFill>
              </a:rPr>
              <a:t>   // Employee superclass</a:t>
            </a: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chemeClr val="tx1"/>
                </a:solidFill>
              </a:rPr>
              <a:t>       </a:t>
            </a:r>
            <a:r>
              <a:rPr lang="en-IN" sz="1800" dirty="0">
                <a:solidFill>
                  <a:srgbClr val="C00000"/>
                </a:solidFill>
              </a:rPr>
              <a:t>private:</a:t>
            </a:r>
          </a:p>
          <a:p>
            <a:pPr marL="0" indent="0">
              <a:lnSpc>
                <a:spcPct val="100000"/>
              </a:lnSpc>
              <a:spcBef>
                <a:spcPts val="0"/>
              </a:spcBef>
              <a:spcAft>
                <a:spcPts val="0"/>
              </a:spcAft>
              <a:buNone/>
            </a:pPr>
            <a:r>
              <a:rPr lang="en-IN" sz="1800" dirty="0">
                <a:solidFill>
                  <a:schemeClr val="tx1"/>
                </a:solidFill>
              </a:rPr>
              <a:t>    	</a:t>
            </a:r>
            <a:r>
              <a:rPr lang="en-IN" sz="1800" dirty="0">
                <a:solidFill>
                  <a:srgbClr val="CC04A1"/>
                </a:solidFill>
              </a:rPr>
              <a:t>   </a:t>
            </a:r>
            <a:r>
              <a:rPr lang="en-IN" sz="1800" dirty="0">
                <a:solidFill>
                  <a:srgbClr val="0000FF"/>
                </a:solidFill>
              </a:rPr>
              <a:t>string</a:t>
            </a:r>
            <a:r>
              <a:rPr lang="en-IN" sz="1800" dirty="0">
                <a:solidFill>
                  <a:srgbClr val="CC04A1"/>
                </a:solidFill>
              </a:rPr>
              <a:t> </a:t>
            </a:r>
            <a:r>
              <a:rPr lang="en-IN" sz="1800" dirty="0">
                <a:solidFill>
                  <a:schemeClr val="tx1"/>
                </a:solidFill>
              </a:rPr>
              <a:t>firstName, string </a:t>
            </a:r>
            <a:r>
              <a:rPr lang="en-IN" sz="1800" dirty="0" err="1">
                <a:solidFill>
                  <a:schemeClr val="tx1"/>
                </a:solidFill>
              </a:rPr>
              <a:t>lastName</a:t>
            </a: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a:t>
            </a:r>
          </a:p>
          <a:p>
            <a:pPr marL="0" indent="0">
              <a:lnSpc>
                <a:spcPct val="100000"/>
              </a:lnSpc>
              <a:spcBef>
                <a:spcPts val="0"/>
              </a:spcBef>
              <a:spcAft>
                <a:spcPts val="0"/>
              </a:spcAft>
              <a:buNone/>
            </a:pPr>
            <a:r>
              <a:rPr lang="en-IN" sz="1500" dirty="0">
                <a:solidFill>
                  <a:schemeClr val="tx1"/>
                </a:solidFill>
              </a:rPr>
              <a:t>              	. . . . .</a:t>
            </a:r>
          </a:p>
          <a:p>
            <a:pPr marL="0" indent="0">
              <a:lnSpc>
                <a:spcPct val="100000"/>
              </a:lnSpc>
              <a:spcBef>
                <a:spcPts val="0"/>
              </a:spcBef>
              <a:spcAft>
                <a:spcPts val="0"/>
              </a:spcAft>
              <a:buNone/>
            </a:pPr>
            <a:r>
              <a:rPr lang="en-IN" sz="1800" dirty="0">
                <a:solidFill>
                  <a:schemeClr val="tx1"/>
                </a:solidFill>
              </a:rPr>
              <a:t>   }; </a:t>
            </a:r>
          </a:p>
          <a:p>
            <a:pPr marL="0" indent="0">
              <a:lnSpc>
                <a:spcPct val="100000"/>
              </a:lnSpc>
              <a:spcBef>
                <a:spcPts val="0"/>
              </a:spcBef>
              <a:spcAft>
                <a:spcPts val="0"/>
              </a:spcAft>
              <a:buNone/>
            </a:pPr>
            <a:r>
              <a:rPr lang="en-IN" sz="1800" dirty="0">
                <a:solidFill>
                  <a:srgbClr val="0000FF"/>
                </a:solidFill>
              </a:rPr>
              <a:t>class</a:t>
            </a:r>
            <a:r>
              <a:rPr lang="en-IN" sz="1500" dirty="0">
                <a:solidFill>
                  <a:schemeClr val="tx1"/>
                </a:solidFill>
              </a:rPr>
              <a:t> </a:t>
            </a:r>
            <a:r>
              <a:rPr lang="en-IN" sz="1800" dirty="0">
                <a:solidFill>
                  <a:srgbClr val="CC04A1"/>
                </a:solidFill>
              </a:rPr>
              <a:t>Commission </a:t>
            </a:r>
            <a:r>
              <a:rPr lang="en-IN" sz="1800" dirty="0"/>
              <a:t>    </a:t>
            </a:r>
            <a:r>
              <a:rPr lang="en-IN" sz="1600" dirty="0">
                <a:solidFill>
                  <a:schemeClr val="tx1"/>
                </a:solidFill>
              </a:rPr>
              <a:t>// </a:t>
            </a:r>
            <a:r>
              <a:rPr lang="en-IN" sz="1600" dirty="0"/>
              <a:t>Commission</a:t>
            </a:r>
            <a:r>
              <a:rPr lang="en-IN" sz="1600" dirty="0">
                <a:solidFill>
                  <a:schemeClr val="tx1"/>
                </a:solidFill>
              </a:rPr>
              <a:t> superclass</a:t>
            </a:r>
            <a:endParaRPr lang="en-IN" sz="1500" b="1" dirty="0">
              <a:solidFill>
                <a:srgbClr val="CC04A1"/>
              </a:solidFill>
            </a:endParaRP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 </a:t>
            </a:r>
          </a:p>
          <a:p>
            <a:pPr marL="0" indent="0">
              <a:lnSpc>
                <a:spcPct val="100000"/>
              </a:lnSpc>
              <a:spcBef>
                <a:spcPts val="0"/>
              </a:spcBef>
              <a:spcAft>
                <a:spcPts val="0"/>
              </a:spcAft>
              <a:buNone/>
            </a:pPr>
            <a:r>
              <a:rPr lang="en-IN" sz="1800" dirty="0">
                <a:solidFill>
                  <a:srgbClr val="CC04A1"/>
                </a:solidFill>
              </a:rPr>
              <a:t> void </a:t>
            </a:r>
            <a:r>
              <a:rPr lang="en-IN" sz="1800" dirty="0" err="1">
                <a:solidFill>
                  <a:srgbClr val="7030A0"/>
                </a:solidFill>
              </a:rPr>
              <a:t>setCommissionRate</a:t>
            </a:r>
            <a:r>
              <a:rPr lang="en-IN" sz="1800" dirty="0">
                <a:solidFill>
                  <a:srgbClr val="7030A0"/>
                </a:solidFill>
              </a:rPr>
              <a:t>(</a:t>
            </a:r>
            <a:r>
              <a:rPr lang="en-IN" sz="1800" dirty="0">
                <a:solidFill>
                  <a:schemeClr val="tx1"/>
                </a:solidFill>
              </a:rPr>
              <a:t>double</a:t>
            </a:r>
            <a:r>
              <a:rPr lang="en-IN" sz="1800" dirty="0">
                <a:solidFill>
                  <a:srgbClr val="7030A0"/>
                </a:solidFill>
              </a:rPr>
              <a:t> rate)</a:t>
            </a:r>
          </a:p>
          <a:p>
            <a:pPr marL="0" indent="0">
              <a:lnSpc>
                <a:spcPct val="100000"/>
              </a:lnSpc>
              <a:spcBef>
                <a:spcPts val="0"/>
              </a:spcBef>
              <a:spcAft>
                <a:spcPts val="0"/>
              </a:spcAft>
              <a:buNone/>
            </a:pPr>
            <a:r>
              <a:rPr lang="en-IN" sz="1800" dirty="0"/>
              <a:t>      {</a:t>
            </a:r>
          </a:p>
          <a:p>
            <a:pPr marL="0" indent="0">
              <a:lnSpc>
                <a:spcPct val="100000"/>
              </a:lnSpc>
              <a:spcBef>
                <a:spcPts val="0"/>
              </a:spcBef>
              <a:spcAft>
                <a:spcPts val="0"/>
              </a:spcAft>
              <a:buNone/>
            </a:pPr>
            <a:r>
              <a:rPr lang="en-IN" sz="1800" dirty="0"/>
              <a:t>         </a:t>
            </a:r>
            <a:r>
              <a:rPr lang="en-IN" sz="1800" dirty="0" err="1"/>
              <a:t>commissionRate</a:t>
            </a:r>
            <a:r>
              <a:rPr lang="en-IN" sz="1800" dirty="0"/>
              <a:t>=(rate&gt;0.0&amp;&amp;rate&lt;1.0)?rate:0.0;</a:t>
            </a:r>
          </a:p>
          <a:p>
            <a:pPr marL="0" indent="0">
              <a:lnSpc>
                <a:spcPct val="100000"/>
              </a:lnSpc>
              <a:spcBef>
                <a:spcPts val="0"/>
              </a:spcBef>
              <a:spcAft>
                <a:spcPts val="0"/>
              </a:spcAft>
              <a:buNone/>
            </a:pPr>
            <a:r>
              <a:rPr lang="en-IN" sz="1800" dirty="0"/>
              <a:t>        }          </a:t>
            </a:r>
          </a:p>
          <a:p>
            <a:pPr marL="0" indent="0">
              <a:lnSpc>
                <a:spcPct val="100000"/>
              </a:lnSpc>
              <a:spcBef>
                <a:spcPts val="0"/>
              </a:spcBef>
              <a:spcAft>
                <a:spcPts val="0"/>
              </a:spcAft>
              <a:buNone/>
            </a:pPr>
            <a:r>
              <a:rPr lang="en-IN" sz="1800" dirty="0"/>
              <a:t>              };  </a:t>
            </a:r>
            <a:endParaRPr lang="en-US" sz="1800"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20</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310106" y="1329155"/>
            <a:ext cx="6557111" cy="424732"/>
          </a:xfrm>
          <a:prstGeom prst="rect">
            <a:avLst/>
          </a:prstGeom>
        </p:spPr>
        <p:txBody>
          <a:bodyPr wrap="square">
            <a:spAutoFit/>
          </a:bodyPr>
          <a:lstStyle/>
          <a:p>
            <a:pPr>
              <a:lnSpc>
                <a:spcPct val="120000"/>
              </a:lnSpc>
              <a:defRPr/>
            </a:pPr>
            <a:r>
              <a:rPr lang="en-IN" dirty="0">
                <a:solidFill>
                  <a:srgbClr val="002060"/>
                </a:solidFill>
                <a:latin typeface="Arial" panose="020B0604020202020204" pitchFamily="34" charset="0"/>
              </a:rPr>
              <a:t>                    </a:t>
            </a:r>
            <a:r>
              <a:rPr lang="en-IN" dirty="0">
                <a:solidFill>
                  <a:srgbClr val="CC04A1"/>
                </a:solidFill>
                <a:latin typeface="Arial" panose="020B0604020202020204" pitchFamily="34" charset="0"/>
              </a:rPr>
              <a:t>One derived class with multiple base classes </a:t>
            </a:r>
          </a:p>
        </p:txBody>
      </p:sp>
      <p:sp>
        <p:nvSpPr>
          <p:cNvPr id="27" name="Content Placeholder 2"/>
          <p:cNvSpPr txBox="1">
            <a:spLocks/>
          </p:cNvSpPr>
          <p:nvPr/>
        </p:nvSpPr>
        <p:spPr>
          <a:xfrm>
            <a:off x="5403524" y="2252736"/>
            <a:ext cx="6336312" cy="1465423"/>
          </a:xfrm>
          <a:prstGeom prst="rect">
            <a:avLst/>
          </a:prstGeom>
          <a:solidFill>
            <a:srgbClr val="F6E7E6"/>
          </a:solidFill>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nSpc>
                <a:spcPct val="100000"/>
              </a:lnSpc>
              <a:spcBef>
                <a:spcPts val="0"/>
              </a:spcBef>
              <a:spcAft>
                <a:spcPts val="0"/>
              </a:spcAft>
            </a:pPr>
            <a:r>
              <a:rPr lang="en-IN" sz="1800" dirty="0">
                <a:solidFill>
                  <a:srgbClr val="CC04A1"/>
                </a:solidFill>
              </a:rPr>
              <a:t>class</a:t>
            </a:r>
            <a:r>
              <a:rPr lang="en-IN" sz="1800" dirty="0">
                <a:solidFill>
                  <a:schemeClr val="tx1"/>
                </a:solidFill>
              </a:rPr>
              <a:t> </a:t>
            </a:r>
            <a:r>
              <a:rPr lang="en-IN" sz="1800" dirty="0">
                <a:solidFill>
                  <a:srgbClr val="0000FF"/>
                </a:solidFill>
              </a:rPr>
              <a:t>CommissionEmployee</a:t>
            </a:r>
            <a:r>
              <a:rPr lang="en-IN" sz="1800" dirty="0">
                <a:solidFill>
                  <a:schemeClr val="tx1"/>
                </a:solidFill>
              </a:rPr>
              <a:t> : public </a:t>
            </a:r>
            <a:r>
              <a:rPr lang="en-IN" sz="1800" dirty="0">
                <a:solidFill>
                  <a:srgbClr val="CC04A1"/>
                </a:solidFill>
              </a:rPr>
              <a:t>Employee, </a:t>
            </a:r>
            <a:r>
              <a:rPr lang="en-IN" sz="1800" dirty="0">
                <a:solidFill>
                  <a:schemeClr val="tx1"/>
                </a:solidFill>
              </a:rPr>
              <a:t>public </a:t>
            </a:r>
            <a:r>
              <a:rPr lang="en-IN" sz="1800" dirty="0"/>
              <a:t>Commission</a:t>
            </a:r>
            <a:endParaRPr lang="en-IN" sz="1500" b="1" dirty="0">
              <a:solidFill>
                <a:srgbClr val="CC04A1"/>
              </a:solidFill>
            </a:endParaRPr>
          </a:p>
          <a:p>
            <a:pPr>
              <a:lnSpc>
                <a:spcPct val="100000"/>
              </a:lnSpc>
              <a:spcBef>
                <a:spcPts val="0"/>
              </a:spcBef>
              <a:spcAft>
                <a:spcPts val="0"/>
              </a:spcAft>
            </a:pPr>
            <a:r>
              <a:rPr lang="en-IN" sz="1800" dirty="0">
                <a:solidFill>
                  <a:schemeClr val="tx1"/>
                </a:solidFill>
              </a:rPr>
              <a:t> {</a:t>
            </a:r>
          </a:p>
          <a:p>
            <a:pPr>
              <a:lnSpc>
                <a:spcPct val="100000"/>
              </a:lnSpc>
              <a:spcBef>
                <a:spcPts val="0"/>
              </a:spcBef>
              <a:spcAft>
                <a:spcPts val="0"/>
              </a:spcAft>
            </a:pPr>
            <a:r>
              <a:rPr lang="en-IN" sz="1500" dirty="0">
                <a:solidFill>
                  <a:schemeClr val="tx1"/>
                </a:solidFill>
              </a:rPr>
              <a:t>       . . . . . // </a:t>
            </a:r>
            <a:r>
              <a:rPr lang="en-IN" sz="1500" dirty="0">
                <a:solidFill>
                  <a:srgbClr val="C00000"/>
                </a:solidFill>
              </a:rPr>
              <a:t>derived class definition</a:t>
            </a:r>
          </a:p>
          <a:p>
            <a:pPr>
              <a:lnSpc>
                <a:spcPct val="100000"/>
              </a:lnSpc>
              <a:spcBef>
                <a:spcPts val="0"/>
              </a:spcBef>
              <a:spcAft>
                <a:spcPts val="0"/>
              </a:spcAft>
            </a:pPr>
            <a:endParaRPr lang="en-IN" sz="1500" dirty="0">
              <a:solidFill>
                <a:schemeClr val="tx1"/>
              </a:solidFill>
            </a:endParaRPr>
          </a:p>
          <a:p>
            <a:pPr>
              <a:lnSpc>
                <a:spcPct val="100000"/>
              </a:lnSpc>
              <a:spcBef>
                <a:spcPts val="0"/>
              </a:spcBef>
              <a:spcAft>
                <a:spcPts val="0"/>
              </a:spcAft>
            </a:pPr>
            <a:r>
              <a:rPr lang="en-IN" sz="1800" dirty="0">
                <a:solidFill>
                  <a:schemeClr val="tx1"/>
                </a:solidFill>
              </a:rPr>
              <a:t>   }; </a:t>
            </a:r>
          </a:p>
        </p:txBody>
      </p:sp>
      <p:sp>
        <p:nvSpPr>
          <p:cNvPr id="31" name="Rectangle 30"/>
          <p:cNvSpPr/>
          <p:nvPr/>
        </p:nvSpPr>
        <p:spPr>
          <a:xfrm>
            <a:off x="1464668" y="1802282"/>
            <a:ext cx="1752408" cy="415498"/>
          </a:xfrm>
          <a:prstGeom prst="rect">
            <a:avLst/>
          </a:prstGeom>
        </p:spPr>
        <p:txBody>
          <a:bodyPr wrap="square">
            <a:spAutoFit/>
          </a:bodyPr>
          <a:lstStyle/>
          <a:p>
            <a:pPr lvl="1">
              <a:buFontTx/>
              <a:buNone/>
            </a:pPr>
            <a:r>
              <a:rPr lang="en-US" altLang="en-US" b="1" u="sng" dirty="0">
                <a:solidFill>
                  <a:srgbClr val="0000FF"/>
                </a:solidFill>
              </a:rPr>
              <a:t>Syntax</a:t>
            </a:r>
            <a:endParaRPr lang="en-US" altLang="en-US" sz="1600" dirty="0">
              <a:solidFill>
                <a:srgbClr val="0000FF"/>
              </a:solidFill>
            </a:endParaRPr>
          </a:p>
          <a:p>
            <a:pPr lvl="2">
              <a:buFontTx/>
              <a:buNone/>
            </a:pPr>
            <a:endParaRPr lang="en-US" altLang="en-US" sz="300" dirty="0">
              <a:solidFill>
                <a:srgbClr val="0070C0"/>
              </a:solidFill>
            </a:endParaRPr>
          </a:p>
        </p:txBody>
      </p:sp>
      <p:sp>
        <p:nvSpPr>
          <p:cNvPr id="32" name="Rectangle 31"/>
          <p:cNvSpPr/>
          <p:nvPr/>
        </p:nvSpPr>
        <p:spPr>
          <a:xfrm>
            <a:off x="2764727" y="1873532"/>
            <a:ext cx="7829550" cy="2893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C00000"/>
                </a:solidFill>
              </a:rPr>
              <a:t>class</a:t>
            </a:r>
            <a:r>
              <a:rPr lang="en-US" altLang="en-US" dirty="0"/>
              <a:t> </a:t>
            </a:r>
            <a:r>
              <a:rPr lang="en-US" altLang="en-US" dirty="0">
                <a:solidFill>
                  <a:srgbClr val="0070C0"/>
                </a:solidFill>
              </a:rPr>
              <a:t>DerivedClassName</a:t>
            </a:r>
            <a:r>
              <a:rPr lang="en-US" altLang="en-US" dirty="0"/>
              <a:t>:</a:t>
            </a:r>
            <a:r>
              <a:rPr lang="en-US" altLang="en-US" dirty="0">
                <a:solidFill>
                  <a:srgbClr val="C00000"/>
                </a:solidFill>
              </a:rPr>
              <a:t>:</a:t>
            </a:r>
            <a:r>
              <a:rPr lang="en-US" altLang="en-US" dirty="0">
                <a:solidFill>
                  <a:srgbClr val="CC04A1"/>
                </a:solidFill>
              </a:rPr>
              <a:t> </a:t>
            </a:r>
            <a:r>
              <a:rPr lang="en-US" altLang="en-US" dirty="0">
                <a:solidFill>
                  <a:srgbClr val="C00000"/>
                </a:solidFill>
              </a:rPr>
              <a:t>access</a:t>
            </a:r>
            <a:r>
              <a:rPr lang="en-US" altLang="en-US" dirty="0"/>
              <a:t> </a:t>
            </a:r>
            <a:r>
              <a:rPr lang="en-US" altLang="en-US" dirty="0">
                <a:solidFill>
                  <a:srgbClr val="0070C0"/>
                </a:solidFill>
              </a:rPr>
              <a:t>BaseClassName-1, </a:t>
            </a:r>
            <a:r>
              <a:rPr lang="en-US" altLang="en-US" dirty="0">
                <a:solidFill>
                  <a:srgbClr val="C00000"/>
                </a:solidFill>
              </a:rPr>
              <a:t>access</a:t>
            </a:r>
            <a:r>
              <a:rPr lang="en-US" altLang="en-US" dirty="0"/>
              <a:t> </a:t>
            </a:r>
            <a:r>
              <a:rPr lang="en-US" altLang="en-US" dirty="0">
                <a:solidFill>
                  <a:srgbClr val="0000FF"/>
                </a:solidFill>
              </a:rPr>
              <a:t>BaseClassName-2, ……. </a:t>
            </a:r>
            <a:endParaRPr lang="en-IN" dirty="0">
              <a:solidFill>
                <a:srgbClr val="0000FF"/>
              </a:solidFill>
            </a:endParaRPr>
          </a:p>
        </p:txBody>
      </p:sp>
      <p:grpSp>
        <p:nvGrpSpPr>
          <p:cNvPr id="9" name="Group 8"/>
          <p:cNvGrpSpPr/>
          <p:nvPr/>
        </p:nvGrpSpPr>
        <p:grpSpPr>
          <a:xfrm>
            <a:off x="6390643" y="3934215"/>
            <a:ext cx="3736086" cy="2228850"/>
            <a:chOff x="6390640" y="3934215"/>
            <a:chExt cx="3736086" cy="2228850"/>
          </a:xfrm>
        </p:grpSpPr>
        <p:grpSp>
          <p:nvGrpSpPr>
            <p:cNvPr id="35" name="Group 34"/>
            <p:cNvGrpSpPr/>
            <p:nvPr/>
          </p:nvGrpSpPr>
          <p:grpSpPr>
            <a:xfrm>
              <a:off x="6390640" y="3934215"/>
              <a:ext cx="3736086" cy="2228850"/>
              <a:chOff x="6624162" y="3974544"/>
              <a:chExt cx="3736086" cy="2228850"/>
            </a:xfrm>
          </p:grpSpPr>
          <p:sp>
            <p:nvSpPr>
              <p:cNvPr id="33" name="Rectangle 32"/>
              <p:cNvSpPr/>
              <p:nvPr/>
            </p:nvSpPr>
            <p:spPr>
              <a:xfrm>
                <a:off x="6624162" y="3974544"/>
                <a:ext cx="3736086" cy="2228850"/>
              </a:xfrm>
              <a:prstGeom prst="rect">
                <a:avLst/>
              </a:prstGeom>
              <a:solidFill>
                <a:srgbClr val="F6E7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6804128" y="4135067"/>
                <a:ext cx="3409722" cy="1893515"/>
                <a:chOff x="6804128" y="4135067"/>
                <a:chExt cx="3409722" cy="1893515"/>
              </a:xfrm>
            </p:grpSpPr>
            <p:sp>
              <p:nvSpPr>
                <p:cNvPr id="22" name="Rectangle 21"/>
                <p:cNvSpPr/>
                <p:nvPr/>
              </p:nvSpPr>
              <p:spPr>
                <a:xfrm>
                  <a:off x="7571583" y="4671004"/>
                  <a:ext cx="45719" cy="310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6804128" y="4135067"/>
                  <a:ext cx="3409722" cy="1893515"/>
                  <a:chOff x="8212381" y="3267899"/>
                  <a:chExt cx="3409722" cy="1893515"/>
                </a:xfrm>
              </p:grpSpPr>
              <p:sp>
                <p:nvSpPr>
                  <p:cNvPr id="12" name="Rectangle 11"/>
                  <p:cNvSpPr/>
                  <p:nvPr/>
                </p:nvSpPr>
                <p:spPr>
                  <a:xfrm>
                    <a:off x="8212381" y="3275198"/>
                    <a:ext cx="1534910" cy="5286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solidFill>
                          <a:srgbClr val="7030A0"/>
                        </a:solidFill>
                        <a:latin typeface="Courier New" pitchFamily="112" charset="0"/>
                      </a:rPr>
                      <a:t>Employee</a:t>
                    </a:r>
                    <a:endParaRPr lang="en-IN" dirty="0">
                      <a:ln>
                        <a:solidFill>
                          <a:schemeClr val="tx1"/>
                        </a:solidFill>
                      </a:ln>
                      <a:solidFill>
                        <a:schemeClr val="tx1"/>
                      </a:solidFill>
                    </a:endParaRPr>
                  </a:p>
                </p:txBody>
              </p:sp>
              <p:sp>
                <p:nvSpPr>
                  <p:cNvPr id="13" name="Rectangle 12"/>
                  <p:cNvSpPr/>
                  <p:nvPr/>
                </p:nvSpPr>
                <p:spPr>
                  <a:xfrm>
                    <a:off x="9912753" y="3267899"/>
                    <a:ext cx="1709350"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spcAft>
                        <a:spcPts val="0"/>
                      </a:spcAft>
                    </a:pPr>
                    <a:r>
                      <a:rPr lang="en-IN" dirty="0">
                        <a:solidFill>
                          <a:srgbClr val="CC04A1"/>
                        </a:solidFill>
                        <a:latin typeface="Courier New" pitchFamily="112" charset="0"/>
                      </a:rPr>
                      <a:t>Commission</a:t>
                    </a:r>
                  </a:p>
                </p:txBody>
              </p:sp>
              <p:sp>
                <p:nvSpPr>
                  <p:cNvPr id="15" name="Rectangle 14"/>
                  <p:cNvSpPr/>
                  <p:nvPr/>
                </p:nvSpPr>
                <p:spPr>
                  <a:xfrm>
                    <a:off x="8508989" y="4632776"/>
                    <a:ext cx="2986953"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0000FF"/>
                        </a:solidFill>
                        <a:latin typeface="Courier New" pitchFamily="112" charset="0"/>
                      </a:rPr>
                      <a:t>Commission Employee</a:t>
                    </a:r>
                    <a:endParaRPr lang="en-IN" dirty="0">
                      <a:ln>
                        <a:solidFill>
                          <a:schemeClr val="tx1"/>
                        </a:solidFill>
                      </a:ln>
                      <a:solidFill>
                        <a:srgbClr val="0000FF"/>
                      </a:solidFill>
                    </a:endParaRPr>
                  </a:p>
                </p:txBody>
              </p:sp>
              <p:sp>
                <p:nvSpPr>
                  <p:cNvPr id="20" name="Down Arrow 19"/>
                  <p:cNvSpPr/>
                  <p:nvPr/>
                </p:nvSpPr>
                <p:spPr>
                  <a:xfrm>
                    <a:off x="9632987" y="4146231"/>
                    <a:ext cx="153167" cy="48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8979836" y="4114800"/>
                    <a:ext cx="76745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802534" y="3796537"/>
                    <a:ext cx="45719" cy="310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own Arrow 36"/>
                  <p:cNvSpPr/>
                  <p:nvPr/>
                </p:nvSpPr>
                <p:spPr>
                  <a:xfrm>
                    <a:off x="10046644" y="4133779"/>
                    <a:ext cx="153167" cy="486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36" name="Rectangle 35"/>
            <p:cNvSpPr/>
            <p:nvPr/>
          </p:nvSpPr>
          <p:spPr>
            <a:xfrm>
              <a:off x="8438589" y="4950210"/>
              <a:ext cx="76745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5265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200"/>
                                        <p:tgtEl>
                                          <p:spTgt spid="31"/>
                                        </p:tgtEl>
                                      </p:cBhvr>
                                    </p:animEffect>
                                  </p:childTnLst>
                                </p:cTn>
                              </p:par>
                            </p:childTnLst>
                          </p:cTn>
                        </p:par>
                        <p:par>
                          <p:cTn id="13" fill="hold">
                            <p:stCondLst>
                              <p:cond delay="200"/>
                            </p:stCondLst>
                            <p:childTnLst>
                              <p:par>
                                <p:cTn id="14" presetID="22" presetClass="entr" presetSubtype="4"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2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8">
                                          <p:stCondLst>
                                            <p:cond delay="0"/>
                                          </p:stCondLst>
                                        </p:cTn>
                                        <p:tgtEl>
                                          <p:spTgt spid="9"/>
                                        </p:tgtEl>
                                      </p:cBhvr>
                                    </p:animEffect>
                                    <p:anim calcmode="lin" valueType="num">
                                      <p:cBhvr>
                                        <p:cTn id="22" dur="18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3" dur="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4" dur="66" tmFilter="0, 0; 0.125,0.2665; 0.25,0.4; 0.375,0.465; 0.5,0.5;  0.625,0.535; 0.75,0.6; 0.875,0.7335; 1,1">
                                          <p:stCondLst>
                                            <p:cond delay="66"/>
                                          </p:stCondLst>
                                        </p:cTn>
                                        <p:tgtEl>
                                          <p:spTgt spid="9"/>
                                        </p:tgtEl>
                                        <p:attrNameLst>
                                          <p:attrName>ppt_y</p:attrName>
                                        </p:attrNameLst>
                                      </p:cBhvr>
                                      <p:tavLst>
                                        <p:tav tm="0" fmla="#ppt_y-sin(pi*$)/9">
                                          <p:val>
                                            <p:fltVal val="0"/>
                                          </p:val>
                                        </p:tav>
                                        <p:tav tm="100000">
                                          <p:val>
                                            <p:fltVal val="1"/>
                                          </p:val>
                                        </p:tav>
                                      </p:tavLst>
                                    </p:anim>
                                    <p:anim calcmode="lin" valueType="num">
                                      <p:cBhvr>
                                        <p:cTn id="25" dur="33" tmFilter="0, 0; 0.125,0.2665; 0.25,0.4; 0.375,0.465; 0.5,0.5;  0.625,0.535; 0.75,0.6; 0.875,0.7335; 1,1">
                                          <p:stCondLst>
                                            <p:cond delay="132"/>
                                          </p:stCondLst>
                                        </p:cTn>
                                        <p:tgtEl>
                                          <p:spTgt spid="9"/>
                                        </p:tgtEl>
                                        <p:attrNameLst>
                                          <p:attrName>ppt_y</p:attrName>
                                        </p:attrNameLst>
                                      </p:cBhvr>
                                      <p:tavLst>
                                        <p:tav tm="0" fmla="#ppt_y-sin(pi*$)/27">
                                          <p:val>
                                            <p:fltVal val="0"/>
                                          </p:val>
                                        </p:tav>
                                        <p:tav tm="100000">
                                          <p:val>
                                            <p:fltVal val="1"/>
                                          </p:val>
                                        </p:tav>
                                      </p:tavLst>
                                    </p:anim>
                                    <p:anim calcmode="lin" valueType="num">
                                      <p:cBhvr>
                                        <p:cTn id="26" dur="16" tmFilter="0, 0; 0.125,0.2665; 0.25,0.4; 0.375,0.465; 0.5,0.5;  0.625,0.535; 0.75,0.6; 0.875,0.7335; 1,1">
                                          <p:stCondLst>
                                            <p:cond delay="166"/>
                                          </p:stCondLst>
                                        </p:cTn>
                                        <p:tgtEl>
                                          <p:spTgt spid="9"/>
                                        </p:tgtEl>
                                        <p:attrNameLst>
                                          <p:attrName>ppt_y</p:attrName>
                                        </p:attrNameLst>
                                      </p:cBhvr>
                                      <p:tavLst>
                                        <p:tav tm="0" fmla="#ppt_y-sin(pi*$)/81">
                                          <p:val>
                                            <p:fltVal val="0"/>
                                          </p:val>
                                        </p:tav>
                                        <p:tav tm="100000">
                                          <p:val>
                                            <p:fltVal val="1"/>
                                          </p:val>
                                        </p:tav>
                                      </p:tavLst>
                                    </p:anim>
                                    <p:animScale>
                                      <p:cBhvr>
                                        <p:cTn id="27" dur="3">
                                          <p:stCondLst>
                                            <p:cond delay="65"/>
                                          </p:stCondLst>
                                        </p:cTn>
                                        <p:tgtEl>
                                          <p:spTgt spid="9"/>
                                        </p:tgtEl>
                                      </p:cBhvr>
                                      <p:to x="100000" y="60000"/>
                                    </p:animScale>
                                    <p:animScale>
                                      <p:cBhvr>
                                        <p:cTn id="28" dur="17" decel="50000">
                                          <p:stCondLst>
                                            <p:cond delay="68"/>
                                          </p:stCondLst>
                                        </p:cTn>
                                        <p:tgtEl>
                                          <p:spTgt spid="9"/>
                                        </p:tgtEl>
                                      </p:cBhvr>
                                      <p:to x="100000" y="100000"/>
                                    </p:animScale>
                                    <p:animScale>
                                      <p:cBhvr>
                                        <p:cTn id="29" dur="3">
                                          <p:stCondLst>
                                            <p:cond delay="131"/>
                                          </p:stCondLst>
                                        </p:cTn>
                                        <p:tgtEl>
                                          <p:spTgt spid="9"/>
                                        </p:tgtEl>
                                      </p:cBhvr>
                                      <p:to x="100000" y="80000"/>
                                    </p:animScale>
                                    <p:animScale>
                                      <p:cBhvr>
                                        <p:cTn id="30" dur="17" decel="50000">
                                          <p:stCondLst>
                                            <p:cond delay="134"/>
                                          </p:stCondLst>
                                        </p:cTn>
                                        <p:tgtEl>
                                          <p:spTgt spid="9"/>
                                        </p:tgtEl>
                                      </p:cBhvr>
                                      <p:to x="100000" y="100000"/>
                                    </p:animScale>
                                    <p:animScale>
                                      <p:cBhvr>
                                        <p:cTn id="31" dur="3">
                                          <p:stCondLst>
                                            <p:cond delay="164"/>
                                          </p:stCondLst>
                                        </p:cTn>
                                        <p:tgtEl>
                                          <p:spTgt spid="9"/>
                                        </p:tgtEl>
                                      </p:cBhvr>
                                      <p:to x="100000" y="90000"/>
                                    </p:animScale>
                                    <p:animScale>
                                      <p:cBhvr>
                                        <p:cTn id="32" dur="17" decel="50000">
                                          <p:stCondLst>
                                            <p:cond delay="167"/>
                                          </p:stCondLst>
                                        </p:cTn>
                                        <p:tgtEl>
                                          <p:spTgt spid="9"/>
                                        </p:tgtEl>
                                      </p:cBhvr>
                                      <p:to x="100000" y="100000"/>
                                    </p:animScale>
                                    <p:animScale>
                                      <p:cBhvr>
                                        <p:cTn id="33" dur="3">
                                          <p:stCondLst>
                                            <p:cond delay="181"/>
                                          </p:stCondLst>
                                        </p:cTn>
                                        <p:tgtEl>
                                          <p:spTgt spid="9"/>
                                        </p:tgtEl>
                                      </p:cBhvr>
                                      <p:to x="100000" y="95000"/>
                                    </p:animScale>
                                    <p:animScale>
                                      <p:cBhvr>
                                        <p:cTn id="34" dur="17" decel="50000">
                                          <p:stCondLst>
                                            <p:cond delay="183"/>
                                          </p:stCondLst>
                                        </p:cTn>
                                        <p:tgtEl>
                                          <p:spTgt spid="9"/>
                                        </p:tgtEl>
                                      </p:cBhvr>
                                      <p:to x="100000" y="100000"/>
                                    </p:animScale>
                                  </p:childTnLst>
                                </p:cTn>
                              </p:par>
                            </p:childTnLst>
                          </p:cTn>
                        </p:par>
                        <p:par>
                          <p:cTn id="35" fill="hold">
                            <p:stCondLst>
                              <p:cond delay="200"/>
                            </p:stCondLst>
                            <p:childTnLst>
                              <p:par>
                                <p:cTn id="36" presetID="10" presetClass="entr" presetSubtype="0" fill="hold" grpId="0" nodeType="afterEffect">
                                  <p:stCondLst>
                                    <p:cond delay="0"/>
                                  </p:stCondLst>
                                  <p:childTnLst>
                                    <p:set>
                                      <p:cBhvr>
                                        <p:cTn id="37" dur="1" fill="hold">
                                          <p:stCondLst>
                                            <p:cond delay="0"/>
                                          </p:stCondLst>
                                        </p:cTn>
                                        <p:tgtEl>
                                          <p:spTgt spid="3">
                                            <p:bg/>
                                          </p:spTgt>
                                        </p:tgtEl>
                                        <p:attrNameLst>
                                          <p:attrName>style.visibility</p:attrName>
                                        </p:attrNameLst>
                                      </p:cBhvr>
                                      <p:to>
                                        <p:strVal val="visible"/>
                                      </p:to>
                                    </p:set>
                                    <p:animEffect transition="in" filter="fade">
                                      <p:cBhvr>
                                        <p:cTn id="38" dur="200"/>
                                        <p:tgtEl>
                                          <p:spTgt spid="3">
                                            <p:bg/>
                                          </p:spTgt>
                                        </p:tgtEl>
                                      </p:cBhvr>
                                    </p:animEffect>
                                  </p:childTnLst>
                                </p:cTn>
                              </p:par>
                            </p:childTnLst>
                          </p:cTn>
                        </p:par>
                        <p:par>
                          <p:cTn id="39" fill="hold">
                            <p:stCondLst>
                              <p:cond delay="400"/>
                            </p:stCondLst>
                            <p:childTnLst>
                              <p:par>
                                <p:cTn id="40" presetID="10" presetClass="entr" presetSubtype="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200"/>
                                        <p:tgtEl>
                                          <p:spTgt spid="3">
                                            <p:txEl>
                                              <p:pRg st="0" end="0"/>
                                            </p:txEl>
                                          </p:spTgt>
                                        </p:tgtEl>
                                      </p:cBhvr>
                                    </p:animEffect>
                                  </p:childTnLst>
                                </p:cTn>
                              </p:par>
                            </p:childTnLst>
                          </p:cTn>
                        </p:par>
                        <p:par>
                          <p:cTn id="43" fill="hold">
                            <p:stCondLst>
                              <p:cond delay="600"/>
                            </p:stCondLst>
                            <p:childTnLst>
                              <p:par>
                                <p:cTn id="44" presetID="10" presetClass="entr" presetSubtype="0" fill="hold" grpId="0" nodeType="after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fade">
                                      <p:cBhvr>
                                        <p:cTn id="46" dur="200"/>
                                        <p:tgtEl>
                                          <p:spTgt spid="3">
                                            <p:txEl>
                                              <p:pRg st="1" end="1"/>
                                            </p:txEl>
                                          </p:spTgt>
                                        </p:tgtEl>
                                      </p:cBhvr>
                                    </p:animEffect>
                                  </p:childTnLst>
                                </p:cTn>
                              </p:par>
                            </p:childTnLst>
                          </p:cTn>
                        </p:par>
                        <p:par>
                          <p:cTn id="47" fill="hold">
                            <p:stCondLst>
                              <p:cond delay="800"/>
                            </p:stCondLst>
                            <p:childTnLst>
                              <p:par>
                                <p:cTn id="48" presetID="10" presetClass="entr" presetSubtype="0" fill="hold" grpId="0" nodeType="after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200"/>
                                        <p:tgtEl>
                                          <p:spTgt spid="3">
                                            <p:txEl>
                                              <p:pRg st="2" end="2"/>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200"/>
                                        <p:tgtEl>
                                          <p:spTgt spid="3">
                                            <p:txEl>
                                              <p:pRg st="3" end="3"/>
                                            </p:txEl>
                                          </p:spTgt>
                                        </p:tgtEl>
                                      </p:cBhvr>
                                    </p:animEffect>
                                  </p:childTnLst>
                                </p:cTn>
                              </p:par>
                            </p:childTnLst>
                          </p:cTn>
                        </p:par>
                        <p:par>
                          <p:cTn id="55" fill="hold">
                            <p:stCondLst>
                              <p:cond delay="1200"/>
                            </p:stCondLst>
                            <p:childTnLst>
                              <p:par>
                                <p:cTn id="56" presetID="10" presetClass="entr" presetSubtype="0" fill="hold" grpId="0" nodeType="after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fade">
                                      <p:cBhvr>
                                        <p:cTn id="58" dur="200"/>
                                        <p:tgtEl>
                                          <p:spTgt spid="3">
                                            <p:txEl>
                                              <p:pRg st="4" end="4"/>
                                            </p:txEl>
                                          </p:spTgt>
                                        </p:tgtEl>
                                      </p:cBhvr>
                                    </p:animEffect>
                                  </p:childTnLst>
                                </p:cTn>
                              </p:par>
                            </p:childTnLst>
                          </p:cTn>
                        </p:par>
                        <p:par>
                          <p:cTn id="59" fill="hold">
                            <p:stCondLst>
                              <p:cond delay="1400"/>
                            </p:stCondLst>
                            <p:childTnLst>
                              <p:par>
                                <p:cTn id="60" presetID="10" presetClass="entr" presetSubtype="0" fill="hold" grpId="0" nodeType="after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200"/>
                                        <p:tgtEl>
                                          <p:spTgt spid="3">
                                            <p:txEl>
                                              <p:pRg st="5" end="5"/>
                                            </p:txEl>
                                          </p:spTgt>
                                        </p:tgtEl>
                                      </p:cBhvr>
                                    </p:animEffect>
                                  </p:childTnLst>
                                </p:cTn>
                              </p:par>
                            </p:childTnLst>
                          </p:cTn>
                        </p:par>
                        <p:par>
                          <p:cTn id="63" fill="hold">
                            <p:stCondLst>
                              <p:cond delay="1600"/>
                            </p:stCondLst>
                            <p:childTnLst>
                              <p:par>
                                <p:cTn id="64" presetID="10" presetClass="entr" presetSubtype="0" fill="hold" grpId="0" nodeType="after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200"/>
                                        <p:tgtEl>
                                          <p:spTgt spid="3">
                                            <p:txEl>
                                              <p:pRg st="6" end="6"/>
                                            </p:txEl>
                                          </p:spTgt>
                                        </p:tgtEl>
                                      </p:cBhvr>
                                    </p:animEffect>
                                  </p:childTnLst>
                                </p:cTn>
                              </p:par>
                            </p:childTnLst>
                          </p:cTn>
                        </p:par>
                        <p:par>
                          <p:cTn id="67" fill="hold">
                            <p:stCondLst>
                              <p:cond delay="1800"/>
                            </p:stCondLst>
                            <p:childTnLst>
                              <p:par>
                                <p:cTn id="68" presetID="10" presetClass="entr" presetSubtype="0" fill="hold" grpId="0" nodeType="after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Effect transition="in" filter="fade">
                                      <p:cBhvr>
                                        <p:cTn id="70" dur="200"/>
                                        <p:tgtEl>
                                          <p:spTgt spid="3">
                                            <p:txEl>
                                              <p:pRg st="7" end="7"/>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fade">
                                      <p:cBhvr>
                                        <p:cTn id="74" dur="200"/>
                                        <p:tgtEl>
                                          <p:spTgt spid="3">
                                            <p:txEl>
                                              <p:pRg st="8" end="8"/>
                                            </p:txEl>
                                          </p:spTgt>
                                        </p:tgtEl>
                                      </p:cBhvr>
                                    </p:animEffect>
                                  </p:childTnLst>
                                </p:cTn>
                              </p:par>
                            </p:childTnLst>
                          </p:cTn>
                        </p:par>
                        <p:par>
                          <p:cTn id="75" fill="hold">
                            <p:stCondLst>
                              <p:cond delay="2200"/>
                            </p:stCondLst>
                            <p:childTnLst>
                              <p:par>
                                <p:cTn id="76" presetID="10" presetClass="entr" presetSubtype="0" fill="hold" grpId="0" nodeType="after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Effect transition="in" filter="fade">
                                      <p:cBhvr>
                                        <p:cTn id="78" dur="200"/>
                                        <p:tgtEl>
                                          <p:spTgt spid="3">
                                            <p:txEl>
                                              <p:pRg st="9" end="9"/>
                                            </p:txEl>
                                          </p:spTgt>
                                        </p:tgtEl>
                                      </p:cBhvr>
                                    </p:animEffect>
                                  </p:childTnLst>
                                </p:cTn>
                              </p:par>
                            </p:childTnLst>
                          </p:cTn>
                        </p:par>
                        <p:par>
                          <p:cTn id="79" fill="hold">
                            <p:stCondLst>
                              <p:cond delay="2400"/>
                            </p:stCondLst>
                            <p:childTnLst>
                              <p:par>
                                <p:cTn id="80" presetID="10" presetClass="entr" presetSubtype="0" fill="hold" grpId="0" nodeType="afterEffect">
                                  <p:stCondLst>
                                    <p:cond delay="0"/>
                                  </p:stCondLst>
                                  <p:childTnLst>
                                    <p:set>
                                      <p:cBhvr>
                                        <p:cTn id="81" dur="1" fill="hold">
                                          <p:stCondLst>
                                            <p:cond delay="0"/>
                                          </p:stCondLst>
                                        </p:cTn>
                                        <p:tgtEl>
                                          <p:spTgt spid="3">
                                            <p:txEl>
                                              <p:pRg st="10" end="10"/>
                                            </p:txEl>
                                          </p:spTgt>
                                        </p:tgtEl>
                                        <p:attrNameLst>
                                          <p:attrName>style.visibility</p:attrName>
                                        </p:attrNameLst>
                                      </p:cBhvr>
                                      <p:to>
                                        <p:strVal val="visible"/>
                                      </p:to>
                                    </p:set>
                                    <p:animEffect transition="in" filter="fade">
                                      <p:cBhvr>
                                        <p:cTn id="82" dur="200"/>
                                        <p:tgtEl>
                                          <p:spTgt spid="3">
                                            <p:txEl>
                                              <p:pRg st="10" end="10"/>
                                            </p:txEl>
                                          </p:spTgt>
                                        </p:tgtEl>
                                      </p:cBhvr>
                                    </p:animEffect>
                                  </p:childTnLst>
                                </p:cTn>
                              </p:par>
                            </p:childTnLst>
                          </p:cTn>
                        </p:par>
                        <p:par>
                          <p:cTn id="83" fill="hold">
                            <p:stCondLst>
                              <p:cond delay="2600"/>
                            </p:stCondLst>
                            <p:childTnLst>
                              <p:par>
                                <p:cTn id="84" presetID="10" presetClass="entr" presetSubtype="0" fill="hold" grpId="0" nodeType="afterEffect">
                                  <p:stCondLst>
                                    <p:cond delay="0"/>
                                  </p:stCondLst>
                                  <p:childTnLst>
                                    <p:set>
                                      <p:cBhvr>
                                        <p:cTn id="85" dur="1" fill="hold">
                                          <p:stCondLst>
                                            <p:cond delay="0"/>
                                          </p:stCondLst>
                                        </p:cTn>
                                        <p:tgtEl>
                                          <p:spTgt spid="3">
                                            <p:txEl>
                                              <p:pRg st="11" end="11"/>
                                            </p:txEl>
                                          </p:spTgt>
                                        </p:tgtEl>
                                        <p:attrNameLst>
                                          <p:attrName>style.visibility</p:attrName>
                                        </p:attrNameLst>
                                      </p:cBhvr>
                                      <p:to>
                                        <p:strVal val="visible"/>
                                      </p:to>
                                    </p:set>
                                    <p:animEffect transition="in" filter="fade">
                                      <p:cBhvr>
                                        <p:cTn id="86" dur="200"/>
                                        <p:tgtEl>
                                          <p:spTgt spid="3">
                                            <p:txEl>
                                              <p:pRg st="11" end="11"/>
                                            </p:txEl>
                                          </p:spTgt>
                                        </p:tgtEl>
                                      </p:cBhvr>
                                    </p:animEffect>
                                  </p:childTnLst>
                                </p:cTn>
                              </p:par>
                            </p:childTnLst>
                          </p:cTn>
                        </p:par>
                        <p:par>
                          <p:cTn id="87" fill="hold">
                            <p:stCondLst>
                              <p:cond delay="2800"/>
                            </p:stCondLst>
                            <p:childTnLst>
                              <p:par>
                                <p:cTn id="88" presetID="10" presetClass="entr" presetSubtype="0" fill="hold" grpId="0" nodeType="afterEffect">
                                  <p:stCondLst>
                                    <p:cond delay="0"/>
                                  </p:stCondLst>
                                  <p:childTnLst>
                                    <p:set>
                                      <p:cBhvr>
                                        <p:cTn id="89" dur="1" fill="hold">
                                          <p:stCondLst>
                                            <p:cond delay="0"/>
                                          </p:stCondLst>
                                        </p:cTn>
                                        <p:tgtEl>
                                          <p:spTgt spid="3">
                                            <p:txEl>
                                              <p:pRg st="12" end="12"/>
                                            </p:txEl>
                                          </p:spTgt>
                                        </p:tgtEl>
                                        <p:attrNameLst>
                                          <p:attrName>style.visibility</p:attrName>
                                        </p:attrNameLst>
                                      </p:cBhvr>
                                      <p:to>
                                        <p:strVal val="visible"/>
                                      </p:to>
                                    </p:set>
                                    <p:animEffect transition="in" filter="fade">
                                      <p:cBhvr>
                                        <p:cTn id="90" dur="200"/>
                                        <p:tgtEl>
                                          <p:spTgt spid="3">
                                            <p:txEl>
                                              <p:pRg st="12" end="12"/>
                                            </p:txEl>
                                          </p:spTgt>
                                        </p:tgtEl>
                                      </p:cBhvr>
                                    </p:animEffect>
                                  </p:childTnLst>
                                </p:cTn>
                              </p:par>
                            </p:childTnLst>
                          </p:cTn>
                        </p:par>
                        <p:par>
                          <p:cTn id="91" fill="hold">
                            <p:stCondLst>
                              <p:cond delay="3000"/>
                            </p:stCondLst>
                            <p:childTnLst>
                              <p:par>
                                <p:cTn id="92" presetID="10" presetClass="entr" presetSubtype="0" fill="hold" grpId="0" nodeType="after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fade">
                                      <p:cBhvr>
                                        <p:cTn id="94" dur="200"/>
                                        <p:tgtEl>
                                          <p:spTgt spid="3">
                                            <p:txEl>
                                              <p:pRg st="13" end="13"/>
                                            </p:txEl>
                                          </p:spTgt>
                                        </p:tgtEl>
                                      </p:cBhvr>
                                    </p:animEffect>
                                  </p:childTnLst>
                                </p:cTn>
                              </p:par>
                            </p:childTnLst>
                          </p:cTn>
                        </p:par>
                        <p:par>
                          <p:cTn id="95" fill="hold">
                            <p:stCondLst>
                              <p:cond delay="3200"/>
                            </p:stCondLst>
                            <p:childTnLst>
                              <p:par>
                                <p:cTn id="96" presetID="10" presetClass="entr" presetSubtype="0" fill="hold" grpId="0" nodeType="after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200"/>
                                        <p:tgtEl>
                                          <p:spTgt spid="3">
                                            <p:txEl>
                                              <p:pRg st="14" end="14"/>
                                            </p:txEl>
                                          </p:spTgt>
                                        </p:tgtEl>
                                      </p:cBhvr>
                                    </p:animEffect>
                                  </p:childTnLst>
                                </p:cTn>
                              </p:par>
                            </p:childTnLst>
                          </p:cTn>
                        </p:par>
                        <p:par>
                          <p:cTn id="99" fill="hold">
                            <p:stCondLst>
                              <p:cond delay="3400"/>
                            </p:stCondLst>
                            <p:childTnLst>
                              <p:par>
                                <p:cTn id="100" presetID="10" presetClass="entr" presetSubtype="0"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p:bldP spid="27" grpId="0" animBg="1"/>
      <p:bldP spid="31" grpId="0"/>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BD580-6348-47B2-88D6-CA78139789B5}"/>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xmlns="" id="{A3EC13A1-2095-4E61-B660-25CBED33E6AF}"/>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xmlns="" id="{B0E6D840-DE66-4823-9C19-A8DDA4998E28}"/>
              </a:ext>
            </a:extLst>
          </p:cNvPr>
          <p:cNvSpPr txBox="1">
            <a:spLocks/>
          </p:cNvSpPr>
          <p:nvPr/>
        </p:nvSpPr>
        <p:spPr>
          <a:xfrm>
            <a:off x="103048" y="1417638"/>
            <a:ext cx="5363687"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IN" sz="2000" dirty="0">
                <a:solidFill>
                  <a:srgbClr val="0000FF"/>
                </a:solidFill>
              </a:rPr>
              <a:t>// multiple inheritance</a:t>
            </a:r>
          </a:p>
          <a:p>
            <a:pPr marL="0" indent="0">
              <a:spcBef>
                <a:spcPts val="0"/>
              </a:spcBef>
              <a:buNone/>
            </a:pPr>
            <a:r>
              <a:rPr lang="en-IN" sz="2000" dirty="0"/>
              <a:t>#include &lt;iostream&gt;</a:t>
            </a:r>
          </a:p>
          <a:p>
            <a:pPr marL="0" indent="0">
              <a:spcBef>
                <a:spcPts val="0"/>
              </a:spcBef>
              <a:buNone/>
            </a:pPr>
            <a:r>
              <a:rPr lang="en-IN" sz="2000" dirty="0"/>
              <a:t>using namespace std;</a:t>
            </a:r>
            <a:endParaRPr lang="en-IN" sz="2000" dirty="0">
              <a:solidFill>
                <a:srgbClr val="0000FF"/>
              </a:solidFill>
            </a:endParaRPr>
          </a:p>
          <a:p>
            <a:pPr marL="0" indent="0">
              <a:spcBef>
                <a:spcPts val="0"/>
              </a:spcBef>
              <a:buNone/>
            </a:pPr>
            <a:r>
              <a:rPr lang="en-IN" sz="1800" dirty="0">
                <a:solidFill>
                  <a:srgbClr val="0000FF"/>
                </a:solidFill>
              </a:rPr>
              <a:t>class</a:t>
            </a:r>
            <a:r>
              <a:rPr lang="en-IN" sz="2000" dirty="0"/>
              <a:t> </a:t>
            </a:r>
            <a:r>
              <a:rPr lang="en-IN" sz="1800" dirty="0" err="1">
                <a:solidFill>
                  <a:srgbClr val="CC04A1"/>
                </a:solidFill>
              </a:rPr>
              <a:t>CPolygon</a:t>
            </a:r>
            <a:r>
              <a:rPr lang="en-IN" sz="2000" dirty="0"/>
              <a:t> {</a:t>
            </a:r>
          </a:p>
          <a:p>
            <a:pPr marL="0" indent="0">
              <a:spcBef>
                <a:spcPts val="0"/>
              </a:spcBef>
              <a:buNone/>
            </a:pPr>
            <a:r>
              <a:rPr lang="en-IN" sz="2000" dirty="0"/>
              <a:t>  </a:t>
            </a:r>
            <a:r>
              <a:rPr lang="en-IN" sz="1800" dirty="0">
                <a:solidFill>
                  <a:srgbClr val="C00000"/>
                </a:solidFill>
              </a:rPr>
              <a:t>protected</a:t>
            </a:r>
            <a:r>
              <a:rPr lang="en-IN" sz="2000" dirty="0"/>
              <a:t>:</a:t>
            </a:r>
          </a:p>
          <a:p>
            <a:pPr marL="0" indent="0">
              <a:spcBef>
                <a:spcPts val="0"/>
              </a:spcBef>
              <a:buNone/>
            </a:pPr>
            <a:r>
              <a:rPr lang="en-IN" sz="2000" dirty="0"/>
              <a:t>    int width, height;</a:t>
            </a:r>
          </a:p>
          <a:p>
            <a:pPr marL="0" indent="0">
              <a:spcBef>
                <a:spcPts val="0"/>
              </a:spcBef>
              <a:buNone/>
            </a:pPr>
            <a:r>
              <a:rPr lang="en-IN" sz="2000" dirty="0"/>
              <a:t>  </a:t>
            </a:r>
            <a:r>
              <a:rPr lang="en-IN" sz="1800" dirty="0">
                <a:solidFill>
                  <a:srgbClr val="002060"/>
                </a:solidFill>
              </a:rPr>
              <a:t>public:</a:t>
            </a:r>
          </a:p>
          <a:p>
            <a:pPr marL="0" indent="0">
              <a:spcBef>
                <a:spcPts val="0"/>
              </a:spcBef>
              <a:buNone/>
            </a:pPr>
            <a:r>
              <a:rPr lang="en-IN" sz="2000" dirty="0"/>
              <a:t>    void </a:t>
            </a:r>
            <a:r>
              <a:rPr lang="en-IN" sz="1800" dirty="0" err="1">
                <a:solidFill>
                  <a:srgbClr val="7030A0"/>
                </a:solidFill>
              </a:rPr>
              <a:t>set_values</a:t>
            </a:r>
            <a:r>
              <a:rPr lang="en-IN" sz="2000" dirty="0"/>
              <a:t> (int a, int b)</a:t>
            </a:r>
          </a:p>
          <a:p>
            <a:pPr marL="0" indent="0">
              <a:spcBef>
                <a:spcPts val="0"/>
              </a:spcBef>
              <a:buNone/>
            </a:pPr>
            <a:r>
              <a:rPr lang="en-IN" sz="2000" dirty="0"/>
              <a:t>      { width=a; height=b;}</a:t>
            </a:r>
          </a:p>
          <a:p>
            <a:pPr marL="0" indent="0">
              <a:spcBef>
                <a:spcPts val="0"/>
              </a:spcBef>
              <a:buNone/>
            </a:pPr>
            <a:r>
              <a:rPr lang="en-IN" sz="2000" dirty="0"/>
              <a:t>  };</a:t>
            </a:r>
          </a:p>
          <a:p>
            <a:pPr marL="0" indent="0">
              <a:spcBef>
                <a:spcPts val="0"/>
              </a:spcBef>
              <a:buNone/>
            </a:pPr>
            <a:r>
              <a:rPr lang="en-IN" sz="1800" dirty="0">
                <a:solidFill>
                  <a:srgbClr val="0000FF"/>
                </a:solidFill>
              </a:rPr>
              <a:t>class</a:t>
            </a:r>
            <a:r>
              <a:rPr lang="en-IN" sz="2000" dirty="0"/>
              <a:t> </a:t>
            </a:r>
            <a:r>
              <a:rPr lang="en-IN" sz="1800" dirty="0" err="1">
                <a:solidFill>
                  <a:srgbClr val="CC04A1"/>
                </a:solidFill>
              </a:rPr>
              <a:t>COutput</a:t>
            </a:r>
            <a:r>
              <a:rPr lang="en-IN" sz="2000" dirty="0"/>
              <a:t> {</a:t>
            </a:r>
          </a:p>
          <a:p>
            <a:pPr marL="0" indent="0">
              <a:spcBef>
                <a:spcPts val="0"/>
              </a:spcBef>
              <a:buNone/>
            </a:pPr>
            <a:r>
              <a:rPr lang="en-IN" sz="2000" dirty="0"/>
              <a:t>  </a:t>
            </a:r>
            <a:r>
              <a:rPr lang="en-IN" sz="1800" dirty="0">
                <a:solidFill>
                  <a:srgbClr val="002060"/>
                </a:solidFill>
              </a:rPr>
              <a:t>public:</a:t>
            </a:r>
          </a:p>
          <a:p>
            <a:pPr marL="0" indent="0">
              <a:spcBef>
                <a:spcPts val="0"/>
              </a:spcBef>
              <a:buNone/>
            </a:pPr>
            <a:r>
              <a:rPr lang="en-IN" sz="2000" dirty="0"/>
              <a:t>    void </a:t>
            </a:r>
            <a:r>
              <a:rPr lang="en-IN" sz="1800" dirty="0">
                <a:solidFill>
                  <a:srgbClr val="7030A0"/>
                </a:solidFill>
              </a:rPr>
              <a:t>output</a:t>
            </a:r>
            <a:r>
              <a:rPr lang="en-IN" sz="2000" dirty="0"/>
              <a:t> (int </a:t>
            </a:r>
            <a:r>
              <a:rPr lang="en-IN" sz="2000" dirty="0" err="1"/>
              <a:t>i</a:t>
            </a:r>
            <a:r>
              <a:rPr lang="en-IN" sz="2000" dirty="0"/>
              <a:t>);</a:t>
            </a:r>
          </a:p>
          <a:p>
            <a:pPr marL="0" indent="0">
              <a:spcBef>
                <a:spcPts val="0"/>
              </a:spcBef>
              <a:buNone/>
            </a:pPr>
            <a:r>
              <a:rPr lang="en-IN" sz="2000" dirty="0"/>
              <a:t>  };</a:t>
            </a:r>
          </a:p>
          <a:p>
            <a:pPr marL="0" indent="0">
              <a:spcBef>
                <a:spcPts val="0"/>
              </a:spcBef>
              <a:buNone/>
            </a:pPr>
            <a:r>
              <a:rPr lang="en-IN" sz="2000" dirty="0"/>
              <a:t>void </a:t>
            </a:r>
            <a:r>
              <a:rPr lang="en-IN" sz="1800" dirty="0" err="1">
                <a:solidFill>
                  <a:srgbClr val="7030A0"/>
                </a:solidFill>
              </a:rPr>
              <a:t>COutput</a:t>
            </a:r>
            <a:r>
              <a:rPr lang="en-IN" sz="1800" dirty="0">
                <a:solidFill>
                  <a:srgbClr val="7030A0"/>
                </a:solidFill>
              </a:rPr>
              <a:t>::output</a:t>
            </a:r>
            <a:r>
              <a:rPr lang="en-IN" sz="2000" dirty="0"/>
              <a:t> (int </a:t>
            </a:r>
            <a:r>
              <a:rPr lang="en-IN" sz="2000" dirty="0" err="1"/>
              <a:t>i</a:t>
            </a:r>
            <a:r>
              <a:rPr lang="en-IN" sz="2000" dirty="0"/>
              <a:t>) {</a:t>
            </a:r>
          </a:p>
          <a:p>
            <a:pPr marL="0" indent="0">
              <a:spcBef>
                <a:spcPts val="0"/>
              </a:spcBef>
              <a:buNone/>
            </a:pPr>
            <a:r>
              <a:rPr lang="en-IN" sz="2000" dirty="0"/>
              <a:t>  </a:t>
            </a:r>
            <a:r>
              <a:rPr lang="en-IN" sz="2000" dirty="0" err="1"/>
              <a:t>cout</a:t>
            </a:r>
            <a:r>
              <a:rPr lang="en-IN" sz="2000" dirty="0"/>
              <a:t> &lt;&lt; </a:t>
            </a:r>
            <a:r>
              <a:rPr lang="en-IN" sz="2000" dirty="0" err="1"/>
              <a:t>i</a:t>
            </a:r>
            <a:r>
              <a:rPr lang="en-IN" sz="2000" dirty="0"/>
              <a:t> &lt;&lt; </a:t>
            </a:r>
            <a:r>
              <a:rPr lang="en-IN" sz="2000" dirty="0" err="1"/>
              <a:t>endl</a:t>
            </a:r>
            <a:r>
              <a:rPr lang="en-IN" sz="2000" dirty="0"/>
              <a:t>;</a:t>
            </a:r>
          </a:p>
          <a:p>
            <a:pPr marL="0" indent="0">
              <a:spcBef>
                <a:spcPts val="0"/>
              </a:spcBef>
              <a:buNone/>
            </a:pPr>
            <a:r>
              <a:rPr lang="en-IN" sz="2000" dirty="0"/>
              <a:t>  }</a:t>
            </a:r>
          </a:p>
        </p:txBody>
      </p:sp>
      <p:sp>
        <p:nvSpPr>
          <p:cNvPr id="5" name="Content Placeholder 2">
            <a:extLst>
              <a:ext uri="{FF2B5EF4-FFF2-40B4-BE49-F238E27FC236}">
                <a16:creationId xmlns:a16="http://schemas.microsoft.com/office/drawing/2014/main" xmlns="" id="{85550C19-4395-46E7-A4CE-ABA83DBB98C3}"/>
              </a:ext>
            </a:extLst>
          </p:cNvPr>
          <p:cNvSpPr txBox="1">
            <a:spLocks/>
          </p:cNvSpPr>
          <p:nvPr/>
        </p:nvSpPr>
        <p:spPr>
          <a:xfrm>
            <a:off x="6194132" y="1417638"/>
            <a:ext cx="5811055" cy="535678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spcBef>
                <a:spcPts val="0"/>
              </a:spcBef>
              <a:buNone/>
            </a:pPr>
            <a:r>
              <a:rPr lang="en-US" sz="1800" dirty="0">
                <a:solidFill>
                  <a:srgbClr val="0000FF"/>
                </a:solidFill>
              </a:rPr>
              <a:t>class</a:t>
            </a:r>
            <a:r>
              <a:rPr lang="en-US" sz="1600" dirty="0">
                <a:latin typeface="Arial" panose="020B0604020202020204" pitchFamily="34" charset="0"/>
              </a:rPr>
              <a:t> </a:t>
            </a:r>
            <a:r>
              <a:rPr lang="en-US" sz="1800" dirty="0" err="1">
                <a:solidFill>
                  <a:srgbClr val="CC04A1"/>
                </a:solidFill>
              </a:rPr>
              <a:t>CRectangle</a:t>
            </a:r>
            <a:r>
              <a:rPr lang="en-US" sz="1600" dirty="0">
                <a:latin typeface="Arial" panose="020B0604020202020204" pitchFamily="34" charset="0"/>
              </a:rPr>
              <a:t>: public </a:t>
            </a:r>
            <a:r>
              <a:rPr lang="en-US" sz="1800" dirty="0" err="1">
                <a:solidFill>
                  <a:srgbClr val="CC04A1"/>
                </a:solidFill>
              </a:rPr>
              <a:t>CPolygon</a:t>
            </a:r>
            <a:r>
              <a:rPr lang="en-US" sz="1600" dirty="0">
                <a:latin typeface="Arial" panose="020B0604020202020204" pitchFamily="34" charset="0"/>
              </a:rPr>
              <a:t>, public </a:t>
            </a:r>
            <a:r>
              <a:rPr lang="en-US" sz="1800" dirty="0" err="1">
                <a:solidFill>
                  <a:srgbClr val="CC04A1"/>
                </a:solidFill>
              </a:rPr>
              <a:t>COutput</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a:t>
            </a:r>
            <a:r>
              <a:rPr lang="en-US" sz="1800" dirty="0">
                <a:solidFill>
                  <a:srgbClr val="002060"/>
                </a:solidFill>
              </a:rPr>
              <a:t>public:</a:t>
            </a:r>
          </a:p>
          <a:p>
            <a:pPr marL="0" indent="0">
              <a:spcBef>
                <a:spcPts val="0"/>
              </a:spcBef>
              <a:buNone/>
            </a:pPr>
            <a:r>
              <a:rPr lang="en-US" sz="1600" dirty="0">
                <a:latin typeface="Arial" panose="020B0604020202020204" pitchFamily="34" charset="0"/>
              </a:rPr>
              <a:t>    int </a:t>
            </a:r>
            <a:r>
              <a:rPr lang="en-US" sz="1800" dirty="0">
                <a:solidFill>
                  <a:srgbClr val="7030A0"/>
                </a:solidFill>
              </a:rPr>
              <a:t>area</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 return (width * height); }</a:t>
            </a:r>
          </a:p>
          <a:p>
            <a:pPr marL="0" indent="0">
              <a:spcBef>
                <a:spcPts val="0"/>
              </a:spcBef>
              <a:buNone/>
            </a:pPr>
            <a:r>
              <a:rPr lang="en-US" sz="1600" dirty="0">
                <a:latin typeface="Arial" panose="020B0604020202020204" pitchFamily="34" charset="0"/>
              </a:rPr>
              <a:t>  };</a:t>
            </a:r>
          </a:p>
          <a:p>
            <a:pPr marL="0" indent="0">
              <a:spcBef>
                <a:spcPts val="0"/>
              </a:spcBef>
              <a:buNone/>
            </a:pPr>
            <a:r>
              <a:rPr lang="en-US" sz="1800" dirty="0">
                <a:solidFill>
                  <a:srgbClr val="0000FF"/>
                </a:solidFill>
              </a:rPr>
              <a:t>class</a:t>
            </a:r>
            <a:r>
              <a:rPr lang="en-US" sz="1600" dirty="0">
                <a:latin typeface="Arial" panose="020B0604020202020204" pitchFamily="34" charset="0"/>
              </a:rPr>
              <a:t> </a:t>
            </a:r>
            <a:r>
              <a:rPr lang="en-US" sz="1800" dirty="0" err="1">
                <a:solidFill>
                  <a:srgbClr val="CC04A1"/>
                </a:solidFill>
              </a:rPr>
              <a:t>CTriangle</a:t>
            </a:r>
            <a:r>
              <a:rPr lang="en-US" sz="1600" dirty="0">
                <a:latin typeface="Arial" panose="020B0604020202020204" pitchFamily="34" charset="0"/>
              </a:rPr>
              <a:t>: public </a:t>
            </a:r>
            <a:r>
              <a:rPr lang="en-US" sz="1800" dirty="0" err="1">
                <a:solidFill>
                  <a:srgbClr val="CC04A1"/>
                </a:solidFill>
              </a:rPr>
              <a:t>CPolygon</a:t>
            </a:r>
            <a:r>
              <a:rPr lang="en-US" sz="1600" dirty="0">
                <a:latin typeface="Arial" panose="020B0604020202020204" pitchFamily="34" charset="0"/>
              </a:rPr>
              <a:t>, public </a:t>
            </a:r>
            <a:r>
              <a:rPr lang="en-US" sz="1800" dirty="0" err="1">
                <a:solidFill>
                  <a:srgbClr val="CC04A1"/>
                </a:solidFill>
              </a:rPr>
              <a:t>COutput</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a:t>
            </a:r>
            <a:r>
              <a:rPr lang="en-US" sz="1800" dirty="0">
                <a:solidFill>
                  <a:srgbClr val="002060"/>
                </a:solidFill>
              </a:rPr>
              <a:t>public:</a:t>
            </a:r>
          </a:p>
          <a:p>
            <a:pPr marL="0" indent="0">
              <a:spcBef>
                <a:spcPts val="0"/>
              </a:spcBef>
              <a:buNone/>
            </a:pPr>
            <a:r>
              <a:rPr lang="en-US" sz="1600" dirty="0">
                <a:latin typeface="Arial" panose="020B0604020202020204" pitchFamily="34" charset="0"/>
              </a:rPr>
              <a:t>    int </a:t>
            </a:r>
            <a:r>
              <a:rPr lang="en-US" sz="1800" dirty="0">
                <a:solidFill>
                  <a:srgbClr val="7030A0"/>
                </a:solidFill>
              </a:rPr>
              <a:t>area</a:t>
            </a: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 return (width * height / 2); }</a:t>
            </a:r>
          </a:p>
          <a:p>
            <a:pPr marL="0" indent="0">
              <a:spcBef>
                <a:spcPts val="0"/>
              </a:spcBef>
              <a:buNone/>
            </a:pP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  </a:t>
            </a:r>
          </a:p>
          <a:p>
            <a:pPr marL="0" indent="0">
              <a:spcBef>
                <a:spcPts val="0"/>
              </a:spcBef>
              <a:buNone/>
            </a:pPr>
            <a:r>
              <a:rPr lang="en-US" sz="1600" dirty="0">
                <a:latin typeface="Arial" panose="020B0604020202020204" pitchFamily="34" charset="0"/>
              </a:rPr>
              <a:t>int main () {</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CRectangle</a:t>
            </a:r>
            <a:r>
              <a:rPr lang="en-US" sz="1600" dirty="0">
                <a:latin typeface="Arial" panose="020B0604020202020204" pitchFamily="34" charset="0"/>
              </a:rPr>
              <a:t> </a:t>
            </a:r>
            <a:r>
              <a:rPr lang="en-US" sz="1600" dirty="0" err="1">
                <a:latin typeface="Arial" panose="020B0604020202020204" pitchFamily="34" charset="0"/>
              </a:rPr>
              <a:t>rect</a:t>
            </a:r>
            <a:r>
              <a:rPr lang="en-US" sz="1600" dirty="0">
                <a:latin typeface="Arial" panose="020B0604020202020204" pitchFamily="34" charset="0"/>
              </a:rPr>
              <a:t>;</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CTriangle</a:t>
            </a:r>
            <a:r>
              <a:rPr lang="en-US" sz="1600" dirty="0">
                <a:latin typeface="Arial" panose="020B0604020202020204" pitchFamily="34" charset="0"/>
              </a:rPr>
              <a:t> </a:t>
            </a:r>
            <a:r>
              <a:rPr lang="en-US" sz="1600" dirty="0" err="1">
                <a:latin typeface="Arial" panose="020B0604020202020204" pitchFamily="34" charset="0"/>
              </a:rPr>
              <a:t>trgl</a:t>
            </a:r>
            <a:r>
              <a:rPr lang="en-US" sz="1600" dirty="0">
                <a:latin typeface="Arial" panose="020B0604020202020204" pitchFamily="34" charset="0"/>
              </a:rPr>
              <a:t>;</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rect.set_values</a:t>
            </a:r>
            <a:r>
              <a:rPr lang="en-US" sz="1600" dirty="0">
                <a:latin typeface="Arial" panose="020B0604020202020204" pitchFamily="34" charset="0"/>
              </a:rPr>
              <a:t> (4,5); </a:t>
            </a:r>
          </a:p>
          <a:p>
            <a:pPr marL="0" indent="0">
              <a:spcBef>
                <a:spcPts val="0"/>
              </a:spcBef>
              <a:buNone/>
            </a:pPr>
            <a:endParaRPr lang="en-US" sz="1600" dirty="0">
              <a:latin typeface="Arial" panose="020B0604020202020204" pitchFamily="34" charset="0"/>
            </a:endParaRP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trgl.set_values</a:t>
            </a:r>
            <a:r>
              <a:rPr lang="en-US" sz="1600" dirty="0">
                <a:latin typeface="Arial" panose="020B0604020202020204" pitchFamily="34" charset="0"/>
              </a:rPr>
              <a:t> (4,5);</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rect.output</a:t>
            </a:r>
            <a:r>
              <a:rPr lang="en-US" sz="1600" dirty="0">
                <a:latin typeface="Arial" panose="020B0604020202020204" pitchFamily="34" charset="0"/>
              </a:rPr>
              <a:t> (</a:t>
            </a:r>
            <a:r>
              <a:rPr lang="en-US" sz="1600" dirty="0" err="1">
                <a:latin typeface="Arial" panose="020B0604020202020204" pitchFamily="34" charset="0"/>
              </a:rPr>
              <a:t>rect.area</a:t>
            </a:r>
            <a:r>
              <a:rPr lang="en-US" sz="1600" dirty="0">
                <a:latin typeface="Arial" panose="020B0604020202020204" pitchFamily="34" charset="0"/>
              </a:rPr>
              <a:t>());//20</a:t>
            </a:r>
          </a:p>
          <a:p>
            <a:pPr marL="0" indent="0">
              <a:spcBef>
                <a:spcPts val="0"/>
              </a:spcBef>
              <a:buNone/>
            </a:pPr>
            <a:r>
              <a:rPr lang="en-US" sz="1600" dirty="0">
                <a:latin typeface="Arial" panose="020B0604020202020204" pitchFamily="34" charset="0"/>
              </a:rPr>
              <a:t>  </a:t>
            </a:r>
            <a:r>
              <a:rPr lang="en-US" sz="1600" dirty="0" err="1">
                <a:latin typeface="Arial" panose="020B0604020202020204" pitchFamily="34" charset="0"/>
              </a:rPr>
              <a:t>trgl.output</a:t>
            </a:r>
            <a:r>
              <a:rPr lang="en-US" sz="1600" dirty="0">
                <a:latin typeface="Arial" panose="020B0604020202020204" pitchFamily="34" charset="0"/>
              </a:rPr>
              <a:t> (</a:t>
            </a:r>
            <a:r>
              <a:rPr lang="en-US" sz="1600" dirty="0" err="1">
                <a:latin typeface="Arial" panose="020B0604020202020204" pitchFamily="34" charset="0"/>
              </a:rPr>
              <a:t>trgl.area</a:t>
            </a:r>
            <a:r>
              <a:rPr lang="en-US" sz="1600" dirty="0">
                <a:latin typeface="Arial" panose="020B0604020202020204" pitchFamily="34" charset="0"/>
              </a:rPr>
              <a:t>());//10</a:t>
            </a:r>
          </a:p>
          <a:p>
            <a:pPr marL="0" indent="0">
              <a:spcBef>
                <a:spcPts val="0"/>
              </a:spcBef>
              <a:buNone/>
            </a:pPr>
            <a:r>
              <a:rPr lang="en-US" sz="1600" dirty="0">
                <a:latin typeface="Arial" panose="020B0604020202020204" pitchFamily="34" charset="0"/>
              </a:rPr>
              <a:t>  return 0;</a:t>
            </a:r>
          </a:p>
          <a:p>
            <a:pPr marL="0" indent="0">
              <a:spcBef>
                <a:spcPts val="0"/>
              </a:spcBef>
              <a:buNone/>
            </a:pPr>
            <a:r>
              <a:rPr lang="en-US" sz="1600" dirty="0">
                <a:latin typeface="Arial" panose="020B0604020202020204" pitchFamily="34" charset="0"/>
              </a:rPr>
              <a:t>}</a:t>
            </a:r>
          </a:p>
        </p:txBody>
      </p:sp>
    </p:spTree>
    <p:extLst>
      <p:ext uri="{BB962C8B-B14F-4D97-AF65-F5344CB8AC3E}">
        <p14:creationId xmlns:p14="http://schemas.microsoft.com/office/powerpoint/2010/main" val="14642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401" y="1814517"/>
            <a:ext cx="3680122" cy="447198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100"/>
              </a:spcAft>
              <a:buFont typeface="Monotype Sorts" pitchFamily="2" charset="2"/>
              <a:buNone/>
            </a:pPr>
            <a:r>
              <a:rPr lang="en-US" altLang="zh-TW" sz="1600" b="1" dirty="0">
                <a:solidFill>
                  <a:srgbClr val="002060"/>
                </a:solidFill>
                <a:latin typeface="Courier New" panose="02070309020205020404" pitchFamily="49" charset="0"/>
              </a:rPr>
              <a:t>// First base class</a:t>
            </a:r>
          </a:p>
          <a:p>
            <a:pPr>
              <a:spcAft>
                <a:spcPts val="100"/>
              </a:spcAft>
              <a:buFont typeface="Monotype Sorts" pitchFamily="2" charset="2"/>
              <a:buNone/>
            </a:pPr>
            <a:r>
              <a:rPr lang="en-US" sz="1600" b="1" dirty="0">
                <a:solidFill>
                  <a:srgbClr val="FF0000"/>
                </a:solidFill>
                <a:latin typeface="Courier New" panose="02070309020205020404" pitchFamily="49" charset="0"/>
              </a:rPr>
              <a:t>class</a:t>
            </a:r>
            <a:r>
              <a:rPr lang="en-US" altLang="zh-TW" sz="1600" b="1" dirty="0">
                <a:solidFill>
                  <a:srgbClr val="00B050"/>
                </a:solidFill>
                <a:latin typeface="Courier New" panose="02070309020205020404" pitchFamily="49" charset="0"/>
              </a:rPr>
              <a:t> </a:t>
            </a:r>
            <a:r>
              <a:rPr lang="en-US" altLang="zh-TW" sz="1600" b="1" dirty="0">
                <a:solidFill>
                  <a:srgbClr val="CC04A1"/>
                </a:solidFill>
                <a:latin typeface="Courier New" panose="02070309020205020404" pitchFamily="49" charset="0"/>
              </a:rPr>
              <a:t>B1</a:t>
            </a:r>
            <a:r>
              <a:rPr lang="en-US" altLang="zh-TW" sz="1600" b="1" dirty="0">
                <a:solidFill>
                  <a:srgbClr val="00B050"/>
                </a:solidFill>
                <a:latin typeface="Courier New" panose="02070309020205020404" pitchFamily="49" charset="0"/>
              </a:rPr>
              <a:t> </a:t>
            </a:r>
          </a:p>
          <a:p>
            <a:pPr>
              <a:spcAft>
                <a:spcPts val="100"/>
              </a:spcAft>
              <a:buFont typeface="Monotype Sorts" pitchFamily="2" charset="2"/>
              <a:buNone/>
            </a:pPr>
            <a:r>
              <a:rPr lang="en-US" altLang="zh-TW" sz="1600" b="1" dirty="0">
                <a:solidFill>
                  <a:srgbClr val="C00000"/>
                </a:solidFill>
                <a:latin typeface="Courier New" panose="02070309020205020404" pitchFamily="49" charset="0"/>
              </a:rPr>
              <a:t>  {</a:t>
            </a:r>
          </a:p>
          <a:p>
            <a:pPr>
              <a:spcAft>
                <a:spcPts val="100"/>
              </a:spcAft>
              <a:buFont typeface="Monotype Sorts" pitchFamily="2" charset="2"/>
              <a:buNone/>
            </a:pPr>
            <a:r>
              <a:rPr lang="en-US" altLang="zh-TW" sz="1600" b="1" dirty="0">
                <a:solidFill>
                  <a:srgbClr val="00B050"/>
                </a:solidFill>
                <a:latin typeface="Courier New" panose="02070309020205020404" pitchFamily="49" charset="0"/>
              </a:rPr>
              <a:t>      </a:t>
            </a:r>
            <a:r>
              <a:rPr lang="en-US" altLang="zh-TW" sz="1600" b="1" dirty="0">
                <a:solidFill>
                  <a:srgbClr val="FF0000"/>
                </a:solidFill>
                <a:latin typeface="Courier New" panose="02070309020205020404" pitchFamily="49" charset="0"/>
              </a:rPr>
              <a:t>int</a:t>
            </a:r>
            <a:r>
              <a:rPr lang="en-US" altLang="zh-TW" sz="1600" b="1" dirty="0">
                <a:solidFill>
                  <a:srgbClr val="00B050"/>
                </a:solidFill>
                <a:latin typeface="Courier New" panose="02070309020205020404" pitchFamily="49" charset="0"/>
              </a:rPr>
              <a:t> </a:t>
            </a:r>
            <a:r>
              <a:rPr lang="en-US" altLang="zh-TW" sz="1600" b="1" dirty="0">
                <a:solidFill>
                  <a:srgbClr val="0000FF"/>
                </a:solidFill>
                <a:latin typeface="Courier New" panose="02070309020205020404" pitchFamily="49" charset="0"/>
              </a:rPr>
              <a:t>a;</a:t>
            </a:r>
          </a:p>
          <a:p>
            <a:pPr>
              <a:spcAft>
                <a:spcPts val="100"/>
              </a:spcAft>
              <a:buFontTx/>
              <a:buNone/>
            </a:pPr>
            <a:r>
              <a:rPr lang="en-US" sz="1600" b="1" dirty="0">
                <a:solidFill>
                  <a:srgbClr val="0000FF"/>
                </a:solidFill>
                <a:latin typeface="Courier New" panose="02070309020205020404" pitchFamily="49" charset="0"/>
              </a:rPr>
              <a:t>public:</a:t>
            </a:r>
          </a:p>
          <a:p>
            <a:pPr>
              <a:spcAft>
                <a:spcPts val="100"/>
              </a:spcAft>
              <a:buFont typeface="Monotype Sorts" pitchFamily="2" charset="2"/>
              <a:buNone/>
            </a:pPr>
            <a:r>
              <a:rPr lang="en-US" altLang="zh-TW" sz="1600" b="1" dirty="0">
                <a:solidFill>
                  <a:srgbClr val="00B050"/>
                </a:solidFill>
                <a:latin typeface="Courier New" panose="02070309020205020404" pitchFamily="49" charset="0"/>
              </a:rPr>
              <a:t>      </a:t>
            </a:r>
            <a:r>
              <a:rPr lang="en-US" altLang="zh-TW" sz="1600" b="1" dirty="0">
                <a:solidFill>
                  <a:srgbClr val="CC04A1"/>
                </a:solidFill>
                <a:latin typeface="Courier New" panose="02070309020205020404" pitchFamily="49" charset="0"/>
              </a:rPr>
              <a:t>B1</a:t>
            </a:r>
            <a:r>
              <a:rPr lang="en-US" altLang="zh-TW" sz="1600" b="1" dirty="0">
                <a:solidFill>
                  <a:schemeClr val="tx1"/>
                </a:solidFill>
                <a:latin typeface="Courier New" panose="02070309020205020404" pitchFamily="49" charset="0"/>
              </a:rPr>
              <a:t>(int </a:t>
            </a:r>
            <a:r>
              <a:rPr lang="en-US" altLang="zh-TW" sz="1600" b="1" dirty="0">
                <a:solidFill>
                  <a:srgbClr val="CC04A1"/>
                </a:solidFill>
                <a:latin typeface="Courier New" panose="02070309020205020404" pitchFamily="49" charset="0"/>
              </a:rPr>
              <a:t>x</a:t>
            </a:r>
            <a:r>
              <a:rPr lang="en-US" altLang="zh-TW" sz="1600" b="1" dirty="0">
                <a:solidFill>
                  <a:schemeClr val="tx1"/>
                </a:solidFill>
                <a:latin typeface="Courier New" panose="02070309020205020404" pitchFamily="49" charset="0"/>
              </a:rPr>
              <a:t>)</a:t>
            </a:r>
            <a:r>
              <a:rPr lang="en-US" altLang="zh-TW" sz="1600" b="1" dirty="0">
                <a:solidFill>
                  <a:srgbClr val="00B050"/>
                </a:solidFill>
                <a:latin typeface="Courier New" panose="02070309020205020404" pitchFamily="49" charset="0"/>
              </a:rPr>
              <a:t> </a:t>
            </a:r>
            <a:r>
              <a:rPr lang="en-US" altLang="zh-TW" sz="1600" b="1" dirty="0">
                <a:solidFill>
                  <a:schemeClr val="tx1"/>
                </a:solidFill>
                <a:latin typeface="Courier New" panose="02070309020205020404" pitchFamily="49" charset="0"/>
              </a:rPr>
              <a:t>{</a:t>
            </a:r>
            <a:r>
              <a:rPr lang="en-US" altLang="zh-TW" sz="1600" b="1" dirty="0">
                <a:solidFill>
                  <a:srgbClr val="00B050"/>
                </a:solidFill>
                <a:latin typeface="Courier New" panose="02070309020205020404" pitchFamily="49" charset="0"/>
              </a:rPr>
              <a:t> </a:t>
            </a:r>
            <a:r>
              <a:rPr lang="en-US" altLang="zh-TW" sz="1600" b="1" dirty="0">
                <a:solidFill>
                  <a:schemeClr val="tx1"/>
                </a:solidFill>
                <a:latin typeface="Courier New" panose="02070309020205020404" pitchFamily="49" charset="0"/>
              </a:rPr>
              <a:t>a = </a:t>
            </a:r>
            <a:r>
              <a:rPr lang="en-US" altLang="zh-TW" sz="1600" b="1" dirty="0">
                <a:solidFill>
                  <a:srgbClr val="CC04A1"/>
                </a:solidFill>
                <a:latin typeface="Courier New" panose="02070309020205020404" pitchFamily="49" charset="0"/>
              </a:rPr>
              <a:t>x</a:t>
            </a:r>
            <a:r>
              <a:rPr lang="en-US" altLang="zh-TW" sz="1600" b="1" dirty="0">
                <a:solidFill>
                  <a:schemeClr val="tx1"/>
                </a:solidFill>
                <a:latin typeface="Courier New" panose="02070309020205020404" pitchFamily="49" charset="0"/>
              </a:rPr>
              <a:t>; }</a:t>
            </a:r>
          </a:p>
          <a:p>
            <a:pPr>
              <a:spcAft>
                <a:spcPts val="100"/>
              </a:spcAft>
              <a:buFont typeface="Monotype Sorts" pitchFamily="2" charset="2"/>
              <a:buNone/>
            </a:pPr>
            <a:r>
              <a:rPr lang="en-US" altLang="zh-TW" sz="1600" b="1" dirty="0">
                <a:solidFill>
                  <a:srgbClr val="00B050"/>
                </a:solidFill>
                <a:latin typeface="Courier New" panose="02070309020205020404" pitchFamily="49" charset="0"/>
              </a:rPr>
              <a:t>      </a:t>
            </a:r>
            <a:r>
              <a:rPr lang="en-US" altLang="zh-TW" sz="1600" b="1" dirty="0">
                <a:solidFill>
                  <a:srgbClr val="CC04A1"/>
                </a:solidFill>
                <a:latin typeface="Courier New" panose="02070309020205020404" pitchFamily="49" charset="0"/>
              </a:rPr>
              <a:t>int</a:t>
            </a:r>
            <a:r>
              <a:rPr lang="en-US" altLang="zh-TW" sz="1600" b="1" dirty="0">
                <a:solidFill>
                  <a:srgbClr val="00B050"/>
                </a:solidFill>
                <a:latin typeface="Courier New" panose="02070309020205020404" pitchFamily="49" charset="0"/>
              </a:rPr>
              <a:t> </a:t>
            </a:r>
            <a:r>
              <a:rPr lang="en-US" altLang="zh-TW" sz="1600" b="1" dirty="0">
                <a:solidFill>
                  <a:srgbClr val="0000FF"/>
                </a:solidFill>
                <a:latin typeface="Courier New" panose="02070309020205020404" pitchFamily="49" charset="0"/>
              </a:rPr>
              <a:t>geta()</a:t>
            </a:r>
            <a:r>
              <a:rPr lang="en-US" altLang="zh-TW" sz="1600" b="1" dirty="0">
                <a:solidFill>
                  <a:schemeClr val="tx1"/>
                </a:solidFill>
                <a:latin typeface="Courier New" panose="02070309020205020404" pitchFamily="49" charset="0"/>
              </a:rPr>
              <a:t>{</a:t>
            </a:r>
            <a:r>
              <a:rPr lang="en-US" altLang="zh-TW" sz="1600" b="1" dirty="0">
                <a:solidFill>
                  <a:srgbClr val="00B050"/>
                </a:solidFill>
                <a:latin typeface="Courier New" panose="02070309020205020404" pitchFamily="49" charset="0"/>
              </a:rPr>
              <a:t> </a:t>
            </a:r>
            <a:r>
              <a:rPr lang="en-US" altLang="zh-TW" sz="1600" b="1" dirty="0">
                <a:solidFill>
                  <a:srgbClr val="C00000"/>
                </a:solidFill>
                <a:latin typeface="Courier New" panose="02070309020205020404" pitchFamily="49" charset="0"/>
              </a:rPr>
              <a:t>return</a:t>
            </a:r>
            <a:r>
              <a:rPr lang="en-US" altLang="zh-TW" sz="1600" b="1" dirty="0">
                <a:solidFill>
                  <a:srgbClr val="00B050"/>
                </a:solidFill>
                <a:latin typeface="Courier New" panose="02070309020205020404" pitchFamily="49" charset="0"/>
              </a:rPr>
              <a:t> </a:t>
            </a:r>
            <a:r>
              <a:rPr lang="en-US" altLang="zh-TW" sz="1600" b="1" dirty="0">
                <a:solidFill>
                  <a:srgbClr val="0000FF"/>
                </a:solidFill>
                <a:latin typeface="Courier New" panose="02070309020205020404" pitchFamily="49" charset="0"/>
              </a:rPr>
              <a:t>a;</a:t>
            </a:r>
            <a:r>
              <a:rPr lang="en-US" altLang="zh-TW" sz="1600" b="1" dirty="0">
                <a:solidFill>
                  <a:srgbClr val="00B050"/>
                </a:solidFill>
                <a:latin typeface="Courier New" panose="02070309020205020404" pitchFamily="49" charset="0"/>
              </a:rPr>
              <a:t> </a:t>
            </a:r>
            <a:r>
              <a:rPr lang="en-US" altLang="zh-TW" sz="1600" b="1" dirty="0">
                <a:solidFill>
                  <a:schemeClr val="tx1"/>
                </a:solidFill>
                <a:latin typeface="Courier New" panose="02070309020205020404" pitchFamily="49" charset="0"/>
              </a:rPr>
              <a:t>}</a:t>
            </a:r>
          </a:p>
          <a:p>
            <a:pPr>
              <a:spcAft>
                <a:spcPts val="100"/>
              </a:spcAft>
            </a:pPr>
            <a:r>
              <a:rPr lang="en-US" altLang="zh-TW" sz="1600" b="1" dirty="0">
                <a:solidFill>
                  <a:srgbClr val="C00000"/>
                </a:solidFill>
                <a:latin typeface="Courier New" panose="02070309020205020404" pitchFamily="49" charset="0"/>
              </a:rPr>
              <a:t>  };</a:t>
            </a:r>
          </a:p>
          <a:p>
            <a:pPr>
              <a:spcAft>
                <a:spcPts val="100"/>
              </a:spcAft>
            </a:pPr>
            <a:endParaRPr lang="en-US" altLang="zh-TW" sz="1600" b="1" dirty="0">
              <a:solidFill>
                <a:srgbClr val="002060"/>
              </a:solidFill>
              <a:latin typeface="Courier New" panose="02070309020205020404" pitchFamily="49" charset="0"/>
            </a:endParaRPr>
          </a:p>
          <a:p>
            <a:pPr>
              <a:spcAft>
                <a:spcPts val="100"/>
              </a:spcAft>
            </a:pPr>
            <a:r>
              <a:rPr lang="en-US" altLang="zh-TW" sz="1600" b="1" dirty="0">
                <a:solidFill>
                  <a:srgbClr val="002060"/>
                </a:solidFill>
                <a:latin typeface="Courier New" panose="02070309020205020404" pitchFamily="49" charset="0"/>
              </a:rPr>
              <a:t>//  Second base class</a:t>
            </a:r>
          </a:p>
          <a:p>
            <a:pPr>
              <a:spcAft>
                <a:spcPts val="100"/>
              </a:spcAft>
            </a:pPr>
            <a:r>
              <a:rPr lang="en-US" sz="1600" b="1" dirty="0">
                <a:solidFill>
                  <a:srgbClr val="FF0000"/>
                </a:solidFill>
                <a:latin typeface="Courier New" panose="02070309020205020404" pitchFamily="49" charset="0"/>
              </a:rPr>
              <a:t>class</a:t>
            </a:r>
            <a:r>
              <a:rPr lang="en-US" altLang="zh-TW" sz="1600" b="1" dirty="0">
                <a:solidFill>
                  <a:srgbClr val="0000FF"/>
                </a:solidFill>
                <a:latin typeface="Courier New" panose="02070309020205020404" pitchFamily="49" charset="0"/>
              </a:rPr>
              <a:t> </a:t>
            </a:r>
            <a:r>
              <a:rPr lang="en-US" altLang="zh-TW" sz="1600" b="1" dirty="0">
                <a:solidFill>
                  <a:srgbClr val="CC04A1"/>
                </a:solidFill>
                <a:latin typeface="Courier New" panose="02070309020205020404" pitchFamily="49" charset="0"/>
              </a:rPr>
              <a:t>B2 </a:t>
            </a:r>
          </a:p>
          <a:p>
            <a:pPr>
              <a:spcAft>
                <a:spcPts val="100"/>
              </a:spcAft>
            </a:pPr>
            <a:r>
              <a:rPr lang="en-US" altLang="zh-TW" sz="1600" b="1" dirty="0">
                <a:solidFill>
                  <a:srgbClr val="CC04A1"/>
                </a:solidFill>
                <a:latin typeface="Courier New" panose="02070309020205020404" pitchFamily="49" charset="0"/>
              </a:rPr>
              <a:t>  </a:t>
            </a:r>
            <a:r>
              <a:rPr lang="en-US" altLang="zh-TW" sz="1600" b="1" dirty="0">
                <a:solidFill>
                  <a:srgbClr val="FF0000"/>
                </a:solidFill>
                <a:latin typeface="Courier New" panose="02070309020205020404" pitchFamily="49" charset="0"/>
              </a:rPr>
              <a:t>{</a:t>
            </a:r>
          </a:p>
          <a:p>
            <a:pPr>
              <a:spcAft>
                <a:spcPts val="100"/>
              </a:spcAft>
            </a:pPr>
            <a:r>
              <a:rPr lang="en-US" altLang="zh-TW" sz="1600" b="1" dirty="0">
                <a:solidFill>
                  <a:srgbClr val="FF0000"/>
                </a:solidFill>
                <a:latin typeface="Courier New" panose="02070309020205020404" pitchFamily="49" charset="0"/>
              </a:rPr>
              <a:t>	int </a:t>
            </a:r>
            <a:r>
              <a:rPr lang="en-US" altLang="zh-TW" sz="1600" b="1" dirty="0">
                <a:solidFill>
                  <a:srgbClr val="0000FF"/>
                </a:solidFill>
                <a:latin typeface="Courier New" panose="02070309020205020404" pitchFamily="49" charset="0"/>
              </a:rPr>
              <a:t>b</a:t>
            </a:r>
            <a:r>
              <a:rPr lang="en-US" altLang="zh-TW" sz="1600" b="1" dirty="0">
                <a:solidFill>
                  <a:srgbClr val="FF0000"/>
                </a:solidFill>
                <a:latin typeface="Courier New" panose="02070309020205020404" pitchFamily="49" charset="0"/>
              </a:rPr>
              <a:t>;</a:t>
            </a:r>
          </a:p>
          <a:p>
            <a:pPr>
              <a:spcAft>
                <a:spcPts val="100"/>
              </a:spcAft>
              <a:buFontTx/>
              <a:buNone/>
            </a:pPr>
            <a:r>
              <a:rPr lang="en-US" sz="1600" b="1" dirty="0">
                <a:solidFill>
                  <a:srgbClr val="0000FF"/>
                </a:solidFill>
                <a:latin typeface="Courier New" panose="02070309020205020404" pitchFamily="49" charset="0"/>
              </a:rPr>
              <a:t>public:</a:t>
            </a:r>
          </a:p>
          <a:p>
            <a:pPr>
              <a:spcAft>
                <a:spcPts val="100"/>
              </a:spcAft>
            </a:pPr>
            <a:r>
              <a:rPr lang="en-US" altLang="zh-TW" sz="1600" b="1" dirty="0">
                <a:solidFill>
                  <a:srgbClr val="FF0000"/>
                </a:solidFill>
                <a:latin typeface="Courier New" panose="02070309020205020404" pitchFamily="49" charset="0"/>
              </a:rPr>
              <a:t>      </a:t>
            </a:r>
            <a:r>
              <a:rPr lang="en-US" altLang="zh-TW" sz="1600" b="1" dirty="0">
                <a:solidFill>
                  <a:srgbClr val="CC04A1"/>
                </a:solidFill>
                <a:latin typeface="Courier New" panose="02070309020205020404" pitchFamily="49" charset="0"/>
              </a:rPr>
              <a:t>B2</a:t>
            </a:r>
            <a:r>
              <a:rPr lang="en-US" altLang="zh-TW" sz="1600" b="1" dirty="0">
                <a:solidFill>
                  <a:srgbClr val="FF0000"/>
                </a:solidFill>
                <a:latin typeface="Courier New" panose="02070309020205020404" pitchFamily="49" charset="0"/>
              </a:rPr>
              <a:t>(</a:t>
            </a:r>
            <a:r>
              <a:rPr lang="en-US" altLang="zh-TW" sz="1600" b="1" dirty="0">
                <a:solidFill>
                  <a:schemeClr val="tx1"/>
                </a:solidFill>
                <a:latin typeface="Courier New" panose="02070309020205020404" pitchFamily="49" charset="0"/>
              </a:rPr>
              <a:t>int</a:t>
            </a:r>
            <a:r>
              <a:rPr lang="en-US" altLang="zh-TW" sz="1600" b="1" dirty="0">
                <a:solidFill>
                  <a:srgbClr val="FF0000"/>
                </a:solidFill>
                <a:latin typeface="Courier New" panose="02070309020205020404" pitchFamily="49" charset="0"/>
              </a:rPr>
              <a:t> x) { </a:t>
            </a:r>
            <a:r>
              <a:rPr lang="en-US" altLang="zh-TW" sz="1600" b="1" dirty="0">
                <a:solidFill>
                  <a:schemeClr val="tx1"/>
                </a:solidFill>
                <a:latin typeface="Courier New" panose="02070309020205020404" pitchFamily="49" charset="0"/>
              </a:rPr>
              <a:t>b = </a:t>
            </a:r>
            <a:r>
              <a:rPr lang="en-US" altLang="zh-TW" sz="1600" b="1" dirty="0">
                <a:solidFill>
                  <a:srgbClr val="FF0000"/>
                </a:solidFill>
                <a:latin typeface="Courier New" panose="02070309020205020404" pitchFamily="49" charset="0"/>
              </a:rPr>
              <a:t>x</a:t>
            </a:r>
            <a:r>
              <a:rPr lang="en-US" altLang="zh-TW" sz="1600" b="1" dirty="0">
                <a:solidFill>
                  <a:schemeClr val="tx1"/>
                </a:solidFill>
                <a:latin typeface="Courier New" panose="02070309020205020404" pitchFamily="49" charset="0"/>
              </a:rPr>
              <a:t>;</a:t>
            </a:r>
            <a:r>
              <a:rPr lang="en-US" altLang="zh-TW" sz="1600" b="1" dirty="0">
                <a:solidFill>
                  <a:srgbClr val="FF0000"/>
                </a:solidFill>
                <a:latin typeface="Courier New" panose="02070309020205020404" pitchFamily="49" charset="0"/>
              </a:rPr>
              <a:t> }</a:t>
            </a:r>
          </a:p>
          <a:p>
            <a:pPr>
              <a:spcAft>
                <a:spcPts val="100"/>
              </a:spcAft>
            </a:pPr>
            <a:r>
              <a:rPr lang="en-US" altLang="zh-TW" sz="1600" b="1" dirty="0">
                <a:solidFill>
                  <a:srgbClr val="FF0000"/>
                </a:solidFill>
                <a:latin typeface="Courier New" panose="02070309020205020404" pitchFamily="49" charset="0"/>
              </a:rPr>
              <a:t>      </a:t>
            </a:r>
            <a:r>
              <a:rPr lang="en-US" altLang="zh-TW" sz="1600" b="1" dirty="0">
                <a:solidFill>
                  <a:srgbClr val="CC04A1"/>
                </a:solidFill>
                <a:latin typeface="Courier New" panose="02070309020205020404" pitchFamily="49" charset="0"/>
              </a:rPr>
              <a:t>int</a:t>
            </a:r>
            <a:r>
              <a:rPr lang="en-US" altLang="zh-TW" sz="1600" b="1" dirty="0">
                <a:solidFill>
                  <a:srgbClr val="FF0000"/>
                </a:solidFill>
                <a:latin typeface="Courier New" panose="02070309020205020404" pitchFamily="49" charset="0"/>
              </a:rPr>
              <a:t> </a:t>
            </a:r>
            <a:r>
              <a:rPr lang="en-US" altLang="zh-TW" sz="1600" b="1" dirty="0" err="1">
                <a:solidFill>
                  <a:srgbClr val="0000FF"/>
                </a:solidFill>
                <a:latin typeface="Courier New" panose="02070309020205020404" pitchFamily="49" charset="0"/>
              </a:rPr>
              <a:t>getb</a:t>
            </a:r>
            <a:r>
              <a:rPr lang="en-US" altLang="zh-TW" sz="1600" b="1" dirty="0">
                <a:solidFill>
                  <a:srgbClr val="0000FF"/>
                </a:solidFill>
                <a:latin typeface="Courier New" panose="02070309020205020404" pitchFamily="49" charset="0"/>
              </a:rPr>
              <a:t>()</a:t>
            </a:r>
            <a:r>
              <a:rPr lang="en-US" altLang="zh-TW" sz="1600" b="1" dirty="0">
                <a:solidFill>
                  <a:srgbClr val="FF0000"/>
                </a:solidFill>
                <a:latin typeface="Courier New" panose="02070309020205020404" pitchFamily="49" charset="0"/>
              </a:rPr>
              <a:t>{ return </a:t>
            </a:r>
            <a:r>
              <a:rPr lang="en-US" altLang="zh-TW" sz="1600" b="1" dirty="0">
                <a:solidFill>
                  <a:srgbClr val="0000FF"/>
                </a:solidFill>
                <a:latin typeface="Courier New" panose="02070309020205020404" pitchFamily="49" charset="0"/>
              </a:rPr>
              <a:t>b; </a:t>
            </a:r>
            <a:r>
              <a:rPr lang="en-US" altLang="zh-TW" sz="1600" b="1" dirty="0">
                <a:solidFill>
                  <a:srgbClr val="FF0000"/>
                </a:solidFill>
                <a:latin typeface="Courier New" panose="02070309020205020404" pitchFamily="49" charset="0"/>
              </a:rPr>
              <a:t>}</a:t>
            </a:r>
          </a:p>
          <a:p>
            <a:pPr>
              <a:spcAft>
                <a:spcPts val="100"/>
              </a:spcAft>
            </a:pPr>
            <a:r>
              <a:rPr lang="en-US" altLang="zh-TW" sz="1600" b="1" dirty="0">
                <a:solidFill>
                  <a:srgbClr val="FF0000"/>
                </a:solidFill>
                <a:latin typeface="Courier New" panose="02070309020205020404" pitchFamily="49" charset="0"/>
              </a:rPr>
              <a:t>};</a:t>
            </a:r>
          </a:p>
        </p:txBody>
      </p:sp>
      <p:sp>
        <p:nvSpPr>
          <p:cNvPr id="5" name="Rectangle 4"/>
          <p:cNvSpPr/>
          <p:nvPr/>
        </p:nvSpPr>
        <p:spPr>
          <a:xfrm>
            <a:off x="4218915" y="1814517"/>
            <a:ext cx="4764403" cy="4471987"/>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pPr>
              <a:lnSpc>
                <a:spcPct val="90000"/>
              </a:lnSpc>
              <a:buFont typeface="Monotype Sorts" pitchFamily="2" charset="2"/>
              <a:buNone/>
            </a:pPr>
            <a:r>
              <a:rPr lang="en-US" altLang="zh-TW" sz="1600" b="1" dirty="0">
                <a:solidFill>
                  <a:srgbClr val="002060"/>
                </a:solidFill>
                <a:latin typeface="Courier New" panose="02070309020205020404" pitchFamily="49" charset="0"/>
              </a:rPr>
              <a:t>// Directly inherit two base classes</a:t>
            </a:r>
          </a:p>
          <a:p>
            <a:pPr>
              <a:lnSpc>
                <a:spcPct val="90000"/>
              </a:lnSpc>
              <a:buFont typeface="Monotype Sorts" pitchFamily="2" charset="2"/>
              <a:buNone/>
            </a:pPr>
            <a:endParaRPr lang="en-US" altLang="zh-TW" sz="1600" b="1" dirty="0">
              <a:solidFill>
                <a:srgbClr val="002060"/>
              </a:solidFill>
              <a:latin typeface="Courier New" panose="02070309020205020404" pitchFamily="49" charset="0"/>
            </a:endParaRPr>
          </a:p>
          <a:p>
            <a:pPr>
              <a:buFont typeface="Monotype Sorts" pitchFamily="2" charset="2"/>
              <a:buNone/>
            </a:pPr>
            <a:r>
              <a:rPr lang="en-US" altLang="zh-TW" sz="1600" b="1" dirty="0">
                <a:solidFill>
                  <a:srgbClr val="FF0000"/>
                </a:solidFill>
                <a:latin typeface="Courier New" panose="02070309020205020404" pitchFamily="49" charset="0"/>
              </a:rPr>
              <a:t>class</a:t>
            </a:r>
            <a:r>
              <a:rPr lang="en-US" altLang="zh-TW" sz="1600" b="1" dirty="0">
                <a:solidFill>
                  <a:srgbClr val="0000FF"/>
                </a:solidFill>
                <a:latin typeface="Courier New" panose="02070309020205020404" pitchFamily="49" charset="0"/>
              </a:rPr>
              <a:t> D : </a:t>
            </a:r>
            <a:r>
              <a:rPr lang="en-US" altLang="zh-TW" sz="1600" b="1" dirty="0">
                <a:solidFill>
                  <a:schemeClr val="tx1"/>
                </a:solidFill>
                <a:latin typeface="Courier New" panose="02070309020205020404" pitchFamily="49" charset="0"/>
              </a:rPr>
              <a:t>public</a:t>
            </a:r>
            <a:r>
              <a:rPr lang="en-US" altLang="zh-TW" sz="1600" b="1" dirty="0">
                <a:solidFill>
                  <a:srgbClr val="0000FF"/>
                </a:solidFill>
                <a:latin typeface="Courier New" panose="02070309020205020404" pitchFamily="49" charset="0"/>
              </a:rPr>
              <a:t> </a:t>
            </a:r>
            <a:r>
              <a:rPr lang="en-US" altLang="zh-TW" sz="1600" b="1" dirty="0">
                <a:solidFill>
                  <a:srgbClr val="CC04A1"/>
                </a:solidFill>
                <a:latin typeface="Courier New" panose="02070309020205020404" pitchFamily="49" charset="0"/>
              </a:rPr>
              <a:t>B1</a:t>
            </a:r>
            <a:r>
              <a:rPr lang="en-US" altLang="zh-TW" sz="1600" b="1" dirty="0">
                <a:solidFill>
                  <a:srgbClr val="0000FF"/>
                </a:solidFill>
                <a:latin typeface="Courier New" panose="02070309020205020404" pitchFamily="49" charset="0"/>
              </a:rPr>
              <a:t>, </a:t>
            </a:r>
            <a:r>
              <a:rPr lang="en-US" altLang="zh-TW" sz="1600" b="1" dirty="0">
                <a:solidFill>
                  <a:schemeClr val="tx1"/>
                </a:solidFill>
                <a:latin typeface="Courier New" panose="02070309020205020404" pitchFamily="49" charset="0"/>
              </a:rPr>
              <a:t>public</a:t>
            </a:r>
            <a:r>
              <a:rPr lang="en-US" altLang="zh-TW" sz="1600" b="1" dirty="0">
                <a:solidFill>
                  <a:srgbClr val="0000FF"/>
                </a:solidFill>
                <a:latin typeface="Courier New" panose="02070309020205020404" pitchFamily="49" charset="0"/>
              </a:rPr>
              <a:t> B2 </a:t>
            </a:r>
          </a:p>
          <a:p>
            <a:pPr>
              <a:buFont typeface="Monotype Sorts" pitchFamily="2" charset="2"/>
              <a:buNone/>
            </a:pPr>
            <a:r>
              <a:rPr lang="en-US" altLang="zh-TW" sz="1600" b="1" dirty="0">
                <a:solidFill>
                  <a:srgbClr val="0000FF"/>
                </a:solidFill>
                <a:latin typeface="Courier New" panose="02070309020205020404" pitchFamily="49" charset="0"/>
              </a:rPr>
              <a:t>  {</a:t>
            </a:r>
          </a:p>
          <a:p>
            <a:pPr>
              <a:buFont typeface="Monotype Sorts" pitchFamily="2" charset="2"/>
              <a:buNone/>
            </a:pPr>
            <a:r>
              <a:rPr lang="en-US" altLang="zh-TW" sz="1600" b="1" dirty="0">
                <a:solidFill>
                  <a:srgbClr val="0000FF"/>
                </a:solidFill>
                <a:latin typeface="Courier New" panose="02070309020205020404" pitchFamily="49" charset="0"/>
              </a:rPr>
              <a:t>      </a:t>
            </a:r>
            <a:r>
              <a:rPr lang="en-US" altLang="zh-TW" sz="1600" b="1" dirty="0">
                <a:solidFill>
                  <a:srgbClr val="FF0000"/>
                </a:solidFill>
                <a:latin typeface="Courier New" panose="02070309020205020404" pitchFamily="49" charset="0"/>
              </a:rPr>
              <a:t>int</a:t>
            </a:r>
            <a:r>
              <a:rPr lang="en-US" altLang="zh-TW" sz="1600" b="1" dirty="0">
                <a:solidFill>
                  <a:srgbClr val="00B050"/>
                </a:solidFill>
                <a:latin typeface="Courier New" panose="02070309020205020404" pitchFamily="49" charset="0"/>
              </a:rPr>
              <a:t> </a:t>
            </a:r>
            <a:r>
              <a:rPr lang="en-US" altLang="zh-TW" sz="1600" b="1" dirty="0">
                <a:solidFill>
                  <a:srgbClr val="0000FF"/>
                </a:solidFill>
                <a:latin typeface="Courier New" panose="02070309020205020404" pitchFamily="49" charset="0"/>
              </a:rPr>
              <a:t>c;</a:t>
            </a:r>
          </a:p>
          <a:p>
            <a:pPr>
              <a:buFont typeface="Monotype Sorts" pitchFamily="2" charset="2"/>
              <a:buNone/>
            </a:pPr>
            <a:r>
              <a:rPr lang="en-US" altLang="zh-TW" sz="1600" b="1" dirty="0">
                <a:solidFill>
                  <a:srgbClr val="0000FF"/>
                </a:solidFill>
                <a:latin typeface="Courier New" panose="02070309020205020404" pitchFamily="49" charset="0"/>
              </a:rPr>
              <a:t>  public:</a:t>
            </a:r>
          </a:p>
          <a:p>
            <a:pPr>
              <a:buFont typeface="Monotype Sorts" pitchFamily="2" charset="2"/>
              <a:buNone/>
            </a:pPr>
            <a:r>
              <a:rPr lang="en-US" altLang="zh-TW" sz="1600" b="1" dirty="0">
                <a:solidFill>
                  <a:srgbClr val="0000FF"/>
                </a:solidFill>
                <a:latin typeface="Courier New" panose="02070309020205020404" pitchFamily="49" charset="0"/>
              </a:rPr>
              <a:t>		</a:t>
            </a:r>
          </a:p>
          <a:p>
            <a:pPr>
              <a:buFont typeface="Monotype Sorts" pitchFamily="2" charset="2"/>
              <a:buNone/>
            </a:pPr>
            <a:r>
              <a:rPr lang="en-US" altLang="zh-TW" sz="1600" b="1" dirty="0">
                <a:solidFill>
                  <a:srgbClr val="0000FF"/>
                </a:solidFill>
                <a:latin typeface="Courier New" panose="02070309020205020404" pitchFamily="49" charset="0"/>
              </a:rPr>
              <a:t>  D(</a:t>
            </a:r>
            <a:r>
              <a:rPr lang="en-US" altLang="zh-TW" sz="1600" b="1" dirty="0">
                <a:solidFill>
                  <a:srgbClr val="FF0000"/>
                </a:solidFill>
                <a:latin typeface="Courier New" panose="02070309020205020404" pitchFamily="49" charset="0"/>
              </a:rPr>
              <a:t>int</a:t>
            </a:r>
            <a:r>
              <a:rPr lang="en-US" altLang="zh-TW" sz="1600" b="1" dirty="0">
                <a:solidFill>
                  <a:srgbClr val="0000FF"/>
                </a:solidFill>
                <a:latin typeface="Courier New" panose="02070309020205020404" pitchFamily="49" charset="0"/>
              </a:rPr>
              <a:t> </a:t>
            </a:r>
            <a:r>
              <a:rPr lang="en-US" altLang="zh-TW" sz="1600" b="1" dirty="0">
                <a:solidFill>
                  <a:schemeClr val="tx1"/>
                </a:solidFill>
                <a:latin typeface="Courier New" panose="02070309020205020404" pitchFamily="49" charset="0"/>
              </a:rPr>
              <a:t>x</a:t>
            </a:r>
            <a:r>
              <a:rPr lang="en-US" altLang="zh-TW" sz="1600" b="1" dirty="0">
                <a:solidFill>
                  <a:srgbClr val="0000FF"/>
                </a:solidFill>
                <a:latin typeface="Courier New" panose="02070309020205020404" pitchFamily="49" charset="0"/>
              </a:rPr>
              <a:t>, </a:t>
            </a:r>
            <a:r>
              <a:rPr lang="en-US" altLang="zh-TW" sz="1600" b="1" dirty="0">
                <a:solidFill>
                  <a:srgbClr val="FF0000"/>
                </a:solidFill>
                <a:latin typeface="Courier New" panose="02070309020205020404" pitchFamily="49" charset="0"/>
              </a:rPr>
              <a:t>int</a:t>
            </a:r>
            <a:r>
              <a:rPr lang="en-US" altLang="zh-TW" sz="1600" b="1" dirty="0">
                <a:solidFill>
                  <a:srgbClr val="0000FF"/>
                </a:solidFill>
                <a:latin typeface="Courier New" panose="02070309020205020404" pitchFamily="49" charset="0"/>
              </a:rPr>
              <a:t> </a:t>
            </a:r>
            <a:r>
              <a:rPr lang="en-US" altLang="zh-TW" sz="1600" b="1" dirty="0">
                <a:solidFill>
                  <a:schemeClr val="tx1"/>
                </a:solidFill>
                <a:latin typeface="Courier New" panose="02070309020205020404" pitchFamily="49" charset="0"/>
              </a:rPr>
              <a:t>y</a:t>
            </a:r>
            <a:r>
              <a:rPr lang="en-US" altLang="zh-TW" sz="1600" b="1" dirty="0">
                <a:solidFill>
                  <a:srgbClr val="0000FF"/>
                </a:solidFill>
                <a:latin typeface="Courier New" panose="02070309020205020404" pitchFamily="49" charset="0"/>
              </a:rPr>
              <a:t>, </a:t>
            </a:r>
            <a:r>
              <a:rPr lang="en-US" altLang="zh-TW" sz="1600" b="1" dirty="0">
                <a:solidFill>
                  <a:srgbClr val="FF0000"/>
                </a:solidFill>
                <a:latin typeface="Courier New" panose="02070309020205020404" pitchFamily="49" charset="0"/>
              </a:rPr>
              <a:t>int</a:t>
            </a:r>
            <a:r>
              <a:rPr lang="en-US" altLang="zh-TW" sz="1600" b="1" dirty="0">
                <a:solidFill>
                  <a:srgbClr val="0000FF"/>
                </a:solidFill>
                <a:latin typeface="Courier New" panose="02070309020205020404" pitchFamily="49" charset="0"/>
              </a:rPr>
              <a:t> </a:t>
            </a:r>
            <a:r>
              <a:rPr lang="en-US" altLang="zh-TW" sz="1600" b="1" dirty="0">
                <a:solidFill>
                  <a:schemeClr val="tx1"/>
                </a:solidFill>
                <a:latin typeface="Courier New" panose="02070309020205020404" pitchFamily="49" charset="0"/>
              </a:rPr>
              <a:t>z</a:t>
            </a:r>
            <a:r>
              <a:rPr lang="en-US" altLang="zh-TW" sz="1600" b="1" dirty="0">
                <a:solidFill>
                  <a:srgbClr val="0000FF"/>
                </a:solidFill>
                <a:latin typeface="Courier New" panose="02070309020205020404" pitchFamily="49" charset="0"/>
              </a:rPr>
              <a:t>): </a:t>
            </a:r>
            <a:r>
              <a:rPr lang="en-US" altLang="zh-TW" sz="1600" b="1" dirty="0">
                <a:solidFill>
                  <a:srgbClr val="CC04A1"/>
                </a:solidFill>
                <a:latin typeface="Courier New" panose="02070309020205020404" pitchFamily="49" charset="0"/>
              </a:rPr>
              <a:t>B1</a:t>
            </a:r>
            <a:r>
              <a:rPr lang="en-US" altLang="zh-TW" sz="1600" b="1" dirty="0">
                <a:solidFill>
                  <a:srgbClr val="0000FF"/>
                </a:solidFill>
                <a:latin typeface="Courier New" panose="02070309020205020404" pitchFamily="49" charset="0"/>
              </a:rPr>
              <a:t>(z), </a:t>
            </a:r>
            <a:r>
              <a:rPr lang="en-US" altLang="zh-TW" sz="1600" b="1" dirty="0">
                <a:solidFill>
                  <a:srgbClr val="CC04A1"/>
                </a:solidFill>
                <a:latin typeface="Courier New" panose="02070309020205020404" pitchFamily="49" charset="0"/>
              </a:rPr>
              <a:t>B2</a:t>
            </a:r>
            <a:r>
              <a:rPr lang="en-US" altLang="zh-TW" sz="1600" b="1" dirty="0">
                <a:solidFill>
                  <a:srgbClr val="0000FF"/>
                </a:solidFill>
                <a:latin typeface="Courier New" panose="02070309020205020404" pitchFamily="49" charset="0"/>
              </a:rPr>
              <a:t>(y)    </a:t>
            </a:r>
          </a:p>
          <a:p>
            <a:pPr>
              <a:buFont typeface="Monotype Sorts" pitchFamily="2" charset="2"/>
              <a:buNone/>
            </a:pPr>
            <a:r>
              <a:rPr lang="en-US" altLang="zh-TW" sz="1600" b="1" dirty="0">
                <a:solidFill>
                  <a:srgbClr val="0000FF"/>
                </a:solidFill>
                <a:latin typeface="Courier New" panose="02070309020205020404" pitchFamily="49" charset="0"/>
              </a:rPr>
              <a:t>  </a:t>
            </a:r>
            <a:r>
              <a:rPr lang="en-US" altLang="zh-TW" sz="1600" b="1" dirty="0">
                <a:solidFill>
                  <a:srgbClr val="C00000"/>
                </a:solidFill>
                <a:latin typeface="Courier New" panose="02070309020205020404" pitchFamily="49" charset="0"/>
              </a:rPr>
              <a:t>{</a:t>
            </a:r>
          </a:p>
          <a:p>
            <a:pPr>
              <a:buFont typeface="Monotype Sorts" pitchFamily="2" charset="2"/>
              <a:buNone/>
            </a:pPr>
            <a:r>
              <a:rPr lang="en-US" altLang="zh-TW" sz="1600" b="1" dirty="0">
                <a:solidFill>
                  <a:srgbClr val="002060"/>
                </a:solidFill>
                <a:latin typeface="Courier New" panose="02070309020205020404" pitchFamily="49" charset="0"/>
              </a:rPr>
              <a:t>      c = x; </a:t>
            </a:r>
          </a:p>
          <a:p>
            <a:pPr>
              <a:buFont typeface="Monotype Sorts" pitchFamily="2" charset="2"/>
              <a:buNone/>
            </a:pPr>
            <a:r>
              <a:rPr lang="en-US" altLang="zh-TW" sz="1600" b="1" dirty="0">
                <a:solidFill>
                  <a:srgbClr val="0000FF"/>
                </a:solidFill>
                <a:latin typeface="Courier New" panose="02070309020205020404" pitchFamily="49" charset="0"/>
              </a:rPr>
              <a:t>  </a:t>
            </a:r>
            <a:r>
              <a:rPr lang="en-US" altLang="zh-TW" sz="1600" b="1" dirty="0">
                <a:solidFill>
                  <a:srgbClr val="C00000"/>
                </a:solidFill>
                <a:latin typeface="Courier New" panose="02070309020205020404" pitchFamily="49" charset="0"/>
              </a:rPr>
              <a:t>}</a:t>
            </a:r>
          </a:p>
          <a:p>
            <a:pPr>
              <a:buFont typeface="Monotype Sorts" pitchFamily="2" charset="2"/>
              <a:buNone/>
            </a:pPr>
            <a:endParaRPr lang="en-US" altLang="zh-TW" sz="1600" b="1" dirty="0">
              <a:solidFill>
                <a:srgbClr val="0000FF"/>
              </a:solidFill>
              <a:latin typeface="Courier New" panose="02070309020205020404" pitchFamily="49" charset="0"/>
            </a:endParaRPr>
          </a:p>
          <a:p>
            <a:pPr>
              <a:buFont typeface="Monotype Sorts" pitchFamily="2" charset="2"/>
              <a:buNone/>
            </a:pPr>
            <a:r>
              <a:rPr lang="en-US" altLang="zh-TW" sz="1600" b="1" dirty="0">
                <a:solidFill>
                  <a:srgbClr val="C00000"/>
                </a:solidFill>
                <a:latin typeface="Courier New" panose="02070309020205020404" pitchFamily="49" charset="0"/>
              </a:rPr>
              <a:t>void</a:t>
            </a:r>
            <a:r>
              <a:rPr lang="en-US" altLang="zh-TW" sz="1600" b="1" dirty="0">
                <a:solidFill>
                  <a:srgbClr val="0000FF"/>
                </a:solidFill>
                <a:latin typeface="Courier New" panose="02070309020205020404" pitchFamily="49" charset="0"/>
              </a:rPr>
              <a:t> </a:t>
            </a:r>
            <a:r>
              <a:rPr lang="en-US" altLang="zh-TW" sz="1600" b="1" dirty="0">
                <a:solidFill>
                  <a:schemeClr val="bg2">
                    <a:lumMod val="50000"/>
                  </a:schemeClr>
                </a:solidFill>
                <a:latin typeface="Courier New" panose="02070309020205020404" pitchFamily="49" charset="0"/>
              </a:rPr>
              <a:t>show() </a:t>
            </a:r>
          </a:p>
          <a:p>
            <a:pPr>
              <a:buFont typeface="Monotype Sorts" pitchFamily="2" charset="2"/>
              <a:buNone/>
            </a:pPr>
            <a:r>
              <a:rPr lang="en-US" altLang="zh-TW" sz="1600" b="1" dirty="0">
                <a:solidFill>
                  <a:srgbClr val="0000FF"/>
                </a:solidFill>
                <a:latin typeface="Courier New" panose="02070309020205020404" pitchFamily="49" charset="0"/>
              </a:rPr>
              <a:t>  </a:t>
            </a:r>
            <a:r>
              <a:rPr lang="en-US" altLang="zh-TW" sz="1600" b="1" dirty="0">
                <a:solidFill>
                  <a:srgbClr val="C00000"/>
                </a:solidFill>
                <a:latin typeface="Courier New" panose="02070309020205020404" pitchFamily="49" charset="0"/>
              </a:rPr>
              <a:t>{</a:t>
            </a:r>
          </a:p>
          <a:p>
            <a:pPr>
              <a:buFont typeface="Monotype Sorts" pitchFamily="2" charset="2"/>
              <a:buNone/>
            </a:pPr>
            <a:r>
              <a:rPr lang="en-US" altLang="zh-TW" sz="1600" b="1" dirty="0">
                <a:solidFill>
                  <a:srgbClr val="0000FF"/>
                </a:solidFill>
                <a:latin typeface="Courier New" panose="02070309020205020404" pitchFamily="49" charset="0"/>
              </a:rPr>
              <a:t>  cout &lt;&lt; geta() &lt;&lt; </a:t>
            </a:r>
            <a:r>
              <a:rPr lang="en-US" altLang="zh-TW" sz="1600" b="1" dirty="0" err="1">
                <a:solidFill>
                  <a:srgbClr val="0000FF"/>
                </a:solidFill>
                <a:latin typeface="Courier New" panose="02070309020205020404" pitchFamily="49" charset="0"/>
              </a:rPr>
              <a:t>getb</a:t>
            </a:r>
            <a:r>
              <a:rPr lang="en-US" altLang="zh-TW" sz="1600" b="1" dirty="0">
                <a:solidFill>
                  <a:srgbClr val="0000FF"/>
                </a:solidFill>
                <a:latin typeface="Courier New" panose="02070309020205020404" pitchFamily="49" charset="0"/>
              </a:rPr>
              <a:t>() &lt;&lt; c;</a:t>
            </a:r>
          </a:p>
          <a:p>
            <a:pPr>
              <a:buFont typeface="Monotype Sorts" pitchFamily="2" charset="2"/>
              <a:buNone/>
            </a:pPr>
            <a:r>
              <a:rPr lang="en-US" altLang="zh-TW" sz="1600" b="1" dirty="0">
                <a:solidFill>
                  <a:srgbClr val="0000FF"/>
                </a:solidFill>
                <a:latin typeface="Courier New" panose="02070309020205020404" pitchFamily="49" charset="0"/>
              </a:rPr>
              <a:t>  </a:t>
            </a:r>
            <a:r>
              <a:rPr lang="en-US" altLang="zh-TW" sz="1600" b="1" dirty="0">
                <a:solidFill>
                  <a:srgbClr val="C00000"/>
                </a:solidFill>
                <a:latin typeface="Courier New" panose="02070309020205020404" pitchFamily="49" charset="0"/>
              </a:rPr>
              <a:t> }</a:t>
            </a:r>
          </a:p>
          <a:p>
            <a:pPr>
              <a:buFont typeface="Monotype Sorts" pitchFamily="2" charset="2"/>
              <a:buNone/>
            </a:pPr>
            <a:r>
              <a:rPr lang="en-US" altLang="zh-TW" sz="1600" b="1" dirty="0">
                <a:solidFill>
                  <a:srgbClr val="0000FF"/>
                </a:solidFill>
                <a:latin typeface="Courier New" panose="02070309020205020404" pitchFamily="49" charset="0"/>
              </a:rPr>
              <a:t>  };</a:t>
            </a:r>
          </a:p>
          <a:p>
            <a:pPr>
              <a:spcAft>
                <a:spcPts val="300"/>
              </a:spcAft>
            </a:pPr>
            <a:endParaRPr lang="en-US" sz="1600" b="1" dirty="0">
              <a:latin typeface="Courier New" panose="02070309020205020404" pitchFamily="49" charset="0"/>
            </a:endParaRPr>
          </a:p>
        </p:txBody>
      </p:sp>
      <p:sp>
        <p:nvSpPr>
          <p:cNvPr id="6" name="Rectangle 5"/>
          <p:cNvSpPr/>
          <p:nvPr/>
        </p:nvSpPr>
        <p:spPr>
          <a:xfrm>
            <a:off x="9097622" y="4157668"/>
            <a:ext cx="2712201" cy="928685"/>
          </a:xfrm>
          <a:prstGeom prst="rect">
            <a:avLst/>
          </a:prstGeom>
          <a:solidFill>
            <a:srgbClr val="F6F969"/>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0000FF"/>
                </a:solidFill>
                <a:latin typeface="Courier New" panose="02070309020205020404" pitchFamily="49" charset="0"/>
              </a:rPr>
              <a:t>Output:</a:t>
            </a:r>
          </a:p>
          <a:p>
            <a:pPr>
              <a:spcAft>
                <a:spcPts val="300"/>
              </a:spcAft>
            </a:pPr>
            <a:endParaRPr lang="en-US" sz="700" b="1" dirty="0">
              <a:solidFill>
                <a:srgbClr val="CC04A1"/>
              </a:solidFill>
              <a:latin typeface="Courier New" panose="02070309020205020404" pitchFamily="49" charset="0"/>
            </a:endParaRPr>
          </a:p>
          <a:p>
            <a:pPr>
              <a:spcAft>
                <a:spcPts val="300"/>
              </a:spcAft>
              <a:buFont typeface="Monotype Sorts" pitchFamily="2" charset="2"/>
              <a:buNone/>
            </a:pPr>
            <a:r>
              <a:rPr lang="en-US" altLang="zh-TW" sz="1600" b="1" dirty="0">
                <a:solidFill>
                  <a:srgbClr val="CC04A1"/>
                </a:solidFill>
                <a:latin typeface="Courier New" panose="02070309020205020404" pitchFamily="49" charset="0"/>
              </a:rPr>
              <a:t>30  20  10</a:t>
            </a:r>
          </a:p>
        </p:txBody>
      </p:sp>
      <p:sp>
        <p:nvSpPr>
          <p:cNvPr id="9" name="Title 1"/>
          <p:cNvSpPr txBox="1">
            <a:spLocks/>
          </p:cNvSpPr>
          <p:nvPr/>
        </p:nvSpPr>
        <p:spPr>
          <a:xfrm>
            <a:off x="1636118" y="700089"/>
            <a:ext cx="7926336" cy="578414"/>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TW" sz="3600" b="1" dirty="0">
                <a:solidFill>
                  <a:srgbClr val="002060"/>
                </a:solidFill>
              </a:rPr>
              <a:t>Constructor with Multiple Inheritance</a:t>
            </a:r>
            <a:endParaRPr lang="en-US" sz="3600" b="1" dirty="0">
              <a:solidFill>
                <a:srgbClr val="002060"/>
              </a:solidFill>
            </a:endParaRPr>
          </a:p>
        </p:txBody>
      </p:sp>
      <p:sp>
        <p:nvSpPr>
          <p:cNvPr id="8" name="Rectangle 7"/>
          <p:cNvSpPr/>
          <p:nvPr/>
        </p:nvSpPr>
        <p:spPr>
          <a:xfrm>
            <a:off x="9097622" y="1814511"/>
            <a:ext cx="2712201" cy="2128836"/>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600"/>
              </a:spcAft>
            </a:pPr>
            <a:r>
              <a:rPr lang="en-US" sz="1600" b="1" dirty="0">
                <a:latin typeface="Courier New" panose="02070309020205020404" pitchFamily="49" charset="0"/>
              </a:rPr>
              <a:t>int main()</a:t>
            </a:r>
          </a:p>
          <a:p>
            <a:pPr>
              <a:spcAft>
                <a:spcPts val="600"/>
              </a:spcAft>
            </a:pPr>
            <a:r>
              <a:rPr lang="en-US" sz="1600" b="1" dirty="0">
                <a:latin typeface="Courier New" panose="02070309020205020404" pitchFamily="49" charset="0"/>
              </a:rPr>
              <a:t>{ </a:t>
            </a:r>
          </a:p>
          <a:p>
            <a:pPr>
              <a:spcAft>
                <a:spcPts val="600"/>
              </a:spcAft>
            </a:pPr>
            <a:r>
              <a:rPr lang="en-US" altLang="zh-TW" sz="1600" b="1" dirty="0">
                <a:solidFill>
                  <a:srgbClr val="0000FF"/>
                </a:solidFill>
                <a:latin typeface="Courier New" panose="02070309020205020404" pitchFamily="49" charset="0"/>
              </a:rPr>
              <a:t>  D</a:t>
            </a:r>
            <a:r>
              <a:rPr lang="en-US" altLang="zh-TW" sz="1600" b="1" dirty="0">
                <a:latin typeface="Courier New" panose="02070309020205020404" pitchFamily="49" charset="0"/>
              </a:rPr>
              <a:t> </a:t>
            </a:r>
            <a:r>
              <a:rPr lang="en-US" altLang="zh-TW" sz="1600" b="1" dirty="0">
                <a:solidFill>
                  <a:srgbClr val="CC04A1"/>
                </a:solidFill>
                <a:latin typeface="Courier New" panose="02070309020205020404" pitchFamily="49" charset="0"/>
              </a:rPr>
              <a:t>obj1</a:t>
            </a:r>
            <a:r>
              <a:rPr lang="en-US" altLang="zh-TW" sz="1600" b="1" dirty="0">
                <a:latin typeface="Courier New" panose="02070309020205020404" pitchFamily="49" charset="0"/>
              </a:rPr>
              <a:t>(10,20,30);</a:t>
            </a:r>
          </a:p>
          <a:p>
            <a:pPr>
              <a:spcAft>
                <a:spcPts val="600"/>
              </a:spcAft>
            </a:pPr>
            <a:r>
              <a:rPr lang="en-US" altLang="zh-TW" sz="1600" b="1" dirty="0">
                <a:solidFill>
                  <a:srgbClr val="CC04A1"/>
                </a:solidFill>
                <a:latin typeface="Courier New" panose="02070309020205020404" pitchFamily="49" charset="0"/>
              </a:rPr>
              <a:t>  obj1</a:t>
            </a:r>
            <a:r>
              <a:rPr lang="en-US" sz="1600" b="1" dirty="0">
                <a:latin typeface="Courier New" panose="02070309020205020404" pitchFamily="49" charset="0"/>
              </a:rPr>
              <a:t>.</a:t>
            </a:r>
            <a:r>
              <a:rPr lang="en-US" altLang="zh-TW" sz="1600" b="1" dirty="0">
                <a:solidFill>
                  <a:schemeClr val="bg2">
                    <a:lumMod val="50000"/>
                  </a:schemeClr>
                </a:solidFill>
                <a:latin typeface="Courier New" panose="02070309020205020404" pitchFamily="49" charset="0"/>
              </a:rPr>
              <a:t>show(); </a:t>
            </a:r>
            <a:endParaRPr lang="en-US" sz="1600" b="1" dirty="0">
              <a:latin typeface="Courier New" panose="02070309020205020404" pitchFamily="49" charset="0"/>
            </a:endParaRPr>
          </a:p>
          <a:p>
            <a:pPr>
              <a:spcAft>
                <a:spcPts val="600"/>
              </a:spcAft>
            </a:pPr>
            <a:r>
              <a:rPr lang="en-US" sz="1600" b="1" dirty="0">
                <a:solidFill>
                  <a:srgbClr val="002060"/>
                </a:solidFill>
                <a:latin typeface="Courier New" panose="02070309020205020404" pitchFamily="49" charset="0"/>
              </a:rPr>
              <a:t>  return</a:t>
            </a:r>
            <a:r>
              <a:rPr lang="en-US" sz="1600" b="1" dirty="0">
                <a:latin typeface="Courier New" panose="02070309020205020404" pitchFamily="49" charset="0"/>
              </a:rPr>
              <a:t> 0;</a:t>
            </a:r>
          </a:p>
          <a:p>
            <a:pPr>
              <a:spcAft>
                <a:spcPts val="600"/>
              </a:spcAft>
            </a:pPr>
            <a:r>
              <a:rPr lang="en-US" sz="1600" b="1" dirty="0">
                <a:latin typeface="Courier New" panose="02070309020205020404" pitchFamily="49" charset="0"/>
              </a:rPr>
              <a:t>}</a:t>
            </a:r>
          </a:p>
        </p:txBody>
      </p:sp>
    </p:spTree>
    <p:extLst>
      <p:ext uri="{BB962C8B-B14F-4D97-AF65-F5344CB8AC3E}">
        <p14:creationId xmlns:p14="http://schemas.microsoft.com/office/powerpoint/2010/main" val="17114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
                                          <p:stCondLst>
                                            <p:cond delay="0"/>
                                          </p:stCondLst>
                                        </p:cTn>
                                        <p:tgtEl>
                                          <p:spTgt spid="6"/>
                                        </p:tgtEl>
                                      </p:cBhvr>
                                    </p:animEffect>
                                    <p:anim calcmode="lin" valueType="num">
                                      <p:cBhvr>
                                        <p:cTn id="23" dur="18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 tmFilter="0, 0; 0.125,0.2665; 0.25,0.4; 0.375,0.465; 0.5,0.5;  0.625,0.535; 0.75,0.6; 0.875,0.7335; 1,1">
                                          <p:stCondLst>
                                            <p:cond delay="66"/>
                                          </p:stCondLst>
                                        </p:cTn>
                                        <p:tgtEl>
                                          <p:spTgt spid="6"/>
                                        </p:tgtEl>
                                        <p:attrNameLst>
                                          <p:attrName>ppt_y</p:attrName>
                                        </p:attrNameLst>
                                      </p:cBhvr>
                                      <p:tavLst>
                                        <p:tav tm="0" fmla="#ppt_y-sin(pi*$)/9">
                                          <p:val>
                                            <p:fltVal val="0"/>
                                          </p:val>
                                        </p:tav>
                                        <p:tav tm="100000">
                                          <p:val>
                                            <p:fltVal val="1"/>
                                          </p:val>
                                        </p:tav>
                                      </p:tavLst>
                                    </p:anim>
                                    <p:anim calcmode="lin" valueType="num">
                                      <p:cBhvr>
                                        <p:cTn id="26" dur="33" tmFilter="0, 0; 0.125,0.2665; 0.25,0.4; 0.375,0.465; 0.5,0.5;  0.625,0.535; 0.75,0.6; 0.875,0.7335; 1,1">
                                          <p:stCondLst>
                                            <p:cond delay="132"/>
                                          </p:stCondLst>
                                        </p:cTn>
                                        <p:tgtEl>
                                          <p:spTgt spid="6"/>
                                        </p:tgtEl>
                                        <p:attrNameLst>
                                          <p:attrName>ppt_y</p:attrName>
                                        </p:attrNameLst>
                                      </p:cBhvr>
                                      <p:tavLst>
                                        <p:tav tm="0" fmla="#ppt_y-sin(pi*$)/27">
                                          <p:val>
                                            <p:fltVal val="0"/>
                                          </p:val>
                                        </p:tav>
                                        <p:tav tm="100000">
                                          <p:val>
                                            <p:fltVal val="1"/>
                                          </p:val>
                                        </p:tav>
                                      </p:tavLst>
                                    </p:anim>
                                    <p:anim calcmode="lin" valueType="num">
                                      <p:cBhvr>
                                        <p:cTn id="27" dur="16" tmFilter="0, 0; 0.125,0.2665; 0.25,0.4; 0.375,0.465; 0.5,0.5;  0.625,0.535; 0.75,0.6; 0.875,0.7335; 1,1">
                                          <p:stCondLst>
                                            <p:cond delay="166"/>
                                          </p:stCondLst>
                                        </p:cTn>
                                        <p:tgtEl>
                                          <p:spTgt spid="6"/>
                                        </p:tgtEl>
                                        <p:attrNameLst>
                                          <p:attrName>ppt_y</p:attrName>
                                        </p:attrNameLst>
                                      </p:cBhvr>
                                      <p:tavLst>
                                        <p:tav tm="0" fmla="#ppt_y-sin(pi*$)/81">
                                          <p:val>
                                            <p:fltVal val="0"/>
                                          </p:val>
                                        </p:tav>
                                        <p:tav tm="100000">
                                          <p:val>
                                            <p:fltVal val="1"/>
                                          </p:val>
                                        </p:tav>
                                      </p:tavLst>
                                    </p:anim>
                                    <p:animScale>
                                      <p:cBhvr>
                                        <p:cTn id="28" dur="3">
                                          <p:stCondLst>
                                            <p:cond delay="65"/>
                                          </p:stCondLst>
                                        </p:cTn>
                                        <p:tgtEl>
                                          <p:spTgt spid="6"/>
                                        </p:tgtEl>
                                      </p:cBhvr>
                                      <p:to x="100000" y="60000"/>
                                    </p:animScale>
                                    <p:animScale>
                                      <p:cBhvr>
                                        <p:cTn id="29" dur="17" decel="50000">
                                          <p:stCondLst>
                                            <p:cond delay="68"/>
                                          </p:stCondLst>
                                        </p:cTn>
                                        <p:tgtEl>
                                          <p:spTgt spid="6"/>
                                        </p:tgtEl>
                                      </p:cBhvr>
                                      <p:to x="100000" y="100000"/>
                                    </p:animScale>
                                    <p:animScale>
                                      <p:cBhvr>
                                        <p:cTn id="30" dur="3">
                                          <p:stCondLst>
                                            <p:cond delay="131"/>
                                          </p:stCondLst>
                                        </p:cTn>
                                        <p:tgtEl>
                                          <p:spTgt spid="6"/>
                                        </p:tgtEl>
                                      </p:cBhvr>
                                      <p:to x="100000" y="80000"/>
                                    </p:animScale>
                                    <p:animScale>
                                      <p:cBhvr>
                                        <p:cTn id="31" dur="17" decel="50000">
                                          <p:stCondLst>
                                            <p:cond delay="134"/>
                                          </p:stCondLst>
                                        </p:cTn>
                                        <p:tgtEl>
                                          <p:spTgt spid="6"/>
                                        </p:tgtEl>
                                      </p:cBhvr>
                                      <p:to x="100000" y="100000"/>
                                    </p:animScale>
                                    <p:animScale>
                                      <p:cBhvr>
                                        <p:cTn id="32" dur="3">
                                          <p:stCondLst>
                                            <p:cond delay="164"/>
                                          </p:stCondLst>
                                        </p:cTn>
                                        <p:tgtEl>
                                          <p:spTgt spid="6"/>
                                        </p:tgtEl>
                                      </p:cBhvr>
                                      <p:to x="100000" y="90000"/>
                                    </p:animScale>
                                    <p:animScale>
                                      <p:cBhvr>
                                        <p:cTn id="33" dur="17" decel="50000">
                                          <p:stCondLst>
                                            <p:cond delay="167"/>
                                          </p:stCondLst>
                                        </p:cTn>
                                        <p:tgtEl>
                                          <p:spTgt spid="6"/>
                                        </p:tgtEl>
                                      </p:cBhvr>
                                      <p:to x="100000" y="100000"/>
                                    </p:animScale>
                                    <p:animScale>
                                      <p:cBhvr>
                                        <p:cTn id="34" dur="3">
                                          <p:stCondLst>
                                            <p:cond delay="181"/>
                                          </p:stCondLst>
                                        </p:cTn>
                                        <p:tgtEl>
                                          <p:spTgt spid="6"/>
                                        </p:tgtEl>
                                      </p:cBhvr>
                                      <p:to x="100000" y="95000"/>
                                    </p:animScale>
                                    <p:animScale>
                                      <p:cBhvr>
                                        <p:cTn id="35" dur="17" decel="50000">
                                          <p:stCondLst>
                                            <p:cond delay="183"/>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97" y="650312"/>
            <a:ext cx="5522564" cy="729038"/>
          </a:xfrm>
          <a:ln>
            <a:solidFill>
              <a:srgbClr val="C00000"/>
            </a:solidFill>
          </a:ln>
        </p:spPr>
        <p:style>
          <a:lnRef idx="2">
            <a:schemeClr val="dk1"/>
          </a:lnRef>
          <a:fillRef idx="1">
            <a:schemeClr val="lt1"/>
          </a:fillRef>
          <a:effectRef idx="0">
            <a:schemeClr val="dk1"/>
          </a:effectRef>
          <a:fontRef idx="minor">
            <a:schemeClr val="dk1"/>
          </a:fontRef>
        </p:style>
        <p:txBody>
          <a:bodyPr>
            <a:noAutofit/>
          </a:bodyPr>
          <a:lstStyle/>
          <a:p>
            <a:pPr algn="ctr">
              <a:lnSpc>
                <a:spcPct val="100000"/>
              </a:lnSpc>
            </a:pPr>
            <a:r>
              <a:rPr lang="en-US" sz="2600" b="1" dirty="0">
                <a:solidFill>
                  <a:srgbClr val="002060"/>
                </a:solidFill>
              </a:rPr>
              <a:t>Ambiguity in Multiple Inheritance</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23</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37097" y="1442687"/>
            <a:ext cx="6053138" cy="4284169"/>
          </a:xfrm>
          <a:prstGeom prst="rect">
            <a:avLst/>
          </a:prstGeom>
          <a:ln w="19050">
            <a:solidFill>
              <a:srgbClr val="CC04A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nSpc>
                <a:spcPct val="100000"/>
              </a:lnSpc>
              <a:spcBef>
                <a:spcPts val="0"/>
              </a:spcBef>
              <a:spcAft>
                <a:spcPts val="0"/>
              </a:spcAft>
              <a:defRPr/>
            </a:pPr>
            <a:endParaRPr lang="en-US" altLang="en-US" sz="100" dirty="0">
              <a:solidFill>
                <a:schemeClr val="tx1"/>
              </a:solidFill>
              <a:latin typeface="Cambria" panose="02040503050406030204" pitchFamily="18" charset="0"/>
            </a:endParaRPr>
          </a:p>
          <a:p>
            <a:pPr marL="0">
              <a:lnSpc>
                <a:spcPct val="100000"/>
              </a:lnSpc>
              <a:spcAft>
                <a:spcPts val="600"/>
              </a:spcAft>
              <a:defRPr/>
            </a:pPr>
            <a:r>
              <a:rPr lang="en-US" altLang="en-US" dirty="0">
                <a:solidFill>
                  <a:schemeClr val="tx1"/>
                </a:solidFill>
                <a:latin typeface="Cambria" panose="02040503050406030204" pitchFamily="18" charset="0"/>
              </a:rPr>
              <a:t>Suppose </a:t>
            </a:r>
            <a:r>
              <a:rPr lang="en-US" altLang="en-US" dirty="0">
                <a:solidFill>
                  <a:srgbClr val="CC04A1"/>
                </a:solidFill>
                <a:latin typeface="Cambria" panose="02040503050406030204" pitchFamily="18" charset="0"/>
              </a:rPr>
              <a:t>class A</a:t>
            </a:r>
            <a:r>
              <a:rPr lang="en-US" altLang="en-US" dirty="0">
                <a:solidFill>
                  <a:schemeClr val="tx1"/>
                </a:solidFill>
                <a:latin typeface="Cambria" panose="02040503050406030204" pitchFamily="18" charset="0"/>
              </a:rPr>
              <a:t> and </a:t>
            </a:r>
            <a:r>
              <a:rPr lang="en-US" altLang="en-US" dirty="0">
                <a:solidFill>
                  <a:srgbClr val="0000FF"/>
                </a:solidFill>
                <a:latin typeface="Cambria" panose="02040503050406030204" pitchFamily="18" charset="0"/>
              </a:rPr>
              <a:t>class B</a:t>
            </a:r>
            <a:r>
              <a:rPr lang="en-US" altLang="en-US" dirty="0">
                <a:solidFill>
                  <a:schemeClr val="tx1"/>
                </a:solidFill>
                <a:latin typeface="Cambria" panose="02040503050406030204" pitchFamily="18" charset="0"/>
              </a:rPr>
              <a:t> both have method show( )</a:t>
            </a:r>
            <a:endParaRPr lang="en-US" altLang="en-US" b="1" dirty="0">
              <a:solidFill>
                <a:srgbClr val="CC04A1"/>
              </a:solidFill>
              <a:latin typeface="Courier New" panose="02070309020205020404" pitchFamily="49" charset="0"/>
            </a:endParaRPr>
          </a:p>
          <a:p>
            <a:pPr marL="0">
              <a:spcAft>
                <a:spcPts val="600"/>
              </a:spcAft>
              <a:defRPr/>
            </a:pPr>
            <a:r>
              <a:rPr lang="en-US" altLang="en-US" b="1" dirty="0">
                <a:solidFill>
                  <a:srgbClr val="CC04A1"/>
                </a:solidFill>
                <a:latin typeface="Courier New" panose="02070309020205020404" pitchFamily="49" charset="0"/>
              </a:rPr>
              <a:t>class</a:t>
            </a:r>
            <a:r>
              <a:rPr lang="en-US" altLang="en-US" b="1" dirty="0">
                <a:solidFill>
                  <a:schemeClr val="dk1"/>
                </a:solidFill>
                <a:latin typeface="Courier New" panose="02070309020205020404" pitchFamily="49" charset="0"/>
              </a:rPr>
              <a:t> </a:t>
            </a:r>
            <a:r>
              <a:rPr lang="en-US" altLang="en-US" b="1" dirty="0">
                <a:solidFill>
                  <a:srgbClr val="0000FF"/>
                </a:solidFill>
                <a:latin typeface="Courier New" panose="02070309020205020404" pitchFamily="49" charset="0"/>
              </a:rPr>
              <a:t>C</a:t>
            </a:r>
            <a:r>
              <a:rPr lang="en-US" altLang="en-US" b="1" dirty="0">
                <a:solidFill>
                  <a:schemeClr val="dk1"/>
                </a:solidFill>
                <a:latin typeface="Courier New" panose="02070309020205020404" pitchFamily="49" charset="0"/>
              </a:rPr>
              <a:t> : pubic </a:t>
            </a:r>
            <a:r>
              <a:rPr lang="en-US" altLang="en-US" b="1" dirty="0">
                <a:solidFill>
                  <a:srgbClr val="C00000"/>
                </a:solidFill>
                <a:latin typeface="Courier New" panose="02070309020205020404" pitchFamily="49" charset="0"/>
              </a:rPr>
              <a:t>A</a:t>
            </a:r>
            <a:r>
              <a:rPr lang="en-US" altLang="en-US" b="1" dirty="0">
                <a:solidFill>
                  <a:schemeClr val="dk1"/>
                </a:solidFill>
                <a:latin typeface="Courier New" panose="02070309020205020404" pitchFamily="49" charset="0"/>
              </a:rPr>
              <a:t>, public </a:t>
            </a:r>
            <a:r>
              <a:rPr lang="en-US" altLang="en-US" b="1" dirty="0">
                <a:solidFill>
                  <a:srgbClr val="7030A0"/>
                </a:solidFill>
                <a:latin typeface="Courier New" panose="02070309020205020404" pitchFamily="49" charset="0"/>
              </a:rPr>
              <a:t>B</a:t>
            </a:r>
          </a:p>
          <a:p>
            <a:pPr marL="0">
              <a:spcAft>
                <a:spcPts val="600"/>
              </a:spcAft>
              <a:defRPr/>
            </a:pPr>
            <a:r>
              <a:rPr lang="en-US" altLang="en-US" b="1" dirty="0">
                <a:solidFill>
                  <a:schemeClr val="dk1"/>
                </a:solidFill>
                <a:latin typeface="Courier New" panose="02070309020205020404" pitchFamily="49" charset="0"/>
              </a:rPr>
              <a:t>{ </a:t>
            </a:r>
          </a:p>
          <a:p>
            <a:pPr marL="0">
              <a:spcAft>
                <a:spcPts val="600"/>
              </a:spcAft>
              <a:defRPr/>
            </a:pPr>
            <a:r>
              <a:rPr lang="en-US" altLang="en-US" b="1" dirty="0">
                <a:solidFill>
                  <a:schemeClr val="dk1"/>
                </a:solidFill>
                <a:latin typeface="Courier New" panose="02070309020205020404" pitchFamily="49" charset="0"/>
              </a:rPr>
              <a:t> * * *</a:t>
            </a:r>
          </a:p>
          <a:p>
            <a:pPr marL="0">
              <a:spcAft>
                <a:spcPts val="600"/>
              </a:spcAft>
              <a:defRPr/>
            </a:pPr>
            <a:r>
              <a:rPr lang="en-US" altLang="en-US" b="1" dirty="0">
                <a:solidFill>
                  <a:schemeClr val="dk1"/>
                </a:solidFill>
                <a:latin typeface="Courier New" panose="02070309020205020404" pitchFamily="49" charset="0"/>
              </a:rPr>
              <a:t> };</a:t>
            </a:r>
          </a:p>
          <a:p>
            <a:pPr marL="0">
              <a:spcAft>
                <a:spcPts val="600"/>
              </a:spcAft>
              <a:defRPr/>
            </a:pPr>
            <a:r>
              <a:rPr lang="en-US" altLang="en-US" b="1" dirty="0">
                <a:solidFill>
                  <a:srgbClr val="0000FF"/>
                </a:solidFill>
                <a:latin typeface="Courier New" panose="02070309020205020404" pitchFamily="49" charset="0"/>
              </a:rPr>
              <a:t>C</a:t>
            </a:r>
            <a:r>
              <a:rPr lang="en-US" altLang="en-US" b="1" dirty="0">
                <a:solidFill>
                  <a:schemeClr val="dk1"/>
                </a:solidFill>
                <a:latin typeface="Courier New" panose="02070309020205020404" pitchFamily="49" charset="0"/>
              </a:rPr>
              <a:t> </a:t>
            </a:r>
            <a:r>
              <a:rPr lang="en-US" altLang="en-US" b="1" dirty="0">
                <a:solidFill>
                  <a:srgbClr val="C00000"/>
                </a:solidFill>
                <a:latin typeface="Courier New" panose="02070309020205020404" pitchFamily="49" charset="0"/>
              </a:rPr>
              <a:t>obj1</a:t>
            </a:r>
            <a:r>
              <a:rPr lang="en-US" altLang="en-US" b="1" dirty="0">
                <a:solidFill>
                  <a:schemeClr val="dk1"/>
                </a:solidFill>
                <a:latin typeface="Courier New" panose="02070309020205020404" pitchFamily="49" charset="0"/>
              </a:rPr>
              <a:t>;</a:t>
            </a:r>
          </a:p>
          <a:p>
            <a:pPr marL="0">
              <a:spcAft>
                <a:spcPts val="600"/>
              </a:spcAft>
              <a:defRPr/>
            </a:pPr>
            <a:r>
              <a:rPr lang="en-US" altLang="en-US" b="1" dirty="0">
                <a:solidFill>
                  <a:srgbClr val="C00000"/>
                </a:solidFill>
                <a:latin typeface="Courier New" panose="02070309020205020404" pitchFamily="49" charset="0"/>
              </a:rPr>
              <a:t>obj1</a:t>
            </a:r>
            <a:r>
              <a:rPr lang="en-US" altLang="en-US" b="1" dirty="0">
                <a:solidFill>
                  <a:schemeClr val="dk1"/>
                </a:solidFill>
                <a:latin typeface="Courier New" panose="02070309020205020404" pitchFamily="49" charset="0"/>
              </a:rPr>
              <a:t>.show();</a:t>
            </a:r>
          </a:p>
          <a:p>
            <a:pPr marL="0">
              <a:spcAft>
                <a:spcPts val="600"/>
              </a:spcAft>
              <a:defRPr/>
            </a:pPr>
            <a:r>
              <a:rPr lang="en-US" altLang="en-US" dirty="0">
                <a:solidFill>
                  <a:srgbClr val="CC04A1"/>
                </a:solidFill>
                <a:latin typeface="Courier New" panose="02070309020205020404" pitchFamily="49" charset="0"/>
              </a:rPr>
              <a:t>//which of the two is called?.</a:t>
            </a:r>
            <a:endParaRPr lang="en-US" dirty="0"/>
          </a:p>
        </p:txBody>
      </p:sp>
      <p:sp>
        <p:nvSpPr>
          <p:cNvPr id="9" name="Rectangle 8"/>
          <p:cNvSpPr/>
          <p:nvPr/>
        </p:nvSpPr>
        <p:spPr>
          <a:xfrm>
            <a:off x="7199206" y="681308"/>
            <a:ext cx="4171950" cy="70096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b">
            <a:noAutofit/>
          </a:bodyPr>
          <a:lstStyle/>
          <a:p>
            <a:pPr algn="ctr">
              <a:spcBef>
                <a:spcPct val="0"/>
              </a:spcBef>
            </a:pPr>
            <a:r>
              <a:rPr lang="en-US" altLang="en-US" sz="2600" b="1" spc="-50" dirty="0">
                <a:solidFill>
                  <a:srgbClr val="002060"/>
                </a:solidFill>
              </a:rPr>
              <a:t>Resolution of Ambiguity</a:t>
            </a:r>
          </a:p>
          <a:p>
            <a:pPr algn="ctr">
              <a:spcBef>
                <a:spcPct val="0"/>
              </a:spcBef>
            </a:pPr>
            <a:endParaRPr lang="en-IN" sz="1000" b="1" spc="-50" dirty="0">
              <a:solidFill>
                <a:srgbClr val="002060"/>
              </a:solidFill>
            </a:endParaRPr>
          </a:p>
        </p:txBody>
      </p:sp>
      <p:sp>
        <p:nvSpPr>
          <p:cNvPr id="10" name="Rectangle 9"/>
          <p:cNvSpPr/>
          <p:nvPr/>
        </p:nvSpPr>
        <p:spPr>
          <a:xfrm>
            <a:off x="6850506" y="1453651"/>
            <a:ext cx="5129212" cy="4265783"/>
          </a:xfrm>
          <a:prstGeom prst="rect">
            <a:avLst/>
          </a:prstGeom>
          <a:ln w="12700">
            <a:solidFill>
              <a:srgbClr val="CC04A1"/>
            </a:solidFill>
          </a:ln>
        </p:spPr>
        <p:style>
          <a:lnRef idx="2">
            <a:schemeClr val="dk1"/>
          </a:lnRef>
          <a:fillRef idx="1">
            <a:schemeClr val="lt1"/>
          </a:fillRef>
          <a:effectRef idx="0">
            <a:schemeClr val="dk1"/>
          </a:effectRef>
          <a:fontRef idx="minor">
            <a:schemeClr val="dk1"/>
          </a:fontRef>
        </p:style>
        <p:txBody>
          <a:bodyPr wrap="square">
            <a:spAutoFit/>
          </a:bodyPr>
          <a:lstStyle/>
          <a:p>
            <a:pPr algn="just">
              <a:spcAft>
                <a:spcPts val="600"/>
              </a:spcAft>
            </a:pPr>
            <a:endParaRPr lang="en-US" altLang="en-US" sz="200" dirty="0">
              <a:latin typeface="Cambria" panose="02040503050406030204" pitchFamily="18" charset="0"/>
            </a:endParaRPr>
          </a:p>
          <a:p>
            <a:pPr algn="just">
              <a:spcAft>
                <a:spcPts val="600"/>
              </a:spcAft>
            </a:pPr>
            <a:r>
              <a:rPr lang="en-US" altLang="en-US" sz="2000" dirty="0">
                <a:latin typeface="Cambria" panose="02040503050406030204" pitchFamily="18" charset="0"/>
              </a:rPr>
              <a:t>Use the resolution operator to specify a particular method:</a:t>
            </a:r>
          </a:p>
          <a:p>
            <a:pPr>
              <a:lnSpc>
                <a:spcPct val="90000"/>
              </a:lnSpc>
            </a:pPr>
            <a:endParaRPr lang="en-US" altLang="en-US" sz="2000" dirty="0">
              <a:latin typeface="Cambria" panose="02040503050406030204" pitchFamily="18" charset="0"/>
            </a:endParaRPr>
          </a:p>
          <a:p>
            <a:pPr>
              <a:lnSpc>
                <a:spcPct val="90000"/>
              </a:lnSpc>
            </a:pPr>
            <a:r>
              <a:rPr lang="en-US" altLang="en-US" sz="2000" b="1" dirty="0">
                <a:solidFill>
                  <a:srgbClr val="C00000"/>
                </a:solidFill>
                <a:latin typeface="Courier New" panose="02070309020205020404" pitchFamily="49" charset="0"/>
              </a:rPr>
              <a:t>obj1</a:t>
            </a:r>
            <a:r>
              <a:rPr lang="en-US" altLang="en-US" sz="2000" b="1" dirty="0">
                <a:solidFill>
                  <a:srgbClr val="0000FF"/>
                </a:solidFill>
                <a:latin typeface="Courier New" panose="02070309020205020404" pitchFamily="49" charset="0"/>
              </a:rPr>
              <a:t>.</a:t>
            </a:r>
            <a:r>
              <a:rPr lang="en-US" altLang="en-US" sz="2000" b="1" dirty="0">
                <a:solidFill>
                  <a:srgbClr val="7030A0"/>
                </a:solidFill>
                <a:latin typeface="Courier New" panose="02070309020205020404" pitchFamily="49" charset="0"/>
              </a:rPr>
              <a:t>B</a:t>
            </a:r>
            <a:r>
              <a:rPr lang="en-US" altLang="en-US" sz="2000" b="1" dirty="0">
                <a:solidFill>
                  <a:srgbClr val="0000FF"/>
                </a:solidFill>
                <a:latin typeface="Courier New" panose="02070309020205020404" pitchFamily="49" charset="0"/>
              </a:rPr>
              <a:t>::</a:t>
            </a:r>
            <a:r>
              <a:rPr lang="en-US" altLang="en-US" sz="2000" b="1" dirty="0">
                <a:solidFill>
                  <a:schemeClr val="dk1"/>
                </a:solidFill>
                <a:latin typeface="Courier New" panose="02070309020205020404" pitchFamily="49" charset="0"/>
              </a:rPr>
              <a:t>show();</a:t>
            </a:r>
          </a:p>
          <a:p>
            <a:pPr>
              <a:lnSpc>
                <a:spcPct val="90000"/>
              </a:lnSpc>
            </a:pPr>
            <a:endParaRPr lang="en-US" altLang="en-US" sz="2000" b="1" dirty="0">
              <a:solidFill>
                <a:srgbClr val="C00000"/>
              </a:solidFill>
              <a:latin typeface="Courier New" panose="02070309020205020404" pitchFamily="49" charset="0"/>
            </a:endParaRPr>
          </a:p>
          <a:p>
            <a:pPr marL="342900" indent="-342900" algn="just">
              <a:spcAft>
                <a:spcPts val="1200"/>
              </a:spcAft>
              <a:buFont typeface="Wingdings" panose="05000000000000000000" pitchFamily="2" charset="2"/>
              <a:buChar char="§"/>
            </a:pPr>
            <a:r>
              <a:rPr lang="en-US" altLang="en-US" sz="2000" dirty="0">
                <a:solidFill>
                  <a:srgbClr val="0000FF"/>
                </a:solidFill>
                <a:latin typeface="Cambria" panose="02040503050406030204" pitchFamily="18" charset="0"/>
              </a:rPr>
              <a:t>Override</a:t>
            </a:r>
            <a:r>
              <a:rPr lang="en-US" altLang="en-US" sz="2000" dirty="0">
                <a:latin typeface="Cambria" panose="02040503050406030204" pitchFamily="18" charset="0"/>
              </a:rPr>
              <a:t> show( ) method in </a:t>
            </a:r>
            <a:r>
              <a:rPr lang="en-US" altLang="en-US" sz="2000" b="1" dirty="0">
                <a:solidFill>
                  <a:srgbClr val="CC04A1"/>
                </a:solidFill>
                <a:latin typeface="Courier New" panose="02070309020205020404" pitchFamily="49" charset="0"/>
              </a:rPr>
              <a:t>class </a:t>
            </a:r>
            <a:r>
              <a:rPr lang="en-US" altLang="en-US" sz="2000" b="1" dirty="0">
                <a:solidFill>
                  <a:srgbClr val="0000FF"/>
                </a:solidFill>
                <a:latin typeface="Courier New" panose="02070309020205020404" pitchFamily="49" charset="0"/>
              </a:rPr>
              <a:t>C</a:t>
            </a:r>
            <a:r>
              <a:rPr lang="en-US" altLang="en-US" sz="2000" dirty="0">
                <a:latin typeface="Cambria" panose="02040503050406030204" pitchFamily="18" charset="0"/>
              </a:rPr>
              <a:t> to call either one or both base class methods:</a:t>
            </a:r>
          </a:p>
          <a:p>
            <a:pPr>
              <a:lnSpc>
                <a:spcPct val="90000"/>
              </a:lnSpc>
              <a:buFont typeface="Wingdings" panose="05000000000000000000" pitchFamily="2" charset="2"/>
              <a:buNone/>
            </a:pPr>
            <a:endParaRPr lang="en-US" altLang="en-US" sz="2000" b="1" dirty="0">
              <a:solidFill>
                <a:srgbClr val="CC04A1"/>
              </a:solidFill>
              <a:latin typeface="Courier New" panose="02070309020205020404" pitchFamily="49" charset="0"/>
            </a:endParaRPr>
          </a:p>
          <a:p>
            <a:pPr>
              <a:lnSpc>
                <a:spcPct val="90000"/>
              </a:lnSpc>
              <a:buFont typeface="Wingdings" panose="05000000000000000000" pitchFamily="2" charset="2"/>
              <a:buNone/>
            </a:pPr>
            <a:r>
              <a:rPr lang="en-US" altLang="en-US" sz="2000" b="1" dirty="0">
                <a:solidFill>
                  <a:srgbClr val="CC04A1"/>
                </a:solidFill>
                <a:latin typeface="Courier New" panose="02070309020205020404" pitchFamily="49" charset="0"/>
              </a:rPr>
              <a:t>void</a:t>
            </a:r>
            <a:r>
              <a:rPr lang="en-US" altLang="en-US" sz="2000" b="1" dirty="0">
                <a:solidFill>
                  <a:srgbClr val="C00000"/>
                </a:solidFill>
                <a:latin typeface="Courier New" panose="02070309020205020404" pitchFamily="49" charset="0"/>
              </a:rPr>
              <a:t> </a:t>
            </a:r>
            <a:r>
              <a:rPr lang="en-US" altLang="en-US" sz="2000" b="1" dirty="0">
                <a:solidFill>
                  <a:srgbClr val="0000FF"/>
                </a:solidFill>
                <a:latin typeface="Courier New" panose="02070309020205020404" pitchFamily="49" charset="0"/>
              </a:rPr>
              <a:t>C</a:t>
            </a:r>
            <a:r>
              <a:rPr lang="en-US" altLang="en-US" sz="2000" b="1" dirty="0">
                <a:solidFill>
                  <a:srgbClr val="C00000"/>
                </a:solidFill>
                <a:latin typeface="Courier New" panose="02070309020205020404" pitchFamily="49" charset="0"/>
              </a:rPr>
              <a:t>::show()</a:t>
            </a:r>
          </a:p>
          <a:p>
            <a:pPr>
              <a:lnSpc>
                <a:spcPct val="90000"/>
              </a:lnSpc>
              <a:buFont typeface="Wingdings" panose="05000000000000000000" pitchFamily="2" charset="2"/>
              <a:buNone/>
            </a:pPr>
            <a:r>
              <a:rPr lang="en-US" altLang="en-US" sz="2400" b="1" dirty="0">
                <a:solidFill>
                  <a:srgbClr val="000000"/>
                </a:solidFill>
                <a:latin typeface="Courier" pitchFamily="49" charset="0"/>
              </a:rPr>
              <a:t>{</a:t>
            </a:r>
          </a:p>
          <a:p>
            <a:pPr lvl="1">
              <a:lnSpc>
                <a:spcPct val="90000"/>
              </a:lnSpc>
              <a:buFont typeface="Wingdings" panose="05000000000000000000" pitchFamily="2" charset="2"/>
              <a:buNone/>
            </a:pPr>
            <a:r>
              <a:rPr lang="en-US" altLang="en-US" sz="2000" b="1" dirty="0">
                <a:solidFill>
                  <a:srgbClr val="000000"/>
                </a:solidFill>
                <a:latin typeface="Courier" pitchFamily="49" charset="0"/>
              </a:rPr>
              <a:t>	</a:t>
            </a:r>
            <a:r>
              <a:rPr lang="en-US" altLang="en-US" sz="2000" b="1" dirty="0">
                <a:solidFill>
                  <a:srgbClr val="7030A0"/>
                </a:solidFill>
                <a:latin typeface="Courier" pitchFamily="49" charset="0"/>
              </a:rPr>
              <a:t>B</a:t>
            </a:r>
            <a:r>
              <a:rPr lang="en-US" altLang="en-US" sz="2000" b="1" dirty="0">
                <a:solidFill>
                  <a:srgbClr val="000000"/>
                </a:solidFill>
                <a:latin typeface="Courier" pitchFamily="49" charset="0"/>
              </a:rPr>
              <a:t>::show();</a:t>
            </a:r>
          </a:p>
          <a:p>
            <a:pPr lvl="1">
              <a:lnSpc>
                <a:spcPct val="90000"/>
              </a:lnSpc>
              <a:buFont typeface="Wingdings" panose="05000000000000000000" pitchFamily="2" charset="2"/>
              <a:buNone/>
            </a:pPr>
            <a:r>
              <a:rPr lang="en-US" altLang="en-US" sz="2000" b="1" dirty="0">
                <a:solidFill>
                  <a:srgbClr val="000000"/>
                </a:solidFill>
                <a:latin typeface="Courier" pitchFamily="49" charset="0"/>
              </a:rPr>
              <a:t>	</a:t>
            </a:r>
            <a:r>
              <a:rPr lang="en-US" altLang="en-US" sz="2000" b="1" dirty="0">
                <a:solidFill>
                  <a:srgbClr val="C00000"/>
                </a:solidFill>
                <a:latin typeface="Courier" pitchFamily="49" charset="0"/>
              </a:rPr>
              <a:t>A</a:t>
            </a:r>
            <a:r>
              <a:rPr lang="en-US" altLang="en-US" sz="2000" b="1" dirty="0">
                <a:solidFill>
                  <a:srgbClr val="000000"/>
                </a:solidFill>
                <a:latin typeface="Courier" pitchFamily="49" charset="0"/>
              </a:rPr>
              <a:t>::</a:t>
            </a:r>
            <a:r>
              <a:rPr lang="en-US" altLang="en-US" sz="2000" b="1" dirty="0">
                <a:solidFill>
                  <a:srgbClr val="0000FF"/>
                </a:solidFill>
                <a:latin typeface="Courier" pitchFamily="49" charset="0"/>
              </a:rPr>
              <a:t>show(</a:t>
            </a:r>
            <a:r>
              <a:rPr lang="en-US" altLang="en-US" sz="2000" b="1" dirty="0">
                <a:solidFill>
                  <a:srgbClr val="000000"/>
                </a:solidFill>
                <a:latin typeface="Courier" pitchFamily="49" charset="0"/>
              </a:rPr>
              <a:t>);</a:t>
            </a:r>
          </a:p>
          <a:p>
            <a:pPr>
              <a:lnSpc>
                <a:spcPct val="90000"/>
              </a:lnSpc>
              <a:buFont typeface="Wingdings" panose="05000000000000000000" pitchFamily="2" charset="2"/>
              <a:buNone/>
            </a:pPr>
            <a:r>
              <a:rPr lang="en-US" altLang="en-US" sz="2400" b="1" dirty="0">
                <a:solidFill>
                  <a:srgbClr val="000000"/>
                </a:solidFill>
                <a:latin typeface="Courier" pitchFamily="49" charset="0"/>
              </a:rPr>
              <a:t>}</a:t>
            </a:r>
          </a:p>
        </p:txBody>
      </p:sp>
    </p:spTree>
    <p:extLst>
      <p:ext uri="{BB962C8B-B14F-4D97-AF65-F5344CB8AC3E}">
        <p14:creationId xmlns:p14="http://schemas.microsoft.com/office/powerpoint/2010/main" val="122325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
                                          <p:stCondLst>
                                            <p:cond delay="0"/>
                                          </p:stCondLst>
                                        </p:cTn>
                                        <p:tgtEl>
                                          <p:spTgt spid="2"/>
                                        </p:tgtEl>
                                      </p:cBhvr>
                                    </p:animEffect>
                                    <p:anim calcmode="lin" valueType="num">
                                      <p:cBhvr>
                                        <p:cTn id="8" dur="18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 tmFilter="0, 0; 0.125,0.2665; 0.25,0.4; 0.375,0.465; 0.5,0.5;  0.625,0.535; 0.75,0.6; 0.875,0.7335; 1,1">
                                          <p:stCondLst>
                                            <p:cond delay="66"/>
                                          </p:stCondLst>
                                        </p:cTn>
                                        <p:tgtEl>
                                          <p:spTgt spid="2"/>
                                        </p:tgtEl>
                                        <p:attrNameLst>
                                          <p:attrName>ppt_y</p:attrName>
                                        </p:attrNameLst>
                                      </p:cBhvr>
                                      <p:tavLst>
                                        <p:tav tm="0" fmla="#ppt_y-sin(pi*$)/9">
                                          <p:val>
                                            <p:fltVal val="0"/>
                                          </p:val>
                                        </p:tav>
                                        <p:tav tm="100000">
                                          <p:val>
                                            <p:fltVal val="1"/>
                                          </p:val>
                                        </p:tav>
                                      </p:tavLst>
                                    </p:anim>
                                    <p:anim calcmode="lin" valueType="num">
                                      <p:cBhvr>
                                        <p:cTn id="11" dur="33" tmFilter="0, 0; 0.125,0.2665; 0.25,0.4; 0.375,0.465; 0.5,0.5;  0.625,0.535; 0.75,0.6; 0.875,0.7335; 1,1">
                                          <p:stCondLst>
                                            <p:cond delay="132"/>
                                          </p:stCondLst>
                                        </p:cTn>
                                        <p:tgtEl>
                                          <p:spTgt spid="2"/>
                                        </p:tgtEl>
                                        <p:attrNameLst>
                                          <p:attrName>ppt_y</p:attrName>
                                        </p:attrNameLst>
                                      </p:cBhvr>
                                      <p:tavLst>
                                        <p:tav tm="0" fmla="#ppt_y-sin(pi*$)/27">
                                          <p:val>
                                            <p:fltVal val="0"/>
                                          </p:val>
                                        </p:tav>
                                        <p:tav tm="100000">
                                          <p:val>
                                            <p:fltVal val="1"/>
                                          </p:val>
                                        </p:tav>
                                      </p:tavLst>
                                    </p:anim>
                                    <p:anim calcmode="lin" valueType="num">
                                      <p:cBhvr>
                                        <p:cTn id="12" dur="16" tmFilter="0, 0; 0.125,0.2665; 0.25,0.4; 0.375,0.465; 0.5,0.5;  0.625,0.535; 0.75,0.6; 0.875,0.7335; 1,1">
                                          <p:stCondLst>
                                            <p:cond delay="166"/>
                                          </p:stCondLst>
                                        </p:cTn>
                                        <p:tgtEl>
                                          <p:spTgt spid="2"/>
                                        </p:tgtEl>
                                        <p:attrNameLst>
                                          <p:attrName>ppt_y</p:attrName>
                                        </p:attrNameLst>
                                      </p:cBhvr>
                                      <p:tavLst>
                                        <p:tav tm="0" fmla="#ppt_y-sin(pi*$)/81">
                                          <p:val>
                                            <p:fltVal val="0"/>
                                          </p:val>
                                        </p:tav>
                                        <p:tav tm="100000">
                                          <p:val>
                                            <p:fltVal val="1"/>
                                          </p:val>
                                        </p:tav>
                                      </p:tavLst>
                                    </p:anim>
                                    <p:animScale>
                                      <p:cBhvr>
                                        <p:cTn id="13" dur="3">
                                          <p:stCondLst>
                                            <p:cond delay="65"/>
                                          </p:stCondLst>
                                        </p:cTn>
                                        <p:tgtEl>
                                          <p:spTgt spid="2"/>
                                        </p:tgtEl>
                                      </p:cBhvr>
                                      <p:to x="100000" y="60000"/>
                                    </p:animScale>
                                    <p:animScale>
                                      <p:cBhvr>
                                        <p:cTn id="14" dur="17" decel="50000">
                                          <p:stCondLst>
                                            <p:cond delay="68"/>
                                          </p:stCondLst>
                                        </p:cTn>
                                        <p:tgtEl>
                                          <p:spTgt spid="2"/>
                                        </p:tgtEl>
                                      </p:cBhvr>
                                      <p:to x="100000" y="100000"/>
                                    </p:animScale>
                                    <p:animScale>
                                      <p:cBhvr>
                                        <p:cTn id="15" dur="3">
                                          <p:stCondLst>
                                            <p:cond delay="131"/>
                                          </p:stCondLst>
                                        </p:cTn>
                                        <p:tgtEl>
                                          <p:spTgt spid="2"/>
                                        </p:tgtEl>
                                      </p:cBhvr>
                                      <p:to x="100000" y="80000"/>
                                    </p:animScale>
                                    <p:animScale>
                                      <p:cBhvr>
                                        <p:cTn id="16" dur="17" decel="50000">
                                          <p:stCondLst>
                                            <p:cond delay="134"/>
                                          </p:stCondLst>
                                        </p:cTn>
                                        <p:tgtEl>
                                          <p:spTgt spid="2"/>
                                        </p:tgtEl>
                                      </p:cBhvr>
                                      <p:to x="100000" y="100000"/>
                                    </p:animScale>
                                    <p:animScale>
                                      <p:cBhvr>
                                        <p:cTn id="17" dur="3">
                                          <p:stCondLst>
                                            <p:cond delay="164"/>
                                          </p:stCondLst>
                                        </p:cTn>
                                        <p:tgtEl>
                                          <p:spTgt spid="2"/>
                                        </p:tgtEl>
                                      </p:cBhvr>
                                      <p:to x="100000" y="90000"/>
                                    </p:animScale>
                                    <p:animScale>
                                      <p:cBhvr>
                                        <p:cTn id="18" dur="17" decel="50000">
                                          <p:stCondLst>
                                            <p:cond delay="167"/>
                                          </p:stCondLst>
                                        </p:cTn>
                                        <p:tgtEl>
                                          <p:spTgt spid="2"/>
                                        </p:tgtEl>
                                      </p:cBhvr>
                                      <p:to x="100000" y="100000"/>
                                    </p:animScale>
                                    <p:animScale>
                                      <p:cBhvr>
                                        <p:cTn id="19" dur="3">
                                          <p:stCondLst>
                                            <p:cond delay="181"/>
                                          </p:stCondLst>
                                        </p:cTn>
                                        <p:tgtEl>
                                          <p:spTgt spid="2"/>
                                        </p:tgtEl>
                                      </p:cBhvr>
                                      <p:to x="100000" y="95000"/>
                                    </p:animScale>
                                    <p:animScale>
                                      <p:cBhvr>
                                        <p:cTn id="20" dur="17" decel="50000">
                                          <p:stCondLst>
                                            <p:cond delay="183"/>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2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8">
                                          <p:stCondLst>
                                            <p:cond delay="0"/>
                                          </p:stCondLst>
                                        </p:cTn>
                                        <p:tgtEl>
                                          <p:spTgt spid="9"/>
                                        </p:tgtEl>
                                      </p:cBhvr>
                                    </p:animEffect>
                                    <p:anim calcmode="lin" valueType="num">
                                      <p:cBhvr>
                                        <p:cTn id="31" dur="18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2" dur="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3" dur="66" tmFilter="0, 0; 0.125,0.2665; 0.25,0.4; 0.375,0.465; 0.5,0.5;  0.625,0.535; 0.75,0.6; 0.875,0.7335; 1,1">
                                          <p:stCondLst>
                                            <p:cond delay="66"/>
                                          </p:stCondLst>
                                        </p:cTn>
                                        <p:tgtEl>
                                          <p:spTgt spid="9"/>
                                        </p:tgtEl>
                                        <p:attrNameLst>
                                          <p:attrName>ppt_y</p:attrName>
                                        </p:attrNameLst>
                                      </p:cBhvr>
                                      <p:tavLst>
                                        <p:tav tm="0" fmla="#ppt_y-sin(pi*$)/9">
                                          <p:val>
                                            <p:fltVal val="0"/>
                                          </p:val>
                                        </p:tav>
                                        <p:tav tm="100000">
                                          <p:val>
                                            <p:fltVal val="1"/>
                                          </p:val>
                                        </p:tav>
                                      </p:tavLst>
                                    </p:anim>
                                    <p:anim calcmode="lin" valueType="num">
                                      <p:cBhvr>
                                        <p:cTn id="34" dur="33" tmFilter="0, 0; 0.125,0.2665; 0.25,0.4; 0.375,0.465; 0.5,0.5;  0.625,0.535; 0.75,0.6; 0.875,0.7335; 1,1">
                                          <p:stCondLst>
                                            <p:cond delay="132"/>
                                          </p:stCondLst>
                                        </p:cTn>
                                        <p:tgtEl>
                                          <p:spTgt spid="9"/>
                                        </p:tgtEl>
                                        <p:attrNameLst>
                                          <p:attrName>ppt_y</p:attrName>
                                        </p:attrNameLst>
                                      </p:cBhvr>
                                      <p:tavLst>
                                        <p:tav tm="0" fmla="#ppt_y-sin(pi*$)/27">
                                          <p:val>
                                            <p:fltVal val="0"/>
                                          </p:val>
                                        </p:tav>
                                        <p:tav tm="100000">
                                          <p:val>
                                            <p:fltVal val="1"/>
                                          </p:val>
                                        </p:tav>
                                      </p:tavLst>
                                    </p:anim>
                                    <p:anim calcmode="lin" valueType="num">
                                      <p:cBhvr>
                                        <p:cTn id="35" dur="16" tmFilter="0, 0; 0.125,0.2665; 0.25,0.4; 0.375,0.465; 0.5,0.5;  0.625,0.535; 0.75,0.6; 0.875,0.7335; 1,1">
                                          <p:stCondLst>
                                            <p:cond delay="166"/>
                                          </p:stCondLst>
                                        </p:cTn>
                                        <p:tgtEl>
                                          <p:spTgt spid="9"/>
                                        </p:tgtEl>
                                        <p:attrNameLst>
                                          <p:attrName>ppt_y</p:attrName>
                                        </p:attrNameLst>
                                      </p:cBhvr>
                                      <p:tavLst>
                                        <p:tav tm="0" fmla="#ppt_y-sin(pi*$)/81">
                                          <p:val>
                                            <p:fltVal val="0"/>
                                          </p:val>
                                        </p:tav>
                                        <p:tav tm="100000">
                                          <p:val>
                                            <p:fltVal val="1"/>
                                          </p:val>
                                        </p:tav>
                                      </p:tavLst>
                                    </p:anim>
                                    <p:animScale>
                                      <p:cBhvr>
                                        <p:cTn id="36" dur="3">
                                          <p:stCondLst>
                                            <p:cond delay="65"/>
                                          </p:stCondLst>
                                        </p:cTn>
                                        <p:tgtEl>
                                          <p:spTgt spid="9"/>
                                        </p:tgtEl>
                                      </p:cBhvr>
                                      <p:to x="100000" y="60000"/>
                                    </p:animScale>
                                    <p:animScale>
                                      <p:cBhvr>
                                        <p:cTn id="37" dur="17" decel="50000">
                                          <p:stCondLst>
                                            <p:cond delay="68"/>
                                          </p:stCondLst>
                                        </p:cTn>
                                        <p:tgtEl>
                                          <p:spTgt spid="9"/>
                                        </p:tgtEl>
                                      </p:cBhvr>
                                      <p:to x="100000" y="100000"/>
                                    </p:animScale>
                                    <p:animScale>
                                      <p:cBhvr>
                                        <p:cTn id="38" dur="3">
                                          <p:stCondLst>
                                            <p:cond delay="131"/>
                                          </p:stCondLst>
                                        </p:cTn>
                                        <p:tgtEl>
                                          <p:spTgt spid="9"/>
                                        </p:tgtEl>
                                      </p:cBhvr>
                                      <p:to x="100000" y="80000"/>
                                    </p:animScale>
                                    <p:animScale>
                                      <p:cBhvr>
                                        <p:cTn id="39" dur="17" decel="50000">
                                          <p:stCondLst>
                                            <p:cond delay="134"/>
                                          </p:stCondLst>
                                        </p:cTn>
                                        <p:tgtEl>
                                          <p:spTgt spid="9"/>
                                        </p:tgtEl>
                                      </p:cBhvr>
                                      <p:to x="100000" y="100000"/>
                                    </p:animScale>
                                    <p:animScale>
                                      <p:cBhvr>
                                        <p:cTn id="40" dur="3">
                                          <p:stCondLst>
                                            <p:cond delay="164"/>
                                          </p:stCondLst>
                                        </p:cTn>
                                        <p:tgtEl>
                                          <p:spTgt spid="9"/>
                                        </p:tgtEl>
                                      </p:cBhvr>
                                      <p:to x="100000" y="90000"/>
                                    </p:animScale>
                                    <p:animScale>
                                      <p:cBhvr>
                                        <p:cTn id="41" dur="17" decel="50000">
                                          <p:stCondLst>
                                            <p:cond delay="167"/>
                                          </p:stCondLst>
                                        </p:cTn>
                                        <p:tgtEl>
                                          <p:spTgt spid="9"/>
                                        </p:tgtEl>
                                      </p:cBhvr>
                                      <p:to x="100000" y="100000"/>
                                    </p:animScale>
                                    <p:animScale>
                                      <p:cBhvr>
                                        <p:cTn id="42" dur="3">
                                          <p:stCondLst>
                                            <p:cond delay="181"/>
                                          </p:stCondLst>
                                        </p:cTn>
                                        <p:tgtEl>
                                          <p:spTgt spid="9"/>
                                        </p:tgtEl>
                                      </p:cBhvr>
                                      <p:to x="100000" y="95000"/>
                                    </p:animScale>
                                    <p:animScale>
                                      <p:cBhvr>
                                        <p:cTn id="43" dur="17" decel="50000">
                                          <p:stCondLst>
                                            <p:cond delay="183"/>
                                          </p:stCondLst>
                                        </p:cTn>
                                        <p:tgtEl>
                                          <p:spTgt spid="9"/>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inVertical)">
                                      <p:cBhvr>
                                        <p:cTn id="48"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599" y="628650"/>
            <a:ext cx="7890359" cy="626394"/>
          </a:xfrm>
        </p:spPr>
        <p:txBody>
          <a:bodyPr>
            <a:noAutofit/>
          </a:bodyPr>
          <a:lstStyle/>
          <a:p>
            <a:r>
              <a:rPr lang="en-US" sz="3400" b="1" dirty="0">
                <a:solidFill>
                  <a:srgbClr val="002060"/>
                </a:solidFill>
              </a:rPr>
              <a:t>Multilevel Inheritance</a:t>
            </a:r>
          </a:p>
        </p:txBody>
      </p:sp>
      <p:sp>
        <p:nvSpPr>
          <p:cNvPr id="3" name="Content Placeholder 2"/>
          <p:cNvSpPr>
            <a:spLocks noGrp="1"/>
          </p:cNvSpPr>
          <p:nvPr>
            <p:ph idx="1"/>
          </p:nvPr>
        </p:nvSpPr>
        <p:spPr>
          <a:xfrm>
            <a:off x="127367" y="2181296"/>
            <a:ext cx="5840783" cy="4540187"/>
          </a:xfrm>
          <a:solidFill>
            <a:schemeClr val="bg1">
              <a:lumMod val="75000"/>
            </a:schemeClr>
          </a:solidFill>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rgbClr val="CC04A1"/>
                </a:solidFill>
              </a:rPr>
              <a:t>Employee</a:t>
            </a:r>
            <a:r>
              <a:rPr lang="en-IN" sz="1800" dirty="0">
                <a:solidFill>
                  <a:schemeClr val="tx1"/>
                </a:solidFill>
              </a:rPr>
              <a:t>   // Employee superclass</a:t>
            </a: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chemeClr val="tx1"/>
                </a:solidFill>
              </a:rPr>
              <a:t>       </a:t>
            </a:r>
            <a:r>
              <a:rPr lang="en-IN" sz="1800" dirty="0">
                <a:solidFill>
                  <a:srgbClr val="C00000"/>
                </a:solidFill>
              </a:rPr>
              <a:t>private:</a:t>
            </a:r>
          </a:p>
          <a:p>
            <a:pPr marL="0" indent="0">
              <a:lnSpc>
                <a:spcPct val="100000"/>
              </a:lnSpc>
              <a:spcBef>
                <a:spcPts val="0"/>
              </a:spcBef>
              <a:spcAft>
                <a:spcPts val="0"/>
              </a:spcAft>
              <a:buNone/>
            </a:pPr>
            <a:r>
              <a:rPr lang="en-IN" sz="1800" dirty="0">
                <a:solidFill>
                  <a:schemeClr val="tx1"/>
                </a:solidFill>
              </a:rPr>
              <a:t>    	</a:t>
            </a:r>
            <a:r>
              <a:rPr lang="en-IN" sz="1800" dirty="0">
                <a:solidFill>
                  <a:srgbClr val="CC04A1"/>
                </a:solidFill>
              </a:rPr>
              <a:t>   </a:t>
            </a:r>
            <a:r>
              <a:rPr lang="en-IN" sz="1800" dirty="0">
                <a:solidFill>
                  <a:srgbClr val="0000FF"/>
                </a:solidFill>
              </a:rPr>
              <a:t>string</a:t>
            </a:r>
            <a:r>
              <a:rPr lang="en-IN" sz="1800" dirty="0">
                <a:solidFill>
                  <a:srgbClr val="CC04A1"/>
                </a:solidFill>
              </a:rPr>
              <a:t> </a:t>
            </a:r>
            <a:r>
              <a:rPr lang="en-IN" sz="1800" dirty="0">
                <a:solidFill>
                  <a:schemeClr val="tx1"/>
                </a:solidFill>
              </a:rPr>
              <a:t>firstName, string </a:t>
            </a:r>
            <a:r>
              <a:rPr lang="en-IN" sz="1800" dirty="0" err="1">
                <a:solidFill>
                  <a:schemeClr val="tx1"/>
                </a:solidFill>
              </a:rPr>
              <a:t>lastName</a:t>
            </a: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a:t>
            </a:r>
          </a:p>
          <a:p>
            <a:pPr marL="0" indent="0">
              <a:lnSpc>
                <a:spcPct val="100000"/>
              </a:lnSpc>
              <a:spcBef>
                <a:spcPts val="0"/>
              </a:spcBef>
              <a:spcAft>
                <a:spcPts val="0"/>
              </a:spcAft>
              <a:buNone/>
            </a:pPr>
            <a:r>
              <a:rPr lang="en-IN" sz="1500" dirty="0">
                <a:solidFill>
                  <a:schemeClr val="tx1"/>
                </a:solidFill>
              </a:rPr>
              <a:t>              	. . . . .</a:t>
            </a:r>
          </a:p>
          <a:p>
            <a:pPr marL="0" indent="0">
              <a:lnSpc>
                <a:spcPct val="100000"/>
              </a:lnSpc>
              <a:spcBef>
                <a:spcPts val="0"/>
              </a:spcBef>
              <a:spcAft>
                <a:spcPts val="0"/>
              </a:spcAft>
              <a:buNone/>
            </a:pPr>
            <a:r>
              <a:rPr lang="en-IN" sz="1800" dirty="0">
                <a:solidFill>
                  <a:schemeClr val="tx1"/>
                </a:solidFill>
              </a:rPr>
              <a:t>   }; </a:t>
            </a:r>
          </a:p>
          <a:p>
            <a:pPr marL="0" indent="0">
              <a:lnSpc>
                <a:spcPct val="100000"/>
              </a:lnSpc>
              <a:spcBef>
                <a:spcPts val="0"/>
              </a:spcBef>
              <a:spcAft>
                <a:spcPts val="0"/>
              </a:spcAft>
              <a:buNone/>
            </a:pPr>
            <a:r>
              <a:rPr lang="en-IN" sz="1800" dirty="0">
                <a:solidFill>
                  <a:srgbClr val="0000FF"/>
                </a:solidFill>
              </a:rPr>
              <a:t>class</a:t>
            </a:r>
            <a:r>
              <a:rPr lang="en-IN" sz="1500" dirty="0">
                <a:solidFill>
                  <a:schemeClr val="tx1"/>
                </a:solidFill>
              </a:rPr>
              <a:t> </a:t>
            </a:r>
            <a:r>
              <a:rPr lang="en-IN" sz="1800" dirty="0">
                <a:solidFill>
                  <a:srgbClr val="CC04A1"/>
                </a:solidFill>
              </a:rPr>
              <a:t>Commission</a:t>
            </a:r>
            <a:r>
              <a:rPr lang="en-IN" sz="1800" dirty="0">
                <a:solidFill>
                  <a:srgbClr val="0000FF"/>
                </a:solidFill>
              </a:rPr>
              <a:t>:</a:t>
            </a:r>
            <a:r>
              <a:rPr lang="en-IN" sz="1800" dirty="0">
                <a:solidFill>
                  <a:srgbClr val="CC04A1"/>
                </a:solidFill>
              </a:rPr>
              <a:t> </a:t>
            </a:r>
            <a:r>
              <a:rPr lang="en-IN" sz="1800" dirty="0">
                <a:solidFill>
                  <a:schemeClr val="tx1"/>
                </a:solidFill>
              </a:rPr>
              <a:t>public </a:t>
            </a:r>
            <a:r>
              <a:rPr lang="en-IN" sz="1800" dirty="0">
                <a:solidFill>
                  <a:srgbClr val="CC04A1"/>
                </a:solidFill>
              </a:rPr>
              <a:t>Employee  </a:t>
            </a:r>
            <a:r>
              <a:rPr lang="en-IN" sz="1800" dirty="0"/>
              <a:t>    </a:t>
            </a:r>
            <a:r>
              <a:rPr lang="en-IN" sz="1600" dirty="0">
                <a:solidFill>
                  <a:schemeClr val="tx1"/>
                </a:solidFill>
              </a:rPr>
              <a:t>// </a:t>
            </a:r>
            <a:r>
              <a:rPr lang="en-IN" sz="1600" dirty="0"/>
              <a:t>Commission</a:t>
            </a:r>
            <a:r>
              <a:rPr lang="en-IN" sz="1600" dirty="0">
                <a:solidFill>
                  <a:schemeClr val="tx1"/>
                </a:solidFill>
              </a:rPr>
              <a:t> Subclass</a:t>
            </a:r>
            <a:endParaRPr lang="en-IN" sz="1500" b="1" dirty="0">
              <a:solidFill>
                <a:srgbClr val="CC04A1"/>
              </a:solidFill>
            </a:endParaRP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 </a:t>
            </a:r>
          </a:p>
          <a:p>
            <a:pPr marL="0" indent="0">
              <a:lnSpc>
                <a:spcPct val="100000"/>
              </a:lnSpc>
              <a:spcBef>
                <a:spcPts val="0"/>
              </a:spcBef>
              <a:spcAft>
                <a:spcPts val="0"/>
              </a:spcAft>
              <a:buNone/>
            </a:pPr>
            <a:r>
              <a:rPr lang="en-IN" sz="1800" dirty="0">
                <a:solidFill>
                  <a:srgbClr val="CC04A1"/>
                </a:solidFill>
              </a:rPr>
              <a:t> void </a:t>
            </a:r>
            <a:r>
              <a:rPr lang="en-IN" sz="1800" dirty="0" err="1">
                <a:solidFill>
                  <a:srgbClr val="7030A0"/>
                </a:solidFill>
              </a:rPr>
              <a:t>setCommissionRate</a:t>
            </a:r>
            <a:r>
              <a:rPr lang="en-IN" sz="1800" dirty="0">
                <a:solidFill>
                  <a:srgbClr val="7030A0"/>
                </a:solidFill>
              </a:rPr>
              <a:t>(</a:t>
            </a:r>
            <a:r>
              <a:rPr lang="en-IN" sz="1800" dirty="0">
                <a:solidFill>
                  <a:schemeClr val="tx1"/>
                </a:solidFill>
              </a:rPr>
              <a:t>double</a:t>
            </a:r>
            <a:r>
              <a:rPr lang="en-IN" sz="1800" dirty="0">
                <a:solidFill>
                  <a:srgbClr val="7030A0"/>
                </a:solidFill>
              </a:rPr>
              <a:t> rate)</a:t>
            </a:r>
          </a:p>
          <a:p>
            <a:pPr marL="0" indent="0">
              <a:lnSpc>
                <a:spcPct val="100000"/>
              </a:lnSpc>
              <a:spcBef>
                <a:spcPts val="0"/>
              </a:spcBef>
              <a:spcAft>
                <a:spcPts val="0"/>
              </a:spcAft>
              <a:buNone/>
            </a:pPr>
            <a:r>
              <a:rPr lang="en-IN" sz="1800" dirty="0"/>
              <a:t>      {</a:t>
            </a:r>
          </a:p>
          <a:p>
            <a:pPr marL="0" indent="0">
              <a:lnSpc>
                <a:spcPct val="100000"/>
              </a:lnSpc>
              <a:spcBef>
                <a:spcPts val="0"/>
              </a:spcBef>
              <a:spcAft>
                <a:spcPts val="0"/>
              </a:spcAft>
              <a:buNone/>
            </a:pPr>
            <a:r>
              <a:rPr lang="en-IN" sz="1800" dirty="0"/>
              <a:t>         </a:t>
            </a:r>
            <a:r>
              <a:rPr lang="en-IN" sz="1800" dirty="0" err="1"/>
              <a:t>commissionRate</a:t>
            </a:r>
            <a:r>
              <a:rPr lang="en-IN" sz="1800" dirty="0"/>
              <a:t>=(rate&gt;0.0&amp;&amp;rate&lt;1.0)?rate:0.0;</a:t>
            </a:r>
          </a:p>
          <a:p>
            <a:pPr marL="0" indent="0">
              <a:lnSpc>
                <a:spcPct val="100000"/>
              </a:lnSpc>
              <a:spcBef>
                <a:spcPts val="0"/>
              </a:spcBef>
              <a:spcAft>
                <a:spcPts val="0"/>
              </a:spcAft>
              <a:buNone/>
            </a:pPr>
            <a:r>
              <a:rPr lang="en-IN" sz="1800" dirty="0"/>
              <a:t>        }          </a:t>
            </a:r>
          </a:p>
          <a:p>
            <a:pPr marL="0" indent="0">
              <a:lnSpc>
                <a:spcPct val="100000"/>
              </a:lnSpc>
              <a:spcBef>
                <a:spcPts val="0"/>
              </a:spcBef>
              <a:spcAft>
                <a:spcPts val="0"/>
              </a:spcAft>
              <a:buNone/>
            </a:pPr>
            <a:r>
              <a:rPr lang="en-IN" sz="1800" dirty="0"/>
              <a:t>              };  </a:t>
            </a:r>
            <a:endParaRPr lang="en-US" sz="1800"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24</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901590" y="1474994"/>
            <a:ext cx="7172302" cy="424732"/>
          </a:xfrm>
          <a:prstGeom prst="rect">
            <a:avLst/>
          </a:prstGeom>
        </p:spPr>
        <p:txBody>
          <a:bodyPr wrap="square">
            <a:spAutoFit/>
          </a:bodyPr>
          <a:lstStyle/>
          <a:p>
            <a:pPr algn="ctr">
              <a:lnSpc>
                <a:spcPct val="120000"/>
              </a:lnSpc>
              <a:defRPr/>
            </a:pPr>
            <a:r>
              <a:rPr lang="en-US" dirty="0">
                <a:solidFill>
                  <a:srgbClr val="7030A0"/>
                </a:solidFill>
                <a:latin typeface="Arial" panose="020B0604020202020204" pitchFamily="34" charset="0"/>
              </a:rPr>
              <a:t>Subclass can be created from another intermediate subclass</a:t>
            </a:r>
            <a:endParaRPr lang="en-IN" dirty="0">
              <a:solidFill>
                <a:srgbClr val="7030A0"/>
              </a:solidFill>
              <a:latin typeface="Arial" panose="020B0604020202020204" pitchFamily="34" charset="0"/>
            </a:endParaRPr>
          </a:p>
        </p:txBody>
      </p:sp>
      <p:grpSp>
        <p:nvGrpSpPr>
          <p:cNvPr id="35" name="Group 34"/>
          <p:cNvGrpSpPr/>
          <p:nvPr/>
        </p:nvGrpSpPr>
        <p:grpSpPr>
          <a:xfrm>
            <a:off x="6624165" y="3717929"/>
            <a:ext cx="3736086" cy="2511429"/>
            <a:chOff x="6624162" y="4014255"/>
            <a:chExt cx="3736086" cy="2326749"/>
          </a:xfrm>
        </p:grpSpPr>
        <p:sp>
          <p:nvSpPr>
            <p:cNvPr id="33" name="Rectangle 32"/>
            <p:cNvSpPr/>
            <p:nvPr/>
          </p:nvSpPr>
          <p:spPr>
            <a:xfrm>
              <a:off x="6624162" y="4014255"/>
              <a:ext cx="3736086" cy="2326749"/>
            </a:xfrm>
            <a:prstGeom prst="rect">
              <a:avLst/>
            </a:prstGeom>
            <a:solidFill>
              <a:srgbClr val="F6E7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7100735" y="4142475"/>
              <a:ext cx="2986954" cy="1920855"/>
              <a:chOff x="8508988" y="3275307"/>
              <a:chExt cx="2986954" cy="1920855"/>
            </a:xfrm>
          </p:grpSpPr>
          <p:sp>
            <p:nvSpPr>
              <p:cNvPr id="12" name="Rectangle 11"/>
              <p:cNvSpPr/>
              <p:nvPr/>
            </p:nvSpPr>
            <p:spPr>
              <a:xfrm>
                <a:off x="8508990" y="3275307"/>
                <a:ext cx="2986952" cy="386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solidFill>
                      <a:srgbClr val="7030A0"/>
                    </a:solidFill>
                    <a:latin typeface="Courier New" pitchFamily="112" charset="0"/>
                  </a:rPr>
                  <a:t>Employee</a:t>
                </a:r>
                <a:endParaRPr lang="en-IN" dirty="0">
                  <a:ln>
                    <a:solidFill>
                      <a:schemeClr val="tx1"/>
                    </a:solidFill>
                  </a:ln>
                  <a:solidFill>
                    <a:schemeClr val="tx1"/>
                  </a:solidFill>
                </a:endParaRPr>
              </a:p>
            </p:txBody>
          </p:sp>
          <p:sp>
            <p:nvSpPr>
              <p:cNvPr id="13" name="Rectangle 12"/>
              <p:cNvSpPr/>
              <p:nvPr/>
            </p:nvSpPr>
            <p:spPr>
              <a:xfrm>
                <a:off x="8508988" y="4024826"/>
                <a:ext cx="2986954" cy="3895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spcAft>
                    <a:spcPts val="0"/>
                  </a:spcAft>
                </a:pPr>
                <a:r>
                  <a:rPr lang="en-IN" dirty="0">
                    <a:solidFill>
                      <a:srgbClr val="CC04A1"/>
                    </a:solidFill>
                    <a:latin typeface="Courier New" pitchFamily="112" charset="0"/>
                  </a:rPr>
                  <a:t>Commission</a:t>
                </a:r>
              </a:p>
            </p:txBody>
          </p:sp>
          <p:sp>
            <p:nvSpPr>
              <p:cNvPr id="15" name="Rectangle 14"/>
              <p:cNvSpPr/>
              <p:nvPr/>
            </p:nvSpPr>
            <p:spPr>
              <a:xfrm>
                <a:off x="8508989" y="4801338"/>
                <a:ext cx="2986953" cy="394824"/>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err="1">
                    <a:solidFill>
                      <a:srgbClr val="0000FF"/>
                    </a:solidFill>
                    <a:latin typeface="Courier New" pitchFamily="112" charset="0"/>
                  </a:rPr>
                  <a:t>BasePlusCommissionEmployee</a:t>
                </a:r>
                <a:endParaRPr lang="en-IN" sz="1400" dirty="0">
                  <a:ln>
                    <a:solidFill>
                      <a:schemeClr val="tx1"/>
                    </a:solidFill>
                  </a:ln>
                  <a:solidFill>
                    <a:srgbClr val="0000FF"/>
                  </a:solidFill>
                </a:endParaRPr>
              </a:p>
            </p:txBody>
          </p:sp>
          <p:sp>
            <p:nvSpPr>
              <p:cNvPr id="20" name="Down Arrow 19"/>
              <p:cNvSpPr/>
              <p:nvPr/>
            </p:nvSpPr>
            <p:spPr>
              <a:xfrm>
                <a:off x="9774227" y="3669205"/>
                <a:ext cx="116078" cy="348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9784380" y="4426889"/>
                <a:ext cx="116078" cy="348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7" name="Content Placeholder 2"/>
          <p:cNvSpPr txBox="1">
            <a:spLocks/>
          </p:cNvSpPr>
          <p:nvPr/>
        </p:nvSpPr>
        <p:spPr>
          <a:xfrm>
            <a:off x="6115053" y="2181296"/>
            <a:ext cx="5800724" cy="1465423"/>
          </a:xfrm>
          <a:prstGeom prst="rect">
            <a:avLst/>
          </a:prstGeom>
          <a:solidFill>
            <a:srgbClr val="F6E7E6"/>
          </a:solidFill>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nSpc>
                <a:spcPct val="100000"/>
              </a:lnSpc>
              <a:spcBef>
                <a:spcPts val="0"/>
              </a:spcBef>
              <a:spcAft>
                <a:spcPts val="0"/>
              </a:spcAft>
            </a:pPr>
            <a:r>
              <a:rPr lang="en-IN" sz="1800" dirty="0">
                <a:solidFill>
                  <a:srgbClr val="CC04A1"/>
                </a:solidFill>
              </a:rPr>
              <a:t>Class</a:t>
            </a:r>
            <a:r>
              <a:rPr lang="en-IN" sz="1800" dirty="0">
                <a:solidFill>
                  <a:schemeClr val="tx1"/>
                </a:solidFill>
              </a:rPr>
              <a:t> </a:t>
            </a:r>
            <a:r>
              <a:rPr lang="en-IN" sz="1800" dirty="0" err="1">
                <a:solidFill>
                  <a:srgbClr val="0000FF"/>
                </a:solidFill>
              </a:rPr>
              <a:t>BasePlusCommissionEmployee</a:t>
            </a:r>
            <a:r>
              <a:rPr lang="en-IN" sz="1800" dirty="0">
                <a:solidFill>
                  <a:schemeClr val="tx1"/>
                </a:solidFill>
              </a:rPr>
              <a:t> </a:t>
            </a:r>
            <a:r>
              <a:rPr lang="en-IN" sz="1800" dirty="0">
                <a:solidFill>
                  <a:srgbClr val="FF0000"/>
                </a:solidFill>
              </a:rPr>
              <a:t>:</a:t>
            </a:r>
            <a:r>
              <a:rPr lang="en-IN" sz="1800" dirty="0">
                <a:solidFill>
                  <a:schemeClr val="tx1"/>
                </a:solidFill>
              </a:rPr>
              <a:t> public </a:t>
            </a:r>
            <a:r>
              <a:rPr lang="en-IN" sz="1800" dirty="0">
                <a:solidFill>
                  <a:srgbClr val="CC04A1"/>
                </a:solidFill>
              </a:rPr>
              <a:t>Commission</a:t>
            </a:r>
            <a:endParaRPr lang="en-IN" sz="1500" b="1" dirty="0">
              <a:solidFill>
                <a:srgbClr val="CC04A1"/>
              </a:solidFill>
            </a:endParaRPr>
          </a:p>
          <a:p>
            <a:pPr>
              <a:lnSpc>
                <a:spcPct val="100000"/>
              </a:lnSpc>
              <a:spcBef>
                <a:spcPts val="0"/>
              </a:spcBef>
              <a:spcAft>
                <a:spcPts val="0"/>
              </a:spcAft>
            </a:pPr>
            <a:r>
              <a:rPr lang="en-IN" sz="1800" dirty="0">
                <a:solidFill>
                  <a:schemeClr val="tx1"/>
                </a:solidFill>
              </a:rPr>
              <a:t> {</a:t>
            </a:r>
          </a:p>
          <a:p>
            <a:pPr>
              <a:lnSpc>
                <a:spcPct val="100000"/>
              </a:lnSpc>
              <a:spcBef>
                <a:spcPts val="0"/>
              </a:spcBef>
              <a:spcAft>
                <a:spcPts val="0"/>
              </a:spcAft>
            </a:pPr>
            <a:r>
              <a:rPr lang="en-IN" sz="1500" dirty="0">
                <a:solidFill>
                  <a:schemeClr val="tx1"/>
                </a:solidFill>
              </a:rPr>
              <a:t>       . . . . . // </a:t>
            </a:r>
            <a:r>
              <a:rPr lang="en-IN" sz="1500" dirty="0">
                <a:solidFill>
                  <a:srgbClr val="C00000"/>
                </a:solidFill>
              </a:rPr>
              <a:t>derived class definition</a:t>
            </a:r>
          </a:p>
          <a:p>
            <a:pPr>
              <a:lnSpc>
                <a:spcPct val="100000"/>
              </a:lnSpc>
              <a:spcBef>
                <a:spcPts val="0"/>
              </a:spcBef>
              <a:spcAft>
                <a:spcPts val="0"/>
              </a:spcAft>
            </a:pPr>
            <a:endParaRPr lang="en-IN" sz="1500" dirty="0">
              <a:solidFill>
                <a:schemeClr val="tx1"/>
              </a:solidFill>
            </a:endParaRPr>
          </a:p>
          <a:p>
            <a:pPr>
              <a:lnSpc>
                <a:spcPct val="100000"/>
              </a:lnSpc>
              <a:spcBef>
                <a:spcPts val="0"/>
              </a:spcBef>
              <a:spcAft>
                <a:spcPts val="0"/>
              </a:spcAft>
            </a:pPr>
            <a:r>
              <a:rPr lang="en-IN" sz="1800" dirty="0">
                <a:solidFill>
                  <a:schemeClr val="tx1"/>
                </a:solidFill>
              </a:rPr>
              <a:t>   }; </a:t>
            </a:r>
          </a:p>
        </p:txBody>
      </p:sp>
      <p:sp>
        <p:nvSpPr>
          <p:cNvPr id="10" name="Rectangle 9"/>
          <p:cNvSpPr/>
          <p:nvPr/>
        </p:nvSpPr>
        <p:spPr>
          <a:xfrm>
            <a:off x="10583250" y="3804402"/>
            <a:ext cx="1144865" cy="369332"/>
          </a:xfrm>
          <a:prstGeom prst="rect">
            <a:avLst/>
          </a:prstGeom>
        </p:spPr>
        <p:txBody>
          <a:bodyPr wrap="none">
            <a:spAutoFit/>
          </a:bodyPr>
          <a:lstStyle/>
          <a:p>
            <a:r>
              <a:rPr lang="en-IN" dirty="0">
                <a:solidFill>
                  <a:srgbClr val="CC04A1"/>
                </a:solidFill>
              </a:rPr>
              <a:t>Base Class</a:t>
            </a:r>
            <a:endParaRPr lang="en-IN" dirty="0"/>
          </a:p>
        </p:txBody>
      </p:sp>
      <p:sp>
        <p:nvSpPr>
          <p:cNvPr id="26" name="Rectangle 25"/>
          <p:cNvSpPr/>
          <p:nvPr/>
        </p:nvSpPr>
        <p:spPr>
          <a:xfrm>
            <a:off x="10564262" y="4582114"/>
            <a:ext cx="1404936" cy="646331"/>
          </a:xfrm>
          <a:prstGeom prst="rect">
            <a:avLst/>
          </a:prstGeom>
        </p:spPr>
        <p:txBody>
          <a:bodyPr wrap="none">
            <a:spAutoFit/>
          </a:bodyPr>
          <a:lstStyle/>
          <a:p>
            <a:pPr algn="ctr"/>
            <a:r>
              <a:rPr lang="en-IN" dirty="0">
                <a:solidFill>
                  <a:srgbClr val="0000FF"/>
                </a:solidFill>
              </a:rPr>
              <a:t>Intermediate</a:t>
            </a:r>
          </a:p>
          <a:p>
            <a:pPr algn="ctr"/>
            <a:r>
              <a:rPr lang="en-IN" dirty="0">
                <a:solidFill>
                  <a:srgbClr val="0000FF"/>
                </a:solidFill>
              </a:rPr>
              <a:t>Base Class</a:t>
            </a:r>
          </a:p>
        </p:txBody>
      </p:sp>
      <p:sp>
        <p:nvSpPr>
          <p:cNvPr id="28" name="Rectangle 27"/>
          <p:cNvSpPr/>
          <p:nvPr/>
        </p:nvSpPr>
        <p:spPr>
          <a:xfrm>
            <a:off x="10390748" y="5621505"/>
            <a:ext cx="1751964" cy="369332"/>
          </a:xfrm>
          <a:prstGeom prst="rect">
            <a:avLst/>
          </a:prstGeom>
        </p:spPr>
        <p:txBody>
          <a:bodyPr wrap="square">
            <a:spAutoFit/>
          </a:bodyPr>
          <a:lstStyle/>
          <a:p>
            <a:pPr algn="ctr"/>
            <a:r>
              <a:rPr lang="en-IN" dirty="0">
                <a:solidFill>
                  <a:srgbClr val="7030A0"/>
                </a:solidFill>
              </a:rPr>
              <a:t>Derived Class</a:t>
            </a:r>
          </a:p>
        </p:txBody>
      </p:sp>
    </p:spTree>
    <p:extLst>
      <p:ext uri="{BB962C8B-B14F-4D97-AF65-F5344CB8AC3E}">
        <p14:creationId xmlns:p14="http://schemas.microsoft.com/office/powerpoint/2010/main" val="643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2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00"/>
                                        <p:tgtEl>
                                          <p:spTgt spid="28"/>
                                        </p:tgtEl>
                                      </p:cBhvr>
                                    </p:animEffect>
                                  </p:childTnLst>
                                </p:cTn>
                              </p:par>
                            </p:childTnLst>
                          </p:cTn>
                        </p:par>
                        <p:par>
                          <p:cTn id="22" fill="hold">
                            <p:stCondLst>
                              <p:cond delay="200"/>
                            </p:stCondLst>
                            <p:childTnLst>
                              <p:par>
                                <p:cTn id="23" presetID="10" presetClass="entr" presetSubtype="0" fill="hold" grpId="0" nodeType="after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fade">
                                      <p:cBhvr>
                                        <p:cTn id="25" dur="200"/>
                                        <p:tgtEl>
                                          <p:spTgt spid="3">
                                            <p:bg/>
                                          </p:spTgt>
                                        </p:tgtEl>
                                      </p:cBhvr>
                                    </p:animEffect>
                                  </p:childTnLst>
                                </p:cTn>
                              </p:par>
                            </p:childTnLst>
                          </p:cTn>
                        </p:par>
                        <p:par>
                          <p:cTn id="26" fill="hold">
                            <p:stCondLst>
                              <p:cond delay="400"/>
                            </p:stCondLst>
                            <p:childTnLst>
                              <p:par>
                                <p:cTn id="27" presetID="10" presetClass="entr" presetSubtype="0"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200"/>
                                        <p:tgtEl>
                                          <p:spTgt spid="3">
                                            <p:txEl>
                                              <p:pRg st="0" end="0"/>
                                            </p:txEl>
                                          </p:spTgt>
                                        </p:tgtEl>
                                      </p:cBhvr>
                                    </p:animEffect>
                                  </p:childTnLst>
                                </p:cTn>
                              </p:par>
                            </p:childTnLst>
                          </p:cTn>
                        </p:par>
                        <p:par>
                          <p:cTn id="30" fill="hold">
                            <p:stCondLst>
                              <p:cond delay="600"/>
                            </p:stCondLst>
                            <p:childTnLst>
                              <p:par>
                                <p:cTn id="31" presetID="10" presetClass="entr" presetSubtype="0" fill="hold" grpId="0" nodeType="after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200"/>
                                        <p:tgtEl>
                                          <p:spTgt spid="3">
                                            <p:txEl>
                                              <p:pRg st="1" end="1"/>
                                            </p:txEl>
                                          </p:spTgt>
                                        </p:tgtEl>
                                      </p:cBhvr>
                                    </p:animEffect>
                                  </p:childTnLst>
                                </p:cTn>
                              </p:par>
                            </p:childTnLst>
                          </p:cTn>
                        </p:par>
                        <p:par>
                          <p:cTn id="34" fill="hold">
                            <p:stCondLst>
                              <p:cond delay="800"/>
                            </p:stCondLst>
                            <p:childTnLst>
                              <p:par>
                                <p:cTn id="35" presetID="10" presetClass="entr" presetSubtype="0" fill="hold" grpId="0"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200"/>
                                        <p:tgtEl>
                                          <p:spTgt spid="3">
                                            <p:txEl>
                                              <p:pRg st="2" end="2"/>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200"/>
                                        <p:tgtEl>
                                          <p:spTgt spid="3">
                                            <p:txEl>
                                              <p:pRg st="3" end="3"/>
                                            </p:txEl>
                                          </p:spTgt>
                                        </p:tgtEl>
                                      </p:cBhvr>
                                    </p:animEffect>
                                  </p:childTnLst>
                                </p:cTn>
                              </p:par>
                            </p:childTnLst>
                          </p:cTn>
                        </p:par>
                        <p:par>
                          <p:cTn id="42" fill="hold">
                            <p:stCondLst>
                              <p:cond delay="1200"/>
                            </p:stCondLst>
                            <p:childTnLst>
                              <p:par>
                                <p:cTn id="43" presetID="10" presetClass="entr" presetSubtype="0" fill="hold" grpId="0" nodeType="after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200"/>
                                        <p:tgtEl>
                                          <p:spTgt spid="3">
                                            <p:txEl>
                                              <p:pRg st="4" end="4"/>
                                            </p:txEl>
                                          </p:spTgt>
                                        </p:tgtEl>
                                      </p:cBhvr>
                                    </p:animEffect>
                                  </p:childTnLst>
                                </p:cTn>
                              </p:par>
                            </p:childTnLst>
                          </p:cTn>
                        </p:par>
                        <p:par>
                          <p:cTn id="46" fill="hold">
                            <p:stCondLst>
                              <p:cond delay="1400"/>
                            </p:stCondLst>
                            <p:childTnLst>
                              <p:par>
                                <p:cTn id="47" presetID="10" presetClass="entr" presetSubtype="0" fill="hold" grpId="0"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200"/>
                                        <p:tgtEl>
                                          <p:spTgt spid="3">
                                            <p:txEl>
                                              <p:pRg st="5" end="5"/>
                                            </p:txEl>
                                          </p:spTgt>
                                        </p:tgtEl>
                                      </p:cBhvr>
                                    </p:animEffect>
                                  </p:childTnLst>
                                </p:cTn>
                              </p:par>
                            </p:childTnLst>
                          </p:cTn>
                        </p:par>
                        <p:par>
                          <p:cTn id="50" fill="hold">
                            <p:stCondLst>
                              <p:cond delay="1600"/>
                            </p:stCondLst>
                            <p:childTnLst>
                              <p:par>
                                <p:cTn id="51" presetID="10" presetClass="entr" presetSubtype="0"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200"/>
                                        <p:tgtEl>
                                          <p:spTgt spid="3">
                                            <p:txEl>
                                              <p:pRg st="6" end="6"/>
                                            </p:txEl>
                                          </p:spTgt>
                                        </p:tgtEl>
                                      </p:cBhvr>
                                    </p:animEffect>
                                  </p:childTnLst>
                                </p:cTn>
                              </p:par>
                            </p:childTnLst>
                          </p:cTn>
                        </p:par>
                        <p:par>
                          <p:cTn id="54" fill="hold">
                            <p:stCondLst>
                              <p:cond delay="1800"/>
                            </p:stCondLst>
                            <p:childTnLst>
                              <p:par>
                                <p:cTn id="55" presetID="10" presetClass="entr" presetSubtype="0" fill="hold" grpId="0" nodeType="after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200"/>
                                        <p:tgtEl>
                                          <p:spTgt spid="3">
                                            <p:txEl>
                                              <p:pRg st="7" end="7"/>
                                            </p:txEl>
                                          </p:spTgt>
                                        </p:tgtEl>
                                      </p:cBhvr>
                                    </p:animEffec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200"/>
                                        <p:tgtEl>
                                          <p:spTgt spid="3">
                                            <p:txEl>
                                              <p:pRg st="8" end="8"/>
                                            </p:txEl>
                                          </p:spTgt>
                                        </p:tgtEl>
                                      </p:cBhvr>
                                    </p:animEffect>
                                  </p:childTnLst>
                                </p:cTn>
                              </p:par>
                            </p:childTnLst>
                          </p:cTn>
                        </p:par>
                        <p:par>
                          <p:cTn id="62" fill="hold">
                            <p:stCondLst>
                              <p:cond delay="2200"/>
                            </p:stCondLst>
                            <p:childTnLst>
                              <p:par>
                                <p:cTn id="63" presetID="10" presetClass="entr" presetSubtype="0" fill="hold" grpId="0" nodeType="after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200"/>
                                        <p:tgtEl>
                                          <p:spTgt spid="3">
                                            <p:txEl>
                                              <p:pRg st="9" end="9"/>
                                            </p:txEl>
                                          </p:spTgt>
                                        </p:tgtEl>
                                      </p:cBhvr>
                                    </p:animEffect>
                                  </p:childTnLst>
                                </p:cTn>
                              </p:par>
                            </p:childTnLst>
                          </p:cTn>
                        </p:par>
                        <p:par>
                          <p:cTn id="66" fill="hold">
                            <p:stCondLst>
                              <p:cond delay="2400"/>
                            </p:stCondLst>
                            <p:childTnLst>
                              <p:par>
                                <p:cTn id="67" presetID="10" presetClass="entr" presetSubtype="0" fill="hold" grpId="0" nodeType="after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200"/>
                                        <p:tgtEl>
                                          <p:spTgt spid="3">
                                            <p:txEl>
                                              <p:pRg st="10" end="10"/>
                                            </p:txEl>
                                          </p:spTgt>
                                        </p:tgtEl>
                                      </p:cBhvr>
                                    </p:animEffect>
                                  </p:childTnLst>
                                </p:cTn>
                              </p:par>
                            </p:childTnLst>
                          </p:cTn>
                        </p:par>
                        <p:par>
                          <p:cTn id="70" fill="hold">
                            <p:stCondLst>
                              <p:cond delay="2600"/>
                            </p:stCondLst>
                            <p:childTnLst>
                              <p:par>
                                <p:cTn id="71" presetID="10" presetClass="entr" presetSubtype="0" fill="hold" grpId="0" nodeType="after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200"/>
                                        <p:tgtEl>
                                          <p:spTgt spid="3">
                                            <p:txEl>
                                              <p:pRg st="11" end="11"/>
                                            </p:txEl>
                                          </p:spTgt>
                                        </p:tgtEl>
                                      </p:cBhvr>
                                    </p:animEffect>
                                  </p:childTnLst>
                                </p:cTn>
                              </p:par>
                            </p:childTnLst>
                          </p:cTn>
                        </p:par>
                        <p:par>
                          <p:cTn id="74" fill="hold">
                            <p:stCondLst>
                              <p:cond delay="2800"/>
                            </p:stCondLst>
                            <p:childTnLst>
                              <p:par>
                                <p:cTn id="75" presetID="10" presetClass="entr" presetSubtype="0" fill="hold" grpId="0" nodeType="after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200"/>
                                        <p:tgtEl>
                                          <p:spTgt spid="3">
                                            <p:txEl>
                                              <p:pRg st="12" end="12"/>
                                            </p:txEl>
                                          </p:spTgt>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Effect transition="in" filter="fade">
                                      <p:cBhvr>
                                        <p:cTn id="81" dur="200"/>
                                        <p:tgtEl>
                                          <p:spTgt spid="3">
                                            <p:txEl>
                                              <p:pRg st="13" end="13"/>
                                            </p:txEl>
                                          </p:spTgt>
                                        </p:tgtEl>
                                      </p:cBhvr>
                                    </p:animEffect>
                                  </p:childTnLst>
                                </p:cTn>
                              </p:par>
                            </p:childTnLst>
                          </p:cTn>
                        </p:par>
                        <p:par>
                          <p:cTn id="82" fill="hold">
                            <p:stCondLst>
                              <p:cond delay="3200"/>
                            </p:stCondLst>
                            <p:childTnLst>
                              <p:par>
                                <p:cTn id="83" presetID="10" presetClass="entr" presetSubtype="0" fill="hold" grpId="0" nodeType="after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Effect transition="in" filter="fade">
                                      <p:cBhvr>
                                        <p:cTn id="85" dur="200"/>
                                        <p:tgtEl>
                                          <p:spTgt spid="3">
                                            <p:txEl>
                                              <p:pRg st="14" end="1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down)">
                                      <p:cBhvr>
                                        <p:cTn id="90"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p:bldP spid="27" grpId="0" animBg="1"/>
      <p:bldP spid="10" grpId="0"/>
      <p:bldP spid="26"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600" b="1" spc="-50" dirty="0">
                <a:solidFill>
                  <a:srgbClr val="002060"/>
                </a:solidFill>
                <a:latin typeface="+mj-lt"/>
              </a:rPr>
              <a:t>Overriding Member Functions</a:t>
            </a:r>
          </a:p>
        </p:txBody>
      </p:sp>
      <p:sp>
        <p:nvSpPr>
          <p:cNvPr id="3" name="Content Placeholder 2"/>
          <p:cNvSpPr>
            <a:spLocks noGrp="1"/>
          </p:cNvSpPr>
          <p:nvPr>
            <p:ph idx="1"/>
          </p:nvPr>
        </p:nvSpPr>
        <p:spPr>
          <a:xfrm>
            <a:off x="1154083" y="1523953"/>
            <a:ext cx="10058400" cy="1777186"/>
          </a:xfrm>
        </p:spPr>
        <p:txBody>
          <a:bodyPr>
            <a:normAutofit/>
          </a:bodyPr>
          <a:lstStyle/>
          <a:p>
            <a:pPr marL="357188" indent="-357188" algn="just">
              <a:lnSpc>
                <a:spcPct val="110000"/>
              </a:lnSpc>
              <a:spcBef>
                <a:spcPts val="0"/>
              </a:spcBef>
              <a:spcAft>
                <a:spcPts val="600"/>
              </a:spcAft>
              <a:buFont typeface="Wingdings" panose="05000000000000000000" pitchFamily="2" charset="2"/>
              <a:buChar char="§"/>
            </a:pPr>
            <a:r>
              <a:rPr lang="en-US" altLang="en-US" sz="1900" dirty="0">
                <a:solidFill>
                  <a:schemeClr val="tx1"/>
                </a:solidFill>
                <a:latin typeface="Cambria" panose="02040503050406030204" pitchFamily="18" charset="0"/>
              </a:rPr>
              <a:t>If a </a:t>
            </a:r>
            <a:r>
              <a:rPr lang="en-US" altLang="en-US" sz="1900" dirty="0">
                <a:solidFill>
                  <a:srgbClr val="C00000"/>
                </a:solidFill>
                <a:latin typeface="Cambria" panose="02040503050406030204" pitchFamily="18" charset="0"/>
              </a:rPr>
              <a:t>base</a:t>
            </a:r>
            <a:r>
              <a:rPr lang="en-US" altLang="en-US" sz="1900" dirty="0">
                <a:solidFill>
                  <a:schemeClr val="tx1"/>
                </a:solidFill>
                <a:latin typeface="Cambria" panose="02040503050406030204" pitchFamily="18" charset="0"/>
              </a:rPr>
              <a:t> and </a:t>
            </a:r>
            <a:r>
              <a:rPr lang="en-US" altLang="en-US" sz="1900" dirty="0">
                <a:solidFill>
                  <a:srgbClr val="0000FF"/>
                </a:solidFill>
                <a:latin typeface="Cambria" panose="02040503050406030204" pitchFamily="18" charset="0"/>
              </a:rPr>
              <a:t>derived class </a:t>
            </a:r>
            <a:r>
              <a:rPr lang="en-US" altLang="en-US" sz="1900" dirty="0">
                <a:solidFill>
                  <a:schemeClr val="tx1"/>
                </a:solidFill>
                <a:latin typeface="Cambria" panose="02040503050406030204" pitchFamily="18" charset="0"/>
              </a:rPr>
              <a:t>have member functions with </a:t>
            </a:r>
            <a:r>
              <a:rPr lang="en-US" altLang="en-US" sz="1900" dirty="0">
                <a:solidFill>
                  <a:srgbClr val="C00000"/>
                </a:solidFill>
                <a:latin typeface="Cambria" panose="02040503050406030204" pitchFamily="18" charset="0"/>
              </a:rPr>
              <a:t>same name </a:t>
            </a:r>
            <a:r>
              <a:rPr lang="en-US" altLang="en-US" sz="1900" dirty="0">
                <a:solidFill>
                  <a:schemeClr val="tx1"/>
                </a:solidFill>
                <a:latin typeface="Cambria" panose="02040503050406030204" pitchFamily="18" charset="0"/>
              </a:rPr>
              <a:t>and </a:t>
            </a:r>
            <a:r>
              <a:rPr lang="en-US" altLang="en-US" sz="1900" dirty="0">
                <a:solidFill>
                  <a:srgbClr val="CC04A1"/>
                </a:solidFill>
                <a:latin typeface="Cambria" panose="02040503050406030204" pitchFamily="18" charset="0"/>
              </a:rPr>
              <a:t>arguments</a:t>
            </a:r>
            <a:r>
              <a:rPr lang="en-US" altLang="en-US" sz="1900" dirty="0">
                <a:solidFill>
                  <a:schemeClr val="tx1"/>
                </a:solidFill>
                <a:latin typeface="Cambria" panose="02040503050406030204" pitchFamily="18" charset="0"/>
              </a:rPr>
              <a:t> then method is said to be </a:t>
            </a:r>
            <a:r>
              <a:rPr lang="en-US" altLang="en-US" sz="1900" dirty="0">
                <a:solidFill>
                  <a:srgbClr val="7030A0"/>
                </a:solidFill>
                <a:latin typeface="Cambria" panose="02040503050406030204" pitchFamily="18" charset="0"/>
              </a:rPr>
              <a:t>overridden </a:t>
            </a:r>
            <a:r>
              <a:rPr lang="en-US" altLang="en-US" sz="1900" dirty="0">
                <a:solidFill>
                  <a:schemeClr val="tx1"/>
                </a:solidFill>
                <a:latin typeface="Cambria" panose="02040503050406030204" pitchFamily="18" charset="0"/>
              </a:rPr>
              <a:t>and it is called as </a:t>
            </a:r>
            <a:r>
              <a:rPr lang="en-US" altLang="en-US" sz="1900" dirty="0">
                <a:solidFill>
                  <a:srgbClr val="0000FF"/>
                </a:solidFill>
                <a:latin typeface="Cambria" panose="02040503050406030204" pitchFamily="18" charset="0"/>
              </a:rPr>
              <a:t>“function overriding” </a:t>
            </a:r>
            <a:r>
              <a:rPr lang="en-US" altLang="en-US" sz="1900" dirty="0">
                <a:solidFill>
                  <a:schemeClr val="tx1"/>
                </a:solidFill>
                <a:latin typeface="Cambria" panose="02040503050406030204" pitchFamily="18" charset="0"/>
              </a:rPr>
              <a:t>or “</a:t>
            </a:r>
            <a:r>
              <a:rPr lang="en-US" altLang="en-US" sz="1900" dirty="0">
                <a:solidFill>
                  <a:srgbClr val="C00000"/>
                </a:solidFill>
                <a:latin typeface="Cambria" panose="02040503050406030204" pitchFamily="18" charset="0"/>
              </a:rPr>
              <a:t>method overriding”</a:t>
            </a:r>
            <a:r>
              <a:rPr lang="en-US" altLang="en-US" sz="1900" dirty="0">
                <a:solidFill>
                  <a:schemeClr val="tx1"/>
                </a:solidFill>
                <a:latin typeface="Cambria" panose="02040503050406030204" pitchFamily="18" charset="0"/>
              </a:rPr>
              <a:t> .</a:t>
            </a:r>
          </a:p>
          <a:p>
            <a:pPr marL="357188" indent="-357188" algn="just">
              <a:lnSpc>
                <a:spcPct val="110000"/>
              </a:lnSpc>
              <a:spcBef>
                <a:spcPts val="0"/>
              </a:spcBef>
              <a:spcAft>
                <a:spcPts val="600"/>
              </a:spcAft>
              <a:buFont typeface="Wingdings" panose="05000000000000000000" pitchFamily="2" charset="2"/>
              <a:buChar char="§"/>
            </a:pPr>
            <a:r>
              <a:rPr lang="en-US" sz="1900" dirty="0">
                <a:solidFill>
                  <a:schemeClr val="tx1"/>
                </a:solidFill>
                <a:latin typeface="Cambria" panose="02040503050406030204" pitchFamily="18" charset="0"/>
              </a:rPr>
              <a:t>The child class provides </a:t>
            </a:r>
            <a:r>
              <a:rPr lang="en-US" sz="1900" dirty="0">
                <a:solidFill>
                  <a:srgbClr val="7030A0"/>
                </a:solidFill>
                <a:latin typeface="Cambria" panose="02040503050406030204" pitchFamily="18" charset="0"/>
              </a:rPr>
              <a:t>alternative implementation for parent class method specific to a particular subclass type</a:t>
            </a:r>
            <a:r>
              <a:rPr lang="en-US" sz="1900" dirty="0">
                <a:solidFill>
                  <a:schemeClr val="tx1"/>
                </a:solidFill>
                <a:latin typeface="Cambria" panose="02040503050406030204" pitchFamily="18" charset="0"/>
              </a:rPr>
              <a:t>.</a:t>
            </a:r>
            <a:endParaRPr lang="en-US"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25</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5072" y="3583203"/>
            <a:ext cx="4065765" cy="2600712"/>
          </a:xfrm>
          <a:prstGeom prst="rect">
            <a:avLst/>
          </a:prstGeom>
          <a:solidFill>
            <a:srgbClr val="F6E7E6"/>
          </a:solidFill>
        </p:spPr>
        <p:style>
          <a:lnRef idx="2">
            <a:schemeClr val="dk1"/>
          </a:lnRef>
          <a:fillRef idx="1">
            <a:schemeClr val="lt1"/>
          </a:fillRef>
          <a:effectRef idx="0">
            <a:schemeClr val="dk1"/>
          </a:effectRef>
          <a:fontRef idx="minor">
            <a:schemeClr val="dk1"/>
          </a:fontRef>
        </p:style>
        <p:txBody>
          <a:bodyPr wrap="square">
            <a:spAutoFit/>
          </a:bodyPr>
          <a:lstStyle/>
          <a:p>
            <a:pPr>
              <a:spcAft>
                <a:spcPts val="600"/>
              </a:spcAft>
              <a:buClr>
                <a:schemeClr val="accent1"/>
              </a:buClr>
              <a:buSzPct val="100000"/>
              <a:defRPr/>
            </a:pPr>
            <a:r>
              <a:rPr lang="en-GB" sz="1600" b="1" dirty="0">
                <a:solidFill>
                  <a:srgbClr val="0000FF"/>
                </a:solidFill>
                <a:latin typeface="Courier New" panose="02070309020205020404" pitchFamily="49" charset="0"/>
              </a:rPr>
              <a:t>class </a:t>
            </a:r>
            <a:r>
              <a:rPr lang="en-GB" sz="1600" b="1" dirty="0">
                <a:solidFill>
                  <a:srgbClr val="CC04A1"/>
                </a:solidFill>
                <a:latin typeface="Courier New" panose="02070309020205020404" pitchFamily="49" charset="0"/>
              </a:rPr>
              <a:t>Car</a:t>
            </a:r>
          </a:p>
          <a:p>
            <a:pPr>
              <a:spcAft>
                <a:spcPts val="600"/>
              </a:spcAft>
              <a:buClr>
                <a:schemeClr val="accent1"/>
              </a:buClr>
              <a:buSzPct val="100000"/>
              <a:defRPr/>
            </a:pPr>
            <a:r>
              <a:rPr lang="en-GB" sz="1600" b="1" dirty="0">
                <a:solidFill>
                  <a:srgbClr val="0000FF"/>
                </a:solidFill>
                <a:latin typeface="Courier New" panose="02070309020205020404" pitchFamily="49" charset="0"/>
              </a:rPr>
              <a:t>{</a:t>
            </a:r>
          </a:p>
          <a:p>
            <a:pPr>
              <a:spcAft>
                <a:spcPts val="600"/>
              </a:spcAft>
              <a:buClr>
                <a:schemeClr val="accent1"/>
              </a:buClr>
              <a:buSzPct val="100000"/>
              <a:defRPr/>
            </a:pPr>
            <a:r>
              <a:rPr lang="en-GB" sz="1600" b="1" dirty="0">
                <a:latin typeface="Courier New" panose="02070309020205020404" pitchFamily="49" charset="0"/>
              </a:rPr>
              <a:t> public: </a:t>
            </a:r>
          </a:p>
          <a:p>
            <a:pPr>
              <a:spcAft>
                <a:spcPts val="600"/>
              </a:spcAft>
              <a:buClr>
                <a:schemeClr val="accent1"/>
              </a:buClr>
              <a:buSzPct val="100000"/>
              <a:defRPr/>
            </a:pPr>
            <a:r>
              <a:rPr lang="en-GB" sz="1600" b="1" dirty="0">
                <a:solidFill>
                  <a:srgbClr val="C00000"/>
                </a:solidFill>
                <a:latin typeface="Courier New" panose="02070309020205020404" pitchFamily="49" charset="0"/>
              </a:rPr>
              <a:t> void </a:t>
            </a:r>
            <a:r>
              <a:rPr lang="en-GB" sz="1600" b="1" dirty="0">
                <a:solidFill>
                  <a:srgbClr val="002060"/>
                </a:solidFill>
                <a:latin typeface="Courier New" panose="02070309020205020404" pitchFamily="49" charset="0"/>
              </a:rPr>
              <a:t>maxspeed</a:t>
            </a:r>
            <a:r>
              <a:rPr lang="en-GB" sz="1600" b="1" dirty="0">
                <a:solidFill>
                  <a:srgbClr val="C00000"/>
                </a:solidFill>
                <a:latin typeface="Courier New" panose="02070309020205020404" pitchFamily="49" charset="0"/>
              </a:rPr>
              <a:t>() </a:t>
            </a:r>
          </a:p>
          <a:p>
            <a:pPr>
              <a:spcAft>
                <a:spcPts val="600"/>
              </a:spcAft>
              <a:buClr>
                <a:schemeClr val="accent1"/>
              </a:buClr>
              <a:buSzPct val="100000"/>
              <a:defRPr/>
            </a:pPr>
            <a:r>
              <a:rPr lang="en-GB" sz="1600" b="1" dirty="0">
                <a:latin typeface="Courier New" panose="02070309020205020404" pitchFamily="49" charset="0"/>
              </a:rPr>
              <a:t> {  </a:t>
            </a:r>
            <a:r>
              <a:rPr lang="en-GB" sz="1600" b="1" dirty="0">
                <a:solidFill>
                  <a:srgbClr val="0000FF"/>
                </a:solidFill>
                <a:latin typeface="Courier New" panose="02070309020205020404" pitchFamily="49" charset="0"/>
              </a:rPr>
              <a:t>                       </a:t>
            </a:r>
          </a:p>
          <a:p>
            <a:pPr>
              <a:spcAft>
                <a:spcPts val="600"/>
              </a:spcAft>
              <a:buClr>
                <a:schemeClr val="accent1"/>
              </a:buClr>
              <a:buSzPct val="100000"/>
              <a:defRPr/>
            </a:pPr>
            <a:r>
              <a:rPr lang="en-GB" sz="1600" b="1" dirty="0">
                <a:solidFill>
                  <a:srgbClr val="0000FF"/>
                </a:solidFill>
                <a:latin typeface="Courier New" panose="02070309020205020404" pitchFamily="49" charset="0"/>
              </a:rPr>
              <a:t> cout&lt;&lt;“Max speed is 60 mph \n” </a:t>
            </a:r>
          </a:p>
          <a:p>
            <a:pPr>
              <a:spcAft>
                <a:spcPts val="600"/>
              </a:spcAft>
              <a:buClr>
                <a:schemeClr val="accent1"/>
              </a:buClr>
              <a:buSzPct val="100000"/>
              <a:defRPr/>
            </a:pPr>
            <a:r>
              <a:rPr lang="en-GB" sz="1600" b="1" dirty="0">
                <a:latin typeface="Courier New" panose="02070309020205020404" pitchFamily="49" charset="0"/>
              </a:rPr>
              <a:t> }</a:t>
            </a:r>
          </a:p>
          <a:p>
            <a:pPr>
              <a:spcAft>
                <a:spcPts val="600"/>
              </a:spcAft>
              <a:buClr>
                <a:schemeClr val="accent1"/>
              </a:buClr>
              <a:buSzPct val="100000"/>
              <a:defRPr/>
            </a:pPr>
            <a:r>
              <a:rPr lang="en-GB" sz="1600" b="1" dirty="0">
                <a:solidFill>
                  <a:srgbClr val="0000FF"/>
                </a:solidFill>
                <a:latin typeface="Courier New" panose="02070309020205020404" pitchFamily="49" charset="0"/>
              </a:rPr>
              <a:t>};</a:t>
            </a:r>
          </a:p>
        </p:txBody>
      </p:sp>
      <p:sp>
        <p:nvSpPr>
          <p:cNvPr id="9" name="Rectangle 8"/>
          <p:cNvSpPr/>
          <p:nvPr/>
        </p:nvSpPr>
        <p:spPr>
          <a:xfrm>
            <a:off x="4433273" y="3554633"/>
            <a:ext cx="4296389" cy="2616101"/>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pPr indent="-91440">
              <a:spcAft>
                <a:spcPts val="300"/>
              </a:spcAft>
              <a:buClr>
                <a:schemeClr val="accent1"/>
              </a:buClr>
              <a:buSzPct val="100000"/>
              <a:buFont typeface="Calibri" panose="020F0502020204030204" pitchFamily="34" charset="0"/>
              <a:buChar char=" "/>
              <a:defRPr/>
            </a:pPr>
            <a:r>
              <a:rPr lang="en-GB" sz="1600" b="1" dirty="0">
                <a:solidFill>
                  <a:srgbClr val="0000FF"/>
                </a:solidFill>
                <a:latin typeface="Courier New" panose="02070309020205020404" pitchFamily="49" charset="0"/>
              </a:rPr>
              <a:t>class </a:t>
            </a:r>
            <a:r>
              <a:rPr lang="en-GB" sz="1600" b="1" dirty="0">
                <a:solidFill>
                  <a:srgbClr val="C00000"/>
                </a:solidFill>
                <a:latin typeface="Courier New" panose="02070309020205020404" pitchFamily="49" charset="0"/>
              </a:rPr>
              <a:t>Ferrari</a:t>
            </a:r>
            <a:r>
              <a:rPr lang="en-GB" sz="1600" b="1" dirty="0">
                <a:solidFill>
                  <a:srgbClr val="0000FF"/>
                </a:solidFill>
                <a:latin typeface="Courier New" panose="02070309020205020404" pitchFamily="49" charset="0"/>
              </a:rPr>
              <a:t>: </a:t>
            </a:r>
            <a:r>
              <a:rPr lang="en-GB" sz="1600" b="1" dirty="0">
                <a:latin typeface="Courier New" panose="02070309020205020404" pitchFamily="49" charset="0"/>
              </a:rPr>
              <a:t>public</a:t>
            </a:r>
            <a:r>
              <a:rPr lang="en-GB" sz="1600" b="1" dirty="0">
                <a:solidFill>
                  <a:srgbClr val="0000FF"/>
                </a:solidFill>
                <a:latin typeface="Courier New" panose="02070309020205020404" pitchFamily="49" charset="0"/>
              </a:rPr>
              <a:t> </a:t>
            </a:r>
            <a:r>
              <a:rPr lang="en-GB" sz="1600" b="1" dirty="0">
                <a:solidFill>
                  <a:srgbClr val="CC04A1"/>
                </a:solidFill>
                <a:latin typeface="Courier New" panose="02070309020205020404" pitchFamily="49" charset="0"/>
              </a:rPr>
              <a:t>Car</a:t>
            </a:r>
          </a:p>
          <a:p>
            <a:pPr indent="-91440">
              <a:spcAft>
                <a:spcPts val="300"/>
              </a:spcAft>
              <a:buClr>
                <a:schemeClr val="accent1"/>
              </a:buClr>
              <a:buSzPct val="100000"/>
              <a:buFont typeface="Calibri" panose="020F0502020204030204" pitchFamily="34" charset="0"/>
              <a:buChar char=" "/>
              <a:defRPr/>
            </a:pPr>
            <a:r>
              <a:rPr lang="en-GB" sz="1600" b="1" dirty="0">
                <a:solidFill>
                  <a:srgbClr val="0000FF"/>
                </a:solidFill>
                <a:latin typeface="Courier New" panose="02070309020205020404" pitchFamily="49" charset="0"/>
              </a:rPr>
              <a:t>{</a:t>
            </a:r>
          </a:p>
          <a:p>
            <a:pPr indent="-91440">
              <a:spcAft>
                <a:spcPts val="300"/>
              </a:spcAft>
              <a:buClr>
                <a:schemeClr val="accent1"/>
              </a:buClr>
              <a:buSzPct val="100000"/>
              <a:buFont typeface="Calibri" panose="020F0502020204030204" pitchFamily="34" charset="0"/>
              <a:buChar char=" "/>
              <a:defRPr/>
            </a:pPr>
            <a:r>
              <a:rPr lang="en-GB" sz="1600" b="1" dirty="0">
                <a:latin typeface="Courier New" panose="02070309020205020404" pitchFamily="49" charset="0"/>
              </a:rPr>
              <a:t> public:  </a:t>
            </a:r>
          </a:p>
          <a:p>
            <a:pPr>
              <a:spcAft>
                <a:spcPts val="300"/>
              </a:spcAft>
              <a:buClr>
                <a:schemeClr val="accent1"/>
              </a:buClr>
              <a:buSzPct val="100000"/>
              <a:defRPr/>
            </a:pPr>
            <a:r>
              <a:rPr lang="en-GB" sz="1600" b="1" dirty="0">
                <a:solidFill>
                  <a:srgbClr val="C00000"/>
                </a:solidFill>
                <a:latin typeface="Courier New" panose="02070309020205020404" pitchFamily="49" charset="0"/>
              </a:rPr>
              <a:t>  void </a:t>
            </a:r>
            <a:r>
              <a:rPr lang="en-GB" sz="1600" b="1" dirty="0">
                <a:solidFill>
                  <a:srgbClr val="002060"/>
                </a:solidFill>
                <a:latin typeface="Courier New" panose="02070309020205020404" pitchFamily="49" charset="0"/>
              </a:rPr>
              <a:t>maxspeed</a:t>
            </a:r>
            <a:r>
              <a:rPr lang="en-GB" sz="1600" b="1" dirty="0">
                <a:solidFill>
                  <a:srgbClr val="C00000"/>
                </a:solidFill>
                <a:latin typeface="Courier New" panose="02070309020205020404" pitchFamily="49" charset="0"/>
              </a:rPr>
              <a:t>() </a:t>
            </a:r>
          </a:p>
          <a:p>
            <a:pPr>
              <a:spcAft>
                <a:spcPts val="300"/>
              </a:spcAft>
              <a:buClr>
                <a:schemeClr val="accent1"/>
              </a:buClr>
              <a:buSzPct val="100000"/>
              <a:defRPr/>
            </a:pPr>
            <a:r>
              <a:rPr lang="en-GB" sz="1600" b="1" dirty="0">
                <a:solidFill>
                  <a:srgbClr val="0000FF"/>
                </a:solidFill>
                <a:latin typeface="Courier New" panose="02070309020205020404" pitchFamily="49" charset="0"/>
              </a:rPr>
              <a:t>  </a:t>
            </a:r>
            <a:r>
              <a:rPr lang="en-GB" sz="1600" b="1" dirty="0">
                <a:latin typeface="Courier New" panose="02070309020205020404" pitchFamily="49" charset="0"/>
              </a:rPr>
              <a:t>{  </a:t>
            </a:r>
            <a:r>
              <a:rPr lang="en-GB" sz="1600" b="1" dirty="0">
                <a:solidFill>
                  <a:srgbClr val="0000FF"/>
                </a:solidFill>
                <a:latin typeface="Courier New" panose="02070309020205020404" pitchFamily="49" charset="0"/>
              </a:rPr>
              <a:t>                       </a:t>
            </a:r>
          </a:p>
          <a:p>
            <a:pPr>
              <a:spcAft>
                <a:spcPts val="300"/>
              </a:spcAft>
              <a:buClr>
                <a:schemeClr val="accent1"/>
              </a:buClr>
              <a:buSzPct val="100000"/>
              <a:defRPr/>
            </a:pPr>
            <a:r>
              <a:rPr lang="en-GB" sz="1600" b="1" dirty="0">
                <a:solidFill>
                  <a:srgbClr val="0000FF"/>
                </a:solidFill>
                <a:latin typeface="Courier New" panose="02070309020205020404" pitchFamily="49" charset="0"/>
              </a:rPr>
              <a:t>  cout&lt;&lt;“Max speed is 120 mph \n” </a:t>
            </a:r>
          </a:p>
          <a:p>
            <a:pPr>
              <a:spcAft>
                <a:spcPts val="300"/>
              </a:spcAft>
              <a:buClr>
                <a:schemeClr val="accent1"/>
              </a:buClr>
              <a:buSzPct val="100000"/>
              <a:defRPr/>
            </a:pPr>
            <a:r>
              <a:rPr lang="en-GB" sz="1600" b="1" dirty="0">
                <a:solidFill>
                  <a:srgbClr val="0000FF"/>
                </a:solidFill>
                <a:latin typeface="Courier New" panose="02070309020205020404" pitchFamily="49" charset="0"/>
              </a:rPr>
              <a:t>  </a:t>
            </a:r>
            <a:r>
              <a:rPr lang="en-GB" sz="1600" b="1" dirty="0">
                <a:latin typeface="Courier New" panose="02070309020205020404" pitchFamily="49" charset="0"/>
              </a:rPr>
              <a:t>}</a:t>
            </a:r>
          </a:p>
          <a:p>
            <a:pPr>
              <a:spcAft>
                <a:spcPts val="300"/>
              </a:spcAft>
              <a:buClr>
                <a:schemeClr val="accent1"/>
              </a:buClr>
              <a:buSzPct val="100000"/>
              <a:defRPr/>
            </a:pPr>
            <a:r>
              <a:rPr lang="en-US" sz="1600" b="1" dirty="0">
                <a:solidFill>
                  <a:srgbClr val="7F0055"/>
                </a:solidFill>
                <a:latin typeface="Courier New" pitchFamily="49" charset="0"/>
              </a:rPr>
              <a:t>  public</a:t>
            </a:r>
            <a:r>
              <a:rPr lang="en-US" sz="1600" dirty="0">
                <a:solidFill>
                  <a:srgbClr val="000000"/>
                </a:solidFill>
                <a:latin typeface="Courier New" pitchFamily="49" charset="0"/>
              </a:rPr>
              <a:t> </a:t>
            </a:r>
            <a:r>
              <a:rPr lang="en-US" sz="1600" b="1" dirty="0">
                <a:solidFill>
                  <a:srgbClr val="7F0055"/>
                </a:solidFill>
                <a:latin typeface="Courier New" pitchFamily="49" charset="0"/>
              </a:rPr>
              <a:t>void</a:t>
            </a:r>
            <a:r>
              <a:rPr lang="en-US" sz="1600" dirty="0">
                <a:solidFill>
                  <a:srgbClr val="000000"/>
                </a:solidFill>
                <a:latin typeface="Courier New" pitchFamily="49" charset="0"/>
              </a:rPr>
              <a:t> </a:t>
            </a:r>
            <a:r>
              <a:rPr lang="en-US" sz="1600" b="1" dirty="0" err="1">
                <a:solidFill>
                  <a:schemeClr val="bg2">
                    <a:lumMod val="25000"/>
                  </a:schemeClr>
                </a:solidFill>
                <a:latin typeface="Courier New" pitchFamily="49" charset="0"/>
              </a:rPr>
              <a:t>msc</a:t>
            </a:r>
            <a:r>
              <a:rPr lang="en-US" sz="1600" b="1" dirty="0">
                <a:solidFill>
                  <a:schemeClr val="bg2">
                    <a:lumMod val="25000"/>
                  </a:schemeClr>
                </a:solidFill>
                <a:latin typeface="Courier New" pitchFamily="49" charset="0"/>
              </a:rPr>
              <a:t>()</a:t>
            </a:r>
            <a:r>
              <a:rPr lang="en-US" sz="1600" b="1" dirty="0">
                <a:solidFill>
                  <a:srgbClr val="7F0055"/>
                </a:solidFill>
                <a:latin typeface="Courier New" pitchFamily="49" charset="0"/>
              </a:rPr>
              <a:t>{   }</a:t>
            </a:r>
          </a:p>
          <a:p>
            <a:pPr indent="-91440">
              <a:spcAft>
                <a:spcPts val="300"/>
              </a:spcAft>
              <a:buClr>
                <a:schemeClr val="accent1"/>
              </a:buClr>
              <a:buSzPct val="100000"/>
              <a:buFont typeface="Calibri" panose="020F0502020204030204" pitchFamily="34" charset="0"/>
              <a:buChar char=" "/>
              <a:defRPr/>
            </a:pPr>
            <a:r>
              <a:rPr lang="en-GB" sz="1600" b="1" dirty="0">
                <a:solidFill>
                  <a:srgbClr val="0000FF"/>
                </a:solidFill>
                <a:latin typeface="Courier New" panose="02070309020205020404" pitchFamily="49" charset="0"/>
              </a:rPr>
              <a:t> };</a:t>
            </a:r>
          </a:p>
        </p:txBody>
      </p:sp>
      <p:sp>
        <p:nvSpPr>
          <p:cNvPr id="14" name="Rectangle 13"/>
          <p:cNvSpPr/>
          <p:nvPr/>
        </p:nvSpPr>
        <p:spPr>
          <a:xfrm>
            <a:off x="8902103" y="5902473"/>
            <a:ext cx="2712202" cy="647269"/>
          </a:xfrm>
          <a:prstGeom prst="rect">
            <a:avLst/>
          </a:prstGeom>
          <a:solidFill>
            <a:srgbClr val="F6F969"/>
          </a:solidFill>
        </p:spPr>
        <p:style>
          <a:lnRef idx="1">
            <a:schemeClr val="accent4"/>
          </a:lnRef>
          <a:fillRef idx="2">
            <a:schemeClr val="accent4"/>
          </a:fillRef>
          <a:effectRef idx="1">
            <a:schemeClr val="accent4"/>
          </a:effectRef>
          <a:fontRef idx="minor">
            <a:schemeClr val="dk1"/>
          </a:fontRef>
        </p:style>
        <p:txBody>
          <a:bodyPr rtlCol="0" anchor="ctr"/>
          <a:lstStyle/>
          <a:p>
            <a:pPr>
              <a:spcBef>
                <a:spcPts val="600"/>
              </a:spcBef>
            </a:pPr>
            <a:r>
              <a:rPr lang="en-US" sz="1600" b="1" dirty="0">
                <a:solidFill>
                  <a:srgbClr val="C00000"/>
                </a:solidFill>
                <a:latin typeface="Courier New" panose="02070309020205020404" pitchFamily="49" charset="0"/>
              </a:rPr>
              <a:t>Output:</a:t>
            </a:r>
          </a:p>
          <a:p>
            <a:r>
              <a:rPr lang="en-GB" sz="1600" b="1" dirty="0">
                <a:solidFill>
                  <a:srgbClr val="0000FF"/>
                </a:solidFill>
                <a:latin typeface="Courier New" panose="02070309020205020404" pitchFamily="49" charset="0"/>
              </a:rPr>
              <a:t>Max speed is 120 mph</a:t>
            </a:r>
          </a:p>
          <a:p>
            <a:r>
              <a:rPr lang="en-GB" sz="1600" b="1" dirty="0">
                <a:solidFill>
                  <a:srgbClr val="0000FF"/>
                </a:solidFill>
                <a:latin typeface="Courier New" panose="02070309020205020404" pitchFamily="49" charset="0"/>
              </a:rPr>
              <a:t>Max speed is 60 mph</a:t>
            </a:r>
          </a:p>
          <a:p>
            <a:endParaRPr lang="en-US" sz="1600" b="1" dirty="0">
              <a:solidFill>
                <a:srgbClr val="0000FF"/>
              </a:solidFill>
              <a:latin typeface="Courier New" panose="02070309020205020404" pitchFamily="49" charset="0"/>
            </a:endParaRPr>
          </a:p>
        </p:txBody>
      </p:sp>
      <p:sp>
        <p:nvSpPr>
          <p:cNvPr id="15" name="Rectangle 14"/>
          <p:cNvSpPr/>
          <p:nvPr/>
        </p:nvSpPr>
        <p:spPr>
          <a:xfrm>
            <a:off x="8902104" y="3537388"/>
            <a:ext cx="2712201" cy="2128836"/>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600"/>
              </a:spcAft>
            </a:pPr>
            <a:r>
              <a:rPr lang="en-US" sz="1600" b="1" dirty="0">
                <a:solidFill>
                  <a:srgbClr val="0000FF"/>
                </a:solidFill>
                <a:latin typeface="Courier New" panose="02070309020205020404" pitchFamily="49" charset="0"/>
              </a:rPr>
              <a:t>int</a:t>
            </a:r>
            <a:r>
              <a:rPr lang="en-US" sz="1600" b="1" dirty="0">
                <a:latin typeface="Courier New" panose="02070309020205020404" pitchFamily="49" charset="0"/>
              </a:rPr>
              <a:t> main()</a:t>
            </a:r>
          </a:p>
          <a:p>
            <a:pPr>
              <a:spcAft>
                <a:spcPts val="600"/>
              </a:spcAft>
            </a:pPr>
            <a:r>
              <a:rPr lang="en-US" sz="1600" b="1" dirty="0">
                <a:latin typeface="Courier New" panose="02070309020205020404" pitchFamily="49" charset="0"/>
              </a:rPr>
              <a:t>{ </a:t>
            </a:r>
          </a:p>
          <a:p>
            <a:pPr>
              <a:spcAft>
                <a:spcPts val="600"/>
              </a:spcAft>
            </a:pPr>
            <a:r>
              <a:rPr lang="en-US" altLang="zh-TW" sz="1600" b="1" dirty="0">
                <a:solidFill>
                  <a:srgbClr val="0000FF"/>
                </a:solidFill>
                <a:latin typeface="Courier New" panose="02070309020205020404" pitchFamily="49" charset="0"/>
              </a:rPr>
              <a:t> </a:t>
            </a:r>
            <a:r>
              <a:rPr lang="en-US" sz="1600" b="1" dirty="0">
                <a:solidFill>
                  <a:srgbClr val="C00000"/>
                </a:solidFill>
                <a:latin typeface="Courier New" panose="02070309020205020404" pitchFamily="49" charset="0"/>
              </a:rPr>
              <a:t>Ferrari</a:t>
            </a:r>
            <a:r>
              <a:rPr lang="en-US" sz="1600" dirty="0">
                <a:solidFill>
                  <a:srgbClr val="000000"/>
                </a:solidFill>
                <a:latin typeface="Courier New" pitchFamily="49" charset="0"/>
              </a:rPr>
              <a:t> </a:t>
            </a:r>
            <a:r>
              <a:rPr lang="en-US" altLang="zh-TW" sz="1600" b="1" dirty="0">
                <a:solidFill>
                  <a:srgbClr val="CC04A1"/>
                </a:solidFill>
                <a:latin typeface="Courier New" panose="02070309020205020404" pitchFamily="49" charset="0"/>
              </a:rPr>
              <a:t>f</a:t>
            </a:r>
            <a:r>
              <a:rPr lang="en-US" altLang="zh-TW" sz="1600" b="1" dirty="0">
                <a:latin typeface="Courier New" panose="02070309020205020404" pitchFamily="49" charset="0"/>
              </a:rPr>
              <a:t>;</a:t>
            </a:r>
          </a:p>
          <a:p>
            <a:pPr>
              <a:spcAft>
                <a:spcPts val="600"/>
              </a:spcAft>
            </a:pPr>
            <a:r>
              <a:rPr lang="en-US" altLang="zh-TW" sz="1600" b="1" dirty="0">
                <a:solidFill>
                  <a:srgbClr val="CC04A1"/>
                </a:solidFill>
                <a:latin typeface="Courier New" panose="02070309020205020404" pitchFamily="49" charset="0"/>
              </a:rPr>
              <a:t>  f</a:t>
            </a:r>
            <a:r>
              <a:rPr lang="en-US" sz="1600" b="1" dirty="0">
                <a:latin typeface="Courier New" panose="02070309020205020404" pitchFamily="49" charset="0"/>
              </a:rPr>
              <a:t>.maxspeed</a:t>
            </a:r>
            <a:r>
              <a:rPr lang="en-US" altLang="zh-TW" sz="1600" b="1" dirty="0">
                <a:solidFill>
                  <a:schemeClr val="bg2">
                    <a:lumMod val="50000"/>
                  </a:schemeClr>
                </a:solidFill>
                <a:latin typeface="Courier New" panose="02070309020205020404" pitchFamily="49" charset="0"/>
              </a:rPr>
              <a:t>(); </a:t>
            </a:r>
          </a:p>
          <a:p>
            <a:pPr>
              <a:spcAft>
                <a:spcPts val="600"/>
              </a:spcAft>
            </a:pPr>
            <a:r>
              <a:rPr lang="en-US" sz="1600" b="1" dirty="0">
                <a:latin typeface="Courier New" panose="02070309020205020404" pitchFamily="49" charset="0"/>
              </a:rPr>
              <a:t>  </a:t>
            </a:r>
            <a:r>
              <a:rPr lang="en-US" altLang="zh-TW" sz="1600" b="1" dirty="0" err="1">
                <a:solidFill>
                  <a:srgbClr val="CC04A1"/>
                </a:solidFill>
                <a:latin typeface="Courier New" panose="02070309020205020404" pitchFamily="49" charset="0"/>
              </a:rPr>
              <a:t>f</a:t>
            </a:r>
            <a:r>
              <a:rPr lang="en-US" sz="1600" b="1" dirty="0" err="1">
                <a:latin typeface="Courier New" panose="02070309020205020404" pitchFamily="49" charset="0"/>
              </a:rPr>
              <a:t>.Car</a:t>
            </a:r>
            <a:r>
              <a:rPr lang="en-US" sz="1600" b="1" dirty="0">
                <a:latin typeface="Courier New" panose="02070309020205020404" pitchFamily="49" charset="0"/>
              </a:rPr>
              <a:t>::</a:t>
            </a:r>
            <a:r>
              <a:rPr lang="en-US" sz="1600" b="1" dirty="0" err="1">
                <a:latin typeface="Courier New" panose="02070309020205020404" pitchFamily="49" charset="0"/>
              </a:rPr>
              <a:t>maxspeed</a:t>
            </a:r>
            <a:r>
              <a:rPr lang="en-US" sz="1600" b="1" dirty="0">
                <a:latin typeface="Courier New" panose="02070309020205020404" pitchFamily="49" charset="0"/>
              </a:rPr>
              <a:t>();</a:t>
            </a:r>
          </a:p>
          <a:p>
            <a:pPr>
              <a:spcAft>
                <a:spcPts val="600"/>
              </a:spcAft>
            </a:pPr>
            <a:r>
              <a:rPr lang="en-US" sz="1600" b="1" dirty="0">
                <a:solidFill>
                  <a:srgbClr val="002060"/>
                </a:solidFill>
                <a:latin typeface="Courier New" panose="02070309020205020404" pitchFamily="49" charset="0"/>
              </a:rPr>
              <a:t>  return</a:t>
            </a:r>
            <a:r>
              <a:rPr lang="en-US" sz="1600" b="1" dirty="0">
                <a:latin typeface="Courier New" panose="02070309020205020404" pitchFamily="49" charset="0"/>
              </a:rPr>
              <a:t> 0;</a:t>
            </a:r>
          </a:p>
          <a:p>
            <a:pPr>
              <a:spcAft>
                <a:spcPts val="600"/>
              </a:spcAft>
            </a:pPr>
            <a:r>
              <a:rPr lang="en-US" sz="1600" b="1" dirty="0">
                <a:latin typeface="Courier New" panose="02070309020205020404" pitchFamily="49" charset="0"/>
              </a:rPr>
              <a:t>}</a:t>
            </a:r>
          </a:p>
        </p:txBody>
      </p:sp>
    </p:spTree>
    <p:extLst>
      <p:ext uri="{BB962C8B-B14F-4D97-AF65-F5344CB8AC3E}">
        <p14:creationId xmlns:p14="http://schemas.microsoft.com/office/powerpoint/2010/main" val="131860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2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2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8">
                                          <p:stCondLst>
                                            <p:cond delay="0"/>
                                          </p:stCondLst>
                                        </p:cTn>
                                        <p:tgtEl>
                                          <p:spTgt spid="14"/>
                                        </p:tgtEl>
                                      </p:cBhvr>
                                    </p:animEffect>
                                    <p:anim calcmode="lin" valueType="num">
                                      <p:cBhvr>
                                        <p:cTn id="33" dur="18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4" dur="66"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5" dur="66" tmFilter="0, 0; 0.125,0.2665; 0.25,0.4; 0.375,0.465; 0.5,0.5;  0.625,0.535; 0.75,0.6; 0.875,0.7335; 1,1">
                                          <p:stCondLst>
                                            <p:cond delay="66"/>
                                          </p:stCondLst>
                                        </p:cTn>
                                        <p:tgtEl>
                                          <p:spTgt spid="14"/>
                                        </p:tgtEl>
                                        <p:attrNameLst>
                                          <p:attrName>ppt_y</p:attrName>
                                        </p:attrNameLst>
                                      </p:cBhvr>
                                      <p:tavLst>
                                        <p:tav tm="0" fmla="#ppt_y-sin(pi*$)/9">
                                          <p:val>
                                            <p:fltVal val="0"/>
                                          </p:val>
                                        </p:tav>
                                        <p:tav tm="100000">
                                          <p:val>
                                            <p:fltVal val="1"/>
                                          </p:val>
                                        </p:tav>
                                      </p:tavLst>
                                    </p:anim>
                                    <p:anim calcmode="lin" valueType="num">
                                      <p:cBhvr>
                                        <p:cTn id="36" dur="33" tmFilter="0, 0; 0.125,0.2665; 0.25,0.4; 0.375,0.465; 0.5,0.5;  0.625,0.535; 0.75,0.6; 0.875,0.7335; 1,1">
                                          <p:stCondLst>
                                            <p:cond delay="132"/>
                                          </p:stCondLst>
                                        </p:cTn>
                                        <p:tgtEl>
                                          <p:spTgt spid="14"/>
                                        </p:tgtEl>
                                        <p:attrNameLst>
                                          <p:attrName>ppt_y</p:attrName>
                                        </p:attrNameLst>
                                      </p:cBhvr>
                                      <p:tavLst>
                                        <p:tav tm="0" fmla="#ppt_y-sin(pi*$)/27">
                                          <p:val>
                                            <p:fltVal val="0"/>
                                          </p:val>
                                        </p:tav>
                                        <p:tav tm="100000">
                                          <p:val>
                                            <p:fltVal val="1"/>
                                          </p:val>
                                        </p:tav>
                                      </p:tavLst>
                                    </p:anim>
                                    <p:anim calcmode="lin" valueType="num">
                                      <p:cBhvr>
                                        <p:cTn id="37" dur="16" tmFilter="0, 0; 0.125,0.2665; 0.25,0.4; 0.375,0.465; 0.5,0.5;  0.625,0.535; 0.75,0.6; 0.875,0.7335; 1,1">
                                          <p:stCondLst>
                                            <p:cond delay="166"/>
                                          </p:stCondLst>
                                        </p:cTn>
                                        <p:tgtEl>
                                          <p:spTgt spid="14"/>
                                        </p:tgtEl>
                                        <p:attrNameLst>
                                          <p:attrName>ppt_y</p:attrName>
                                        </p:attrNameLst>
                                      </p:cBhvr>
                                      <p:tavLst>
                                        <p:tav tm="0" fmla="#ppt_y-sin(pi*$)/81">
                                          <p:val>
                                            <p:fltVal val="0"/>
                                          </p:val>
                                        </p:tav>
                                        <p:tav tm="100000">
                                          <p:val>
                                            <p:fltVal val="1"/>
                                          </p:val>
                                        </p:tav>
                                      </p:tavLst>
                                    </p:anim>
                                    <p:animScale>
                                      <p:cBhvr>
                                        <p:cTn id="38" dur="3">
                                          <p:stCondLst>
                                            <p:cond delay="65"/>
                                          </p:stCondLst>
                                        </p:cTn>
                                        <p:tgtEl>
                                          <p:spTgt spid="14"/>
                                        </p:tgtEl>
                                      </p:cBhvr>
                                      <p:to x="100000" y="60000"/>
                                    </p:animScale>
                                    <p:animScale>
                                      <p:cBhvr>
                                        <p:cTn id="39" dur="17" decel="50000">
                                          <p:stCondLst>
                                            <p:cond delay="68"/>
                                          </p:stCondLst>
                                        </p:cTn>
                                        <p:tgtEl>
                                          <p:spTgt spid="14"/>
                                        </p:tgtEl>
                                      </p:cBhvr>
                                      <p:to x="100000" y="100000"/>
                                    </p:animScale>
                                    <p:animScale>
                                      <p:cBhvr>
                                        <p:cTn id="40" dur="3">
                                          <p:stCondLst>
                                            <p:cond delay="131"/>
                                          </p:stCondLst>
                                        </p:cTn>
                                        <p:tgtEl>
                                          <p:spTgt spid="14"/>
                                        </p:tgtEl>
                                      </p:cBhvr>
                                      <p:to x="100000" y="80000"/>
                                    </p:animScale>
                                    <p:animScale>
                                      <p:cBhvr>
                                        <p:cTn id="41" dur="17" decel="50000">
                                          <p:stCondLst>
                                            <p:cond delay="134"/>
                                          </p:stCondLst>
                                        </p:cTn>
                                        <p:tgtEl>
                                          <p:spTgt spid="14"/>
                                        </p:tgtEl>
                                      </p:cBhvr>
                                      <p:to x="100000" y="100000"/>
                                    </p:animScale>
                                    <p:animScale>
                                      <p:cBhvr>
                                        <p:cTn id="42" dur="3">
                                          <p:stCondLst>
                                            <p:cond delay="164"/>
                                          </p:stCondLst>
                                        </p:cTn>
                                        <p:tgtEl>
                                          <p:spTgt spid="14"/>
                                        </p:tgtEl>
                                      </p:cBhvr>
                                      <p:to x="100000" y="90000"/>
                                    </p:animScale>
                                    <p:animScale>
                                      <p:cBhvr>
                                        <p:cTn id="43" dur="17" decel="50000">
                                          <p:stCondLst>
                                            <p:cond delay="167"/>
                                          </p:stCondLst>
                                        </p:cTn>
                                        <p:tgtEl>
                                          <p:spTgt spid="14"/>
                                        </p:tgtEl>
                                      </p:cBhvr>
                                      <p:to x="100000" y="100000"/>
                                    </p:animScale>
                                    <p:animScale>
                                      <p:cBhvr>
                                        <p:cTn id="44" dur="3">
                                          <p:stCondLst>
                                            <p:cond delay="181"/>
                                          </p:stCondLst>
                                        </p:cTn>
                                        <p:tgtEl>
                                          <p:spTgt spid="14"/>
                                        </p:tgtEl>
                                      </p:cBhvr>
                                      <p:to x="100000" y="95000"/>
                                    </p:animScale>
                                    <p:animScale>
                                      <p:cBhvr>
                                        <p:cTn id="45" dur="17" decel="50000">
                                          <p:stCondLst>
                                            <p:cond delay="183"/>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5101"/>
            <a:ext cx="6588888" cy="626394"/>
          </a:xfrm>
        </p:spPr>
        <p:txBody>
          <a:bodyPr>
            <a:noAutofit/>
          </a:bodyPr>
          <a:lstStyle/>
          <a:p>
            <a:r>
              <a:rPr lang="en-US" sz="3400" b="1" dirty="0">
                <a:solidFill>
                  <a:srgbClr val="002060"/>
                </a:solidFill>
              </a:rPr>
              <a:t>Hierarchical Inheritance</a:t>
            </a:r>
          </a:p>
        </p:txBody>
      </p:sp>
      <p:sp>
        <p:nvSpPr>
          <p:cNvPr id="3" name="Content Placeholder 2"/>
          <p:cNvSpPr>
            <a:spLocks noGrp="1"/>
          </p:cNvSpPr>
          <p:nvPr>
            <p:ph idx="1"/>
          </p:nvPr>
        </p:nvSpPr>
        <p:spPr>
          <a:xfrm>
            <a:off x="127367" y="2181291"/>
            <a:ext cx="5840783" cy="4175062"/>
          </a:xfrm>
          <a:solidFill>
            <a:srgbClr val="F6E7E6"/>
          </a:solidFill>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rgbClr val="CC04A1"/>
                </a:solidFill>
              </a:rPr>
              <a:t>Employee</a:t>
            </a:r>
            <a:r>
              <a:rPr lang="en-IN" sz="1800" dirty="0">
                <a:solidFill>
                  <a:schemeClr val="tx1"/>
                </a:solidFill>
              </a:rPr>
              <a:t>   // Employee superclass</a:t>
            </a: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chemeClr val="tx1"/>
                </a:solidFill>
              </a:rPr>
              <a:t>       </a:t>
            </a:r>
            <a:r>
              <a:rPr lang="en-IN" sz="1800" dirty="0">
                <a:solidFill>
                  <a:srgbClr val="C00000"/>
                </a:solidFill>
              </a:rPr>
              <a:t>private:</a:t>
            </a:r>
          </a:p>
          <a:p>
            <a:pPr marL="0" indent="0">
              <a:lnSpc>
                <a:spcPct val="100000"/>
              </a:lnSpc>
              <a:spcBef>
                <a:spcPts val="0"/>
              </a:spcBef>
              <a:spcAft>
                <a:spcPts val="0"/>
              </a:spcAft>
              <a:buNone/>
            </a:pPr>
            <a:r>
              <a:rPr lang="en-IN" sz="1800" dirty="0">
                <a:solidFill>
                  <a:schemeClr val="tx1"/>
                </a:solidFill>
              </a:rPr>
              <a:t>    	</a:t>
            </a:r>
            <a:r>
              <a:rPr lang="en-IN" sz="1800" dirty="0">
                <a:solidFill>
                  <a:srgbClr val="CC04A1"/>
                </a:solidFill>
              </a:rPr>
              <a:t>   </a:t>
            </a:r>
            <a:r>
              <a:rPr lang="en-IN" sz="1800" dirty="0">
                <a:solidFill>
                  <a:srgbClr val="0000FF"/>
                </a:solidFill>
              </a:rPr>
              <a:t>string</a:t>
            </a:r>
            <a:r>
              <a:rPr lang="en-IN" sz="1800" dirty="0">
                <a:solidFill>
                  <a:srgbClr val="CC04A1"/>
                </a:solidFill>
              </a:rPr>
              <a:t> </a:t>
            </a:r>
            <a:r>
              <a:rPr lang="en-IN" sz="1800" dirty="0">
                <a:solidFill>
                  <a:schemeClr val="tx1"/>
                </a:solidFill>
              </a:rPr>
              <a:t>firstName, string </a:t>
            </a:r>
            <a:r>
              <a:rPr lang="en-IN" sz="1800" dirty="0" err="1">
                <a:solidFill>
                  <a:schemeClr val="tx1"/>
                </a:solidFill>
              </a:rPr>
              <a:t>lastName</a:t>
            </a: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a:t>
            </a:r>
          </a:p>
          <a:p>
            <a:pPr marL="0" indent="0">
              <a:lnSpc>
                <a:spcPct val="100000"/>
              </a:lnSpc>
              <a:spcBef>
                <a:spcPts val="0"/>
              </a:spcBef>
              <a:spcAft>
                <a:spcPts val="0"/>
              </a:spcAft>
              <a:buNone/>
            </a:pPr>
            <a:r>
              <a:rPr lang="en-IN" sz="1500" dirty="0">
                <a:solidFill>
                  <a:schemeClr val="tx1"/>
                </a:solidFill>
              </a:rPr>
              <a:t>              	. . . . .</a:t>
            </a:r>
          </a:p>
          <a:p>
            <a:pPr marL="0" indent="0">
              <a:lnSpc>
                <a:spcPct val="100000"/>
              </a:lnSpc>
              <a:spcBef>
                <a:spcPts val="0"/>
              </a:spcBef>
              <a:spcAft>
                <a:spcPts val="0"/>
              </a:spcAft>
              <a:buNone/>
            </a:pPr>
            <a:r>
              <a:rPr lang="en-IN" sz="1800" dirty="0">
                <a:solidFill>
                  <a:schemeClr val="tx1"/>
                </a:solidFill>
              </a:rPr>
              <a:t>   }; </a:t>
            </a:r>
          </a:p>
          <a:p>
            <a:pPr marL="0" indent="0">
              <a:lnSpc>
                <a:spcPct val="100000"/>
              </a:lnSpc>
              <a:spcBef>
                <a:spcPts val="0"/>
              </a:spcBef>
              <a:spcAft>
                <a:spcPts val="0"/>
              </a:spcAft>
              <a:buNone/>
            </a:pPr>
            <a:r>
              <a:rPr lang="en-IN" sz="1800" dirty="0">
                <a:solidFill>
                  <a:srgbClr val="0000FF"/>
                </a:solidFill>
              </a:rPr>
              <a:t>class </a:t>
            </a:r>
            <a:r>
              <a:rPr lang="en-IN" sz="1800" dirty="0">
                <a:solidFill>
                  <a:srgbClr val="00B050"/>
                </a:solidFill>
              </a:rPr>
              <a:t>SalariedEmployee</a:t>
            </a:r>
            <a:r>
              <a:rPr lang="en-IN" sz="1800" dirty="0">
                <a:solidFill>
                  <a:srgbClr val="CC04A1"/>
                </a:solidFill>
              </a:rPr>
              <a:t> </a:t>
            </a:r>
            <a:r>
              <a:rPr lang="en-IN" sz="1800" dirty="0"/>
              <a:t>: public </a:t>
            </a:r>
            <a:r>
              <a:rPr lang="en-IN" sz="1800" dirty="0">
                <a:solidFill>
                  <a:srgbClr val="CC04A1"/>
                </a:solidFill>
              </a:rPr>
              <a:t>Employee           </a:t>
            </a:r>
            <a:r>
              <a:rPr lang="en-IN" sz="1800" dirty="0">
                <a:solidFill>
                  <a:schemeClr val="tx1"/>
                </a:solidFill>
              </a:rPr>
              <a:t>// Subclass</a:t>
            </a:r>
            <a:endParaRPr lang="en-IN" sz="1800" b="1" dirty="0">
              <a:solidFill>
                <a:srgbClr val="CC04A1"/>
              </a:solidFill>
            </a:endParaRP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 </a:t>
            </a:r>
          </a:p>
          <a:p>
            <a:pPr marL="0" indent="0">
              <a:lnSpc>
                <a:spcPct val="100000"/>
              </a:lnSpc>
              <a:spcBef>
                <a:spcPts val="0"/>
              </a:spcBef>
              <a:spcAft>
                <a:spcPts val="0"/>
              </a:spcAft>
              <a:buNone/>
            </a:pPr>
            <a:r>
              <a:rPr lang="en-IN" sz="1800" dirty="0">
                <a:solidFill>
                  <a:srgbClr val="CC04A1"/>
                </a:solidFill>
              </a:rPr>
              <a:t> void </a:t>
            </a:r>
            <a:r>
              <a:rPr lang="en-IN" sz="1800" dirty="0" err="1">
                <a:solidFill>
                  <a:srgbClr val="7030A0"/>
                </a:solidFill>
              </a:rPr>
              <a:t>setWeeklySalary</a:t>
            </a:r>
            <a:r>
              <a:rPr lang="en-IN" sz="1800" dirty="0">
                <a:solidFill>
                  <a:srgbClr val="7030A0"/>
                </a:solidFill>
              </a:rPr>
              <a:t> (</a:t>
            </a:r>
            <a:r>
              <a:rPr lang="en-IN" sz="1800" dirty="0">
                <a:solidFill>
                  <a:schemeClr val="tx1"/>
                </a:solidFill>
              </a:rPr>
              <a:t>double</a:t>
            </a:r>
            <a:r>
              <a:rPr lang="en-IN" sz="1800" dirty="0">
                <a:solidFill>
                  <a:srgbClr val="7030A0"/>
                </a:solidFill>
              </a:rPr>
              <a:t> salary)</a:t>
            </a:r>
          </a:p>
          <a:p>
            <a:pPr marL="0" indent="0">
              <a:lnSpc>
                <a:spcPct val="100000"/>
              </a:lnSpc>
              <a:spcBef>
                <a:spcPts val="0"/>
              </a:spcBef>
              <a:spcAft>
                <a:spcPts val="0"/>
              </a:spcAft>
              <a:buNone/>
            </a:pPr>
            <a:r>
              <a:rPr lang="en-IN" sz="1800" dirty="0"/>
              <a:t>      {</a:t>
            </a:r>
          </a:p>
          <a:p>
            <a:pPr marL="0" indent="0">
              <a:lnSpc>
                <a:spcPct val="100000"/>
              </a:lnSpc>
              <a:spcBef>
                <a:spcPts val="0"/>
              </a:spcBef>
              <a:spcAft>
                <a:spcPts val="0"/>
              </a:spcAft>
              <a:buNone/>
            </a:pPr>
            <a:r>
              <a:rPr lang="en-IN" sz="1800" dirty="0"/>
              <a:t>         </a:t>
            </a:r>
            <a:r>
              <a:rPr lang="en-IN" sz="1800" dirty="0" err="1"/>
              <a:t>weeklySalary</a:t>
            </a:r>
            <a:r>
              <a:rPr lang="en-IN" sz="1800" dirty="0"/>
              <a:t>=salary&lt;0.0?0.0:salary;</a:t>
            </a:r>
          </a:p>
          <a:p>
            <a:pPr marL="0" indent="0">
              <a:lnSpc>
                <a:spcPct val="100000"/>
              </a:lnSpc>
              <a:spcBef>
                <a:spcPts val="0"/>
              </a:spcBef>
              <a:spcAft>
                <a:spcPts val="0"/>
              </a:spcAft>
              <a:buNone/>
            </a:pPr>
            <a:r>
              <a:rPr lang="en-IN" sz="1800" dirty="0"/>
              <a:t>        }          </a:t>
            </a:r>
          </a:p>
          <a:p>
            <a:pPr marL="0" indent="0">
              <a:lnSpc>
                <a:spcPct val="100000"/>
              </a:lnSpc>
              <a:spcBef>
                <a:spcPts val="0"/>
              </a:spcBef>
              <a:spcAft>
                <a:spcPts val="0"/>
              </a:spcAft>
              <a:buNone/>
            </a:pPr>
            <a:r>
              <a:rPr lang="en-IN" sz="1800" dirty="0"/>
              <a:t>              };  </a:t>
            </a:r>
            <a:endParaRPr lang="en-US" sz="1800"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26</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762000" y="1745319"/>
            <a:ext cx="5533467" cy="424732"/>
          </a:xfrm>
          <a:prstGeom prst="rect">
            <a:avLst/>
          </a:prstGeom>
        </p:spPr>
        <p:txBody>
          <a:bodyPr wrap="square">
            <a:spAutoFit/>
          </a:bodyPr>
          <a:lstStyle/>
          <a:p>
            <a:pPr>
              <a:lnSpc>
                <a:spcPct val="120000"/>
              </a:lnSpc>
              <a:defRPr/>
            </a:pPr>
            <a:r>
              <a:rPr lang="en-US" dirty="0">
                <a:solidFill>
                  <a:srgbClr val="000000"/>
                </a:solidFill>
                <a:latin typeface="Arial" panose="020B0604020202020204" pitchFamily="34" charset="0"/>
              </a:rPr>
              <a:t>Multiple subclasses have only one base class</a:t>
            </a:r>
            <a:endParaRPr lang="en-IN" dirty="0">
              <a:solidFill>
                <a:srgbClr val="7030A0"/>
              </a:solidFill>
              <a:latin typeface="Arial" panose="020B0604020202020204" pitchFamily="34" charset="0"/>
            </a:endParaRPr>
          </a:p>
        </p:txBody>
      </p:sp>
      <p:sp>
        <p:nvSpPr>
          <p:cNvPr id="27" name="Content Placeholder 2"/>
          <p:cNvSpPr txBox="1">
            <a:spLocks/>
          </p:cNvSpPr>
          <p:nvPr/>
        </p:nvSpPr>
        <p:spPr>
          <a:xfrm>
            <a:off x="6115053" y="2181295"/>
            <a:ext cx="5800724" cy="4126361"/>
          </a:xfrm>
          <a:prstGeom prst="rect">
            <a:avLst/>
          </a:prstGeom>
          <a:solidFill>
            <a:srgbClr val="F6E7E6"/>
          </a:solidFill>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nSpc>
                <a:spcPct val="100000"/>
              </a:lnSpc>
              <a:spcBef>
                <a:spcPts val="0"/>
              </a:spcBef>
              <a:spcAft>
                <a:spcPts val="0"/>
              </a:spcAft>
            </a:pPr>
            <a:r>
              <a:rPr lang="en-IN" sz="1800" dirty="0">
                <a:solidFill>
                  <a:srgbClr val="0000FF"/>
                </a:solidFill>
              </a:rPr>
              <a:t>class </a:t>
            </a:r>
            <a:r>
              <a:rPr lang="en-IN" sz="1800" dirty="0">
                <a:solidFill>
                  <a:srgbClr val="00B050"/>
                </a:solidFill>
              </a:rPr>
              <a:t>HourlyEmployee</a:t>
            </a:r>
            <a:r>
              <a:rPr lang="en-IN" sz="1800" dirty="0">
                <a:solidFill>
                  <a:srgbClr val="CC04A1"/>
                </a:solidFill>
              </a:rPr>
              <a:t> </a:t>
            </a:r>
            <a:r>
              <a:rPr lang="en-IN" sz="1800" dirty="0"/>
              <a:t>: public </a:t>
            </a:r>
            <a:r>
              <a:rPr lang="en-IN" sz="1800" dirty="0">
                <a:solidFill>
                  <a:srgbClr val="CC04A1"/>
                </a:solidFill>
              </a:rPr>
              <a:t>Employee</a:t>
            </a:r>
            <a:r>
              <a:rPr lang="en-IN" sz="1800" dirty="0">
                <a:solidFill>
                  <a:schemeClr val="tx1"/>
                </a:solidFill>
              </a:rPr>
              <a:t>         // Subclass</a:t>
            </a:r>
          </a:p>
          <a:p>
            <a:pPr>
              <a:lnSpc>
                <a:spcPct val="100000"/>
              </a:lnSpc>
              <a:spcBef>
                <a:spcPts val="0"/>
              </a:spcBef>
              <a:spcAft>
                <a:spcPts val="0"/>
              </a:spcAft>
            </a:pPr>
            <a:r>
              <a:rPr lang="en-IN" sz="1800" dirty="0">
                <a:solidFill>
                  <a:schemeClr val="tx1"/>
                </a:solidFill>
              </a:rPr>
              <a:t>{    </a:t>
            </a:r>
            <a:r>
              <a:rPr lang="en-IN" sz="1800" dirty="0">
                <a:solidFill>
                  <a:srgbClr val="002060"/>
                </a:solidFill>
              </a:rPr>
              <a:t>public: </a:t>
            </a:r>
            <a:endParaRPr lang="en-IN" sz="1800" dirty="0">
              <a:solidFill>
                <a:schemeClr val="tx1"/>
              </a:solidFill>
            </a:endParaRPr>
          </a:p>
          <a:p>
            <a:pPr>
              <a:lnSpc>
                <a:spcPct val="100000"/>
              </a:lnSpc>
              <a:spcBef>
                <a:spcPts val="0"/>
              </a:spcBef>
              <a:spcAft>
                <a:spcPts val="0"/>
              </a:spcAft>
            </a:pPr>
            <a:r>
              <a:rPr lang="en-IN" sz="1500" dirty="0">
                <a:solidFill>
                  <a:schemeClr val="tx1"/>
                </a:solidFill>
              </a:rPr>
              <a:t> </a:t>
            </a:r>
            <a:r>
              <a:rPr lang="en-IN" sz="1800" dirty="0">
                <a:solidFill>
                  <a:srgbClr val="CC04A1"/>
                </a:solidFill>
              </a:rPr>
              <a:t>void </a:t>
            </a:r>
            <a:r>
              <a:rPr lang="en-IN" sz="1800" dirty="0" err="1">
                <a:solidFill>
                  <a:srgbClr val="7030A0"/>
                </a:solidFill>
              </a:rPr>
              <a:t>setHours</a:t>
            </a:r>
            <a:r>
              <a:rPr lang="en-IN" sz="1800" dirty="0">
                <a:solidFill>
                  <a:srgbClr val="7030A0"/>
                </a:solidFill>
              </a:rPr>
              <a:t>(</a:t>
            </a:r>
            <a:r>
              <a:rPr lang="en-IN" sz="1800" dirty="0">
                <a:solidFill>
                  <a:schemeClr val="tx1"/>
                </a:solidFill>
              </a:rPr>
              <a:t>double</a:t>
            </a:r>
            <a:r>
              <a:rPr lang="en-IN" sz="1600" dirty="0"/>
              <a:t> </a:t>
            </a:r>
            <a:r>
              <a:rPr lang="en-IN" sz="1800" dirty="0" err="1">
                <a:solidFill>
                  <a:srgbClr val="7030A0"/>
                </a:solidFill>
              </a:rPr>
              <a:t>hoursWorked</a:t>
            </a:r>
            <a:r>
              <a:rPr lang="en-IN" sz="1800" dirty="0">
                <a:solidFill>
                  <a:srgbClr val="7030A0"/>
                </a:solidFill>
              </a:rPr>
              <a:t>)  </a:t>
            </a:r>
          </a:p>
          <a:p>
            <a:pPr>
              <a:lnSpc>
                <a:spcPct val="100000"/>
              </a:lnSpc>
              <a:spcBef>
                <a:spcPts val="0"/>
              </a:spcBef>
              <a:spcAft>
                <a:spcPts val="0"/>
              </a:spcAft>
            </a:pPr>
            <a:r>
              <a:rPr lang="en-IN" sz="1800" dirty="0">
                <a:solidFill>
                  <a:srgbClr val="7030A0"/>
                </a:solidFill>
              </a:rPr>
              <a:t>{       . . . . . . </a:t>
            </a:r>
          </a:p>
          <a:p>
            <a:pPr>
              <a:lnSpc>
                <a:spcPct val="100000"/>
              </a:lnSpc>
              <a:spcBef>
                <a:spcPts val="0"/>
              </a:spcBef>
              <a:spcAft>
                <a:spcPts val="0"/>
              </a:spcAft>
            </a:pPr>
            <a:r>
              <a:rPr lang="en-IN" sz="1800" dirty="0">
                <a:solidFill>
                  <a:schemeClr val="tx1"/>
                </a:solidFill>
              </a:rPr>
              <a:t> </a:t>
            </a:r>
            <a:r>
              <a:rPr lang="en-IN" sz="1800" dirty="0">
                <a:solidFill>
                  <a:srgbClr val="7030A0"/>
                </a:solidFill>
              </a:rPr>
              <a:t> }</a:t>
            </a:r>
          </a:p>
          <a:p>
            <a:pPr>
              <a:lnSpc>
                <a:spcPct val="100000"/>
              </a:lnSpc>
              <a:spcBef>
                <a:spcPts val="0"/>
              </a:spcBef>
              <a:spcAft>
                <a:spcPts val="0"/>
              </a:spcAft>
            </a:pPr>
            <a:r>
              <a:rPr lang="en-IN" sz="1800" dirty="0">
                <a:solidFill>
                  <a:schemeClr val="tx1"/>
                </a:solidFill>
              </a:rPr>
              <a:t>    };</a:t>
            </a:r>
          </a:p>
          <a:p>
            <a:pPr>
              <a:lnSpc>
                <a:spcPct val="100000"/>
              </a:lnSpc>
              <a:spcBef>
                <a:spcPts val="0"/>
              </a:spcBef>
              <a:spcAft>
                <a:spcPts val="0"/>
              </a:spcAft>
            </a:pPr>
            <a:r>
              <a:rPr lang="en-IN" sz="1800" dirty="0">
                <a:solidFill>
                  <a:schemeClr val="tx1"/>
                </a:solidFill>
              </a:rPr>
              <a:t> </a:t>
            </a:r>
            <a:r>
              <a:rPr lang="en-IN" sz="1800" dirty="0">
                <a:solidFill>
                  <a:srgbClr val="0000FF"/>
                </a:solidFill>
              </a:rPr>
              <a:t>class</a:t>
            </a:r>
            <a:r>
              <a:rPr lang="en-IN" sz="1800" dirty="0">
                <a:solidFill>
                  <a:srgbClr val="00B050"/>
                </a:solidFill>
              </a:rPr>
              <a:t> CommissionEmployee</a:t>
            </a:r>
            <a:r>
              <a:rPr lang="en-IN" sz="1800" dirty="0">
                <a:solidFill>
                  <a:srgbClr val="0000FF"/>
                </a:solidFill>
              </a:rPr>
              <a:t>:</a:t>
            </a:r>
            <a:r>
              <a:rPr lang="en-IN" sz="1800" dirty="0">
                <a:solidFill>
                  <a:srgbClr val="CC04A1"/>
                </a:solidFill>
              </a:rPr>
              <a:t> </a:t>
            </a:r>
            <a:r>
              <a:rPr lang="en-IN" sz="1800" dirty="0">
                <a:solidFill>
                  <a:schemeClr val="tx1"/>
                </a:solidFill>
              </a:rPr>
              <a:t>public </a:t>
            </a:r>
            <a:r>
              <a:rPr lang="en-IN" sz="1800" dirty="0">
                <a:solidFill>
                  <a:srgbClr val="CC04A1"/>
                </a:solidFill>
              </a:rPr>
              <a:t>Employee  </a:t>
            </a:r>
            <a:r>
              <a:rPr lang="en-IN" sz="1800" dirty="0"/>
              <a:t>   //</a:t>
            </a:r>
            <a:r>
              <a:rPr lang="en-IN" sz="1600" dirty="0">
                <a:solidFill>
                  <a:schemeClr val="tx1"/>
                </a:solidFill>
              </a:rPr>
              <a:t>Subclass</a:t>
            </a:r>
            <a:endParaRPr lang="en-IN" sz="1500" b="1" dirty="0">
              <a:solidFill>
                <a:srgbClr val="CC04A1"/>
              </a:solidFill>
            </a:endParaRPr>
          </a:p>
          <a:p>
            <a:pPr>
              <a:lnSpc>
                <a:spcPct val="100000"/>
              </a:lnSpc>
              <a:spcBef>
                <a:spcPts val="0"/>
              </a:spcBef>
              <a:spcAft>
                <a:spcPts val="0"/>
              </a:spcAft>
            </a:pPr>
            <a:r>
              <a:rPr lang="en-IN" sz="1800" dirty="0">
                <a:solidFill>
                  <a:schemeClr val="tx1"/>
                </a:solidFill>
              </a:rPr>
              <a:t>{</a:t>
            </a:r>
          </a:p>
          <a:p>
            <a:pPr>
              <a:lnSpc>
                <a:spcPct val="100000"/>
              </a:lnSpc>
              <a:spcBef>
                <a:spcPts val="0"/>
              </a:spcBef>
              <a:spcAft>
                <a:spcPts val="0"/>
              </a:spcAft>
            </a:pPr>
            <a:r>
              <a:rPr lang="en-IN" sz="1800" dirty="0">
                <a:solidFill>
                  <a:srgbClr val="002060"/>
                </a:solidFill>
              </a:rPr>
              <a:t>         public: </a:t>
            </a:r>
          </a:p>
          <a:p>
            <a:pPr>
              <a:lnSpc>
                <a:spcPct val="100000"/>
              </a:lnSpc>
              <a:spcBef>
                <a:spcPts val="0"/>
              </a:spcBef>
              <a:spcAft>
                <a:spcPts val="0"/>
              </a:spcAft>
            </a:pPr>
            <a:r>
              <a:rPr lang="en-IN" sz="1800" dirty="0">
                <a:solidFill>
                  <a:srgbClr val="CC04A1"/>
                </a:solidFill>
              </a:rPr>
              <a:t> void </a:t>
            </a:r>
            <a:r>
              <a:rPr lang="en-IN" sz="1800" dirty="0" err="1">
                <a:solidFill>
                  <a:srgbClr val="7030A0"/>
                </a:solidFill>
              </a:rPr>
              <a:t>setCommissionRate</a:t>
            </a:r>
            <a:r>
              <a:rPr lang="en-IN" sz="1800" dirty="0">
                <a:solidFill>
                  <a:srgbClr val="7030A0"/>
                </a:solidFill>
              </a:rPr>
              <a:t>(</a:t>
            </a:r>
            <a:r>
              <a:rPr lang="en-IN" sz="1800" dirty="0">
                <a:solidFill>
                  <a:schemeClr val="tx1"/>
                </a:solidFill>
              </a:rPr>
              <a:t>double</a:t>
            </a:r>
            <a:r>
              <a:rPr lang="en-IN" sz="1800" dirty="0">
                <a:solidFill>
                  <a:srgbClr val="7030A0"/>
                </a:solidFill>
              </a:rPr>
              <a:t> rate)</a:t>
            </a:r>
          </a:p>
          <a:p>
            <a:pPr>
              <a:lnSpc>
                <a:spcPct val="100000"/>
              </a:lnSpc>
              <a:spcBef>
                <a:spcPts val="0"/>
              </a:spcBef>
              <a:spcAft>
                <a:spcPts val="0"/>
              </a:spcAft>
            </a:pPr>
            <a:r>
              <a:rPr lang="en-IN" sz="1800" dirty="0"/>
              <a:t>      {</a:t>
            </a:r>
          </a:p>
          <a:p>
            <a:pPr>
              <a:lnSpc>
                <a:spcPct val="100000"/>
              </a:lnSpc>
              <a:spcBef>
                <a:spcPts val="0"/>
              </a:spcBef>
              <a:spcAft>
                <a:spcPts val="0"/>
              </a:spcAft>
            </a:pPr>
            <a:r>
              <a:rPr lang="en-IN" sz="1800" dirty="0"/>
              <a:t>         </a:t>
            </a:r>
            <a:r>
              <a:rPr lang="en-IN" sz="1800" dirty="0" err="1"/>
              <a:t>commissionRate</a:t>
            </a:r>
            <a:r>
              <a:rPr lang="en-IN" sz="1800" dirty="0"/>
              <a:t>=(rate&gt;0.0&amp;&amp;rate&lt;1.0)?rate:0.0;</a:t>
            </a:r>
          </a:p>
          <a:p>
            <a:pPr>
              <a:lnSpc>
                <a:spcPct val="100000"/>
              </a:lnSpc>
              <a:spcBef>
                <a:spcPts val="0"/>
              </a:spcBef>
              <a:spcAft>
                <a:spcPts val="0"/>
              </a:spcAft>
            </a:pPr>
            <a:r>
              <a:rPr lang="en-IN" sz="1800" dirty="0"/>
              <a:t>        }          </a:t>
            </a:r>
          </a:p>
          <a:p>
            <a:pPr>
              <a:lnSpc>
                <a:spcPct val="100000"/>
              </a:lnSpc>
              <a:spcBef>
                <a:spcPts val="0"/>
              </a:spcBef>
              <a:spcAft>
                <a:spcPts val="0"/>
              </a:spcAft>
            </a:pPr>
            <a:r>
              <a:rPr lang="en-IN" sz="1800" dirty="0"/>
              <a:t>              };</a:t>
            </a:r>
            <a:endParaRPr lang="en-IN" sz="1800" dirty="0">
              <a:solidFill>
                <a:schemeClr val="tx1"/>
              </a:solidFill>
            </a:endParaRPr>
          </a:p>
        </p:txBody>
      </p:sp>
      <p:grpSp>
        <p:nvGrpSpPr>
          <p:cNvPr id="11" name="Group 10"/>
          <p:cNvGrpSpPr/>
          <p:nvPr/>
        </p:nvGrpSpPr>
        <p:grpSpPr>
          <a:xfrm>
            <a:off x="6641163" y="78970"/>
            <a:ext cx="5374624" cy="1596188"/>
            <a:chOff x="-880734" y="286604"/>
            <a:chExt cx="7630516" cy="2228850"/>
          </a:xfrm>
        </p:grpSpPr>
        <p:sp>
          <p:nvSpPr>
            <p:cNvPr id="22" name="Rectangle 21"/>
            <p:cNvSpPr/>
            <p:nvPr/>
          </p:nvSpPr>
          <p:spPr>
            <a:xfrm>
              <a:off x="-880734" y="286604"/>
              <a:ext cx="7630516" cy="2228850"/>
            </a:xfrm>
            <a:prstGeom prst="rect">
              <a:avLst/>
            </a:prstGeom>
            <a:solidFill>
              <a:srgbClr val="F6E7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a:off x="-644688" y="416722"/>
              <a:ext cx="7296702" cy="1938330"/>
              <a:chOff x="7940598" y="3237494"/>
              <a:chExt cx="3872906" cy="1938330"/>
            </a:xfrm>
          </p:grpSpPr>
          <p:sp>
            <p:nvSpPr>
              <p:cNvPr id="31" name="Rectangle 30"/>
              <p:cNvSpPr/>
              <p:nvPr/>
            </p:nvSpPr>
            <p:spPr>
              <a:xfrm>
                <a:off x="9292551" y="3237494"/>
                <a:ext cx="1143926" cy="5286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en-US" dirty="0">
                    <a:solidFill>
                      <a:srgbClr val="7030A0"/>
                    </a:solidFill>
                    <a:latin typeface="Courier New" pitchFamily="112" charset="0"/>
                  </a:rPr>
                  <a:t>Employee</a:t>
                </a:r>
                <a:endParaRPr lang="en-IN" dirty="0">
                  <a:ln>
                    <a:solidFill>
                      <a:schemeClr val="tx1"/>
                    </a:solidFill>
                  </a:ln>
                  <a:solidFill>
                    <a:schemeClr val="tx1"/>
                  </a:solidFill>
                </a:endParaRPr>
              </a:p>
            </p:txBody>
          </p:sp>
          <p:sp>
            <p:nvSpPr>
              <p:cNvPr id="34" name="Rectangle 33"/>
              <p:cNvSpPr/>
              <p:nvPr/>
            </p:nvSpPr>
            <p:spPr>
              <a:xfrm>
                <a:off x="9271017" y="4647186"/>
                <a:ext cx="1123998"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0000FF"/>
                    </a:solidFill>
                  </a:rPr>
                  <a:t>HourlyEmployee</a:t>
                </a:r>
              </a:p>
            </p:txBody>
          </p:sp>
          <p:sp>
            <p:nvSpPr>
              <p:cNvPr id="36" name="Down Arrow 35"/>
              <p:cNvSpPr/>
              <p:nvPr/>
            </p:nvSpPr>
            <p:spPr>
              <a:xfrm>
                <a:off x="10915493" y="4077242"/>
                <a:ext cx="65049" cy="53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10195732" y="4055851"/>
                <a:ext cx="76745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10193833" y="3768925"/>
                <a:ext cx="34349" cy="310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Down Arrow 38"/>
              <p:cNvSpPr/>
              <p:nvPr/>
            </p:nvSpPr>
            <p:spPr>
              <a:xfrm>
                <a:off x="9762616" y="3768924"/>
                <a:ext cx="82051" cy="862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7940598" y="4647186"/>
                <a:ext cx="1273982" cy="5286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rgbClr val="00B050"/>
                    </a:solidFill>
                  </a:rPr>
                  <a:t>SalariedEmployee</a:t>
                </a:r>
                <a:endParaRPr lang="en-IN" sz="1400" dirty="0">
                  <a:ln>
                    <a:solidFill>
                      <a:schemeClr val="tx1"/>
                    </a:solidFill>
                  </a:ln>
                  <a:solidFill>
                    <a:schemeClr val="tx1"/>
                  </a:solidFill>
                </a:endParaRPr>
              </a:p>
            </p:txBody>
          </p:sp>
          <p:sp>
            <p:nvSpPr>
              <p:cNvPr id="43" name="Rectangle 42"/>
              <p:cNvSpPr/>
              <p:nvPr/>
            </p:nvSpPr>
            <p:spPr>
              <a:xfrm>
                <a:off x="10442568" y="4634428"/>
                <a:ext cx="1370936" cy="52863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rgbClr val="CC04A1"/>
                    </a:solidFill>
                  </a:rPr>
                  <a:t>CommissionEmployee</a:t>
                </a:r>
                <a:endParaRPr lang="en-IN" sz="1400" dirty="0">
                  <a:ln>
                    <a:solidFill>
                      <a:schemeClr val="tx1"/>
                    </a:solidFill>
                  </a:ln>
                  <a:solidFill>
                    <a:srgbClr val="CC04A1"/>
                  </a:solidFill>
                </a:endParaRPr>
              </a:p>
            </p:txBody>
          </p:sp>
          <p:sp>
            <p:nvSpPr>
              <p:cNvPr id="44" name="Down Arrow 43"/>
              <p:cNvSpPr/>
              <p:nvPr/>
            </p:nvSpPr>
            <p:spPr>
              <a:xfrm>
                <a:off x="8653689" y="4065133"/>
                <a:ext cx="65049" cy="588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8671045" y="4042352"/>
                <a:ext cx="76745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9413134" y="3769737"/>
                <a:ext cx="34349" cy="31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0" name="Rectangle 9"/>
          <p:cNvSpPr/>
          <p:nvPr/>
        </p:nvSpPr>
        <p:spPr>
          <a:xfrm>
            <a:off x="10454893" y="138433"/>
            <a:ext cx="827471" cy="276999"/>
          </a:xfrm>
          <a:prstGeom prst="rect">
            <a:avLst/>
          </a:prstGeom>
        </p:spPr>
        <p:txBody>
          <a:bodyPr wrap="none">
            <a:spAutoFit/>
          </a:bodyPr>
          <a:lstStyle/>
          <a:p>
            <a:r>
              <a:rPr lang="en-IN" sz="1200" dirty="0">
                <a:solidFill>
                  <a:srgbClr val="CC04A1"/>
                </a:solidFill>
              </a:rPr>
              <a:t>Base Class</a:t>
            </a:r>
            <a:endParaRPr lang="en-IN" sz="1200" dirty="0"/>
          </a:p>
        </p:txBody>
      </p:sp>
      <p:sp>
        <p:nvSpPr>
          <p:cNvPr id="28" name="Rectangle 27"/>
          <p:cNvSpPr/>
          <p:nvPr/>
        </p:nvSpPr>
        <p:spPr>
          <a:xfrm>
            <a:off x="6295468" y="822183"/>
            <a:ext cx="1751964" cy="276999"/>
          </a:xfrm>
          <a:prstGeom prst="rect">
            <a:avLst/>
          </a:prstGeom>
        </p:spPr>
        <p:txBody>
          <a:bodyPr wrap="square">
            <a:spAutoFit/>
          </a:bodyPr>
          <a:lstStyle/>
          <a:p>
            <a:pPr algn="ctr"/>
            <a:r>
              <a:rPr lang="en-IN" sz="1200" dirty="0">
                <a:solidFill>
                  <a:srgbClr val="7030A0"/>
                </a:solidFill>
              </a:rPr>
              <a:t>Derived Classes</a:t>
            </a:r>
          </a:p>
        </p:txBody>
      </p:sp>
    </p:spTree>
    <p:extLst>
      <p:ext uri="{BB962C8B-B14F-4D97-AF65-F5344CB8AC3E}">
        <p14:creationId xmlns:p14="http://schemas.microsoft.com/office/powerpoint/2010/main" val="94721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80">
                                          <p:stCondLst>
                                            <p:cond delay="0"/>
                                          </p:stCondLst>
                                        </p:cTn>
                                        <p:tgtEl>
                                          <p:spTgt spid="28"/>
                                        </p:tgtEl>
                                      </p:cBhvr>
                                    </p:animEffect>
                                    <p:anim calcmode="lin" valueType="num">
                                      <p:cBhvr>
                                        <p:cTn id="29"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4" dur="26">
                                          <p:stCondLst>
                                            <p:cond delay="650"/>
                                          </p:stCondLst>
                                        </p:cTn>
                                        <p:tgtEl>
                                          <p:spTgt spid="28"/>
                                        </p:tgtEl>
                                      </p:cBhvr>
                                      <p:to x="100000" y="60000"/>
                                    </p:animScale>
                                    <p:animScale>
                                      <p:cBhvr>
                                        <p:cTn id="35" dur="166" decel="50000">
                                          <p:stCondLst>
                                            <p:cond delay="676"/>
                                          </p:stCondLst>
                                        </p:cTn>
                                        <p:tgtEl>
                                          <p:spTgt spid="28"/>
                                        </p:tgtEl>
                                      </p:cBhvr>
                                      <p:to x="100000" y="100000"/>
                                    </p:animScale>
                                    <p:animScale>
                                      <p:cBhvr>
                                        <p:cTn id="36" dur="26">
                                          <p:stCondLst>
                                            <p:cond delay="1312"/>
                                          </p:stCondLst>
                                        </p:cTn>
                                        <p:tgtEl>
                                          <p:spTgt spid="28"/>
                                        </p:tgtEl>
                                      </p:cBhvr>
                                      <p:to x="100000" y="80000"/>
                                    </p:animScale>
                                    <p:animScale>
                                      <p:cBhvr>
                                        <p:cTn id="37" dur="166" decel="50000">
                                          <p:stCondLst>
                                            <p:cond delay="1338"/>
                                          </p:stCondLst>
                                        </p:cTn>
                                        <p:tgtEl>
                                          <p:spTgt spid="28"/>
                                        </p:tgtEl>
                                      </p:cBhvr>
                                      <p:to x="100000" y="100000"/>
                                    </p:animScale>
                                    <p:animScale>
                                      <p:cBhvr>
                                        <p:cTn id="38" dur="26">
                                          <p:stCondLst>
                                            <p:cond delay="1642"/>
                                          </p:stCondLst>
                                        </p:cTn>
                                        <p:tgtEl>
                                          <p:spTgt spid="28"/>
                                        </p:tgtEl>
                                      </p:cBhvr>
                                      <p:to x="100000" y="90000"/>
                                    </p:animScale>
                                    <p:animScale>
                                      <p:cBhvr>
                                        <p:cTn id="39" dur="166" decel="50000">
                                          <p:stCondLst>
                                            <p:cond delay="1668"/>
                                          </p:stCondLst>
                                        </p:cTn>
                                        <p:tgtEl>
                                          <p:spTgt spid="28"/>
                                        </p:tgtEl>
                                      </p:cBhvr>
                                      <p:to x="100000" y="100000"/>
                                    </p:animScale>
                                    <p:animScale>
                                      <p:cBhvr>
                                        <p:cTn id="40" dur="26">
                                          <p:stCondLst>
                                            <p:cond delay="1808"/>
                                          </p:stCondLst>
                                        </p:cTn>
                                        <p:tgtEl>
                                          <p:spTgt spid="28"/>
                                        </p:tgtEl>
                                      </p:cBhvr>
                                      <p:to x="100000" y="95000"/>
                                    </p:animScale>
                                    <p:animScale>
                                      <p:cBhvr>
                                        <p:cTn id="41" dur="166" decel="50000">
                                          <p:stCondLst>
                                            <p:cond delay="1834"/>
                                          </p:stCondLst>
                                        </p:cTn>
                                        <p:tgtEl>
                                          <p:spTgt spid="28"/>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8">
                                          <p:stCondLst>
                                            <p:cond delay="0"/>
                                          </p:stCondLst>
                                        </p:cTn>
                                        <p:tgtEl>
                                          <p:spTgt spid="11"/>
                                        </p:tgtEl>
                                      </p:cBhvr>
                                    </p:animEffect>
                                    <p:anim calcmode="lin" valueType="num">
                                      <p:cBhvr>
                                        <p:cTn id="45" dur="18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6" dur="6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7" dur="66" tmFilter="0, 0; 0.125,0.2665; 0.25,0.4; 0.375,0.465; 0.5,0.5;  0.625,0.535; 0.75,0.6; 0.875,0.7335; 1,1">
                                          <p:stCondLst>
                                            <p:cond delay="66"/>
                                          </p:stCondLst>
                                        </p:cTn>
                                        <p:tgtEl>
                                          <p:spTgt spid="11"/>
                                        </p:tgtEl>
                                        <p:attrNameLst>
                                          <p:attrName>ppt_y</p:attrName>
                                        </p:attrNameLst>
                                      </p:cBhvr>
                                      <p:tavLst>
                                        <p:tav tm="0" fmla="#ppt_y-sin(pi*$)/9">
                                          <p:val>
                                            <p:fltVal val="0"/>
                                          </p:val>
                                        </p:tav>
                                        <p:tav tm="100000">
                                          <p:val>
                                            <p:fltVal val="1"/>
                                          </p:val>
                                        </p:tav>
                                      </p:tavLst>
                                    </p:anim>
                                    <p:anim calcmode="lin" valueType="num">
                                      <p:cBhvr>
                                        <p:cTn id="48" dur="33" tmFilter="0, 0; 0.125,0.2665; 0.25,0.4; 0.375,0.465; 0.5,0.5;  0.625,0.535; 0.75,0.6; 0.875,0.7335; 1,1">
                                          <p:stCondLst>
                                            <p:cond delay="132"/>
                                          </p:stCondLst>
                                        </p:cTn>
                                        <p:tgtEl>
                                          <p:spTgt spid="11"/>
                                        </p:tgtEl>
                                        <p:attrNameLst>
                                          <p:attrName>ppt_y</p:attrName>
                                        </p:attrNameLst>
                                      </p:cBhvr>
                                      <p:tavLst>
                                        <p:tav tm="0" fmla="#ppt_y-sin(pi*$)/27">
                                          <p:val>
                                            <p:fltVal val="0"/>
                                          </p:val>
                                        </p:tav>
                                        <p:tav tm="100000">
                                          <p:val>
                                            <p:fltVal val="1"/>
                                          </p:val>
                                        </p:tav>
                                      </p:tavLst>
                                    </p:anim>
                                    <p:anim calcmode="lin" valueType="num">
                                      <p:cBhvr>
                                        <p:cTn id="49" dur="16" tmFilter="0, 0; 0.125,0.2665; 0.25,0.4; 0.375,0.465; 0.5,0.5;  0.625,0.535; 0.75,0.6; 0.875,0.7335; 1,1">
                                          <p:stCondLst>
                                            <p:cond delay="166"/>
                                          </p:stCondLst>
                                        </p:cTn>
                                        <p:tgtEl>
                                          <p:spTgt spid="11"/>
                                        </p:tgtEl>
                                        <p:attrNameLst>
                                          <p:attrName>ppt_y</p:attrName>
                                        </p:attrNameLst>
                                      </p:cBhvr>
                                      <p:tavLst>
                                        <p:tav tm="0" fmla="#ppt_y-sin(pi*$)/81">
                                          <p:val>
                                            <p:fltVal val="0"/>
                                          </p:val>
                                        </p:tav>
                                        <p:tav tm="100000">
                                          <p:val>
                                            <p:fltVal val="1"/>
                                          </p:val>
                                        </p:tav>
                                      </p:tavLst>
                                    </p:anim>
                                    <p:animScale>
                                      <p:cBhvr>
                                        <p:cTn id="50" dur="3">
                                          <p:stCondLst>
                                            <p:cond delay="65"/>
                                          </p:stCondLst>
                                        </p:cTn>
                                        <p:tgtEl>
                                          <p:spTgt spid="11"/>
                                        </p:tgtEl>
                                      </p:cBhvr>
                                      <p:to x="100000" y="60000"/>
                                    </p:animScale>
                                    <p:animScale>
                                      <p:cBhvr>
                                        <p:cTn id="51" dur="17" decel="50000">
                                          <p:stCondLst>
                                            <p:cond delay="68"/>
                                          </p:stCondLst>
                                        </p:cTn>
                                        <p:tgtEl>
                                          <p:spTgt spid="11"/>
                                        </p:tgtEl>
                                      </p:cBhvr>
                                      <p:to x="100000" y="100000"/>
                                    </p:animScale>
                                    <p:animScale>
                                      <p:cBhvr>
                                        <p:cTn id="52" dur="3">
                                          <p:stCondLst>
                                            <p:cond delay="131"/>
                                          </p:stCondLst>
                                        </p:cTn>
                                        <p:tgtEl>
                                          <p:spTgt spid="11"/>
                                        </p:tgtEl>
                                      </p:cBhvr>
                                      <p:to x="100000" y="80000"/>
                                    </p:animScale>
                                    <p:animScale>
                                      <p:cBhvr>
                                        <p:cTn id="53" dur="17" decel="50000">
                                          <p:stCondLst>
                                            <p:cond delay="134"/>
                                          </p:stCondLst>
                                        </p:cTn>
                                        <p:tgtEl>
                                          <p:spTgt spid="11"/>
                                        </p:tgtEl>
                                      </p:cBhvr>
                                      <p:to x="100000" y="100000"/>
                                    </p:animScale>
                                    <p:animScale>
                                      <p:cBhvr>
                                        <p:cTn id="54" dur="3">
                                          <p:stCondLst>
                                            <p:cond delay="164"/>
                                          </p:stCondLst>
                                        </p:cTn>
                                        <p:tgtEl>
                                          <p:spTgt spid="11"/>
                                        </p:tgtEl>
                                      </p:cBhvr>
                                      <p:to x="100000" y="90000"/>
                                    </p:animScale>
                                    <p:animScale>
                                      <p:cBhvr>
                                        <p:cTn id="55" dur="17" decel="50000">
                                          <p:stCondLst>
                                            <p:cond delay="167"/>
                                          </p:stCondLst>
                                        </p:cTn>
                                        <p:tgtEl>
                                          <p:spTgt spid="11"/>
                                        </p:tgtEl>
                                      </p:cBhvr>
                                      <p:to x="100000" y="100000"/>
                                    </p:animScale>
                                    <p:animScale>
                                      <p:cBhvr>
                                        <p:cTn id="56" dur="3">
                                          <p:stCondLst>
                                            <p:cond delay="181"/>
                                          </p:stCondLst>
                                        </p:cTn>
                                        <p:tgtEl>
                                          <p:spTgt spid="11"/>
                                        </p:tgtEl>
                                      </p:cBhvr>
                                      <p:to x="100000" y="95000"/>
                                    </p:animScale>
                                    <p:animScale>
                                      <p:cBhvr>
                                        <p:cTn id="57" dur="17" decel="50000">
                                          <p:stCondLst>
                                            <p:cond delay="183"/>
                                          </p:stCondLst>
                                        </p:cTn>
                                        <p:tgtEl>
                                          <p:spTgt spid="11"/>
                                        </p:tgtEl>
                                      </p:cBhvr>
                                      <p:to x="100000" y="100000"/>
                                    </p:animScale>
                                  </p:childTnLst>
                                </p:cTn>
                              </p:par>
                            </p:childTnLst>
                          </p:cTn>
                        </p:par>
                        <p:par>
                          <p:cTn id="58" fill="hold">
                            <p:stCondLst>
                              <p:cond delay="2000"/>
                            </p:stCondLst>
                            <p:childTnLst>
                              <p:par>
                                <p:cTn id="59" presetID="21" presetClass="entr" presetSubtype="1" fill="hold" grpId="0" nodeType="afterEffect">
                                  <p:stCondLst>
                                    <p:cond delay="0"/>
                                  </p:stCondLst>
                                  <p:childTnLst>
                                    <p:set>
                                      <p:cBhvr>
                                        <p:cTn id="60" dur="1" fill="hold">
                                          <p:stCondLst>
                                            <p:cond delay="0"/>
                                          </p:stCondLst>
                                        </p:cTn>
                                        <p:tgtEl>
                                          <p:spTgt spid="3">
                                            <p:bg/>
                                          </p:spTgt>
                                        </p:tgtEl>
                                        <p:attrNameLst>
                                          <p:attrName>style.visibility</p:attrName>
                                        </p:attrNameLst>
                                      </p:cBhvr>
                                      <p:to>
                                        <p:strVal val="visible"/>
                                      </p:to>
                                    </p:set>
                                    <p:animEffect transition="in" filter="wheel(1)">
                                      <p:cBhvr>
                                        <p:cTn id="61" dur="200"/>
                                        <p:tgtEl>
                                          <p:spTgt spid="3">
                                            <p:bg/>
                                          </p:spTgt>
                                        </p:tgtEl>
                                      </p:cBhvr>
                                    </p:animEffect>
                                  </p:childTnLst>
                                </p:cTn>
                              </p:par>
                            </p:childTnLst>
                          </p:cTn>
                        </p:par>
                        <p:par>
                          <p:cTn id="62" fill="hold">
                            <p:stCondLst>
                              <p:cond delay="2200"/>
                            </p:stCondLst>
                            <p:childTnLst>
                              <p:par>
                                <p:cTn id="63" presetID="21" presetClass="entr" presetSubtype="1" fill="hold" grpId="0" nodeType="after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animEffect transition="in" filter="wheel(1)">
                                      <p:cBhvr>
                                        <p:cTn id="65" dur="200"/>
                                        <p:tgtEl>
                                          <p:spTgt spid="3">
                                            <p:txEl>
                                              <p:pRg st="0" end="0"/>
                                            </p:txEl>
                                          </p:spTgt>
                                        </p:tgtEl>
                                      </p:cBhvr>
                                    </p:animEffect>
                                  </p:childTnLst>
                                </p:cTn>
                              </p:par>
                            </p:childTnLst>
                          </p:cTn>
                        </p:par>
                        <p:par>
                          <p:cTn id="66" fill="hold">
                            <p:stCondLst>
                              <p:cond delay="2400"/>
                            </p:stCondLst>
                            <p:childTnLst>
                              <p:par>
                                <p:cTn id="67" presetID="21" presetClass="entr" presetSubtype="1" fill="hold" grpId="0" nodeType="afterEffect">
                                  <p:stCondLst>
                                    <p:cond delay="0"/>
                                  </p:stCondLst>
                                  <p:childTnLst>
                                    <p:set>
                                      <p:cBhvr>
                                        <p:cTn id="68" dur="1" fill="hold">
                                          <p:stCondLst>
                                            <p:cond delay="0"/>
                                          </p:stCondLst>
                                        </p:cTn>
                                        <p:tgtEl>
                                          <p:spTgt spid="3">
                                            <p:txEl>
                                              <p:pRg st="1" end="1"/>
                                            </p:txEl>
                                          </p:spTgt>
                                        </p:tgtEl>
                                        <p:attrNameLst>
                                          <p:attrName>style.visibility</p:attrName>
                                        </p:attrNameLst>
                                      </p:cBhvr>
                                      <p:to>
                                        <p:strVal val="visible"/>
                                      </p:to>
                                    </p:set>
                                    <p:animEffect transition="in" filter="wheel(1)">
                                      <p:cBhvr>
                                        <p:cTn id="69" dur="200"/>
                                        <p:tgtEl>
                                          <p:spTgt spid="3">
                                            <p:txEl>
                                              <p:pRg st="1" end="1"/>
                                            </p:txEl>
                                          </p:spTgt>
                                        </p:tgtEl>
                                      </p:cBhvr>
                                    </p:animEffect>
                                  </p:childTnLst>
                                </p:cTn>
                              </p:par>
                            </p:childTnLst>
                          </p:cTn>
                        </p:par>
                        <p:par>
                          <p:cTn id="70" fill="hold">
                            <p:stCondLst>
                              <p:cond delay="2600"/>
                            </p:stCondLst>
                            <p:childTnLst>
                              <p:par>
                                <p:cTn id="71" presetID="21" presetClass="entr" presetSubtype="1" fill="hold" grpId="0" nodeType="after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wheel(1)">
                                      <p:cBhvr>
                                        <p:cTn id="73" dur="200"/>
                                        <p:tgtEl>
                                          <p:spTgt spid="3">
                                            <p:txEl>
                                              <p:pRg st="2" end="2"/>
                                            </p:txEl>
                                          </p:spTgt>
                                        </p:tgtEl>
                                      </p:cBhvr>
                                    </p:animEffect>
                                  </p:childTnLst>
                                </p:cTn>
                              </p:par>
                            </p:childTnLst>
                          </p:cTn>
                        </p:par>
                        <p:par>
                          <p:cTn id="74" fill="hold">
                            <p:stCondLst>
                              <p:cond delay="2800"/>
                            </p:stCondLst>
                            <p:childTnLst>
                              <p:par>
                                <p:cTn id="75" presetID="21" presetClass="entr" presetSubtype="1" fill="hold" grpId="0" nodeType="after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Effect transition="in" filter="wheel(1)">
                                      <p:cBhvr>
                                        <p:cTn id="77" dur="200"/>
                                        <p:tgtEl>
                                          <p:spTgt spid="3">
                                            <p:txEl>
                                              <p:pRg st="3" end="3"/>
                                            </p:txEl>
                                          </p:spTgt>
                                        </p:tgtEl>
                                      </p:cBhvr>
                                    </p:animEffect>
                                  </p:childTnLst>
                                </p:cTn>
                              </p:par>
                            </p:childTnLst>
                          </p:cTn>
                        </p:par>
                        <p:par>
                          <p:cTn id="78" fill="hold">
                            <p:stCondLst>
                              <p:cond delay="3000"/>
                            </p:stCondLst>
                            <p:childTnLst>
                              <p:par>
                                <p:cTn id="79" presetID="21" presetClass="entr" presetSubtype="1" fill="hold" grpId="0" nodeType="after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wheel(1)">
                                      <p:cBhvr>
                                        <p:cTn id="81" dur="200"/>
                                        <p:tgtEl>
                                          <p:spTgt spid="3">
                                            <p:txEl>
                                              <p:pRg st="4" end="4"/>
                                            </p:txEl>
                                          </p:spTgt>
                                        </p:tgtEl>
                                      </p:cBhvr>
                                    </p:animEffect>
                                  </p:childTnLst>
                                </p:cTn>
                              </p:par>
                            </p:childTnLst>
                          </p:cTn>
                        </p:par>
                        <p:par>
                          <p:cTn id="82" fill="hold">
                            <p:stCondLst>
                              <p:cond delay="3200"/>
                            </p:stCondLst>
                            <p:childTnLst>
                              <p:par>
                                <p:cTn id="83" presetID="21" presetClass="entr" presetSubtype="1" fill="hold" grpId="0" nodeType="after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heel(1)">
                                      <p:cBhvr>
                                        <p:cTn id="85" dur="200"/>
                                        <p:tgtEl>
                                          <p:spTgt spid="3">
                                            <p:txEl>
                                              <p:pRg st="5" end="5"/>
                                            </p:txEl>
                                          </p:spTgt>
                                        </p:tgtEl>
                                      </p:cBhvr>
                                    </p:animEffect>
                                  </p:childTnLst>
                                </p:cTn>
                              </p:par>
                            </p:childTnLst>
                          </p:cTn>
                        </p:par>
                        <p:par>
                          <p:cTn id="86" fill="hold">
                            <p:stCondLst>
                              <p:cond delay="3400"/>
                            </p:stCondLst>
                            <p:childTnLst>
                              <p:par>
                                <p:cTn id="87" presetID="21" presetClass="entr" presetSubtype="1" fill="hold" grpId="0" nodeType="after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heel(1)">
                                      <p:cBhvr>
                                        <p:cTn id="89" dur="200"/>
                                        <p:tgtEl>
                                          <p:spTgt spid="3">
                                            <p:txEl>
                                              <p:pRg st="6" end="6"/>
                                            </p:txEl>
                                          </p:spTgt>
                                        </p:tgtEl>
                                      </p:cBhvr>
                                    </p:animEffect>
                                  </p:childTnLst>
                                </p:cTn>
                              </p:par>
                            </p:childTnLst>
                          </p:cTn>
                        </p:par>
                        <p:par>
                          <p:cTn id="90" fill="hold">
                            <p:stCondLst>
                              <p:cond delay="3600"/>
                            </p:stCondLst>
                            <p:childTnLst>
                              <p:par>
                                <p:cTn id="91" presetID="21" presetClass="entr" presetSubtype="1" fill="hold" grpId="0" nodeType="after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animEffect transition="in" filter="wheel(1)">
                                      <p:cBhvr>
                                        <p:cTn id="93" dur="200"/>
                                        <p:tgtEl>
                                          <p:spTgt spid="3">
                                            <p:txEl>
                                              <p:pRg st="7" end="7"/>
                                            </p:txEl>
                                          </p:spTgt>
                                        </p:tgtEl>
                                      </p:cBhvr>
                                    </p:animEffect>
                                  </p:childTnLst>
                                </p:cTn>
                              </p:par>
                            </p:childTnLst>
                          </p:cTn>
                        </p:par>
                        <p:par>
                          <p:cTn id="94" fill="hold">
                            <p:stCondLst>
                              <p:cond delay="3800"/>
                            </p:stCondLst>
                            <p:childTnLst>
                              <p:par>
                                <p:cTn id="95" presetID="21" presetClass="entr" presetSubtype="1" fill="hold" grpId="0" nodeType="after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animEffect transition="in" filter="wheel(1)">
                                      <p:cBhvr>
                                        <p:cTn id="97" dur="200"/>
                                        <p:tgtEl>
                                          <p:spTgt spid="3">
                                            <p:txEl>
                                              <p:pRg st="8" end="8"/>
                                            </p:txEl>
                                          </p:spTgt>
                                        </p:tgtEl>
                                      </p:cBhvr>
                                    </p:animEffect>
                                  </p:childTnLst>
                                </p:cTn>
                              </p:par>
                            </p:childTnLst>
                          </p:cTn>
                        </p:par>
                        <p:par>
                          <p:cTn id="98" fill="hold">
                            <p:stCondLst>
                              <p:cond delay="4000"/>
                            </p:stCondLst>
                            <p:childTnLst>
                              <p:par>
                                <p:cTn id="99" presetID="21" presetClass="entr" presetSubtype="1" fill="hold" grpId="0" nodeType="afterEffect">
                                  <p:stCondLst>
                                    <p:cond delay="0"/>
                                  </p:stCondLst>
                                  <p:childTnLst>
                                    <p:set>
                                      <p:cBhvr>
                                        <p:cTn id="100" dur="1" fill="hold">
                                          <p:stCondLst>
                                            <p:cond delay="0"/>
                                          </p:stCondLst>
                                        </p:cTn>
                                        <p:tgtEl>
                                          <p:spTgt spid="3">
                                            <p:txEl>
                                              <p:pRg st="9" end="9"/>
                                            </p:txEl>
                                          </p:spTgt>
                                        </p:tgtEl>
                                        <p:attrNameLst>
                                          <p:attrName>style.visibility</p:attrName>
                                        </p:attrNameLst>
                                      </p:cBhvr>
                                      <p:to>
                                        <p:strVal val="visible"/>
                                      </p:to>
                                    </p:set>
                                    <p:animEffect transition="in" filter="wheel(1)">
                                      <p:cBhvr>
                                        <p:cTn id="101" dur="200"/>
                                        <p:tgtEl>
                                          <p:spTgt spid="3">
                                            <p:txEl>
                                              <p:pRg st="9" end="9"/>
                                            </p:txEl>
                                          </p:spTgt>
                                        </p:tgtEl>
                                      </p:cBhvr>
                                    </p:animEffect>
                                  </p:childTnLst>
                                </p:cTn>
                              </p:par>
                            </p:childTnLst>
                          </p:cTn>
                        </p:par>
                        <p:par>
                          <p:cTn id="102" fill="hold">
                            <p:stCondLst>
                              <p:cond delay="4200"/>
                            </p:stCondLst>
                            <p:childTnLst>
                              <p:par>
                                <p:cTn id="103" presetID="21" presetClass="entr" presetSubtype="1" fill="hold" grpId="0" nodeType="afterEffect">
                                  <p:stCondLst>
                                    <p:cond delay="0"/>
                                  </p:stCondLst>
                                  <p:childTnLst>
                                    <p:set>
                                      <p:cBhvr>
                                        <p:cTn id="104" dur="1" fill="hold">
                                          <p:stCondLst>
                                            <p:cond delay="0"/>
                                          </p:stCondLst>
                                        </p:cTn>
                                        <p:tgtEl>
                                          <p:spTgt spid="3">
                                            <p:txEl>
                                              <p:pRg st="10" end="10"/>
                                            </p:txEl>
                                          </p:spTgt>
                                        </p:tgtEl>
                                        <p:attrNameLst>
                                          <p:attrName>style.visibility</p:attrName>
                                        </p:attrNameLst>
                                      </p:cBhvr>
                                      <p:to>
                                        <p:strVal val="visible"/>
                                      </p:to>
                                    </p:set>
                                    <p:animEffect transition="in" filter="wheel(1)">
                                      <p:cBhvr>
                                        <p:cTn id="105" dur="200"/>
                                        <p:tgtEl>
                                          <p:spTgt spid="3">
                                            <p:txEl>
                                              <p:pRg st="10" end="10"/>
                                            </p:txEl>
                                          </p:spTgt>
                                        </p:tgtEl>
                                      </p:cBhvr>
                                    </p:animEffect>
                                  </p:childTnLst>
                                </p:cTn>
                              </p:par>
                            </p:childTnLst>
                          </p:cTn>
                        </p:par>
                        <p:par>
                          <p:cTn id="106" fill="hold">
                            <p:stCondLst>
                              <p:cond delay="4400"/>
                            </p:stCondLst>
                            <p:childTnLst>
                              <p:par>
                                <p:cTn id="107" presetID="21" presetClass="entr" presetSubtype="1" fill="hold" grpId="0" nodeType="afterEffect">
                                  <p:stCondLst>
                                    <p:cond delay="0"/>
                                  </p:stCondLst>
                                  <p:childTnLst>
                                    <p:set>
                                      <p:cBhvr>
                                        <p:cTn id="108" dur="1" fill="hold">
                                          <p:stCondLst>
                                            <p:cond delay="0"/>
                                          </p:stCondLst>
                                        </p:cTn>
                                        <p:tgtEl>
                                          <p:spTgt spid="3">
                                            <p:txEl>
                                              <p:pRg st="11" end="11"/>
                                            </p:txEl>
                                          </p:spTgt>
                                        </p:tgtEl>
                                        <p:attrNameLst>
                                          <p:attrName>style.visibility</p:attrName>
                                        </p:attrNameLst>
                                      </p:cBhvr>
                                      <p:to>
                                        <p:strVal val="visible"/>
                                      </p:to>
                                    </p:set>
                                    <p:animEffect transition="in" filter="wheel(1)">
                                      <p:cBhvr>
                                        <p:cTn id="109" dur="200"/>
                                        <p:tgtEl>
                                          <p:spTgt spid="3">
                                            <p:txEl>
                                              <p:pRg st="11" end="11"/>
                                            </p:txEl>
                                          </p:spTgt>
                                        </p:tgtEl>
                                      </p:cBhvr>
                                    </p:animEffect>
                                  </p:childTnLst>
                                </p:cTn>
                              </p:par>
                            </p:childTnLst>
                          </p:cTn>
                        </p:par>
                        <p:par>
                          <p:cTn id="110" fill="hold">
                            <p:stCondLst>
                              <p:cond delay="4600"/>
                            </p:stCondLst>
                            <p:childTnLst>
                              <p:par>
                                <p:cTn id="111" presetID="21" presetClass="entr" presetSubtype="1" fill="hold" grpId="0" nodeType="afterEffect">
                                  <p:stCondLst>
                                    <p:cond delay="0"/>
                                  </p:stCondLst>
                                  <p:childTnLst>
                                    <p:set>
                                      <p:cBhvr>
                                        <p:cTn id="112" dur="1" fill="hold">
                                          <p:stCondLst>
                                            <p:cond delay="0"/>
                                          </p:stCondLst>
                                        </p:cTn>
                                        <p:tgtEl>
                                          <p:spTgt spid="3">
                                            <p:txEl>
                                              <p:pRg st="12" end="12"/>
                                            </p:txEl>
                                          </p:spTgt>
                                        </p:tgtEl>
                                        <p:attrNameLst>
                                          <p:attrName>style.visibility</p:attrName>
                                        </p:attrNameLst>
                                      </p:cBhvr>
                                      <p:to>
                                        <p:strVal val="visible"/>
                                      </p:to>
                                    </p:set>
                                    <p:animEffect transition="in" filter="wheel(1)">
                                      <p:cBhvr>
                                        <p:cTn id="113" dur="200"/>
                                        <p:tgtEl>
                                          <p:spTgt spid="3">
                                            <p:txEl>
                                              <p:pRg st="12" end="12"/>
                                            </p:txEl>
                                          </p:spTgt>
                                        </p:tgtEl>
                                      </p:cBhvr>
                                    </p:animEffect>
                                  </p:childTnLst>
                                </p:cTn>
                              </p:par>
                            </p:childTnLst>
                          </p:cTn>
                        </p:par>
                        <p:par>
                          <p:cTn id="114" fill="hold">
                            <p:stCondLst>
                              <p:cond delay="4800"/>
                            </p:stCondLst>
                            <p:childTnLst>
                              <p:par>
                                <p:cTn id="115" presetID="21" presetClass="entr" presetSubtype="1" fill="hold" grpId="0" nodeType="afterEffect">
                                  <p:stCondLst>
                                    <p:cond delay="0"/>
                                  </p:stCondLst>
                                  <p:childTnLst>
                                    <p:set>
                                      <p:cBhvr>
                                        <p:cTn id="116" dur="1" fill="hold">
                                          <p:stCondLst>
                                            <p:cond delay="0"/>
                                          </p:stCondLst>
                                        </p:cTn>
                                        <p:tgtEl>
                                          <p:spTgt spid="3">
                                            <p:txEl>
                                              <p:pRg st="13" end="13"/>
                                            </p:txEl>
                                          </p:spTgt>
                                        </p:tgtEl>
                                        <p:attrNameLst>
                                          <p:attrName>style.visibility</p:attrName>
                                        </p:attrNameLst>
                                      </p:cBhvr>
                                      <p:to>
                                        <p:strVal val="visible"/>
                                      </p:to>
                                    </p:set>
                                    <p:animEffect transition="in" filter="wheel(1)">
                                      <p:cBhvr>
                                        <p:cTn id="117" dur="200"/>
                                        <p:tgtEl>
                                          <p:spTgt spid="3">
                                            <p:txEl>
                                              <p:pRg st="13" end="13"/>
                                            </p:txEl>
                                          </p:spTgt>
                                        </p:tgtEl>
                                      </p:cBhvr>
                                    </p:animEffect>
                                  </p:childTnLst>
                                </p:cTn>
                              </p:par>
                            </p:childTnLst>
                          </p:cTn>
                        </p:par>
                        <p:par>
                          <p:cTn id="118" fill="hold">
                            <p:stCondLst>
                              <p:cond delay="5000"/>
                            </p:stCondLst>
                            <p:childTnLst>
                              <p:par>
                                <p:cTn id="119" presetID="21" presetClass="entr" presetSubtype="1" fill="hold" grpId="0" nodeType="afterEffect">
                                  <p:stCondLst>
                                    <p:cond delay="0"/>
                                  </p:stCondLst>
                                  <p:childTnLst>
                                    <p:set>
                                      <p:cBhvr>
                                        <p:cTn id="120" dur="1" fill="hold">
                                          <p:stCondLst>
                                            <p:cond delay="0"/>
                                          </p:stCondLst>
                                        </p:cTn>
                                        <p:tgtEl>
                                          <p:spTgt spid="3">
                                            <p:txEl>
                                              <p:pRg st="14" end="14"/>
                                            </p:txEl>
                                          </p:spTgt>
                                        </p:tgtEl>
                                        <p:attrNameLst>
                                          <p:attrName>style.visibility</p:attrName>
                                        </p:attrNameLst>
                                      </p:cBhvr>
                                      <p:to>
                                        <p:strVal val="visible"/>
                                      </p:to>
                                    </p:set>
                                    <p:animEffect transition="in" filter="wheel(1)">
                                      <p:cBhvr>
                                        <p:cTn id="121" dur="200"/>
                                        <p:tgtEl>
                                          <p:spTgt spid="3">
                                            <p:txEl>
                                              <p:pRg st="14" end="1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circle(in)">
                                      <p:cBhvr>
                                        <p:cTn id="126"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p:bldP spid="27" grpId="0" animBg="1"/>
      <p:bldP spid="10"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3" y="628650"/>
            <a:ext cx="5472344" cy="626394"/>
          </a:xfrm>
        </p:spPr>
        <p:txBody>
          <a:bodyPr>
            <a:noAutofit/>
          </a:bodyPr>
          <a:lstStyle/>
          <a:p>
            <a:r>
              <a:rPr lang="en-US" sz="3400" b="1" dirty="0">
                <a:solidFill>
                  <a:srgbClr val="002060"/>
                </a:solidFill>
              </a:rPr>
              <a:t>Hybrid Inheritance</a:t>
            </a:r>
          </a:p>
        </p:txBody>
      </p:sp>
      <p:sp>
        <p:nvSpPr>
          <p:cNvPr id="3" name="Content Placeholder 2"/>
          <p:cNvSpPr>
            <a:spLocks noGrp="1"/>
          </p:cNvSpPr>
          <p:nvPr>
            <p:ph idx="1"/>
          </p:nvPr>
        </p:nvSpPr>
        <p:spPr>
          <a:xfrm>
            <a:off x="1013190" y="2181296"/>
            <a:ext cx="4287471" cy="4540187"/>
          </a:xfrm>
          <a:solidFill>
            <a:srgbClr val="F6E7E6"/>
          </a:solidFill>
        </p:spPr>
        <p:style>
          <a:lnRef idx="2">
            <a:schemeClr val="dk1"/>
          </a:lnRef>
          <a:fillRef idx="1">
            <a:schemeClr val="lt1"/>
          </a:fillRef>
          <a:effectRef idx="0">
            <a:schemeClr val="dk1"/>
          </a:effectRef>
          <a:fontRef idx="minor">
            <a:schemeClr val="dk1"/>
          </a:fontRef>
        </p:style>
        <p:txBody>
          <a:bodyPr>
            <a:noAutofit/>
          </a:bodyPr>
          <a:lstStyle/>
          <a:p>
            <a:pPr marL="0" indent="0">
              <a:lnSpc>
                <a:spcPct val="100000"/>
              </a:lnSpc>
              <a:spcBef>
                <a:spcPts val="0"/>
              </a:spcBef>
              <a:spcAft>
                <a:spcPts val="0"/>
              </a:spcAft>
              <a:buNone/>
            </a:pPr>
            <a:r>
              <a:rPr lang="en-IN" sz="1800" dirty="0">
                <a:solidFill>
                  <a:srgbClr val="0000FF"/>
                </a:solidFill>
              </a:rPr>
              <a:t>class</a:t>
            </a:r>
            <a:r>
              <a:rPr lang="en-IN" sz="1800" dirty="0">
                <a:solidFill>
                  <a:schemeClr val="tx1"/>
                </a:solidFill>
              </a:rPr>
              <a:t> </a:t>
            </a:r>
            <a:r>
              <a:rPr lang="en-IN" sz="1800" dirty="0">
                <a:solidFill>
                  <a:srgbClr val="CC04A1"/>
                </a:solidFill>
              </a:rPr>
              <a:t>Employee</a:t>
            </a:r>
            <a:r>
              <a:rPr lang="en-IN" sz="1800" dirty="0">
                <a:solidFill>
                  <a:schemeClr val="tx1"/>
                </a:solidFill>
              </a:rPr>
              <a:t>   // Employee superclass</a:t>
            </a: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chemeClr val="tx1"/>
                </a:solidFill>
              </a:rPr>
              <a:t>       </a:t>
            </a:r>
            <a:r>
              <a:rPr lang="en-IN" sz="1800" dirty="0">
                <a:solidFill>
                  <a:srgbClr val="C00000"/>
                </a:solidFill>
              </a:rPr>
              <a:t>private:</a:t>
            </a:r>
          </a:p>
          <a:p>
            <a:pPr marL="0" indent="0">
              <a:lnSpc>
                <a:spcPct val="100000"/>
              </a:lnSpc>
              <a:spcBef>
                <a:spcPts val="0"/>
              </a:spcBef>
              <a:spcAft>
                <a:spcPts val="0"/>
              </a:spcAft>
              <a:buNone/>
            </a:pPr>
            <a:r>
              <a:rPr lang="en-IN" sz="1800" dirty="0">
                <a:solidFill>
                  <a:schemeClr val="tx1"/>
                </a:solidFill>
              </a:rPr>
              <a:t>    	</a:t>
            </a:r>
            <a:r>
              <a:rPr lang="en-IN" sz="1800" dirty="0">
                <a:solidFill>
                  <a:srgbClr val="CC04A1"/>
                </a:solidFill>
              </a:rPr>
              <a:t>   </a:t>
            </a:r>
            <a:r>
              <a:rPr lang="en-IN" sz="1800" dirty="0">
                <a:solidFill>
                  <a:srgbClr val="0000FF"/>
                </a:solidFill>
              </a:rPr>
              <a:t>string</a:t>
            </a:r>
            <a:r>
              <a:rPr lang="en-IN" sz="1800" dirty="0">
                <a:solidFill>
                  <a:srgbClr val="CC04A1"/>
                </a:solidFill>
              </a:rPr>
              <a:t> </a:t>
            </a:r>
            <a:r>
              <a:rPr lang="en-IN" sz="1800" dirty="0" err="1">
                <a:solidFill>
                  <a:schemeClr val="tx1"/>
                </a:solidFill>
              </a:rPr>
              <a:t>firstName</a:t>
            </a:r>
            <a:r>
              <a:rPr lang="en-IN" sz="1800" dirty="0">
                <a:solidFill>
                  <a:schemeClr val="tx1"/>
                </a:solidFill>
              </a:rPr>
              <a:t>, string </a:t>
            </a:r>
            <a:r>
              <a:rPr lang="en-IN" sz="1800" dirty="0" err="1">
                <a:solidFill>
                  <a:schemeClr val="tx1"/>
                </a:solidFill>
              </a:rPr>
              <a:t>lastName</a:t>
            </a: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a:t>
            </a:r>
          </a:p>
          <a:p>
            <a:pPr marL="0" indent="0">
              <a:lnSpc>
                <a:spcPct val="100000"/>
              </a:lnSpc>
              <a:spcBef>
                <a:spcPts val="0"/>
              </a:spcBef>
              <a:spcAft>
                <a:spcPts val="0"/>
              </a:spcAft>
              <a:buNone/>
            </a:pPr>
            <a:r>
              <a:rPr lang="en-IN" sz="1500" dirty="0">
                <a:solidFill>
                  <a:schemeClr val="tx1"/>
                </a:solidFill>
              </a:rPr>
              <a:t>              	. . . . .</a:t>
            </a:r>
          </a:p>
          <a:p>
            <a:pPr marL="0" indent="0">
              <a:lnSpc>
                <a:spcPct val="100000"/>
              </a:lnSpc>
              <a:spcBef>
                <a:spcPts val="0"/>
              </a:spcBef>
              <a:spcAft>
                <a:spcPts val="0"/>
              </a:spcAft>
              <a:buNone/>
            </a:pPr>
            <a:r>
              <a:rPr lang="en-IN" sz="1800" dirty="0">
                <a:solidFill>
                  <a:schemeClr val="tx1"/>
                </a:solidFill>
              </a:rPr>
              <a:t>   }; </a:t>
            </a:r>
          </a:p>
          <a:p>
            <a:pPr marL="0" indent="0">
              <a:lnSpc>
                <a:spcPct val="100000"/>
              </a:lnSpc>
              <a:spcBef>
                <a:spcPts val="0"/>
              </a:spcBef>
              <a:spcAft>
                <a:spcPts val="0"/>
              </a:spcAft>
              <a:buNone/>
            </a:pPr>
            <a:r>
              <a:rPr lang="en-IN" sz="1800" dirty="0">
                <a:solidFill>
                  <a:srgbClr val="0000FF"/>
                </a:solidFill>
              </a:rPr>
              <a:t>class </a:t>
            </a:r>
            <a:r>
              <a:rPr lang="en-IN" sz="1800" dirty="0">
                <a:solidFill>
                  <a:srgbClr val="00B050"/>
                </a:solidFill>
              </a:rPr>
              <a:t>SalariedEmployee</a:t>
            </a:r>
            <a:r>
              <a:rPr lang="en-IN" sz="1800" dirty="0">
                <a:solidFill>
                  <a:srgbClr val="CC04A1"/>
                </a:solidFill>
              </a:rPr>
              <a:t> </a:t>
            </a:r>
            <a:r>
              <a:rPr lang="en-IN" sz="1800" dirty="0"/>
              <a:t>: public </a:t>
            </a:r>
            <a:r>
              <a:rPr lang="en-IN" sz="1800" dirty="0">
                <a:solidFill>
                  <a:srgbClr val="CC04A1"/>
                </a:solidFill>
              </a:rPr>
              <a:t>Employee</a:t>
            </a:r>
            <a:endParaRPr lang="en-IN" sz="1800" b="1" dirty="0">
              <a:solidFill>
                <a:srgbClr val="CC04A1"/>
              </a:solidFill>
            </a:endParaRPr>
          </a:p>
          <a:p>
            <a:pPr marL="0" indent="0">
              <a:lnSpc>
                <a:spcPct val="100000"/>
              </a:lnSpc>
              <a:spcBef>
                <a:spcPts val="0"/>
              </a:spcBef>
              <a:spcAft>
                <a:spcPts val="0"/>
              </a:spcAft>
              <a:buNone/>
            </a:pPr>
            <a:r>
              <a:rPr lang="en-IN" sz="1800" dirty="0">
                <a:solidFill>
                  <a:schemeClr val="tx1"/>
                </a:solidFill>
              </a:rPr>
              <a:t>{</a:t>
            </a:r>
          </a:p>
          <a:p>
            <a:pPr marL="0" indent="0">
              <a:lnSpc>
                <a:spcPct val="100000"/>
              </a:lnSpc>
              <a:spcBef>
                <a:spcPts val="0"/>
              </a:spcBef>
              <a:spcAft>
                <a:spcPts val="0"/>
              </a:spcAft>
              <a:buNone/>
            </a:pPr>
            <a:r>
              <a:rPr lang="en-IN" sz="1800" dirty="0">
                <a:solidFill>
                  <a:srgbClr val="002060"/>
                </a:solidFill>
              </a:rPr>
              <a:t>         public: </a:t>
            </a:r>
          </a:p>
          <a:p>
            <a:pPr marL="0" indent="0">
              <a:lnSpc>
                <a:spcPct val="100000"/>
              </a:lnSpc>
              <a:spcBef>
                <a:spcPts val="0"/>
              </a:spcBef>
              <a:spcAft>
                <a:spcPts val="0"/>
              </a:spcAft>
              <a:buNone/>
            </a:pPr>
            <a:r>
              <a:rPr lang="en-IN" sz="1800" dirty="0">
                <a:solidFill>
                  <a:srgbClr val="CC04A1"/>
                </a:solidFill>
              </a:rPr>
              <a:t> void </a:t>
            </a:r>
            <a:r>
              <a:rPr lang="en-IN" sz="1800" dirty="0" err="1">
                <a:solidFill>
                  <a:srgbClr val="7030A0"/>
                </a:solidFill>
              </a:rPr>
              <a:t>setWeeklySalary</a:t>
            </a:r>
            <a:r>
              <a:rPr lang="en-IN" sz="1800" dirty="0">
                <a:solidFill>
                  <a:srgbClr val="7030A0"/>
                </a:solidFill>
              </a:rPr>
              <a:t> (</a:t>
            </a:r>
            <a:r>
              <a:rPr lang="en-IN" sz="1800" dirty="0">
                <a:solidFill>
                  <a:schemeClr val="tx1"/>
                </a:solidFill>
              </a:rPr>
              <a:t>double</a:t>
            </a:r>
            <a:r>
              <a:rPr lang="en-IN" sz="1800" dirty="0">
                <a:solidFill>
                  <a:srgbClr val="7030A0"/>
                </a:solidFill>
              </a:rPr>
              <a:t> salary)</a:t>
            </a:r>
          </a:p>
          <a:p>
            <a:pPr marL="0" indent="0">
              <a:lnSpc>
                <a:spcPct val="100000"/>
              </a:lnSpc>
              <a:spcBef>
                <a:spcPts val="0"/>
              </a:spcBef>
              <a:spcAft>
                <a:spcPts val="0"/>
              </a:spcAft>
              <a:buNone/>
            </a:pPr>
            <a:r>
              <a:rPr lang="en-IN" sz="1800" dirty="0"/>
              <a:t>      {</a:t>
            </a:r>
          </a:p>
          <a:p>
            <a:pPr marL="0" indent="0">
              <a:lnSpc>
                <a:spcPct val="100000"/>
              </a:lnSpc>
              <a:spcBef>
                <a:spcPts val="0"/>
              </a:spcBef>
              <a:spcAft>
                <a:spcPts val="0"/>
              </a:spcAft>
              <a:buNone/>
            </a:pPr>
            <a:r>
              <a:rPr lang="en-IN" sz="1800" dirty="0"/>
              <a:t>         </a:t>
            </a:r>
            <a:r>
              <a:rPr lang="en-IN" sz="1800" dirty="0" err="1"/>
              <a:t>weeklySalary</a:t>
            </a:r>
            <a:r>
              <a:rPr lang="en-IN" sz="1800" dirty="0"/>
              <a:t>=salary&lt;0.0?0.0:salary;</a:t>
            </a:r>
          </a:p>
          <a:p>
            <a:pPr marL="0" indent="0">
              <a:lnSpc>
                <a:spcPct val="100000"/>
              </a:lnSpc>
              <a:spcBef>
                <a:spcPts val="0"/>
              </a:spcBef>
              <a:spcAft>
                <a:spcPts val="0"/>
              </a:spcAft>
              <a:buNone/>
            </a:pPr>
            <a:r>
              <a:rPr lang="en-IN" sz="1800" dirty="0"/>
              <a:t>        }          </a:t>
            </a:r>
          </a:p>
          <a:p>
            <a:pPr marL="0" indent="0">
              <a:lnSpc>
                <a:spcPct val="100000"/>
              </a:lnSpc>
              <a:spcBef>
                <a:spcPts val="0"/>
              </a:spcBef>
              <a:spcAft>
                <a:spcPts val="0"/>
              </a:spcAft>
              <a:buNone/>
            </a:pPr>
            <a:r>
              <a:rPr lang="en-IN" sz="1800" dirty="0"/>
              <a:t>              };  </a:t>
            </a:r>
            <a:endParaRPr lang="en-US" sz="1800" dirty="0"/>
          </a:p>
          <a:p>
            <a:pPr marL="0" indent="0">
              <a:lnSpc>
                <a:spcPct val="100000"/>
              </a:lnSpc>
              <a:spcBef>
                <a:spcPts val="0"/>
              </a:spcBef>
              <a:spcAft>
                <a:spcPts val="0"/>
              </a:spcAft>
              <a:buNone/>
            </a:pPr>
            <a:endParaRPr lang="en-IN" sz="1800" dirty="0">
              <a:solidFill>
                <a:schemeClr val="tx1"/>
              </a:solidFill>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27</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8" name="Rectangle 7"/>
          <p:cNvSpPr/>
          <p:nvPr/>
        </p:nvSpPr>
        <p:spPr>
          <a:xfrm>
            <a:off x="882908" y="1493993"/>
            <a:ext cx="6215039" cy="424732"/>
          </a:xfrm>
          <a:prstGeom prst="rect">
            <a:avLst/>
          </a:prstGeom>
        </p:spPr>
        <p:txBody>
          <a:bodyPr wrap="square">
            <a:spAutoFit/>
          </a:bodyPr>
          <a:lstStyle/>
          <a:p>
            <a:pPr algn="ctr">
              <a:lnSpc>
                <a:spcPct val="120000"/>
              </a:lnSpc>
              <a:defRPr/>
            </a:pPr>
            <a:r>
              <a:rPr lang="en-US" dirty="0">
                <a:solidFill>
                  <a:srgbClr val="000000"/>
                </a:solidFill>
                <a:latin typeface="Arial" panose="020B0604020202020204" pitchFamily="34" charset="0"/>
              </a:rPr>
              <a:t>Any legal </a:t>
            </a:r>
            <a:r>
              <a:rPr lang="en-US" dirty="0">
                <a:solidFill>
                  <a:srgbClr val="CC04A1"/>
                </a:solidFill>
                <a:latin typeface="Arial" panose="020B0604020202020204" pitchFamily="34" charset="0"/>
              </a:rPr>
              <a:t>combination of other four types of inheritance</a:t>
            </a:r>
            <a:endParaRPr lang="en-IN" dirty="0">
              <a:solidFill>
                <a:srgbClr val="CC04A1"/>
              </a:solidFill>
              <a:latin typeface="Arial" panose="020B0604020202020204" pitchFamily="34" charset="0"/>
            </a:endParaRPr>
          </a:p>
        </p:txBody>
      </p:sp>
      <p:sp>
        <p:nvSpPr>
          <p:cNvPr id="27" name="Content Placeholder 2"/>
          <p:cNvSpPr txBox="1">
            <a:spLocks/>
          </p:cNvSpPr>
          <p:nvPr/>
        </p:nvSpPr>
        <p:spPr>
          <a:xfrm>
            <a:off x="5377603" y="2181296"/>
            <a:ext cx="5695207" cy="4540187"/>
          </a:xfrm>
          <a:prstGeom prst="rect">
            <a:avLst/>
          </a:prstGeom>
          <a:solidFill>
            <a:srgbClr val="F6E7E6"/>
          </a:solidFill>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nSpc>
                <a:spcPct val="100000"/>
              </a:lnSpc>
              <a:spcBef>
                <a:spcPts val="0"/>
              </a:spcBef>
              <a:spcAft>
                <a:spcPts val="0"/>
              </a:spcAft>
            </a:pPr>
            <a:r>
              <a:rPr lang="en-IN" sz="1800" dirty="0">
                <a:solidFill>
                  <a:srgbClr val="0000FF"/>
                </a:solidFill>
              </a:rPr>
              <a:t>class</a:t>
            </a:r>
            <a:r>
              <a:rPr lang="en-IN" sz="1500" dirty="0">
                <a:solidFill>
                  <a:schemeClr val="tx1"/>
                </a:solidFill>
              </a:rPr>
              <a:t> </a:t>
            </a:r>
            <a:r>
              <a:rPr lang="en-IN" sz="1800" dirty="0">
                <a:solidFill>
                  <a:srgbClr val="C00000"/>
                </a:solidFill>
              </a:rPr>
              <a:t>Commission      </a:t>
            </a:r>
            <a:r>
              <a:rPr lang="en-IN" sz="1800" dirty="0">
                <a:solidFill>
                  <a:srgbClr val="CC04A1"/>
                </a:solidFill>
              </a:rPr>
              <a:t>  </a:t>
            </a:r>
            <a:r>
              <a:rPr lang="en-IN" sz="1800" dirty="0"/>
              <a:t>    </a:t>
            </a:r>
            <a:r>
              <a:rPr lang="en-IN" sz="1600" dirty="0">
                <a:solidFill>
                  <a:schemeClr val="tx1"/>
                </a:solidFill>
              </a:rPr>
              <a:t>// </a:t>
            </a:r>
            <a:r>
              <a:rPr lang="en-IN" sz="1600" dirty="0"/>
              <a:t>Commission</a:t>
            </a:r>
            <a:r>
              <a:rPr lang="en-IN" sz="1600" dirty="0">
                <a:solidFill>
                  <a:schemeClr val="tx1"/>
                </a:solidFill>
              </a:rPr>
              <a:t> Subclass</a:t>
            </a:r>
            <a:endParaRPr lang="en-IN" sz="1500" b="1" dirty="0">
              <a:solidFill>
                <a:srgbClr val="CC04A1"/>
              </a:solidFill>
            </a:endParaRPr>
          </a:p>
          <a:p>
            <a:pPr>
              <a:lnSpc>
                <a:spcPct val="100000"/>
              </a:lnSpc>
              <a:spcBef>
                <a:spcPts val="0"/>
              </a:spcBef>
              <a:spcAft>
                <a:spcPts val="0"/>
              </a:spcAft>
            </a:pPr>
            <a:r>
              <a:rPr lang="en-IN" sz="1800" dirty="0">
                <a:solidFill>
                  <a:schemeClr val="tx1"/>
                </a:solidFill>
              </a:rPr>
              <a:t>{</a:t>
            </a:r>
          </a:p>
          <a:p>
            <a:pPr>
              <a:lnSpc>
                <a:spcPct val="100000"/>
              </a:lnSpc>
              <a:spcBef>
                <a:spcPts val="0"/>
              </a:spcBef>
              <a:spcAft>
                <a:spcPts val="0"/>
              </a:spcAft>
            </a:pPr>
            <a:r>
              <a:rPr lang="en-IN" sz="1800" dirty="0">
                <a:solidFill>
                  <a:srgbClr val="002060"/>
                </a:solidFill>
              </a:rPr>
              <a:t>         public: </a:t>
            </a:r>
          </a:p>
          <a:p>
            <a:pPr>
              <a:lnSpc>
                <a:spcPct val="100000"/>
              </a:lnSpc>
              <a:spcBef>
                <a:spcPts val="0"/>
              </a:spcBef>
              <a:spcAft>
                <a:spcPts val="0"/>
              </a:spcAft>
            </a:pPr>
            <a:r>
              <a:rPr lang="en-IN" sz="1800" dirty="0">
                <a:solidFill>
                  <a:srgbClr val="CC04A1"/>
                </a:solidFill>
              </a:rPr>
              <a:t> void </a:t>
            </a:r>
            <a:r>
              <a:rPr lang="en-IN" sz="1800" dirty="0" err="1">
                <a:solidFill>
                  <a:srgbClr val="7030A0"/>
                </a:solidFill>
              </a:rPr>
              <a:t>setCommissionRate</a:t>
            </a:r>
            <a:r>
              <a:rPr lang="en-IN" sz="1800" dirty="0">
                <a:solidFill>
                  <a:srgbClr val="7030A0"/>
                </a:solidFill>
              </a:rPr>
              <a:t>(</a:t>
            </a:r>
            <a:r>
              <a:rPr lang="en-IN" sz="1800" dirty="0">
                <a:solidFill>
                  <a:schemeClr val="tx1"/>
                </a:solidFill>
              </a:rPr>
              <a:t>double</a:t>
            </a:r>
            <a:r>
              <a:rPr lang="en-IN" sz="1800" dirty="0">
                <a:solidFill>
                  <a:srgbClr val="7030A0"/>
                </a:solidFill>
              </a:rPr>
              <a:t> rate)</a:t>
            </a:r>
          </a:p>
          <a:p>
            <a:pPr>
              <a:lnSpc>
                <a:spcPct val="100000"/>
              </a:lnSpc>
              <a:spcBef>
                <a:spcPts val="0"/>
              </a:spcBef>
              <a:spcAft>
                <a:spcPts val="0"/>
              </a:spcAft>
            </a:pPr>
            <a:r>
              <a:rPr lang="en-IN" sz="1800" dirty="0"/>
              <a:t>      {</a:t>
            </a:r>
          </a:p>
          <a:p>
            <a:pPr>
              <a:lnSpc>
                <a:spcPct val="100000"/>
              </a:lnSpc>
              <a:spcBef>
                <a:spcPts val="0"/>
              </a:spcBef>
              <a:spcAft>
                <a:spcPts val="0"/>
              </a:spcAft>
            </a:pPr>
            <a:r>
              <a:rPr lang="en-IN" sz="1800" dirty="0"/>
              <a:t>         </a:t>
            </a:r>
            <a:r>
              <a:rPr lang="en-IN" sz="1800" dirty="0" err="1"/>
              <a:t>commissionRate</a:t>
            </a:r>
            <a:r>
              <a:rPr lang="en-IN" sz="1800" dirty="0"/>
              <a:t>=(rate&gt;0.0&amp;&amp;rate&lt;1.0)?rate:0.0;</a:t>
            </a:r>
          </a:p>
          <a:p>
            <a:pPr>
              <a:lnSpc>
                <a:spcPct val="100000"/>
              </a:lnSpc>
              <a:spcBef>
                <a:spcPts val="0"/>
              </a:spcBef>
              <a:spcAft>
                <a:spcPts val="0"/>
              </a:spcAft>
            </a:pPr>
            <a:r>
              <a:rPr lang="en-IN" sz="1800" dirty="0"/>
              <a:t>        }          </a:t>
            </a:r>
          </a:p>
          <a:p>
            <a:pPr>
              <a:lnSpc>
                <a:spcPct val="100000"/>
              </a:lnSpc>
              <a:spcBef>
                <a:spcPts val="0"/>
              </a:spcBef>
              <a:spcAft>
                <a:spcPts val="0"/>
              </a:spcAft>
            </a:pPr>
            <a:r>
              <a:rPr lang="en-IN" sz="1800" dirty="0"/>
              <a:t>              };  </a:t>
            </a:r>
            <a:endParaRPr lang="en-US" sz="1800" dirty="0"/>
          </a:p>
          <a:p>
            <a:pPr>
              <a:lnSpc>
                <a:spcPct val="100000"/>
              </a:lnSpc>
              <a:spcBef>
                <a:spcPts val="0"/>
              </a:spcBef>
              <a:spcAft>
                <a:spcPts val="0"/>
              </a:spcAft>
            </a:pPr>
            <a:endParaRPr lang="en-IN" sz="1800" dirty="0">
              <a:solidFill>
                <a:srgbClr val="CC04A1"/>
              </a:solidFill>
            </a:endParaRPr>
          </a:p>
          <a:p>
            <a:pPr>
              <a:lnSpc>
                <a:spcPct val="100000"/>
              </a:lnSpc>
              <a:spcBef>
                <a:spcPts val="0"/>
              </a:spcBef>
              <a:spcAft>
                <a:spcPts val="0"/>
              </a:spcAft>
            </a:pPr>
            <a:r>
              <a:rPr lang="en-IN" sz="1800" dirty="0">
                <a:solidFill>
                  <a:srgbClr val="CC04A1"/>
                </a:solidFill>
              </a:rPr>
              <a:t>class</a:t>
            </a:r>
            <a:r>
              <a:rPr lang="en-IN" sz="1800" dirty="0">
                <a:solidFill>
                  <a:schemeClr val="tx1"/>
                </a:solidFill>
              </a:rPr>
              <a:t> </a:t>
            </a:r>
            <a:r>
              <a:rPr lang="en-IN" sz="1800" dirty="0">
                <a:solidFill>
                  <a:srgbClr val="0000FF"/>
                </a:solidFill>
              </a:rPr>
              <a:t>Payment</a:t>
            </a:r>
            <a:r>
              <a:rPr lang="en-IN" sz="1800" dirty="0">
                <a:solidFill>
                  <a:schemeClr val="tx1"/>
                </a:solidFill>
              </a:rPr>
              <a:t> </a:t>
            </a:r>
            <a:r>
              <a:rPr lang="en-IN" sz="1800" dirty="0">
                <a:solidFill>
                  <a:srgbClr val="FF0000"/>
                </a:solidFill>
              </a:rPr>
              <a:t>:</a:t>
            </a:r>
            <a:r>
              <a:rPr lang="en-IN" sz="1800" dirty="0">
                <a:solidFill>
                  <a:schemeClr val="tx1"/>
                </a:solidFill>
              </a:rPr>
              <a:t> public </a:t>
            </a:r>
            <a:r>
              <a:rPr lang="en-IN" sz="1800" dirty="0">
                <a:solidFill>
                  <a:srgbClr val="00B050"/>
                </a:solidFill>
              </a:rPr>
              <a:t>SalariedEmployee, </a:t>
            </a:r>
            <a:r>
              <a:rPr lang="en-IN" sz="1800" dirty="0">
                <a:solidFill>
                  <a:schemeClr val="tx1"/>
                </a:solidFill>
              </a:rPr>
              <a:t>public </a:t>
            </a:r>
            <a:r>
              <a:rPr lang="en-IN" sz="1800" dirty="0">
                <a:solidFill>
                  <a:srgbClr val="CC04A1"/>
                </a:solidFill>
              </a:rPr>
              <a:t>Commission</a:t>
            </a:r>
            <a:endParaRPr lang="en-IN" sz="1500" b="1" dirty="0">
              <a:solidFill>
                <a:srgbClr val="CC04A1"/>
              </a:solidFill>
            </a:endParaRPr>
          </a:p>
          <a:p>
            <a:pPr>
              <a:lnSpc>
                <a:spcPct val="100000"/>
              </a:lnSpc>
              <a:spcBef>
                <a:spcPts val="0"/>
              </a:spcBef>
              <a:spcAft>
                <a:spcPts val="0"/>
              </a:spcAft>
            </a:pPr>
            <a:r>
              <a:rPr lang="en-IN" sz="1800" dirty="0">
                <a:solidFill>
                  <a:schemeClr val="tx1"/>
                </a:solidFill>
              </a:rPr>
              <a:t> {</a:t>
            </a:r>
          </a:p>
          <a:p>
            <a:pPr>
              <a:lnSpc>
                <a:spcPct val="100000"/>
              </a:lnSpc>
              <a:spcBef>
                <a:spcPts val="0"/>
              </a:spcBef>
              <a:spcAft>
                <a:spcPts val="0"/>
              </a:spcAft>
            </a:pPr>
            <a:r>
              <a:rPr lang="en-IN" sz="1800" dirty="0">
                <a:solidFill>
                  <a:schemeClr val="tx1"/>
                </a:solidFill>
              </a:rPr>
              <a:t>       double earnings()</a:t>
            </a:r>
          </a:p>
          <a:p>
            <a:pPr>
              <a:lnSpc>
                <a:spcPct val="100000"/>
              </a:lnSpc>
              <a:spcBef>
                <a:spcPts val="0"/>
              </a:spcBef>
              <a:spcAft>
                <a:spcPts val="0"/>
              </a:spcAft>
            </a:pPr>
            <a:r>
              <a:rPr lang="en-IN" sz="1800" dirty="0">
                <a:solidFill>
                  <a:schemeClr val="tx1"/>
                </a:solidFill>
              </a:rPr>
              <a:t>          {   . . . . .  } </a:t>
            </a:r>
          </a:p>
          <a:p>
            <a:pPr>
              <a:lnSpc>
                <a:spcPct val="100000"/>
              </a:lnSpc>
              <a:spcBef>
                <a:spcPts val="0"/>
              </a:spcBef>
              <a:spcAft>
                <a:spcPts val="0"/>
              </a:spcAft>
            </a:pPr>
            <a:r>
              <a:rPr lang="en-IN" sz="1800" dirty="0">
                <a:solidFill>
                  <a:schemeClr val="tx1"/>
                </a:solidFill>
              </a:rPr>
              <a:t>   }; </a:t>
            </a:r>
          </a:p>
        </p:txBody>
      </p:sp>
      <p:grpSp>
        <p:nvGrpSpPr>
          <p:cNvPr id="11" name="Group 10"/>
          <p:cNvGrpSpPr/>
          <p:nvPr/>
        </p:nvGrpSpPr>
        <p:grpSpPr>
          <a:xfrm>
            <a:off x="8360042" y="29769"/>
            <a:ext cx="3511016" cy="1712732"/>
            <a:chOff x="6790270" y="181260"/>
            <a:chExt cx="3511016" cy="1824157"/>
          </a:xfrm>
        </p:grpSpPr>
        <p:grpSp>
          <p:nvGrpSpPr>
            <p:cNvPr id="9" name="Group 8"/>
            <p:cNvGrpSpPr/>
            <p:nvPr/>
          </p:nvGrpSpPr>
          <p:grpSpPr>
            <a:xfrm>
              <a:off x="6790270" y="181260"/>
              <a:ext cx="3511016" cy="1824157"/>
              <a:chOff x="6790270" y="181260"/>
              <a:chExt cx="3511016" cy="1824157"/>
            </a:xfrm>
          </p:grpSpPr>
          <p:sp>
            <p:nvSpPr>
              <p:cNvPr id="33" name="Rectangle 32"/>
              <p:cNvSpPr/>
              <p:nvPr/>
            </p:nvSpPr>
            <p:spPr>
              <a:xfrm>
                <a:off x="6790270" y="181260"/>
                <a:ext cx="3511016" cy="1824157"/>
              </a:xfrm>
              <a:prstGeom prst="rect">
                <a:avLst/>
              </a:prstGeom>
              <a:solidFill>
                <a:srgbClr val="F6E7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6867212" y="286604"/>
                <a:ext cx="3362639" cy="1633085"/>
                <a:chOff x="8508988" y="3399383"/>
                <a:chExt cx="5193710" cy="1512996"/>
              </a:xfrm>
            </p:grpSpPr>
            <p:sp>
              <p:nvSpPr>
                <p:cNvPr id="12" name="Rectangle 11"/>
                <p:cNvSpPr/>
                <p:nvPr/>
              </p:nvSpPr>
              <p:spPr>
                <a:xfrm>
                  <a:off x="8508990" y="3399383"/>
                  <a:ext cx="2986952" cy="2626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1400" dirty="0">
                      <a:solidFill>
                        <a:srgbClr val="7030A0"/>
                      </a:solidFill>
                      <a:latin typeface="Courier New" pitchFamily="112" charset="0"/>
                    </a:rPr>
                    <a:t>Employee</a:t>
                  </a:r>
                  <a:endParaRPr lang="en-IN" sz="1400" dirty="0">
                    <a:ln>
                      <a:solidFill>
                        <a:schemeClr val="tx1"/>
                      </a:solidFill>
                    </a:ln>
                    <a:solidFill>
                      <a:schemeClr val="tx1"/>
                    </a:solidFill>
                  </a:endParaRPr>
                </a:p>
              </p:txBody>
            </p:sp>
            <p:sp>
              <p:nvSpPr>
                <p:cNvPr id="13" name="Rectangle 12"/>
                <p:cNvSpPr/>
                <p:nvPr/>
              </p:nvSpPr>
              <p:spPr>
                <a:xfrm>
                  <a:off x="8508988" y="4024827"/>
                  <a:ext cx="2986954" cy="277350"/>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rgbClr val="00B050"/>
                      </a:solidFill>
                      <a:latin typeface="Courier New" pitchFamily="112" charset="0"/>
                    </a:rPr>
                    <a:t>SalariedEmployee</a:t>
                  </a:r>
                  <a:endParaRPr lang="en-IN" sz="1400" dirty="0">
                    <a:ln>
                      <a:solidFill>
                        <a:schemeClr val="tx1"/>
                      </a:solidFill>
                    </a:ln>
                    <a:solidFill>
                      <a:srgbClr val="00B050"/>
                    </a:solidFill>
                  </a:endParaRPr>
                </a:p>
              </p:txBody>
            </p:sp>
            <p:sp>
              <p:nvSpPr>
                <p:cNvPr id="15" name="Rectangle 14"/>
                <p:cNvSpPr/>
                <p:nvPr/>
              </p:nvSpPr>
              <p:spPr>
                <a:xfrm>
                  <a:off x="8508990" y="4642493"/>
                  <a:ext cx="2986952" cy="269886"/>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0000FF"/>
                      </a:solidFill>
                      <a:latin typeface="Courier New" pitchFamily="112" charset="0"/>
                    </a:rPr>
                    <a:t>Payment</a:t>
                  </a:r>
                </a:p>
              </p:txBody>
            </p:sp>
            <p:sp>
              <p:nvSpPr>
                <p:cNvPr id="20" name="Down Arrow 19"/>
                <p:cNvSpPr/>
                <p:nvPr/>
              </p:nvSpPr>
              <p:spPr>
                <a:xfrm>
                  <a:off x="9774227" y="3669205"/>
                  <a:ext cx="116078" cy="348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9784381" y="4310342"/>
                  <a:ext cx="116078" cy="31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1700463" y="4008272"/>
                  <a:ext cx="2002235" cy="275045"/>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rgbClr val="002060"/>
                      </a:solidFill>
                      <a:latin typeface="Courier New" pitchFamily="112" charset="0"/>
                    </a:rPr>
                    <a:t>Commission</a:t>
                  </a:r>
                  <a:endParaRPr lang="en-IN" sz="1400" dirty="0">
                    <a:ln>
                      <a:solidFill>
                        <a:schemeClr val="tx1"/>
                      </a:solidFill>
                    </a:ln>
                    <a:solidFill>
                      <a:srgbClr val="002060"/>
                    </a:solidFill>
                  </a:endParaRPr>
                </a:p>
              </p:txBody>
            </p:sp>
          </p:grpSp>
        </p:grpSp>
        <p:sp>
          <p:nvSpPr>
            <p:cNvPr id="22" name="Down Arrow 21"/>
            <p:cNvSpPr/>
            <p:nvPr/>
          </p:nvSpPr>
          <p:spPr>
            <a:xfrm>
              <a:off x="8263808" y="1424867"/>
              <a:ext cx="86323" cy="196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8294695" y="1419873"/>
              <a:ext cx="1317534" cy="3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9575028" y="1243646"/>
              <a:ext cx="45582" cy="184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9351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
                                          <p:stCondLst>
                                            <p:cond delay="0"/>
                                          </p:stCondLst>
                                        </p:cTn>
                                        <p:tgtEl>
                                          <p:spTgt spid="11"/>
                                        </p:tgtEl>
                                      </p:cBhvr>
                                    </p:animEffect>
                                    <p:anim calcmode="lin" valueType="num">
                                      <p:cBhvr>
                                        <p:cTn id="13" dur="18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 tmFilter="0, 0; 0.125,0.2665; 0.25,0.4; 0.375,0.465; 0.5,0.5;  0.625,0.535; 0.75,0.6; 0.875,0.7335; 1,1">
                                          <p:stCondLst>
                                            <p:cond delay="66"/>
                                          </p:stCondLst>
                                        </p:cTn>
                                        <p:tgtEl>
                                          <p:spTgt spid="11"/>
                                        </p:tgtEl>
                                        <p:attrNameLst>
                                          <p:attrName>ppt_y</p:attrName>
                                        </p:attrNameLst>
                                      </p:cBhvr>
                                      <p:tavLst>
                                        <p:tav tm="0" fmla="#ppt_y-sin(pi*$)/9">
                                          <p:val>
                                            <p:fltVal val="0"/>
                                          </p:val>
                                        </p:tav>
                                        <p:tav tm="100000">
                                          <p:val>
                                            <p:fltVal val="1"/>
                                          </p:val>
                                        </p:tav>
                                      </p:tavLst>
                                    </p:anim>
                                    <p:anim calcmode="lin" valueType="num">
                                      <p:cBhvr>
                                        <p:cTn id="16" dur="33" tmFilter="0, 0; 0.125,0.2665; 0.25,0.4; 0.375,0.465; 0.5,0.5;  0.625,0.535; 0.75,0.6; 0.875,0.7335; 1,1">
                                          <p:stCondLst>
                                            <p:cond delay="132"/>
                                          </p:stCondLst>
                                        </p:cTn>
                                        <p:tgtEl>
                                          <p:spTgt spid="11"/>
                                        </p:tgtEl>
                                        <p:attrNameLst>
                                          <p:attrName>ppt_y</p:attrName>
                                        </p:attrNameLst>
                                      </p:cBhvr>
                                      <p:tavLst>
                                        <p:tav tm="0" fmla="#ppt_y-sin(pi*$)/27">
                                          <p:val>
                                            <p:fltVal val="0"/>
                                          </p:val>
                                        </p:tav>
                                        <p:tav tm="100000">
                                          <p:val>
                                            <p:fltVal val="1"/>
                                          </p:val>
                                        </p:tav>
                                      </p:tavLst>
                                    </p:anim>
                                    <p:anim calcmode="lin" valueType="num">
                                      <p:cBhvr>
                                        <p:cTn id="17" dur="16" tmFilter="0, 0; 0.125,0.2665; 0.25,0.4; 0.375,0.465; 0.5,0.5;  0.625,0.535; 0.75,0.6; 0.875,0.7335; 1,1">
                                          <p:stCondLst>
                                            <p:cond delay="166"/>
                                          </p:stCondLst>
                                        </p:cTn>
                                        <p:tgtEl>
                                          <p:spTgt spid="11"/>
                                        </p:tgtEl>
                                        <p:attrNameLst>
                                          <p:attrName>ppt_y</p:attrName>
                                        </p:attrNameLst>
                                      </p:cBhvr>
                                      <p:tavLst>
                                        <p:tav tm="0" fmla="#ppt_y-sin(pi*$)/81">
                                          <p:val>
                                            <p:fltVal val="0"/>
                                          </p:val>
                                        </p:tav>
                                        <p:tav tm="100000">
                                          <p:val>
                                            <p:fltVal val="1"/>
                                          </p:val>
                                        </p:tav>
                                      </p:tavLst>
                                    </p:anim>
                                    <p:animScale>
                                      <p:cBhvr>
                                        <p:cTn id="18" dur="3">
                                          <p:stCondLst>
                                            <p:cond delay="65"/>
                                          </p:stCondLst>
                                        </p:cTn>
                                        <p:tgtEl>
                                          <p:spTgt spid="11"/>
                                        </p:tgtEl>
                                      </p:cBhvr>
                                      <p:to x="100000" y="60000"/>
                                    </p:animScale>
                                    <p:animScale>
                                      <p:cBhvr>
                                        <p:cTn id="19" dur="17" decel="50000">
                                          <p:stCondLst>
                                            <p:cond delay="68"/>
                                          </p:stCondLst>
                                        </p:cTn>
                                        <p:tgtEl>
                                          <p:spTgt spid="11"/>
                                        </p:tgtEl>
                                      </p:cBhvr>
                                      <p:to x="100000" y="100000"/>
                                    </p:animScale>
                                    <p:animScale>
                                      <p:cBhvr>
                                        <p:cTn id="20" dur="3">
                                          <p:stCondLst>
                                            <p:cond delay="131"/>
                                          </p:stCondLst>
                                        </p:cTn>
                                        <p:tgtEl>
                                          <p:spTgt spid="11"/>
                                        </p:tgtEl>
                                      </p:cBhvr>
                                      <p:to x="100000" y="80000"/>
                                    </p:animScale>
                                    <p:animScale>
                                      <p:cBhvr>
                                        <p:cTn id="21" dur="17" decel="50000">
                                          <p:stCondLst>
                                            <p:cond delay="134"/>
                                          </p:stCondLst>
                                        </p:cTn>
                                        <p:tgtEl>
                                          <p:spTgt spid="11"/>
                                        </p:tgtEl>
                                      </p:cBhvr>
                                      <p:to x="100000" y="100000"/>
                                    </p:animScale>
                                    <p:animScale>
                                      <p:cBhvr>
                                        <p:cTn id="22" dur="3">
                                          <p:stCondLst>
                                            <p:cond delay="164"/>
                                          </p:stCondLst>
                                        </p:cTn>
                                        <p:tgtEl>
                                          <p:spTgt spid="11"/>
                                        </p:tgtEl>
                                      </p:cBhvr>
                                      <p:to x="100000" y="90000"/>
                                    </p:animScale>
                                    <p:animScale>
                                      <p:cBhvr>
                                        <p:cTn id="23" dur="17" decel="50000">
                                          <p:stCondLst>
                                            <p:cond delay="167"/>
                                          </p:stCondLst>
                                        </p:cTn>
                                        <p:tgtEl>
                                          <p:spTgt spid="11"/>
                                        </p:tgtEl>
                                      </p:cBhvr>
                                      <p:to x="100000" y="100000"/>
                                    </p:animScale>
                                    <p:animScale>
                                      <p:cBhvr>
                                        <p:cTn id="24" dur="3">
                                          <p:stCondLst>
                                            <p:cond delay="181"/>
                                          </p:stCondLst>
                                        </p:cTn>
                                        <p:tgtEl>
                                          <p:spTgt spid="11"/>
                                        </p:tgtEl>
                                      </p:cBhvr>
                                      <p:to x="100000" y="95000"/>
                                    </p:animScale>
                                    <p:animScale>
                                      <p:cBhvr>
                                        <p:cTn id="25" dur="17" decel="50000">
                                          <p:stCondLst>
                                            <p:cond delay="183"/>
                                          </p:stCondLst>
                                        </p:cTn>
                                        <p:tgtEl>
                                          <p:spTgt spid="11"/>
                                        </p:tgtEl>
                                      </p:cBhvr>
                                      <p:to x="100000" y="100000"/>
                                    </p:animScale>
                                  </p:childTnLst>
                                </p:cTn>
                              </p:par>
                            </p:childTnLst>
                          </p:cTn>
                        </p:par>
                        <p:par>
                          <p:cTn id="26" fill="hold">
                            <p:stCondLst>
                              <p:cond delay="200"/>
                            </p:stCondLst>
                            <p:childTnLst>
                              <p:par>
                                <p:cTn id="27" presetID="22" presetClass="entr" presetSubtype="4" fill="hold" grpId="0" nodeType="afterEffect">
                                  <p:stCondLst>
                                    <p:cond delay="0"/>
                                  </p:stCondLst>
                                  <p:childTnLst>
                                    <p:set>
                                      <p:cBhvr>
                                        <p:cTn id="28" dur="1" fill="hold">
                                          <p:stCondLst>
                                            <p:cond delay="0"/>
                                          </p:stCondLst>
                                        </p:cTn>
                                        <p:tgtEl>
                                          <p:spTgt spid="3">
                                            <p:bg/>
                                          </p:spTgt>
                                        </p:tgtEl>
                                        <p:attrNameLst>
                                          <p:attrName>style.visibility</p:attrName>
                                        </p:attrNameLst>
                                      </p:cBhvr>
                                      <p:to>
                                        <p:strVal val="visible"/>
                                      </p:to>
                                    </p:set>
                                    <p:animEffect transition="in" filter="wipe(down)">
                                      <p:cBhvr>
                                        <p:cTn id="29" dur="200"/>
                                        <p:tgtEl>
                                          <p:spTgt spid="3">
                                            <p:bg/>
                                          </p:spTgt>
                                        </p:tgtEl>
                                      </p:cBhvr>
                                    </p:animEffect>
                                  </p:childTnLst>
                                </p:cTn>
                              </p:par>
                            </p:childTnLst>
                          </p:cTn>
                        </p:par>
                        <p:par>
                          <p:cTn id="30" fill="hold">
                            <p:stCondLst>
                              <p:cond delay="400"/>
                            </p:stCondLst>
                            <p:childTnLst>
                              <p:par>
                                <p:cTn id="31" presetID="22" presetClass="entr" presetSubtype="4"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down)">
                                      <p:cBhvr>
                                        <p:cTn id="33" dur="200"/>
                                        <p:tgtEl>
                                          <p:spTgt spid="3">
                                            <p:txEl>
                                              <p:pRg st="0" end="0"/>
                                            </p:txEl>
                                          </p:spTgt>
                                        </p:tgtEl>
                                      </p:cBhvr>
                                    </p:animEffect>
                                  </p:childTnLst>
                                </p:cTn>
                              </p:par>
                            </p:childTnLst>
                          </p:cTn>
                        </p:par>
                        <p:par>
                          <p:cTn id="34" fill="hold">
                            <p:stCondLst>
                              <p:cond delay="600"/>
                            </p:stCondLst>
                            <p:childTnLst>
                              <p:par>
                                <p:cTn id="35" presetID="22" presetClass="entr" presetSubtype="4" fill="hold" grpId="0" nodeType="after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down)">
                                      <p:cBhvr>
                                        <p:cTn id="37" dur="200"/>
                                        <p:tgtEl>
                                          <p:spTgt spid="3">
                                            <p:txEl>
                                              <p:pRg st="1" end="1"/>
                                            </p:txEl>
                                          </p:spTgt>
                                        </p:tgtEl>
                                      </p:cBhvr>
                                    </p:animEffect>
                                  </p:childTnLst>
                                </p:cTn>
                              </p:par>
                            </p:childTnLst>
                          </p:cTn>
                        </p:par>
                        <p:par>
                          <p:cTn id="38" fill="hold">
                            <p:stCondLst>
                              <p:cond delay="800"/>
                            </p:stCondLst>
                            <p:childTnLst>
                              <p:par>
                                <p:cTn id="39" presetID="22" presetClass="entr" presetSubtype="4"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200"/>
                                        <p:tgtEl>
                                          <p:spTgt spid="3">
                                            <p:txEl>
                                              <p:pRg st="2" end="2"/>
                                            </p:txEl>
                                          </p:spTgt>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wipe(down)">
                                      <p:cBhvr>
                                        <p:cTn id="45" dur="200"/>
                                        <p:tgtEl>
                                          <p:spTgt spid="3">
                                            <p:txEl>
                                              <p:pRg st="3" end="3"/>
                                            </p:txEl>
                                          </p:spTgt>
                                        </p:tgtEl>
                                      </p:cBhvr>
                                    </p:animEffect>
                                  </p:childTnLst>
                                </p:cTn>
                              </p:par>
                            </p:childTnLst>
                          </p:cTn>
                        </p:par>
                        <p:par>
                          <p:cTn id="46" fill="hold">
                            <p:stCondLst>
                              <p:cond delay="1200"/>
                            </p:stCondLst>
                            <p:childTnLst>
                              <p:par>
                                <p:cTn id="47" presetID="22" presetClass="entr" presetSubtype="4" fill="hold" grpId="0" nodeType="after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wipe(down)">
                                      <p:cBhvr>
                                        <p:cTn id="49" dur="200"/>
                                        <p:tgtEl>
                                          <p:spTgt spid="3">
                                            <p:txEl>
                                              <p:pRg st="4" end="4"/>
                                            </p:txEl>
                                          </p:spTgt>
                                        </p:tgtEl>
                                      </p:cBhvr>
                                    </p:animEffect>
                                  </p:childTnLst>
                                </p:cTn>
                              </p:par>
                            </p:childTnLst>
                          </p:cTn>
                        </p:par>
                        <p:par>
                          <p:cTn id="50" fill="hold">
                            <p:stCondLst>
                              <p:cond delay="1400"/>
                            </p:stCondLst>
                            <p:childTnLst>
                              <p:par>
                                <p:cTn id="51" presetID="22" presetClass="entr" presetSubtype="4" fill="hold" grpId="0" nodeType="after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wipe(down)">
                                      <p:cBhvr>
                                        <p:cTn id="53" dur="200"/>
                                        <p:tgtEl>
                                          <p:spTgt spid="3">
                                            <p:txEl>
                                              <p:pRg st="5" end="5"/>
                                            </p:txEl>
                                          </p:spTgt>
                                        </p:tgtEl>
                                      </p:cBhvr>
                                    </p:animEffect>
                                  </p:childTnLst>
                                </p:cTn>
                              </p:par>
                            </p:childTnLst>
                          </p:cTn>
                        </p:par>
                        <p:par>
                          <p:cTn id="54" fill="hold">
                            <p:stCondLst>
                              <p:cond delay="1600"/>
                            </p:stCondLst>
                            <p:childTnLst>
                              <p:par>
                                <p:cTn id="55" presetID="22" presetClass="entr" presetSubtype="4" fill="hold" grpId="0" nodeType="after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ipe(down)">
                                      <p:cBhvr>
                                        <p:cTn id="57" dur="200"/>
                                        <p:tgtEl>
                                          <p:spTgt spid="3">
                                            <p:txEl>
                                              <p:pRg st="6" end="6"/>
                                            </p:txEl>
                                          </p:spTgt>
                                        </p:tgtEl>
                                      </p:cBhvr>
                                    </p:animEffect>
                                  </p:childTnLst>
                                </p:cTn>
                              </p:par>
                            </p:childTnLst>
                          </p:cTn>
                        </p:par>
                        <p:par>
                          <p:cTn id="58" fill="hold">
                            <p:stCondLst>
                              <p:cond delay="1800"/>
                            </p:stCondLst>
                            <p:childTnLst>
                              <p:par>
                                <p:cTn id="59" presetID="22" presetClass="entr" presetSubtype="4" fill="hold" grpId="0" nodeType="after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wipe(down)">
                                      <p:cBhvr>
                                        <p:cTn id="61" dur="200"/>
                                        <p:tgtEl>
                                          <p:spTgt spid="3">
                                            <p:txEl>
                                              <p:pRg st="7" end="7"/>
                                            </p:txEl>
                                          </p:spTgt>
                                        </p:tgtEl>
                                      </p:cBhvr>
                                    </p:animEffect>
                                  </p:childTnLst>
                                </p:cTn>
                              </p:par>
                            </p:childTnLst>
                          </p:cTn>
                        </p:par>
                        <p:par>
                          <p:cTn id="62" fill="hold">
                            <p:stCondLst>
                              <p:cond delay="2000"/>
                            </p:stCondLst>
                            <p:childTnLst>
                              <p:par>
                                <p:cTn id="63" presetID="22" presetClass="entr" presetSubtype="4" fill="hold" grpId="0" nodeType="after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wipe(down)">
                                      <p:cBhvr>
                                        <p:cTn id="65" dur="200"/>
                                        <p:tgtEl>
                                          <p:spTgt spid="3">
                                            <p:txEl>
                                              <p:pRg st="8" end="8"/>
                                            </p:txEl>
                                          </p:spTgt>
                                        </p:tgtEl>
                                      </p:cBhvr>
                                    </p:animEffect>
                                  </p:childTnLst>
                                </p:cTn>
                              </p:par>
                            </p:childTnLst>
                          </p:cTn>
                        </p:par>
                        <p:par>
                          <p:cTn id="66" fill="hold">
                            <p:stCondLst>
                              <p:cond delay="2200"/>
                            </p:stCondLst>
                            <p:childTnLst>
                              <p:par>
                                <p:cTn id="67" presetID="22" presetClass="entr" presetSubtype="4" fill="hold" grpId="0" nodeType="after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Effect transition="in" filter="wipe(down)">
                                      <p:cBhvr>
                                        <p:cTn id="69" dur="200"/>
                                        <p:tgtEl>
                                          <p:spTgt spid="3">
                                            <p:txEl>
                                              <p:pRg st="9" end="9"/>
                                            </p:txEl>
                                          </p:spTgt>
                                        </p:tgtEl>
                                      </p:cBhvr>
                                    </p:animEffect>
                                  </p:childTnLst>
                                </p:cTn>
                              </p:par>
                            </p:childTnLst>
                          </p:cTn>
                        </p:par>
                        <p:par>
                          <p:cTn id="70" fill="hold">
                            <p:stCondLst>
                              <p:cond delay="2400"/>
                            </p:stCondLst>
                            <p:childTnLst>
                              <p:par>
                                <p:cTn id="71" presetID="22" presetClass="entr" presetSubtype="4" fill="hold" grpId="0" nodeType="after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wipe(down)">
                                      <p:cBhvr>
                                        <p:cTn id="73" dur="200"/>
                                        <p:tgtEl>
                                          <p:spTgt spid="3">
                                            <p:txEl>
                                              <p:pRg st="10" end="10"/>
                                            </p:txEl>
                                          </p:spTgt>
                                        </p:tgtEl>
                                      </p:cBhvr>
                                    </p:animEffect>
                                  </p:childTnLst>
                                </p:cTn>
                              </p:par>
                            </p:childTnLst>
                          </p:cTn>
                        </p:par>
                        <p:par>
                          <p:cTn id="74" fill="hold">
                            <p:stCondLst>
                              <p:cond delay="2600"/>
                            </p:stCondLst>
                            <p:childTnLst>
                              <p:par>
                                <p:cTn id="75" presetID="22" presetClass="entr" presetSubtype="4" fill="hold" grpId="0" nodeType="after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wipe(down)">
                                      <p:cBhvr>
                                        <p:cTn id="77" dur="200"/>
                                        <p:tgtEl>
                                          <p:spTgt spid="3">
                                            <p:txEl>
                                              <p:pRg st="11" end="11"/>
                                            </p:txEl>
                                          </p:spTgt>
                                        </p:tgtEl>
                                      </p:cBhvr>
                                    </p:animEffect>
                                  </p:childTnLst>
                                </p:cTn>
                              </p:par>
                            </p:childTnLst>
                          </p:cTn>
                        </p:par>
                        <p:par>
                          <p:cTn id="78" fill="hold">
                            <p:stCondLst>
                              <p:cond delay="2800"/>
                            </p:stCondLst>
                            <p:childTnLst>
                              <p:par>
                                <p:cTn id="79" presetID="22" presetClass="entr" presetSubtype="4" fill="hold" grpId="0" nodeType="after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wipe(down)">
                                      <p:cBhvr>
                                        <p:cTn id="81" dur="200"/>
                                        <p:tgtEl>
                                          <p:spTgt spid="3">
                                            <p:txEl>
                                              <p:pRg st="12" end="12"/>
                                            </p:txEl>
                                          </p:spTgt>
                                        </p:tgtEl>
                                      </p:cBhvr>
                                    </p:animEffect>
                                  </p:childTnLst>
                                </p:cTn>
                              </p:par>
                            </p:childTnLst>
                          </p:cTn>
                        </p:par>
                        <p:par>
                          <p:cTn id="82" fill="hold">
                            <p:stCondLst>
                              <p:cond delay="3000"/>
                            </p:stCondLst>
                            <p:childTnLst>
                              <p:par>
                                <p:cTn id="83" presetID="22" presetClass="entr" presetSubtype="4" fill="hold" grpId="0" nodeType="after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Effect transition="in" filter="wipe(down)">
                                      <p:cBhvr>
                                        <p:cTn id="85" dur="200"/>
                                        <p:tgtEl>
                                          <p:spTgt spid="3">
                                            <p:txEl>
                                              <p:pRg st="13" end="13"/>
                                            </p:txEl>
                                          </p:spTgt>
                                        </p:tgtEl>
                                      </p:cBhvr>
                                    </p:animEffect>
                                  </p:childTnLst>
                                </p:cTn>
                              </p:par>
                            </p:childTnLst>
                          </p:cTn>
                        </p:par>
                        <p:par>
                          <p:cTn id="86" fill="hold">
                            <p:stCondLst>
                              <p:cond delay="3200"/>
                            </p:stCondLst>
                            <p:childTnLst>
                              <p:par>
                                <p:cTn id="87" presetID="22" presetClass="entr" presetSubtype="4" fill="hold" grpId="0" nodeType="after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wipe(down)">
                                      <p:cBhvr>
                                        <p:cTn id="89" dur="2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599" y="628650"/>
            <a:ext cx="6400801" cy="626394"/>
          </a:xfrm>
        </p:spPr>
        <p:txBody>
          <a:bodyPr>
            <a:noAutofit/>
          </a:bodyPr>
          <a:lstStyle/>
          <a:p>
            <a:r>
              <a:rPr lang="en-US" sz="3800" b="1" dirty="0">
                <a:solidFill>
                  <a:srgbClr val="002060"/>
                </a:solidFill>
              </a:rPr>
              <a:t>Virtual Base Class</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28</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1154086" y="1749421"/>
            <a:ext cx="5489605" cy="40513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7188" indent="-357188" algn="just">
              <a:lnSpc>
                <a:spcPct val="100000"/>
              </a:lnSpc>
              <a:spcBef>
                <a:spcPts val="0"/>
              </a:spcBef>
              <a:spcAft>
                <a:spcPts val="1200"/>
              </a:spcAft>
              <a:buFont typeface="Wingdings" panose="05000000000000000000" pitchFamily="2" charset="2"/>
              <a:buChar char="§"/>
            </a:pPr>
            <a:r>
              <a:rPr lang="en-US" altLang="en-US" sz="1900" dirty="0">
                <a:solidFill>
                  <a:srgbClr val="7030A0"/>
                </a:solidFill>
                <a:latin typeface="Cambria" panose="02040503050406030204" pitchFamily="18" charset="0"/>
              </a:rPr>
              <a:t>In hybrid inheritance </a:t>
            </a:r>
            <a:r>
              <a:rPr lang="en-US" altLang="en-US" sz="1900" dirty="0">
                <a:solidFill>
                  <a:srgbClr val="CC04A1"/>
                </a:solidFill>
                <a:latin typeface="Cambria" panose="02040503050406030204" pitchFamily="18" charset="0"/>
              </a:rPr>
              <a:t>child class </a:t>
            </a:r>
            <a:r>
              <a:rPr lang="en-US" altLang="en-US" sz="1900" dirty="0">
                <a:solidFill>
                  <a:srgbClr val="7030A0"/>
                </a:solidFill>
                <a:latin typeface="Cambria" panose="02040503050406030204" pitchFamily="18" charset="0"/>
              </a:rPr>
              <a:t>has two direct parents which themselves have a </a:t>
            </a:r>
            <a:r>
              <a:rPr lang="en-US" altLang="en-US" sz="1900" dirty="0">
                <a:solidFill>
                  <a:srgbClr val="0000FF"/>
                </a:solidFill>
                <a:latin typeface="Cambria" panose="02040503050406030204" pitchFamily="18" charset="0"/>
              </a:rPr>
              <a:t>common base class.</a:t>
            </a:r>
          </a:p>
          <a:p>
            <a:pPr marL="357188" indent="-357188" algn="just">
              <a:lnSpc>
                <a:spcPct val="100000"/>
              </a:lnSpc>
              <a:spcBef>
                <a:spcPts val="0"/>
              </a:spcBef>
              <a:spcAft>
                <a:spcPts val="1200"/>
              </a:spcAft>
              <a:buFont typeface="Wingdings" panose="05000000000000000000" pitchFamily="2" charset="2"/>
              <a:buChar char="§"/>
            </a:pPr>
            <a:r>
              <a:rPr lang="en-US" altLang="en-US" sz="1900" dirty="0">
                <a:solidFill>
                  <a:schemeClr val="tx1"/>
                </a:solidFill>
                <a:latin typeface="Cambria" panose="02040503050406030204" pitchFamily="18" charset="0"/>
              </a:rPr>
              <a:t>So, the child class inherits the </a:t>
            </a:r>
            <a:r>
              <a:rPr lang="en-US" altLang="en-US" sz="1900" dirty="0">
                <a:solidFill>
                  <a:srgbClr val="C00000"/>
                </a:solidFill>
                <a:latin typeface="Cambria" panose="02040503050406030204" pitchFamily="18" charset="0"/>
              </a:rPr>
              <a:t>grandparent</a:t>
            </a:r>
            <a:r>
              <a:rPr lang="en-US" altLang="en-US" sz="1900" dirty="0">
                <a:solidFill>
                  <a:schemeClr val="tx1"/>
                </a:solidFill>
                <a:latin typeface="Cambria" panose="02040503050406030204" pitchFamily="18" charset="0"/>
              </a:rPr>
              <a:t> via </a:t>
            </a:r>
            <a:r>
              <a:rPr lang="en-US" altLang="en-US" sz="1900" dirty="0">
                <a:solidFill>
                  <a:srgbClr val="7030A0"/>
                </a:solidFill>
                <a:latin typeface="Cambria" panose="02040503050406030204" pitchFamily="18" charset="0"/>
              </a:rPr>
              <a:t>two separate paths</a:t>
            </a:r>
            <a:r>
              <a:rPr lang="en-US" altLang="en-US" sz="1900" dirty="0">
                <a:solidFill>
                  <a:schemeClr val="tx1"/>
                </a:solidFill>
                <a:latin typeface="Cambria" panose="02040503050406030204" pitchFamily="18" charset="0"/>
              </a:rPr>
              <a:t>. It is also called as </a:t>
            </a:r>
            <a:r>
              <a:rPr lang="en-US" altLang="en-US" sz="1900" dirty="0">
                <a:solidFill>
                  <a:srgbClr val="CC04A1"/>
                </a:solidFill>
                <a:latin typeface="Cambria" panose="02040503050406030204" pitchFamily="18" charset="0"/>
              </a:rPr>
              <a:t>indirect parent class.</a:t>
            </a:r>
          </a:p>
          <a:p>
            <a:pPr marL="357188" indent="-357188" algn="just">
              <a:lnSpc>
                <a:spcPct val="100000"/>
              </a:lnSpc>
              <a:spcBef>
                <a:spcPts val="0"/>
              </a:spcBef>
              <a:spcAft>
                <a:spcPts val="1200"/>
              </a:spcAft>
              <a:buFont typeface="Wingdings" panose="05000000000000000000" pitchFamily="2" charset="2"/>
              <a:buChar char="§"/>
            </a:pPr>
            <a:r>
              <a:rPr lang="en-US" altLang="en-US" sz="1900" dirty="0">
                <a:solidFill>
                  <a:schemeClr val="tx1"/>
                </a:solidFill>
                <a:latin typeface="Cambria" panose="02040503050406030204" pitchFamily="18" charset="0"/>
              </a:rPr>
              <a:t>All the public and protected members of grandparent are inherited </a:t>
            </a:r>
            <a:r>
              <a:rPr lang="en-US" altLang="en-US" sz="1900" dirty="0">
                <a:solidFill>
                  <a:srgbClr val="0000FF"/>
                </a:solidFill>
                <a:latin typeface="Cambria" panose="02040503050406030204" pitchFamily="18" charset="0"/>
              </a:rPr>
              <a:t>twice into child</a:t>
            </a:r>
            <a:r>
              <a:rPr lang="en-US" altLang="en-US" sz="1900" dirty="0">
                <a:solidFill>
                  <a:schemeClr val="tx1"/>
                </a:solidFill>
                <a:latin typeface="Cambria" panose="02040503050406030204" pitchFamily="18" charset="0"/>
              </a:rPr>
              <a:t>.</a:t>
            </a:r>
          </a:p>
          <a:p>
            <a:pPr marL="357188" indent="-357188" algn="just">
              <a:lnSpc>
                <a:spcPct val="100000"/>
              </a:lnSpc>
              <a:spcBef>
                <a:spcPts val="0"/>
              </a:spcBef>
              <a:spcAft>
                <a:spcPts val="0"/>
              </a:spcAft>
              <a:buFont typeface="Wingdings" panose="05000000000000000000" pitchFamily="2" charset="2"/>
              <a:buChar char="§"/>
            </a:pPr>
            <a:r>
              <a:rPr lang="en-US" altLang="en-US" sz="1900" dirty="0">
                <a:solidFill>
                  <a:schemeClr val="tx1"/>
                </a:solidFill>
                <a:latin typeface="Cambria" panose="02040503050406030204" pitchFamily="18" charset="0"/>
              </a:rPr>
              <a:t>Virtual base class is used to prevent the duplication / ambiguity by making common base class as </a:t>
            </a:r>
            <a:r>
              <a:rPr lang="en-US" altLang="en-US" sz="1900" b="1" dirty="0">
                <a:solidFill>
                  <a:srgbClr val="0000FF"/>
                </a:solidFill>
                <a:latin typeface="Cambria" panose="02040503050406030204" pitchFamily="18" charset="0"/>
              </a:rPr>
              <a:t>virtual base class </a:t>
            </a:r>
            <a:r>
              <a:rPr lang="en-US" altLang="en-US" sz="1900" dirty="0">
                <a:solidFill>
                  <a:schemeClr val="tx1"/>
                </a:solidFill>
                <a:latin typeface="Cambria" panose="02040503050406030204" pitchFamily="18" charset="0"/>
              </a:rPr>
              <a:t>while declaring the direct or intermediate base classes. </a:t>
            </a:r>
            <a:endParaRPr lang="en-US" dirty="0"/>
          </a:p>
        </p:txBody>
      </p:sp>
      <p:pic>
        <p:nvPicPr>
          <p:cNvPr id="13" name="Picture 12"/>
          <p:cNvPicPr>
            <a:picLocks noChangeAspect="1"/>
          </p:cNvPicPr>
          <p:nvPr/>
        </p:nvPicPr>
        <p:blipFill>
          <a:blip r:embed="rId3"/>
          <a:stretch>
            <a:fillRect/>
          </a:stretch>
        </p:blipFill>
        <p:spPr>
          <a:xfrm>
            <a:off x="6829425" y="1869353"/>
            <a:ext cx="5172075" cy="3000273"/>
          </a:xfrm>
          <a:prstGeom prst="rect">
            <a:avLst/>
          </a:prstGeom>
          <a:ln w="19050">
            <a:solidFill>
              <a:srgbClr val="CC04A1"/>
            </a:solidFill>
          </a:ln>
        </p:spPr>
      </p:pic>
      <p:sp>
        <p:nvSpPr>
          <p:cNvPr id="14" name="Rectangle 13"/>
          <p:cNvSpPr/>
          <p:nvPr/>
        </p:nvSpPr>
        <p:spPr>
          <a:xfrm>
            <a:off x="8051256" y="4970141"/>
            <a:ext cx="2377574" cy="369332"/>
          </a:xfrm>
          <a:prstGeom prst="rect">
            <a:avLst/>
          </a:prstGeom>
        </p:spPr>
        <p:txBody>
          <a:bodyPr wrap="none">
            <a:spAutoFit/>
          </a:bodyPr>
          <a:lstStyle/>
          <a:p>
            <a:r>
              <a:rPr lang="en-US" altLang="en-US" dirty="0">
                <a:solidFill>
                  <a:srgbClr val="CC04A1"/>
                </a:solidFill>
                <a:latin typeface="Cambria" panose="02040503050406030204" pitchFamily="18" charset="0"/>
              </a:rPr>
              <a:t>Multipath inheritance </a:t>
            </a:r>
            <a:endParaRPr lang="en-IN" dirty="0">
              <a:solidFill>
                <a:srgbClr val="CC04A1"/>
              </a:solidFill>
            </a:endParaRPr>
          </a:p>
        </p:txBody>
      </p:sp>
    </p:spTree>
    <p:extLst>
      <p:ext uri="{BB962C8B-B14F-4D97-AF65-F5344CB8AC3E}">
        <p14:creationId xmlns:p14="http://schemas.microsoft.com/office/powerpoint/2010/main" val="216662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
                                          <p:stCondLst>
                                            <p:cond delay="0"/>
                                          </p:stCondLst>
                                        </p:cTn>
                                        <p:tgtEl>
                                          <p:spTgt spid="14"/>
                                        </p:tgtEl>
                                      </p:cBhvr>
                                    </p:animEffect>
                                    <p:anim calcmode="lin" valueType="num">
                                      <p:cBhvr>
                                        <p:cTn id="8" dur="18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 tmFilter="0, 0; 0.125,0.2665; 0.25,0.4; 0.375,0.465; 0.5,0.5;  0.625,0.535; 0.75,0.6; 0.875,0.7335; 1,1">
                                          <p:stCondLst>
                                            <p:cond delay="66"/>
                                          </p:stCondLst>
                                        </p:cTn>
                                        <p:tgtEl>
                                          <p:spTgt spid="14"/>
                                        </p:tgtEl>
                                        <p:attrNameLst>
                                          <p:attrName>ppt_y</p:attrName>
                                        </p:attrNameLst>
                                      </p:cBhvr>
                                      <p:tavLst>
                                        <p:tav tm="0" fmla="#ppt_y-sin(pi*$)/9">
                                          <p:val>
                                            <p:fltVal val="0"/>
                                          </p:val>
                                        </p:tav>
                                        <p:tav tm="100000">
                                          <p:val>
                                            <p:fltVal val="1"/>
                                          </p:val>
                                        </p:tav>
                                      </p:tavLst>
                                    </p:anim>
                                    <p:anim calcmode="lin" valueType="num">
                                      <p:cBhvr>
                                        <p:cTn id="11" dur="33" tmFilter="0, 0; 0.125,0.2665; 0.25,0.4; 0.375,0.465; 0.5,0.5;  0.625,0.535; 0.75,0.6; 0.875,0.7335; 1,1">
                                          <p:stCondLst>
                                            <p:cond delay="132"/>
                                          </p:stCondLst>
                                        </p:cTn>
                                        <p:tgtEl>
                                          <p:spTgt spid="14"/>
                                        </p:tgtEl>
                                        <p:attrNameLst>
                                          <p:attrName>ppt_y</p:attrName>
                                        </p:attrNameLst>
                                      </p:cBhvr>
                                      <p:tavLst>
                                        <p:tav tm="0" fmla="#ppt_y-sin(pi*$)/27">
                                          <p:val>
                                            <p:fltVal val="0"/>
                                          </p:val>
                                        </p:tav>
                                        <p:tav tm="100000">
                                          <p:val>
                                            <p:fltVal val="1"/>
                                          </p:val>
                                        </p:tav>
                                      </p:tavLst>
                                    </p:anim>
                                    <p:anim calcmode="lin" valueType="num">
                                      <p:cBhvr>
                                        <p:cTn id="12" dur="16" tmFilter="0, 0; 0.125,0.2665; 0.25,0.4; 0.375,0.465; 0.5,0.5;  0.625,0.535; 0.75,0.6; 0.875,0.7335; 1,1">
                                          <p:stCondLst>
                                            <p:cond delay="166"/>
                                          </p:stCondLst>
                                        </p:cTn>
                                        <p:tgtEl>
                                          <p:spTgt spid="14"/>
                                        </p:tgtEl>
                                        <p:attrNameLst>
                                          <p:attrName>ppt_y</p:attrName>
                                        </p:attrNameLst>
                                      </p:cBhvr>
                                      <p:tavLst>
                                        <p:tav tm="0" fmla="#ppt_y-sin(pi*$)/81">
                                          <p:val>
                                            <p:fltVal val="0"/>
                                          </p:val>
                                        </p:tav>
                                        <p:tav tm="100000">
                                          <p:val>
                                            <p:fltVal val="1"/>
                                          </p:val>
                                        </p:tav>
                                      </p:tavLst>
                                    </p:anim>
                                    <p:animScale>
                                      <p:cBhvr>
                                        <p:cTn id="13" dur="3">
                                          <p:stCondLst>
                                            <p:cond delay="65"/>
                                          </p:stCondLst>
                                        </p:cTn>
                                        <p:tgtEl>
                                          <p:spTgt spid="14"/>
                                        </p:tgtEl>
                                      </p:cBhvr>
                                      <p:to x="100000" y="60000"/>
                                    </p:animScale>
                                    <p:animScale>
                                      <p:cBhvr>
                                        <p:cTn id="14" dur="17" decel="50000">
                                          <p:stCondLst>
                                            <p:cond delay="68"/>
                                          </p:stCondLst>
                                        </p:cTn>
                                        <p:tgtEl>
                                          <p:spTgt spid="14"/>
                                        </p:tgtEl>
                                      </p:cBhvr>
                                      <p:to x="100000" y="100000"/>
                                    </p:animScale>
                                    <p:animScale>
                                      <p:cBhvr>
                                        <p:cTn id="15" dur="3">
                                          <p:stCondLst>
                                            <p:cond delay="131"/>
                                          </p:stCondLst>
                                        </p:cTn>
                                        <p:tgtEl>
                                          <p:spTgt spid="14"/>
                                        </p:tgtEl>
                                      </p:cBhvr>
                                      <p:to x="100000" y="80000"/>
                                    </p:animScale>
                                    <p:animScale>
                                      <p:cBhvr>
                                        <p:cTn id="16" dur="17" decel="50000">
                                          <p:stCondLst>
                                            <p:cond delay="134"/>
                                          </p:stCondLst>
                                        </p:cTn>
                                        <p:tgtEl>
                                          <p:spTgt spid="14"/>
                                        </p:tgtEl>
                                      </p:cBhvr>
                                      <p:to x="100000" y="100000"/>
                                    </p:animScale>
                                    <p:animScale>
                                      <p:cBhvr>
                                        <p:cTn id="17" dur="3">
                                          <p:stCondLst>
                                            <p:cond delay="164"/>
                                          </p:stCondLst>
                                        </p:cTn>
                                        <p:tgtEl>
                                          <p:spTgt spid="14"/>
                                        </p:tgtEl>
                                      </p:cBhvr>
                                      <p:to x="100000" y="90000"/>
                                    </p:animScale>
                                    <p:animScale>
                                      <p:cBhvr>
                                        <p:cTn id="18" dur="17" decel="50000">
                                          <p:stCondLst>
                                            <p:cond delay="167"/>
                                          </p:stCondLst>
                                        </p:cTn>
                                        <p:tgtEl>
                                          <p:spTgt spid="14"/>
                                        </p:tgtEl>
                                      </p:cBhvr>
                                      <p:to x="100000" y="100000"/>
                                    </p:animScale>
                                    <p:animScale>
                                      <p:cBhvr>
                                        <p:cTn id="19" dur="3">
                                          <p:stCondLst>
                                            <p:cond delay="181"/>
                                          </p:stCondLst>
                                        </p:cTn>
                                        <p:tgtEl>
                                          <p:spTgt spid="14"/>
                                        </p:tgtEl>
                                      </p:cBhvr>
                                      <p:to x="100000" y="95000"/>
                                    </p:animScale>
                                    <p:animScale>
                                      <p:cBhvr>
                                        <p:cTn id="20" dur="17" decel="50000">
                                          <p:stCondLst>
                                            <p:cond delay="183"/>
                                          </p:stCondLst>
                                        </p:cTn>
                                        <p:tgtEl>
                                          <p:spTgt spid="1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
                                          <p:stCondLst>
                                            <p:cond delay="0"/>
                                          </p:stCondLst>
                                        </p:cTn>
                                        <p:tgtEl>
                                          <p:spTgt spid="13"/>
                                        </p:tgtEl>
                                      </p:cBhvr>
                                    </p:animEffect>
                                    <p:anim calcmode="lin" valueType="num">
                                      <p:cBhvr>
                                        <p:cTn id="24" dur="18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 tmFilter="0, 0; 0.125,0.2665; 0.25,0.4; 0.375,0.465; 0.5,0.5;  0.625,0.535; 0.75,0.6; 0.875,0.7335; 1,1">
                                          <p:stCondLst>
                                            <p:cond delay="66"/>
                                          </p:stCondLst>
                                        </p:cTn>
                                        <p:tgtEl>
                                          <p:spTgt spid="13"/>
                                        </p:tgtEl>
                                        <p:attrNameLst>
                                          <p:attrName>ppt_y</p:attrName>
                                        </p:attrNameLst>
                                      </p:cBhvr>
                                      <p:tavLst>
                                        <p:tav tm="0" fmla="#ppt_y-sin(pi*$)/9">
                                          <p:val>
                                            <p:fltVal val="0"/>
                                          </p:val>
                                        </p:tav>
                                        <p:tav tm="100000">
                                          <p:val>
                                            <p:fltVal val="1"/>
                                          </p:val>
                                        </p:tav>
                                      </p:tavLst>
                                    </p:anim>
                                    <p:anim calcmode="lin" valueType="num">
                                      <p:cBhvr>
                                        <p:cTn id="27" dur="33" tmFilter="0, 0; 0.125,0.2665; 0.25,0.4; 0.375,0.465; 0.5,0.5;  0.625,0.535; 0.75,0.6; 0.875,0.7335; 1,1">
                                          <p:stCondLst>
                                            <p:cond delay="132"/>
                                          </p:stCondLst>
                                        </p:cTn>
                                        <p:tgtEl>
                                          <p:spTgt spid="13"/>
                                        </p:tgtEl>
                                        <p:attrNameLst>
                                          <p:attrName>ppt_y</p:attrName>
                                        </p:attrNameLst>
                                      </p:cBhvr>
                                      <p:tavLst>
                                        <p:tav tm="0" fmla="#ppt_y-sin(pi*$)/27">
                                          <p:val>
                                            <p:fltVal val="0"/>
                                          </p:val>
                                        </p:tav>
                                        <p:tav tm="100000">
                                          <p:val>
                                            <p:fltVal val="1"/>
                                          </p:val>
                                        </p:tav>
                                      </p:tavLst>
                                    </p:anim>
                                    <p:anim calcmode="lin" valueType="num">
                                      <p:cBhvr>
                                        <p:cTn id="28" dur="16" tmFilter="0, 0; 0.125,0.2665; 0.25,0.4; 0.375,0.465; 0.5,0.5;  0.625,0.535; 0.75,0.6; 0.875,0.7335; 1,1">
                                          <p:stCondLst>
                                            <p:cond delay="166"/>
                                          </p:stCondLst>
                                        </p:cTn>
                                        <p:tgtEl>
                                          <p:spTgt spid="13"/>
                                        </p:tgtEl>
                                        <p:attrNameLst>
                                          <p:attrName>ppt_y</p:attrName>
                                        </p:attrNameLst>
                                      </p:cBhvr>
                                      <p:tavLst>
                                        <p:tav tm="0" fmla="#ppt_y-sin(pi*$)/81">
                                          <p:val>
                                            <p:fltVal val="0"/>
                                          </p:val>
                                        </p:tav>
                                        <p:tav tm="100000">
                                          <p:val>
                                            <p:fltVal val="1"/>
                                          </p:val>
                                        </p:tav>
                                      </p:tavLst>
                                    </p:anim>
                                    <p:animScale>
                                      <p:cBhvr>
                                        <p:cTn id="29" dur="3">
                                          <p:stCondLst>
                                            <p:cond delay="65"/>
                                          </p:stCondLst>
                                        </p:cTn>
                                        <p:tgtEl>
                                          <p:spTgt spid="13"/>
                                        </p:tgtEl>
                                      </p:cBhvr>
                                      <p:to x="100000" y="60000"/>
                                    </p:animScale>
                                    <p:animScale>
                                      <p:cBhvr>
                                        <p:cTn id="30" dur="17" decel="50000">
                                          <p:stCondLst>
                                            <p:cond delay="68"/>
                                          </p:stCondLst>
                                        </p:cTn>
                                        <p:tgtEl>
                                          <p:spTgt spid="13"/>
                                        </p:tgtEl>
                                      </p:cBhvr>
                                      <p:to x="100000" y="100000"/>
                                    </p:animScale>
                                    <p:animScale>
                                      <p:cBhvr>
                                        <p:cTn id="31" dur="3">
                                          <p:stCondLst>
                                            <p:cond delay="131"/>
                                          </p:stCondLst>
                                        </p:cTn>
                                        <p:tgtEl>
                                          <p:spTgt spid="13"/>
                                        </p:tgtEl>
                                      </p:cBhvr>
                                      <p:to x="100000" y="80000"/>
                                    </p:animScale>
                                    <p:animScale>
                                      <p:cBhvr>
                                        <p:cTn id="32" dur="17" decel="50000">
                                          <p:stCondLst>
                                            <p:cond delay="134"/>
                                          </p:stCondLst>
                                        </p:cTn>
                                        <p:tgtEl>
                                          <p:spTgt spid="13"/>
                                        </p:tgtEl>
                                      </p:cBhvr>
                                      <p:to x="100000" y="100000"/>
                                    </p:animScale>
                                    <p:animScale>
                                      <p:cBhvr>
                                        <p:cTn id="33" dur="3">
                                          <p:stCondLst>
                                            <p:cond delay="164"/>
                                          </p:stCondLst>
                                        </p:cTn>
                                        <p:tgtEl>
                                          <p:spTgt spid="13"/>
                                        </p:tgtEl>
                                      </p:cBhvr>
                                      <p:to x="100000" y="90000"/>
                                    </p:animScale>
                                    <p:animScale>
                                      <p:cBhvr>
                                        <p:cTn id="34" dur="17" decel="50000">
                                          <p:stCondLst>
                                            <p:cond delay="167"/>
                                          </p:stCondLst>
                                        </p:cTn>
                                        <p:tgtEl>
                                          <p:spTgt spid="13"/>
                                        </p:tgtEl>
                                      </p:cBhvr>
                                      <p:to x="100000" y="100000"/>
                                    </p:animScale>
                                    <p:animScale>
                                      <p:cBhvr>
                                        <p:cTn id="35" dur="3">
                                          <p:stCondLst>
                                            <p:cond delay="181"/>
                                          </p:stCondLst>
                                        </p:cTn>
                                        <p:tgtEl>
                                          <p:spTgt spid="13"/>
                                        </p:tgtEl>
                                      </p:cBhvr>
                                      <p:to x="100000" y="95000"/>
                                    </p:animScale>
                                    <p:animScale>
                                      <p:cBhvr>
                                        <p:cTn id="36" dur="17" decel="50000">
                                          <p:stCondLst>
                                            <p:cond delay="183"/>
                                          </p:stCondLst>
                                        </p:cTn>
                                        <p:tgtEl>
                                          <p:spTgt spid="13"/>
                                        </p:tgtEl>
                                      </p:cBhvr>
                                      <p:to x="100000" y="100000"/>
                                    </p:animScale>
                                  </p:childTnLst>
                                </p:cTn>
                              </p:par>
                              <p:par>
                                <p:cTn id="37" presetID="22" presetClass="entr" presetSubtype="4" fill="hold"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down)">
                                      <p:cBhvr>
                                        <p:cTn id="39" dur="2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wipe(down)">
                                      <p:cBhvr>
                                        <p:cTn id="44" dur="2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wipe(down)">
                                      <p:cBhvr>
                                        <p:cTn id="49" dur="200"/>
                                        <p:tgtEl>
                                          <p:spTgt spid="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9">
                                            <p:txEl>
                                              <p:pRg st="3" end="3"/>
                                            </p:txEl>
                                          </p:spTgt>
                                        </p:tgtEl>
                                        <p:attrNameLst>
                                          <p:attrName>style.visibility</p:attrName>
                                        </p:attrNameLst>
                                      </p:cBhvr>
                                      <p:to>
                                        <p:strVal val="visible"/>
                                      </p:to>
                                    </p:set>
                                    <p:animEffect transition="in" filter="wipe(down)">
                                      <p:cBhvr>
                                        <p:cTn id="54" dur="2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461" y="1455577"/>
            <a:ext cx="4024008" cy="475981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class </a:t>
            </a:r>
            <a:r>
              <a:rPr lang="en-US" sz="2000" b="1" dirty="0" err="1"/>
              <a:t>DataCompressor</a:t>
            </a:r>
            <a:endParaRPr lang="en-US" sz="2000" dirty="0"/>
          </a:p>
          <a:p>
            <a:r>
              <a:rPr lang="en-US" sz="2000" b="1" dirty="0"/>
              <a:t>{</a:t>
            </a:r>
            <a:endParaRPr lang="en-US" sz="2000" dirty="0"/>
          </a:p>
          <a:p>
            <a:r>
              <a:rPr lang="en-US" sz="2000" b="1" dirty="0"/>
              <a:t>public:</a:t>
            </a:r>
            <a:endParaRPr lang="en-US" sz="2000" dirty="0"/>
          </a:p>
          <a:p>
            <a:r>
              <a:rPr lang="en-US" sz="2000" b="1" dirty="0"/>
              <a:t> void </a:t>
            </a:r>
            <a:r>
              <a:rPr lang="en-US" sz="2000" b="1" dirty="0" err="1"/>
              <a:t>CompressStream</a:t>
            </a:r>
            <a:r>
              <a:rPr lang="en-US" sz="2000" b="1" dirty="0"/>
              <a:t>();</a:t>
            </a:r>
            <a:endParaRPr lang="en-US" sz="2000" dirty="0"/>
          </a:p>
          <a:p>
            <a:r>
              <a:rPr lang="en-US" sz="2000" b="1" dirty="0"/>
              <a:t> void </a:t>
            </a:r>
            <a:r>
              <a:rPr lang="en-US" sz="2000" b="1" dirty="0" err="1"/>
              <a:t>DecompressStream</a:t>
            </a:r>
            <a:r>
              <a:rPr lang="en-US" sz="2000" b="1" dirty="0"/>
              <a:t>();</a:t>
            </a:r>
            <a:endParaRPr lang="en-US" sz="2000" dirty="0"/>
          </a:p>
          <a:p>
            <a:r>
              <a:rPr lang="en-US" sz="2000" b="1" dirty="0"/>
              <a:t>//...</a:t>
            </a:r>
            <a:endParaRPr lang="en-US" sz="2000" dirty="0"/>
          </a:p>
          <a:p>
            <a:r>
              <a:rPr lang="en-US" sz="2000" b="1" dirty="0"/>
              <a:t>};</a:t>
            </a:r>
          </a:p>
          <a:p>
            <a:r>
              <a:rPr lang="en-US" sz="2000" b="1" dirty="0"/>
              <a:t>class </a:t>
            </a:r>
            <a:r>
              <a:rPr lang="en-US" sz="2000" b="1" dirty="0" err="1"/>
              <a:t>AudioPlayer</a:t>
            </a:r>
            <a:r>
              <a:rPr lang="en-US" sz="2000" b="1" dirty="0"/>
              <a:t> :public </a:t>
            </a:r>
            <a:r>
              <a:rPr lang="en-US" sz="2000" b="1" dirty="0" err="1"/>
              <a:t>DataCompressor</a:t>
            </a:r>
            <a:endParaRPr lang="en-US" sz="2000" dirty="0"/>
          </a:p>
          <a:p>
            <a:r>
              <a:rPr lang="en-US" sz="2000" b="1" dirty="0"/>
              <a:t>{</a:t>
            </a:r>
            <a:endParaRPr lang="en-US" sz="2000" dirty="0"/>
          </a:p>
          <a:p>
            <a:r>
              <a:rPr lang="en-US" sz="2000" b="1" dirty="0"/>
              <a:t>//...</a:t>
            </a:r>
            <a:endParaRPr lang="en-US" sz="2000" dirty="0"/>
          </a:p>
          <a:p>
            <a:r>
              <a:rPr lang="en-US" sz="2000" b="1" dirty="0"/>
              <a:t>};</a:t>
            </a:r>
            <a:endParaRPr lang="en-US" sz="2000" dirty="0"/>
          </a:p>
        </p:txBody>
      </p:sp>
      <p:sp>
        <p:nvSpPr>
          <p:cNvPr id="5" name="Rectangle 4"/>
          <p:cNvSpPr/>
          <p:nvPr/>
        </p:nvSpPr>
        <p:spPr>
          <a:xfrm>
            <a:off x="4207122" y="1444827"/>
            <a:ext cx="4358380" cy="4471987"/>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class </a:t>
            </a:r>
            <a:r>
              <a:rPr lang="en-US" sz="2000" b="1" dirty="0" err="1"/>
              <a:t>VideoPlayer</a:t>
            </a:r>
            <a:r>
              <a:rPr lang="en-US" sz="2000" b="1" dirty="0"/>
              <a:t> :public </a:t>
            </a:r>
            <a:r>
              <a:rPr lang="en-US" sz="2000" b="1" dirty="0" err="1"/>
              <a:t>DataCompressor</a:t>
            </a:r>
            <a:endParaRPr lang="en-US" sz="2000" dirty="0"/>
          </a:p>
          <a:p>
            <a:r>
              <a:rPr lang="en-US" sz="2000" b="1" dirty="0"/>
              <a:t>{</a:t>
            </a:r>
            <a:endParaRPr lang="en-US" sz="2000" dirty="0"/>
          </a:p>
          <a:p>
            <a:r>
              <a:rPr lang="en-US" sz="2000" b="1" dirty="0"/>
              <a:t>//...</a:t>
            </a:r>
            <a:endParaRPr lang="en-US" sz="2000" dirty="0"/>
          </a:p>
          <a:p>
            <a:r>
              <a:rPr lang="en-US" sz="2000" b="1" dirty="0"/>
              <a:t>};</a:t>
            </a:r>
            <a:endParaRPr lang="en-US" sz="2000" dirty="0"/>
          </a:p>
          <a:p>
            <a:r>
              <a:rPr lang="en-US" sz="2000" b="1" dirty="0"/>
              <a:t>class </a:t>
            </a:r>
            <a:r>
              <a:rPr lang="en-US" sz="2000" b="1" dirty="0" err="1"/>
              <a:t>MediaPlayer</a:t>
            </a:r>
            <a:r>
              <a:rPr lang="en-US" sz="2000" b="1" dirty="0"/>
              <a:t>: public </a:t>
            </a:r>
            <a:r>
              <a:rPr lang="en-US" sz="2000" b="1" dirty="0" err="1"/>
              <a:t>AudioPlayer,public</a:t>
            </a:r>
            <a:r>
              <a:rPr lang="en-US" sz="2000" b="1" dirty="0"/>
              <a:t> </a:t>
            </a:r>
            <a:r>
              <a:rPr lang="en-US" sz="2000" b="1" dirty="0" err="1"/>
              <a:t>VideoPlayer</a:t>
            </a:r>
            <a:endParaRPr lang="en-US" sz="2000" dirty="0"/>
          </a:p>
          <a:p>
            <a:r>
              <a:rPr lang="en-US" sz="2000" b="1" dirty="0"/>
              <a:t>{</a:t>
            </a:r>
            <a:r>
              <a:rPr lang="en-US" sz="2000" dirty="0"/>
              <a:t> </a:t>
            </a:r>
            <a:r>
              <a:rPr lang="en-US" sz="2000" b="1" dirty="0"/>
              <a:t> </a:t>
            </a:r>
            <a:endParaRPr lang="en-US" sz="2000" dirty="0"/>
          </a:p>
          <a:p>
            <a:r>
              <a:rPr lang="en-US" sz="2000" b="1" dirty="0"/>
              <a:t>public:</a:t>
            </a:r>
            <a:r>
              <a:rPr lang="en-US" sz="2000" dirty="0"/>
              <a:t> </a:t>
            </a:r>
            <a:r>
              <a:rPr lang="en-US" sz="2000" b="1" dirty="0"/>
              <a:t> </a:t>
            </a:r>
            <a:endParaRPr lang="en-US" sz="2000" dirty="0"/>
          </a:p>
          <a:p>
            <a:r>
              <a:rPr lang="en-US" sz="2000" b="1" dirty="0"/>
              <a:t> </a:t>
            </a:r>
            <a:r>
              <a:rPr lang="en-US" sz="2000" b="1" dirty="0" err="1"/>
              <a:t>int</a:t>
            </a:r>
            <a:r>
              <a:rPr lang="en-US" sz="2000" b="1" dirty="0"/>
              <a:t> Play();</a:t>
            </a:r>
            <a:r>
              <a:rPr lang="en-US" sz="2000" dirty="0"/>
              <a:t> </a:t>
            </a:r>
            <a:r>
              <a:rPr lang="en-US" sz="2000" b="1" dirty="0"/>
              <a:t> </a:t>
            </a:r>
            <a:endParaRPr lang="en-US" sz="2000" dirty="0"/>
          </a:p>
          <a:p>
            <a:r>
              <a:rPr lang="en-US" sz="2000" b="1" dirty="0"/>
              <a:t> //...</a:t>
            </a:r>
            <a:r>
              <a:rPr lang="en-US" sz="2000" dirty="0"/>
              <a:t> </a:t>
            </a:r>
            <a:r>
              <a:rPr lang="en-US" sz="2000" b="1" dirty="0"/>
              <a:t> </a:t>
            </a:r>
            <a:endParaRPr lang="en-US" sz="2000" dirty="0"/>
          </a:p>
          <a:p>
            <a:r>
              <a:rPr lang="en-US" sz="2000" b="1" dirty="0"/>
              <a:t>};</a:t>
            </a:r>
            <a:r>
              <a:rPr lang="en-US" sz="2000" dirty="0"/>
              <a:t> </a:t>
            </a:r>
            <a:r>
              <a:rPr lang="en-US" sz="2000" b="1" dirty="0"/>
              <a:t> </a:t>
            </a:r>
            <a:endParaRPr lang="en-US" sz="2000" dirty="0"/>
          </a:p>
          <a:p>
            <a:pPr>
              <a:spcAft>
                <a:spcPts val="300"/>
              </a:spcAft>
            </a:pPr>
            <a:endParaRPr lang="en-US" sz="2000" b="1" dirty="0">
              <a:latin typeface="Courier New" panose="02070309020205020404" pitchFamily="49" charset="0"/>
            </a:endParaRPr>
          </a:p>
        </p:txBody>
      </p:sp>
      <p:sp>
        <p:nvSpPr>
          <p:cNvPr id="6" name="Rectangle 5"/>
          <p:cNvSpPr/>
          <p:nvPr/>
        </p:nvSpPr>
        <p:spPr>
          <a:xfrm>
            <a:off x="9326884" y="5262458"/>
            <a:ext cx="2712201" cy="928685"/>
          </a:xfrm>
          <a:prstGeom prst="rect">
            <a:avLst/>
          </a:prstGeom>
          <a:solidFill>
            <a:srgbClr val="F6F969"/>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0000FF"/>
                </a:solidFill>
                <a:latin typeface="Courier New" panose="02070309020205020404" pitchFamily="49" charset="0"/>
              </a:rPr>
              <a:t>Output:</a:t>
            </a:r>
          </a:p>
          <a:p>
            <a:pPr>
              <a:spcAft>
                <a:spcPts val="300"/>
              </a:spcAft>
            </a:pPr>
            <a:endParaRPr lang="en-US" sz="700" b="1" dirty="0">
              <a:solidFill>
                <a:srgbClr val="CC04A1"/>
              </a:solidFill>
              <a:latin typeface="Courier New" panose="02070309020205020404" pitchFamily="49" charset="0"/>
            </a:endParaRPr>
          </a:p>
          <a:p>
            <a:pPr>
              <a:spcAft>
                <a:spcPts val="300"/>
              </a:spcAft>
              <a:buFont typeface="Monotype Sorts" pitchFamily="2" charset="2"/>
              <a:buNone/>
            </a:pPr>
            <a:r>
              <a:rPr lang="en-US" altLang="zh-TW" sz="1600" b="1" dirty="0">
                <a:solidFill>
                  <a:srgbClr val="CC04A1"/>
                </a:solidFill>
                <a:latin typeface="Courier New" panose="02070309020205020404" pitchFamily="49" charset="0"/>
              </a:rPr>
              <a:t>Ambiguity </a:t>
            </a:r>
            <a:r>
              <a:rPr lang="en-US" altLang="zh-TW" sz="1600" b="1" dirty="0" err="1">
                <a:solidFill>
                  <a:srgbClr val="CC04A1"/>
                </a:solidFill>
                <a:latin typeface="Courier New" panose="02070309020205020404" pitchFamily="49" charset="0"/>
              </a:rPr>
              <a:t>erro</a:t>
            </a:r>
            <a:endParaRPr lang="en-US" altLang="zh-TW" sz="1600" b="1" dirty="0">
              <a:solidFill>
                <a:srgbClr val="CC04A1"/>
              </a:solidFill>
              <a:latin typeface="Courier New" panose="02070309020205020404" pitchFamily="49" charset="0"/>
            </a:endParaRPr>
          </a:p>
        </p:txBody>
      </p:sp>
      <p:sp>
        <p:nvSpPr>
          <p:cNvPr id="8" name="Rectangle 7"/>
          <p:cNvSpPr/>
          <p:nvPr/>
        </p:nvSpPr>
        <p:spPr>
          <a:xfrm>
            <a:off x="8677470" y="1744734"/>
            <a:ext cx="3361616" cy="3287788"/>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600"/>
              </a:spcAft>
            </a:pPr>
            <a:r>
              <a:rPr lang="en-US" sz="1600" b="1" dirty="0">
                <a:latin typeface="Courier New" panose="02070309020205020404" pitchFamily="49" charset="0"/>
              </a:rPr>
              <a:t>int main()</a:t>
            </a:r>
          </a:p>
          <a:p>
            <a:pPr>
              <a:spcAft>
                <a:spcPts val="600"/>
              </a:spcAft>
            </a:pPr>
            <a:r>
              <a:rPr lang="en-US" sz="1600" b="1" dirty="0">
                <a:latin typeface="Courier New" panose="02070309020205020404" pitchFamily="49" charset="0"/>
              </a:rPr>
              <a:t>{ </a:t>
            </a:r>
          </a:p>
          <a:p>
            <a:r>
              <a:rPr lang="en-US" altLang="zh-TW" sz="1600" b="1" dirty="0">
                <a:solidFill>
                  <a:srgbClr val="0000FF"/>
                </a:solidFill>
                <a:latin typeface="Courier New" panose="02070309020205020404" pitchFamily="49" charset="0"/>
              </a:rPr>
              <a:t>  </a:t>
            </a:r>
            <a:r>
              <a:rPr lang="en-US" sz="1600" b="1" dirty="0" err="1"/>
              <a:t>MediaPlayer</a:t>
            </a:r>
            <a:r>
              <a:rPr lang="en-US" sz="1600" b="1" dirty="0"/>
              <a:t> player;</a:t>
            </a:r>
            <a:endParaRPr lang="en-US" sz="1600" dirty="0"/>
          </a:p>
          <a:p>
            <a:r>
              <a:rPr lang="en-US" sz="1600" b="1" dirty="0"/>
              <a:t>//..load a clip</a:t>
            </a:r>
            <a:endParaRPr lang="en-US" sz="1600" dirty="0"/>
          </a:p>
          <a:p>
            <a:r>
              <a:rPr lang="en-US" sz="1600" b="1" dirty="0" err="1"/>
              <a:t>player.DecompressStream</a:t>
            </a:r>
            <a:r>
              <a:rPr lang="en-US" sz="1600" b="1" dirty="0"/>
              <a:t>();</a:t>
            </a:r>
          </a:p>
          <a:p>
            <a:r>
              <a:rPr lang="en-US" sz="1600" b="1" dirty="0"/>
              <a:t>// ambiguous call</a:t>
            </a:r>
            <a:endParaRPr lang="en-US" sz="1600" dirty="0"/>
          </a:p>
          <a:p>
            <a:pPr>
              <a:spcAft>
                <a:spcPts val="600"/>
              </a:spcAft>
            </a:pPr>
            <a:r>
              <a:rPr lang="en-US" sz="1600" b="1" dirty="0">
                <a:solidFill>
                  <a:srgbClr val="002060"/>
                </a:solidFill>
                <a:latin typeface="Courier New" panose="02070309020205020404" pitchFamily="49" charset="0"/>
              </a:rPr>
              <a:t>  return</a:t>
            </a:r>
            <a:r>
              <a:rPr lang="en-US" sz="1600" b="1" dirty="0">
                <a:latin typeface="Courier New" panose="02070309020205020404" pitchFamily="49" charset="0"/>
              </a:rPr>
              <a:t> 0;</a:t>
            </a:r>
          </a:p>
          <a:p>
            <a:pPr>
              <a:spcAft>
                <a:spcPts val="600"/>
              </a:spcAft>
            </a:pPr>
            <a:r>
              <a:rPr lang="en-US" sz="1600" b="1" dirty="0">
                <a:latin typeface="Courier New" panose="02070309020205020404" pitchFamily="49" charset="0"/>
              </a:rPr>
              <a:t>}</a:t>
            </a:r>
          </a:p>
        </p:txBody>
      </p:sp>
      <p:sp>
        <p:nvSpPr>
          <p:cNvPr id="12" name="Title 1"/>
          <p:cNvSpPr>
            <a:spLocks noGrp="1"/>
          </p:cNvSpPr>
          <p:nvPr>
            <p:ph type="title"/>
          </p:nvPr>
        </p:nvSpPr>
        <p:spPr>
          <a:xfrm>
            <a:off x="1625603" y="628650"/>
            <a:ext cx="8045342" cy="626394"/>
          </a:xfrm>
        </p:spPr>
        <p:txBody>
          <a:bodyPr>
            <a:noAutofit/>
          </a:bodyPr>
          <a:lstStyle/>
          <a:p>
            <a:r>
              <a:rPr lang="en-US" sz="3000" b="1" dirty="0">
                <a:solidFill>
                  <a:srgbClr val="CC04A1"/>
                </a:solidFill>
              </a:rPr>
              <a:t>Example: </a:t>
            </a:r>
            <a:r>
              <a:rPr lang="en-US" sz="3000" b="1" dirty="0">
                <a:solidFill>
                  <a:srgbClr val="002060"/>
                </a:solidFill>
              </a:rPr>
              <a:t>Virtual Base Class</a:t>
            </a:r>
          </a:p>
        </p:txBody>
      </p:sp>
    </p:spTree>
    <p:extLst>
      <p:ext uri="{BB962C8B-B14F-4D97-AF65-F5344CB8AC3E}">
        <p14:creationId xmlns:p14="http://schemas.microsoft.com/office/powerpoint/2010/main" val="28418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2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
                                          <p:stCondLst>
                                            <p:cond delay="0"/>
                                          </p:stCondLst>
                                        </p:cTn>
                                        <p:tgtEl>
                                          <p:spTgt spid="6"/>
                                        </p:tgtEl>
                                      </p:cBhvr>
                                    </p:animEffect>
                                    <p:anim calcmode="lin" valueType="num">
                                      <p:cBhvr>
                                        <p:cTn id="23" dur="18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 tmFilter="0, 0; 0.125,0.2665; 0.25,0.4; 0.375,0.465; 0.5,0.5;  0.625,0.535; 0.75,0.6; 0.875,0.7335; 1,1">
                                          <p:stCondLst>
                                            <p:cond delay="66"/>
                                          </p:stCondLst>
                                        </p:cTn>
                                        <p:tgtEl>
                                          <p:spTgt spid="6"/>
                                        </p:tgtEl>
                                        <p:attrNameLst>
                                          <p:attrName>ppt_y</p:attrName>
                                        </p:attrNameLst>
                                      </p:cBhvr>
                                      <p:tavLst>
                                        <p:tav tm="0" fmla="#ppt_y-sin(pi*$)/9">
                                          <p:val>
                                            <p:fltVal val="0"/>
                                          </p:val>
                                        </p:tav>
                                        <p:tav tm="100000">
                                          <p:val>
                                            <p:fltVal val="1"/>
                                          </p:val>
                                        </p:tav>
                                      </p:tavLst>
                                    </p:anim>
                                    <p:anim calcmode="lin" valueType="num">
                                      <p:cBhvr>
                                        <p:cTn id="26" dur="33" tmFilter="0, 0; 0.125,0.2665; 0.25,0.4; 0.375,0.465; 0.5,0.5;  0.625,0.535; 0.75,0.6; 0.875,0.7335; 1,1">
                                          <p:stCondLst>
                                            <p:cond delay="132"/>
                                          </p:stCondLst>
                                        </p:cTn>
                                        <p:tgtEl>
                                          <p:spTgt spid="6"/>
                                        </p:tgtEl>
                                        <p:attrNameLst>
                                          <p:attrName>ppt_y</p:attrName>
                                        </p:attrNameLst>
                                      </p:cBhvr>
                                      <p:tavLst>
                                        <p:tav tm="0" fmla="#ppt_y-sin(pi*$)/27">
                                          <p:val>
                                            <p:fltVal val="0"/>
                                          </p:val>
                                        </p:tav>
                                        <p:tav tm="100000">
                                          <p:val>
                                            <p:fltVal val="1"/>
                                          </p:val>
                                        </p:tav>
                                      </p:tavLst>
                                    </p:anim>
                                    <p:anim calcmode="lin" valueType="num">
                                      <p:cBhvr>
                                        <p:cTn id="27" dur="16" tmFilter="0, 0; 0.125,0.2665; 0.25,0.4; 0.375,0.465; 0.5,0.5;  0.625,0.535; 0.75,0.6; 0.875,0.7335; 1,1">
                                          <p:stCondLst>
                                            <p:cond delay="166"/>
                                          </p:stCondLst>
                                        </p:cTn>
                                        <p:tgtEl>
                                          <p:spTgt spid="6"/>
                                        </p:tgtEl>
                                        <p:attrNameLst>
                                          <p:attrName>ppt_y</p:attrName>
                                        </p:attrNameLst>
                                      </p:cBhvr>
                                      <p:tavLst>
                                        <p:tav tm="0" fmla="#ppt_y-sin(pi*$)/81">
                                          <p:val>
                                            <p:fltVal val="0"/>
                                          </p:val>
                                        </p:tav>
                                        <p:tav tm="100000">
                                          <p:val>
                                            <p:fltVal val="1"/>
                                          </p:val>
                                        </p:tav>
                                      </p:tavLst>
                                    </p:anim>
                                    <p:animScale>
                                      <p:cBhvr>
                                        <p:cTn id="28" dur="3">
                                          <p:stCondLst>
                                            <p:cond delay="65"/>
                                          </p:stCondLst>
                                        </p:cTn>
                                        <p:tgtEl>
                                          <p:spTgt spid="6"/>
                                        </p:tgtEl>
                                      </p:cBhvr>
                                      <p:to x="100000" y="60000"/>
                                    </p:animScale>
                                    <p:animScale>
                                      <p:cBhvr>
                                        <p:cTn id="29" dur="17" decel="50000">
                                          <p:stCondLst>
                                            <p:cond delay="68"/>
                                          </p:stCondLst>
                                        </p:cTn>
                                        <p:tgtEl>
                                          <p:spTgt spid="6"/>
                                        </p:tgtEl>
                                      </p:cBhvr>
                                      <p:to x="100000" y="100000"/>
                                    </p:animScale>
                                    <p:animScale>
                                      <p:cBhvr>
                                        <p:cTn id="30" dur="3">
                                          <p:stCondLst>
                                            <p:cond delay="131"/>
                                          </p:stCondLst>
                                        </p:cTn>
                                        <p:tgtEl>
                                          <p:spTgt spid="6"/>
                                        </p:tgtEl>
                                      </p:cBhvr>
                                      <p:to x="100000" y="80000"/>
                                    </p:animScale>
                                    <p:animScale>
                                      <p:cBhvr>
                                        <p:cTn id="31" dur="17" decel="50000">
                                          <p:stCondLst>
                                            <p:cond delay="134"/>
                                          </p:stCondLst>
                                        </p:cTn>
                                        <p:tgtEl>
                                          <p:spTgt spid="6"/>
                                        </p:tgtEl>
                                      </p:cBhvr>
                                      <p:to x="100000" y="100000"/>
                                    </p:animScale>
                                    <p:animScale>
                                      <p:cBhvr>
                                        <p:cTn id="32" dur="3">
                                          <p:stCondLst>
                                            <p:cond delay="164"/>
                                          </p:stCondLst>
                                        </p:cTn>
                                        <p:tgtEl>
                                          <p:spTgt spid="6"/>
                                        </p:tgtEl>
                                      </p:cBhvr>
                                      <p:to x="100000" y="90000"/>
                                    </p:animScale>
                                    <p:animScale>
                                      <p:cBhvr>
                                        <p:cTn id="33" dur="17" decel="50000">
                                          <p:stCondLst>
                                            <p:cond delay="167"/>
                                          </p:stCondLst>
                                        </p:cTn>
                                        <p:tgtEl>
                                          <p:spTgt spid="6"/>
                                        </p:tgtEl>
                                      </p:cBhvr>
                                      <p:to x="100000" y="100000"/>
                                    </p:animScale>
                                    <p:animScale>
                                      <p:cBhvr>
                                        <p:cTn id="34" dur="3">
                                          <p:stCondLst>
                                            <p:cond delay="181"/>
                                          </p:stCondLst>
                                        </p:cTn>
                                        <p:tgtEl>
                                          <p:spTgt spid="6"/>
                                        </p:tgtEl>
                                      </p:cBhvr>
                                      <p:to x="100000" y="95000"/>
                                    </p:animScale>
                                    <p:animScale>
                                      <p:cBhvr>
                                        <p:cTn id="35" dur="17" decel="50000">
                                          <p:stCondLst>
                                            <p:cond delay="183"/>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800" b="1" dirty="0">
                <a:solidFill>
                  <a:srgbClr val="002060"/>
                </a:solidFill>
              </a:rPr>
              <a:t>Introduction to Inheritance</a:t>
            </a:r>
          </a:p>
        </p:txBody>
      </p:sp>
      <p:sp>
        <p:nvSpPr>
          <p:cNvPr id="3" name="Content Placeholder 2"/>
          <p:cNvSpPr>
            <a:spLocks noGrp="1"/>
          </p:cNvSpPr>
          <p:nvPr>
            <p:ph idx="1"/>
          </p:nvPr>
        </p:nvSpPr>
        <p:spPr>
          <a:xfrm>
            <a:off x="1196944" y="1749427"/>
            <a:ext cx="10475944" cy="2082803"/>
          </a:xfrm>
        </p:spPr>
        <p:txBody>
          <a:bodyPr>
            <a:noAutofit/>
          </a:bodyPr>
          <a:lstStyle/>
          <a:p>
            <a:pPr>
              <a:buNone/>
            </a:pPr>
            <a:r>
              <a:rPr lang="en-US" sz="2000" b="1" dirty="0">
                <a:solidFill>
                  <a:srgbClr val="FFC000"/>
                </a:solidFill>
              </a:rPr>
              <a:t>Definition</a:t>
            </a:r>
          </a:p>
          <a:p>
            <a:r>
              <a:rPr lang="en-US" sz="2000" dirty="0"/>
              <a:t>The process of obtaining the data members and methods from one class to another class is known as </a:t>
            </a:r>
            <a:r>
              <a:rPr lang="en-US" sz="2000" b="1" dirty="0"/>
              <a:t>inheritance</a:t>
            </a:r>
            <a:r>
              <a:rPr lang="en-US" sz="2000" dirty="0"/>
              <a:t>. It is one of the fundamental features of object-oriented programming.</a:t>
            </a:r>
          </a:p>
          <a:p>
            <a:r>
              <a:rPr lang="en-US" sz="2000" dirty="0"/>
              <a:t>Ability to extend the functionality from base entity to new entity belonging to same group. </a:t>
            </a:r>
          </a:p>
          <a:p>
            <a:pPr lvl="1"/>
            <a:r>
              <a:rPr lang="en-US" sz="2000" dirty="0"/>
              <a:t>This will help us to reuse the functionality which is defined before.</a:t>
            </a:r>
          </a:p>
          <a:p>
            <a:pPr>
              <a:buNone/>
            </a:pPr>
            <a:r>
              <a:rPr lang="en-US" sz="2000" b="1" dirty="0">
                <a:solidFill>
                  <a:srgbClr val="FFC000"/>
                </a:solidFill>
              </a:rPr>
              <a:t>Important points</a:t>
            </a:r>
          </a:p>
          <a:p>
            <a:pPr lvl="1">
              <a:buFont typeface="Wingdings" pitchFamily="2" charset="2"/>
              <a:buChar char="§"/>
            </a:pPr>
            <a:r>
              <a:rPr lang="en-US" sz="2000" dirty="0"/>
              <a:t>Inheritance represents the </a:t>
            </a:r>
            <a:r>
              <a:rPr lang="en-US" sz="2000" b="1" dirty="0"/>
              <a:t>IS-A relationship</a:t>
            </a:r>
            <a:r>
              <a:rPr lang="en-US" sz="2000" dirty="0"/>
              <a:t>, also known as </a:t>
            </a:r>
            <a:r>
              <a:rPr lang="en-US" sz="2000" i="1" dirty="0"/>
              <a:t>parent-child</a:t>
            </a:r>
            <a:r>
              <a:rPr lang="en-US" sz="2000" dirty="0"/>
              <a:t> relationship.</a:t>
            </a:r>
          </a:p>
          <a:p>
            <a:pPr lvl="1">
              <a:buFont typeface="Wingdings" pitchFamily="2" charset="2"/>
              <a:buChar char="§"/>
            </a:pPr>
            <a:r>
              <a:rPr lang="en-US" sz="2000" dirty="0"/>
              <a:t>The class which inherits the properties of other is known as subclass (derived class, child class)</a:t>
            </a:r>
          </a:p>
          <a:p>
            <a:pPr lvl="1">
              <a:buFont typeface="Wingdings" pitchFamily="2" charset="2"/>
              <a:buChar char="§"/>
            </a:pPr>
            <a:r>
              <a:rPr lang="en-US" sz="2000" dirty="0"/>
              <a:t>The class from which  the properties are inherited is known as  superclass (parent class, base class)</a:t>
            </a:r>
          </a:p>
          <a:p>
            <a:pPr>
              <a:buNone/>
            </a:pPr>
            <a:r>
              <a:rPr lang="en-US" sz="2000" b="1" dirty="0">
                <a:solidFill>
                  <a:srgbClr val="FFC000"/>
                </a:solidFill>
              </a:rPr>
              <a:t>Why use Inheritance ?</a:t>
            </a:r>
          </a:p>
          <a:p>
            <a:pPr lvl="1">
              <a:buFont typeface="Wingdings" pitchFamily="2" charset="2"/>
              <a:buChar char="§"/>
            </a:pPr>
            <a:r>
              <a:rPr lang="en-US" sz="2000" dirty="0"/>
              <a:t>For Method Overriding (so runtime polymorphism can be achieved).</a:t>
            </a:r>
          </a:p>
          <a:p>
            <a:pPr lvl="1">
              <a:buFont typeface="Wingdings" pitchFamily="2" charset="2"/>
              <a:buChar char="§"/>
            </a:pPr>
            <a:r>
              <a:rPr lang="en-US" sz="2000" dirty="0"/>
              <a:t>For Code Reusability.</a:t>
            </a:r>
          </a:p>
          <a:p>
            <a:endParaRPr lang="en-US" sz="2000" b="1"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4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2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2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2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2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2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2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2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2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2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461" y="1455577"/>
            <a:ext cx="4024008" cy="475981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class </a:t>
            </a:r>
            <a:r>
              <a:rPr lang="en-US" sz="2000" b="1" dirty="0" err="1"/>
              <a:t>DataCompressor</a:t>
            </a:r>
            <a:endParaRPr lang="en-US" sz="2000" dirty="0"/>
          </a:p>
          <a:p>
            <a:r>
              <a:rPr lang="en-US" sz="2000" b="1" dirty="0"/>
              <a:t>{</a:t>
            </a:r>
            <a:endParaRPr lang="en-US" sz="2000" dirty="0"/>
          </a:p>
          <a:p>
            <a:r>
              <a:rPr lang="en-US" sz="2000" b="1" dirty="0"/>
              <a:t>public:</a:t>
            </a:r>
            <a:endParaRPr lang="en-US" sz="2000" dirty="0"/>
          </a:p>
          <a:p>
            <a:r>
              <a:rPr lang="en-US" sz="2000" b="1" dirty="0"/>
              <a:t> void </a:t>
            </a:r>
            <a:r>
              <a:rPr lang="en-US" sz="2000" b="1" dirty="0" err="1"/>
              <a:t>CompressStream</a:t>
            </a:r>
            <a:r>
              <a:rPr lang="en-US" sz="2000" b="1" dirty="0"/>
              <a:t>();</a:t>
            </a:r>
            <a:endParaRPr lang="en-US" sz="2000" dirty="0"/>
          </a:p>
          <a:p>
            <a:r>
              <a:rPr lang="en-US" sz="2000" b="1" dirty="0"/>
              <a:t> void </a:t>
            </a:r>
            <a:r>
              <a:rPr lang="en-US" sz="2000" b="1" dirty="0" err="1"/>
              <a:t>DecompressStream</a:t>
            </a:r>
            <a:r>
              <a:rPr lang="en-US" sz="2000" b="1" dirty="0"/>
              <a:t>();</a:t>
            </a:r>
            <a:endParaRPr lang="en-US" sz="2000" dirty="0"/>
          </a:p>
          <a:p>
            <a:r>
              <a:rPr lang="en-US" sz="2000" b="1" dirty="0"/>
              <a:t>//...</a:t>
            </a:r>
            <a:endParaRPr lang="en-US" sz="2000" dirty="0"/>
          </a:p>
          <a:p>
            <a:r>
              <a:rPr lang="en-US" sz="2000" b="1" dirty="0"/>
              <a:t>};</a:t>
            </a:r>
          </a:p>
          <a:p>
            <a:r>
              <a:rPr lang="en-US" sz="2000" b="1" dirty="0"/>
              <a:t>class </a:t>
            </a:r>
            <a:r>
              <a:rPr lang="en-US" sz="2000" b="1" dirty="0" err="1"/>
              <a:t>AudioPlayer</a:t>
            </a:r>
            <a:r>
              <a:rPr lang="en-US" sz="2000" b="1" dirty="0"/>
              <a:t> :virtual public </a:t>
            </a:r>
            <a:r>
              <a:rPr lang="en-US" sz="2000" b="1" dirty="0" err="1"/>
              <a:t>DataCompressor</a:t>
            </a:r>
            <a:endParaRPr lang="en-US" sz="2000" dirty="0"/>
          </a:p>
          <a:p>
            <a:r>
              <a:rPr lang="en-US" sz="2000" b="1" dirty="0"/>
              <a:t>{</a:t>
            </a:r>
            <a:endParaRPr lang="en-US" sz="2000" dirty="0"/>
          </a:p>
          <a:p>
            <a:r>
              <a:rPr lang="en-US" sz="2000" b="1" dirty="0"/>
              <a:t>//...</a:t>
            </a:r>
            <a:endParaRPr lang="en-US" sz="2000" dirty="0"/>
          </a:p>
          <a:p>
            <a:r>
              <a:rPr lang="en-US" sz="2000" b="1" dirty="0"/>
              <a:t>};</a:t>
            </a:r>
            <a:endParaRPr lang="en-US" sz="2000" dirty="0"/>
          </a:p>
        </p:txBody>
      </p:sp>
      <p:sp>
        <p:nvSpPr>
          <p:cNvPr id="5" name="Rectangle 4"/>
          <p:cNvSpPr/>
          <p:nvPr/>
        </p:nvSpPr>
        <p:spPr>
          <a:xfrm>
            <a:off x="4207122" y="1444827"/>
            <a:ext cx="4358380" cy="4471987"/>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r>
              <a:rPr lang="en-US" sz="2000" b="1" dirty="0"/>
              <a:t>class </a:t>
            </a:r>
            <a:r>
              <a:rPr lang="en-US" sz="2000" b="1" dirty="0" err="1"/>
              <a:t>VideoPlayer</a:t>
            </a:r>
            <a:r>
              <a:rPr lang="en-US" sz="2000" b="1" dirty="0"/>
              <a:t> : virtual public </a:t>
            </a:r>
            <a:r>
              <a:rPr lang="en-US" sz="2000" b="1" dirty="0" err="1"/>
              <a:t>DataCompressor</a:t>
            </a:r>
            <a:endParaRPr lang="en-US" sz="2000" dirty="0"/>
          </a:p>
          <a:p>
            <a:r>
              <a:rPr lang="en-US" sz="2000" b="1" dirty="0"/>
              <a:t>{</a:t>
            </a:r>
            <a:endParaRPr lang="en-US" sz="2000" dirty="0"/>
          </a:p>
          <a:p>
            <a:r>
              <a:rPr lang="en-US" sz="2000" b="1" dirty="0"/>
              <a:t>//...</a:t>
            </a:r>
            <a:endParaRPr lang="en-US" sz="2000" dirty="0"/>
          </a:p>
          <a:p>
            <a:r>
              <a:rPr lang="en-US" sz="2000" b="1" dirty="0"/>
              <a:t>};</a:t>
            </a:r>
            <a:endParaRPr lang="en-US" sz="2000" dirty="0"/>
          </a:p>
          <a:p>
            <a:r>
              <a:rPr lang="en-US" sz="2000" b="1" dirty="0"/>
              <a:t>class </a:t>
            </a:r>
            <a:r>
              <a:rPr lang="en-US" sz="2000" b="1" dirty="0" err="1"/>
              <a:t>MediaPlayer</a:t>
            </a:r>
            <a:r>
              <a:rPr lang="en-US" sz="2000" b="1" dirty="0"/>
              <a:t>: public </a:t>
            </a:r>
            <a:r>
              <a:rPr lang="en-US" sz="2000" b="1" dirty="0" err="1"/>
              <a:t>AudioPlayer,public</a:t>
            </a:r>
            <a:r>
              <a:rPr lang="en-US" sz="2000" b="1" dirty="0"/>
              <a:t> </a:t>
            </a:r>
            <a:r>
              <a:rPr lang="en-US" sz="2000" b="1" dirty="0" err="1"/>
              <a:t>VideoPlayer</a:t>
            </a:r>
            <a:endParaRPr lang="en-US" sz="2000" dirty="0"/>
          </a:p>
          <a:p>
            <a:r>
              <a:rPr lang="en-US" sz="2000" b="1" dirty="0"/>
              <a:t>{</a:t>
            </a:r>
            <a:r>
              <a:rPr lang="en-US" sz="2000" dirty="0"/>
              <a:t> </a:t>
            </a:r>
            <a:r>
              <a:rPr lang="en-US" sz="2000" b="1" dirty="0"/>
              <a:t> </a:t>
            </a:r>
            <a:endParaRPr lang="en-US" sz="2000" dirty="0"/>
          </a:p>
          <a:p>
            <a:r>
              <a:rPr lang="en-US" sz="2000" b="1" dirty="0"/>
              <a:t>public:</a:t>
            </a:r>
            <a:r>
              <a:rPr lang="en-US" sz="2000" dirty="0"/>
              <a:t> </a:t>
            </a:r>
            <a:r>
              <a:rPr lang="en-US" sz="2000" b="1" dirty="0"/>
              <a:t> </a:t>
            </a:r>
            <a:endParaRPr lang="en-US" sz="2000" dirty="0"/>
          </a:p>
          <a:p>
            <a:r>
              <a:rPr lang="en-US" sz="2000" b="1" dirty="0"/>
              <a:t> </a:t>
            </a:r>
            <a:r>
              <a:rPr lang="en-US" sz="2000" b="1" dirty="0" err="1"/>
              <a:t>int</a:t>
            </a:r>
            <a:r>
              <a:rPr lang="en-US" sz="2000" b="1" dirty="0"/>
              <a:t> Play();</a:t>
            </a:r>
            <a:r>
              <a:rPr lang="en-US" sz="2000" dirty="0"/>
              <a:t> </a:t>
            </a:r>
            <a:r>
              <a:rPr lang="en-US" sz="2000" b="1" dirty="0"/>
              <a:t> </a:t>
            </a:r>
            <a:endParaRPr lang="en-US" sz="2000" dirty="0"/>
          </a:p>
          <a:p>
            <a:r>
              <a:rPr lang="en-US" sz="2000" b="1" dirty="0"/>
              <a:t> //...</a:t>
            </a:r>
            <a:r>
              <a:rPr lang="en-US" sz="2000" dirty="0"/>
              <a:t> </a:t>
            </a:r>
            <a:r>
              <a:rPr lang="en-US" sz="2000" b="1" dirty="0"/>
              <a:t> </a:t>
            </a:r>
            <a:endParaRPr lang="en-US" sz="2000" dirty="0"/>
          </a:p>
          <a:p>
            <a:r>
              <a:rPr lang="en-US" sz="2000" b="1" dirty="0"/>
              <a:t>};</a:t>
            </a:r>
            <a:r>
              <a:rPr lang="en-US" sz="2000" dirty="0"/>
              <a:t> </a:t>
            </a:r>
            <a:r>
              <a:rPr lang="en-US" sz="2000" b="1" dirty="0"/>
              <a:t> </a:t>
            </a:r>
            <a:endParaRPr lang="en-US" sz="2000" dirty="0"/>
          </a:p>
          <a:p>
            <a:pPr>
              <a:spcAft>
                <a:spcPts val="300"/>
              </a:spcAft>
            </a:pPr>
            <a:endParaRPr lang="en-US" sz="2000" b="1" dirty="0">
              <a:latin typeface="Courier New" panose="02070309020205020404" pitchFamily="49" charset="0"/>
            </a:endParaRPr>
          </a:p>
        </p:txBody>
      </p:sp>
      <p:sp>
        <p:nvSpPr>
          <p:cNvPr id="6" name="Rectangle 5"/>
          <p:cNvSpPr/>
          <p:nvPr/>
        </p:nvSpPr>
        <p:spPr>
          <a:xfrm>
            <a:off x="9326884" y="5262458"/>
            <a:ext cx="2712201" cy="928685"/>
          </a:xfrm>
          <a:prstGeom prst="rect">
            <a:avLst/>
          </a:prstGeom>
          <a:solidFill>
            <a:srgbClr val="F6F969"/>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0000FF"/>
                </a:solidFill>
                <a:latin typeface="Courier New" panose="02070309020205020404" pitchFamily="49" charset="0"/>
              </a:rPr>
              <a:t>Output:</a:t>
            </a:r>
          </a:p>
          <a:p>
            <a:pPr>
              <a:spcAft>
                <a:spcPts val="300"/>
              </a:spcAft>
            </a:pPr>
            <a:r>
              <a:rPr lang="en-US" b="1" dirty="0">
                <a:solidFill>
                  <a:srgbClr val="CC04A1"/>
                </a:solidFill>
                <a:latin typeface="Courier New" panose="02070309020205020404" pitchFamily="49" charset="0"/>
              </a:rPr>
              <a:t>Decompress Stream</a:t>
            </a:r>
          </a:p>
        </p:txBody>
      </p:sp>
      <p:sp>
        <p:nvSpPr>
          <p:cNvPr id="8" name="Rectangle 7"/>
          <p:cNvSpPr/>
          <p:nvPr/>
        </p:nvSpPr>
        <p:spPr>
          <a:xfrm>
            <a:off x="8677470" y="1744734"/>
            <a:ext cx="3361616" cy="3287788"/>
          </a:xfrm>
          <a:prstGeom prst="rect">
            <a:avLst/>
          </a:prstGeom>
          <a:solidFill>
            <a:srgbClr val="F6E7E6"/>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600"/>
              </a:spcAft>
            </a:pPr>
            <a:r>
              <a:rPr lang="en-US" sz="1600" b="1" dirty="0">
                <a:latin typeface="Courier New" panose="02070309020205020404" pitchFamily="49" charset="0"/>
              </a:rPr>
              <a:t>int main()</a:t>
            </a:r>
          </a:p>
          <a:p>
            <a:pPr>
              <a:spcAft>
                <a:spcPts val="600"/>
              </a:spcAft>
            </a:pPr>
            <a:r>
              <a:rPr lang="en-US" sz="1600" b="1" dirty="0">
                <a:latin typeface="Courier New" panose="02070309020205020404" pitchFamily="49" charset="0"/>
              </a:rPr>
              <a:t>{ </a:t>
            </a:r>
          </a:p>
          <a:p>
            <a:r>
              <a:rPr lang="en-US" altLang="zh-TW" sz="1600" b="1" dirty="0">
                <a:solidFill>
                  <a:srgbClr val="0000FF"/>
                </a:solidFill>
                <a:latin typeface="Courier New" panose="02070309020205020404" pitchFamily="49" charset="0"/>
              </a:rPr>
              <a:t>  </a:t>
            </a:r>
            <a:r>
              <a:rPr lang="en-US" sz="1600" b="1" dirty="0" err="1"/>
              <a:t>MediaPlayer</a:t>
            </a:r>
            <a:r>
              <a:rPr lang="en-US" sz="1600" b="1" dirty="0"/>
              <a:t> player;</a:t>
            </a:r>
            <a:endParaRPr lang="en-US" sz="1600" dirty="0"/>
          </a:p>
          <a:p>
            <a:r>
              <a:rPr lang="en-US" sz="1600" b="1" dirty="0"/>
              <a:t>//..load a clip</a:t>
            </a:r>
            <a:endParaRPr lang="en-US" sz="1600" dirty="0"/>
          </a:p>
          <a:p>
            <a:r>
              <a:rPr lang="en-US" sz="1600" b="1" dirty="0" err="1"/>
              <a:t>player.DecompressStream</a:t>
            </a:r>
            <a:r>
              <a:rPr lang="en-US" sz="1600" b="1" dirty="0"/>
              <a:t>();</a:t>
            </a:r>
          </a:p>
          <a:p>
            <a:r>
              <a:rPr lang="en-US" sz="1600" b="1" dirty="0"/>
              <a:t>//unambiguous call</a:t>
            </a:r>
            <a:endParaRPr lang="en-US" sz="1600" dirty="0"/>
          </a:p>
          <a:p>
            <a:pPr>
              <a:spcAft>
                <a:spcPts val="600"/>
              </a:spcAft>
            </a:pPr>
            <a:r>
              <a:rPr lang="en-US" sz="1600" b="1" dirty="0">
                <a:solidFill>
                  <a:srgbClr val="002060"/>
                </a:solidFill>
                <a:latin typeface="Courier New" panose="02070309020205020404" pitchFamily="49" charset="0"/>
              </a:rPr>
              <a:t>  return</a:t>
            </a:r>
            <a:r>
              <a:rPr lang="en-US" sz="1600" b="1" dirty="0">
                <a:latin typeface="Courier New" panose="02070309020205020404" pitchFamily="49" charset="0"/>
              </a:rPr>
              <a:t> 0;</a:t>
            </a:r>
          </a:p>
          <a:p>
            <a:pPr>
              <a:spcAft>
                <a:spcPts val="600"/>
              </a:spcAft>
            </a:pPr>
            <a:r>
              <a:rPr lang="en-US" sz="1600" b="1" dirty="0">
                <a:latin typeface="Courier New" panose="02070309020205020404" pitchFamily="49" charset="0"/>
              </a:rPr>
              <a:t>}</a:t>
            </a:r>
          </a:p>
        </p:txBody>
      </p:sp>
      <p:sp>
        <p:nvSpPr>
          <p:cNvPr id="12" name="Title 1"/>
          <p:cNvSpPr>
            <a:spLocks noGrp="1"/>
          </p:cNvSpPr>
          <p:nvPr>
            <p:ph type="title"/>
          </p:nvPr>
        </p:nvSpPr>
        <p:spPr>
          <a:xfrm>
            <a:off x="1625603" y="628650"/>
            <a:ext cx="8045342" cy="626394"/>
          </a:xfrm>
        </p:spPr>
        <p:txBody>
          <a:bodyPr>
            <a:noAutofit/>
          </a:bodyPr>
          <a:lstStyle/>
          <a:p>
            <a:r>
              <a:rPr lang="en-US" sz="3000" b="1" dirty="0">
                <a:solidFill>
                  <a:srgbClr val="CC04A1"/>
                </a:solidFill>
              </a:rPr>
              <a:t>Example: </a:t>
            </a:r>
            <a:r>
              <a:rPr lang="en-US" sz="3000" b="1" dirty="0">
                <a:solidFill>
                  <a:srgbClr val="002060"/>
                </a:solidFill>
              </a:rPr>
              <a:t>Virtual Base Class</a:t>
            </a:r>
          </a:p>
        </p:txBody>
      </p:sp>
    </p:spTree>
    <p:extLst>
      <p:ext uri="{BB962C8B-B14F-4D97-AF65-F5344CB8AC3E}">
        <p14:creationId xmlns:p14="http://schemas.microsoft.com/office/powerpoint/2010/main" val="12644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2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
                                          <p:stCondLst>
                                            <p:cond delay="0"/>
                                          </p:stCondLst>
                                        </p:cTn>
                                        <p:tgtEl>
                                          <p:spTgt spid="6"/>
                                        </p:tgtEl>
                                      </p:cBhvr>
                                    </p:animEffect>
                                    <p:anim calcmode="lin" valueType="num">
                                      <p:cBhvr>
                                        <p:cTn id="23" dur="18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 tmFilter="0, 0; 0.125,0.2665; 0.25,0.4; 0.375,0.465; 0.5,0.5;  0.625,0.535; 0.75,0.6; 0.875,0.7335; 1,1">
                                          <p:stCondLst>
                                            <p:cond delay="66"/>
                                          </p:stCondLst>
                                        </p:cTn>
                                        <p:tgtEl>
                                          <p:spTgt spid="6"/>
                                        </p:tgtEl>
                                        <p:attrNameLst>
                                          <p:attrName>ppt_y</p:attrName>
                                        </p:attrNameLst>
                                      </p:cBhvr>
                                      <p:tavLst>
                                        <p:tav tm="0" fmla="#ppt_y-sin(pi*$)/9">
                                          <p:val>
                                            <p:fltVal val="0"/>
                                          </p:val>
                                        </p:tav>
                                        <p:tav tm="100000">
                                          <p:val>
                                            <p:fltVal val="1"/>
                                          </p:val>
                                        </p:tav>
                                      </p:tavLst>
                                    </p:anim>
                                    <p:anim calcmode="lin" valueType="num">
                                      <p:cBhvr>
                                        <p:cTn id="26" dur="33" tmFilter="0, 0; 0.125,0.2665; 0.25,0.4; 0.375,0.465; 0.5,0.5;  0.625,0.535; 0.75,0.6; 0.875,0.7335; 1,1">
                                          <p:stCondLst>
                                            <p:cond delay="132"/>
                                          </p:stCondLst>
                                        </p:cTn>
                                        <p:tgtEl>
                                          <p:spTgt spid="6"/>
                                        </p:tgtEl>
                                        <p:attrNameLst>
                                          <p:attrName>ppt_y</p:attrName>
                                        </p:attrNameLst>
                                      </p:cBhvr>
                                      <p:tavLst>
                                        <p:tav tm="0" fmla="#ppt_y-sin(pi*$)/27">
                                          <p:val>
                                            <p:fltVal val="0"/>
                                          </p:val>
                                        </p:tav>
                                        <p:tav tm="100000">
                                          <p:val>
                                            <p:fltVal val="1"/>
                                          </p:val>
                                        </p:tav>
                                      </p:tavLst>
                                    </p:anim>
                                    <p:anim calcmode="lin" valueType="num">
                                      <p:cBhvr>
                                        <p:cTn id="27" dur="16" tmFilter="0, 0; 0.125,0.2665; 0.25,0.4; 0.375,0.465; 0.5,0.5;  0.625,0.535; 0.75,0.6; 0.875,0.7335; 1,1">
                                          <p:stCondLst>
                                            <p:cond delay="166"/>
                                          </p:stCondLst>
                                        </p:cTn>
                                        <p:tgtEl>
                                          <p:spTgt spid="6"/>
                                        </p:tgtEl>
                                        <p:attrNameLst>
                                          <p:attrName>ppt_y</p:attrName>
                                        </p:attrNameLst>
                                      </p:cBhvr>
                                      <p:tavLst>
                                        <p:tav tm="0" fmla="#ppt_y-sin(pi*$)/81">
                                          <p:val>
                                            <p:fltVal val="0"/>
                                          </p:val>
                                        </p:tav>
                                        <p:tav tm="100000">
                                          <p:val>
                                            <p:fltVal val="1"/>
                                          </p:val>
                                        </p:tav>
                                      </p:tavLst>
                                    </p:anim>
                                    <p:animScale>
                                      <p:cBhvr>
                                        <p:cTn id="28" dur="3">
                                          <p:stCondLst>
                                            <p:cond delay="65"/>
                                          </p:stCondLst>
                                        </p:cTn>
                                        <p:tgtEl>
                                          <p:spTgt spid="6"/>
                                        </p:tgtEl>
                                      </p:cBhvr>
                                      <p:to x="100000" y="60000"/>
                                    </p:animScale>
                                    <p:animScale>
                                      <p:cBhvr>
                                        <p:cTn id="29" dur="17" decel="50000">
                                          <p:stCondLst>
                                            <p:cond delay="68"/>
                                          </p:stCondLst>
                                        </p:cTn>
                                        <p:tgtEl>
                                          <p:spTgt spid="6"/>
                                        </p:tgtEl>
                                      </p:cBhvr>
                                      <p:to x="100000" y="100000"/>
                                    </p:animScale>
                                    <p:animScale>
                                      <p:cBhvr>
                                        <p:cTn id="30" dur="3">
                                          <p:stCondLst>
                                            <p:cond delay="131"/>
                                          </p:stCondLst>
                                        </p:cTn>
                                        <p:tgtEl>
                                          <p:spTgt spid="6"/>
                                        </p:tgtEl>
                                      </p:cBhvr>
                                      <p:to x="100000" y="80000"/>
                                    </p:animScale>
                                    <p:animScale>
                                      <p:cBhvr>
                                        <p:cTn id="31" dur="17" decel="50000">
                                          <p:stCondLst>
                                            <p:cond delay="134"/>
                                          </p:stCondLst>
                                        </p:cTn>
                                        <p:tgtEl>
                                          <p:spTgt spid="6"/>
                                        </p:tgtEl>
                                      </p:cBhvr>
                                      <p:to x="100000" y="100000"/>
                                    </p:animScale>
                                    <p:animScale>
                                      <p:cBhvr>
                                        <p:cTn id="32" dur="3">
                                          <p:stCondLst>
                                            <p:cond delay="164"/>
                                          </p:stCondLst>
                                        </p:cTn>
                                        <p:tgtEl>
                                          <p:spTgt spid="6"/>
                                        </p:tgtEl>
                                      </p:cBhvr>
                                      <p:to x="100000" y="90000"/>
                                    </p:animScale>
                                    <p:animScale>
                                      <p:cBhvr>
                                        <p:cTn id="33" dur="17" decel="50000">
                                          <p:stCondLst>
                                            <p:cond delay="167"/>
                                          </p:stCondLst>
                                        </p:cTn>
                                        <p:tgtEl>
                                          <p:spTgt spid="6"/>
                                        </p:tgtEl>
                                      </p:cBhvr>
                                      <p:to x="100000" y="100000"/>
                                    </p:animScale>
                                    <p:animScale>
                                      <p:cBhvr>
                                        <p:cTn id="34" dur="3">
                                          <p:stCondLst>
                                            <p:cond delay="181"/>
                                          </p:stCondLst>
                                        </p:cTn>
                                        <p:tgtEl>
                                          <p:spTgt spid="6"/>
                                        </p:tgtEl>
                                      </p:cBhvr>
                                      <p:to x="100000" y="95000"/>
                                    </p:animScale>
                                    <p:animScale>
                                      <p:cBhvr>
                                        <p:cTn id="35" dur="17" decel="50000">
                                          <p:stCondLst>
                                            <p:cond delay="183"/>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0F90E-0E99-4724-8BE8-7FB54E05187A}"/>
              </a:ext>
            </a:extLst>
          </p:cNvPr>
          <p:cNvSpPr>
            <a:spLocks noGrp="1"/>
          </p:cNvSpPr>
          <p:nvPr>
            <p:ph type="title"/>
          </p:nvPr>
        </p:nvSpPr>
        <p:spPr/>
        <p:txBody>
          <a:bodyPr/>
          <a:lstStyle/>
          <a:p>
            <a:r>
              <a:rPr lang="en-US" dirty="0"/>
              <a:t>OOP Features</a:t>
            </a:r>
          </a:p>
        </p:txBody>
      </p:sp>
      <p:pic>
        <p:nvPicPr>
          <p:cNvPr id="1026" name="Picture 2" descr="E:\oop(WPU)\main-qimg-c7c7aad178ea2f646832c5e2f02368f6.png"/>
          <p:cNvPicPr>
            <a:picLocks noGrp="1" noChangeAspect="1" noChangeArrowheads="1"/>
          </p:cNvPicPr>
          <p:nvPr>
            <p:ph idx="1"/>
          </p:nvPr>
        </p:nvPicPr>
        <p:blipFill>
          <a:blip r:embed="rId2"/>
          <a:srcRect/>
          <a:stretch>
            <a:fillRect/>
          </a:stretch>
        </p:blipFill>
        <p:spPr bwMode="auto">
          <a:xfrm>
            <a:off x="2590800" y="2133600"/>
            <a:ext cx="7170380" cy="3585190"/>
          </a:xfrm>
          <a:prstGeom prst="rect">
            <a:avLst/>
          </a:prstGeom>
          <a:noFill/>
        </p:spPr>
      </p:pic>
    </p:spTree>
    <p:extLst>
      <p:ext uri="{BB962C8B-B14F-4D97-AF65-F5344CB8AC3E}">
        <p14:creationId xmlns:p14="http://schemas.microsoft.com/office/powerpoint/2010/main" val="186244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5" name="Content Placeholder 4"/>
          <p:cNvSpPr>
            <a:spLocks noGrp="1"/>
          </p:cNvSpPr>
          <p:nvPr>
            <p:ph idx="1"/>
          </p:nvPr>
        </p:nvSpPr>
        <p:spPr/>
        <p:txBody>
          <a:bodyPr/>
          <a:lstStyle/>
          <a:p>
            <a:endParaRPr lang="en-US" dirty="0"/>
          </a:p>
        </p:txBody>
      </p:sp>
      <p:sp>
        <p:nvSpPr>
          <p:cNvPr id="6" name="Rectangle 5">
            <a:extLst>
              <a:ext uri="{FF2B5EF4-FFF2-40B4-BE49-F238E27FC236}">
                <a16:creationId xmlns:a16="http://schemas.microsoft.com/office/drawing/2014/main" xmlns="" id="{99CA00FA-67BE-4E6B-A584-5F45EF4646C7}"/>
              </a:ext>
            </a:extLst>
          </p:cNvPr>
          <p:cNvSpPr/>
          <p:nvPr/>
        </p:nvSpPr>
        <p:spPr>
          <a:xfrm>
            <a:off x="5181600" y="1801550"/>
            <a:ext cx="1676400" cy="533400"/>
          </a:xfrm>
          <a:prstGeom prst="rect">
            <a:avLst/>
          </a:prstGeom>
          <a:solidFill>
            <a:srgbClr val="3333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Polymorphism</a:t>
            </a:r>
          </a:p>
        </p:txBody>
      </p:sp>
      <p:sp>
        <p:nvSpPr>
          <p:cNvPr id="7" name="Rectangle 6">
            <a:extLst>
              <a:ext uri="{FF2B5EF4-FFF2-40B4-BE49-F238E27FC236}">
                <a16:creationId xmlns:a16="http://schemas.microsoft.com/office/drawing/2014/main" xmlns="" id="{29A8CD98-4826-4FE8-AD8E-8203BFA7053F}"/>
              </a:ext>
            </a:extLst>
          </p:cNvPr>
          <p:cNvSpPr/>
          <p:nvPr/>
        </p:nvSpPr>
        <p:spPr>
          <a:xfrm>
            <a:off x="2743199" y="2819400"/>
            <a:ext cx="1858297" cy="990600"/>
          </a:xfrm>
          <a:prstGeom prst="rect">
            <a:avLst/>
          </a:prstGeom>
          <a:solidFill>
            <a:srgbClr val="0099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Compile time / Static /              Early binding</a:t>
            </a:r>
          </a:p>
        </p:txBody>
      </p:sp>
      <p:sp>
        <p:nvSpPr>
          <p:cNvPr id="8" name="Rectangle 7">
            <a:extLst>
              <a:ext uri="{FF2B5EF4-FFF2-40B4-BE49-F238E27FC236}">
                <a16:creationId xmlns:a16="http://schemas.microsoft.com/office/drawing/2014/main" xmlns="" id="{5DD8DE61-87EE-4E66-98E7-8EDB47EDBCB4}"/>
              </a:ext>
            </a:extLst>
          </p:cNvPr>
          <p:cNvSpPr/>
          <p:nvPr/>
        </p:nvSpPr>
        <p:spPr>
          <a:xfrm>
            <a:off x="7467600" y="2819400"/>
            <a:ext cx="1676400" cy="990600"/>
          </a:xfrm>
          <a:prstGeom prst="rect">
            <a:avLst/>
          </a:prstGeom>
          <a:solidFill>
            <a:srgbClr val="009999"/>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Runtime / Dynamic /    Late binding</a:t>
            </a:r>
          </a:p>
        </p:txBody>
      </p:sp>
      <p:sp>
        <p:nvSpPr>
          <p:cNvPr id="9" name="Rectangle 8">
            <a:extLst>
              <a:ext uri="{FF2B5EF4-FFF2-40B4-BE49-F238E27FC236}">
                <a16:creationId xmlns:a16="http://schemas.microsoft.com/office/drawing/2014/main" xmlns="" id="{3A0A7BD4-085C-4670-A83F-95AE1A0832CB}"/>
              </a:ext>
            </a:extLst>
          </p:cNvPr>
          <p:cNvSpPr/>
          <p:nvPr/>
        </p:nvSpPr>
        <p:spPr>
          <a:xfrm>
            <a:off x="1066800" y="4797932"/>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Function Overloading</a:t>
            </a:r>
          </a:p>
        </p:txBody>
      </p:sp>
      <p:sp>
        <p:nvSpPr>
          <p:cNvPr id="10" name="Rectangle 9">
            <a:extLst>
              <a:ext uri="{FF2B5EF4-FFF2-40B4-BE49-F238E27FC236}">
                <a16:creationId xmlns:a16="http://schemas.microsoft.com/office/drawing/2014/main" xmlns="" id="{8F177DD2-869F-4B38-B50A-6BB7B3417854}"/>
              </a:ext>
            </a:extLst>
          </p:cNvPr>
          <p:cNvSpPr/>
          <p:nvPr/>
        </p:nvSpPr>
        <p:spPr>
          <a:xfrm>
            <a:off x="4114800" y="4876800"/>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Operator Overloading</a:t>
            </a:r>
          </a:p>
        </p:txBody>
      </p:sp>
      <p:sp>
        <p:nvSpPr>
          <p:cNvPr id="11" name="Rectangle 10">
            <a:extLst>
              <a:ext uri="{FF2B5EF4-FFF2-40B4-BE49-F238E27FC236}">
                <a16:creationId xmlns:a16="http://schemas.microsoft.com/office/drawing/2014/main" xmlns="" id="{5B72EFDC-EE49-4404-AC13-79E944237343}"/>
              </a:ext>
            </a:extLst>
          </p:cNvPr>
          <p:cNvSpPr/>
          <p:nvPr/>
        </p:nvSpPr>
        <p:spPr>
          <a:xfrm>
            <a:off x="7543800" y="4876800"/>
            <a:ext cx="1676400" cy="533400"/>
          </a:xfrm>
          <a:prstGeom prst="rect">
            <a:avLst/>
          </a:prstGeom>
          <a:solidFill>
            <a:srgbClr val="33CCF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Virtual Functions</a:t>
            </a:r>
          </a:p>
        </p:txBody>
      </p:sp>
      <p:cxnSp>
        <p:nvCxnSpPr>
          <p:cNvPr id="12" name="Straight Arrow Connector 11">
            <a:extLst>
              <a:ext uri="{FF2B5EF4-FFF2-40B4-BE49-F238E27FC236}">
                <a16:creationId xmlns:a16="http://schemas.microsoft.com/office/drawing/2014/main" xmlns="" id="{230EE3CB-A099-46B1-88E8-7E137CE3D2DD}"/>
              </a:ext>
            </a:extLst>
          </p:cNvPr>
          <p:cNvCxnSpPr>
            <a:cxnSpLocks/>
            <a:stCxn id="6" idx="1"/>
            <a:endCxn id="7" idx="0"/>
          </p:cNvCxnSpPr>
          <p:nvPr/>
        </p:nvCxnSpPr>
        <p:spPr>
          <a:xfrm flipH="1">
            <a:off x="3672348" y="2068250"/>
            <a:ext cx="1509252" cy="75115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13" name="Straight Arrow Connector 12">
            <a:extLst>
              <a:ext uri="{FF2B5EF4-FFF2-40B4-BE49-F238E27FC236}">
                <a16:creationId xmlns:a16="http://schemas.microsoft.com/office/drawing/2014/main" xmlns="" id="{6EA8B0E3-CBAC-409B-B40F-83BE870FE9EE}"/>
              </a:ext>
            </a:extLst>
          </p:cNvPr>
          <p:cNvCxnSpPr>
            <a:cxnSpLocks/>
            <a:stCxn id="6" idx="3"/>
            <a:endCxn id="8" idx="0"/>
          </p:cNvCxnSpPr>
          <p:nvPr/>
        </p:nvCxnSpPr>
        <p:spPr>
          <a:xfrm>
            <a:off x="6858000" y="2068250"/>
            <a:ext cx="1447800" cy="75115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18" name="Straight Arrow Connector 17">
            <a:extLst>
              <a:ext uri="{FF2B5EF4-FFF2-40B4-BE49-F238E27FC236}">
                <a16:creationId xmlns:a16="http://schemas.microsoft.com/office/drawing/2014/main" xmlns="" id="{230EE3CB-A099-46B1-88E8-7E137CE3D2DD}"/>
              </a:ext>
            </a:extLst>
          </p:cNvPr>
          <p:cNvCxnSpPr>
            <a:cxnSpLocks/>
          </p:cNvCxnSpPr>
          <p:nvPr/>
        </p:nvCxnSpPr>
        <p:spPr>
          <a:xfrm rot="10800000" flipV="1">
            <a:off x="2133600" y="3810000"/>
            <a:ext cx="1295400" cy="99060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xmlns="" id="{6EA8B0E3-CBAC-409B-B40F-83BE870FE9EE}"/>
              </a:ext>
            </a:extLst>
          </p:cNvPr>
          <p:cNvCxnSpPr>
            <a:cxnSpLocks/>
            <a:stCxn id="7" idx="2"/>
          </p:cNvCxnSpPr>
          <p:nvPr/>
        </p:nvCxnSpPr>
        <p:spPr>
          <a:xfrm>
            <a:off x="3672348" y="3810000"/>
            <a:ext cx="1356852" cy="1066800"/>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rot="5400000">
            <a:off x="7771573" y="4340984"/>
            <a:ext cx="1070043" cy="1588"/>
          </a:xfrm>
          <a:prstGeom prst="straightConnector1">
            <a:avLst/>
          </a:prstGeom>
          <a:ln>
            <a:tailEnd type="triangle" w="lg" len="lg"/>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1000"/>
                                        <p:tgtEl>
                                          <p:spTgt spid="12"/>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1000"/>
                                        <p:tgtEl>
                                          <p:spTgt spid="1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1000"/>
                                        <p:tgtEl>
                                          <p:spTgt spid="18"/>
                                        </p:tgtEl>
                                      </p:cBhvr>
                                    </p:animEffect>
                                  </p:childTnLst>
                                </p:cTn>
                              </p:par>
                              <p:par>
                                <p:cTn id="28" presetID="22" presetClass="entr" presetSubtype="1"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1000"/>
                                        <p:tgtEl>
                                          <p:spTgt spid="2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947" y="642932"/>
            <a:ext cx="10695553" cy="626394"/>
          </a:xfrm>
        </p:spPr>
        <p:txBody>
          <a:bodyPr>
            <a:noAutofit/>
          </a:bodyPr>
          <a:lstStyle/>
          <a:p>
            <a:r>
              <a:rPr lang="en-US" altLang="zh-CN" dirty="0"/>
              <a:t>Function Overloading</a:t>
            </a:r>
            <a:endParaRPr lang="en-US" dirty="0"/>
          </a:p>
        </p:txBody>
      </p:sp>
      <p:sp>
        <p:nvSpPr>
          <p:cNvPr id="3" name="Content Placeholder 2"/>
          <p:cNvSpPr>
            <a:spLocks noGrp="1"/>
          </p:cNvSpPr>
          <p:nvPr>
            <p:ph idx="1"/>
          </p:nvPr>
        </p:nvSpPr>
        <p:spPr>
          <a:xfrm>
            <a:off x="1196944" y="1729946"/>
            <a:ext cx="10058400" cy="4729838"/>
          </a:xfrm>
        </p:spPr>
        <p:txBody>
          <a:bodyPr>
            <a:noAutofit/>
          </a:bodyPr>
          <a:lstStyle/>
          <a:p>
            <a:pPr marL="365125" indent="-255588">
              <a:lnSpc>
                <a:spcPct val="150000"/>
              </a:lnSpc>
              <a:spcBef>
                <a:spcPts val="400"/>
              </a:spcBef>
              <a:buClr>
                <a:srgbClr val="2DA2BF"/>
              </a:buClr>
              <a:buSzPct val="68000"/>
              <a:buFont typeface="Wingdings 3" pitchFamily="18" charset="2"/>
              <a:buChar char=""/>
            </a:pPr>
            <a:r>
              <a:rPr lang="en-US" altLang="zh-CN" dirty="0">
                <a:solidFill>
                  <a:srgbClr val="000000"/>
                </a:solidFill>
                <a:latin typeface="Times New Roman" pitchFamily="18" charset="0"/>
                <a:sym typeface="Times New Roman" pitchFamily="18" charset="0"/>
              </a:rPr>
              <a:t>C++ enables several functions of the same name to be defined, as long as they have different signatures.</a:t>
            </a:r>
          </a:p>
          <a:p>
            <a:pPr marL="365125" indent="-255588">
              <a:lnSpc>
                <a:spcPct val="150000"/>
              </a:lnSpc>
              <a:spcBef>
                <a:spcPts val="400"/>
              </a:spcBef>
              <a:buClr>
                <a:srgbClr val="2DA2BF"/>
              </a:buClr>
              <a:buSzPct val="68000"/>
              <a:buFont typeface="Wingdings 3" pitchFamily="18" charset="2"/>
              <a:buChar char=""/>
            </a:pPr>
            <a:r>
              <a:rPr lang="en-US" altLang="zh-CN" dirty="0">
                <a:solidFill>
                  <a:srgbClr val="000000"/>
                </a:solidFill>
                <a:latin typeface="Times New Roman" pitchFamily="18" charset="0"/>
                <a:sym typeface="Times New Roman" pitchFamily="18" charset="0"/>
              </a:rPr>
              <a:t>This is called </a:t>
            </a:r>
            <a:r>
              <a:rPr lang="en-US" altLang="zh-CN" dirty="0">
                <a:solidFill>
                  <a:srgbClr val="0000FF"/>
                </a:solidFill>
                <a:latin typeface="Times New Roman" pitchFamily="18" charset="0"/>
                <a:sym typeface="Times New Roman" pitchFamily="18" charset="0"/>
              </a:rPr>
              <a:t>function overloading</a:t>
            </a:r>
            <a:r>
              <a:rPr lang="en-US" altLang="zh-CN" dirty="0">
                <a:solidFill>
                  <a:srgbClr val="000000"/>
                </a:solidFill>
                <a:latin typeface="Times New Roman" pitchFamily="18" charset="0"/>
                <a:sym typeface="Times New Roman" pitchFamily="18" charset="0"/>
              </a:rPr>
              <a:t>.</a:t>
            </a:r>
          </a:p>
          <a:p>
            <a:pPr marL="365125" indent="-255588">
              <a:lnSpc>
                <a:spcPct val="150000"/>
              </a:lnSpc>
              <a:spcBef>
                <a:spcPts val="400"/>
              </a:spcBef>
              <a:buClr>
                <a:srgbClr val="2DA2BF"/>
              </a:buClr>
              <a:buSzPct val="68000"/>
              <a:buFont typeface="Wingdings 3" pitchFamily="18" charset="2"/>
              <a:buChar char=""/>
            </a:pPr>
            <a:r>
              <a:rPr lang="en-US" altLang="zh-CN" dirty="0">
                <a:solidFill>
                  <a:srgbClr val="000000"/>
                </a:solidFill>
                <a:latin typeface="Times New Roman" pitchFamily="18" charset="0"/>
                <a:sym typeface="Times New Roman" pitchFamily="18" charset="0"/>
              </a:rPr>
              <a:t>The C++ compiler selects the proper function to call by examining the number, types and order of the arguments in the call.</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33</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8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15C6AD11-09FA-4589-B677-D68897916A01}" type="slidenum">
              <a:rPr lang="en-US" altLang="zh-CN"/>
              <a:pPr/>
              <a:t>34</a:t>
            </a:fld>
            <a:endParaRPr lang="en-US" altLang="zh-CN" sz="1800">
              <a:solidFill>
                <a:schemeClr val="tx1"/>
              </a:solidFill>
            </a:endParaRPr>
          </a:p>
        </p:txBody>
      </p:sp>
      <p:sp>
        <p:nvSpPr>
          <p:cNvPr id="5" name="TextBox 4">
            <a:extLst>
              <a:ext uri="{FF2B5EF4-FFF2-40B4-BE49-F238E27FC236}">
                <a16:creationId xmlns:a16="http://schemas.microsoft.com/office/drawing/2014/main" xmlns="" id="{A0C47008-E99C-41B1-8231-49FDF2F33AF7}"/>
              </a:ext>
            </a:extLst>
          </p:cNvPr>
          <p:cNvSpPr txBox="1"/>
          <p:nvPr/>
        </p:nvSpPr>
        <p:spPr>
          <a:xfrm>
            <a:off x="1935066" y="136523"/>
            <a:ext cx="8321869" cy="6001643"/>
          </a:xfrm>
          <a:prstGeom prst="rect">
            <a:avLst/>
          </a:prstGeom>
          <a:solidFill>
            <a:schemeClr val="bg1">
              <a:lumMod val="75000"/>
            </a:schemeClr>
          </a:solid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#include</a:t>
            </a:r>
            <a:r>
              <a:rPr lang="en-US" sz="1600" b="1" dirty="0">
                <a:solidFill>
                  <a:srgbClr val="CC04A1"/>
                </a:solidFill>
                <a:latin typeface="Courier New" panose="02070309020205020404" pitchFamily="49" charset="0"/>
                <a:cs typeface="Courier New" panose="02070309020205020404" pitchFamily="49" charset="0"/>
              </a:rPr>
              <a:t>&lt;iostream&gt;</a:t>
            </a:r>
          </a:p>
          <a:p>
            <a:r>
              <a:rPr lang="en-US" sz="1600" b="1" dirty="0">
                <a:solidFill>
                  <a:schemeClr val="accent2">
                    <a:lumMod val="75000"/>
                  </a:schemeClr>
                </a:solidFill>
                <a:latin typeface="Courier New" panose="02070309020205020404" pitchFamily="49" charset="0"/>
                <a:cs typeface="Courier New" panose="02070309020205020404" pitchFamily="49" charset="0"/>
              </a:rPr>
              <a:t>using namespace </a:t>
            </a:r>
            <a:r>
              <a:rPr lang="en-US" sz="1600" b="1" dirty="0">
                <a:latin typeface="Courier New" panose="02070309020205020404" pitchFamily="49" charset="0"/>
                <a:cs typeface="Courier New" panose="02070309020205020404" pitchFamily="49" charset="0"/>
              </a:rPr>
              <a:t>std;</a:t>
            </a:r>
          </a:p>
          <a:p>
            <a:r>
              <a:rPr lang="en-US" sz="1600" b="1" dirty="0">
                <a:solidFill>
                  <a:srgbClr val="00B05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basic, </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da</a:t>
            </a:r>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hra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basic + </a:t>
            </a:r>
            <a:r>
              <a:rPr lang="en-US" sz="1600" b="1" dirty="0" err="1">
                <a:latin typeface="Courier New" panose="02070309020205020404" pitchFamily="49" charset="0"/>
                <a:cs typeface="Courier New" panose="02070309020205020404" pitchFamily="49" charset="0"/>
              </a:rPr>
              <a:t>da</a:t>
            </a:r>
            <a:r>
              <a:rPr lang="en-US" sz="1600" b="1" dirty="0">
                <a:latin typeface="Courier New" panose="02070309020205020404" pitchFamily="49" charset="0"/>
                <a:cs typeface="Courier New" panose="02070309020205020404" pitchFamily="49" charset="0"/>
              </a:rPr>
              <a:t>/</a:t>
            </a:r>
            <a:r>
              <a:rPr lang="en-US" sz="1600" b="1" dirty="0">
                <a:solidFill>
                  <a:srgbClr val="CC04A1"/>
                </a:solidFill>
                <a:latin typeface="Courier New" panose="02070309020205020404" pitchFamily="49" charset="0"/>
                <a:cs typeface="Courier New" panose="02070309020205020404" pitchFamily="49" charset="0"/>
              </a:rPr>
              <a:t>100</a:t>
            </a:r>
            <a:r>
              <a:rPr lang="en-US" sz="1600" b="1" dirty="0">
                <a:latin typeface="Courier New" panose="02070309020205020404" pitchFamily="49" charset="0"/>
                <a:cs typeface="Courier New" panose="02070309020205020404" pitchFamily="49" charset="0"/>
              </a:rPr>
              <a:t>*basic + </a:t>
            </a:r>
            <a:r>
              <a:rPr lang="en-US" sz="1600" b="1" dirty="0" err="1">
                <a:latin typeface="Courier New" panose="02070309020205020404" pitchFamily="49" charset="0"/>
                <a:cs typeface="Courier New" panose="02070309020205020404" pitchFamily="49" charset="0"/>
              </a:rPr>
              <a:t>hra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hr, </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wg</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hr * </a:t>
            </a:r>
            <a:r>
              <a:rPr lang="en-US" sz="1600" b="1" dirty="0" err="1">
                <a:latin typeface="Courier New" panose="02070309020205020404" pitchFamily="49" charset="0"/>
                <a:cs typeface="Courier New" panose="02070309020205020404" pitchFamily="49" charset="0"/>
              </a:rPr>
              <a:t>wg</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float</a:t>
            </a:r>
            <a:r>
              <a:rPr lang="en-US" sz="1600" b="1"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p;</a:t>
            </a:r>
          </a:p>
          <a:p>
            <a:r>
              <a:rPr lang="en-US" sz="1600" b="1" dirty="0">
                <a:latin typeface="Courier New" panose="02070309020205020404" pitchFamily="49" charset="0"/>
                <a:cs typeface="Courier New" panose="02070309020205020404" pitchFamily="49" charset="0"/>
              </a:rPr>
              <a:t>        }</a:t>
            </a:r>
          </a:p>
          <a:p>
            <a:r>
              <a:rPr lang="en-US" sz="1600" b="1" dirty="0" err="1">
                <a:solidFill>
                  <a:srgbClr val="00B05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(basic, </a:t>
            </a:r>
            <a:r>
              <a:rPr lang="en-US" sz="1600" b="1" dirty="0" err="1">
                <a:latin typeface="Courier New" panose="02070309020205020404" pitchFamily="49" charset="0"/>
                <a:cs typeface="Courier New" panose="02070309020205020404" pitchFamily="49" charset="0"/>
              </a:rPr>
              <a:t>da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hra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gross = basic + da/</a:t>
            </a:r>
            <a:r>
              <a:rPr lang="en-US" sz="1600" b="1" dirty="0">
                <a:solidFill>
                  <a:srgbClr val="CC04A1"/>
                </a:solidFill>
                <a:latin typeface="Courier New" panose="02070309020205020404" pitchFamily="49" charset="0"/>
                <a:cs typeface="Courier New" panose="02070309020205020404" pitchFamily="49" charset="0"/>
              </a:rPr>
              <a:t>100</a:t>
            </a:r>
            <a:r>
              <a:rPr lang="en-US" sz="1600" b="1" dirty="0">
                <a:latin typeface="Courier New" panose="02070309020205020404" pitchFamily="49" charset="0"/>
                <a:cs typeface="Courier New" panose="02070309020205020404" pitchFamily="49" charset="0"/>
              </a:rPr>
              <a:t>*basic + </a:t>
            </a:r>
            <a:r>
              <a:rPr lang="en-US" sz="1600" b="1" dirty="0" err="1">
                <a:latin typeface="Courier New" panose="02070309020205020404" pitchFamily="49" charset="0"/>
                <a:cs typeface="Courier New" panose="02070309020205020404" pitchFamily="49" charset="0"/>
              </a:rPr>
              <a:t>hra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 (hours, </a:t>
            </a:r>
            <a:r>
              <a:rPr lang="en-US" sz="1600" b="1" dirty="0" err="1">
                <a:latin typeface="Courier New" panose="02070309020205020404" pitchFamily="49" charset="0"/>
                <a:cs typeface="Courier New" panose="02070309020205020404" pitchFamily="49" charset="0"/>
              </a:rPr>
              <a:t>wages_Hr</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 &lt;&lt; </a:t>
            </a:r>
            <a:r>
              <a:rPr lang="en-US" sz="1600" b="1" dirty="0" err="1">
                <a:latin typeface="Courier New" panose="02070309020205020404" pitchFamily="49" charset="0"/>
                <a:cs typeface="Courier New" panose="02070309020205020404" pitchFamily="49" charset="0"/>
              </a:rPr>
              <a:t>calc_Gross_Pay</a:t>
            </a:r>
            <a:r>
              <a:rPr lang="en-US" sz="1600" b="1" dirty="0">
                <a:latin typeface="Courier New" panose="02070309020205020404" pitchFamily="49" charset="0"/>
                <a:cs typeface="Courier New" panose="02070309020205020404" pitchFamily="49" charset="0"/>
              </a:rPr>
              <a:t>(pay);</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22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1.11111E-6 L 0 -0.9838 " pathEditMode="relative" rAng="0" ptsTypes="AA">
                                      <p:cBhvr>
                                        <p:cTn id="6" dur="2000" fill="hold"/>
                                        <p:tgtEl>
                                          <p:spTgt spid="5"/>
                                        </p:tgtEl>
                                        <p:attrNameLst>
                                          <p:attrName>ppt_x</p:attrName>
                                          <p:attrName>ppt_y</p:attrName>
                                        </p:attrNameLst>
                                      </p:cBhvr>
                                      <p:rCtr x="0" y="-49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947" y="642932"/>
            <a:ext cx="10695553" cy="626394"/>
          </a:xfrm>
        </p:spPr>
        <p:txBody>
          <a:bodyPr>
            <a:noAutofit/>
          </a:bodyPr>
          <a:lstStyle/>
          <a:p>
            <a:r>
              <a:rPr lang="en-US" dirty="0"/>
              <a:t>Operator Overloading</a:t>
            </a:r>
          </a:p>
        </p:txBody>
      </p:sp>
      <p:sp>
        <p:nvSpPr>
          <p:cNvPr id="3" name="Content Placeholder 2"/>
          <p:cNvSpPr>
            <a:spLocks noGrp="1"/>
          </p:cNvSpPr>
          <p:nvPr>
            <p:ph idx="1"/>
          </p:nvPr>
        </p:nvSpPr>
        <p:spPr>
          <a:xfrm>
            <a:off x="1196944" y="1729946"/>
            <a:ext cx="10058400" cy="4729838"/>
          </a:xfrm>
        </p:spPr>
        <p:txBody>
          <a:bodyPr>
            <a:noAutofit/>
          </a:bodyPr>
          <a:lstStyle/>
          <a:p>
            <a:pPr marL="357188" indent="-357188" algn="just">
              <a:lnSpc>
                <a:spcPct val="100000"/>
              </a:lnSpc>
              <a:spcBef>
                <a:spcPts val="0"/>
              </a:spcBef>
              <a:spcAft>
                <a:spcPts val="1800"/>
              </a:spcAft>
              <a:buFont typeface="Wingdings" panose="05000000000000000000" pitchFamily="2" charset="2"/>
              <a:buChar char="§"/>
            </a:pPr>
            <a:r>
              <a:rPr lang="en-IN" dirty="0"/>
              <a:t>C++ programming feature that allows programmer to redefine the meaning of an existing operator when they operate on class objects.</a:t>
            </a:r>
          </a:p>
          <a:p>
            <a:pPr marL="357188" indent="-357188" algn="just">
              <a:lnSpc>
                <a:spcPct val="100000"/>
              </a:lnSpc>
              <a:spcBef>
                <a:spcPts val="0"/>
              </a:spcBef>
              <a:spcAft>
                <a:spcPts val="1800"/>
              </a:spcAft>
              <a:buFont typeface="Wingdings" panose="05000000000000000000" pitchFamily="2" charset="2"/>
              <a:buChar char="§"/>
            </a:pPr>
            <a:r>
              <a:rPr lang="en-US" dirty="0"/>
              <a:t>Closely related to function overloading. </a:t>
            </a:r>
            <a:endParaRPr lang="en-US" altLang="en-US" dirty="0"/>
          </a:p>
          <a:p>
            <a:pPr marL="357188" indent="-357188" algn="just">
              <a:lnSpc>
                <a:spcPct val="100000"/>
              </a:lnSpc>
              <a:spcBef>
                <a:spcPts val="0"/>
              </a:spcBef>
              <a:spcAft>
                <a:spcPts val="1800"/>
              </a:spcAft>
              <a:buFont typeface="Wingdings" panose="05000000000000000000" pitchFamily="2" charset="2"/>
              <a:buChar char="§"/>
            </a:pPr>
            <a:r>
              <a:rPr lang="en-US" altLang="en-US" dirty="0"/>
              <a:t>Allows existing operators to be redefined (overloaded) to have new meaning for a specific class objects.</a:t>
            </a:r>
          </a:p>
          <a:p>
            <a:pPr marL="357188" indent="-357188" algn="just">
              <a:lnSpc>
                <a:spcPct val="100000"/>
              </a:lnSpc>
              <a:spcBef>
                <a:spcPts val="0"/>
              </a:spcBef>
              <a:spcAft>
                <a:spcPts val="1800"/>
              </a:spcAft>
              <a:buFont typeface="Wingdings" panose="05000000000000000000" pitchFamily="2" charset="2"/>
              <a:buChar char="§"/>
            </a:pPr>
            <a:r>
              <a:rPr lang="en-US" altLang="en-US" dirty="0"/>
              <a:t>Already used the + and - in overloaded fashion when add or subtract ints, floats, doubles, etc.</a:t>
            </a:r>
            <a:endParaRPr lang="en-US" dirty="0"/>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35</a:t>
            </a:fld>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67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399" y="547655"/>
            <a:ext cx="10070799" cy="626394"/>
          </a:xfrm>
        </p:spPr>
        <p:txBody>
          <a:bodyPr>
            <a:noAutofit/>
          </a:bodyPr>
          <a:lstStyle/>
          <a:p>
            <a:r>
              <a:rPr lang="en-US" sz="3800" b="1" dirty="0">
                <a:solidFill>
                  <a:srgbClr val="002060"/>
                </a:solidFill>
              </a:rPr>
              <a:t>Operator Overloading</a:t>
            </a:r>
          </a:p>
        </p:txBody>
      </p:sp>
      <p:sp>
        <p:nvSpPr>
          <p:cNvPr id="3" name="Content Placeholder 2"/>
          <p:cNvSpPr>
            <a:spLocks noGrp="1"/>
          </p:cNvSpPr>
          <p:nvPr>
            <p:ph idx="1"/>
          </p:nvPr>
        </p:nvSpPr>
        <p:spPr>
          <a:xfrm>
            <a:off x="1196944" y="1729953"/>
            <a:ext cx="10058400" cy="2153921"/>
          </a:xfrm>
        </p:spPr>
        <p:txBody>
          <a:bodyPr>
            <a:normAutofit fontScale="77500" lnSpcReduction="20000"/>
          </a:bodyPr>
          <a:lstStyle/>
          <a:p>
            <a:pPr marL="357188" indent="-357188" algn="just">
              <a:lnSpc>
                <a:spcPct val="100000"/>
              </a:lnSpc>
              <a:spcBef>
                <a:spcPts val="0"/>
              </a:spcBef>
              <a:spcAft>
                <a:spcPts val="400"/>
              </a:spcAft>
              <a:buFont typeface="Wingdings" panose="05000000000000000000" pitchFamily="2" charset="2"/>
              <a:buChar char="§"/>
            </a:pPr>
            <a:r>
              <a:rPr lang="en-US" dirty="0"/>
              <a:t>Overloading of operators are achieved by creating </a:t>
            </a:r>
            <a:r>
              <a:rPr lang="en-US" b="1" dirty="0">
                <a:solidFill>
                  <a:srgbClr val="7030A0"/>
                </a:solidFill>
              </a:rPr>
              <a:t>operator function</a:t>
            </a:r>
            <a:endParaRPr lang="en-US" dirty="0"/>
          </a:p>
          <a:p>
            <a:pPr marL="357188" indent="-357188" algn="just">
              <a:lnSpc>
                <a:spcPct val="100000"/>
              </a:lnSpc>
              <a:spcBef>
                <a:spcPts val="0"/>
              </a:spcBef>
              <a:spcAft>
                <a:spcPts val="400"/>
              </a:spcAft>
              <a:buFont typeface="Wingdings" panose="05000000000000000000" pitchFamily="2" charset="2"/>
              <a:buChar char="§"/>
            </a:pPr>
            <a:r>
              <a:rPr lang="en-US" dirty="0"/>
              <a:t>An </a:t>
            </a:r>
            <a:r>
              <a:rPr lang="en-US" b="1" dirty="0">
                <a:solidFill>
                  <a:srgbClr val="7030A0"/>
                </a:solidFill>
              </a:rPr>
              <a:t>operator function </a:t>
            </a:r>
            <a:r>
              <a:rPr lang="en-US" dirty="0"/>
              <a:t>defines the operations that the overloaded operator can perform relative to the class</a:t>
            </a:r>
          </a:p>
          <a:p>
            <a:pPr marL="357188" indent="-357188" algn="just">
              <a:lnSpc>
                <a:spcPct val="100000"/>
              </a:lnSpc>
              <a:spcBef>
                <a:spcPts val="0"/>
              </a:spcBef>
              <a:spcAft>
                <a:spcPts val="400"/>
              </a:spcAft>
              <a:buFont typeface="Wingdings" panose="05000000000000000000" pitchFamily="2" charset="2"/>
              <a:buChar char="§"/>
            </a:pPr>
            <a:r>
              <a:rPr lang="en-US" dirty="0"/>
              <a:t>An operator function is created using the keyword </a:t>
            </a:r>
            <a:r>
              <a:rPr lang="en-US" b="1" dirty="0">
                <a:solidFill>
                  <a:srgbClr val="7030A0"/>
                </a:solidFill>
              </a:rPr>
              <a:t>operator</a:t>
            </a:r>
          </a:p>
          <a:p>
            <a:pPr marL="357188" indent="-357188" algn="just">
              <a:lnSpc>
                <a:spcPct val="100000"/>
              </a:lnSpc>
              <a:spcBef>
                <a:spcPts val="0"/>
              </a:spcBef>
              <a:spcAft>
                <a:spcPts val="400"/>
              </a:spcAft>
              <a:buFont typeface="Wingdings" panose="05000000000000000000" pitchFamily="2" charset="2"/>
              <a:buChar char="§"/>
            </a:pPr>
            <a:r>
              <a:rPr lang="en-US" dirty="0"/>
              <a:t>Operator functions can be either</a:t>
            </a:r>
            <a:r>
              <a:rPr lang="en-US" b="1" dirty="0">
                <a:solidFill>
                  <a:srgbClr val="C00000"/>
                </a:solidFill>
              </a:rPr>
              <a:t> members </a:t>
            </a:r>
            <a:r>
              <a:rPr lang="en-US" dirty="0"/>
              <a:t>or </a:t>
            </a:r>
            <a:r>
              <a:rPr lang="en-US" b="1" dirty="0">
                <a:solidFill>
                  <a:srgbClr val="7030A0"/>
                </a:solidFill>
              </a:rPr>
              <a:t>nonmembers </a:t>
            </a:r>
            <a:r>
              <a:rPr lang="en-US" dirty="0"/>
              <a:t>of a class</a:t>
            </a:r>
          </a:p>
          <a:p>
            <a:pPr marL="357188" indent="-357188" algn="just">
              <a:lnSpc>
                <a:spcPct val="100000"/>
              </a:lnSpc>
              <a:spcBef>
                <a:spcPts val="0"/>
              </a:spcBef>
              <a:spcAft>
                <a:spcPts val="400"/>
              </a:spcAft>
              <a:buFont typeface="Wingdings" panose="05000000000000000000" pitchFamily="2" charset="2"/>
              <a:buChar char="§"/>
            </a:pPr>
            <a:r>
              <a:rPr lang="en-US" b="1" dirty="0">
                <a:solidFill>
                  <a:srgbClr val="7030A0"/>
                </a:solidFill>
              </a:rPr>
              <a:t>Non-member</a:t>
            </a:r>
            <a:r>
              <a:rPr lang="en-US" dirty="0"/>
              <a:t> operator functions are always </a:t>
            </a:r>
            <a:r>
              <a:rPr lang="en-US" b="1" dirty="0">
                <a:solidFill>
                  <a:srgbClr val="C00000"/>
                </a:solidFill>
              </a:rPr>
              <a:t>friend functions </a:t>
            </a:r>
            <a:r>
              <a:rPr lang="en-US" dirty="0"/>
              <a:t>of the class</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36</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3"/>
          <a:srcRect l="12921" r="12922" b="10811"/>
          <a:stretch/>
        </p:blipFill>
        <p:spPr>
          <a:xfrm>
            <a:off x="1256278" y="3883868"/>
            <a:ext cx="10266923" cy="2099734"/>
          </a:xfrm>
          <a:prstGeom prst="rect">
            <a:avLst/>
          </a:prstGeom>
        </p:spPr>
      </p:pic>
    </p:spTree>
    <p:extLst>
      <p:ext uri="{BB962C8B-B14F-4D97-AF65-F5344CB8AC3E}">
        <p14:creationId xmlns:p14="http://schemas.microsoft.com/office/powerpoint/2010/main" val="1367901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sz="3800" b="1" dirty="0">
                <a:solidFill>
                  <a:srgbClr val="002060"/>
                </a:solidFill>
              </a:rPr>
              <a:t>Syntax of Operator Overloading</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37</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083734" y="1706517"/>
            <a:ext cx="10128750" cy="2277547"/>
          </a:xfrm>
          <a:prstGeom prst="rect">
            <a:avLst/>
          </a:prstGeom>
        </p:spPr>
        <p:txBody>
          <a:bodyPr wrap="square">
            <a:spAutoFit/>
          </a:bodyPr>
          <a:lstStyle/>
          <a:p>
            <a:pPr>
              <a:spcAft>
                <a:spcPts val="1200"/>
              </a:spcAft>
            </a:pPr>
            <a:r>
              <a:rPr lang="en-US" altLang="en-US" sz="2400" b="1" dirty="0"/>
              <a:t>Overloading an operator</a:t>
            </a:r>
          </a:p>
          <a:p>
            <a:pPr marL="800100" lvl="1" indent="-342900">
              <a:spcAft>
                <a:spcPts val="1200"/>
              </a:spcAft>
              <a:buFont typeface="Wingdings" panose="05000000000000000000" pitchFamily="2" charset="2"/>
              <a:buChar char="§"/>
            </a:pPr>
            <a:r>
              <a:rPr lang="en-US" altLang="en-US" sz="2200" dirty="0"/>
              <a:t>Write function definition as normal</a:t>
            </a:r>
          </a:p>
          <a:p>
            <a:pPr marL="800100" lvl="1" indent="-342900">
              <a:spcAft>
                <a:spcPts val="1200"/>
              </a:spcAft>
              <a:buFont typeface="Wingdings" panose="05000000000000000000" pitchFamily="2" charset="2"/>
              <a:buChar char="§"/>
            </a:pPr>
            <a:r>
              <a:rPr lang="en-US" altLang="en-US" sz="2200" dirty="0"/>
              <a:t>Function name is keyword </a:t>
            </a:r>
            <a:r>
              <a:rPr lang="en-US" altLang="en-US" sz="2200" b="1" dirty="0">
                <a:solidFill>
                  <a:srgbClr val="CC04A1"/>
                </a:solidFill>
                <a:latin typeface="Courier New" panose="02070309020205020404" pitchFamily="49" charset="0"/>
              </a:rPr>
              <a:t>operator</a:t>
            </a:r>
            <a:r>
              <a:rPr lang="en-US" altLang="en-US" sz="2200" dirty="0"/>
              <a:t> followed by the symbol for the </a:t>
            </a:r>
            <a:r>
              <a:rPr lang="en-US" altLang="en-US" sz="2200" dirty="0">
                <a:solidFill>
                  <a:srgbClr val="7030A0"/>
                </a:solidFill>
              </a:rPr>
              <a:t>operator being overloaded</a:t>
            </a:r>
          </a:p>
          <a:p>
            <a:pPr marL="800100" lvl="1" indent="-342900">
              <a:spcAft>
                <a:spcPts val="1200"/>
              </a:spcAft>
              <a:buFont typeface="Wingdings" panose="05000000000000000000" pitchFamily="2" charset="2"/>
              <a:buChar char="§"/>
            </a:pPr>
            <a:r>
              <a:rPr lang="en-US" altLang="en-US" sz="2200" b="1" dirty="0">
                <a:solidFill>
                  <a:srgbClr val="CC04A1"/>
                </a:solidFill>
                <a:latin typeface="Courier New" panose="02070309020205020404" pitchFamily="49" charset="0"/>
              </a:rPr>
              <a:t>operator</a:t>
            </a:r>
            <a:r>
              <a:rPr lang="en-US" altLang="en-US" sz="2200" b="1" dirty="0">
                <a:solidFill>
                  <a:srgbClr val="0000FF"/>
                </a:solidFill>
                <a:latin typeface="Courier New" panose="02070309020205020404" pitchFamily="49" charset="0"/>
              </a:rPr>
              <a:t>+</a:t>
            </a:r>
            <a:r>
              <a:rPr lang="en-US" altLang="en-US" sz="2200" dirty="0"/>
              <a:t> used to overload the addition operator (</a:t>
            </a:r>
            <a:r>
              <a:rPr lang="en-US" altLang="en-US" sz="2200" b="1" dirty="0">
                <a:latin typeface="Courier New" panose="02070309020205020404" pitchFamily="49" charset="0"/>
              </a:rPr>
              <a:t>+</a:t>
            </a:r>
            <a:r>
              <a:rPr lang="en-US" altLang="en-US" sz="2200" dirty="0"/>
              <a:t>)</a:t>
            </a:r>
          </a:p>
        </p:txBody>
      </p:sp>
      <p:sp>
        <p:nvSpPr>
          <p:cNvPr id="8" name="Rectangle 7"/>
          <p:cNvSpPr/>
          <p:nvPr/>
        </p:nvSpPr>
        <p:spPr>
          <a:xfrm>
            <a:off x="829869" y="4114989"/>
            <a:ext cx="3728585" cy="369332"/>
          </a:xfrm>
          <a:prstGeom prst="rect">
            <a:avLst/>
          </a:prstGeom>
        </p:spPr>
        <p:txBody>
          <a:bodyPr wrap="none">
            <a:spAutoFit/>
          </a:bodyPr>
          <a:lstStyle/>
          <a:p>
            <a:r>
              <a:rPr lang="en-US" altLang="en-US" b="1" dirty="0"/>
              <a:t>General form of an operator function</a:t>
            </a:r>
            <a:endParaRPr lang="en-IN" b="1" dirty="0"/>
          </a:p>
        </p:txBody>
      </p:sp>
      <p:sp>
        <p:nvSpPr>
          <p:cNvPr id="11" name="Rectangle 10"/>
          <p:cNvSpPr/>
          <p:nvPr/>
        </p:nvSpPr>
        <p:spPr>
          <a:xfrm>
            <a:off x="8179770" y="4814563"/>
            <a:ext cx="995401" cy="369332"/>
          </a:xfrm>
          <a:prstGeom prst="rect">
            <a:avLst/>
          </a:prstGeom>
        </p:spPr>
        <p:txBody>
          <a:bodyPr wrap="none">
            <a:spAutoFit/>
          </a:bodyPr>
          <a:lstStyle/>
          <a:p>
            <a:r>
              <a:rPr lang="en-US" altLang="en-US" b="1" dirty="0"/>
              <a:t>Example</a:t>
            </a:r>
            <a:endParaRPr lang="en-IN" b="1" dirty="0"/>
          </a:p>
        </p:txBody>
      </p:sp>
      <p:sp>
        <p:nvSpPr>
          <p:cNvPr id="9" name="TextBox 8">
            <a:extLst>
              <a:ext uri="{FF2B5EF4-FFF2-40B4-BE49-F238E27FC236}">
                <a16:creationId xmlns:a16="http://schemas.microsoft.com/office/drawing/2014/main" xmlns="" id="{0DF642D7-8721-44BB-BB14-36F416A48182}"/>
              </a:ext>
            </a:extLst>
          </p:cNvPr>
          <p:cNvSpPr txBox="1"/>
          <p:nvPr/>
        </p:nvSpPr>
        <p:spPr>
          <a:xfrm>
            <a:off x="65287" y="5181183"/>
            <a:ext cx="7918509" cy="1077218"/>
          </a:xfrm>
          <a:prstGeom prst="rect">
            <a:avLst/>
          </a:prstGeom>
          <a:solidFill>
            <a:schemeClr val="bg1">
              <a:lumMod val="75000"/>
            </a:schemeClr>
          </a:solidFill>
        </p:spPr>
        <p:txBody>
          <a:bodyPr wrap="square" rtlCol="0">
            <a:spAutoFit/>
          </a:bodyPr>
          <a:lstStyle/>
          <a:p>
            <a:r>
              <a:rPr lang="en-US" sz="1600" dirty="0" err="1">
                <a:latin typeface="Courier"/>
                <a:cs typeface="Courier New" panose="02070309020205020404" pitchFamily="49" charset="0"/>
              </a:rPr>
              <a:t>ReturnType</a:t>
            </a:r>
            <a:r>
              <a:rPr lang="en-US" sz="1600" dirty="0">
                <a:latin typeface="Courier"/>
                <a:cs typeface="Courier New" panose="02070309020205020404" pitchFamily="49" charset="0"/>
              </a:rPr>
              <a:t> </a:t>
            </a:r>
            <a:r>
              <a:rPr lang="en-US" sz="1600" dirty="0" err="1">
                <a:latin typeface="Courier"/>
                <a:cs typeface="Courier New" panose="02070309020205020404" pitchFamily="49" charset="0"/>
              </a:rPr>
              <a:t>classname</a:t>
            </a:r>
            <a:r>
              <a:rPr lang="en-US" sz="1600" dirty="0">
                <a:latin typeface="Courier"/>
                <a:cs typeface="Courier New" panose="02070309020205020404" pitchFamily="49" charset="0"/>
              </a:rPr>
              <a:t> :: Operator </a:t>
            </a:r>
            <a:r>
              <a:rPr lang="en-US" sz="1600" dirty="0" err="1">
                <a:latin typeface="Courier"/>
                <a:cs typeface="Courier New" panose="02070309020205020404" pitchFamily="49" charset="0"/>
              </a:rPr>
              <a:t>OperatorSymbol</a:t>
            </a:r>
            <a:r>
              <a:rPr lang="en-US" sz="1600" dirty="0">
                <a:latin typeface="Courier"/>
                <a:cs typeface="Courier New" panose="02070309020205020404" pitchFamily="49" charset="0"/>
              </a:rPr>
              <a:t> (argument list)</a:t>
            </a:r>
          </a:p>
          <a:p>
            <a:r>
              <a:rPr lang="en-US" sz="1600" dirty="0">
                <a:latin typeface="Courier"/>
                <a:cs typeface="Courier New" panose="02070309020205020404" pitchFamily="49" charset="0"/>
              </a:rPr>
              <a:t>{</a:t>
            </a:r>
          </a:p>
          <a:p>
            <a:r>
              <a:rPr lang="en-US" sz="1600" dirty="0">
                <a:latin typeface="Courier"/>
                <a:cs typeface="Courier New" panose="02070309020205020404" pitchFamily="49" charset="0"/>
              </a:rPr>
              <a:t>	\\ Function body</a:t>
            </a:r>
          </a:p>
          <a:p>
            <a:r>
              <a:rPr lang="en-US" sz="1600" dirty="0">
                <a:latin typeface="Courier"/>
                <a:cs typeface="Courier New" panose="02070309020205020404" pitchFamily="49" charset="0"/>
              </a:rPr>
              <a:t>}</a:t>
            </a:r>
          </a:p>
        </p:txBody>
      </p:sp>
      <p:sp>
        <p:nvSpPr>
          <p:cNvPr id="13" name="Rectangle 12">
            <a:extLst>
              <a:ext uri="{FF2B5EF4-FFF2-40B4-BE49-F238E27FC236}">
                <a16:creationId xmlns:a16="http://schemas.microsoft.com/office/drawing/2014/main" xmlns="" id="{C6887A04-47D4-4F2F-9580-F916D42BB96A}"/>
              </a:ext>
            </a:extLst>
          </p:cNvPr>
          <p:cNvSpPr/>
          <p:nvPr/>
        </p:nvSpPr>
        <p:spPr>
          <a:xfrm>
            <a:off x="2563004" y="4663703"/>
            <a:ext cx="1008033" cy="369332"/>
          </a:xfrm>
          <a:prstGeom prst="rect">
            <a:avLst/>
          </a:prstGeom>
        </p:spPr>
        <p:txBody>
          <a:bodyPr wrap="none">
            <a:spAutoFit/>
          </a:bodyPr>
          <a:lstStyle/>
          <a:p>
            <a:r>
              <a:rPr lang="en-US" altLang="en-US" b="1" dirty="0"/>
              <a:t>keyword</a:t>
            </a:r>
            <a:endParaRPr lang="en-IN" b="1" dirty="0"/>
          </a:p>
        </p:txBody>
      </p:sp>
      <p:sp>
        <p:nvSpPr>
          <p:cNvPr id="14" name="Rectangle 13">
            <a:extLst>
              <a:ext uri="{FF2B5EF4-FFF2-40B4-BE49-F238E27FC236}">
                <a16:creationId xmlns:a16="http://schemas.microsoft.com/office/drawing/2014/main" xmlns="" id="{03756A95-5296-4607-9463-345C263FEE55}"/>
              </a:ext>
            </a:extLst>
          </p:cNvPr>
          <p:cNvSpPr/>
          <p:nvPr/>
        </p:nvSpPr>
        <p:spPr>
          <a:xfrm>
            <a:off x="3658867" y="4629897"/>
            <a:ext cx="2731773" cy="369332"/>
          </a:xfrm>
          <a:prstGeom prst="rect">
            <a:avLst/>
          </a:prstGeom>
        </p:spPr>
        <p:txBody>
          <a:bodyPr wrap="none">
            <a:spAutoFit/>
          </a:bodyPr>
          <a:lstStyle/>
          <a:p>
            <a:r>
              <a:rPr lang="en-US" altLang="en-US" b="1" dirty="0"/>
              <a:t>Operator to be overloaded</a:t>
            </a:r>
            <a:endParaRPr lang="en-IN" b="1" dirty="0"/>
          </a:p>
        </p:txBody>
      </p:sp>
      <p:cxnSp>
        <p:nvCxnSpPr>
          <p:cNvPr id="4" name="Straight Arrow Connector 3">
            <a:extLst>
              <a:ext uri="{FF2B5EF4-FFF2-40B4-BE49-F238E27FC236}">
                <a16:creationId xmlns:a16="http://schemas.microsoft.com/office/drawing/2014/main" xmlns="" id="{C2B7D108-CF54-48AE-861C-5A5433B34C88}"/>
              </a:ext>
            </a:extLst>
          </p:cNvPr>
          <p:cNvCxnSpPr>
            <a:cxnSpLocks/>
            <a:endCxn id="13" idx="2"/>
          </p:cNvCxnSpPr>
          <p:nvPr/>
        </p:nvCxnSpPr>
        <p:spPr>
          <a:xfrm flipH="1" flipV="1">
            <a:off x="3067024" y="5033035"/>
            <a:ext cx="91475" cy="18632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xmlns="" id="{141F66E7-9DCC-4728-8107-29A8FFE5C8D1}"/>
              </a:ext>
            </a:extLst>
          </p:cNvPr>
          <p:cNvCxnSpPr>
            <a:cxnSpLocks/>
            <a:endCxn id="14" idx="2"/>
          </p:cNvCxnSpPr>
          <p:nvPr/>
        </p:nvCxnSpPr>
        <p:spPr>
          <a:xfrm flipV="1">
            <a:off x="4901730" y="4999229"/>
            <a:ext cx="123024" cy="2270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TextBox 18">
            <a:extLst>
              <a:ext uri="{FF2B5EF4-FFF2-40B4-BE49-F238E27FC236}">
                <a16:creationId xmlns:a16="http://schemas.microsoft.com/office/drawing/2014/main" xmlns="" id="{D4E0C4D3-8A8F-422E-96EF-944AB88C6889}"/>
              </a:ext>
            </a:extLst>
          </p:cNvPr>
          <p:cNvSpPr txBox="1"/>
          <p:nvPr/>
        </p:nvSpPr>
        <p:spPr>
          <a:xfrm>
            <a:off x="8267208" y="5162019"/>
            <a:ext cx="3882366" cy="1477328"/>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void space :: operator –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x = -x ;</a:t>
            </a:r>
          </a:p>
          <a:p>
            <a:r>
              <a:rPr lang="en-US" dirty="0">
                <a:latin typeface="Courier New" panose="02070309020205020404" pitchFamily="49" charset="0"/>
                <a:cs typeface="Courier New" panose="02070309020205020404" pitchFamily="49" charset="0"/>
              </a:rPr>
              <a:t>	y = -y;</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1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38</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5060" y="1435106"/>
            <a:ext cx="4858415" cy="4878201"/>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1600" b="1" dirty="0">
                <a:solidFill>
                  <a:srgbClr val="C00000"/>
                </a:solidFill>
                <a:latin typeface="Courier New" panose="02070309020205020404" pitchFamily="49" charset="0"/>
              </a:rPr>
              <a:t>class</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Rectangle</a:t>
            </a:r>
            <a:r>
              <a:rPr lang="en-US" sz="1600" b="1" dirty="0">
                <a:latin typeface="Courier New" panose="02070309020205020404" pitchFamily="49" charset="0"/>
              </a:rPr>
              <a:t>{</a:t>
            </a:r>
          </a:p>
          <a:p>
            <a:pPr>
              <a:spcAft>
                <a:spcPts val="300"/>
              </a:spcAft>
              <a:buFontTx/>
              <a:buNone/>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int</a:t>
            </a:r>
            <a:r>
              <a:rPr lang="en-US" sz="1600" b="1" dirty="0">
                <a:latin typeface="Courier New" panose="02070309020205020404" pitchFamily="49" charset="0"/>
              </a:rPr>
              <a:t> length, breadth;	</a:t>
            </a:r>
          </a:p>
          <a:p>
            <a:pPr>
              <a:spcAft>
                <a:spcPts val="300"/>
              </a:spcAft>
              <a:buFontTx/>
              <a:buNone/>
            </a:pPr>
            <a:r>
              <a:rPr lang="en-US" sz="1600" b="1" dirty="0">
                <a:solidFill>
                  <a:srgbClr val="0000FF"/>
                </a:solidFill>
                <a:latin typeface="Courier New" panose="02070309020205020404" pitchFamily="49" charset="0"/>
              </a:rPr>
              <a:t>public:</a:t>
            </a:r>
          </a:p>
          <a:p>
            <a:pPr>
              <a:spcAft>
                <a:spcPts val="300"/>
              </a:spcAft>
              <a:buFontTx/>
              <a:buNone/>
            </a:pPr>
            <a:r>
              <a:rPr lang="en-US" sz="1600" b="1" dirty="0">
                <a:latin typeface="Courier New" panose="02070309020205020404" pitchFamily="49" charset="0"/>
              </a:rPr>
              <a:t>   Rectangle(){ </a:t>
            </a:r>
            <a:r>
              <a:rPr lang="en-US" sz="1600" b="1" dirty="0">
                <a:solidFill>
                  <a:srgbClr val="7030A0"/>
                </a:solidFill>
                <a:latin typeface="Courier New" panose="02070309020205020404" pitchFamily="49" charset="0"/>
              </a:rPr>
              <a:t>length=0</a:t>
            </a:r>
            <a:r>
              <a:rPr lang="en-US" sz="1600" b="1" dirty="0">
                <a:latin typeface="Courier New" panose="02070309020205020404" pitchFamily="49" charset="0"/>
              </a:rPr>
              <a:t>; </a:t>
            </a:r>
            <a:r>
              <a:rPr lang="en-US" sz="1600" b="1" dirty="0">
                <a:solidFill>
                  <a:srgbClr val="CC04A1"/>
                </a:solidFill>
                <a:latin typeface="Courier New" panose="02070309020205020404" pitchFamily="49" charset="0"/>
              </a:rPr>
              <a:t>breadth=0</a:t>
            </a:r>
            <a:r>
              <a:rPr lang="en-US" sz="1600" b="1" dirty="0">
                <a:latin typeface="Courier New" panose="02070309020205020404" pitchFamily="49" charset="0"/>
              </a:rPr>
              <a:t>; }</a:t>
            </a:r>
          </a:p>
          <a:p>
            <a:pPr>
              <a:spcAft>
                <a:spcPts val="300"/>
              </a:spcAft>
              <a:buFontTx/>
              <a:buNone/>
            </a:pPr>
            <a:r>
              <a:rPr lang="en-US" sz="1600" b="1" dirty="0">
                <a:latin typeface="Courier New" panose="02070309020205020404" pitchFamily="49" charset="0"/>
              </a:rPr>
              <a:t>   Rectangle(</a:t>
            </a:r>
            <a:r>
              <a:rPr lang="en-US" sz="1600" b="1" dirty="0">
                <a:solidFill>
                  <a:srgbClr val="C00000"/>
                </a:solidFill>
                <a:latin typeface="Courier New" panose="02070309020205020404" pitchFamily="49" charset="0"/>
              </a:rPr>
              <a:t>int</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l</a:t>
            </a: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int</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b</a:t>
            </a:r>
            <a:r>
              <a:rPr lang="en-US" sz="1600" b="1" dirty="0">
                <a:latin typeface="Courier New" panose="02070309020205020404" pitchFamily="49" charset="0"/>
              </a:rPr>
              <a:t>)</a:t>
            </a:r>
          </a:p>
          <a:p>
            <a:pPr>
              <a:spcAft>
                <a:spcPts val="1200"/>
              </a:spcAft>
              <a:buFontTx/>
              <a:buNone/>
            </a:pPr>
            <a:r>
              <a:rPr lang="en-US" sz="1600" b="1" dirty="0">
                <a:latin typeface="Courier New" panose="02070309020205020404" pitchFamily="49" charset="0"/>
              </a:rPr>
              <a:t>       {length= l; breadth= b;}</a:t>
            </a:r>
          </a:p>
          <a:p>
            <a:pPr>
              <a:spcAft>
                <a:spcPts val="300"/>
              </a:spcAft>
              <a:buFontTx/>
              <a:buNone/>
            </a:pPr>
            <a:r>
              <a:rPr lang="en-US" sz="1400" dirty="0">
                <a:solidFill>
                  <a:srgbClr val="7030A0"/>
                </a:solidFill>
              </a:rPr>
              <a:t>                     </a:t>
            </a:r>
            <a:r>
              <a:rPr lang="en-US" sz="1400" dirty="0">
                <a:solidFill>
                  <a:srgbClr val="0000FF"/>
                </a:solidFill>
              </a:rPr>
              <a:t>//Binary operator overloading function</a:t>
            </a:r>
            <a:endParaRPr lang="en-US" sz="1600" b="1" dirty="0">
              <a:solidFill>
                <a:srgbClr val="0000FF"/>
              </a:solidFill>
              <a:latin typeface="Courier New" panose="02070309020205020404" pitchFamily="49" charset="0"/>
            </a:endParaRPr>
          </a:p>
          <a:p>
            <a:pPr>
              <a:spcAft>
                <a:spcPts val="300"/>
              </a:spcAft>
              <a:buFontTx/>
              <a:buNone/>
            </a:pPr>
            <a:r>
              <a:rPr lang="en-US" sz="1600" b="1" dirty="0">
                <a:solidFill>
                  <a:srgbClr val="7030A0"/>
                </a:solidFill>
                <a:latin typeface="Courier New" panose="02070309020205020404" pitchFamily="49" charset="0"/>
              </a:rPr>
              <a:t>Rectangle</a:t>
            </a:r>
            <a:r>
              <a:rPr lang="en-US" sz="1600" b="1" dirty="0">
                <a:latin typeface="Courier New" panose="02070309020205020404" pitchFamily="49" charset="0"/>
              </a:rPr>
              <a:t> </a:t>
            </a:r>
            <a:r>
              <a:rPr lang="en-US" sz="1600" b="1" dirty="0">
                <a:solidFill>
                  <a:srgbClr val="0000FF"/>
                </a:solidFill>
                <a:latin typeface="Courier New" panose="02070309020205020404" pitchFamily="49" charset="0"/>
              </a:rPr>
              <a:t>operator</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Rectangle</a:t>
            </a:r>
            <a:r>
              <a:rPr lang="en-US" sz="1600" b="1" dirty="0">
                <a:latin typeface="Courier New" panose="02070309020205020404" pitchFamily="49" charset="0"/>
              </a:rPr>
              <a:t> rec)</a:t>
            </a:r>
          </a:p>
          <a:p>
            <a:pPr>
              <a:spcAft>
                <a:spcPts val="300"/>
              </a:spcAft>
            </a:pPr>
            <a:r>
              <a:rPr lang="en-US" sz="1600" b="1" dirty="0">
                <a:latin typeface="Courier New" panose="02070309020205020404" pitchFamily="49" charset="0"/>
              </a:rPr>
              <a:t>{  </a:t>
            </a:r>
          </a:p>
          <a:p>
            <a:pPr>
              <a:spcAft>
                <a:spcPts val="300"/>
              </a:spcAft>
            </a:pPr>
            <a:r>
              <a:rPr lang="en-US" sz="1600" b="1" dirty="0">
                <a:solidFill>
                  <a:srgbClr val="7030A0"/>
                </a:solidFill>
                <a:latin typeface="Courier New" panose="02070309020205020404" pitchFamily="49" charset="0"/>
              </a:rPr>
              <a:t>    Rectangle</a:t>
            </a:r>
            <a:r>
              <a:rPr lang="en-US" sz="1600" b="1" dirty="0">
                <a:latin typeface="Courier New" panose="02070309020205020404" pitchFamily="49" charset="0"/>
              </a:rPr>
              <a:t> R;</a:t>
            </a:r>
          </a:p>
          <a:p>
            <a:pPr>
              <a:spcAft>
                <a:spcPts val="300"/>
              </a:spcAft>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R.length= length + rec.length;</a:t>
            </a:r>
          </a:p>
          <a:p>
            <a:pPr>
              <a:spcAft>
                <a:spcPts val="300"/>
              </a:spcAft>
            </a:pPr>
            <a:r>
              <a:rPr lang="en-US" sz="1600" b="1" dirty="0">
                <a:solidFill>
                  <a:schemeClr val="bg2">
                    <a:lumMod val="50000"/>
                  </a:schemeClr>
                </a:solidFill>
                <a:latin typeface="Courier New" panose="02070309020205020404" pitchFamily="49" charset="0"/>
              </a:rPr>
              <a:t>    R.breadth= breadth + rec.breadth;      </a:t>
            </a:r>
          </a:p>
          <a:p>
            <a:pPr>
              <a:spcAft>
                <a:spcPts val="300"/>
              </a:spcAft>
            </a:pPr>
            <a:r>
              <a:rPr lang="en-US" sz="1600" b="1" dirty="0">
                <a:solidFill>
                  <a:schemeClr val="bg2">
                    <a:lumMod val="50000"/>
                  </a:schemeClr>
                </a:solidFill>
                <a:latin typeface="Courier New" panose="02070309020205020404" pitchFamily="49" charset="0"/>
              </a:rPr>
              <a:t>    </a:t>
            </a:r>
            <a:r>
              <a:rPr lang="en-US" sz="1600" b="1" dirty="0">
                <a:latin typeface="Courier New" panose="02070309020205020404" pitchFamily="49" charset="0"/>
              </a:rPr>
              <a:t>return(</a:t>
            </a:r>
            <a:r>
              <a:rPr lang="en-US" sz="1600" b="1" dirty="0">
                <a:solidFill>
                  <a:srgbClr val="CC04A1"/>
                </a:solidFill>
                <a:latin typeface="Courier New" panose="02070309020205020404" pitchFamily="49" charset="0"/>
              </a:rPr>
              <a:t>R</a:t>
            </a:r>
            <a:r>
              <a:rPr lang="en-US" sz="1600" b="1" dirty="0">
                <a:latin typeface="Courier New" panose="02070309020205020404" pitchFamily="49" charset="0"/>
              </a:rPr>
              <a:t>);</a:t>
            </a:r>
          </a:p>
          <a:p>
            <a:pPr>
              <a:spcAft>
                <a:spcPts val="300"/>
              </a:spcAft>
            </a:pPr>
            <a:r>
              <a:rPr lang="en-US" sz="1600" b="1" dirty="0">
                <a:latin typeface="Courier New" panose="02070309020205020404" pitchFamily="49" charset="0"/>
              </a:rPr>
              <a:t>}</a:t>
            </a:r>
          </a:p>
          <a:p>
            <a:pPr>
              <a:spcAft>
                <a:spcPts val="300"/>
              </a:spcAft>
              <a:buFontTx/>
              <a:buNone/>
            </a:pPr>
            <a:r>
              <a:rPr lang="en-US" sz="1600" b="1" dirty="0">
                <a:solidFill>
                  <a:srgbClr val="C00000"/>
                </a:solidFill>
                <a:latin typeface="Courier New" panose="02070309020205020404" pitchFamily="49" charset="0"/>
              </a:rPr>
              <a:t>void</a:t>
            </a:r>
            <a:r>
              <a:rPr lang="en-US" sz="1600" b="1" dirty="0">
                <a:latin typeface="Courier New" panose="02070309020205020404" pitchFamily="49" charset="0"/>
              </a:rPr>
              <a:t> display(void);</a:t>
            </a:r>
          </a:p>
          <a:p>
            <a:pPr>
              <a:spcAft>
                <a:spcPts val="300"/>
              </a:spcAft>
              <a:buFontTx/>
              <a:buNone/>
            </a:pPr>
            <a:r>
              <a:rPr lang="en-US" sz="1600" b="1" dirty="0">
                <a:latin typeface="Courier New" panose="02070309020205020404" pitchFamily="49" charset="0"/>
              </a:rPr>
              <a:t>};</a:t>
            </a:r>
          </a:p>
        </p:txBody>
      </p:sp>
      <p:sp>
        <p:nvSpPr>
          <p:cNvPr id="10" name="Rectangle 9"/>
          <p:cNvSpPr/>
          <p:nvPr/>
        </p:nvSpPr>
        <p:spPr>
          <a:xfrm>
            <a:off x="5082064" y="1435105"/>
            <a:ext cx="5119215" cy="4878201"/>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1600" b="1" dirty="0">
                <a:latin typeface="Courier New" panose="02070309020205020404" pitchFamily="49" charset="0"/>
              </a:rPr>
              <a:t>void Rectangle :: display(void)</a:t>
            </a:r>
          </a:p>
          <a:p>
            <a:pPr>
              <a:spcAft>
                <a:spcPts val="300"/>
              </a:spcAft>
              <a:buFontTx/>
              <a:buNone/>
            </a:pPr>
            <a:r>
              <a:rPr lang="en-US" sz="1600" b="1" dirty="0">
                <a:latin typeface="Courier New" panose="02070309020205020404" pitchFamily="49" charset="0"/>
              </a:rPr>
              <a:t>{</a:t>
            </a:r>
          </a:p>
          <a:p>
            <a:pPr>
              <a:spcAft>
                <a:spcPts val="300"/>
              </a:spcAft>
              <a:buFontTx/>
              <a:buNone/>
            </a:pPr>
            <a:r>
              <a:rPr lang="en-US" sz="1600" b="1" dirty="0">
                <a:latin typeface="Courier New" panose="02070309020205020404" pitchFamily="49" charset="0"/>
              </a:rPr>
              <a:t>cout</a:t>
            </a:r>
            <a:r>
              <a:rPr lang="en-US" sz="1600" b="1" dirty="0">
                <a:solidFill>
                  <a:srgbClr val="CC04A1"/>
                </a:solidFill>
                <a:latin typeface="Courier New" panose="02070309020205020404" pitchFamily="49" charset="0"/>
              </a:rPr>
              <a:t>&lt;&lt;</a:t>
            </a:r>
            <a:r>
              <a:rPr lang="en-US" sz="1600" b="1" dirty="0">
                <a:latin typeface="Courier New" panose="02070309020205020404" pitchFamily="49" charset="0"/>
              </a:rPr>
              <a:t>“\n </a:t>
            </a:r>
            <a:r>
              <a:rPr lang="en-US" sz="1600" b="1" dirty="0">
                <a:solidFill>
                  <a:srgbClr val="C00000"/>
                </a:solidFill>
                <a:latin typeface="Courier New" panose="02070309020205020404" pitchFamily="49" charset="0"/>
              </a:rPr>
              <a:t>Length =</a:t>
            </a:r>
            <a:r>
              <a:rPr lang="en-US" sz="1600" b="1" dirty="0">
                <a:solidFill>
                  <a:schemeClr val="tx1"/>
                </a:solidFill>
                <a:latin typeface="Courier New" panose="02070309020205020404" pitchFamily="49" charset="0"/>
              </a:rPr>
              <a:t>”</a:t>
            </a:r>
            <a:r>
              <a:rPr lang="en-US" sz="1600" b="1" dirty="0">
                <a:solidFill>
                  <a:srgbClr val="CC04A1"/>
                </a:solidFill>
                <a:latin typeface="Courier New" panose="02070309020205020404" pitchFamily="49" charset="0"/>
              </a:rPr>
              <a:t>&lt;&lt;</a:t>
            </a:r>
            <a:r>
              <a:rPr lang="en-US" sz="1600" b="1" dirty="0">
                <a:latin typeface="Courier New" panose="02070309020205020404" pitchFamily="49" charset="0"/>
              </a:rPr>
              <a:t>length;</a:t>
            </a:r>
          </a:p>
          <a:p>
            <a:pPr>
              <a:spcAft>
                <a:spcPts val="300"/>
              </a:spcAft>
            </a:pPr>
            <a:r>
              <a:rPr lang="en-US" sz="1600" b="1" dirty="0">
                <a:latin typeface="Courier New" panose="02070309020205020404" pitchFamily="49" charset="0"/>
              </a:rPr>
              <a:t>cout</a:t>
            </a:r>
            <a:r>
              <a:rPr lang="en-US" sz="1600" b="1" dirty="0">
                <a:solidFill>
                  <a:srgbClr val="CC04A1"/>
                </a:solidFill>
                <a:latin typeface="Courier New" panose="02070309020205020404" pitchFamily="49" charset="0"/>
              </a:rPr>
              <a:t>&lt;&lt;</a:t>
            </a:r>
            <a:r>
              <a:rPr lang="en-US" sz="1600" b="1" dirty="0">
                <a:latin typeface="Courier New" panose="02070309020205020404" pitchFamily="49" charset="0"/>
              </a:rPr>
              <a:t>“\n </a:t>
            </a:r>
            <a:r>
              <a:rPr lang="en-US" sz="1600" b="1" dirty="0">
                <a:solidFill>
                  <a:srgbClr val="0000FF"/>
                </a:solidFill>
                <a:latin typeface="Courier New" panose="02070309020205020404" pitchFamily="49" charset="0"/>
              </a:rPr>
              <a:t>Breadth=</a:t>
            </a:r>
            <a:r>
              <a:rPr lang="en-US" sz="1600" b="1" dirty="0">
                <a:solidFill>
                  <a:schemeClr val="tx1"/>
                </a:solidFill>
                <a:latin typeface="Courier New" panose="02070309020205020404" pitchFamily="49" charset="0"/>
              </a:rPr>
              <a:t>”</a:t>
            </a:r>
            <a:r>
              <a:rPr lang="en-US" sz="1600" b="1" dirty="0">
                <a:solidFill>
                  <a:srgbClr val="CC04A1"/>
                </a:solidFill>
                <a:latin typeface="Courier New" panose="02070309020205020404" pitchFamily="49" charset="0"/>
              </a:rPr>
              <a:t>&lt;&lt;</a:t>
            </a:r>
            <a:r>
              <a:rPr lang="en-US" sz="1600" b="1" dirty="0">
                <a:latin typeface="Courier New" panose="02070309020205020404" pitchFamily="49" charset="0"/>
              </a:rPr>
              <a:t>breadth;</a:t>
            </a:r>
          </a:p>
          <a:p>
            <a:pPr>
              <a:spcAft>
                <a:spcPts val="300"/>
              </a:spcAft>
              <a:buFontTx/>
              <a:buNone/>
            </a:pPr>
            <a:r>
              <a:rPr lang="en-US" sz="1600" b="1" dirty="0">
                <a:latin typeface="Courier New" panose="02070309020205020404" pitchFamily="49" charset="0"/>
              </a:rPr>
              <a:t>}</a:t>
            </a:r>
          </a:p>
          <a:p>
            <a:pPr>
              <a:spcAft>
                <a:spcPts val="300"/>
              </a:spcAft>
            </a:pPr>
            <a:r>
              <a:rPr lang="en-US" sz="1600" b="1" dirty="0">
                <a:latin typeface="Courier New" panose="02070309020205020404" pitchFamily="49" charset="0"/>
              </a:rPr>
              <a:t>int main()</a:t>
            </a:r>
          </a:p>
          <a:p>
            <a:pPr>
              <a:spcAft>
                <a:spcPts val="300"/>
              </a:spcAft>
            </a:pPr>
            <a:r>
              <a:rPr lang="en-US" sz="1600" b="1" dirty="0">
                <a:latin typeface="Courier New" panose="02070309020205020404" pitchFamily="49" charset="0"/>
              </a:rPr>
              <a:t>{</a:t>
            </a:r>
          </a:p>
          <a:p>
            <a:pPr>
              <a:spcAft>
                <a:spcPts val="300"/>
              </a:spcAft>
            </a:pPr>
            <a:r>
              <a:rPr lang="en-US" sz="1600" b="1" dirty="0">
                <a:solidFill>
                  <a:srgbClr val="7030A0"/>
                </a:solidFill>
                <a:latin typeface="Courier New" panose="02070309020205020404" pitchFamily="49" charset="0"/>
              </a:rPr>
              <a:t>Rectangle</a:t>
            </a:r>
            <a:r>
              <a:rPr lang="en-US" sz="1600" b="1" dirty="0">
                <a:latin typeface="Courier New" panose="02070309020205020404" pitchFamily="49" charset="0"/>
              </a:rPr>
              <a:t> R1, R2, R3; </a:t>
            </a:r>
            <a:r>
              <a:rPr lang="en-US" sz="1400" dirty="0">
                <a:solidFill>
                  <a:srgbClr val="C00000"/>
                </a:solidFill>
              </a:rPr>
              <a:t>//Creating Objects</a:t>
            </a:r>
          </a:p>
          <a:p>
            <a:pPr>
              <a:spcAft>
                <a:spcPts val="300"/>
              </a:spcAft>
            </a:pPr>
            <a:r>
              <a:rPr lang="en-US" sz="1600" b="1" dirty="0">
                <a:latin typeface="Courier New" panose="02070309020205020404" pitchFamily="49" charset="0"/>
              </a:rPr>
              <a:t>R1 = Rectangle(2, 5);</a:t>
            </a:r>
          </a:p>
          <a:p>
            <a:pPr>
              <a:spcAft>
                <a:spcPts val="300"/>
              </a:spcAft>
            </a:pPr>
            <a:r>
              <a:rPr lang="en-US" sz="1600" b="1" dirty="0">
                <a:latin typeface="Courier New" panose="02070309020205020404" pitchFamily="49" charset="0"/>
              </a:rPr>
              <a:t>R2 = Rectangle(3, 4);</a:t>
            </a:r>
          </a:p>
          <a:p>
            <a:pPr>
              <a:spcAft>
                <a:spcPts val="300"/>
              </a:spcAft>
            </a:pPr>
            <a:r>
              <a:rPr lang="en-US" sz="1600" b="1" dirty="0">
                <a:solidFill>
                  <a:srgbClr val="7030A0"/>
                </a:solidFill>
                <a:latin typeface="Courier New" panose="02070309020205020404" pitchFamily="49" charset="0"/>
              </a:rPr>
              <a:t>R3 = R1 + R2; </a:t>
            </a:r>
            <a:r>
              <a:rPr lang="en-US" sz="1400" dirty="0">
                <a:solidFill>
                  <a:srgbClr val="CC04A1"/>
                </a:solidFill>
              </a:rPr>
              <a:t>//</a:t>
            </a:r>
            <a:r>
              <a:rPr lang="en-IN" sz="1400" dirty="0">
                <a:solidFill>
                  <a:srgbClr val="CC04A1"/>
                </a:solidFill>
              </a:rPr>
              <a:t> R1 will invoke operator+()</a:t>
            </a:r>
          </a:p>
          <a:p>
            <a:pPr>
              <a:spcAft>
                <a:spcPts val="300"/>
              </a:spcAft>
            </a:pPr>
            <a:r>
              <a:rPr lang="en-IN" dirty="0"/>
              <a:t>                                 </a:t>
            </a:r>
            <a:r>
              <a:rPr lang="en-IN" sz="1400" dirty="0">
                <a:solidFill>
                  <a:srgbClr val="002060"/>
                </a:solidFill>
              </a:rPr>
              <a:t>// R2 is passing as argument</a:t>
            </a:r>
            <a:endParaRPr lang="en-US" sz="1400" dirty="0">
              <a:solidFill>
                <a:srgbClr val="002060"/>
              </a:solidFill>
            </a:endParaRPr>
          </a:p>
          <a:p>
            <a:pPr>
              <a:spcAft>
                <a:spcPts val="300"/>
              </a:spcAft>
            </a:pPr>
            <a:r>
              <a:rPr lang="en-US" sz="1600" b="1" dirty="0">
                <a:latin typeface="Courier New" panose="02070309020205020404" pitchFamily="49" charset="0"/>
              </a:rPr>
              <a:t>cout&lt;&lt;“\n </a:t>
            </a:r>
            <a:r>
              <a:rPr lang="en-US" sz="1600" b="1" dirty="0">
                <a:solidFill>
                  <a:srgbClr val="CC04A1"/>
                </a:solidFill>
                <a:latin typeface="Courier New" panose="02070309020205020404" pitchFamily="49" charset="0"/>
              </a:rPr>
              <a:t>Rectangle:1</a:t>
            </a:r>
            <a:r>
              <a:rPr lang="en-US" sz="1600" b="1" dirty="0">
                <a:latin typeface="Courier New" panose="02070309020205020404" pitchFamily="49" charset="0"/>
              </a:rPr>
              <a:t>  “; </a:t>
            </a:r>
            <a:r>
              <a:rPr lang="en-US" sz="1600" b="1" dirty="0">
                <a:solidFill>
                  <a:srgbClr val="CC04A1"/>
                </a:solidFill>
                <a:latin typeface="Courier New" panose="02070309020205020404" pitchFamily="49" charset="0"/>
              </a:rPr>
              <a:t>R1.display();</a:t>
            </a:r>
          </a:p>
          <a:p>
            <a:pPr>
              <a:spcAft>
                <a:spcPts val="300"/>
              </a:spcAft>
            </a:pPr>
            <a:r>
              <a:rPr lang="en-US" sz="1600" b="1" dirty="0">
                <a:latin typeface="Courier New" panose="02070309020205020404" pitchFamily="49" charset="0"/>
              </a:rPr>
              <a:t>cout&lt;&lt;“\n </a:t>
            </a:r>
            <a:r>
              <a:rPr lang="en-US" sz="1600" b="1" dirty="0">
                <a:solidFill>
                  <a:srgbClr val="002060"/>
                </a:solidFill>
                <a:latin typeface="Courier New" panose="02070309020205020404" pitchFamily="49" charset="0"/>
              </a:rPr>
              <a:t>Rectangle:2</a:t>
            </a:r>
            <a:r>
              <a:rPr lang="en-US" sz="1600" b="1" dirty="0">
                <a:latin typeface="Courier New" panose="02070309020205020404" pitchFamily="49" charset="0"/>
              </a:rPr>
              <a:t>  “; </a:t>
            </a:r>
            <a:r>
              <a:rPr lang="en-US" sz="1600" b="1" dirty="0">
                <a:solidFill>
                  <a:srgbClr val="002060"/>
                </a:solidFill>
                <a:latin typeface="Courier New" panose="02070309020205020404" pitchFamily="49" charset="0"/>
              </a:rPr>
              <a:t>R2.display();</a:t>
            </a:r>
          </a:p>
          <a:p>
            <a:pPr>
              <a:spcAft>
                <a:spcPts val="300"/>
              </a:spcAft>
            </a:pPr>
            <a:r>
              <a:rPr lang="en-US" sz="1600" b="1" dirty="0">
                <a:latin typeface="Courier New" panose="02070309020205020404" pitchFamily="49" charset="0"/>
              </a:rPr>
              <a:t>cout&lt;&lt;“\n </a:t>
            </a:r>
            <a:r>
              <a:rPr lang="en-US" sz="1600" b="1" dirty="0">
                <a:solidFill>
                  <a:srgbClr val="C00000"/>
                </a:solidFill>
                <a:latin typeface="Courier New" panose="02070309020205020404" pitchFamily="49" charset="0"/>
              </a:rPr>
              <a:t>Rectangle:3</a:t>
            </a:r>
            <a:r>
              <a:rPr lang="en-US" sz="1600" b="1" dirty="0">
                <a:latin typeface="Courier New" panose="02070309020205020404" pitchFamily="49" charset="0"/>
              </a:rPr>
              <a:t>  “; </a:t>
            </a:r>
            <a:r>
              <a:rPr lang="en-US" sz="1600" b="1" dirty="0">
                <a:solidFill>
                  <a:srgbClr val="C00000"/>
                </a:solidFill>
                <a:latin typeface="Courier New" panose="02070309020205020404" pitchFamily="49" charset="0"/>
              </a:rPr>
              <a:t>R3.display();</a:t>
            </a:r>
          </a:p>
          <a:p>
            <a:pPr>
              <a:spcAft>
                <a:spcPts val="300"/>
              </a:spcAft>
            </a:pPr>
            <a:r>
              <a:rPr lang="en-US" sz="1600" b="1" dirty="0">
                <a:latin typeface="Courier New" panose="02070309020205020404" pitchFamily="49" charset="0"/>
              </a:rPr>
              <a:t>return 0;</a:t>
            </a:r>
          </a:p>
          <a:p>
            <a:pPr>
              <a:spcAft>
                <a:spcPts val="300"/>
              </a:spcAft>
            </a:pPr>
            <a:r>
              <a:rPr lang="en-US" sz="1600" b="1" dirty="0">
                <a:latin typeface="Courier New" panose="02070309020205020404" pitchFamily="49" charset="0"/>
              </a:rPr>
              <a:t>}</a:t>
            </a:r>
          </a:p>
        </p:txBody>
      </p:sp>
      <p:sp>
        <p:nvSpPr>
          <p:cNvPr id="11" name="Rectangle 10"/>
          <p:cNvSpPr/>
          <p:nvPr/>
        </p:nvSpPr>
        <p:spPr>
          <a:xfrm>
            <a:off x="10255178" y="1427163"/>
            <a:ext cx="1936822" cy="4857565"/>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C00000"/>
                </a:solidFill>
                <a:latin typeface="Courier New" panose="02070309020205020404" pitchFamily="49" charset="0"/>
              </a:rPr>
              <a:t>Output:</a:t>
            </a:r>
          </a:p>
          <a:p>
            <a:pPr>
              <a:spcAft>
                <a:spcPts val="300"/>
              </a:spcAft>
            </a:pPr>
            <a:endParaRPr lang="en-US" sz="1000" b="1" dirty="0">
              <a:solidFill>
                <a:srgbClr val="C00000"/>
              </a:solidFill>
              <a:latin typeface="Courier New" panose="02070309020205020404" pitchFamily="49" charset="0"/>
            </a:endParaRPr>
          </a:p>
          <a:p>
            <a:pPr>
              <a:spcAft>
                <a:spcPts val="300"/>
              </a:spcAft>
            </a:pPr>
            <a:r>
              <a:rPr lang="en-US" sz="1600" b="1" dirty="0">
                <a:solidFill>
                  <a:srgbClr val="CC04A1"/>
                </a:solidFill>
                <a:latin typeface="Courier New" panose="02070309020205020404" pitchFamily="49" charset="0"/>
              </a:rPr>
              <a:t>  Rectangle:1 </a:t>
            </a:r>
          </a:p>
          <a:p>
            <a:pPr>
              <a:spcAft>
                <a:spcPts val="300"/>
              </a:spcAft>
            </a:pPr>
            <a:r>
              <a:rPr lang="en-US" sz="1600" b="1" dirty="0">
                <a:solidFill>
                  <a:srgbClr val="CC04A1"/>
                </a:solidFill>
                <a:latin typeface="Courier New" panose="02070309020205020404" pitchFamily="49" charset="0"/>
              </a:rPr>
              <a:t>  Length  = 2</a:t>
            </a:r>
          </a:p>
          <a:p>
            <a:pPr>
              <a:spcAft>
                <a:spcPts val="300"/>
              </a:spcAft>
            </a:pPr>
            <a:r>
              <a:rPr lang="en-US" sz="1600" b="1" dirty="0">
                <a:solidFill>
                  <a:srgbClr val="CC04A1"/>
                </a:solidFill>
                <a:latin typeface="Courier New" panose="02070309020205020404" pitchFamily="49" charset="0"/>
              </a:rPr>
              <a:t>  Breadth = 5</a:t>
            </a:r>
          </a:p>
          <a:p>
            <a:pPr>
              <a:spcAft>
                <a:spcPts val="300"/>
              </a:spcAft>
            </a:pPr>
            <a:endParaRPr lang="en-US" sz="1600" b="1" dirty="0">
              <a:solidFill>
                <a:srgbClr val="CC04A1"/>
              </a:solidFill>
              <a:latin typeface="Courier New" panose="02070309020205020404" pitchFamily="49" charset="0"/>
            </a:endParaRPr>
          </a:p>
          <a:p>
            <a:pPr>
              <a:spcAft>
                <a:spcPts val="300"/>
              </a:spcAft>
            </a:pPr>
            <a:r>
              <a:rPr lang="en-US" sz="1600" b="1" dirty="0">
                <a:solidFill>
                  <a:srgbClr val="CC04A1"/>
                </a:solidFill>
                <a:latin typeface="Courier New" panose="02070309020205020404" pitchFamily="49" charset="0"/>
              </a:rPr>
              <a:t>  </a:t>
            </a:r>
            <a:r>
              <a:rPr lang="en-US" sz="1600" b="1" dirty="0">
                <a:solidFill>
                  <a:srgbClr val="002060"/>
                </a:solidFill>
                <a:latin typeface="Courier New" panose="02070309020205020404" pitchFamily="49" charset="0"/>
              </a:rPr>
              <a:t>Rectangle:2 </a:t>
            </a:r>
          </a:p>
          <a:p>
            <a:pPr>
              <a:spcAft>
                <a:spcPts val="300"/>
              </a:spcAft>
            </a:pPr>
            <a:r>
              <a:rPr lang="en-US" sz="1600" b="1" dirty="0">
                <a:solidFill>
                  <a:srgbClr val="002060"/>
                </a:solidFill>
                <a:latin typeface="Courier New" panose="02070309020205020404" pitchFamily="49" charset="0"/>
              </a:rPr>
              <a:t>  Length  = 3</a:t>
            </a:r>
          </a:p>
          <a:p>
            <a:pPr>
              <a:spcAft>
                <a:spcPts val="300"/>
              </a:spcAft>
            </a:pPr>
            <a:r>
              <a:rPr lang="en-US" sz="1600" b="1" dirty="0">
                <a:solidFill>
                  <a:srgbClr val="002060"/>
                </a:solidFill>
                <a:latin typeface="Courier New" panose="02070309020205020404" pitchFamily="49" charset="0"/>
              </a:rPr>
              <a:t>  Breadth = 4</a:t>
            </a:r>
          </a:p>
          <a:p>
            <a:pPr>
              <a:spcAft>
                <a:spcPts val="300"/>
              </a:spcAft>
            </a:pPr>
            <a:endParaRPr lang="en-US" sz="1600" b="1" dirty="0">
              <a:solidFill>
                <a:srgbClr val="CC04A1"/>
              </a:solidFill>
              <a:latin typeface="Courier New" panose="02070309020205020404" pitchFamily="49" charset="0"/>
            </a:endParaRPr>
          </a:p>
          <a:p>
            <a:pPr>
              <a:spcAft>
                <a:spcPts val="300"/>
              </a:spcAft>
            </a:pPr>
            <a:r>
              <a:rPr lang="en-US" sz="1600" b="1" dirty="0">
                <a:solidFill>
                  <a:srgbClr val="002060"/>
                </a:solidFill>
                <a:latin typeface="Courier New" panose="02070309020205020404" pitchFamily="49" charset="0"/>
              </a:rPr>
              <a:t>  </a:t>
            </a:r>
            <a:r>
              <a:rPr lang="en-US" sz="1600" b="1" dirty="0">
                <a:solidFill>
                  <a:srgbClr val="C00000"/>
                </a:solidFill>
                <a:latin typeface="Courier New" panose="02070309020205020404" pitchFamily="49" charset="0"/>
              </a:rPr>
              <a:t>Rectangle:3 </a:t>
            </a:r>
          </a:p>
          <a:p>
            <a:pPr>
              <a:spcAft>
                <a:spcPts val="300"/>
              </a:spcAft>
            </a:pPr>
            <a:r>
              <a:rPr lang="en-US" sz="1600" b="1" dirty="0">
                <a:solidFill>
                  <a:srgbClr val="C00000"/>
                </a:solidFill>
                <a:latin typeface="Courier New" panose="02070309020205020404" pitchFamily="49" charset="0"/>
              </a:rPr>
              <a:t>  Length  = 5</a:t>
            </a:r>
          </a:p>
          <a:p>
            <a:pPr>
              <a:spcAft>
                <a:spcPts val="300"/>
              </a:spcAft>
            </a:pPr>
            <a:r>
              <a:rPr lang="en-US" sz="1600" b="1" dirty="0">
                <a:solidFill>
                  <a:srgbClr val="C00000"/>
                </a:solidFill>
                <a:latin typeface="Courier New" panose="02070309020205020404" pitchFamily="49" charset="0"/>
              </a:rPr>
              <a:t>  Breadth = 9</a:t>
            </a:r>
          </a:p>
          <a:p>
            <a:pPr>
              <a:spcAft>
                <a:spcPts val="300"/>
              </a:spcAft>
            </a:pPr>
            <a:endParaRPr lang="en-US" sz="1600" b="1" dirty="0">
              <a:solidFill>
                <a:srgbClr val="C00000"/>
              </a:solidFill>
              <a:latin typeface="Courier New" panose="02070309020205020404" pitchFamily="49" charset="0"/>
            </a:endParaRPr>
          </a:p>
        </p:txBody>
      </p:sp>
      <p:sp>
        <p:nvSpPr>
          <p:cNvPr id="12" name="Title 1"/>
          <p:cNvSpPr txBox="1">
            <a:spLocks/>
          </p:cNvSpPr>
          <p:nvPr/>
        </p:nvSpPr>
        <p:spPr>
          <a:xfrm>
            <a:off x="1625600" y="628650"/>
            <a:ext cx="9530080" cy="626394"/>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800" b="1" dirty="0">
                <a:solidFill>
                  <a:srgbClr val="002060"/>
                </a:solidFill>
              </a:rPr>
              <a:t>Example 1: Overloading Binary + Operator</a:t>
            </a:r>
          </a:p>
        </p:txBody>
      </p:sp>
    </p:spTree>
    <p:extLst>
      <p:ext uri="{BB962C8B-B14F-4D97-AF65-F5344CB8AC3E}">
        <p14:creationId xmlns:p14="http://schemas.microsoft.com/office/powerpoint/2010/main" val="27250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0161"/>
            <a:ext cx="11450148" cy="626394"/>
          </a:xfrm>
        </p:spPr>
        <p:txBody>
          <a:bodyPr>
            <a:noAutofit/>
          </a:bodyPr>
          <a:lstStyle/>
          <a:p>
            <a:r>
              <a:rPr lang="en-US" sz="3800" b="1" spc="-50" dirty="0">
                <a:solidFill>
                  <a:srgbClr val="002060"/>
                </a:solidFill>
                <a:latin typeface="+mj-lt"/>
              </a:rPr>
              <a:t>Example 2: Overloading Binary + Operator</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39</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77493" y="1735809"/>
            <a:ext cx="5074350" cy="4509132"/>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1600" b="1" dirty="0">
                <a:solidFill>
                  <a:srgbClr val="C00000"/>
                </a:solidFill>
                <a:latin typeface="Courier New" panose="02070309020205020404" pitchFamily="49" charset="0"/>
              </a:rPr>
              <a:t>class</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a:t>
            </a:r>
          </a:p>
          <a:p>
            <a:pPr>
              <a:spcAft>
                <a:spcPts val="300"/>
              </a:spcAft>
              <a:buFontTx/>
              <a:buNone/>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float</a:t>
            </a:r>
            <a:r>
              <a:rPr lang="en-US" sz="1600" b="1" dirty="0">
                <a:latin typeface="Courier New" panose="02070309020205020404" pitchFamily="49" charset="0"/>
              </a:rPr>
              <a:t> x;	</a:t>
            </a:r>
            <a:r>
              <a:rPr lang="en-US" sz="1600" b="1" dirty="0">
                <a:solidFill>
                  <a:srgbClr val="7030A0"/>
                </a:solidFill>
                <a:latin typeface="Courier New" panose="02070309020205020404" pitchFamily="49" charset="0"/>
              </a:rPr>
              <a:t>//real part</a:t>
            </a:r>
          </a:p>
          <a:p>
            <a:pPr>
              <a:spcAft>
                <a:spcPts val="300"/>
              </a:spcAft>
              <a:buFontTx/>
              <a:buNone/>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float</a:t>
            </a:r>
            <a:r>
              <a:rPr lang="en-US" sz="1600" b="1" dirty="0">
                <a:latin typeface="Courier New" panose="02070309020205020404" pitchFamily="49" charset="0"/>
              </a:rPr>
              <a:t> y;	</a:t>
            </a:r>
            <a:r>
              <a:rPr lang="en-US" sz="1600" b="1" dirty="0">
                <a:solidFill>
                  <a:schemeClr val="bg2">
                    <a:lumMod val="50000"/>
                  </a:schemeClr>
                </a:solidFill>
                <a:latin typeface="Courier New" panose="02070309020205020404" pitchFamily="49" charset="0"/>
              </a:rPr>
              <a:t>//imaginary part</a:t>
            </a:r>
          </a:p>
          <a:p>
            <a:pPr>
              <a:spcAft>
                <a:spcPts val="300"/>
              </a:spcAft>
              <a:buFontTx/>
              <a:buNone/>
            </a:pPr>
            <a:r>
              <a:rPr lang="en-US" sz="1600" b="1" dirty="0">
                <a:latin typeface="Courier New" panose="02070309020205020404" pitchFamily="49" charset="0"/>
              </a:rPr>
              <a:t>public:</a:t>
            </a:r>
          </a:p>
          <a:p>
            <a:pPr>
              <a:spcAft>
                <a:spcPts val="300"/>
              </a:spcAft>
              <a:buFontTx/>
              <a:buNone/>
            </a:pPr>
            <a:r>
              <a:rPr lang="en-US" sz="1600" b="1" dirty="0">
                <a:latin typeface="Courier New" panose="02070309020205020404" pitchFamily="49" charset="0"/>
              </a:rPr>
              <a:t>   complex() {     }</a:t>
            </a:r>
          </a:p>
          <a:p>
            <a:pPr>
              <a:spcAft>
                <a:spcPts val="300"/>
              </a:spcAft>
              <a:buFontTx/>
              <a:buNone/>
            </a:pPr>
            <a:r>
              <a:rPr lang="en-US" sz="1600" b="1" dirty="0">
                <a:latin typeface="Courier New" panose="02070309020205020404" pitchFamily="49" charset="0"/>
              </a:rPr>
              <a:t>   complex(</a:t>
            </a:r>
            <a:r>
              <a:rPr lang="en-US" sz="1600" b="1" dirty="0">
                <a:solidFill>
                  <a:srgbClr val="C00000"/>
                </a:solidFill>
                <a:latin typeface="Courier New" panose="02070309020205020404" pitchFamily="49" charset="0"/>
              </a:rPr>
              <a:t>float</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real</a:t>
            </a: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float</a:t>
            </a: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imag</a:t>
            </a:r>
            <a:r>
              <a:rPr lang="en-US" sz="1600" b="1" dirty="0">
                <a:latin typeface="Courier New" panose="02070309020205020404" pitchFamily="49" charset="0"/>
              </a:rPr>
              <a:t>)</a:t>
            </a:r>
          </a:p>
          <a:p>
            <a:pPr>
              <a:spcAft>
                <a:spcPts val="300"/>
              </a:spcAft>
              <a:buFontTx/>
              <a:buNone/>
            </a:pPr>
            <a:r>
              <a:rPr lang="en-US" sz="1600" b="1" dirty="0">
                <a:latin typeface="Courier New" panose="02070309020205020404" pitchFamily="49" charset="0"/>
              </a:rPr>
              <a:t>	{x=real; y= imag;}</a:t>
            </a:r>
          </a:p>
          <a:p>
            <a:pPr>
              <a:spcAft>
                <a:spcPts val="300"/>
              </a:spcAft>
              <a:buFontTx/>
              <a:buNone/>
            </a:pP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 operator +(complex);</a:t>
            </a:r>
          </a:p>
          <a:p>
            <a:pPr>
              <a:spcAft>
                <a:spcPts val="300"/>
              </a:spcAft>
              <a:buFontTx/>
              <a:buNone/>
            </a:pPr>
            <a:r>
              <a:rPr lang="en-US" sz="1600" b="1" dirty="0">
                <a:solidFill>
                  <a:srgbClr val="C00000"/>
                </a:solidFill>
                <a:latin typeface="Courier New" panose="02070309020205020404" pitchFamily="49" charset="0"/>
              </a:rPr>
              <a:t>void</a:t>
            </a:r>
            <a:r>
              <a:rPr lang="en-US" sz="1600" b="1" dirty="0">
                <a:latin typeface="Courier New" panose="02070309020205020404" pitchFamily="49" charset="0"/>
              </a:rPr>
              <a:t> display(void);</a:t>
            </a:r>
          </a:p>
          <a:p>
            <a:pPr>
              <a:spcAft>
                <a:spcPts val="300"/>
              </a:spcAft>
              <a:buFontTx/>
              <a:buNone/>
            </a:pPr>
            <a:r>
              <a:rPr lang="en-US" sz="1600" b="1" dirty="0">
                <a:latin typeface="Courier New" panose="02070309020205020404" pitchFamily="49" charset="0"/>
              </a:rPr>
              <a:t>};</a:t>
            </a:r>
          </a:p>
          <a:p>
            <a:pPr>
              <a:spcAft>
                <a:spcPts val="300"/>
              </a:spcAft>
            </a:pP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 complex :: </a:t>
            </a:r>
            <a:r>
              <a:rPr lang="en-US" sz="1600" b="1" dirty="0">
                <a:solidFill>
                  <a:srgbClr val="0000FF"/>
                </a:solidFill>
                <a:latin typeface="Courier New" panose="02070309020205020404" pitchFamily="49" charset="0"/>
              </a:rPr>
              <a:t>operator</a:t>
            </a:r>
            <a:r>
              <a:rPr lang="en-US" sz="1600" b="1" dirty="0">
                <a:latin typeface="Courier New" panose="02070309020205020404" pitchFamily="49" charset="0"/>
              </a:rPr>
              <a:t>+(</a:t>
            </a: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 c)</a:t>
            </a:r>
          </a:p>
          <a:p>
            <a:pPr>
              <a:spcAft>
                <a:spcPts val="300"/>
              </a:spcAft>
            </a:pPr>
            <a:r>
              <a:rPr lang="en-US" sz="1600" b="1" dirty="0">
                <a:latin typeface="Courier New" panose="02070309020205020404" pitchFamily="49" charset="0"/>
              </a:rPr>
              <a:t>{ 	</a:t>
            </a: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 temp;</a:t>
            </a:r>
          </a:p>
          <a:p>
            <a:pPr>
              <a:spcAft>
                <a:spcPts val="300"/>
              </a:spcAft>
            </a:pPr>
            <a:r>
              <a:rPr lang="en-US" sz="1600" b="1" dirty="0">
                <a:latin typeface="Courier New" panose="02070309020205020404" pitchFamily="49" charset="0"/>
              </a:rPr>
              <a:t>	</a:t>
            </a:r>
            <a:r>
              <a:rPr lang="en-US" sz="1600" b="1" dirty="0">
                <a:solidFill>
                  <a:srgbClr val="C00000"/>
                </a:solidFill>
                <a:latin typeface="Courier New" panose="02070309020205020404" pitchFamily="49" charset="0"/>
              </a:rPr>
              <a:t>temp.x= x + c.x;</a:t>
            </a:r>
          </a:p>
          <a:p>
            <a:pPr>
              <a:spcAft>
                <a:spcPts val="300"/>
              </a:spcAft>
            </a:pPr>
            <a:r>
              <a:rPr lang="en-US" sz="1600" b="1" dirty="0">
                <a:latin typeface="Courier New" panose="02070309020205020404" pitchFamily="49" charset="0"/>
              </a:rPr>
              <a:t>	</a:t>
            </a:r>
            <a:r>
              <a:rPr lang="en-US" sz="1600" b="1" dirty="0">
                <a:solidFill>
                  <a:schemeClr val="bg2">
                    <a:lumMod val="50000"/>
                  </a:schemeClr>
                </a:solidFill>
                <a:latin typeface="Courier New" panose="02070309020205020404" pitchFamily="49" charset="0"/>
              </a:rPr>
              <a:t>temp.y= y + c.y;</a:t>
            </a:r>
          </a:p>
          <a:p>
            <a:pPr>
              <a:spcAft>
                <a:spcPts val="300"/>
              </a:spcAft>
            </a:pPr>
            <a:r>
              <a:rPr lang="en-US" sz="1600" b="1" dirty="0">
                <a:latin typeface="Courier New" panose="02070309020205020404" pitchFamily="49" charset="0"/>
              </a:rPr>
              <a:t>	return(</a:t>
            </a:r>
            <a:r>
              <a:rPr lang="en-US" sz="1600" b="1" dirty="0">
                <a:solidFill>
                  <a:srgbClr val="CC04A1"/>
                </a:solidFill>
                <a:latin typeface="Courier New" panose="02070309020205020404" pitchFamily="49" charset="0"/>
              </a:rPr>
              <a:t>temp</a:t>
            </a:r>
            <a:r>
              <a:rPr lang="en-US" sz="1600" b="1" dirty="0">
                <a:latin typeface="Courier New" panose="02070309020205020404" pitchFamily="49" charset="0"/>
              </a:rPr>
              <a:t>);</a:t>
            </a:r>
          </a:p>
          <a:p>
            <a:pPr>
              <a:spcAft>
                <a:spcPts val="300"/>
              </a:spcAft>
            </a:pPr>
            <a:r>
              <a:rPr lang="en-US" sz="1600" b="1" dirty="0">
                <a:latin typeface="Courier New" panose="02070309020205020404" pitchFamily="49" charset="0"/>
              </a:rPr>
              <a:t>}</a:t>
            </a:r>
          </a:p>
        </p:txBody>
      </p:sp>
      <p:sp>
        <p:nvSpPr>
          <p:cNvPr id="10" name="Rectangle 9"/>
          <p:cNvSpPr/>
          <p:nvPr/>
        </p:nvSpPr>
        <p:spPr>
          <a:xfrm>
            <a:off x="5269427" y="1735809"/>
            <a:ext cx="3952066" cy="4509132"/>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sz="1600" b="1" dirty="0">
                <a:latin typeface="Courier New" panose="02070309020205020404" pitchFamily="49" charset="0"/>
              </a:rPr>
              <a:t>void complex :: display(void)</a:t>
            </a:r>
          </a:p>
          <a:p>
            <a:pPr>
              <a:spcAft>
                <a:spcPts val="300"/>
              </a:spcAft>
              <a:buFontTx/>
              <a:buNone/>
            </a:pPr>
            <a:r>
              <a:rPr lang="en-US" sz="1600" b="1" dirty="0">
                <a:latin typeface="Courier New" panose="02070309020205020404" pitchFamily="49" charset="0"/>
              </a:rPr>
              <a:t>{</a:t>
            </a:r>
          </a:p>
          <a:p>
            <a:pPr>
              <a:spcAft>
                <a:spcPts val="300"/>
              </a:spcAft>
              <a:buFontTx/>
              <a:buNone/>
            </a:pPr>
            <a:r>
              <a:rPr lang="en-US" sz="1600" b="1" dirty="0">
                <a:latin typeface="Courier New" panose="02070309020205020404" pitchFamily="49" charset="0"/>
              </a:rPr>
              <a:t>cout&lt;&lt;x&lt;&lt;“ </a:t>
            </a:r>
            <a:r>
              <a:rPr lang="en-US" sz="1600" b="1" dirty="0">
                <a:solidFill>
                  <a:srgbClr val="CC04A1"/>
                </a:solidFill>
                <a:latin typeface="Courier New" panose="02070309020205020404" pitchFamily="49" charset="0"/>
              </a:rPr>
              <a:t>+ j</a:t>
            </a:r>
            <a:r>
              <a:rPr lang="en-US" sz="1600" b="1" dirty="0">
                <a:latin typeface="Courier New" panose="02070309020205020404" pitchFamily="49" charset="0"/>
              </a:rPr>
              <a:t>”&lt;&lt;y&lt;&lt;“\n”;</a:t>
            </a:r>
          </a:p>
          <a:p>
            <a:pPr>
              <a:spcAft>
                <a:spcPts val="300"/>
              </a:spcAft>
              <a:buFontTx/>
              <a:buNone/>
            </a:pPr>
            <a:r>
              <a:rPr lang="en-US" sz="1600" b="1" dirty="0">
                <a:latin typeface="Courier New" panose="02070309020205020404" pitchFamily="49" charset="0"/>
              </a:rPr>
              <a:t>}</a:t>
            </a:r>
          </a:p>
          <a:p>
            <a:pPr>
              <a:spcAft>
                <a:spcPts val="300"/>
              </a:spcAft>
            </a:pPr>
            <a:r>
              <a:rPr lang="en-US" sz="1600" b="1" dirty="0">
                <a:latin typeface="Courier New" panose="02070309020205020404" pitchFamily="49" charset="0"/>
              </a:rPr>
              <a:t>int main()</a:t>
            </a:r>
          </a:p>
          <a:p>
            <a:pPr>
              <a:spcAft>
                <a:spcPts val="300"/>
              </a:spcAft>
            </a:pPr>
            <a:r>
              <a:rPr lang="en-US" sz="1600" b="1" dirty="0">
                <a:latin typeface="Courier New" panose="02070309020205020404" pitchFamily="49" charset="0"/>
              </a:rPr>
              <a:t>{</a:t>
            </a:r>
          </a:p>
          <a:p>
            <a:pPr>
              <a:spcAft>
                <a:spcPts val="300"/>
              </a:spcAft>
            </a:pPr>
            <a:r>
              <a:rPr lang="en-US" sz="1600" b="1" dirty="0">
                <a:solidFill>
                  <a:srgbClr val="7030A0"/>
                </a:solidFill>
                <a:latin typeface="Courier New" panose="02070309020205020404" pitchFamily="49" charset="0"/>
              </a:rPr>
              <a:t>complex</a:t>
            </a:r>
            <a:r>
              <a:rPr lang="en-US" sz="1600" b="1" dirty="0">
                <a:latin typeface="Courier New" panose="02070309020205020404" pitchFamily="49" charset="0"/>
              </a:rPr>
              <a:t> C1, C2, C3;</a:t>
            </a:r>
          </a:p>
          <a:p>
            <a:pPr>
              <a:spcAft>
                <a:spcPts val="300"/>
              </a:spcAft>
            </a:pPr>
            <a:r>
              <a:rPr lang="en-US" sz="1600" b="1" dirty="0">
                <a:latin typeface="Courier New" panose="02070309020205020404" pitchFamily="49" charset="0"/>
              </a:rPr>
              <a:t>C1 = complex(2.5, 3.5);</a:t>
            </a:r>
          </a:p>
          <a:p>
            <a:pPr>
              <a:spcAft>
                <a:spcPts val="300"/>
              </a:spcAft>
            </a:pPr>
            <a:r>
              <a:rPr lang="en-US" sz="1600" b="1" dirty="0">
                <a:latin typeface="Courier New" panose="02070309020205020404" pitchFamily="49" charset="0"/>
              </a:rPr>
              <a:t>C2 = complex(1.6, 2.7);</a:t>
            </a:r>
          </a:p>
          <a:p>
            <a:pPr>
              <a:spcAft>
                <a:spcPts val="300"/>
              </a:spcAft>
            </a:pPr>
            <a:r>
              <a:rPr lang="en-US" sz="1600" b="1" dirty="0">
                <a:latin typeface="Courier New" panose="02070309020205020404" pitchFamily="49" charset="0"/>
              </a:rPr>
              <a:t>C3 = C1 + C2;</a:t>
            </a:r>
          </a:p>
          <a:p>
            <a:pPr>
              <a:spcAft>
                <a:spcPts val="300"/>
              </a:spcAft>
            </a:pPr>
            <a:r>
              <a:rPr lang="en-US" sz="1600" b="1" dirty="0">
                <a:latin typeface="Courier New" panose="02070309020205020404" pitchFamily="49" charset="0"/>
              </a:rPr>
              <a:t>cout&lt;&lt;“</a:t>
            </a:r>
            <a:r>
              <a:rPr lang="en-US" sz="1600" b="1" dirty="0">
                <a:solidFill>
                  <a:srgbClr val="CC04A1"/>
                </a:solidFill>
                <a:latin typeface="Courier New" panose="02070309020205020404" pitchFamily="49" charset="0"/>
              </a:rPr>
              <a:t>C1</a:t>
            </a:r>
            <a:r>
              <a:rPr lang="en-US" sz="1600" b="1" dirty="0">
                <a:latin typeface="Courier New" panose="02070309020205020404" pitchFamily="49" charset="0"/>
              </a:rPr>
              <a:t> = “; </a:t>
            </a:r>
            <a:r>
              <a:rPr lang="en-US" sz="1600" b="1" dirty="0">
                <a:solidFill>
                  <a:srgbClr val="CC04A1"/>
                </a:solidFill>
                <a:latin typeface="Courier New" panose="02070309020205020404" pitchFamily="49" charset="0"/>
              </a:rPr>
              <a:t>C1.display();</a:t>
            </a:r>
          </a:p>
          <a:p>
            <a:pPr>
              <a:spcAft>
                <a:spcPts val="300"/>
              </a:spcAft>
            </a:pPr>
            <a:r>
              <a:rPr lang="en-US" sz="1600" b="1" dirty="0">
                <a:latin typeface="Courier New" panose="02070309020205020404" pitchFamily="49" charset="0"/>
              </a:rPr>
              <a:t>cout&lt;&lt;“</a:t>
            </a:r>
            <a:r>
              <a:rPr lang="en-US" sz="1600" b="1" dirty="0">
                <a:solidFill>
                  <a:srgbClr val="002060"/>
                </a:solidFill>
                <a:latin typeface="Courier New" panose="02070309020205020404" pitchFamily="49" charset="0"/>
              </a:rPr>
              <a:t>C2</a:t>
            </a:r>
            <a:r>
              <a:rPr lang="en-US" sz="1600" b="1" dirty="0">
                <a:latin typeface="Courier New" panose="02070309020205020404" pitchFamily="49" charset="0"/>
              </a:rPr>
              <a:t> = “; </a:t>
            </a:r>
            <a:r>
              <a:rPr lang="en-US" sz="1600" b="1" dirty="0">
                <a:solidFill>
                  <a:srgbClr val="002060"/>
                </a:solidFill>
                <a:latin typeface="Courier New" panose="02070309020205020404" pitchFamily="49" charset="0"/>
              </a:rPr>
              <a:t>C2.display();</a:t>
            </a:r>
          </a:p>
          <a:p>
            <a:pPr>
              <a:spcAft>
                <a:spcPts val="300"/>
              </a:spcAft>
            </a:pPr>
            <a:r>
              <a:rPr lang="en-US" sz="1600" b="1" dirty="0">
                <a:latin typeface="Courier New" panose="02070309020205020404" pitchFamily="49" charset="0"/>
              </a:rPr>
              <a:t>cout&lt;&lt;“</a:t>
            </a:r>
            <a:r>
              <a:rPr lang="en-US" sz="1600" b="1" dirty="0">
                <a:solidFill>
                  <a:srgbClr val="C00000"/>
                </a:solidFill>
                <a:latin typeface="Courier New" panose="02070309020205020404" pitchFamily="49" charset="0"/>
              </a:rPr>
              <a:t>C3</a:t>
            </a:r>
            <a:r>
              <a:rPr lang="en-US" sz="1600" b="1" dirty="0">
                <a:latin typeface="Courier New" panose="02070309020205020404" pitchFamily="49" charset="0"/>
              </a:rPr>
              <a:t> = “; </a:t>
            </a:r>
            <a:r>
              <a:rPr lang="en-US" sz="1600" b="1" dirty="0">
                <a:solidFill>
                  <a:srgbClr val="C00000"/>
                </a:solidFill>
                <a:latin typeface="Courier New" panose="02070309020205020404" pitchFamily="49" charset="0"/>
              </a:rPr>
              <a:t>C3.display();</a:t>
            </a:r>
          </a:p>
          <a:p>
            <a:pPr>
              <a:spcAft>
                <a:spcPts val="300"/>
              </a:spcAft>
            </a:pPr>
            <a:r>
              <a:rPr lang="en-US" sz="1600" b="1" dirty="0">
                <a:latin typeface="Courier New" panose="02070309020205020404" pitchFamily="49" charset="0"/>
              </a:rPr>
              <a:t>return 0;</a:t>
            </a:r>
          </a:p>
          <a:p>
            <a:pPr>
              <a:spcAft>
                <a:spcPts val="300"/>
              </a:spcAft>
            </a:pPr>
            <a:r>
              <a:rPr lang="en-US" sz="1600" b="1" dirty="0">
                <a:latin typeface="Courier New" panose="02070309020205020404" pitchFamily="49" charset="0"/>
              </a:rPr>
              <a:t>}</a:t>
            </a:r>
          </a:p>
        </p:txBody>
      </p:sp>
      <p:sp>
        <p:nvSpPr>
          <p:cNvPr id="11" name="Rectangle 10"/>
          <p:cNvSpPr/>
          <p:nvPr/>
        </p:nvSpPr>
        <p:spPr>
          <a:xfrm>
            <a:off x="9323579" y="1735815"/>
            <a:ext cx="2712201" cy="1534333"/>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C00000"/>
                </a:solidFill>
                <a:latin typeface="Courier New" panose="02070309020205020404" pitchFamily="49" charset="0"/>
              </a:rPr>
              <a:t>Output:</a:t>
            </a:r>
          </a:p>
          <a:p>
            <a:pPr>
              <a:spcAft>
                <a:spcPts val="300"/>
              </a:spcAft>
            </a:pPr>
            <a:endParaRPr lang="en-US" sz="1000" b="1" dirty="0">
              <a:solidFill>
                <a:srgbClr val="C00000"/>
              </a:solidFill>
              <a:latin typeface="Courier New" panose="02070309020205020404" pitchFamily="49" charset="0"/>
            </a:endParaRPr>
          </a:p>
          <a:p>
            <a:pPr>
              <a:spcAft>
                <a:spcPts val="300"/>
              </a:spcAft>
            </a:pPr>
            <a:r>
              <a:rPr lang="en-US" sz="1600" b="1" dirty="0">
                <a:solidFill>
                  <a:srgbClr val="CC04A1"/>
                </a:solidFill>
                <a:latin typeface="Courier New" panose="02070309020205020404" pitchFamily="49" charset="0"/>
              </a:rPr>
              <a:t>  C1 = 2.5 + j3.5</a:t>
            </a:r>
          </a:p>
          <a:p>
            <a:pPr>
              <a:spcAft>
                <a:spcPts val="300"/>
              </a:spcAft>
            </a:pPr>
            <a:r>
              <a:rPr lang="en-US" sz="1600" b="1" dirty="0">
                <a:solidFill>
                  <a:srgbClr val="002060"/>
                </a:solidFill>
                <a:latin typeface="Courier New" panose="02070309020205020404" pitchFamily="49" charset="0"/>
              </a:rPr>
              <a:t>  C2 = 1.6 + j2.7</a:t>
            </a:r>
          </a:p>
          <a:p>
            <a:pPr>
              <a:spcAft>
                <a:spcPts val="300"/>
              </a:spcAft>
            </a:pPr>
            <a:r>
              <a:rPr lang="en-US" sz="1600" b="1" dirty="0">
                <a:solidFill>
                  <a:srgbClr val="C00000"/>
                </a:solidFill>
                <a:latin typeface="Courier New" panose="02070309020205020404" pitchFamily="49" charset="0"/>
              </a:rPr>
              <a:t>  C3 = 4.1 + j6.2</a:t>
            </a:r>
          </a:p>
        </p:txBody>
      </p:sp>
    </p:spTree>
    <p:extLst>
      <p:ext uri="{BB962C8B-B14F-4D97-AF65-F5344CB8AC3E}">
        <p14:creationId xmlns:p14="http://schemas.microsoft.com/office/powerpoint/2010/main" val="33987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Inheritance</a:t>
            </a:r>
            <a:endParaRPr lang="en-US" dirty="0"/>
          </a:p>
        </p:txBody>
      </p:sp>
      <p:sp>
        <p:nvSpPr>
          <p:cNvPr id="3" name="Content Placeholder 2"/>
          <p:cNvSpPr>
            <a:spLocks noGrp="1"/>
          </p:cNvSpPr>
          <p:nvPr>
            <p:ph idx="1"/>
          </p:nvPr>
        </p:nvSpPr>
        <p:spPr>
          <a:xfrm>
            <a:off x="609599" y="1692975"/>
            <a:ext cx="10972801" cy="4525963"/>
          </a:xfrm>
        </p:spPr>
        <p:txBody>
          <a:bodyPr>
            <a:normAutofit/>
          </a:bodyPr>
          <a:lstStyle/>
          <a:p>
            <a:pPr marL="0" indent="0">
              <a:buNone/>
            </a:pPr>
            <a:r>
              <a:rPr lang="en-US" b="1" dirty="0">
                <a:solidFill>
                  <a:srgbClr val="FFC000"/>
                </a:solidFill>
              </a:rPr>
              <a:t>Advantages of inheritance</a:t>
            </a:r>
          </a:p>
          <a:p>
            <a:pPr lvl="1">
              <a:buFont typeface="Wingdings" pitchFamily="2" charset="2"/>
              <a:buChar char="§"/>
            </a:pPr>
            <a:r>
              <a:rPr lang="en-US" dirty="0"/>
              <a:t>Application development time is less.</a:t>
            </a:r>
          </a:p>
          <a:p>
            <a:pPr lvl="1">
              <a:buFont typeface="Wingdings" pitchFamily="2" charset="2"/>
              <a:buChar char="§"/>
            </a:pPr>
            <a:r>
              <a:rPr lang="en-US" dirty="0"/>
              <a:t>Application take less memory.</a:t>
            </a:r>
          </a:p>
          <a:p>
            <a:pPr lvl="1">
              <a:buFont typeface="Wingdings" pitchFamily="2" charset="2"/>
              <a:buChar char="§"/>
            </a:pPr>
            <a:r>
              <a:rPr lang="en-US" dirty="0"/>
              <a:t>Application execution time is less.</a:t>
            </a:r>
          </a:p>
          <a:p>
            <a:pPr lvl="1">
              <a:buFont typeface="Wingdings" pitchFamily="2" charset="2"/>
              <a:buChar char="§"/>
            </a:pPr>
            <a:r>
              <a:rPr lang="en-US" dirty="0"/>
              <a:t>Application performance is enhanced (improved).</a:t>
            </a:r>
          </a:p>
          <a:p>
            <a:pPr lvl="1">
              <a:buFont typeface="Wingdings" pitchFamily="2" charset="2"/>
              <a:buChar char="§"/>
            </a:pPr>
            <a:r>
              <a:rPr lang="en-US" dirty="0"/>
              <a:t>Redundancy (repetition) of the code is reduced or minimized so that we get consistent results and less storage cost.</a:t>
            </a:r>
          </a:p>
          <a:p>
            <a:endParaRPr lang="en-US" b="1" dirty="0"/>
          </a:p>
          <a:p>
            <a:endParaRPr lang="en-US" dirty="0"/>
          </a:p>
        </p:txBody>
      </p:sp>
    </p:spTree>
    <p:extLst>
      <p:ext uri="{BB962C8B-B14F-4D97-AF65-F5344CB8AC3E}">
        <p14:creationId xmlns:p14="http://schemas.microsoft.com/office/powerpoint/2010/main" val="3090787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40</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044" y="1388645"/>
            <a:ext cx="7719845" cy="5660548"/>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b="1" dirty="0">
                <a:solidFill>
                  <a:schemeClr val="accent6">
                    <a:lumMod val="50000"/>
                  </a:schemeClr>
                </a:solidFill>
                <a:latin typeface="Courier New" panose="02070309020205020404" pitchFamily="49" charset="0"/>
              </a:rPr>
              <a:t>class complex{</a:t>
            </a:r>
          </a:p>
          <a:p>
            <a:pPr>
              <a:spcAft>
                <a:spcPts val="300"/>
              </a:spcAft>
              <a:buFontTx/>
              <a:buNone/>
            </a:pPr>
            <a:r>
              <a:rPr lang="en-US" b="1" dirty="0">
                <a:solidFill>
                  <a:schemeClr val="accent6">
                    <a:lumMod val="50000"/>
                  </a:schemeClr>
                </a:solidFill>
                <a:latin typeface="Courier New" panose="02070309020205020404" pitchFamily="49" charset="0"/>
              </a:rPr>
              <a:t>	float real;	//real part</a:t>
            </a:r>
          </a:p>
          <a:p>
            <a:pPr>
              <a:spcAft>
                <a:spcPts val="300"/>
              </a:spcAft>
              <a:buFontTx/>
              <a:buNone/>
            </a:pPr>
            <a:r>
              <a:rPr lang="en-US" b="1" dirty="0">
                <a:solidFill>
                  <a:schemeClr val="accent6">
                    <a:lumMod val="50000"/>
                  </a:schemeClr>
                </a:solidFill>
                <a:latin typeface="Courier New" panose="02070309020205020404" pitchFamily="49" charset="0"/>
              </a:rPr>
              <a:t>	float </a:t>
            </a:r>
            <a:r>
              <a:rPr lang="en-US" b="1" dirty="0" err="1">
                <a:solidFill>
                  <a:schemeClr val="accent6">
                    <a:lumMod val="50000"/>
                  </a:schemeClr>
                </a:solidFill>
                <a:latin typeface="Courier New" panose="02070309020205020404" pitchFamily="49" charset="0"/>
              </a:rPr>
              <a:t>imag</a:t>
            </a:r>
            <a:r>
              <a:rPr lang="en-US" b="1" dirty="0">
                <a:solidFill>
                  <a:schemeClr val="accent6">
                    <a:lumMod val="50000"/>
                  </a:schemeClr>
                </a:solidFill>
                <a:latin typeface="Courier New" panose="02070309020205020404" pitchFamily="49" charset="0"/>
              </a:rPr>
              <a:t>;	//imaginary part</a:t>
            </a:r>
          </a:p>
          <a:p>
            <a:pPr>
              <a:spcAft>
                <a:spcPts val="300"/>
              </a:spcAft>
              <a:buFontTx/>
              <a:buNone/>
            </a:pPr>
            <a:r>
              <a:rPr lang="en-US" b="1" dirty="0">
                <a:solidFill>
                  <a:schemeClr val="accent6">
                    <a:lumMod val="50000"/>
                  </a:schemeClr>
                </a:solidFill>
                <a:latin typeface="Courier New" panose="02070309020205020404" pitchFamily="49" charset="0"/>
              </a:rPr>
              <a:t>public:</a:t>
            </a:r>
          </a:p>
          <a:p>
            <a:pPr>
              <a:spcAft>
                <a:spcPts val="300"/>
              </a:spcAft>
              <a:buFontTx/>
              <a:buNone/>
            </a:pPr>
            <a:r>
              <a:rPr lang="en-US" b="1" dirty="0">
                <a:solidFill>
                  <a:schemeClr val="accent6">
                    <a:lumMod val="50000"/>
                  </a:schemeClr>
                </a:solidFill>
                <a:latin typeface="Courier New" panose="02070309020205020404" pitchFamily="49" charset="0"/>
              </a:rPr>
              <a:t>   complex() { }</a:t>
            </a:r>
          </a:p>
          <a:p>
            <a:pPr>
              <a:spcAft>
                <a:spcPts val="300"/>
              </a:spcAft>
              <a:buFontTx/>
              <a:buNone/>
            </a:pPr>
            <a:r>
              <a:rPr lang="en-US" b="1" dirty="0">
                <a:solidFill>
                  <a:schemeClr val="accent6">
                    <a:lumMod val="50000"/>
                  </a:schemeClr>
                </a:solidFill>
                <a:latin typeface="Courier New" panose="02070309020205020404" pitchFamily="49" charset="0"/>
              </a:rPr>
              <a:t>   complex(float x, float y){real=x; </a:t>
            </a:r>
            <a:r>
              <a:rPr lang="en-US" b="1" dirty="0" err="1">
                <a:solidFill>
                  <a:schemeClr val="accent6">
                    <a:lumMod val="50000"/>
                  </a:schemeClr>
                </a:solidFill>
                <a:latin typeface="Courier New" panose="02070309020205020404" pitchFamily="49" charset="0"/>
              </a:rPr>
              <a:t>imag</a:t>
            </a:r>
            <a:r>
              <a:rPr lang="en-US" b="1" dirty="0">
                <a:solidFill>
                  <a:schemeClr val="accent6">
                    <a:lumMod val="50000"/>
                  </a:schemeClr>
                </a:solidFill>
                <a:latin typeface="Courier New" panose="02070309020205020404" pitchFamily="49" charset="0"/>
              </a:rPr>
              <a:t>=y;}</a:t>
            </a:r>
          </a:p>
          <a:p>
            <a:pPr>
              <a:spcAft>
                <a:spcPts val="300"/>
              </a:spcAft>
              <a:buFontTx/>
              <a:buNone/>
            </a:pPr>
            <a:r>
              <a:rPr lang="en-US" b="1" dirty="0">
                <a:solidFill>
                  <a:schemeClr val="accent6">
                    <a:lumMod val="50000"/>
                  </a:schemeClr>
                </a:solidFill>
                <a:latin typeface="Courier New" panose="02070309020205020404" pitchFamily="49" charset="0"/>
              </a:rPr>
              <a:t>   friend complex operator+(complex&amp; c1, complex&amp; c2);</a:t>
            </a:r>
          </a:p>
          <a:p>
            <a:pPr>
              <a:spcAft>
                <a:spcPts val="300"/>
              </a:spcAft>
              <a:buFontTx/>
              <a:buNone/>
            </a:pPr>
            <a:r>
              <a:rPr lang="en-US" b="1" dirty="0">
                <a:solidFill>
                  <a:schemeClr val="accent6">
                    <a:lumMod val="50000"/>
                  </a:schemeClr>
                </a:solidFill>
                <a:latin typeface="Courier New" panose="02070309020205020404" pitchFamily="49" charset="0"/>
              </a:rPr>
              <a:t>   void display(void);</a:t>
            </a:r>
          </a:p>
          <a:p>
            <a:pPr>
              <a:spcAft>
                <a:spcPts val="300"/>
              </a:spcAft>
              <a:buFontTx/>
              <a:buNone/>
            </a:pPr>
            <a:r>
              <a:rPr lang="en-US" b="1" dirty="0">
                <a:solidFill>
                  <a:schemeClr val="accent6">
                    <a:lumMod val="50000"/>
                  </a:schemeClr>
                </a:solidFill>
                <a:latin typeface="Courier New" panose="02070309020205020404" pitchFamily="49" charset="0"/>
              </a:rPr>
              <a:t>};</a:t>
            </a:r>
          </a:p>
          <a:p>
            <a:pPr>
              <a:spcAft>
                <a:spcPts val="300"/>
              </a:spcAft>
              <a:buFontTx/>
              <a:buNone/>
            </a:pPr>
            <a:r>
              <a:rPr lang="en-US" b="1" dirty="0">
                <a:solidFill>
                  <a:srgbClr val="0000FF"/>
                </a:solidFill>
                <a:latin typeface="Courier New" panose="02070309020205020404" pitchFamily="49" charset="0"/>
              </a:rPr>
              <a:t>complex operator+(complex&amp; ca, complex&amp; </a:t>
            </a:r>
            <a:r>
              <a:rPr lang="en-US" b="1" dirty="0" err="1">
                <a:solidFill>
                  <a:srgbClr val="0000FF"/>
                </a:solidFill>
                <a:latin typeface="Courier New" panose="02070309020205020404" pitchFamily="49" charset="0"/>
              </a:rPr>
              <a:t>cb</a:t>
            </a:r>
            <a:r>
              <a:rPr lang="en-US" b="1" dirty="0">
                <a:solidFill>
                  <a:srgbClr val="0000FF"/>
                </a:solidFill>
                <a:latin typeface="Courier New" panose="02070309020205020404" pitchFamily="49" charset="0"/>
              </a:rPr>
              <a:t>) {</a:t>
            </a:r>
          </a:p>
          <a:p>
            <a:pPr>
              <a:spcAft>
                <a:spcPts val="300"/>
              </a:spcAft>
              <a:buFontTx/>
              <a:buNone/>
            </a:pPr>
            <a:r>
              <a:rPr lang="en-US" b="1" dirty="0">
                <a:solidFill>
                  <a:srgbClr val="0000FF"/>
                </a:solidFill>
                <a:latin typeface="Courier New" panose="02070309020205020404" pitchFamily="49" charset="0"/>
              </a:rPr>
              <a:t>	complex </a:t>
            </a:r>
            <a:r>
              <a:rPr lang="en-US" b="1" dirty="0" err="1">
                <a:solidFill>
                  <a:srgbClr val="0000FF"/>
                </a:solidFill>
                <a:latin typeface="Courier New" panose="02070309020205020404" pitchFamily="49" charset="0"/>
              </a:rPr>
              <a:t>tmp</a:t>
            </a:r>
            <a:r>
              <a:rPr lang="en-US" b="1" dirty="0">
                <a:solidFill>
                  <a:srgbClr val="0000FF"/>
                </a:solidFill>
                <a:latin typeface="Courier New" panose="02070309020205020404" pitchFamily="49" charset="0"/>
              </a:rPr>
              <a:t>;	 </a:t>
            </a:r>
          </a:p>
          <a:p>
            <a:pPr>
              <a:spcAft>
                <a:spcPts val="300"/>
              </a:spcAft>
              <a:buFontTx/>
              <a:buNone/>
            </a:pPr>
            <a:r>
              <a:rPr lang="en-US" b="1" dirty="0">
                <a:solidFill>
                  <a:srgbClr val="0000FF"/>
                </a:solidFill>
                <a:latin typeface="Courier New" panose="02070309020205020404" pitchFamily="49" charset="0"/>
              </a:rPr>
              <a:t> 	</a:t>
            </a:r>
            <a:r>
              <a:rPr lang="en-US" b="1" dirty="0" err="1">
                <a:solidFill>
                  <a:srgbClr val="0000FF"/>
                </a:solidFill>
                <a:latin typeface="Courier New" panose="02070309020205020404" pitchFamily="49" charset="0"/>
              </a:rPr>
              <a:t>tmp.real</a:t>
            </a:r>
            <a:r>
              <a:rPr lang="en-US" b="1" dirty="0">
                <a:solidFill>
                  <a:srgbClr val="0000FF"/>
                </a:solidFill>
                <a:latin typeface="Courier New" panose="02070309020205020404" pitchFamily="49" charset="0"/>
              </a:rPr>
              <a:t> = </a:t>
            </a:r>
            <a:r>
              <a:rPr lang="en-US" b="1" dirty="0" err="1">
                <a:solidFill>
                  <a:srgbClr val="0000FF"/>
                </a:solidFill>
                <a:latin typeface="Courier New" panose="02070309020205020404" pitchFamily="49" charset="0"/>
              </a:rPr>
              <a:t>ca.real</a:t>
            </a:r>
            <a:r>
              <a:rPr lang="en-US" b="1" dirty="0">
                <a:solidFill>
                  <a:srgbClr val="0000FF"/>
                </a:solidFill>
                <a:latin typeface="Courier New" panose="02070309020205020404" pitchFamily="49" charset="0"/>
              </a:rPr>
              <a:t> + </a:t>
            </a:r>
            <a:r>
              <a:rPr lang="en-US" b="1" dirty="0" err="1">
                <a:solidFill>
                  <a:srgbClr val="0000FF"/>
                </a:solidFill>
                <a:latin typeface="Courier New" panose="02070309020205020404" pitchFamily="49" charset="0"/>
              </a:rPr>
              <a:t>cb.real</a:t>
            </a:r>
            <a:r>
              <a:rPr lang="en-US" b="1" dirty="0">
                <a:solidFill>
                  <a:srgbClr val="0000FF"/>
                </a:solidFill>
                <a:latin typeface="Courier New" panose="02070309020205020404" pitchFamily="49" charset="0"/>
              </a:rPr>
              <a:t>;</a:t>
            </a:r>
          </a:p>
          <a:p>
            <a:pPr>
              <a:spcAft>
                <a:spcPts val="300"/>
              </a:spcAft>
              <a:buFontTx/>
              <a:buNone/>
            </a:pPr>
            <a:r>
              <a:rPr lang="en-US" b="1" dirty="0">
                <a:solidFill>
                  <a:srgbClr val="0000FF"/>
                </a:solidFill>
                <a:latin typeface="Courier New" panose="02070309020205020404" pitchFamily="49" charset="0"/>
              </a:rPr>
              <a:t>	</a:t>
            </a:r>
            <a:r>
              <a:rPr lang="en-US" b="1" dirty="0" err="1">
                <a:solidFill>
                  <a:srgbClr val="0000FF"/>
                </a:solidFill>
                <a:latin typeface="Courier New" panose="02070309020205020404" pitchFamily="49" charset="0"/>
              </a:rPr>
              <a:t>tmp.imag</a:t>
            </a:r>
            <a:r>
              <a:rPr lang="en-US" b="1" dirty="0">
                <a:solidFill>
                  <a:srgbClr val="0000FF"/>
                </a:solidFill>
                <a:latin typeface="Courier New" panose="02070309020205020404" pitchFamily="49" charset="0"/>
              </a:rPr>
              <a:t> = </a:t>
            </a:r>
            <a:r>
              <a:rPr lang="en-US" b="1" dirty="0" err="1">
                <a:solidFill>
                  <a:srgbClr val="0000FF"/>
                </a:solidFill>
                <a:latin typeface="Courier New" panose="02070309020205020404" pitchFamily="49" charset="0"/>
              </a:rPr>
              <a:t>ca.imag</a:t>
            </a:r>
            <a:r>
              <a:rPr lang="en-US" b="1" dirty="0">
                <a:solidFill>
                  <a:srgbClr val="0000FF"/>
                </a:solidFill>
                <a:latin typeface="Courier New" panose="02070309020205020404" pitchFamily="49" charset="0"/>
              </a:rPr>
              <a:t> + </a:t>
            </a:r>
            <a:r>
              <a:rPr lang="en-US" b="1" dirty="0" err="1">
                <a:solidFill>
                  <a:srgbClr val="0000FF"/>
                </a:solidFill>
                <a:latin typeface="Courier New" panose="02070309020205020404" pitchFamily="49" charset="0"/>
              </a:rPr>
              <a:t>cb.imag</a:t>
            </a:r>
            <a:r>
              <a:rPr lang="en-US" b="1" dirty="0">
                <a:solidFill>
                  <a:srgbClr val="0000FF"/>
                </a:solidFill>
                <a:latin typeface="Courier New" panose="02070309020205020404" pitchFamily="49" charset="0"/>
              </a:rPr>
              <a:t>;	  	 </a:t>
            </a:r>
          </a:p>
          <a:p>
            <a:pPr>
              <a:spcAft>
                <a:spcPts val="300"/>
              </a:spcAft>
              <a:buFontTx/>
              <a:buNone/>
            </a:pPr>
            <a:r>
              <a:rPr lang="en-US" b="1" dirty="0">
                <a:solidFill>
                  <a:srgbClr val="0000FF"/>
                </a:solidFill>
                <a:latin typeface="Courier New" panose="02070309020205020404" pitchFamily="49" charset="0"/>
              </a:rPr>
              <a:t>	return </a:t>
            </a:r>
            <a:r>
              <a:rPr lang="en-US" b="1" dirty="0" err="1">
                <a:solidFill>
                  <a:srgbClr val="0000FF"/>
                </a:solidFill>
                <a:latin typeface="Courier New" panose="02070309020205020404" pitchFamily="49" charset="0"/>
              </a:rPr>
              <a:t>tmp</a:t>
            </a:r>
            <a:r>
              <a:rPr lang="en-US" b="1" dirty="0">
                <a:solidFill>
                  <a:srgbClr val="0000FF"/>
                </a:solidFill>
                <a:latin typeface="Courier New" panose="02070309020205020404" pitchFamily="49" charset="0"/>
              </a:rPr>
              <a:t>;	</a:t>
            </a:r>
          </a:p>
          <a:p>
            <a:pPr>
              <a:spcAft>
                <a:spcPts val="300"/>
              </a:spcAft>
              <a:buFontTx/>
              <a:buNone/>
            </a:pPr>
            <a:r>
              <a:rPr lang="en-US" b="1" dirty="0">
                <a:solidFill>
                  <a:srgbClr val="0000FF"/>
                </a:solidFill>
                <a:latin typeface="Courier New" panose="02070309020205020404" pitchFamily="49" charset="0"/>
              </a:rPr>
              <a:t>}</a:t>
            </a:r>
          </a:p>
          <a:p>
            <a:pPr>
              <a:spcAft>
                <a:spcPts val="300"/>
              </a:spcAft>
              <a:buFontTx/>
              <a:buNone/>
            </a:pPr>
            <a:r>
              <a:rPr lang="en-US" b="1" dirty="0">
                <a:solidFill>
                  <a:srgbClr val="0000FF"/>
                </a:solidFill>
                <a:latin typeface="Courier New" panose="02070309020205020404" pitchFamily="49" charset="0"/>
              </a:rPr>
              <a:t>void complex :: display(void){</a:t>
            </a:r>
          </a:p>
          <a:p>
            <a:pPr>
              <a:spcAft>
                <a:spcPts val="300"/>
              </a:spcAft>
              <a:buFontTx/>
              <a:buNone/>
            </a:pPr>
            <a:r>
              <a:rPr lang="en-US" b="1" dirty="0">
                <a:solidFill>
                  <a:srgbClr val="0000FF"/>
                </a:solidFill>
                <a:latin typeface="Courier New" panose="02070309020205020404" pitchFamily="49" charset="0"/>
              </a:rPr>
              <a:t>	</a:t>
            </a:r>
            <a:r>
              <a:rPr lang="en-US" b="1" dirty="0" err="1">
                <a:solidFill>
                  <a:srgbClr val="0000FF"/>
                </a:solidFill>
                <a:latin typeface="Courier New" panose="02070309020205020404" pitchFamily="49" charset="0"/>
              </a:rPr>
              <a:t>cout</a:t>
            </a:r>
            <a:r>
              <a:rPr lang="en-US" b="1" dirty="0">
                <a:solidFill>
                  <a:srgbClr val="0000FF"/>
                </a:solidFill>
                <a:latin typeface="Courier New" panose="02070309020205020404" pitchFamily="49" charset="0"/>
              </a:rPr>
              <a:t>&lt;&lt;real&lt;&lt;" + j"&lt;&lt;</a:t>
            </a:r>
            <a:r>
              <a:rPr lang="en-US" b="1" dirty="0" err="1">
                <a:solidFill>
                  <a:srgbClr val="0000FF"/>
                </a:solidFill>
                <a:latin typeface="Courier New" panose="02070309020205020404" pitchFamily="49" charset="0"/>
              </a:rPr>
              <a:t>imag</a:t>
            </a:r>
            <a:r>
              <a:rPr lang="en-US" b="1" dirty="0">
                <a:solidFill>
                  <a:srgbClr val="0000FF"/>
                </a:solidFill>
                <a:latin typeface="Courier New" panose="02070309020205020404" pitchFamily="49" charset="0"/>
              </a:rPr>
              <a:t>&lt;&lt;"\n";</a:t>
            </a:r>
          </a:p>
          <a:p>
            <a:pPr>
              <a:spcAft>
                <a:spcPts val="300"/>
              </a:spcAft>
              <a:buFontTx/>
              <a:buNone/>
            </a:pPr>
            <a:r>
              <a:rPr lang="en-US" b="1" dirty="0">
                <a:solidFill>
                  <a:srgbClr val="0000FF"/>
                </a:solidFill>
                <a:latin typeface="Courier New" panose="02070309020205020404" pitchFamily="49" charset="0"/>
              </a:rPr>
              <a:t>}</a:t>
            </a:r>
          </a:p>
        </p:txBody>
      </p:sp>
      <p:sp>
        <p:nvSpPr>
          <p:cNvPr id="10" name="Rectangle 9"/>
          <p:cNvSpPr/>
          <p:nvPr/>
        </p:nvSpPr>
        <p:spPr>
          <a:xfrm>
            <a:off x="7880465" y="1417639"/>
            <a:ext cx="4372499" cy="3874740"/>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buFontTx/>
              <a:buNone/>
            </a:pPr>
            <a:r>
              <a:rPr lang="en-US" b="1" dirty="0">
                <a:latin typeface="Courier New" panose="02070309020205020404" pitchFamily="49" charset="0"/>
              </a:rPr>
              <a:t>int main(){</a:t>
            </a:r>
          </a:p>
          <a:p>
            <a:pPr>
              <a:spcAft>
                <a:spcPts val="300"/>
              </a:spcAft>
              <a:buFontTx/>
              <a:buNone/>
            </a:pPr>
            <a:r>
              <a:rPr lang="en-US" b="1" dirty="0">
                <a:latin typeface="Courier New" panose="02070309020205020404" pitchFamily="49" charset="0"/>
              </a:rPr>
              <a:t>complex C1, C2, C3;</a:t>
            </a:r>
          </a:p>
          <a:p>
            <a:pPr>
              <a:spcAft>
                <a:spcPts val="300"/>
              </a:spcAft>
              <a:buFontTx/>
              <a:buNone/>
            </a:pPr>
            <a:r>
              <a:rPr lang="en-US" b="1" dirty="0">
                <a:latin typeface="Courier New" panose="02070309020205020404" pitchFamily="49" charset="0"/>
              </a:rPr>
              <a:t>C1 = complex(2.5, 3.5);</a:t>
            </a:r>
          </a:p>
          <a:p>
            <a:pPr>
              <a:spcAft>
                <a:spcPts val="300"/>
              </a:spcAft>
              <a:buFontTx/>
              <a:buNone/>
            </a:pPr>
            <a:r>
              <a:rPr lang="en-US" b="1" dirty="0">
                <a:latin typeface="Courier New" panose="02070309020205020404" pitchFamily="49" charset="0"/>
              </a:rPr>
              <a:t>C2 = complex(1.6, 2.7);</a:t>
            </a:r>
          </a:p>
          <a:p>
            <a:pPr>
              <a:spcAft>
                <a:spcPts val="300"/>
              </a:spcAft>
              <a:buFontTx/>
              <a:buNone/>
            </a:pPr>
            <a:r>
              <a:rPr lang="en-US" b="1" dirty="0">
                <a:latin typeface="Courier New" panose="02070309020205020404" pitchFamily="49" charset="0"/>
              </a:rPr>
              <a:t>C3 = C1 + C2;</a:t>
            </a:r>
          </a:p>
          <a:p>
            <a:pPr>
              <a:spcAft>
                <a:spcPts val="300"/>
              </a:spcAft>
              <a:buFontTx/>
              <a:buNone/>
            </a:pPr>
            <a:r>
              <a:rPr lang="en-US" b="1" dirty="0" err="1">
                <a:latin typeface="Courier New" panose="02070309020205020404" pitchFamily="49" charset="0"/>
              </a:rPr>
              <a:t>cout</a:t>
            </a:r>
            <a:r>
              <a:rPr lang="en-US" b="1" dirty="0">
                <a:latin typeface="Courier New" panose="02070309020205020404" pitchFamily="49" charset="0"/>
              </a:rPr>
              <a:t>&lt;&lt;"C1 = "; C1.display();</a:t>
            </a:r>
          </a:p>
          <a:p>
            <a:pPr>
              <a:spcAft>
                <a:spcPts val="300"/>
              </a:spcAft>
              <a:buFontTx/>
              <a:buNone/>
            </a:pPr>
            <a:r>
              <a:rPr lang="en-US" b="1" dirty="0" err="1">
                <a:latin typeface="Courier New" panose="02070309020205020404" pitchFamily="49" charset="0"/>
              </a:rPr>
              <a:t>cout</a:t>
            </a:r>
            <a:r>
              <a:rPr lang="en-US" b="1" dirty="0">
                <a:latin typeface="Courier New" panose="02070309020205020404" pitchFamily="49" charset="0"/>
              </a:rPr>
              <a:t>&lt;&lt;"C2 = "; C2.display();</a:t>
            </a:r>
          </a:p>
          <a:p>
            <a:pPr>
              <a:spcAft>
                <a:spcPts val="300"/>
              </a:spcAft>
              <a:buFontTx/>
              <a:buNone/>
            </a:pPr>
            <a:r>
              <a:rPr lang="en-US" b="1" dirty="0" err="1">
                <a:latin typeface="Courier New" panose="02070309020205020404" pitchFamily="49" charset="0"/>
              </a:rPr>
              <a:t>cout</a:t>
            </a:r>
            <a:r>
              <a:rPr lang="en-US" b="1" dirty="0">
                <a:latin typeface="Courier New" panose="02070309020205020404" pitchFamily="49" charset="0"/>
              </a:rPr>
              <a:t>&lt;&lt;"C3 = "; C3.display();</a:t>
            </a:r>
          </a:p>
          <a:p>
            <a:pPr>
              <a:spcAft>
                <a:spcPts val="300"/>
              </a:spcAft>
              <a:buFontTx/>
              <a:buNone/>
            </a:pPr>
            <a:r>
              <a:rPr lang="en-US" b="1" dirty="0">
                <a:latin typeface="Courier New" panose="02070309020205020404" pitchFamily="49" charset="0"/>
              </a:rPr>
              <a:t>return 0;</a:t>
            </a:r>
          </a:p>
          <a:p>
            <a:pPr>
              <a:spcAft>
                <a:spcPts val="300"/>
              </a:spcAft>
              <a:buFontTx/>
              <a:buNone/>
            </a:pPr>
            <a:r>
              <a:rPr lang="en-US" b="1" dirty="0">
                <a:latin typeface="Courier New" panose="02070309020205020404" pitchFamily="49" charset="0"/>
              </a:rPr>
              <a:t>}</a:t>
            </a:r>
          </a:p>
        </p:txBody>
      </p:sp>
      <p:sp>
        <p:nvSpPr>
          <p:cNvPr id="11" name="Rectangle 10"/>
          <p:cNvSpPr/>
          <p:nvPr/>
        </p:nvSpPr>
        <p:spPr>
          <a:xfrm>
            <a:off x="9478311" y="5054138"/>
            <a:ext cx="2712201" cy="1772573"/>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C00000"/>
                </a:solidFill>
                <a:latin typeface="Courier New" panose="02070309020205020404" pitchFamily="49" charset="0"/>
              </a:rPr>
              <a:t>Output:</a:t>
            </a:r>
          </a:p>
          <a:p>
            <a:pPr>
              <a:spcAft>
                <a:spcPts val="300"/>
              </a:spcAft>
            </a:pPr>
            <a:endParaRPr lang="en-US" sz="1000" b="1" dirty="0">
              <a:solidFill>
                <a:srgbClr val="C00000"/>
              </a:solidFill>
              <a:latin typeface="Courier New" panose="02070309020205020404" pitchFamily="49" charset="0"/>
            </a:endParaRPr>
          </a:p>
          <a:p>
            <a:pPr>
              <a:spcAft>
                <a:spcPts val="300"/>
              </a:spcAft>
            </a:pPr>
            <a:r>
              <a:rPr lang="en-US" sz="1600" b="1" dirty="0">
                <a:solidFill>
                  <a:srgbClr val="CC04A1"/>
                </a:solidFill>
                <a:latin typeface="Courier New" panose="02070309020205020404" pitchFamily="49" charset="0"/>
              </a:rPr>
              <a:t>  C1 = 2.5 + j3.5</a:t>
            </a:r>
          </a:p>
          <a:p>
            <a:pPr>
              <a:spcAft>
                <a:spcPts val="300"/>
              </a:spcAft>
            </a:pPr>
            <a:r>
              <a:rPr lang="en-US" sz="1600" b="1" dirty="0">
                <a:solidFill>
                  <a:srgbClr val="002060"/>
                </a:solidFill>
                <a:latin typeface="Courier New" panose="02070309020205020404" pitchFamily="49" charset="0"/>
              </a:rPr>
              <a:t>  C2 = 1.6 + j2.7</a:t>
            </a:r>
          </a:p>
          <a:p>
            <a:pPr>
              <a:spcAft>
                <a:spcPts val="300"/>
              </a:spcAft>
            </a:pPr>
            <a:r>
              <a:rPr lang="en-US" sz="1600" b="1" dirty="0">
                <a:solidFill>
                  <a:srgbClr val="C00000"/>
                </a:solidFill>
                <a:latin typeface="Courier New" panose="02070309020205020404" pitchFamily="49" charset="0"/>
              </a:rPr>
              <a:t>  C3 = 4.1 + j6.2</a:t>
            </a:r>
          </a:p>
        </p:txBody>
      </p:sp>
      <p:sp>
        <p:nvSpPr>
          <p:cNvPr id="7" name="Title 6"/>
          <p:cNvSpPr>
            <a:spLocks noGrp="1"/>
          </p:cNvSpPr>
          <p:nvPr>
            <p:ph type="title"/>
          </p:nvPr>
        </p:nvSpPr>
        <p:spPr/>
        <p:txBody>
          <a:bodyPr>
            <a:normAutofit fontScale="90000"/>
          </a:bodyPr>
          <a:lstStyle/>
          <a:p>
            <a:r>
              <a:rPr lang="en-US" b="1" spc="-50" dirty="0">
                <a:solidFill>
                  <a:srgbClr val="002060"/>
                </a:solidFill>
              </a:rPr>
              <a:t>Example 3: Overloading Binary + Operator using Friend Function</a:t>
            </a:r>
            <a:endParaRPr lang="en-US" dirty="0"/>
          </a:p>
        </p:txBody>
      </p:sp>
    </p:spTree>
    <p:extLst>
      <p:ext uri="{BB962C8B-B14F-4D97-AF65-F5344CB8AC3E}">
        <p14:creationId xmlns:p14="http://schemas.microsoft.com/office/powerpoint/2010/main" val="90959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2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
            </a:r>
            <a:br>
              <a:rPr lang="en-US" dirty="0"/>
            </a:br>
            <a:r>
              <a:rPr lang="en-US" dirty="0"/>
              <a:t>Friend Functions/Classes</a:t>
            </a:r>
            <a:br>
              <a:rPr lang="en-US" dirty="0"/>
            </a:br>
            <a:endParaRPr lang="en-US" dirty="0"/>
          </a:p>
        </p:txBody>
      </p:sp>
      <p:sp>
        <p:nvSpPr>
          <p:cNvPr id="7" name="Content Placeholder 6"/>
          <p:cNvSpPr>
            <a:spLocks noGrp="1"/>
          </p:cNvSpPr>
          <p:nvPr>
            <p:ph idx="1"/>
          </p:nvPr>
        </p:nvSpPr>
        <p:spPr/>
        <p:txBody>
          <a:bodyPr>
            <a:normAutofit/>
          </a:bodyPr>
          <a:lstStyle/>
          <a:p>
            <a:r>
              <a:rPr lang="en-US" sz="2400" dirty="0"/>
              <a:t>friends allow functions/classes access to private data of other classes.</a:t>
            </a:r>
          </a:p>
          <a:p>
            <a:pPr>
              <a:defRPr/>
            </a:pPr>
            <a:r>
              <a:rPr lang="en-US" sz="2400" dirty="0"/>
              <a:t>Friend functions</a:t>
            </a:r>
          </a:p>
          <a:p>
            <a:pPr lvl="1">
              <a:defRPr/>
            </a:pPr>
            <a:r>
              <a:rPr lang="en-AU" sz="2400" dirty="0"/>
              <a:t>A 'friend' function has access to </a:t>
            </a:r>
            <a:r>
              <a:rPr lang="en-US" sz="2400" dirty="0"/>
              <a:t>all private and protected members (variables and functions) </a:t>
            </a:r>
            <a:r>
              <a:rPr lang="en-AU" sz="2400" dirty="0"/>
              <a:t>of the class for which it is a 'friend'. </a:t>
            </a:r>
          </a:p>
          <a:p>
            <a:pPr lvl="1">
              <a:defRPr/>
            </a:pPr>
            <a:r>
              <a:rPr lang="en-US" sz="2400" dirty="0"/>
              <a:t>friend function is not the actual member of the class.</a:t>
            </a:r>
            <a:endParaRPr lang="en-NZ" sz="2400" dirty="0"/>
          </a:p>
          <a:p>
            <a:pPr lvl="1">
              <a:defRPr/>
            </a:pPr>
            <a:r>
              <a:rPr lang="en-AU" sz="2400" dirty="0"/>
              <a:t>To declare a 'friend' function, include its prototype within the class, preceding it with the C++ keyword 'friend'. </a:t>
            </a:r>
            <a:endParaRPr lang="en-US" sz="2400" dirty="0"/>
          </a:p>
          <a:p>
            <a:endParaRPr lang="en-US" dirty="0">
              <a:latin typeface="Helvetica" pitchFamily="34" charset="0"/>
            </a:endParaRPr>
          </a:p>
          <a:p>
            <a:endParaRPr lang="en-US" dirty="0"/>
          </a:p>
        </p:txBody>
      </p:sp>
      <p:sp>
        <p:nvSpPr>
          <p:cNvPr id="3074" name="Slide Number Placeholder 4"/>
          <p:cNvSpPr>
            <a:spLocks noGrp="1"/>
          </p:cNvSpPr>
          <p:nvPr>
            <p:ph type="sldNum" sz="quarter" idx="12"/>
          </p:nvPr>
        </p:nvSpPr>
        <p:spPr>
          <a:noFill/>
        </p:spPr>
        <p:txBody>
          <a:bodyPr/>
          <a:lstStyle/>
          <a:p>
            <a:fld id="{E1C73504-C82C-4020-A29C-DEB1AE1804E2}" type="slidenum">
              <a:rPr lang="en-US" smtClean="0"/>
              <a:pPr/>
              <a:t>41</a:t>
            </a:fld>
            <a:endParaRPr lang="en-US"/>
          </a:p>
        </p:txBody>
      </p:sp>
    </p:spTree>
    <p:extLst>
      <p:ext uri="{BB962C8B-B14F-4D97-AF65-F5344CB8AC3E}">
        <p14:creationId xmlns:p14="http://schemas.microsoft.com/office/powerpoint/2010/main" val="2236896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AE31C4E9-9F6E-46DE-8105-CDEF81B52C0D}" type="datetime1">
              <a:rPr lang="en-US" smtClean="0"/>
              <a:pPr/>
              <a:t>2/9/2023</a:t>
            </a:fld>
            <a:endParaRPr lang="en-US"/>
          </a:p>
        </p:txBody>
      </p:sp>
      <p:sp>
        <p:nvSpPr>
          <p:cNvPr id="5" name="Footer Placeholder 4"/>
          <p:cNvSpPr>
            <a:spLocks noGrp="1"/>
          </p:cNvSpPr>
          <p:nvPr>
            <p:ph type="ftr" sz="quarter" idx="11"/>
          </p:nvPr>
        </p:nvSpPr>
        <p:spPr/>
        <p:txBody>
          <a:bodyPr/>
          <a:lstStyle/>
          <a:p>
            <a:r>
              <a:rPr lang="en-US" dirty="0"/>
              <a:t>Object Oriented Programming</a:t>
            </a:r>
          </a:p>
        </p:txBody>
      </p:sp>
      <p:sp>
        <p:nvSpPr>
          <p:cNvPr id="6" name="Slide Number Placeholder 5"/>
          <p:cNvSpPr>
            <a:spLocks noGrp="1"/>
          </p:cNvSpPr>
          <p:nvPr>
            <p:ph type="sldNum" sz="quarter" idx="12"/>
          </p:nvPr>
        </p:nvSpPr>
        <p:spPr/>
        <p:txBody>
          <a:bodyPr/>
          <a:lstStyle/>
          <a:p>
            <a:fld id="{A67AFE19-8960-4999-8BB5-FA14F1DD873F}" type="slidenum">
              <a:rPr lang="en-US" smtClean="0"/>
              <a:pPr/>
              <a:t>42</a:t>
            </a:fld>
            <a:endParaRPr lang="en-US"/>
          </a:p>
        </p:txBody>
      </p:sp>
      <p:sp>
        <p:nvSpPr>
          <p:cNvPr id="8" name="Content Placeholder 6"/>
          <p:cNvSpPr txBox="1">
            <a:spLocks/>
          </p:cNvSpPr>
          <p:nvPr/>
        </p:nvSpPr>
        <p:spPr>
          <a:xfrm>
            <a:off x="6434051" y="1524005"/>
            <a:ext cx="5683316" cy="3785652"/>
          </a:xfrm>
          <a:prstGeom prst="rect">
            <a:avLst/>
          </a:prstGeom>
          <a:solidFill>
            <a:schemeClr val="bg1">
              <a:lumMod val="75000"/>
            </a:schemeClr>
          </a:solidFill>
        </p:spPr>
        <p:txBody>
          <a:bodyPr vert="horz" wrap="square" lIns="91440" tIns="45720" rIns="91440" bIns="45720" rtlCol="0">
            <a:spAutoFit/>
          </a:bodyPr>
          <a:lstStyle/>
          <a:p>
            <a:r>
              <a:rPr lang="en-US" sz="2000" dirty="0">
                <a:solidFill>
                  <a:srgbClr val="0000FF"/>
                </a:solidFill>
              </a:rPr>
              <a:t>int </a:t>
            </a:r>
            <a:r>
              <a:rPr lang="en-US" sz="2000" dirty="0" err="1">
                <a:solidFill>
                  <a:srgbClr val="0000FF"/>
                </a:solidFill>
              </a:rPr>
              <a:t>frifunc</a:t>
            </a:r>
            <a:r>
              <a:rPr lang="en-US" sz="2000" dirty="0">
                <a:solidFill>
                  <a:srgbClr val="0000FF"/>
                </a:solidFill>
              </a:rPr>
              <a:t>(alpha a, beta b) //function definition</a:t>
            </a:r>
          </a:p>
          <a:p>
            <a:r>
              <a:rPr lang="en-US" sz="2000" dirty="0">
                <a:solidFill>
                  <a:srgbClr val="0000FF"/>
                </a:solidFill>
              </a:rPr>
              <a:t>{</a:t>
            </a:r>
          </a:p>
          <a:p>
            <a:r>
              <a:rPr lang="en-US" sz="2000" dirty="0">
                <a:solidFill>
                  <a:srgbClr val="0000FF"/>
                </a:solidFill>
              </a:rPr>
              <a:t>return( </a:t>
            </a:r>
            <a:r>
              <a:rPr lang="en-US" sz="2000" dirty="0" err="1">
                <a:solidFill>
                  <a:srgbClr val="0000FF"/>
                </a:solidFill>
              </a:rPr>
              <a:t>a.data</a:t>
            </a:r>
            <a:r>
              <a:rPr lang="en-US" sz="2000" dirty="0">
                <a:solidFill>
                  <a:srgbClr val="0000FF"/>
                </a:solidFill>
              </a:rPr>
              <a:t> + </a:t>
            </a:r>
            <a:r>
              <a:rPr lang="en-US" sz="2000" dirty="0" err="1">
                <a:solidFill>
                  <a:srgbClr val="0000FF"/>
                </a:solidFill>
              </a:rPr>
              <a:t>b.data</a:t>
            </a:r>
            <a:r>
              <a:rPr lang="en-US" sz="2000" dirty="0">
                <a:solidFill>
                  <a:srgbClr val="0000FF"/>
                </a:solidFill>
              </a:rPr>
              <a:t> );</a:t>
            </a:r>
          </a:p>
          <a:p>
            <a:r>
              <a:rPr lang="en-US" sz="2000" dirty="0">
                <a:solidFill>
                  <a:srgbClr val="0000FF"/>
                </a:solidFill>
              </a:rPr>
              <a:t>}</a:t>
            </a:r>
          </a:p>
          <a:p>
            <a:r>
              <a:rPr lang="en-US" sz="2000" dirty="0"/>
              <a:t>//--------------------------------------------------------------</a:t>
            </a:r>
          </a:p>
          <a:p>
            <a:r>
              <a:rPr lang="en-US" sz="2000" dirty="0"/>
              <a:t>int main()</a:t>
            </a:r>
          </a:p>
          <a:p>
            <a:r>
              <a:rPr lang="en-US" sz="2000" dirty="0"/>
              <a:t>{</a:t>
            </a:r>
          </a:p>
          <a:p>
            <a:r>
              <a:rPr lang="en-US" sz="2000" dirty="0"/>
              <a:t>alpha aa;</a:t>
            </a:r>
          </a:p>
          <a:p>
            <a:r>
              <a:rPr lang="en-US" sz="2000" dirty="0"/>
              <a:t>beta bb;</a:t>
            </a:r>
          </a:p>
          <a:p>
            <a:r>
              <a:rPr lang="en-US" sz="2000" dirty="0" err="1"/>
              <a:t>cout</a:t>
            </a:r>
            <a:r>
              <a:rPr lang="en-US" sz="2000" dirty="0"/>
              <a:t> &lt;&lt; </a:t>
            </a:r>
            <a:r>
              <a:rPr lang="en-US" sz="2000" dirty="0" err="1"/>
              <a:t>frifunc</a:t>
            </a:r>
            <a:r>
              <a:rPr lang="en-US" sz="2000" dirty="0"/>
              <a:t>(aa, bb) &lt;&lt; </a:t>
            </a:r>
            <a:r>
              <a:rPr lang="en-US" sz="2000" dirty="0" err="1"/>
              <a:t>endl</a:t>
            </a:r>
            <a:r>
              <a:rPr lang="en-US" sz="2000" dirty="0"/>
              <a:t>; //call the function</a:t>
            </a:r>
          </a:p>
          <a:p>
            <a:r>
              <a:rPr lang="en-US" sz="2000" dirty="0"/>
              <a:t>return 0;</a:t>
            </a:r>
          </a:p>
          <a:p>
            <a:r>
              <a:rPr lang="en-US" sz="2000" dirty="0"/>
              <a:t>}</a:t>
            </a:r>
          </a:p>
        </p:txBody>
      </p:sp>
      <p:sp>
        <p:nvSpPr>
          <p:cNvPr id="11" name="Rectangle 10"/>
          <p:cNvSpPr/>
          <p:nvPr/>
        </p:nvSpPr>
        <p:spPr>
          <a:xfrm>
            <a:off x="227073" y="1108374"/>
            <a:ext cx="5325829" cy="5324535"/>
          </a:xfrm>
          <a:prstGeom prst="rect">
            <a:avLst/>
          </a:prstGeom>
          <a:solidFill>
            <a:schemeClr val="bg1">
              <a:lumMod val="75000"/>
            </a:schemeClr>
          </a:solidFill>
        </p:spPr>
        <p:txBody>
          <a:bodyPr wrap="square">
            <a:spAutoFit/>
          </a:bodyPr>
          <a:lstStyle/>
          <a:p>
            <a:pPr>
              <a:buNone/>
            </a:pPr>
            <a:r>
              <a:rPr lang="en-US" sz="2000" dirty="0">
                <a:solidFill>
                  <a:schemeClr val="accent6">
                    <a:lumMod val="50000"/>
                  </a:schemeClr>
                </a:solidFill>
              </a:rPr>
              <a:t>#include &lt;iostream&gt;</a:t>
            </a:r>
          </a:p>
          <a:p>
            <a:pPr>
              <a:buNone/>
            </a:pPr>
            <a:r>
              <a:rPr lang="en-US" sz="2000" dirty="0">
                <a:solidFill>
                  <a:schemeClr val="accent6">
                    <a:lumMod val="50000"/>
                  </a:schemeClr>
                </a:solidFill>
              </a:rPr>
              <a:t>using namespace std;</a:t>
            </a:r>
          </a:p>
          <a:p>
            <a:pPr>
              <a:buNone/>
            </a:pPr>
            <a:r>
              <a:rPr lang="en-US" sz="2000" dirty="0">
                <a:solidFill>
                  <a:schemeClr val="accent6">
                    <a:lumMod val="50000"/>
                  </a:schemeClr>
                </a:solidFill>
              </a:rPr>
              <a:t>class beta; //needed for </a:t>
            </a:r>
            <a:r>
              <a:rPr lang="en-US" sz="2000" dirty="0" err="1">
                <a:solidFill>
                  <a:schemeClr val="accent6">
                    <a:lumMod val="50000"/>
                  </a:schemeClr>
                </a:solidFill>
              </a:rPr>
              <a:t>frifunc</a:t>
            </a:r>
            <a:r>
              <a:rPr lang="en-US" sz="2000" dirty="0">
                <a:solidFill>
                  <a:schemeClr val="accent6">
                    <a:lumMod val="50000"/>
                  </a:schemeClr>
                </a:solidFill>
              </a:rPr>
              <a:t> declaration</a:t>
            </a:r>
          </a:p>
          <a:p>
            <a:pPr>
              <a:buNone/>
            </a:pPr>
            <a:r>
              <a:rPr lang="en-US" sz="2000" dirty="0">
                <a:solidFill>
                  <a:schemeClr val="accent6">
                    <a:lumMod val="50000"/>
                  </a:schemeClr>
                </a:solidFill>
              </a:rPr>
              <a:t>class alpha{</a:t>
            </a:r>
          </a:p>
          <a:p>
            <a:pPr>
              <a:buNone/>
            </a:pPr>
            <a:r>
              <a:rPr lang="en-US" sz="2000" dirty="0">
                <a:solidFill>
                  <a:schemeClr val="accent6">
                    <a:lumMod val="50000"/>
                  </a:schemeClr>
                </a:solidFill>
              </a:rPr>
              <a:t>private:</a:t>
            </a:r>
          </a:p>
          <a:p>
            <a:pPr>
              <a:buNone/>
            </a:pPr>
            <a:r>
              <a:rPr lang="en-US" sz="2000" dirty="0">
                <a:solidFill>
                  <a:schemeClr val="accent6">
                    <a:lumMod val="50000"/>
                  </a:schemeClr>
                </a:solidFill>
              </a:rPr>
              <a:t>    int data;</a:t>
            </a:r>
          </a:p>
          <a:p>
            <a:pPr>
              <a:buNone/>
            </a:pPr>
            <a:r>
              <a:rPr lang="en-US" sz="2000" dirty="0">
                <a:solidFill>
                  <a:schemeClr val="accent6">
                    <a:lumMod val="50000"/>
                  </a:schemeClr>
                </a:solidFill>
              </a:rPr>
              <a:t>public:</a:t>
            </a:r>
          </a:p>
          <a:p>
            <a:pPr>
              <a:buNone/>
            </a:pPr>
            <a:r>
              <a:rPr lang="en-US" sz="2000" dirty="0">
                <a:solidFill>
                  <a:schemeClr val="accent6">
                    <a:lumMod val="50000"/>
                  </a:schemeClr>
                </a:solidFill>
              </a:rPr>
              <a:t>  alpha() { data=3;} //no-</a:t>
            </a:r>
            <a:r>
              <a:rPr lang="en-US" sz="2000" dirty="0" err="1">
                <a:solidFill>
                  <a:schemeClr val="accent6">
                    <a:lumMod val="50000"/>
                  </a:schemeClr>
                </a:solidFill>
              </a:rPr>
              <a:t>arg</a:t>
            </a:r>
            <a:r>
              <a:rPr lang="en-US" sz="2000" dirty="0">
                <a:solidFill>
                  <a:schemeClr val="accent6">
                    <a:lumMod val="50000"/>
                  </a:schemeClr>
                </a:solidFill>
              </a:rPr>
              <a:t> constructor</a:t>
            </a:r>
          </a:p>
          <a:p>
            <a:pPr>
              <a:buNone/>
            </a:pPr>
            <a:r>
              <a:rPr lang="en-US" sz="2000" dirty="0">
                <a:solidFill>
                  <a:srgbClr val="0000FF"/>
                </a:solidFill>
              </a:rPr>
              <a:t>  friend int </a:t>
            </a:r>
            <a:r>
              <a:rPr lang="en-US" sz="2000" dirty="0" err="1">
                <a:solidFill>
                  <a:srgbClr val="0000FF"/>
                </a:solidFill>
              </a:rPr>
              <a:t>frifunc</a:t>
            </a:r>
            <a:r>
              <a:rPr lang="en-US" sz="2000" dirty="0">
                <a:solidFill>
                  <a:srgbClr val="0000FF"/>
                </a:solidFill>
              </a:rPr>
              <a:t>(alpha, beta); //friend function</a:t>
            </a:r>
          </a:p>
          <a:p>
            <a:pPr>
              <a:buNone/>
            </a:pPr>
            <a:r>
              <a:rPr lang="en-US" sz="2000" dirty="0">
                <a:solidFill>
                  <a:schemeClr val="accent6">
                    <a:lumMod val="50000"/>
                  </a:schemeClr>
                </a:solidFill>
              </a:rPr>
              <a:t>};</a:t>
            </a:r>
          </a:p>
          <a:p>
            <a:pPr>
              <a:buNone/>
            </a:pPr>
            <a:r>
              <a:rPr lang="en-US" sz="2000" dirty="0">
                <a:solidFill>
                  <a:schemeClr val="accent6">
                    <a:lumMod val="50000"/>
                  </a:schemeClr>
                </a:solidFill>
              </a:rPr>
              <a:t>class beta{</a:t>
            </a:r>
          </a:p>
          <a:p>
            <a:pPr>
              <a:buNone/>
            </a:pPr>
            <a:r>
              <a:rPr lang="en-US" sz="2000" dirty="0">
                <a:solidFill>
                  <a:schemeClr val="accent6">
                    <a:lumMod val="50000"/>
                  </a:schemeClr>
                </a:solidFill>
              </a:rPr>
              <a:t>private:</a:t>
            </a:r>
          </a:p>
          <a:p>
            <a:pPr>
              <a:buNone/>
            </a:pPr>
            <a:r>
              <a:rPr lang="en-US" sz="2000" dirty="0">
                <a:solidFill>
                  <a:schemeClr val="accent6">
                    <a:lumMod val="50000"/>
                  </a:schemeClr>
                </a:solidFill>
              </a:rPr>
              <a:t>  int data;</a:t>
            </a:r>
          </a:p>
          <a:p>
            <a:pPr>
              <a:buNone/>
            </a:pPr>
            <a:r>
              <a:rPr lang="en-US" sz="2000" dirty="0">
                <a:solidFill>
                  <a:schemeClr val="accent6">
                    <a:lumMod val="50000"/>
                  </a:schemeClr>
                </a:solidFill>
              </a:rPr>
              <a:t>public:</a:t>
            </a:r>
          </a:p>
          <a:p>
            <a:pPr>
              <a:buNone/>
            </a:pPr>
            <a:r>
              <a:rPr lang="en-US" sz="2000" dirty="0">
                <a:solidFill>
                  <a:schemeClr val="accent6">
                    <a:lumMod val="50000"/>
                  </a:schemeClr>
                </a:solidFill>
              </a:rPr>
              <a:t>  beta()  { data=7;} //no-</a:t>
            </a:r>
            <a:r>
              <a:rPr lang="en-US" sz="2000" dirty="0" err="1">
                <a:solidFill>
                  <a:schemeClr val="accent6">
                    <a:lumMod val="50000"/>
                  </a:schemeClr>
                </a:solidFill>
              </a:rPr>
              <a:t>arg</a:t>
            </a:r>
            <a:r>
              <a:rPr lang="en-US" sz="2000" dirty="0">
                <a:solidFill>
                  <a:schemeClr val="accent6">
                    <a:lumMod val="50000"/>
                  </a:schemeClr>
                </a:solidFill>
              </a:rPr>
              <a:t> constructor</a:t>
            </a:r>
          </a:p>
          <a:p>
            <a:pPr>
              <a:buNone/>
            </a:pPr>
            <a:r>
              <a:rPr lang="en-US" sz="2000" dirty="0">
                <a:solidFill>
                  <a:srgbClr val="0000FF"/>
                </a:solidFill>
              </a:rPr>
              <a:t>  friend int </a:t>
            </a:r>
            <a:r>
              <a:rPr lang="en-US" sz="2000" dirty="0" err="1">
                <a:solidFill>
                  <a:srgbClr val="0000FF"/>
                </a:solidFill>
              </a:rPr>
              <a:t>frifunc</a:t>
            </a:r>
            <a:r>
              <a:rPr lang="en-US" sz="2000" dirty="0">
                <a:solidFill>
                  <a:srgbClr val="0000FF"/>
                </a:solidFill>
              </a:rPr>
              <a:t>(alpha, beta); //friend function</a:t>
            </a:r>
          </a:p>
          <a:p>
            <a:pPr>
              <a:buNone/>
            </a:pPr>
            <a:r>
              <a:rPr lang="en-US" sz="2000" dirty="0">
                <a:solidFill>
                  <a:schemeClr val="accent6">
                    <a:lumMod val="50000"/>
                  </a:schemeClr>
                </a:solidFill>
              </a:rPr>
              <a:t>};</a:t>
            </a:r>
          </a:p>
        </p:txBody>
      </p:sp>
      <p:sp>
        <p:nvSpPr>
          <p:cNvPr id="13" name="Rectangle 12">
            <a:extLst>
              <a:ext uri="{FF2B5EF4-FFF2-40B4-BE49-F238E27FC236}">
                <a16:creationId xmlns:a16="http://schemas.microsoft.com/office/drawing/2014/main" xmlns="" id="{730EB508-9AC6-4D0C-B71C-70CBF9A12E17}"/>
              </a:ext>
            </a:extLst>
          </p:cNvPr>
          <p:cNvSpPr/>
          <p:nvPr/>
        </p:nvSpPr>
        <p:spPr>
          <a:xfrm>
            <a:off x="7666138" y="5054138"/>
            <a:ext cx="2712201" cy="1772573"/>
          </a:xfrm>
          <a:prstGeom prst="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spcAft>
                <a:spcPts val="300"/>
              </a:spcAft>
            </a:pPr>
            <a:r>
              <a:rPr lang="en-US" sz="1600" b="1" dirty="0">
                <a:solidFill>
                  <a:srgbClr val="C00000"/>
                </a:solidFill>
                <a:latin typeface="Courier New" panose="02070309020205020404" pitchFamily="49" charset="0"/>
              </a:rPr>
              <a:t>Output:</a:t>
            </a:r>
          </a:p>
          <a:p>
            <a:pPr>
              <a:spcAft>
                <a:spcPts val="300"/>
              </a:spcAft>
            </a:pPr>
            <a:endParaRPr lang="en-US" sz="1000" b="1" dirty="0">
              <a:solidFill>
                <a:srgbClr val="C00000"/>
              </a:solidFill>
              <a:latin typeface="Courier New" panose="02070309020205020404" pitchFamily="49" charset="0"/>
            </a:endParaRPr>
          </a:p>
          <a:p>
            <a:pPr>
              <a:spcAft>
                <a:spcPts val="300"/>
              </a:spcAft>
            </a:pPr>
            <a:r>
              <a:rPr lang="en-US" sz="1600" b="1" dirty="0">
                <a:solidFill>
                  <a:srgbClr val="CC04A1"/>
                </a:solidFill>
                <a:latin typeface="Courier New" panose="02070309020205020404" pitchFamily="49" charset="0"/>
              </a:rPr>
              <a:t>  10</a:t>
            </a:r>
            <a:endParaRPr lang="en-US" sz="1600" b="1" dirty="0">
              <a:solidFill>
                <a:srgbClr val="C00000"/>
              </a:solidFill>
              <a:latin typeface="Courier New" panose="02070309020205020404" pitchFamily="49" charset="0"/>
            </a:endParaRPr>
          </a:p>
        </p:txBody>
      </p:sp>
    </p:spTree>
    <p:extLst>
      <p:ext uri="{BB962C8B-B14F-4D97-AF65-F5344CB8AC3E}">
        <p14:creationId xmlns:p14="http://schemas.microsoft.com/office/powerpoint/2010/main" val="136328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Increment/Decrement Operator(++,--) Overloading</a:t>
            </a:r>
          </a:p>
        </p:txBody>
      </p:sp>
      <p:sp>
        <p:nvSpPr>
          <p:cNvPr id="3" name="Content Placeholder 2"/>
          <p:cNvSpPr>
            <a:spLocks noGrp="1"/>
          </p:cNvSpPr>
          <p:nvPr>
            <p:ph idx="1"/>
          </p:nvPr>
        </p:nvSpPr>
        <p:spPr/>
        <p:txBody>
          <a:bodyPr/>
          <a:lstStyle/>
          <a:p>
            <a:r>
              <a:rPr lang="en-US" b="1" dirty="0"/>
              <a:t> </a:t>
            </a:r>
            <a:r>
              <a:rPr lang="en-US" sz="2400" dirty="0" err="1"/>
              <a:t>int</a:t>
            </a:r>
            <a:r>
              <a:rPr lang="en-US" sz="2400" dirty="0"/>
              <a:t> y; </a:t>
            </a:r>
          </a:p>
          <a:p>
            <a:r>
              <a:rPr lang="en-US" sz="2400" dirty="0"/>
              <a:t>y = ++x; // Value of x is incremented, then x is assigned to y.  </a:t>
            </a:r>
          </a:p>
          <a:p>
            <a:r>
              <a:rPr lang="en-US" sz="2400" dirty="0"/>
              <a:t>y = x++; // x is assigned to y, then value of x is incremented.</a:t>
            </a:r>
          </a:p>
        </p:txBody>
      </p:sp>
      <p:sp>
        <p:nvSpPr>
          <p:cNvPr id="5" name="TextBox 4"/>
          <p:cNvSpPr txBox="1"/>
          <p:nvPr/>
        </p:nvSpPr>
        <p:spPr>
          <a:xfrm>
            <a:off x="0" y="3308834"/>
            <a:ext cx="4876800" cy="1200329"/>
          </a:xfrm>
          <a:prstGeom prst="rect">
            <a:avLst/>
          </a:prstGeom>
          <a:solidFill>
            <a:schemeClr val="bg1">
              <a:lumMod val="75000"/>
            </a:schemeClr>
          </a:solidFill>
        </p:spPr>
        <p:txBody>
          <a:bodyPr wrap="square" rtlCol="0">
            <a:spAutoFit/>
          </a:bodyPr>
          <a:lstStyle/>
          <a:p>
            <a:r>
              <a:rPr lang="en-US" sz="2400" b="1" dirty="0"/>
              <a:t>Ret-type operator++()         {     </a:t>
            </a:r>
          </a:p>
          <a:p>
            <a:r>
              <a:rPr lang="en-US" sz="2400" b="1" dirty="0"/>
              <a:t>     //body of pre-increment operator    </a:t>
            </a:r>
          </a:p>
          <a:p>
            <a:r>
              <a:rPr lang="en-US" sz="2400" b="1" dirty="0"/>
              <a:t>       }</a:t>
            </a:r>
            <a:endParaRPr lang="en-US" sz="2400" dirty="0"/>
          </a:p>
        </p:txBody>
      </p:sp>
      <p:sp>
        <p:nvSpPr>
          <p:cNvPr id="6" name="TextBox 5"/>
          <p:cNvSpPr txBox="1"/>
          <p:nvPr/>
        </p:nvSpPr>
        <p:spPr>
          <a:xfrm>
            <a:off x="2" y="4759147"/>
            <a:ext cx="5901645" cy="1569660"/>
          </a:xfrm>
          <a:prstGeom prst="rect">
            <a:avLst/>
          </a:prstGeom>
          <a:solidFill>
            <a:schemeClr val="bg1">
              <a:lumMod val="75000"/>
            </a:schemeClr>
          </a:solidFill>
        </p:spPr>
        <p:txBody>
          <a:bodyPr wrap="square" rtlCol="0">
            <a:spAutoFit/>
          </a:bodyPr>
          <a:lstStyle/>
          <a:p>
            <a:r>
              <a:rPr lang="en-US" sz="2400" b="1" dirty="0"/>
              <a:t>Ret-type operator++(int) {       </a:t>
            </a:r>
          </a:p>
          <a:p>
            <a:r>
              <a:rPr lang="en-US" sz="2400" b="1" dirty="0"/>
              <a:t>   //body of post-increment operator       </a:t>
            </a:r>
          </a:p>
          <a:p>
            <a:r>
              <a:rPr lang="en-US" sz="2400" b="1" dirty="0"/>
              <a:t>   }</a:t>
            </a:r>
          </a:p>
          <a:p>
            <a:r>
              <a:rPr lang="en-US" sz="2400" b="1" dirty="0"/>
              <a:t>//int inside () indicates postfix operator</a:t>
            </a:r>
            <a:endParaRPr lang="en-US" sz="2400" dirty="0"/>
          </a:p>
        </p:txBody>
      </p:sp>
      <p:sp>
        <p:nvSpPr>
          <p:cNvPr id="7" name="TextBox 6"/>
          <p:cNvSpPr txBox="1"/>
          <p:nvPr/>
        </p:nvSpPr>
        <p:spPr>
          <a:xfrm>
            <a:off x="5990896" y="3143320"/>
            <a:ext cx="6201104" cy="3231654"/>
          </a:xfrm>
          <a:prstGeom prst="rect">
            <a:avLst/>
          </a:prstGeom>
          <a:solidFill>
            <a:schemeClr val="bg1">
              <a:lumMod val="75000"/>
            </a:schemeClr>
          </a:solidFill>
        </p:spPr>
        <p:txBody>
          <a:bodyPr wrap="square" rtlCol="0">
            <a:spAutoFit/>
          </a:bodyPr>
          <a:lstStyle/>
          <a:p>
            <a:r>
              <a:rPr lang="en-US" sz="2000" b="1" dirty="0"/>
              <a:t>class Complex {</a:t>
            </a:r>
          </a:p>
          <a:p>
            <a:r>
              <a:rPr lang="en-US" sz="2000" b="1" dirty="0"/>
              <a:t>	  double real, </a:t>
            </a:r>
            <a:r>
              <a:rPr lang="en-US" sz="2000" b="1" dirty="0" err="1"/>
              <a:t>imag</a:t>
            </a:r>
            <a:r>
              <a:rPr lang="en-US" sz="2000" b="1" dirty="0"/>
              <a:t>;	 </a:t>
            </a:r>
          </a:p>
          <a:p>
            <a:r>
              <a:rPr lang="en-US" sz="2000" b="1" dirty="0"/>
              <a:t> public:	 </a:t>
            </a:r>
          </a:p>
          <a:p>
            <a:r>
              <a:rPr lang="en-US" sz="2000" b="1" dirty="0"/>
              <a:t> 	  Complex() { </a:t>
            </a:r>
          </a:p>
          <a:p>
            <a:r>
              <a:rPr lang="en-US" sz="2000" b="1" dirty="0"/>
              <a:t>		real = </a:t>
            </a:r>
            <a:r>
              <a:rPr lang="en-US" sz="2000" b="1" dirty="0" err="1"/>
              <a:t>imag</a:t>
            </a:r>
            <a:r>
              <a:rPr lang="en-US" sz="2000" b="1" dirty="0"/>
              <a:t> = 0; </a:t>
            </a:r>
          </a:p>
          <a:p>
            <a:r>
              <a:rPr lang="en-US" sz="2000" b="1" dirty="0"/>
              <a:t>}		   </a:t>
            </a:r>
          </a:p>
          <a:p>
            <a:r>
              <a:rPr lang="en-US" sz="2000" b="1" dirty="0"/>
              <a:t>   Complex&amp; operator++(void); // Pre-increment  Complex operator++(</a:t>
            </a:r>
            <a:r>
              <a:rPr lang="en-US" sz="2000" b="1" dirty="0" err="1"/>
              <a:t>int</a:t>
            </a:r>
            <a:r>
              <a:rPr lang="en-US" sz="2000" b="1" dirty="0"/>
              <a:t>);   // Post-increment operator</a:t>
            </a:r>
          </a:p>
          <a:p>
            <a:r>
              <a:rPr lang="en-US" sz="2000" b="1" dirty="0"/>
              <a:t>  };	</a:t>
            </a:r>
          </a:p>
          <a:p>
            <a:r>
              <a:rPr lang="en-US" sz="2400" dirty="0"/>
              <a:t> </a:t>
            </a:r>
          </a:p>
        </p:txBody>
      </p:sp>
    </p:spTree>
    <p:extLst>
      <p:ext uri="{BB962C8B-B14F-4D97-AF65-F5344CB8AC3E}">
        <p14:creationId xmlns:p14="http://schemas.microsoft.com/office/powerpoint/2010/main" val="28780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3800" b="1" noProof="1">
                <a:solidFill>
                  <a:srgbClr val="002060"/>
                </a:solidFill>
              </a:rPr>
              <a:t>Restrictions on Operator Overloading </a:t>
            </a:r>
            <a:endParaRPr lang="en-US" sz="3800" b="1" dirty="0">
              <a:solidFill>
                <a:srgbClr val="002060"/>
              </a:solidFill>
            </a:endParaRPr>
          </a:p>
        </p:txBody>
      </p:sp>
      <p:sp>
        <p:nvSpPr>
          <p:cNvPr id="3" name="Content Placeholder 2"/>
          <p:cNvSpPr>
            <a:spLocks noGrp="1"/>
          </p:cNvSpPr>
          <p:nvPr>
            <p:ph idx="1"/>
          </p:nvPr>
        </p:nvSpPr>
        <p:spPr>
          <a:xfrm>
            <a:off x="609603" y="1600206"/>
            <a:ext cx="10972801" cy="3764627"/>
          </a:xfrm>
        </p:spPr>
        <p:txBody>
          <a:bodyPr>
            <a:noAutofit/>
          </a:bodyPr>
          <a:lstStyle/>
          <a:p>
            <a:pPr marL="355600" lvl="1" indent="-355600">
              <a:lnSpc>
                <a:spcPct val="100000"/>
              </a:lnSpc>
              <a:spcBef>
                <a:spcPts val="0"/>
              </a:spcBef>
              <a:spcAft>
                <a:spcPts val="0"/>
              </a:spcAft>
              <a:buSzPct val="100000"/>
              <a:buFont typeface="Wingdings" panose="05000000000000000000" pitchFamily="2" charset="2"/>
              <a:buChar char="§"/>
            </a:pPr>
            <a:r>
              <a:rPr lang="en-US" sz="2400" dirty="0">
                <a:solidFill>
                  <a:schemeClr val="tx1"/>
                </a:solidFill>
                <a:latin typeface="Times New Roman" panose="02020603050405020304" pitchFamily="18" charset="0"/>
              </a:rPr>
              <a:t>Precedence or </a:t>
            </a:r>
            <a:r>
              <a:rPr lang="en-US" altLang="en-US" sz="2400" dirty="0">
                <a:solidFill>
                  <a:schemeClr val="tx1"/>
                </a:solidFill>
                <a:latin typeface="Times New Roman" panose="02020603050405020304" pitchFamily="18" charset="0"/>
              </a:rPr>
              <a:t>associativity of an operator cannot be changed </a:t>
            </a:r>
            <a:r>
              <a:rPr lang="en-US" sz="2400" dirty="0">
                <a:solidFill>
                  <a:schemeClr val="tx1"/>
                </a:solidFill>
                <a:latin typeface="Times New Roman" panose="02020603050405020304" pitchFamily="18" charset="0"/>
              </a:rPr>
              <a:t>by overloading</a:t>
            </a:r>
            <a:endParaRPr lang="en-US" altLang="en-US" sz="2400" dirty="0">
              <a:solidFill>
                <a:schemeClr val="tx1"/>
              </a:solidFill>
              <a:latin typeface="Times New Roman" panose="02020603050405020304" pitchFamily="18" charset="0"/>
            </a:endParaRPr>
          </a:p>
          <a:p>
            <a:pPr lvl="2">
              <a:lnSpc>
                <a:spcPct val="100000"/>
              </a:lnSpc>
              <a:spcBef>
                <a:spcPts val="0"/>
              </a:spcBef>
              <a:spcAft>
                <a:spcPts val="1200"/>
              </a:spcAft>
              <a:buSzPct val="100000"/>
            </a:pPr>
            <a:r>
              <a:rPr lang="en-US" sz="2000" dirty="0">
                <a:solidFill>
                  <a:srgbClr val="7030A0"/>
                </a:solidFill>
                <a:latin typeface="Times New Roman" panose="02020603050405020304" pitchFamily="18" charset="0"/>
              </a:rPr>
              <a:t>Use parentheses to force order of overloaded operators in an expression</a:t>
            </a:r>
          </a:p>
          <a:p>
            <a:pPr marL="355600" lvl="1" indent="-355600">
              <a:lnSpc>
                <a:spcPct val="100000"/>
              </a:lnSpc>
              <a:spcBef>
                <a:spcPts val="0"/>
              </a:spcBef>
              <a:spcAft>
                <a:spcPts val="600"/>
              </a:spcAft>
              <a:buSzPct val="100000"/>
              <a:buFont typeface="Wingdings" panose="05000000000000000000" pitchFamily="2" charset="2"/>
              <a:buChar char="§"/>
            </a:pPr>
            <a:r>
              <a:rPr lang="en-US" sz="2400" dirty="0">
                <a:solidFill>
                  <a:schemeClr val="tx1"/>
                </a:solidFill>
                <a:latin typeface="Times New Roman" panose="02020603050405020304" pitchFamily="18" charset="0"/>
              </a:rPr>
              <a:t>C++ does not allow new operators (the symbols themselves) to be created</a:t>
            </a:r>
          </a:p>
          <a:p>
            <a:pPr marL="355600" lvl="1" indent="-355600">
              <a:lnSpc>
                <a:spcPct val="100000"/>
              </a:lnSpc>
              <a:spcBef>
                <a:spcPts val="0"/>
              </a:spcBef>
              <a:spcAft>
                <a:spcPts val="600"/>
              </a:spcAft>
              <a:buSzPct val="100000"/>
              <a:buFont typeface="Wingdings" panose="05000000000000000000" pitchFamily="2" charset="2"/>
              <a:buChar char="§"/>
            </a:pPr>
            <a:r>
              <a:rPr lang="en-US" sz="2400" dirty="0">
                <a:solidFill>
                  <a:schemeClr val="tx1"/>
                </a:solidFill>
                <a:latin typeface="Times New Roman" panose="02020603050405020304" pitchFamily="18" charset="0"/>
              </a:rPr>
              <a:t>Number of operands an operator takes cannot be changed</a:t>
            </a:r>
          </a:p>
          <a:p>
            <a:pPr lvl="2">
              <a:lnSpc>
                <a:spcPct val="100000"/>
              </a:lnSpc>
              <a:spcBef>
                <a:spcPts val="0"/>
              </a:spcBef>
              <a:spcAft>
                <a:spcPts val="1200"/>
              </a:spcAft>
            </a:pPr>
            <a:r>
              <a:rPr lang="en-US" sz="2000" dirty="0">
                <a:solidFill>
                  <a:srgbClr val="7030A0"/>
                </a:solidFill>
                <a:latin typeface="Times New Roman" panose="02020603050405020304" pitchFamily="18" charset="0"/>
              </a:rPr>
              <a:t>Unary operators remain unary, and binary operators remain binary</a:t>
            </a:r>
          </a:p>
          <a:p>
            <a:pPr marL="355600" lvl="1" indent="-355600">
              <a:lnSpc>
                <a:spcPct val="100000"/>
              </a:lnSpc>
              <a:spcBef>
                <a:spcPts val="0"/>
              </a:spcBef>
              <a:spcAft>
                <a:spcPts val="600"/>
              </a:spcAft>
              <a:buSzPct val="100000"/>
              <a:buFont typeface="Wingdings" panose="05000000000000000000" pitchFamily="2" charset="2"/>
              <a:buChar char="§"/>
            </a:pPr>
            <a:r>
              <a:rPr lang="en-US" sz="2400" dirty="0">
                <a:solidFill>
                  <a:schemeClr val="tx1"/>
                </a:solidFill>
                <a:latin typeface="Times New Roman" panose="02020603050405020304" pitchFamily="18" charset="0"/>
              </a:rPr>
              <a:t>Cannot overload the meaning of operators if all arguments are primitive data types </a:t>
            </a:r>
          </a:p>
          <a:p>
            <a:pPr lvl="2">
              <a:lnSpc>
                <a:spcPct val="100000"/>
              </a:lnSpc>
              <a:spcBef>
                <a:spcPts val="0"/>
              </a:spcBef>
              <a:spcAft>
                <a:spcPts val="600"/>
              </a:spcAft>
            </a:pPr>
            <a:r>
              <a:rPr lang="en-US" sz="2000" dirty="0">
                <a:solidFill>
                  <a:srgbClr val="7030A0"/>
                </a:solidFill>
                <a:latin typeface="Times New Roman" panose="02020603050405020304" pitchFamily="18" charset="0"/>
              </a:rPr>
              <a:t>i.e. No overloading operators for built-in types</a:t>
            </a:r>
          </a:p>
          <a:p>
            <a:pPr marL="1519238" lvl="2" indent="-263525">
              <a:lnSpc>
                <a:spcPct val="100000"/>
              </a:lnSpc>
              <a:spcBef>
                <a:spcPts val="0"/>
              </a:spcBef>
              <a:spcAft>
                <a:spcPts val="600"/>
              </a:spcAft>
            </a:pPr>
            <a:r>
              <a:rPr lang="en-US" sz="2000" dirty="0">
                <a:solidFill>
                  <a:srgbClr val="7030A0"/>
                </a:solidFill>
                <a:latin typeface="Times New Roman" panose="02020603050405020304" pitchFamily="18" charset="0"/>
              </a:rPr>
              <a:t>Cannot change how two integers are added</a:t>
            </a:r>
          </a:p>
          <a:p>
            <a:pPr marL="0" lvl="0" indent="0" fontAlgn="base">
              <a:lnSpc>
                <a:spcPct val="100000"/>
              </a:lnSpc>
              <a:spcBef>
                <a:spcPts val="0"/>
              </a:spcBef>
              <a:spcAft>
                <a:spcPts val="600"/>
              </a:spcAft>
              <a:buClrTx/>
              <a:buSzTx/>
              <a:buNone/>
            </a:pPr>
            <a:r>
              <a:rPr lang="en-US" sz="1600" dirty="0">
                <a:solidFill>
                  <a:srgbClr val="FF0000"/>
                </a:solidFill>
                <a:latin typeface="Times New Roman"/>
              </a:rPr>
              <a:t>                                             </a:t>
            </a:r>
            <a:r>
              <a:rPr lang="en-US" sz="2400" dirty="0">
                <a:solidFill>
                  <a:srgbClr val="FF0000"/>
                </a:solidFill>
                <a:latin typeface="Times New Roman"/>
              </a:rPr>
              <a:t>Operators that cannot be overloaded</a:t>
            </a:r>
            <a:endParaRPr lang="en-US" dirty="0">
              <a:solidFill>
                <a:srgbClr val="FF0000"/>
              </a:solidFill>
              <a:latin typeface="Times New Roman"/>
            </a:endParaRPr>
          </a:p>
          <a:p>
            <a:pPr marL="1143000" lvl="2" indent="-228600" fontAlgn="base">
              <a:lnSpc>
                <a:spcPct val="100000"/>
              </a:lnSpc>
              <a:spcBef>
                <a:spcPts val="0"/>
              </a:spcBef>
              <a:spcAft>
                <a:spcPts val="0"/>
              </a:spcAft>
              <a:buClrTx/>
              <a:buNone/>
            </a:pPr>
            <a:r>
              <a:rPr lang="en-US" sz="3600" dirty="0">
                <a:solidFill>
                  <a:srgbClr val="000000"/>
                </a:solidFill>
                <a:latin typeface="Times New Roman"/>
              </a:rPr>
              <a:t>	</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44</a:t>
            </a:fld>
            <a:endParaRPr lang="en-US"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nvPr>
        </p:nvGraphicFramePr>
        <p:xfrm>
          <a:off x="2252805" y="5364829"/>
          <a:ext cx="5489575" cy="1463040"/>
        </p:xfrm>
        <a:graphic>
          <a:graphicData uri="http://schemas.openxmlformats.org/drawingml/2006/table">
            <a:tbl>
              <a:tblPr firstRow="1" bandRow="1">
                <a:tableStyleId>{BC89EF96-8CEA-46FF-86C4-4CE0E7609802}</a:tableStyleId>
              </a:tblPr>
              <a:tblGrid>
                <a:gridCol w="1198722">
                  <a:extLst>
                    <a:ext uri="{9D8B030D-6E8A-4147-A177-3AD203B41FA5}">
                      <a16:colId xmlns:a16="http://schemas.microsoft.com/office/drawing/2014/main" xmlns="" val="20000"/>
                    </a:ext>
                  </a:extLst>
                </a:gridCol>
                <a:gridCol w="4290853">
                  <a:extLst>
                    <a:ext uri="{9D8B030D-6E8A-4147-A177-3AD203B41FA5}">
                      <a16:colId xmlns:a16="http://schemas.microsoft.com/office/drawing/2014/main" xmlns="" val="20001"/>
                    </a:ext>
                  </a:extLst>
                </a:gridCol>
              </a:tblGrid>
              <a:tr h="269500">
                <a:tc>
                  <a:txBody>
                    <a:bodyPr/>
                    <a:lstStyle/>
                    <a:p>
                      <a:pPr algn="ctr"/>
                      <a:r>
                        <a:rPr lang="en-US" b="1" dirty="0"/>
                        <a:t>::</a:t>
                      </a:r>
                    </a:p>
                  </a:txBody>
                  <a:tcPr/>
                </a:tc>
                <a:tc>
                  <a:txBody>
                    <a:bodyPr/>
                    <a:lstStyle/>
                    <a:p>
                      <a:r>
                        <a:rPr lang="en-US" sz="1800" b="0" kern="1200" dirty="0">
                          <a:solidFill>
                            <a:schemeClr val="tx1"/>
                          </a:solidFill>
                          <a:latin typeface="+mn-lt"/>
                          <a:ea typeface="+mn-ea"/>
                          <a:cs typeface="+mn-cs"/>
                        </a:rPr>
                        <a:t>scope resolution operator</a:t>
                      </a:r>
                    </a:p>
                  </a:txBody>
                  <a:tcPr/>
                </a:tc>
                <a:extLst>
                  <a:ext uri="{0D108BD9-81ED-4DB2-BD59-A6C34878D82A}">
                    <a16:rowId xmlns:a16="http://schemas.microsoft.com/office/drawing/2014/main" xmlns="" val="10000"/>
                  </a:ext>
                </a:extLst>
              </a:tr>
              <a:tr h="269500">
                <a:tc>
                  <a:txBody>
                    <a:bodyPr/>
                    <a:lstStyle/>
                    <a:p>
                      <a:pPr algn="ctr"/>
                      <a:r>
                        <a:rPr lang="en-US" b="1" dirty="0"/>
                        <a:t>.</a:t>
                      </a:r>
                    </a:p>
                  </a:txBody>
                  <a:tcPr/>
                </a:tc>
                <a:tc>
                  <a:txBody>
                    <a:bodyPr/>
                    <a:lstStyle/>
                    <a:p>
                      <a:r>
                        <a:rPr lang="en-US" dirty="0"/>
                        <a:t>direct member access operator</a:t>
                      </a:r>
                    </a:p>
                  </a:txBody>
                  <a:tcPr/>
                </a:tc>
                <a:extLst>
                  <a:ext uri="{0D108BD9-81ED-4DB2-BD59-A6C34878D82A}">
                    <a16:rowId xmlns:a16="http://schemas.microsoft.com/office/drawing/2014/main" xmlns="" val="10001"/>
                  </a:ext>
                </a:extLst>
              </a:tr>
              <a:tr h="269500">
                <a:tc>
                  <a:txBody>
                    <a:bodyPr/>
                    <a:lstStyle/>
                    <a:p>
                      <a:pPr algn="ctr"/>
                      <a:r>
                        <a:rPr lang="en-US" b="1" dirty="0"/>
                        <a:t>.*</a:t>
                      </a:r>
                    </a:p>
                  </a:txBody>
                  <a:tcPr/>
                </a:tc>
                <a:tc>
                  <a:txBody>
                    <a:bodyPr/>
                    <a:lstStyle/>
                    <a:p>
                      <a:r>
                        <a:rPr lang="en-US" dirty="0"/>
                        <a:t>direct pointer to member access operator</a:t>
                      </a:r>
                    </a:p>
                  </a:txBody>
                  <a:tcPr/>
                </a:tc>
                <a:extLst>
                  <a:ext uri="{0D108BD9-81ED-4DB2-BD59-A6C34878D82A}">
                    <a16:rowId xmlns:a16="http://schemas.microsoft.com/office/drawing/2014/main" xmlns="" val="10002"/>
                  </a:ext>
                </a:extLst>
              </a:tr>
              <a:tr h="269500">
                <a:tc>
                  <a:txBody>
                    <a:bodyPr/>
                    <a:lstStyle/>
                    <a:p>
                      <a:pPr algn="ctr"/>
                      <a:r>
                        <a:rPr lang="en-US" b="1" dirty="0"/>
                        <a:t>sizeof</a:t>
                      </a:r>
                    </a:p>
                  </a:txBody>
                  <a:tcPr/>
                </a:tc>
                <a:tc>
                  <a:txBody>
                    <a:bodyPr/>
                    <a:lstStyle/>
                    <a:p>
                      <a:r>
                        <a:rPr lang="en-US" dirty="0"/>
                        <a:t>size of object operator</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5163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2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2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2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2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2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2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2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45</a:t>
            </a:fld>
            <a:endParaRPr lang="en-US" dirty="0"/>
          </a:p>
        </p:txBody>
      </p:sp>
      <p:sp>
        <p:nvSpPr>
          <p:cNvPr id="366594" name="Rectangle 2"/>
          <p:cNvSpPr>
            <a:spLocks noGrp="1" noChangeArrowheads="1"/>
          </p:cNvSpPr>
          <p:nvPr>
            <p:ph type="title"/>
          </p:nvPr>
        </p:nvSpPr>
        <p:spPr/>
        <p:txBody>
          <a:bodyPr/>
          <a:lstStyle/>
          <a:p>
            <a:r>
              <a:rPr lang="en-US" sz="3200" dirty="0"/>
              <a:t>Accessing Members of</a:t>
            </a:r>
            <a:br>
              <a:rPr lang="en-US" sz="3200" dirty="0"/>
            </a:br>
            <a:r>
              <a:rPr lang="en-US" sz="3200" dirty="0"/>
              <a:t>Base and Derived Classes using an object</a:t>
            </a:r>
          </a:p>
        </p:txBody>
      </p:sp>
      <p:sp>
        <p:nvSpPr>
          <p:cNvPr id="8" name="Rectangle 7"/>
          <p:cNvSpPr/>
          <p:nvPr/>
        </p:nvSpPr>
        <p:spPr>
          <a:xfrm>
            <a:off x="7010400" y="1752600"/>
            <a:ext cx="1905000" cy="3352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Shape s;</a:t>
            </a:r>
          </a:p>
          <a:p>
            <a:pPr marL="342900" indent="-342900">
              <a:lnSpc>
                <a:spcPct val="80000"/>
              </a:lnSpc>
              <a:spcBef>
                <a:spcPct val="20000"/>
              </a:spcBef>
            </a:pPr>
            <a:r>
              <a:rPr lang="en-US" sz="2000" dirty="0"/>
              <a:t>s.rotate(); </a:t>
            </a:r>
          </a:p>
          <a:p>
            <a:pPr marL="342900" indent="-342900">
              <a:lnSpc>
                <a:spcPct val="80000"/>
              </a:lnSpc>
              <a:spcBef>
                <a:spcPct val="20000"/>
              </a:spcBef>
            </a:pPr>
            <a:r>
              <a:rPr lang="en-US" sz="2000" dirty="0"/>
              <a:t>s.draw();</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Circle c;</a:t>
            </a:r>
          </a:p>
          <a:p>
            <a:pPr marL="342900" indent="-342900">
              <a:lnSpc>
                <a:spcPct val="80000"/>
              </a:lnSpc>
              <a:spcBef>
                <a:spcPct val="20000"/>
              </a:spcBef>
            </a:pPr>
            <a:r>
              <a:rPr lang="en-US" sz="2000" dirty="0"/>
              <a:t>c.rotate(); </a:t>
            </a:r>
          </a:p>
          <a:p>
            <a:pPr marL="342900" indent="-342900">
              <a:lnSpc>
                <a:spcPct val="80000"/>
              </a:lnSpc>
              <a:spcBef>
                <a:spcPct val="20000"/>
              </a:spcBef>
            </a:pPr>
            <a:r>
              <a:rPr lang="en-US" sz="2000" dirty="0"/>
              <a:t>c.draw();</a:t>
            </a:r>
          </a:p>
          <a:p>
            <a:pPr marL="342900" indent="-342900">
              <a:lnSpc>
                <a:spcPct val="80000"/>
              </a:lnSpc>
              <a:spcBef>
                <a:spcPct val="20000"/>
              </a:spcBef>
            </a:pPr>
            <a:r>
              <a:rPr lang="en-US" sz="2000" dirty="0"/>
              <a:t>c.scale();</a:t>
            </a:r>
          </a:p>
        </p:txBody>
      </p:sp>
      <p:sp>
        <p:nvSpPr>
          <p:cNvPr id="10" name="Rectangle 9"/>
          <p:cNvSpPr/>
          <p:nvPr/>
        </p:nvSpPr>
        <p:spPr>
          <a:xfrm>
            <a:off x="9067800" y="1752600"/>
            <a:ext cx="2895600" cy="3276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r>
              <a:rPr lang="en-US" sz="2000" dirty="0"/>
              <a:t>Output</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err="1"/>
              <a:t>shape:rotate</a:t>
            </a:r>
            <a:r>
              <a:rPr lang="en-US" sz="2000" dirty="0"/>
              <a:t> </a:t>
            </a:r>
          </a:p>
          <a:p>
            <a:pPr marL="342900" indent="-342900">
              <a:lnSpc>
                <a:spcPct val="80000"/>
              </a:lnSpc>
              <a:spcBef>
                <a:spcPct val="20000"/>
              </a:spcBef>
            </a:pPr>
            <a:r>
              <a:rPr lang="en-US" sz="2000" dirty="0"/>
              <a:t>shape:draw </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err="1"/>
          </a:p>
          <a:p>
            <a:pPr marL="342900" indent="-342900">
              <a:lnSpc>
                <a:spcPct val="80000"/>
              </a:lnSpc>
              <a:spcBef>
                <a:spcPct val="20000"/>
              </a:spcBef>
            </a:pPr>
            <a:r>
              <a:rPr lang="en-US" sz="2000" dirty="0"/>
              <a:t>circle:rotate </a:t>
            </a:r>
          </a:p>
          <a:p>
            <a:pPr marL="342900" indent="-342900">
              <a:lnSpc>
                <a:spcPct val="80000"/>
              </a:lnSpc>
              <a:spcBef>
                <a:spcPct val="20000"/>
              </a:spcBef>
            </a:pPr>
            <a:r>
              <a:rPr lang="en-US" sz="2000" dirty="0"/>
              <a:t>shape:draw </a:t>
            </a:r>
          </a:p>
          <a:p>
            <a:pPr marL="342900" indent="-342900">
              <a:lnSpc>
                <a:spcPct val="80000"/>
              </a:lnSpc>
              <a:spcBef>
                <a:spcPct val="20000"/>
              </a:spcBef>
            </a:pPr>
            <a:r>
              <a:rPr lang="en-US" sz="2000" dirty="0"/>
              <a:t>circle:scale</a:t>
            </a:r>
          </a:p>
        </p:txBody>
      </p:sp>
      <p:cxnSp>
        <p:nvCxnSpPr>
          <p:cNvPr id="11" name="Straight Arrow Connector 10"/>
          <p:cNvCxnSpPr/>
          <p:nvPr/>
        </p:nvCxnSpPr>
        <p:spPr>
          <a:xfrm>
            <a:off x="8382000" y="28194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05800" y="31242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458200" y="40386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05800" y="43434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534400" y="4646612"/>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66800" y="1447800"/>
            <a:ext cx="5638800" cy="4495800"/>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buNone/>
            </a:pPr>
            <a:r>
              <a:rPr lang="en-US" dirty="0"/>
              <a:t>class Shape {</a:t>
            </a:r>
          </a:p>
          <a:p>
            <a:pPr>
              <a:buNone/>
            </a:pPr>
            <a:r>
              <a:rPr lang="en-US" dirty="0"/>
              <a:t>	public: void rotate() {</a:t>
            </a:r>
          </a:p>
          <a:p>
            <a:pPr>
              <a:buNone/>
            </a:pPr>
            <a:r>
              <a:rPr lang="en-US" dirty="0"/>
              <a:t>		</a:t>
            </a:r>
            <a:r>
              <a:rPr lang="en-US" dirty="0" err="1"/>
              <a:t>cout</a:t>
            </a:r>
            <a:r>
              <a:rPr lang="en-US" dirty="0"/>
              <a:t> &lt;&lt; “</a:t>
            </a:r>
            <a:r>
              <a:rPr lang="en-US" dirty="0" err="1"/>
              <a:t>shape:rotate</a:t>
            </a:r>
            <a:r>
              <a:rPr lang="en-US" dirty="0"/>
              <a:t>" &lt;&lt; </a:t>
            </a:r>
            <a:r>
              <a:rPr lang="en-US" dirty="0" err="1"/>
              <a:t>endl</a:t>
            </a:r>
            <a:r>
              <a:rPr lang="en-US" dirty="0"/>
              <a:t>; 	}</a:t>
            </a:r>
          </a:p>
          <a:p>
            <a:pPr>
              <a:buNone/>
            </a:pPr>
            <a:r>
              <a:rPr lang="en-US" dirty="0"/>
              <a:t>	void draw() {</a:t>
            </a:r>
          </a:p>
          <a:p>
            <a:pPr>
              <a:buNone/>
            </a:pPr>
            <a:r>
              <a:rPr lang="en-US" dirty="0"/>
              <a:t>		</a:t>
            </a:r>
            <a:r>
              <a:rPr lang="en-US" dirty="0" err="1"/>
              <a:t>cout</a:t>
            </a:r>
            <a:r>
              <a:rPr lang="en-US" dirty="0"/>
              <a:t> &lt;&lt; “</a:t>
            </a:r>
            <a:r>
              <a:rPr lang="en-US" dirty="0" err="1"/>
              <a:t>shape:draw</a:t>
            </a:r>
            <a:r>
              <a:rPr lang="en-US" dirty="0"/>
              <a:t>" &lt;&lt; </a:t>
            </a:r>
            <a:r>
              <a:rPr lang="en-US" dirty="0" err="1"/>
              <a:t>endl</a:t>
            </a:r>
            <a:r>
              <a:rPr lang="en-US" dirty="0"/>
              <a:t>; 	}</a:t>
            </a:r>
          </a:p>
          <a:p>
            <a:pPr>
              <a:buNone/>
            </a:pPr>
            <a:r>
              <a:rPr lang="en-US" dirty="0"/>
              <a:t>};	</a:t>
            </a:r>
          </a:p>
          <a:p>
            <a:pPr>
              <a:buNone/>
            </a:pPr>
            <a:r>
              <a:rPr lang="en-US" dirty="0"/>
              <a:t>class Circle: public Shape {</a:t>
            </a:r>
          </a:p>
          <a:p>
            <a:pPr>
              <a:buNone/>
            </a:pPr>
            <a:r>
              <a:rPr lang="en-US" dirty="0"/>
              <a:t>	public: void rotate() {</a:t>
            </a:r>
          </a:p>
          <a:p>
            <a:pPr>
              <a:buNone/>
            </a:pPr>
            <a:r>
              <a:rPr lang="en-US" dirty="0"/>
              <a:t>		</a:t>
            </a:r>
            <a:r>
              <a:rPr lang="en-US" dirty="0" err="1"/>
              <a:t>cout</a:t>
            </a:r>
            <a:r>
              <a:rPr lang="en-US" dirty="0"/>
              <a:t> &lt;&lt; “</a:t>
            </a:r>
            <a:r>
              <a:rPr lang="en-US" dirty="0" err="1"/>
              <a:t>circle:rotate</a:t>
            </a:r>
            <a:r>
              <a:rPr lang="en-US" dirty="0"/>
              <a:t>" &lt;&lt; </a:t>
            </a:r>
            <a:r>
              <a:rPr lang="en-US" dirty="0" err="1"/>
              <a:t>endl</a:t>
            </a:r>
            <a:r>
              <a:rPr lang="en-US" dirty="0"/>
              <a:t>; 	}</a:t>
            </a:r>
          </a:p>
          <a:p>
            <a:pPr>
              <a:buNone/>
            </a:pPr>
            <a:r>
              <a:rPr lang="en-US" dirty="0"/>
              <a:t>	void scale() {</a:t>
            </a:r>
          </a:p>
          <a:p>
            <a:pPr>
              <a:buNone/>
            </a:pPr>
            <a:r>
              <a:rPr lang="en-US" dirty="0"/>
              <a:t>		</a:t>
            </a:r>
            <a:r>
              <a:rPr lang="en-US" dirty="0" err="1"/>
              <a:t>cout</a:t>
            </a:r>
            <a:r>
              <a:rPr lang="en-US" dirty="0"/>
              <a:t> &lt;&lt; “</a:t>
            </a:r>
            <a:r>
              <a:rPr lang="en-US" dirty="0" err="1"/>
              <a:t>circle:scale</a:t>
            </a:r>
            <a:r>
              <a:rPr lang="en-US" dirty="0"/>
              <a:t>" &lt;&lt; </a:t>
            </a:r>
            <a:r>
              <a:rPr lang="en-US" dirty="0" err="1"/>
              <a:t>endl</a:t>
            </a:r>
            <a:r>
              <a:rPr lang="en-US" dirty="0"/>
              <a:t>; 	}</a:t>
            </a:r>
          </a:p>
          <a:p>
            <a:pPr>
              <a:buNone/>
            </a:pP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0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sz="3200" dirty="0"/>
              <a:t>Accessing Members of</a:t>
            </a:r>
            <a:br>
              <a:rPr lang="en-US" sz="3200" dirty="0"/>
            </a:br>
            <a:r>
              <a:rPr lang="en-US" sz="3200" dirty="0"/>
              <a:t>Base and Derived Classes using a pointer</a:t>
            </a:r>
          </a:p>
        </p:txBody>
      </p:sp>
      <p:sp>
        <p:nvSpPr>
          <p:cNvPr id="5" name="Footer Placeholder 4"/>
          <p:cNvSpPr>
            <a:spLocks noGrp="1"/>
          </p:cNvSpPr>
          <p:nvPr>
            <p:ph type="ftr" sz="quarter" idx="11"/>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46</a:t>
            </a:fld>
            <a:endParaRPr lang="en-US" dirty="0"/>
          </a:p>
        </p:txBody>
      </p:sp>
      <p:sp>
        <p:nvSpPr>
          <p:cNvPr id="8" name="Rectangle 7"/>
          <p:cNvSpPr/>
          <p:nvPr/>
        </p:nvSpPr>
        <p:spPr>
          <a:xfrm>
            <a:off x="6248400" y="1752600"/>
            <a:ext cx="2667000" cy="34290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Shape *</a:t>
            </a:r>
            <a:r>
              <a:rPr lang="en-US" sz="2000" dirty="0" err="1"/>
              <a:t>sptr</a:t>
            </a:r>
            <a:r>
              <a:rPr lang="en-US" sz="2000" dirty="0"/>
              <a:t>;</a:t>
            </a:r>
          </a:p>
          <a:p>
            <a:pPr marL="342900" indent="-342900">
              <a:lnSpc>
                <a:spcPct val="80000"/>
              </a:lnSpc>
              <a:spcBef>
                <a:spcPct val="20000"/>
              </a:spcBef>
            </a:pPr>
            <a:r>
              <a:rPr lang="en-US" sz="2000" dirty="0" err="1"/>
              <a:t>sptr</a:t>
            </a:r>
            <a:r>
              <a:rPr lang="en-US" sz="2000" dirty="0"/>
              <a:t>-&gt; rotate();</a:t>
            </a:r>
          </a:p>
          <a:p>
            <a:pPr marL="342900" indent="-342900">
              <a:lnSpc>
                <a:spcPct val="80000"/>
              </a:lnSpc>
              <a:spcBef>
                <a:spcPct val="20000"/>
              </a:spcBef>
            </a:pPr>
            <a:r>
              <a:rPr lang="en-US" sz="2000" dirty="0" err="1"/>
              <a:t>sptr</a:t>
            </a:r>
            <a:r>
              <a:rPr lang="en-US" sz="2000" dirty="0"/>
              <a:t>-&gt; draw();</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Circle *</a:t>
            </a:r>
            <a:r>
              <a:rPr lang="en-US" sz="2000" dirty="0" err="1"/>
              <a:t>cptr</a:t>
            </a:r>
            <a:r>
              <a:rPr lang="en-US" sz="2000" dirty="0"/>
              <a:t>;</a:t>
            </a:r>
          </a:p>
          <a:p>
            <a:pPr marL="342900" indent="-342900">
              <a:lnSpc>
                <a:spcPct val="80000"/>
              </a:lnSpc>
              <a:spcBef>
                <a:spcPct val="20000"/>
              </a:spcBef>
            </a:pPr>
            <a:r>
              <a:rPr lang="en-US" sz="2000" dirty="0" err="1"/>
              <a:t>cptr</a:t>
            </a:r>
            <a:r>
              <a:rPr lang="en-US" sz="2000" dirty="0"/>
              <a:t>-&gt; rotate();</a:t>
            </a:r>
          </a:p>
          <a:p>
            <a:pPr marL="342900" indent="-342900">
              <a:lnSpc>
                <a:spcPct val="80000"/>
              </a:lnSpc>
              <a:spcBef>
                <a:spcPct val="20000"/>
              </a:spcBef>
            </a:pPr>
            <a:r>
              <a:rPr lang="en-US" sz="2000" dirty="0" err="1"/>
              <a:t>cptr</a:t>
            </a:r>
            <a:r>
              <a:rPr lang="en-US" sz="2000" dirty="0"/>
              <a:t>-&gt; draw();</a:t>
            </a:r>
          </a:p>
          <a:p>
            <a:pPr marL="342900" indent="-342900">
              <a:lnSpc>
                <a:spcPct val="80000"/>
              </a:lnSpc>
              <a:spcBef>
                <a:spcPct val="20000"/>
              </a:spcBef>
            </a:pPr>
            <a:r>
              <a:rPr lang="en-US" sz="2000" dirty="0" err="1"/>
              <a:t>cptr</a:t>
            </a:r>
            <a:r>
              <a:rPr lang="en-US" sz="2000" dirty="0"/>
              <a:t>-&gt; scale();</a:t>
            </a:r>
          </a:p>
        </p:txBody>
      </p:sp>
      <p:sp>
        <p:nvSpPr>
          <p:cNvPr id="10" name="Rectangle 9"/>
          <p:cNvSpPr/>
          <p:nvPr/>
        </p:nvSpPr>
        <p:spPr>
          <a:xfrm>
            <a:off x="9067800" y="1752600"/>
            <a:ext cx="2895600" cy="34290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r>
              <a:rPr lang="en-US" sz="2000" dirty="0"/>
              <a:t>Output</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shape:rotate </a:t>
            </a:r>
          </a:p>
          <a:p>
            <a:pPr marL="342900" indent="-342900">
              <a:lnSpc>
                <a:spcPct val="80000"/>
              </a:lnSpc>
              <a:spcBef>
                <a:spcPct val="20000"/>
              </a:spcBef>
            </a:pPr>
            <a:r>
              <a:rPr lang="en-US" sz="2000" dirty="0"/>
              <a:t>shape:draw </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err="1"/>
          </a:p>
          <a:p>
            <a:pPr marL="342900" indent="-342900">
              <a:lnSpc>
                <a:spcPct val="80000"/>
              </a:lnSpc>
              <a:spcBef>
                <a:spcPct val="20000"/>
              </a:spcBef>
            </a:pPr>
            <a:r>
              <a:rPr lang="en-US" sz="2000" dirty="0"/>
              <a:t>circle:rotate </a:t>
            </a:r>
          </a:p>
          <a:p>
            <a:pPr marL="342900" indent="-342900">
              <a:lnSpc>
                <a:spcPct val="80000"/>
              </a:lnSpc>
              <a:spcBef>
                <a:spcPct val="20000"/>
              </a:spcBef>
            </a:pPr>
            <a:r>
              <a:rPr lang="en-US" sz="2000" dirty="0"/>
              <a:t>shape:draw </a:t>
            </a:r>
          </a:p>
          <a:p>
            <a:pPr marL="342900" indent="-342900">
              <a:lnSpc>
                <a:spcPct val="80000"/>
              </a:lnSpc>
              <a:spcBef>
                <a:spcPct val="20000"/>
              </a:spcBef>
            </a:pPr>
            <a:r>
              <a:rPr lang="en-US" sz="2000" dirty="0"/>
              <a:t>circle:scale</a:t>
            </a:r>
          </a:p>
        </p:txBody>
      </p:sp>
      <p:cxnSp>
        <p:nvCxnSpPr>
          <p:cNvPr id="9" name="Straight Arrow Connector 8"/>
          <p:cNvCxnSpPr/>
          <p:nvPr/>
        </p:nvCxnSpPr>
        <p:spPr>
          <a:xfrm>
            <a:off x="8534400" y="2894012"/>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305800" y="3122612"/>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82000" y="40386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153400" y="4343400"/>
            <a:ext cx="8382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458200" y="4648200"/>
            <a:ext cx="609600"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43000" y="1524000"/>
            <a:ext cx="5029200" cy="4495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a:solidFill>
                  <a:schemeClr val="tx1"/>
                </a:solidFill>
              </a:rPr>
              <a:t>class Shape {</a:t>
            </a:r>
          </a:p>
          <a:p>
            <a:pPr>
              <a:buNone/>
            </a:pPr>
            <a:r>
              <a:rPr lang="en-US" dirty="0">
                <a:solidFill>
                  <a:schemeClr val="tx1"/>
                </a:solidFill>
              </a:rPr>
              <a:t>	public: void rotate() {</a:t>
            </a:r>
          </a:p>
          <a:p>
            <a:pPr>
              <a:buNone/>
            </a:pPr>
            <a:r>
              <a:rPr lang="en-US" dirty="0">
                <a:solidFill>
                  <a:schemeClr val="tx1"/>
                </a:solidFill>
              </a:rPr>
              <a:t>		</a:t>
            </a:r>
            <a:r>
              <a:rPr lang="en-US" dirty="0" err="1">
                <a:solidFill>
                  <a:schemeClr val="tx1"/>
                </a:solidFill>
              </a:rPr>
              <a:t>cout</a:t>
            </a:r>
            <a:r>
              <a:rPr lang="en-US" dirty="0">
                <a:solidFill>
                  <a:schemeClr val="tx1"/>
                </a:solidFill>
              </a:rPr>
              <a:t> &lt;&lt; “</a:t>
            </a:r>
            <a:r>
              <a:rPr lang="en-US" dirty="0" err="1">
                <a:solidFill>
                  <a:schemeClr val="tx1"/>
                </a:solidFill>
              </a:rPr>
              <a:t>shape:rotate</a:t>
            </a:r>
            <a:r>
              <a:rPr lang="en-US" dirty="0">
                <a:solidFill>
                  <a:schemeClr val="tx1"/>
                </a:solidFill>
              </a:rPr>
              <a:t>" &lt;&lt; </a:t>
            </a:r>
            <a:r>
              <a:rPr lang="en-US" dirty="0" err="1">
                <a:solidFill>
                  <a:schemeClr val="tx1"/>
                </a:solidFill>
              </a:rPr>
              <a:t>endl</a:t>
            </a:r>
            <a:r>
              <a:rPr lang="en-US" dirty="0">
                <a:solidFill>
                  <a:schemeClr val="tx1"/>
                </a:solidFill>
              </a:rPr>
              <a:t>; 	}</a:t>
            </a:r>
          </a:p>
          <a:p>
            <a:pPr>
              <a:buNone/>
            </a:pPr>
            <a:r>
              <a:rPr lang="en-US" dirty="0">
                <a:solidFill>
                  <a:schemeClr val="tx1"/>
                </a:solidFill>
              </a:rPr>
              <a:t>	void draw() {</a:t>
            </a:r>
          </a:p>
          <a:p>
            <a:pPr>
              <a:buNone/>
            </a:pPr>
            <a:r>
              <a:rPr lang="en-US" dirty="0">
                <a:solidFill>
                  <a:schemeClr val="tx1"/>
                </a:solidFill>
              </a:rPr>
              <a:t>		</a:t>
            </a:r>
            <a:r>
              <a:rPr lang="en-US" dirty="0" err="1">
                <a:solidFill>
                  <a:schemeClr val="tx1"/>
                </a:solidFill>
              </a:rPr>
              <a:t>cout</a:t>
            </a:r>
            <a:r>
              <a:rPr lang="en-US" dirty="0">
                <a:solidFill>
                  <a:schemeClr val="tx1"/>
                </a:solidFill>
              </a:rPr>
              <a:t> &lt;&lt; “</a:t>
            </a:r>
            <a:r>
              <a:rPr lang="en-US" dirty="0" err="1">
                <a:solidFill>
                  <a:schemeClr val="tx1"/>
                </a:solidFill>
              </a:rPr>
              <a:t>shape:draw</a:t>
            </a:r>
            <a:r>
              <a:rPr lang="en-US" dirty="0">
                <a:solidFill>
                  <a:schemeClr val="tx1"/>
                </a:solidFill>
              </a:rPr>
              <a:t>" &lt;&lt; </a:t>
            </a:r>
            <a:r>
              <a:rPr lang="en-US" dirty="0" err="1">
                <a:solidFill>
                  <a:schemeClr val="tx1"/>
                </a:solidFill>
              </a:rPr>
              <a:t>endl</a:t>
            </a:r>
            <a:r>
              <a:rPr lang="en-US" dirty="0">
                <a:solidFill>
                  <a:schemeClr val="tx1"/>
                </a:solidFill>
              </a:rPr>
              <a:t>; 	}</a:t>
            </a:r>
          </a:p>
          <a:p>
            <a:pPr>
              <a:buNone/>
            </a:pPr>
            <a:r>
              <a:rPr lang="en-US" dirty="0">
                <a:solidFill>
                  <a:schemeClr val="tx1"/>
                </a:solidFill>
              </a:rPr>
              <a:t>};	</a:t>
            </a:r>
          </a:p>
          <a:p>
            <a:pPr>
              <a:buNone/>
            </a:pPr>
            <a:r>
              <a:rPr lang="en-US" dirty="0">
                <a:solidFill>
                  <a:schemeClr val="tx1"/>
                </a:solidFill>
              </a:rPr>
              <a:t>class Circle: public Shape {</a:t>
            </a:r>
          </a:p>
          <a:p>
            <a:pPr>
              <a:buNone/>
            </a:pPr>
            <a:r>
              <a:rPr lang="en-US" dirty="0">
                <a:solidFill>
                  <a:schemeClr val="tx1"/>
                </a:solidFill>
              </a:rPr>
              <a:t>	public: void rotate() {</a:t>
            </a:r>
          </a:p>
          <a:p>
            <a:pPr>
              <a:buNone/>
            </a:pPr>
            <a:r>
              <a:rPr lang="en-US" dirty="0">
                <a:solidFill>
                  <a:schemeClr val="tx1"/>
                </a:solidFill>
              </a:rPr>
              <a:t>		</a:t>
            </a:r>
            <a:r>
              <a:rPr lang="en-US" dirty="0" err="1">
                <a:solidFill>
                  <a:schemeClr val="tx1"/>
                </a:solidFill>
              </a:rPr>
              <a:t>cout</a:t>
            </a:r>
            <a:r>
              <a:rPr lang="en-US" dirty="0">
                <a:solidFill>
                  <a:schemeClr val="tx1"/>
                </a:solidFill>
              </a:rPr>
              <a:t> &lt;&lt; “</a:t>
            </a:r>
            <a:r>
              <a:rPr lang="en-US" dirty="0" err="1">
                <a:solidFill>
                  <a:schemeClr val="tx1"/>
                </a:solidFill>
              </a:rPr>
              <a:t>circle:rotate</a:t>
            </a:r>
            <a:r>
              <a:rPr lang="en-US" dirty="0">
                <a:solidFill>
                  <a:schemeClr val="tx1"/>
                </a:solidFill>
              </a:rPr>
              <a:t>" &lt;&lt; </a:t>
            </a:r>
            <a:r>
              <a:rPr lang="en-US" dirty="0" err="1">
                <a:solidFill>
                  <a:schemeClr val="tx1"/>
                </a:solidFill>
              </a:rPr>
              <a:t>endl</a:t>
            </a:r>
            <a:r>
              <a:rPr lang="en-US" dirty="0">
                <a:solidFill>
                  <a:schemeClr val="tx1"/>
                </a:solidFill>
              </a:rPr>
              <a:t>; 	}</a:t>
            </a:r>
          </a:p>
          <a:p>
            <a:pPr>
              <a:buNone/>
            </a:pPr>
            <a:r>
              <a:rPr lang="en-US" dirty="0">
                <a:solidFill>
                  <a:schemeClr val="tx1"/>
                </a:solidFill>
              </a:rPr>
              <a:t>	void scale() {</a:t>
            </a:r>
          </a:p>
          <a:p>
            <a:pPr>
              <a:buNone/>
            </a:pPr>
            <a:r>
              <a:rPr lang="en-US" dirty="0">
                <a:solidFill>
                  <a:schemeClr val="tx1"/>
                </a:solidFill>
              </a:rPr>
              <a:t>		</a:t>
            </a:r>
            <a:r>
              <a:rPr lang="en-US" dirty="0" err="1">
                <a:solidFill>
                  <a:schemeClr val="tx1"/>
                </a:solidFill>
              </a:rPr>
              <a:t>cout</a:t>
            </a:r>
            <a:r>
              <a:rPr lang="en-US" dirty="0">
                <a:solidFill>
                  <a:schemeClr val="tx1"/>
                </a:solidFill>
              </a:rPr>
              <a:t> &lt;&lt; “</a:t>
            </a:r>
            <a:r>
              <a:rPr lang="en-US" dirty="0" err="1">
                <a:solidFill>
                  <a:schemeClr val="tx1"/>
                </a:solidFill>
              </a:rPr>
              <a:t>circle:scale</a:t>
            </a:r>
            <a:r>
              <a:rPr lang="en-US" dirty="0">
                <a:solidFill>
                  <a:schemeClr val="tx1"/>
                </a:solidFill>
              </a:rPr>
              <a:t>" &lt;&lt; </a:t>
            </a:r>
            <a:r>
              <a:rPr lang="en-US" dirty="0" err="1">
                <a:solidFill>
                  <a:schemeClr val="tx1"/>
                </a:solidFill>
              </a:rPr>
              <a:t>endl</a:t>
            </a:r>
            <a:r>
              <a:rPr lang="en-US" dirty="0">
                <a:solidFill>
                  <a:schemeClr val="tx1"/>
                </a:solidFill>
              </a:rPr>
              <a:t>; 	}</a:t>
            </a:r>
          </a:p>
          <a:p>
            <a:pPr>
              <a:buNone/>
            </a:pPr>
            <a:r>
              <a:rPr lang="en-US" dirty="0">
                <a:solidFill>
                  <a:schemeClr val="tx1"/>
                </a:solidFill>
              </a:rPr>
              <a: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Binding</a:t>
            </a:r>
          </a:p>
        </p:txBody>
      </p:sp>
      <p:sp>
        <p:nvSpPr>
          <p:cNvPr id="3" name="Content Placeholder 2"/>
          <p:cNvSpPr>
            <a:spLocks noGrp="1"/>
          </p:cNvSpPr>
          <p:nvPr>
            <p:ph idx="1"/>
          </p:nvPr>
        </p:nvSpPr>
        <p:spPr>
          <a:xfrm>
            <a:off x="611030" y="1905002"/>
            <a:ext cx="10969943" cy="4419599"/>
          </a:xfrm>
          <a:solidFill>
            <a:schemeClr val="accent6">
              <a:lumMod val="20000"/>
              <a:lumOff val="80000"/>
            </a:schemeClr>
          </a:solidFill>
          <a:ln>
            <a:solidFill>
              <a:schemeClr val="accent6">
                <a:lumMod val="75000"/>
              </a:schemeClr>
            </a:solidFill>
          </a:ln>
        </p:spPr>
        <p:txBody>
          <a:bodyPr>
            <a:normAutofit fontScale="92500" lnSpcReduction="10000"/>
          </a:bodyPr>
          <a:lstStyle/>
          <a:p>
            <a:r>
              <a:rPr lang="en-US" dirty="0"/>
              <a:t>Early binding refers to events that occur at compile time. </a:t>
            </a:r>
          </a:p>
          <a:p>
            <a:endParaRPr lang="en-US" dirty="0"/>
          </a:p>
          <a:p>
            <a:r>
              <a:rPr lang="en-US" dirty="0"/>
              <a:t>Occurs when all information needed to call a function is known at compile time.</a:t>
            </a:r>
          </a:p>
          <a:p>
            <a:endParaRPr lang="en-US" dirty="0"/>
          </a:p>
          <a:p>
            <a:r>
              <a:rPr lang="en-US" dirty="0"/>
              <a:t>Examples : Standard library functions, overloaded function calls, and overloaded operators. </a:t>
            </a:r>
          </a:p>
          <a:p>
            <a:endParaRPr lang="en-US" dirty="0"/>
          </a:p>
          <a:p>
            <a:r>
              <a:rPr lang="en-US" dirty="0"/>
              <a:t>The main advantage to early binding is efficiency.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48</a:t>
            </a:fld>
            <a:endParaRPr lang="en-US" dirty="0"/>
          </a:p>
        </p:txBody>
      </p:sp>
      <p:sp>
        <p:nvSpPr>
          <p:cNvPr id="366594" name="Rectangle 2"/>
          <p:cNvSpPr>
            <a:spLocks noGrp="1" noChangeArrowheads="1"/>
          </p:cNvSpPr>
          <p:nvPr>
            <p:ph type="title"/>
          </p:nvPr>
        </p:nvSpPr>
        <p:spPr/>
        <p:txBody>
          <a:bodyPr/>
          <a:lstStyle/>
          <a:p>
            <a:r>
              <a:rPr lang="en-US" sz="3200" dirty="0"/>
              <a:t>Early Binding- Example</a:t>
            </a:r>
          </a:p>
        </p:txBody>
      </p:sp>
      <p:sp>
        <p:nvSpPr>
          <p:cNvPr id="8" name="Rectangle 7"/>
          <p:cNvSpPr/>
          <p:nvPr/>
        </p:nvSpPr>
        <p:spPr>
          <a:xfrm>
            <a:off x="6248400" y="1752600"/>
            <a:ext cx="4953000" cy="20574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Animals  *a; </a:t>
            </a:r>
          </a:p>
          <a:p>
            <a:pPr marL="342900" indent="-342900">
              <a:lnSpc>
                <a:spcPct val="80000"/>
              </a:lnSpc>
              <a:spcBef>
                <a:spcPct val="20000"/>
              </a:spcBef>
            </a:pPr>
            <a:r>
              <a:rPr lang="en-US" sz="2000" dirty="0"/>
              <a:t>Dogs  d; </a:t>
            </a:r>
          </a:p>
          <a:p>
            <a:pPr marL="342900" indent="-342900">
              <a:lnSpc>
                <a:spcPct val="80000"/>
              </a:lnSpc>
              <a:spcBef>
                <a:spcPct val="20000"/>
              </a:spcBef>
            </a:pPr>
            <a:r>
              <a:rPr lang="en-US" sz="2000" dirty="0"/>
              <a:t>a = &amp;d; </a:t>
            </a:r>
          </a:p>
          <a:p>
            <a:pPr marL="342900" indent="-342900">
              <a:lnSpc>
                <a:spcPct val="80000"/>
              </a:lnSpc>
              <a:spcBef>
                <a:spcPct val="20000"/>
              </a:spcBef>
            </a:pPr>
            <a:r>
              <a:rPr lang="en-US" sz="2000" dirty="0"/>
              <a:t>a -&gt; sound();  // early binding</a:t>
            </a:r>
          </a:p>
        </p:txBody>
      </p:sp>
      <p:sp>
        <p:nvSpPr>
          <p:cNvPr id="10" name="Rectangle 9"/>
          <p:cNvSpPr/>
          <p:nvPr/>
        </p:nvSpPr>
        <p:spPr>
          <a:xfrm>
            <a:off x="6629400" y="4800600"/>
            <a:ext cx="2895600" cy="1752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r>
              <a:rPr lang="en-US" sz="2000" dirty="0"/>
              <a:t>Output:</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This is parent class</a:t>
            </a:r>
          </a:p>
        </p:txBody>
      </p:sp>
      <p:sp>
        <p:nvSpPr>
          <p:cNvPr id="11" name="Rectangle 10"/>
          <p:cNvSpPr/>
          <p:nvPr/>
        </p:nvSpPr>
        <p:spPr>
          <a:xfrm>
            <a:off x="609600" y="1752600"/>
            <a:ext cx="5105400" cy="3733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r>
              <a:rPr lang="en-US" sz="2000" dirty="0"/>
              <a:t>class Animals { </a:t>
            </a:r>
          </a:p>
          <a:p>
            <a:pPr marL="342900" indent="-342900">
              <a:lnSpc>
                <a:spcPct val="80000"/>
              </a:lnSpc>
              <a:spcBef>
                <a:spcPct val="20000"/>
              </a:spcBef>
            </a:pPr>
            <a:r>
              <a:rPr lang="en-US" sz="2000" dirty="0"/>
              <a:t>	public: void sound() { </a:t>
            </a:r>
          </a:p>
          <a:p>
            <a:pPr marL="342900" indent="-342900">
              <a:lnSpc>
                <a:spcPct val="80000"/>
              </a:lnSpc>
              <a:spcBef>
                <a:spcPct val="20000"/>
              </a:spcBef>
            </a:pPr>
            <a:r>
              <a:rPr lang="en-US" sz="2000" dirty="0"/>
              <a:t>		</a:t>
            </a:r>
            <a:r>
              <a:rPr lang="en-US" sz="2000" dirty="0" err="1"/>
              <a:t>cout</a:t>
            </a:r>
            <a:r>
              <a:rPr lang="en-US" sz="2000" dirty="0"/>
              <a:t> &lt;&lt; "This is parent class" &lt;&lt; </a:t>
            </a:r>
            <a:r>
              <a:rPr lang="en-US" sz="2000" dirty="0" err="1"/>
              <a:t>endl</a:t>
            </a:r>
            <a:r>
              <a:rPr lang="en-US" sz="2000" dirty="0"/>
              <a:t>;</a:t>
            </a:r>
          </a:p>
          <a:p>
            <a:pPr marL="342900" indent="-342900">
              <a:lnSpc>
                <a:spcPct val="80000"/>
              </a:lnSpc>
              <a:spcBef>
                <a:spcPct val="20000"/>
              </a:spcBef>
            </a:pPr>
            <a:r>
              <a:rPr lang="en-US" sz="2000" dirty="0"/>
              <a:t>	}</a:t>
            </a:r>
          </a:p>
          <a:p>
            <a:pPr marL="342900" indent="-342900">
              <a:lnSpc>
                <a:spcPct val="80000"/>
              </a:lnSpc>
              <a:spcBef>
                <a:spcPct val="20000"/>
              </a:spcBef>
            </a:pPr>
            <a:r>
              <a:rPr lang="en-US" sz="2000" dirty="0"/>
              <a:t>}; </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class Dogs : public Animals { </a:t>
            </a:r>
          </a:p>
          <a:p>
            <a:pPr marL="342900" indent="-342900">
              <a:lnSpc>
                <a:spcPct val="80000"/>
              </a:lnSpc>
              <a:spcBef>
                <a:spcPct val="20000"/>
              </a:spcBef>
            </a:pPr>
            <a:r>
              <a:rPr lang="en-US" sz="2000" dirty="0"/>
              <a:t>	public: void sound() { </a:t>
            </a:r>
          </a:p>
          <a:p>
            <a:pPr marL="342900" indent="-342900">
              <a:lnSpc>
                <a:spcPct val="80000"/>
              </a:lnSpc>
              <a:spcBef>
                <a:spcPct val="20000"/>
              </a:spcBef>
            </a:pPr>
            <a:r>
              <a:rPr lang="en-US" sz="2000" dirty="0"/>
              <a:t>		</a:t>
            </a:r>
            <a:r>
              <a:rPr lang="en-US" sz="2000" dirty="0" err="1"/>
              <a:t>cout</a:t>
            </a:r>
            <a:r>
              <a:rPr lang="en-US" sz="2000" dirty="0"/>
              <a:t> &lt;&lt; "Dogs bark" &lt;&lt; </a:t>
            </a:r>
            <a:r>
              <a:rPr lang="en-US" sz="2000" dirty="0" err="1"/>
              <a:t>endl</a:t>
            </a:r>
            <a:r>
              <a:rPr lang="en-US" sz="2000" dirty="0"/>
              <a:t>; </a:t>
            </a:r>
          </a:p>
          <a:p>
            <a:pPr marL="342900" indent="-342900">
              <a:lnSpc>
                <a:spcPct val="80000"/>
              </a:lnSpc>
              <a:spcBef>
                <a:spcPct val="20000"/>
              </a:spcBef>
            </a:pPr>
            <a:r>
              <a:rPr lang="en-US" sz="2000" dirty="0"/>
              <a:t>	}</a:t>
            </a:r>
          </a:p>
          <a:p>
            <a:pPr marL="342900" indent="-342900">
              <a:lnSpc>
                <a:spcPct val="80000"/>
              </a:lnSpc>
              <a:spcBef>
                <a:spcPct val="20000"/>
              </a:spcBef>
            </a:pP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build="allAtOnce"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Binding</a:t>
            </a:r>
          </a:p>
        </p:txBody>
      </p:sp>
      <p:sp>
        <p:nvSpPr>
          <p:cNvPr id="4" name="Content Placeholder 2"/>
          <p:cNvSpPr txBox="1">
            <a:spLocks/>
          </p:cNvSpPr>
          <p:nvPr/>
        </p:nvSpPr>
        <p:spPr>
          <a:xfrm>
            <a:off x="609601" y="1752601"/>
            <a:ext cx="10969943" cy="4495799"/>
          </a:xfrm>
          <a:prstGeom prst="rect">
            <a:avLst/>
          </a:prstGeom>
          <a:solidFill>
            <a:schemeClr val="accent6">
              <a:lumMod val="20000"/>
              <a:lumOff val="80000"/>
            </a:schemeClr>
          </a:solidFill>
          <a:ln>
            <a:solidFill>
              <a:schemeClr val="accent6">
                <a:lumMod val="75000"/>
              </a:schemeClr>
            </a:solidFill>
          </a:ln>
        </p:spPr>
        <p:txBody>
          <a:bodyPr vert="horz" lIns="91440" tIns="45720" rIns="91440" bIns="45720" rtlCol="0">
            <a:normAutofit/>
          </a:bodyPr>
          <a:lstStyle/>
          <a:p>
            <a:pPr marL="342900" indent="-342900">
              <a:lnSpc>
                <a:spcPct val="90000"/>
              </a:lnSpc>
              <a:spcBef>
                <a:spcPct val="20000"/>
              </a:spcBef>
              <a:buFont typeface="Arial" panose="020B0604020202020204" pitchFamily="34" charset="0"/>
              <a:buChar char="•"/>
              <a:defRPr/>
            </a:pPr>
            <a:r>
              <a:rPr lang="en-US" sz="2500" dirty="0"/>
              <a:t>Late binding refers to function calls that are not resolved until run time. </a:t>
            </a:r>
          </a:p>
          <a:p>
            <a:pPr marL="342900" indent="-342900">
              <a:lnSpc>
                <a:spcPct val="90000"/>
              </a:lnSpc>
              <a:spcBef>
                <a:spcPct val="20000"/>
              </a:spcBef>
              <a:buFont typeface="Arial" panose="020B0604020202020204" pitchFamily="34" charset="0"/>
              <a:buChar char="•"/>
              <a:defRPr/>
            </a:pPr>
            <a:endParaRPr lang="en-US" sz="2500" dirty="0"/>
          </a:p>
          <a:p>
            <a:pPr marL="342900" indent="-342900">
              <a:lnSpc>
                <a:spcPct val="90000"/>
              </a:lnSpc>
              <a:spcBef>
                <a:spcPct val="20000"/>
              </a:spcBef>
              <a:buFont typeface="Arial" panose="020B0604020202020204" pitchFamily="34" charset="0"/>
              <a:buChar char="•"/>
              <a:defRPr/>
            </a:pPr>
            <a:r>
              <a:rPr lang="en-US" sz="2500" dirty="0"/>
              <a:t>Virtual functions are used to achieve late binding. </a:t>
            </a:r>
          </a:p>
          <a:p>
            <a:pPr marL="342900" indent="-342900">
              <a:lnSpc>
                <a:spcPct val="90000"/>
              </a:lnSpc>
              <a:spcBef>
                <a:spcPct val="20000"/>
              </a:spcBef>
              <a:buFont typeface="Arial" panose="020B0604020202020204" pitchFamily="34" charset="0"/>
              <a:buChar char="•"/>
              <a:defRPr/>
            </a:pPr>
            <a:endParaRPr lang="en-US" sz="2500" dirty="0"/>
          </a:p>
          <a:p>
            <a:pPr marL="342900" indent="-342900">
              <a:lnSpc>
                <a:spcPct val="90000"/>
              </a:lnSpc>
              <a:spcBef>
                <a:spcPct val="20000"/>
              </a:spcBef>
              <a:buFont typeface="Arial" panose="020B0604020202020204" pitchFamily="34" charset="0"/>
              <a:buChar char="•"/>
              <a:defRPr/>
            </a:pPr>
            <a:r>
              <a:rPr lang="en-US" sz="2500" dirty="0"/>
              <a:t>The main advantage to late binding is flexibility. </a:t>
            </a:r>
          </a:p>
          <a:p>
            <a:pPr marL="342900" indent="-342900">
              <a:lnSpc>
                <a:spcPct val="90000"/>
              </a:lnSpc>
              <a:spcBef>
                <a:spcPct val="20000"/>
              </a:spcBef>
              <a:buFont typeface="Arial" panose="020B0604020202020204" pitchFamily="34" charset="0"/>
              <a:buChar char="•"/>
              <a:defRPr/>
            </a:pPr>
            <a:endParaRPr lang="en-US" sz="2500" dirty="0"/>
          </a:p>
          <a:p>
            <a:pPr marL="342900" indent="-342900">
              <a:lnSpc>
                <a:spcPct val="90000"/>
              </a:lnSpc>
              <a:spcBef>
                <a:spcPct val="20000"/>
              </a:spcBef>
              <a:buFont typeface="Arial" panose="020B0604020202020204" pitchFamily="34" charset="0"/>
              <a:buChar char="•"/>
              <a:defRPr/>
            </a:pPr>
            <a:r>
              <a:rPr lang="en-US" sz="2500" dirty="0"/>
              <a:t>As a function call is not resolved until run time, late binding has slower execution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2000"/>
                                        <p:tgtEl>
                                          <p:spTgt spid="4">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r>
              <a:rPr lang="en-US" altLang="en-US" sz="3800" b="1" dirty="0">
                <a:solidFill>
                  <a:srgbClr val="002060"/>
                </a:solidFill>
              </a:rPr>
              <a:t>Class Derivation</a:t>
            </a:r>
            <a:endParaRPr lang="en-US" sz="3800" b="1" dirty="0">
              <a:solidFill>
                <a:srgbClr val="002060"/>
              </a:solidFill>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5</a:t>
            </a:fld>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74752" y="1816935"/>
            <a:ext cx="9891905" cy="1646605"/>
          </a:xfrm>
          <a:prstGeom prst="rect">
            <a:avLst/>
          </a:prstGeom>
        </p:spPr>
        <p:txBody>
          <a:bodyPr wrap="square">
            <a:spAutoFit/>
          </a:bodyPr>
          <a:lstStyle/>
          <a:p>
            <a:pPr>
              <a:buFontTx/>
              <a:buNone/>
            </a:pPr>
            <a:r>
              <a:rPr lang="en-US" altLang="en-US" sz="2000" dirty="0"/>
              <a:t>Any class can serve as a base class</a:t>
            </a:r>
            <a:r>
              <a:rPr lang="en-US" altLang="en-US" sz="2000" dirty="0">
                <a:latin typeface="Cambria" panose="02040503050406030204" pitchFamily="18" charset="0"/>
              </a:rPr>
              <a:t>…………</a:t>
            </a:r>
            <a:r>
              <a:rPr lang="en-US" altLang="en-US" sz="2000" dirty="0">
                <a:solidFill>
                  <a:srgbClr val="CC04A1"/>
                </a:solidFill>
              </a:rPr>
              <a:t>Thus a derived class can also be a base class</a:t>
            </a:r>
          </a:p>
          <a:p>
            <a:pPr lvl="1">
              <a:buFontTx/>
              <a:buNone/>
            </a:pPr>
            <a:r>
              <a:rPr lang="en-US" altLang="en-US" sz="2400" b="1" u="sng" dirty="0"/>
              <a:t>Syntax</a:t>
            </a:r>
            <a:endParaRPr lang="en-US" altLang="en-US" sz="2000" dirty="0">
              <a:solidFill>
                <a:srgbClr val="0070C0"/>
              </a:solidFill>
            </a:endParaRPr>
          </a:p>
          <a:p>
            <a:pPr lvl="2">
              <a:buFontTx/>
              <a:buNone/>
            </a:pPr>
            <a:endParaRPr lang="en-US" altLang="en-US" sz="300" dirty="0">
              <a:solidFill>
                <a:srgbClr val="0070C0"/>
              </a:solidFill>
            </a:endParaRPr>
          </a:p>
          <a:p>
            <a:pPr lvl="2">
              <a:buFontTx/>
              <a:buNone/>
            </a:pPr>
            <a:r>
              <a:rPr lang="en-US" altLang="en-US" dirty="0">
                <a:solidFill>
                  <a:srgbClr val="0070C0"/>
                </a:solidFill>
              </a:rPr>
              <a:t>               DerivedClassName      </a:t>
            </a:r>
            <a:r>
              <a:rPr lang="en-US" altLang="en-US" dirty="0"/>
              <a:t>- the class being derived</a:t>
            </a:r>
          </a:p>
          <a:p>
            <a:pPr lvl="2">
              <a:buFontTx/>
              <a:buNone/>
            </a:pPr>
            <a:r>
              <a:rPr lang="en-US" altLang="en-US" dirty="0"/>
              <a:t>               </a:t>
            </a:r>
            <a:r>
              <a:rPr lang="en-US" altLang="en-US" dirty="0">
                <a:solidFill>
                  <a:srgbClr val="C00000"/>
                </a:solidFill>
              </a:rPr>
              <a:t>specification</a:t>
            </a:r>
            <a:r>
              <a:rPr lang="en-US" altLang="en-US" dirty="0"/>
              <a:t>	  - specifies access to the base class members</a:t>
            </a:r>
          </a:p>
          <a:p>
            <a:pPr lvl="2">
              <a:buFontTx/>
              <a:buNone/>
            </a:pPr>
            <a:r>
              <a:rPr lang="en-US" altLang="en-US" dirty="0"/>
              <a:t>		</a:t>
            </a:r>
            <a:r>
              <a:rPr lang="en-US" altLang="en-US" dirty="0">
                <a:solidFill>
                  <a:srgbClr val="C00000"/>
                </a:solidFill>
              </a:rPr>
              <a:t>                      public </a:t>
            </a:r>
            <a:r>
              <a:rPr lang="en-US" altLang="en-US" dirty="0"/>
              <a:t>/  </a:t>
            </a:r>
            <a:r>
              <a:rPr lang="en-US" altLang="en-US" dirty="0">
                <a:solidFill>
                  <a:srgbClr val="7030A0"/>
                </a:solidFill>
              </a:rPr>
              <a:t>protected </a:t>
            </a:r>
            <a:r>
              <a:rPr lang="en-US" altLang="en-US" dirty="0"/>
              <a:t>/ </a:t>
            </a:r>
            <a:r>
              <a:rPr lang="en-US" altLang="en-US" dirty="0">
                <a:solidFill>
                  <a:srgbClr val="002060"/>
                </a:solidFill>
              </a:rPr>
              <a:t>private</a:t>
            </a:r>
            <a:r>
              <a:rPr lang="en-US" altLang="en-US" dirty="0"/>
              <a:t>   - </a:t>
            </a:r>
            <a:r>
              <a:rPr lang="en-US" altLang="en-US" dirty="0">
                <a:solidFill>
                  <a:srgbClr val="0000FF"/>
                </a:solidFill>
              </a:rPr>
              <a:t>private by default</a:t>
            </a:r>
          </a:p>
        </p:txBody>
      </p:sp>
      <p:sp>
        <p:nvSpPr>
          <p:cNvPr id="9" name="Rectangle 8"/>
          <p:cNvSpPr/>
          <p:nvPr/>
        </p:nvSpPr>
        <p:spPr>
          <a:xfrm>
            <a:off x="416732" y="3509745"/>
            <a:ext cx="7927168" cy="2769989"/>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fontAlgn="auto">
              <a:lnSpc>
                <a:spcPct val="150000"/>
              </a:lnSpc>
              <a:defRPr/>
            </a:pPr>
            <a:r>
              <a:rPr lang="en-US" altLang="en-US" sz="2000" dirty="0">
                <a:solidFill>
                  <a:srgbClr val="0000FF"/>
                </a:solidFill>
              </a:rPr>
              <a:t>Example:</a:t>
            </a:r>
          </a:p>
          <a:p>
            <a:pPr lvl="1" fontAlgn="auto">
              <a:spcAft>
                <a:spcPts val="0"/>
              </a:spcAft>
              <a:buFontTx/>
              <a:buNone/>
              <a:defRPr/>
            </a:pPr>
            <a:r>
              <a:rPr lang="en-US" altLang="en-US" sz="1600" dirty="0">
                <a:latin typeface="Courier New" pitchFamily="112" charset="0"/>
              </a:rPr>
              <a:t>	</a:t>
            </a:r>
            <a:r>
              <a:rPr lang="en-US" altLang="en-US" dirty="0">
                <a:solidFill>
                  <a:srgbClr val="FF0000"/>
                </a:solidFill>
                <a:latin typeface="Courier New" pitchFamily="112" charset="0"/>
              </a:rPr>
              <a:t>class</a:t>
            </a:r>
            <a:r>
              <a:rPr lang="en-US" altLang="en-US" dirty="0">
                <a:latin typeface="Courier New" pitchFamily="112" charset="0"/>
              </a:rPr>
              <a:t> </a:t>
            </a:r>
            <a:r>
              <a:rPr lang="en-US" altLang="en-US" dirty="0">
                <a:solidFill>
                  <a:srgbClr val="7030A0"/>
                </a:solidFill>
                <a:latin typeface="Courier New" pitchFamily="112" charset="0"/>
              </a:rPr>
              <a:t>Employee</a:t>
            </a:r>
            <a:r>
              <a:rPr lang="en-US" altLang="en-US" dirty="0">
                <a:latin typeface="Courier New" pitchFamily="112" charset="0"/>
              </a:rPr>
              <a:t> 	      // base class</a:t>
            </a:r>
          </a:p>
          <a:p>
            <a:pPr lvl="1" fontAlgn="auto">
              <a:spcAft>
                <a:spcPts val="0"/>
              </a:spcAft>
              <a:buFontTx/>
              <a:buNone/>
              <a:defRPr/>
            </a:pPr>
            <a:r>
              <a:rPr lang="en-US" altLang="en-US" dirty="0">
                <a:latin typeface="Courier New" pitchFamily="112" charset="0"/>
              </a:rPr>
              <a:t>	{</a:t>
            </a:r>
          </a:p>
          <a:p>
            <a:pPr lvl="1" fontAlgn="auto">
              <a:spcAft>
                <a:spcPts val="0"/>
              </a:spcAft>
              <a:buFontTx/>
              <a:buNone/>
              <a:defRPr/>
            </a:pPr>
            <a:r>
              <a:rPr lang="en-US" altLang="en-US" dirty="0">
                <a:latin typeface="Courier New" pitchFamily="112" charset="0"/>
              </a:rPr>
              <a:t>		. . .</a:t>
            </a:r>
          </a:p>
          <a:p>
            <a:pPr lvl="1" fontAlgn="auto">
              <a:spcAft>
                <a:spcPts val="0"/>
              </a:spcAft>
              <a:buFontTx/>
              <a:buNone/>
              <a:defRPr/>
            </a:pPr>
            <a:r>
              <a:rPr lang="en-US" altLang="en-US" dirty="0">
                <a:latin typeface="Courier New" pitchFamily="112" charset="0"/>
              </a:rPr>
              <a:t>	};</a:t>
            </a:r>
          </a:p>
          <a:p>
            <a:pPr lvl="1" fontAlgn="auto">
              <a:spcAft>
                <a:spcPts val="0"/>
              </a:spcAft>
              <a:buFontTx/>
              <a:buNone/>
              <a:defRPr/>
            </a:pPr>
            <a:r>
              <a:rPr lang="en-US" altLang="en-US" dirty="0">
                <a:latin typeface="Courier New" pitchFamily="112" charset="0"/>
              </a:rPr>
              <a:t>	</a:t>
            </a:r>
            <a:r>
              <a:rPr lang="en-US" altLang="en-US" dirty="0">
                <a:solidFill>
                  <a:srgbClr val="FF0000"/>
                </a:solidFill>
                <a:latin typeface="Courier New" pitchFamily="112" charset="0"/>
              </a:rPr>
              <a:t>class</a:t>
            </a:r>
            <a:r>
              <a:rPr lang="en-US" altLang="en-US" dirty="0">
                <a:latin typeface="Courier New" pitchFamily="112" charset="0"/>
              </a:rPr>
              <a:t> </a:t>
            </a:r>
            <a:r>
              <a:rPr lang="en-US" altLang="en-US" dirty="0">
                <a:solidFill>
                  <a:srgbClr val="CC04A1"/>
                </a:solidFill>
                <a:latin typeface="Courier New" pitchFamily="112" charset="0"/>
              </a:rPr>
              <a:t>salariedEmployee</a:t>
            </a:r>
            <a:r>
              <a:rPr lang="en-US" altLang="en-US" dirty="0">
                <a:latin typeface="Courier New" pitchFamily="112" charset="0"/>
              </a:rPr>
              <a:t> : </a:t>
            </a:r>
            <a:r>
              <a:rPr lang="en-US" altLang="en-US" dirty="0">
                <a:solidFill>
                  <a:srgbClr val="0000FF"/>
                </a:solidFill>
                <a:latin typeface="Courier New" pitchFamily="112" charset="0"/>
              </a:rPr>
              <a:t>public</a:t>
            </a:r>
            <a:r>
              <a:rPr lang="en-US" altLang="en-US" dirty="0">
                <a:latin typeface="Courier New" pitchFamily="112" charset="0"/>
              </a:rPr>
              <a:t> </a:t>
            </a:r>
            <a:r>
              <a:rPr lang="en-US" altLang="en-US" dirty="0">
                <a:solidFill>
                  <a:srgbClr val="7030A0"/>
                </a:solidFill>
                <a:latin typeface="Courier New" pitchFamily="112" charset="0"/>
              </a:rPr>
              <a:t>Employee </a:t>
            </a:r>
          </a:p>
          <a:p>
            <a:pPr lvl="1" fontAlgn="auto">
              <a:spcAft>
                <a:spcPts val="0"/>
              </a:spcAft>
              <a:buFontTx/>
              <a:buNone/>
              <a:defRPr/>
            </a:pPr>
            <a:r>
              <a:rPr lang="en-US" altLang="en-US" dirty="0">
                <a:latin typeface="Courier New" pitchFamily="112" charset="0"/>
              </a:rPr>
              <a:t>	{					// derived class</a:t>
            </a:r>
          </a:p>
          <a:p>
            <a:pPr lvl="1" fontAlgn="auto">
              <a:spcAft>
                <a:spcPts val="0"/>
              </a:spcAft>
              <a:buFontTx/>
              <a:buNone/>
              <a:defRPr/>
            </a:pPr>
            <a:r>
              <a:rPr lang="en-US" altLang="en-US" dirty="0">
                <a:latin typeface="Courier New" pitchFamily="112" charset="0"/>
              </a:rPr>
              <a:t>		. . .</a:t>
            </a:r>
          </a:p>
          <a:p>
            <a:pPr lvl="1" fontAlgn="auto">
              <a:spcAft>
                <a:spcPts val="0"/>
              </a:spcAft>
              <a:buFontTx/>
              <a:buNone/>
              <a:defRPr/>
            </a:pPr>
            <a:r>
              <a:rPr lang="en-US" altLang="en-US" dirty="0">
                <a:latin typeface="Courier New" pitchFamily="112" charset="0"/>
              </a:rPr>
              <a:t>	};</a:t>
            </a:r>
          </a:p>
        </p:txBody>
      </p:sp>
      <p:sp>
        <p:nvSpPr>
          <p:cNvPr id="10" name="Rectangle 9"/>
          <p:cNvSpPr/>
          <p:nvPr/>
        </p:nvSpPr>
        <p:spPr>
          <a:xfrm>
            <a:off x="2766895" y="2245960"/>
            <a:ext cx="5757863" cy="3000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C00000"/>
                </a:solidFill>
              </a:rPr>
              <a:t>class</a:t>
            </a:r>
            <a:r>
              <a:rPr lang="en-US" altLang="en-US" dirty="0"/>
              <a:t> </a:t>
            </a:r>
            <a:r>
              <a:rPr lang="en-US" altLang="en-US" dirty="0">
                <a:solidFill>
                  <a:srgbClr val="0070C0"/>
                </a:solidFill>
              </a:rPr>
              <a:t>DerivedClassName</a:t>
            </a:r>
            <a:r>
              <a:rPr lang="en-US" altLang="en-US" dirty="0"/>
              <a:t>:</a:t>
            </a:r>
            <a:r>
              <a:rPr lang="en-US" altLang="en-US" dirty="0">
                <a:solidFill>
                  <a:srgbClr val="C00000"/>
                </a:solidFill>
              </a:rPr>
              <a:t>:</a:t>
            </a:r>
            <a:r>
              <a:rPr lang="en-US" altLang="en-US" dirty="0">
                <a:solidFill>
                  <a:srgbClr val="CC04A1"/>
                </a:solidFill>
              </a:rPr>
              <a:t> </a:t>
            </a:r>
            <a:r>
              <a:rPr lang="en-US" altLang="en-US" dirty="0">
                <a:solidFill>
                  <a:srgbClr val="C00000"/>
                </a:solidFill>
              </a:rPr>
              <a:t>specification</a:t>
            </a:r>
            <a:r>
              <a:rPr lang="en-US" altLang="en-US" dirty="0"/>
              <a:t> </a:t>
            </a:r>
            <a:r>
              <a:rPr lang="en-US" altLang="en-US" dirty="0">
                <a:solidFill>
                  <a:srgbClr val="0070C0"/>
                </a:solidFill>
              </a:rPr>
              <a:t>BaseClassName</a:t>
            </a:r>
            <a:endParaRPr lang="en-IN" dirty="0"/>
          </a:p>
        </p:txBody>
      </p:sp>
      <p:grpSp>
        <p:nvGrpSpPr>
          <p:cNvPr id="8" name="Group 7"/>
          <p:cNvGrpSpPr/>
          <p:nvPr/>
        </p:nvGrpSpPr>
        <p:grpSpPr>
          <a:xfrm>
            <a:off x="8701091" y="3495457"/>
            <a:ext cx="3214687" cy="2769989"/>
            <a:chOff x="8701088" y="3495451"/>
            <a:chExt cx="3214687" cy="2769989"/>
          </a:xfrm>
        </p:grpSpPr>
        <p:sp>
          <p:nvSpPr>
            <p:cNvPr id="24" name="Rectangle 23"/>
            <p:cNvSpPr/>
            <p:nvPr/>
          </p:nvSpPr>
          <p:spPr>
            <a:xfrm>
              <a:off x="8701088" y="3495451"/>
              <a:ext cx="3214687" cy="2769989"/>
            </a:xfrm>
            <a:prstGeom prst="rect">
              <a:avLst/>
            </a:prstGeom>
            <a:solidFill>
              <a:schemeClr val="bg1">
                <a:lumMod val="95000"/>
              </a:schemeClr>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20" name="Group 19"/>
            <p:cNvGrpSpPr/>
            <p:nvPr/>
          </p:nvGrpSpPr>
          <p:grpSpPr>
            <a:xfrm>
              <a:off x="9115425" y="3849391"/>
              <a:ext cx="2443162" cy="2081579"/>
              <a:chOff x="9144000" y="3592212"/>
              <a:chExt cx="2443162" cy="2081579"/>
            </a:xfrm>
          </p:grpSpPr>
          <p:sp>
            <p:nvSpPr>
              <p:cNvPr id="21" name="Rectangle 20"/>
              <p:cNvSpPr/>
              <p:nvPr/>
            </p:nvSpPr>
            <p:spPr>
              <a:xfrm>
                <a:off x="9144000" y="3592212"/>
                <a:ext cx="2200276"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7030A0"/>
                    </a:solidFill>
                    <a:latin typeface="Courier New" pitchFamily="112" charset="0"/>
                  </a:rPr>
                  <a:t>Employee</a:t>
                </a:r>
                <a:endParaRPr lang="en-IN" dirty="0">
                  <a:ln>
                    <a:solidFill>
                      <a:schemeClr val="tx1"/>
                    </a:solidFill>
                  </a:ln>
                  <a:solidFill>
                    <a:schemeClr val="tx1"/>
                  </a:solidFill>
                </a:endParaRPr>
              </a:p>
            </p:txBody>
          </p:sp>
          <p:sp>
            <p:nvSpPr>
              <p:cNvPr id="22" name="Rectangle 21"/>
              <p:cNvSpPr/>
              <p:nvPr/>
            </p:nvSpPr>
            <p:spPr>
              <a:xfrm>
                <a:off x="9144000" y="5145153"/>
                <a:ext cx="2443162" cy="528638"/>
              </a:xfrm>
              <a:prstGeom prst="rect">
                <a:avLst/>
              </a:prstGeom>
              <a:solidFill>
                <a:schemeClr val="accent5">
                  <a:lumMod val="20000"/>
                  <a:lumOff val="80000"/>
                </a:schemeClr>
              </a:solidFill>
              <a:ln>
                <a:solidFill>
                  <a:srgbClr val="CC0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rgbClr val="0000FF"/>
                    </a:solidFill>
                    <a:latin typeface="Courier New" pitchFamily="112" charset="0"/>
                  </a:rPr>
                  <a:t>salariedEmployee</a:t>
                </a:r>
                <a:endParaRPr lang="en-IN" dirty="0">
                  <a:ln>
                    <a:solidFill>
                      <a:schemeClr val="tx1"/>
                    </a:solidFill>
                  </a:ln>
                  <a:solidFill>
                    <a:srgbClr val="0000FF"/>
                  </a:solidFill>
                </a:endParaRPr>
              </a:p>
            </p:txBody>
          </p:sp>
          <p:sp>
            <p:nvSpPr>
              <p:cNvPr id="23" name="Down Arrow 22"/>
              <p:cNvSpPr/>
              <p:nvPr/>
            </p:nvSpPr>
            <p:spPr>
              <a:xfrm>
                <a:off x="10158413" y="4120850"/>
                <a:ext cx="142875" cy="102430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172136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2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2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2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2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2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50</a:t>
            </a:fld>
            <a:endParaRPr lang="en-US" dirty="0"/>
          </a:p>
        </p:txBody>
      </p:sp>
      <p:sp>
        <p:nvSpPr>
          <p:cNvPr id="366594" name="Rectangle 2"/>
          <p:cNvSpPr>
            <a:spLocks noGrp="1" noChangeArrowheads="1"/>
          </p:cNvSpPr>
          <p:nvPr>
            <p:ph type="title"/>
          </p:nvPr>
        </p:nvSpPr>
        <p:spPr/>
        <p:txBody>
          <a:bodyPr/>
          <a:lstStyle/>
          <a:p>
            <a:r>
              <a:rPr lang="en-US" sz="3200" dirty="0"/>
              <a:t>Late Binding- Example</a:t>
            </a:r>
          </a:p>
        </p:txBody>
      </p:sp>
      <p:sp>
        <p:nvSpPr>
          <p:cNvPr id="8" name="Rectangle 7"/>
          <p:cNvSpPr/>
          <p:nvPr/>
        </p:nvSpPr>
        <p:spPr>
          <a:xfrm>
            <a:off x="6248400" y="1752600"/>
            <a:ext cx="51054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Animals  *a; </a:t>
            </a:r>
          </a:p>
          <a:p>
            <a:pPr marL="342900" indent="-342900">
              <a:lnSpc>
                <a:spcPct val="80000"/>
              </a:lnSpc>
              <a:spcBef>
                <a:spcPct val="20000"/>
              </a:spcBef>
            </a:pPr>
            <a:r>
              <a:rPr lang="en-US" sz="2000" dirty="0"/>
              <a:t>Dogs  d; </a:t>
            </a:r>
          </a:p>
          <a:p>
            <a:pPr marL="342900" indent="-342900">
              <a:lnSpc>
                <a:spcPct val="80000"/>
              </a:lnSpc>
              <a:spcBef>
                <a:spcPct val="20000"/>
              </a:spcBef>
            </a:pPr>
            <a:r>
              <a:rPr lang="en-US" sz="2000" dirty="0"/>
              <a:t>a = &amp;d; </a:t>
            </a:r>
          </a:p>
          <a:p>
            <a:pPr marL="342900" indent="-342900">
              <a:lnSpc>
                <a:spcPct val="80000"/>
              </a:lnSpc>
              <a:spcBef>
                <a:spcPct val="20000"/>
              </a:spcBef>
            </a:pPr>
            <a:r>
              <a:rPr lang="en-US" sz="2000" dirty="0"/>
              <a:t>a -&gt; sound();  // late binding</a:t>
            </a:r>
          </a:p>
          <a:p>
            <a:pPr marL="342900" indent="-342900">
              <a:lnSpc>
                <a:spcPct val="80000"/>
              </a:lnSpc>
              <a:spcBef>
                <a:spcPct val="20000"/>
              </a:spcBef>
            </a:pPr>
            <a:endParaRPr lang="en-US" sz="2000" dirty="0"/>
          </a:p>
        </p:txBody>
      </p:sp>
      <p:sp>
        <p:nvSpPr>
          <p:cNvPr id="10" name="Rectangle 9"/>
          <p:cNvSpPr/>
          <p:nvPr/>
        </p:nvSpPr>
        <p:spPr>
          <a:xfrm>
            <a:off x="8458200" y="5181600"/>
            <a:ext cx="2895600" cy="1447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r>
              <a:rPr lang="en-US" sz="2000" dirty="0"/>
              <a:t>Output</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Dogs bark</a:t>
            </a:r>
          </a:p>
        </p:txBody>
      </p:sp>
      <p:sp>
        <p:nvSpPr>
          <p:cNvPr id="12" name="Rectangle 3"/>
          <p:cNvSpPr txBox="1">
            <a:spLocks noChangeArrowheads="1"/>
          </p:cNvSpPr>
          <p:nvPr/>
        </p:nvSpPr>
        <p:spPr>
          <a:xfrm>
            <a:off x="2209800" y="5257800"/>
            <a:ext cx="5562600" cy="838200"/>
          </a:xfrm>
          <a:prstGeom prst="rect">
            <a:avLst/>
          </a:prstGeom>
          <a:solidFill>
            <a:schemeClr val="accent6">
              <a:lumMod val="40000"/>
              <a:lumOff val="60000"/>
            </a:schemeClr>
          </a:solidFill>
        </p:spPr>
        <p:txBody>
          <a:bodyPr vert="horz" lIns="91440" tIns="45720" rIns="91440" bIns="45720" rtlCol="0">
            <a:normAutofit/>
          </a:bodyPr>
          <a:lstStyle/>
          <a:p>
            <a:pPr marL="342900" indent="-342900">
              <a:lnSpc>
                <a:spcPct val="90000"/>
              </a:lnSpc>
              <a:spcBef>
                <a:spcPct val="20000"/>
              </a:spcBef>
              <a:buFont typeface="Arial" panose="020B0604020202020204" pitchFamily="34" charset="0"/>
              <a:buChar char="•"/>
              <a:defRPr/>
            </a:pPr>
            <a:r>
              <a:rPr lang="en-US" sz="2400" dirty="0"/>
              <a:t>access to methods is determined at run time by the </a:t>
            </a:r>
            <a:r>
              <a:rPr lang="en-US" sz="2400" i="1" dirty="0"/>
              <a:t>type of the object</a:t>
            </a:r>
            <a:endParaRPr lang="en-US" sz="2400" dirty="0"/>
          </a:p>
          <a:p>
            <a:pPr marL="1143000" lvl="2" indent="-228600">
              <a:lnSpc>
                <a:spcPct val="90000"/>
              </a:lnSpc>
              <a:spcBef>
                <a:spcPct val="20000"/>
              </a:spcBef>
              <a:buFont typeface="Arial" panose="020B0604020202020204" pitchFamily="34" charset="0"/>
              <a:buChar char="•"/>
              <a:defRPr/>
            </a:pPr>
            <a:endParaRPr lang="en-US" dirty="0"/>
          </a:p>
          <a:p>
            <a:pPr marL="342900" indent="-342900">
              <a:lnSpc>
                <a:spcPct val="90000"/>
              </a:lnSpc>
              <a:spcBef>
                <a:spcPct val="20000"/>
              </a:spcBef>
              <a:defRPr/>
            </a:pPr>
            <a:endParaRPr lang="en-US" sz="2000" b="1" dirty="0">
              <a:solidFill>
                <a:srgbClr val="333399"/>
              </a:solidFill>
              <a:latin typeface="Courier New" pitchFamily="49" charset="0"/>
            </a:endParaRPr>
          </a:p>
        </p:txBody>
      </p:sp>
      <p:sp>
        <p:nvSpPr>
          <p:cNvPr id="16" name="Up Arrow 15"/>
          <p:cNvSpPr/>
          <p:nvPr/>
        </p:nvSpPr>
        <p:spPr>
          <a:xfrm>
            <a:off x="6400800" y="3733800"/>
            <a:ext cx="76200" cy="1676400"/>
          </a:xfrm>
          <a:prstGeom prst="upArrow">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1752600"/>
            <a:ext cx="5334000" cy="33528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r>
              <a:rPr lang="en-US" sz="2000" dirty="0"/>
              <a:t>class Animals { </a:t>
            </a:r>
          </a:p>
          <a:p>
            <a:pPr marL="342900" indent="-342900">
              <a:lnSpc>
                <a:spcPct val="80000"/>
              </a:lnSpc>
              <a:spcBef>
                <a:spcPct val="20000"/>
              </a:spcBef>
            </a:pPr>
            <a:r>
              <a:rPr lang="en-US" sz="2000" dirty="0"/>
              <a:t>	public: virtual void sound() { </a:t>
            </a:r>
          </a:p>
          <a:p>
            <a:pPr marL="342900" indent="-342900">
              <a:lnSpc>
                <a:spcPct val="80000"/>
              </a:lnSpc>
              <a:spcBef>
                <a:spcPct val="20000"/>
              </a:spcBef>
            </a:pPr>
            <a:r>
              <a:rPr lang="en-US" sz="2000" dirty="0"/>
              <a:t>		</a:t>
            </a:r>
            <a:r>
              <a:rPr lang="en-US" sz="2000" dirty="0" err="1"/>
              <a:t>cout</a:t>
            </a:r>
            <a:r>
              <a:rPr lang="en-US" sz="2000" dirty="0"/>
              <a:t> &lt;&lt; "This is parent class" &lt;&lt; </a:t>
            </a:r>
            <a:r>
              <a:rPr lang="en-US" sz="2000" dirty="0" err="1"/>
              <a:t>endl</a:t>
            </a:r>
            <a:r>
              <a:rPr lang="en-US" sz="2000" dirty="0"/>
              <a:t>;</a:t>
            </a:r>
          </a:p>
          <a:p>
            <a:pPr marL="342900" indent="-342900">
              <a:lnSpc>
                <a:spcPct val="80000"/>
              </a:lnSpc>
              <a:spcBef>
                <a:spcPct val="20000"/>
              </a:spcBef>
            </a:pPr>
            <a:r>
              <a:rPr lang="en-US" sz="2000" dirty="0"/>
              <a:t>	}</a:t>
            </a:r>
          </a:p>
          <a:p>
            <a:pPr marL="342900" indent="-342900">
              <a:lnSpc>
                <a:spcPct val="80000"/>
              </a:lnSpc>
              <a:spcBef>
                <a:spcPct val="20000"/>
              </a:spcBef>
            </a:pPr>
            <a:r>
              <a:rPr lang="en-US" sz="2000" dirty="0"/>
              <a:t>}; </a:t>
            </a:r>
          </a:p>
          <a:p>
            <a:pPr marL="342900" indent="-342900">
              <a:lnSpc>
                <a:spcPct val="80000"/>
              </a:lnSpc>
              <a:spcBef>
                <a:spcPct val="20000"/>
              </a:spcBef>
            </a:pPr>
            <a:endParaRPr lang="en-US" sz="2000" dirty="0"/>
          </a:p>
          <a:p>
            <a:pPr marL="342900" indent="-342900">
              <a:lnSpc>
                <a:spcPct val="80000"/>
              </a:lnSpc>
              <a:spcBef>
                <a:spcPct val="20000"/>
              </a:spcBef>
            </a:pPr>
            <a:r>
              <a:rPr lang="en-US" sz="2000" dirty="0"/>
              <a:t>class Dogs : public Animals { </a:t>
            </a:r>
          </a:p>
          <a:p>
            <a:pPr marL="342900" indent="-342900">
              <a:lnSpc>
                <a:spcPct val="80000"/>
              </a:lnSpc>
              <a:spcBef>
                <a:spcPct val="20000"/>
              </a:spcBef>
            </a:pPr>
            <a:r>
              <a:rPr lang="en-US" sz="2000" dirty="0"/>
              <a:t>	public: void sound() { </a:t>
            </a:r>
          </a:p>
          <a:p>
            <a:pPr marL="342900" indent="-342900">
              <a:lnSpc>
                <a:spcPct val="80000"/>
              </a:lnSpc>
              <a:spcBef>
                <a:spcPct val="20000"/>
              </a:spcBef>
            </a:pPr>
            <a:r>
              <a:rPr lang="en-US" sz="2000" dirty="0"/>
              <a:t>		</a:t>
            </a:r>
            <a:r>
              <a:rPr lang="en-US" sz="2000" dirty="0" err="1"/>
              <a:t>cout</a:t>
            </a:r>
            <a:r>
              <a:rPr lang="en-US" sz="2000" dirty="0"/>
              <a:t> &lt;&lt; "Dogs bark" &lt;&lt; </a:t>
            </a:r>
            <a:r>
              <a:rPr lang="en-US" sz="2000" dirty="0" err="1"/>
              <a:t>endl</a:t>
            </a:r>
            <a:r>
              <a:rPr lang="en-US" sz="2000" dirty="0"/>
              <a:t>; </a:t>
            </a:r>
          </a:p>
          <a:p>
            <a:pPr marL="342900" indent="-342900">
              <a:lnSpc>
                <a:spcPct val="80000"/>
              </a:lnSpc>
              <a:spcBef>
                <a:spcPct val="20000"/>
              </a:spcBef>
            </a:pPr>
            <a:r>
              <a:rPr lang="en-US" sz="2000" dirty="0"/>
              <a:t>	}</a:t>
            </a:r>
          </a:p>
          <a:p>
            <a:pPr marL="342900" indent="-342900">
              <a:lnSpc>
                <a:spcPct val="80000"/>
              </a:lnSpc>
              <a:spcBef>
                <a:spcPct val="20000"/>
              </a:spcBef>
            </a:pP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10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Effect transition="in" filter="fade">
                                      <p:cBhvr>
                                        <p:cTn id="22" dur="2000"/>
                                        <p:tgtEl>
                                          <p:spTgt spid="12">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P spid="12" grpId="0" uiExpand="1" build="allAtOnce" animBg="1"/>
      <p:bldP spid="16"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Binding &amp; Late Binding</a:t>
            </a:r>
          </a:p>
        </p:txBody>
      </p:sp>
      <p:graphicFrame>
        <p:nvGraphicFramePr>
          <p:cNvPr id="6" name="Table 5"/>
          <p:cNvGraphicFramePr>
            <a:graphicFrameLocks noGrp="1"/>
          </p:cNvGraphicFramePr>
          <p:nvPr/>
        </p:nvGraphicFramePr>
        <p:xfrm>
          <a:off x="990600" y="1828800"/>
          <a:ext cx="10515600" cy="4084320"/>
        </p:xfrm>
        <a:graphic>
          <a:graphicData uri="http://schemas.openxmlformats.org/drawingml/2006/table">
            <a:tbl>
              <a:tblPr firstRow="1" bandRow="1">
                <a:tableStyleId>{93296810-A885-4BE3-A3E7-6D5BEEA58F35}</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70840">
                <a:tc>
                  <a:txBody>
                    <a:bodyPr/>
                    <a:lstStyle/>
                    <a:p>
                      <a:pPr algn="ctr" fontAlgn="ctr"/>
                      <a:r>
                        <a:rPr lang="en-US" cap="all" dirty="0"/>
                        <a:t>BASIS FOR COMPARISON</a:t>
                      </a:r>
                      <a:endParaRPr lang="en-US" b="1" cap="all" dirty="0"/>
                    </a:p>
                  </a:txBody>
                  <a:tcPr marL="76200" marR="76200" marT="76200" marB="76200" anchor="ctr"/>
                </a:tc>
                <a:tc>
                  <a:txBody>
                    <a:bodyPr/>
                    <a:lstStyle/>
                    <a:p>
                      <a:pPr algn="ctr" fontAlgn="ctr"/>
                      <a:r>
                        <a:rPr lang="en-US" cap="all"/>
                        <a:t>STATIC BINDING</a:t>
                      </a:r>
                      <a:endParaRPr lang="en-US" b="1" cap="all"/>
                    </a:p>
                  </a:txBody>
                  <a:tcPr marL="76200" marR="76200" marT="76200" marB="76200" anchor="ctr"/>
                </a:tc>
                <a:tc>
                  <a:txBody>
                    <a:bodyPr/>
                    <a:lstStyle/>
                    <a:p>
                      <a:pPr algn="ctr" fontAlgn="ctr"/>
                      <a:r>
                        <a:rPr lang="en-US" cap="all" dirty="0"/>
                        <a:t>DYNAMIC BINDING</a:t>
                      </a:r>
                      <a:endParaRPr lang="en-US" b="1" cap="all" dirty="0"/>
                    </a:p>
                  </a:txBody>
                  <a:tcPr marL="76200" marR="76200" marT="76200" marB="76200" anchor="ctr"/>
                </a:tc>
                <a:extLst>
                  <a:ext uri="{0D108BD9-81ED-4DB2-BD59-A6C34878D82A}">
                    <a16:rowId xmlns:a16="http://schemas.microsoft.com/office/drawing/2014/main" xmlns="" val="10000"/>
                  </a:ext>
                </a:extLst>
              </a:tr>
              <a:tr h="370840">
                <a:tc>
                  <a:txBody>
                    <a:bodyPr/>
                    <a:lstStyle/>
                    <a:p>
                      <a:pPr algn="l" fontAlgn="t"/>
                      <a:r>
                        <a:rPr lang="en-US" dirty="0"/>
                        <a:t>Event Occurrence</a:t>
                      </a:r>
                    </a:p>
                  </a:txBody>
                  <a:tcPr marL="76200" marR="76200" marT="76200" marB="76200"/>
                </a:tc>
                <a:tc>
                  <a:txBody>
                    <a:bodyPr/>
                    <a:lstStyle/>
                    <a:p>
                      <a:pPr algn="l" fontAlgn="t"/>
                      <a:r>
                        <a:rPr lang="en-US"/>
                        <a:t>Events occur at compile time are "Static Binding".</a:t>
                      </a:r>
                      <a:br>
                        <a:rPr lang="en-US"/>
                      </a:br>
                      <a:endParaRPr lang="en-US"/>
                    </a:p>
                  </a:txBody>
                  <a:tcPr marL="76200" marR="76200" marT="76200" marB="76200"/>
                </a:tc>
                <a:tc>
                  <a:txBody>
                    <a:bodyPr/>
                    <a:lstStyle/>
                    <a:p>
                      <a:pPr algn="l" fontAlgn="t"/>
                      <a:r>
                        <a:rPr lang="en-US"/>
                        <a:t>Events occur at run time are "Dynamic Binding".</a:t>
                      </a:r>
                    </a:p>
                  </a:txBody>
                  <a:tcPr marL="76200" marR="76200" marT="76200" marB="76200"/>
                </a:tc>
                <a:extLst>
                  <a:ext uri="{0D108BD9-81ED-4DB2-BD59-A6C34878D82A}">
                    <a16:rowId xmlns:a16="http://schemas.microsoft.com/office/drawing/2014/main" xmlns="" val="10001"/>
                  </a:ext>
                </a:extLst>
              </a:tr>
              <a:tr h="370840">
                <a:tc>
                  <a:txBody>
                    <a:bodyPr/>
                    <a:lstStyle/>
                    <a:p>
                      <a:pPr algn="l" fontAlgn="t"/>
                      <a:r>
                        <a:rPr lang="en-US"/>
                        <a:t>Information</a:t>
                      </a:r>
                    </a:p>
                  </a:txBody>
                  <a:tcPr marL="76200" marR="76200" marT="76200" marB="76200"/>
                </a:tc>
                <a:tc>
                  <a:txBody>
                    <a:bodyPr/>
                    <a:lstStyle/>
                    <a:p>
                      <a:pPr algn="l" fontAlgn="t"/>
                      <a:r>
                        <a:rPr lang="en-US" dirty="0"/>
                        <a:t>All information needed to call a function is known at compile time.</a:t>
                      </a:r>
                    </a:p>
                  </a:txBody>
                  <a:tcPr marL="76200" marR="76200" marT="76200" marB="76200"/>
                </a:tc>
                <a:tc>
                  <a:txBody>
                    <a:bodyPr/>
                    <a:lstStyle/>
                    <a:p>
                      <a:pPr algn="l" fontAlgn="t"/>
                      <a:r>
                        <a:rPr lang="en-US"/>
                        <a:t>All information need to call a function come to know at run time.</a:t>
                      </a:r>
                    </a:p>
                  </a:txBody>
                  <a:tcPr marL="76200" marR="76200" marT="76200" marB="76200"/>
                </a:tc>
                <a:extLst>
                  <a:ext uri="{0D108BD9-81ED-4DB2-BD59-A6C34878D82A}">
                    <a16:rowId xmlns:a16="http://schemas.microsoft.com/office/drawing/2014/main" xmlns="" val="10002"/>
                  </a:ext>
                </a:extLst>
              </a:tr>
              <a:tr h="370840">
                <a:tc>
                  <a:txBody>
                    <a:bodyPr/>
                    <a:lstStyle/>
                    <a:p>
                      <a:pPr algn="l" fontAlgn="t"/>
                      <a:r>
                        <a:rPr lang="en-US"/>
                        <a:t>Advantage</a:t>
                      </a:r>
                    </a:p>
                  </a:txBody>
                  <a:tcPr marL="76200" marR="76200" marT="76200" marB="76200"/>
                </a:tc>
                <a:tc>
                  <a:txBody>
                    <a:bodyPr/>
                    <a:lstStyle/>
                    <a:p>
                      <a:pPr algn="l" fontAlgn="t"/>
                      <a:r>
                        <a:rPr lang="en-US"/>
                        <a:t>Efficiency.</a:t>
                      </a:r>
                    </a:p>
                  </a:txBody>
                  <a:tcPr marL="76200" marR="76200" marT="76200" marB="76200"/>
                </a:tc>
                <a:tc>
                  <a:txBody>
                    <a:bodyPr/>
                    <a:lstStyle/>
                    <a:p>
                      <a:pPr algn="l" fontAlgn="t"/>
                      <a:r>
                        <a:rPr lang="en-US"/>
                        <a:t>Flexibility.</a:t>
                      </a:r>
                    </a:p>
                  </a:txBody>
                  <a:tcPr marL="76200" marR="76200" marT="76200" marB="76200"/>
                </a:tc>
                <a:extLst>
                  <a:ext uri="{0D108BD9-81ED-4DB2-BD59-A6C34878D82A}">
                    <a16:rowId xmlns:a16="http://schemas.microsoft.com/office/drawing/2014/main" xmlns="" val="10003"/>
                  </a:ext>
                </a:extLst>
              </a:tr>
              <a:tr h="370840">
                <a:tc>
                  <a:txBody>
                    <a:bodyPr/>
                    <a:lstStyle/>
                    <a:p>
                      <a:pPr algn="l" fontAlgn="t"/>
                      <a:r>
                        <a:rPr lang="en-US"/>
                        <a:t>Time</a:t>
                      </a:r>
                    </a:p>
                  </a:txBody>
                  <a:tcPr marL="76200" marR="76200" marT="76200" marB="76200"/>
                </a:tc>
                <a:tc>
                  <a:txBody>
                    <a:bodyPr/>
                    <a:lstStyle/>
                    <a:p>
                      <a:pPr algn="l" fontAlgn="t"/>
                      <a:r>
                        <a:rPr lang="en-US"/>
                        <a:t>Fast execution.</a:t>
                      </a:r>
                    </a:p>
                  </a:txBody>
                  <a:tcPr marL="76200" marR="76200" marT="76200" marB="76200"/>
                </a:tc>
                <a:tc>
                  <a:txBody>
                    <a:bodyPr/>
                    <a:lstStyle/>
                    <a:p>
                      <a:pPr algn="l" fontAlgn="t"/>
                      <a:r>
                        <a:rPr lang="en-US"/>
                        <a:t>Slow execution.</a:t>
                      </a:r>
                    </a:p>
                  </a:txBody>
                  <a:tcPr marL="76200" marR="76200" marT="76200" marB="76200"/>
                </a:tc>
                <a:extLst>
                  <a:ext uri="{0D108BD9-81ED-4DB2-BD59-A6C34878D82A}">
                    <a16:rowId xmlns:a16="http://schemas.microsoft.com/office/drawing/2014/main" xmlns="" val="10004"/>
                  </a:ext>
                </a:extLst>
              </a:tr>
              <a:tr h="370840">
                <a:tc>
                  <a:txBody>
                    <a:bodyPr/>
                    <a:lstStyle/>
                    <a:p>
                      <a:pPr algn="l" fontAlgn="t"/>
                      <a:r>
                        <a:rPr lang="en-US"/>
                        <a:t>Alternate name</a:t>
                      </a:r>
                    </a:p>
                  </a:txBody>
                  <a:tcPr marL="76200" marR="76200" marT="76200" marB="76200"/>
                </a:tc>
                <a:tc>
                  <a:txBody>
                    <a:bodyPr/>
                    <a:lstStyle/>
                    <a:p>
                      <a:pPr algn="l" fontAlgn="t"/>
                      <a:r>
                        <a:rPr lang="en-US"/>
                        <a:t>Early Binding.</a:t>
                      </a:r>
                    </a:p>
                  </a:txBody>
                  <a:tcPr marL="76200" marR="76200" marT="76200" marB="76200"/>
                </a:tc>
                <a:tc>
                  <a:txBody>
                    <a:bodyPr/>
                    <a:lstStyle/>
                    <a:p>
                      <a:pPr algn="l" fontAlgn="t"/>
                      <a:r>
                        <a:rPr lang="en-US"/>
                        <a:t>Late Binding.</a:t>
                      </a:r>
                    </a:p>
                  </a:txBody>
                  <a:tcPr marL="76200" marR="76200" marT="76200" marB="76200"/>
                </a:tc>
                <a:extLst>
                  <a:ext uri="{0D108BD9-81ED-4DB2-BD59-A6C34878D82A}">
                    <a16:rowId xmlns:a16="http://schemas.microsoft.com/office/drawing/2014/main" xmlns="" val="10005"/>
                  </a:ext>
                </a:extLst>
              </a:tr>
              <a:tr h="370840">
                <a:tc>
                  <a:txBody>
                    <a:bodyPr/>
                    <a:lstStyle/>
                    <a:p>
                      <a:pPr algn="l" fontAlgn="t"/>
                      <a:r>
                        <a:rPr lang="en-US"/>
                        <a:t>Example</a:t>
                      </a:r>
                    </a:p>
                  </a:txBody>
                  <a:tcPr marL="76200" marR="76200" marT="76200" marB="76200"/>
                </a:tc>
                <a:tc>
                  <a:txBody>
                    <a:bodyPr/>
                    <a:lstStyle/>
                    <a:p>
                      <a:pPr algn="l" fontAlgn="t"/>
                      <a:r>
                        <a:rPr lang="en-US"/>
                        <a:t>overloaded function call, overloaded operators.</a:t>
                      </a:r>
                    </a:p>
                  </a:txBody>
                  <a:tcPr marL="76200" marR="76200" marT="76200" marB="76200"/>
                </a:tc>
                <a:tc>
                  <a:txBody>
                    <a:bodyPr/>
                    <a:lstStyle/>
                    <a:p>
                      <a:pPr algn="l" fontAlgn="t"/>
                      <a:r>
                        <a:rPr lang="en-US" dirty="0"/>
                        <a:t>Virtual function in C++, overridden methods in java.</a:t>
                      </a:r>
                    </a:p>
                  </a:txBody>
                  <a:tcPr marL="76200" marR="76200" marT="76200" marB="76200"/>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Polymorphism</a:t>
            </a:r>
          </a:p>
        </p:txBody>
      </p:sp>
      <p:sp>
        <p:nvSpPr>
          <p:cNvPr id="7" name="Slide Number Placeholder 5"/>
          <p:cNvSpPr>
            <a:spLocks noGrp="1"/>
          </p:cNvSpPr>
          <p:nvPr>
            <p:ph type="sldNum" sz="quarter" idx="12"/>
          </p:nvPr>
        </p:nvSpPr>
        <p:spPr/>
        <p:txBody>
          <a:bodyPr/>
          <a:lstStyle/>
          <a:p>
            <a:fld id="{92B1C37B-6558-4FA8-B5FA-E11A61593C6A}" type="slidenum">
              <a:rPr lang="en-US"/>
              <a:pPr/>
              <a:t>52</a:t>
            </a:fld>
            <a:endParaRPr lang="en-US"/>
          </a:p>
        </p:txBody>
      </p:sp>
      <p:sp>
        <p:nvSpPr>
          <p:cNvPr id="390146" name="Rectangle 2"/>
          <p:cNvSpPr>
            <a:spLocks noGrp="1" noChangeArrowheads="1"/>
          </p:cNvSpPr>
          <p:nvPr>
            <p:ph type="title"/>
          </p:nvPr>
        </p:nvSpPr>
        <p:spPr/>
        <p:txBody>
          <a:bodyPr/>
          <a:lstStyle/>
          <a:p>
            <a:r>
              <a:rPr lang="en-US" dirty="0"/>
              <a:t>Virtual Functions</a:t>
            </a:r>
          </a:p>
        </p:txBody>
      </p:sp>
      <p:sp>
        <p:nvSpPr>
          <p:cNvPr id="390147" name="Rectangle 3"/>
          <p:cNvSpPr>
            <a:spLocks noGrp="1" noChangeArrowheads="1"/>
          </p:cNvSpPr>
          <p:nvPr>
            <p:ph type="body" idx="1"/>
          </p:nvPr>
        </p:nvSpPr>
        <p:spPr/>
        <p:txBody>
          <a:bodyPr>
            <a:normAutofit lnSpcReduction="10000"/>
          </a:bodyPr>
          <a:lstStyle/>
          <a:p>
            <a:r>
              <a:rPr lang="en-US" b="1" dirty="0"/>
              <a:t>Virtual Function</a:t>
            </a:r>
            <a:r>
              <a:rPr lang="en-US" dirty="0"/>
              <a:t> is a member function of the base class which is overridden in the derived class. </a:t>
            </a:r>
          </a:p>
          <a:p>
            <a:r>
              <a:rPr lang="en-US" dirty="0"/>
              <a:t>Compiler performs </a:t>
            </a:r>
            <a:r>
              <a:rPr lang="en-US" b="1" dirty="0"/>
              <a:t>late binding</a:t>
            </a:r>
            <a:r>
              <a:rPr lang="en-US" dirty="0"/>
              <a:t> on this function.</a:t>
            </a:r>
          </a:p>
          <a:p>
            <a:r>
              <a:rPr lang="en-US" dirty="0"/>
              <a:t>To make a function virtual, we write the keyword </a:t>
            </a:r>
            <a:r>
              <a:rPr lang="en-US" b="1" dirty="0"/>
              <a:t>virtual</a:t>
            </a:r>
            <a:r>
              <a:rPr lang="en-US" dirty="0"/>
              <a:t> before the function definition.</a:t>
            </a:r>
          </a:p>
          <a:p>
            <a:r>
              <a:rPr lang="en-US" dirty="0"/>
              <a:t>A virtual member function in a base class automatically becomes virtual in all of its derived classes.</a:t>
            </a:r>
          </a:p>
          <a:p>
            <a:r>
              <a:rPr lang="en-US" dirty="0"/>
              <a:t>A class that declares or inherits a virtual function is called a </a:t>
            </a:r>
            <a:r>
              <a:rPr lang="en-US" i="1" dirty="0"/>
              <a:t>polymorphic class</a:t>
            </a:r>
            <a:r>
              <a:rPr lang="en-US" dirty="0"/>
              <a: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53</a:t>
            </a:fld>
            <a:endParaRPr lang="en-US" dirty="0"/>
          </a:p>
        </p:txBody>
      </p:sp>
      <p:sp>
        <p:nvSpPr>
          <p:cNvPr id="366594" name="Rectangle 2"/>
          <p:cNvSpPr>
            <a:spLocks noGrp="1" noChangeArrowheads="1"/>
          </p:cNvSpPr>
          <p:nvPr>
            <p:ph type="title"/>
          </p:nvPr>
        </p:nvSpPr>
        <p:spPr/>
        <p:txBody>
          <a:bodyPr/>
          <a:lstStyle/>
          <a:p>
            <a:r>
              <a:rPr lang="en-US" sz="3200" dirty="0"/>
              <a:t>Virtual Function Example</a:t>
            </a:r>
          </a:p>
        </p:txBody>
      </p:sp>
      <p:sp>
        <p:nvSpPr>
          <p:cNvPr id="366595" name="Rectangle 3"/>
          <p:cNvSpPr>
            <a:spLocks noGrp="1" noChangeArrowheads="1"/>
          </p:cNvSpPr>
          <p:nvPr>
            <p:ph type="body" sz="half" idx="1"/>
          </p:nvPr>
        </p:nvSpPr>
        <p:spPr>
          <a:xfrm>
            <a:off x="417576" y="1600202"/>
            <a:ext cx="5449824" cy="4724399"/>
          </a:xfrm>
          <a:solidFill>
            <a:schemeClr val="bg1">
              <a:lumMod val="75000"/>
            </a:schemeClr>
          </a:solidFill>
        </p:spPr>
        <p:txBody>
          <a:bodyPr vert="horz" lIns="91440" tIns="45720" rIns="91440" bIns="45720" rtlCol="0">
            <a:noAutofit/>
          </a:bodyPr>
          <a:lstStyle/>
          <a:p>
            <a:pPr>
              <a:buNone/>
            </a:pPr>
            <a:r>
              <a:rPr lang="en-US" sz="2000" dirty="0"/>
              <a:t>class Animals { </a:t>
            </a:r>
          </a:p>
          <a:p>
            <a:pPr>
              <a:buNone/>
            </a:pPr>
            <a:r>
              <a:rPr lang="en-US" sz="2000" dirty="0"/>
              <a:t>	public: virtual void sound() { </a:t>
            </a:r>
          </a:p>
          <a:p>
            <a:pPr>
              <a:buNone/>
            </a:pPr>
            <a:r>
              <a:rPr lang="en-US" sz="2000" dirty="0"/>
              <a:t>		</a:t>
            </a:r>
            <a:r>
              <a:rPr lang="en-US" sz="2000" dirty="0" err="1"/>
              <a:t>cout</a:t>
            </a:r>
            <a:r>
              <a:rPr lang="en-US" sz="2000" dirty="0"/>
              <a:t> &lt;&lt; "This is parent class" &lt;&lt; </a:t>
            </a:r>
            <a:r>
              <a:rPr lang="en-US" sz="2000" dirty="0" err="1"/>
              <a:t>endl</a:t>
            </a:r>
            <a:r>
              <a:rPr lang="en-US" sz="2000" dirty="0"/>
              <a:t>;</a:t>
            </a:r>
          </a:p>
          <a:p>
            <a:pPr>
              <a:buNone/>
            </a:pPr>
            <a:r>
              <a:rPr lang="en-US" sz="2000" dirty="0"/>
              <a:t>	}</a:t>
            </a:r>
          </a:p>
          <a:p>
            <a:pPr>
              <a:buNone/>
            </a:pPr>
            <a:r>
              <a:rPr lang="en-US" sz="2000" dirty="0"/>
              <a:t>}; </a:t>
            </a:r>
          </a:p>
          <a:p>
            <a:pPr>
              <a:buNone/>
            </a:pPr>
            <a:endParaRPr lang="en-US" sz="2000" dirty="0"/>
          </a:p>
          <a:p>
            <a:pPr>
              <a:buNone/>
            </a:pPr>
            <a:r>
              <a:rPr lang="en-US" sz="2000" dirty="0"/>
              <a:t>class Dogs : public Animals { </a:t>
            </a:r>
          </a:p>
          <a:p>
            <a:pPr>
              <a:buNone/>
            </a:pPr>
            <a:r>
              <a:rPr lang="en-US" sz="2000" dirty="0"/>
              <a:t>	private: virtual void sound() { </a:t>
            </a:r>
          </a:p>
          <a:p>
            <a:pPr>
              <a:buNone/>
            </a:pPr>
            <a:r>
              <a:rPr lang="en-US" sz="2000" dirty="0"/>
              <a:t>		</a:t>
            </a:r>
            <a:r>
              <a:rPr lang="en-US" sz="2000" dirty="0" err="1"/>
              <a:t>cout</a:t>
            </a:r>
            <a:r>
              <a:rPr lang="en-US" sz="2000" dirty="0"/>
              <a:t> &lt;&lt; "Dogs bark" &lt;&lt; </a:t>
            </a:r>
            <a:r>
              <a:rPr lang="en-US" sz="2000" dirty="0" err="1"/>
              <a:t>endl</a:t>
            </a:r>
            <a:r>
              <a:rPr lang="en-US" sz="2000" dirty="0"/>
              <a:t>; </a:t>
            </a:r>
          </a:p>
          <a:p>
            <a:pPr>
              <a:buNone/>
            </a:pPr>
            <a:r>
              <a:rPr lang="en-US" sz="2000" dirty="0"/>
              <a:t>	}</a:t>
            </a:r>
          </a:p>
          <a:p>
            <a:pPr>
              <a:buNone/>
            </a:pPr>
            <a:r>
              <a:rPr lang="en-US" sz="2000" dirty="0"/>
              <a:t>};</a:t>
            </a:r>
          </a:p>
        </p:txBody>
      </p:sp>
      <p:sp>
        <p:nvSpPr>
          <p:cNvPr id="8" name="Rectangle 7"/>
          <p:cNvSpPr/>
          <p:nvPr/>
        </p:nvSpPr>
        <p:spPr>
          <a:xfrm>
            <a:off x="6248400" y="1752600"/>
            <a:ext cx="26670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Animals  *a; </a:t>
            </a:r>
          </a:p>
          <a:p>
            <a:pPr marL="342900" indent="-342900">
              <a:lnSpc>
                <a:spcPct val="80000"/>
              </a:lnSpc>
              <a:spcBef>
                <a:spcPct val="20000"/>
              </a:spcBef>
            </a:pPr>
            <a:r>
              <a:rPr lang="en-US" sz="2000" dirty="0"/>
              <a:t>Dogs  d; </a:t>
            </a:r>
          </a:p>
          <a:p>
            <a:pPr marL="342900" indent="-342900">
              <a:lnSpc>
                <a:spcPct val="80000"/>
              </a:lnSpc>
              <a:spcBef>
                <a:spcPct val="20000"/>
              </a:spcBef>
            </a:pPr>
            <a:r>
              <a:rPr lang="en-US" sz="2000" dirty="0"/>
              <a:t>a = &amp;d; </a:t>
            </a:r>
          </a:p>
          <a:p>
            <a:pPr marL="342900" indent="-342900">
              <a:lnSpc>
                <a:spcPct val="80000"/>
              </a:lnSpc>
              <a:spcBef>
                <a:spcPct val="20000"/>
              </a:spcBef>
            </a:pPr>
            <a:r>
              <a:rPr lang="en-US" sz="2000" dirty="0"/>
              <a:t>a -&gt; sound();  // late binding</a:t>
            </a:r>
          </a:p>
        </p:txBody>
      </p:sp>
      <p:sp>
        <p:nvSpPr>
          <p:cNvPr id="10" name="Rectangle 9"/>
          <p:cNvSpPr/>
          <p:nvPr/>
        </p:nvSpPr>
        <p:spPr>
          <a:xfrm>
            <a:off x="9067800" y="1752600"/>
            <a:ext cx="2895600" cy="2895600"/>
          </a:xfrm>
          <a:prstGeom prst="rect">
            <a:avLst/>
          </a:prstGeom>
          <a:solidFill>
            <a:schemeClr val="bg1">
              <a:lumMod val="75000"/>
            </a:schemeClr>
          </a:solidFill>
        </p:spPr>
        <p:txBody>
          <a:bodyPr vert="horz" lIns="91440" tIns="45720" rIns="91440" bIns="45720" rtlCol="0">
            <a:noAutofit/>
          </a:bodyPr>
          <a:lstStyle/>
          <a:p>
            <a:pPr marL="342900" indent="-342900">
              <a:lnSpc>
                <a:spcPct val="80000"/>
              </a:lnSpc>
              <a:spcBef>
                <a:spcPct val="20000"/>
              </a:spcBef>
            </a:pPr>
            <a:endParaRPr lang="en-US" sz="2000" dirty="0"/>
          </a:p>
          <a:p>
            <a:pPr marL="342900" indent="-342900">
              <a:lnSpc>
                <a:spcPct val="80000"/>
              </a:lnSpc>
              <a:spcBef>
                <a:spcPct val="20000"/>
              </a:spcBef>
            </a:pPr>
            <a:r>
              <a:rPr lang="en-US" sz="2000" dirty="0"/>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2000" dirty="0"/>
              <a:t>Dogs bark</a:t>
            </a:r>
          </a:p>
        </p:txBody>
      </p:sp>
      <p:sp>
        <p:nvSpPr>
          <p:cNvPr id="12" name="Rectangle 3"/>
          <p:cNvSpPr txBox="1">
            <a:spLocks noChangeArrowheads="1"/>
          </p:cNvSpPr>
          <p:nvPr/>
        </p:nvSpPr>
        <p:spPr>
          <a:xfrm>
            <a:off x="6324600" y="5486400"/>
            <a:ext cx="5562600" cy="838200"/>
          </a:xfrm>
          <a:prstGeom prst="rect">
            <a:avLst/>
          </a:prstGeom>
          <a:solidFill>
            <a:schemeClr val="accent6">
              <a:lumMod val="40000"/>
              <a:lumOff val="60000"/>
            </a:schemeClr>
          </a:solidFill>
        </p:spPr>
        <p:txBody>
          <a:bodyPr vert="horz" lIns="91440" tIns="45720" rIns="91440" bIns="45720" rtlCol="0">
            <a:normAutofit fontScale="85000" lnSpcReduction="20000"/>
          </a:bodyPr>
          <a:lstStyle/>
          <a:p>
            <a:r>
              <a:rPr lang="en-US" sz="2400" dirty="0"/>
              <a:t>We can also call private function of derived class from a base class pointer by declaring that function in the base class as virtual.</a:t>
            </a:r>
          </a:p>
          <a:p>
            <a:pPr marL="1143000" lvl="2" indent="-228600">
              <a:lnSpc>
                <a:spcPct val="90000"/>
              </a:lnSpc>
              <a:spcBef>
                <a:spcPct val="20000"/>
              </a:spcBef>
              <a:buFont typeface="Arial" panose="020B0604020202020204" pitchFamily="34" charset="0"/>
              <a:buChar char="•"/>
              <a:defRPr/>
            </a:pPr>
            <a:endParaRPr lang="en-US" dirty="0"/>
          </a:p>
          <a:p>
            <a:pPr marL="342900" indent="-342900">
              <a:lnSpc>
                <a:spcPct val="90000"/>
              </a:lnSpc>
              <a:spcBef>
                <a:spcPct val="20000"/>
              </a:spcBef>
              <a:defRPr/>
            </a:pPr>
            <a:endParaRPr lang="en-US" sz="2000" b="1" dirty="0">
              <a:solidFill>
                <a:srgbClr val="333399"/>
              </a:solidFill>
              <a:latin typeface="Courier New" pitchFamily="49" charset="0"/>
            </a:endParaRPr>
          </a:p>
        </p:txBody>
      </p:sp>
      <p:sp>
        <p:nvSpPr>
          <p:cNvPr id="16" name="Up Arrow 15"/>
          <p:cNvSpPr/>
          <p:nvPr/>
        </p:nvSpPr>
        <p:spPr>
          <a:xfrm>
            <a:off x="6400800" y="3352800"/>
            <a:ext cx="76200" cy="2057400"/>
          </a:xfrm>
          <a:prstGeom prst="upArrow">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5">
                                            <p:bg/>
                                          </p:spTgt>
                                        </p:tgtEl>
                                        <p:attrNameLst>
                                          <p:attrName>style.visibility</p:attrName>
                                        </p:attrNameLst>
                                      </p:cBhvr>
                                      <p:to>
                                        <p:strVal val="visible"/>
                                      </p:to>
                                    </p:set>
                                    <p:animEffect transition="in" filter="fade">
                                      <p:cBhvr>
                                        <p:cTn id="7" dur="1000"/>
                                        <p:tgtEl>
                                          <p:spTgt spid="36659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bg/>
                                          </p:spTgt>
                                        </p:tgtEl>
                                        <p:attrNameLst>
                                          <p:attrName>style.visibility</p:attrName>
                                        </p:attrNameLst>
                                      </p:cBhvr>
                                      <p:to>
                                        <p:strVal val="visible"/>
                                      </p:to>
                                    </p:set>
                                    <p:animEffect transition="in" filter="fade">
                                      <p:cBhvr>
                                        <p:cTn id="27" dur="2000"/>
                                        <p:tgtEl>
                                          <p:spTgt spid="12">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allAtOnce" animBg="1"/>
      <p:bldP spid="8" grpId="0" build="allAtOnce" animBg="1"/>
      <p:bldP spid="10" grpId="0" build="allAtOnce" animBg="1"/>
      <p:bldP spid="12" grpId="0" build="allAtOnce"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Virtual Function</a:t>
            </a:r>
          </a:p>
        </p:txBody>
      </p:sp>
      <p:sp>
        <p:nvSpPr>
          <p:cNvPr id="3" name="Content Placeholder 2"/>
          <p:cNvSpPr>
            <a:spLocks noGrp="1"/>
          </p:cNvSpPr>
          <p:nvPr>
            <p:ph sz="half" idx="1"/>
          </p:nvPr>
        </p:nvSpPr>
        <p:spPr>
          <a:xfrm>
            <a:off x="112776" y="1600202"/>
            <a:ext cx="11393424" cy="4800599"/>
          </a:xfrm>
        </p:spPr>
        <p:txBody>
          <a:bodyPr>
            <a:normAutofit/>
          </a:bodyPr>
          <a:lstStyle/>
          <a:p>
            <a:r>
              <a:rPr lang="en-US" b="1" dirty="0"/>
              <a:t>Pure virtual function</a:t>
            </a:r>
            <a:r>
              <a:rPr lang="en-US" dirty="0"/>
              <a:t> is a virtual function which has no definition.</a:t>
            </a:r>
          </a:p>
          <a:p>
            <a:endParaRPr lang="en-US" dirty="0"/>
          </a:p>
          <a:p>
            <a:r>
              <a:rPr lang="en-US" dirty="0"/>
              <a:t>Also called </a:t>
            </a:r>
            <a:r>
              <a:rPr lang="en-US" b="1" dirty="0"/>
              <a:t>abstract functions</a:t>
            </a:r>
            <a:r>
              <a:rPr lang="en-US" dirty="0"/>
              <a:t>.</a:t>
            </a:r>
          </a:p>
          <a:p>
            <a:endParaRPr lang="en-US" dirty="0"/>
          </a:p>
          <a:p>
            <a:r>
              <a:rPr lang="en-US" dirty="0"/>
              <a:t>To create a pure virtual function, we assign a value </a:t>
            </a:r>
            <a:r>
              <a:rPr lang="en-US" b="1" dirty="0"/>
              <a:t>0</a:t>
            </a:r>
            <a:r>
              <a:rPr lang="en-US" dirty="0"/>
              <a:t> to the function.</a:t>
            </a:r>
          </a:p>
          <a:p>
            <a:endParaRPr lang="en-US" dirty="0"/>
          </a:p>
          <a:p>
            <a:r>
              <a:rPr lang="en-US" b="1" dirty="0" err="1"/>
              <a:t>Eg</a:t>
            </a:r>
            <a:r>
              <a:rPr lang="en-US" b="1" dirty="0"/>
              <a:t>: virtual void sound() = 0;</a:t>
            </a:r>
          </a:p>
          <a:p>
            <a:endParaRPr lang="en-US" b="1" dirty="0"/>
          </a:p>
          <a:p>
            <a:pPr marL="342900" lvl="1" indent="-342900">
              <a:buFont typeface="Arial" panose="020B0604020202020204" pitchFamily="34" charset="0"/>
              <a:buChar char="•"/>
            </a:pPr>
            <a:r>
              <a:rPr lang="en-US" sz="2800" dirty="0"/>
              <a:t>Tells compiler that there </a:t>
            </a:r>
            <a:r>
              <a:rPr lang="en-US" sz="2800" i="1" dirty="0"/>
              <a:t>is no</a:t>
            </a:r>
            <a:r>
              <a:rPr lang="en-US" sz="2800" dirty="0"/>
              <a:t> implementation.</a:t>
            </a:r>
          </a:p>
          <a:p>
            <a:pPr marL="342900" lvl="1" indent="-342900">
              <a:buFont typeface="Arial" panose="020B0604020202020204" pitchFamily="34" charset="0"/>
              <a:buChar char="•"/>
            </a:pPr>
            <a:endParaRPr lang="en-US" sz="2800" dirty="0"/>
          </a:p>
          <a:p>
            <a:pPr marL="342900" lvl="1" indent="-342900">
              <a:buFont typeface="Arial" panose="020B0604020202020204" pitchFamily="34" charset="0"/>
              <a:buChar char="•"/>
            </a:pPr>
            <a:endParaRPr lang="en-US" sz="2800" dirty="0"/>
          </a:p>
          <a:p>
            <a:pPr marL="342900" lvl="1" indent="-342900">
              <a:buFont typeface="Arial" panose="020B0604020202020204" pitchFamily="34" charset="0"/>
              <a:buChar char="•"/>
            </a:pPr>
            <a:endParaRPr lang="en-US" sz="2800" dirty="0"/>
          </a:p>
          <a:p>
            <a:endParaRPr lang="en-US" b="1" dirty="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Polymorphism</a:t>
            </a:r>
          </a:p>
        </p:txBody>
      </p:sp>
      <p:sp>
        <p:nvSpPr>
          <p:cNvPr id="11" name="Slide Number Placeholder 5"/>
          <p:cNvSpPr>
            <a:spLocks noGrp="1"/>
          </p:cNvSpPr>
          <p:nvPr>
            <p:ph type="sldNum" sz="quarter" idx="12"/>
          </p:nvPr>
        </p:nvSpPr>
        <p:spPr/>
        <p:txBody>
          <a:bodyPr/>
          <a:lstStyle/>
          <a:p>
            <a:fld id="{E004235B-F406-41D9-B234-2D6024D6C41D}" type="slidenum">
              <a:rPr lang="en-US"/>
              <a:pPr/>
              <a:t>55</a:t>
            </a:fld>
            <a:endParaRPr lang="en-US"/>
          </a:p>
        </p:txBody>
      </p:sp>
      <p:sp>
        <p:nvSpPr>
          <p:cNvPr id="409609" name="Rectangle 9"/>
          <p:cNvSpPr>
            <a:spLocks noGrp="1" noChangeArrowheads="1"/>
          </p:cNvSpPr>
          <p:nvPr>
            <p:ph type="title"/>
          </p:nvPr>
        </p:nvSpPr>
        <p:spPr/>
        <p:txBody>
          <a:bodyPr/>
          <a:lstStyle/>
          <a:p>
            <a:r>
              <a:rPr lang="en-US" dirty="0"/>
              <a:t>Abstract Class</a:t>
            </a:r>
          </a:p>
        </p:txBody>
      </p:sp>
      <p:sp>
        <p:nvSpPr>
          <p:cNvPr id="409610" name="Rectangle 10"/>
          <p:cNvSpPr>
            <a:spLocks noGrp="1" noChangeArrowheads="1"/>
          </p:cNvSpPr>
          <p:nvPr>
            <p:ph type="body" idx="1"/>
          </p:nvPr>
        </p:nvSpPr>
        <p:spPr/>
        <p:txBody>
          <a:bodyPr>
            <a:normAutofit lnSpcReduction="10000"/>
          </a:bodyPr>
          <a:lstStyle/>
          <a:p>
            <a:pPr>
              <a:lnSpc>
                <a:spcPct val="90000"/>
              </a:lnSpc>
            </a:pPr>
            <a:r>
              <a:rPr lang="en-US" sz="2800" dirty="0"/>
              <a:t>Abstract class is also known as </a:t>
            </a:r>
            <a:r>
              <a:rPr lang="en-US" sz="2800" b="1" dirty="0"/>
              <a:t>Interface</a:t>
            </a:r>
            <a:r>
              <a:rPr lang="en-US" sz="2800" dirty="0"/>
              <a:t>.</a:t>
            </a:r>
          </a:p>
          <a:p>
            <a:pPr>
              <a:lnSpc>
                <a:spcPct val="90000"/>
              </a:lnSpc>
            </a:pPr>
            <a:r>
              <a:rPr lang="en-US" sz="2800" dirty="0"/>
              <a:t>An </a:t>
            </a:r>
            <a:r>
              <a:rPr lang="en-US" sz="2800" b="1" dirty="0"/>
              <a:t>abstract class</a:t>
            </a:r>
            <a:r>
              <a:rPr lang="en-US" sz="2800" dirty="0"/>
              <a:t> is a class whose instances (objects) can't be made.</a:t>
            </a:r>
          </a:p>
          <a:p>
            <a:pPr>
              <a:lnSpc>
                <a:spcPct val="90000"/>
              </a:lnSpc>
            </a:pPr>
            <a:r>
              <a:rPr lang="en-US" sz="2800" dirty="0"/>
              <a:t>Objects of subclass can be made if they are not abstract.</a:t>
            </a:r>
          </a:p>
          <a:p>
            <a:pPr>
              <a:lnSpc>
                <a:spcPct val="90000"/>
              </a:lnSpc>
            </a:pPr>
            <a:r>
              <a:rPr lang="en-US" sz="2800" b="1" dirty="0"/>
              <a:t>An abstract class has at least one abstract function (pure virtual function).</a:t>
            </a:r>
          </a:p>
          <a:p>
            <a:pPr marL="342900" lvl="1" indent="-342900">
              <a:lnSpc>
                <a:spcPct val="90000"/>
              </a:lnSpc>
              <a:buFont typeface="Arial" panose="020B0604020202020204" pitchFamily="34" charset="0"/>
              <a:buChar char="•"/>
            </a:pPr>
            <a:r>
              <a:rPr lang="en-US" dirty="0"/>
              <a:t>Abstract class can have normal functions and variables along with a pure virtual function.</a:t>
            </a:r>
          </a:p>
          <a:p>
            <a:pPr>
              <a:lnSpc>
                <a:spcPct val="90000"/>
              </a:lnSpc>
            </a:pPr>
            <a:r>
              <a:rPr lang="en-US" sz="2800" dirty="0"/>
              <a:t>If even one pure virtual function is not overridden, the derived-class will also be abstract</a:t>
            </a:r>
          </a:p>
          <a:p>
            <a:pPr marL="342900" lvl="1" indent="-342900">
              <a:lnSpc>
                <a:spcPct val="90000"/>
              </a:lnSpc>
              <a:buFont typeface="Arial" panose="020B0604020202020204" pitchFamily="34" charset="0"/>
              <a:buChar char="•"/>
            </a:pPr>
            <a:r>
              <a:rPr lang="en-US" dirty="0"/>
              <a:t>Compiler will refuse to create any objects of the class</a:t>
            </a:r>
          </a:p>
          <a:p>
            <a:pPr marL="342900" lvl="1" indent="-342900">
              <a:lnSpc>
                <a:spcPct val="90000"/>
              </a:lnSpc>
              <a:buFont typeface="Arial" panose="020B0604020202020204" pitchFamily="34" charset="0"/>
              <a:buChar char="•"/>
            </a:pPr>
            <a:r>
              <a:rPr lang="en-US" dirty="0"/>
              <a:t>Cannot call a constructor</a:t>
            </a:r>
          </a:p>
          <a:p>
            <a:pPr>
              <a:lnSpc>
                <a:spcPct val="90000"/>
              </a:lnSpc>
            </a:pP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Polymorphism</a:t>
            </a:r>
          </a:p>
        </p:txBody>
      </p:sp>
      <p:sp>
        <p:nvSpPr>
          <p:cNvPr id="7" name="Slide Number Placeholder 6"/>
          <p:cNvSpPr>
            <a:spLocks noGrp="1"/>
          </p:cNvSpPr>
          <p:nvPr>
            <p:ph type="sldNum" sz="quarter" idx="12"/>
          </p:nvPr>
        </p:nvSpPr>
        <p:spPr/>
        <p:txBody>
          <a:bodyPr/>
          <a:lstStyle/>
          <a:p>
            <a:fld id="{EACEC697-ADDD-48AF-BA90-5EC7D2918770}" type="slidenum">
              <a:rPr lang="en-US"/>
              <a:pPr/>
              <a:t>56</a:t>
            </a:fld>
            <a:endParaRPr lang="en-US" dirty="0"/>
          </a:p>
        </p:txBody>
      </p:sp>
      <p:sp>
        <p:nvSpPr>
          <p:cNvPr id="366594" name="Rectangle 2"/>
          <p:cNvSpPr>
            <a:spLocks noGrp="1" noChangeArrowheads="1"/>
          </p:cNvSpPr>
          <p:nvPr>
            <p:ph type="title"/>
          </p:nvPr>
        </p:nvSpPr>
        <p:spPr/>
        <p:txBody>
          <a:bodyPr/>
          <a:lstStyle/>
          <a:p>
            <a:r>
              <a:rPr lang="en-US" sz="3200" dirty="0"/>
              <a:t>Abstract Class Example</a:t>
            </a:r>
          </a:p>
        </p:txBody>
      </p:sp>
      <p:sp>
        <p:nvSpPr>
          <p:cNvPr id="366595" name="Rectangle 3"/>
          <p:cNvSpPr>
            <a:spLocks noGrp="1" noChangeArrowheads="1"/>
          </p:cNvSpPr>
          <p:nvPr>
            <p:ph type="body" sz="half" idx="1"/>
          </p:nvPr>
        </p:nvSpPr>
        <p:spPr>
          <a:xfrm>
            <a:off x="417579" y="1410499"/>
            <a:ext cx="5678424" cy="4952999"/>
          </a:xfrm>
          <a:solidFill>
            <a:schemeClr val="bg1">
              <a:lumMod val="75000"/>
            </a:schemeClr>
          </a:solidFill>
        </p:spPr>
        <p:txBody>
          <a:bodyPr>
            <a:noAutofit/>
          </a:bodyPr>
          <a:lstStyle/>
          <a:p>
            <a:pPr>
              <a:buFontTx/>
              <a:buNone/>
            </a:pPr>
            <a:r>
              <a:rPr lang="en-US" sz="2000" dirty="0"/>
              <a:t>class Employee </a:t>
            </a:r>
            <a:r>
              <a:rPr lang="en-US" sz="2000" i="1" dirty="0"/>
              <a:t>// abstract base class</a:t>
            </a:r>
            <a:r>
              <a:rPr lang="en-US" sz="2000" dirty="0"/>
              <a:t> </a:t>
            </a:r>
          </a:p>
          <a:p>
            <a:pPr>
              <a:buFontTx/>
              <a:buNone/>
            </a:pPr>
            <a:r>
              <a:rPr lang="en-US" sz="2000" dirty="0"/>
              <a:t>{ </a:t>
            </a:r>
          </a:p>
          <a:p>
            <a:pPr>
              <a:buFontTx/>
              <a:buNone/>
            </a:pPr>
            <a:r>
              <a:rPr lang="en-US" sz="2000" dirty="0"/>
              <a:t>	virtual </a:t>
            </a:r>
            <a:r>
              <a:rPr lang="en-US" sz="2000" b="1" dirty="0" err="1"/>
              <a:t>int</a:t>
            </a:r>
            <a:r>
              <a:rPr lang="en-US" sz="2000" dirty="0"/>
              <a:t> </a:t>
            </a:r>
            <a:r>
              <a:rPr lang="en-US" sz="2000" dirty="0" err="1"/>
              <a:t>getSalary</a:t>
            </a:r>
            <a:r>
              <a:rPr lang="en-US" sz="2000" dirty="0"/>
              <a:t>() = 0; </a:t>
            </a:r>
            <a:r>
              <a:rPr lang="en-US" sz="2000" i="1" dirty="0"/>
              <a:t>// pure virtual function</a:t>
            </a:r>
            <a:r>
              <a:rPr lang="en-US" sz="2000" dirty="0"/>
              <a:t> </a:t>
            </a:r>
          </a:p>
          <a:p>
            <a:pPr>
              <a:buFontTx/>
              <a:buNone/>
            </a:pPr>
            <a:r>
              <a:rPr lang="en-US" sz="2000" dirty="0"/>
              <a:t>};</a:t>
            </a:r>
          </a:p>
          <a:p>
            <a:pPr>
              <a:buFontTx/>
              <a:buNone/>
            </a:pPr>
            <a:r>
              <a:rPr lang="en-US" sz="2000" dirty="0"/>
              <a:t>class Developer : public Employee { </a:t>
            </a:r>
          </a:p>
          <a:p>
            <a:pPr>
              <a:buFontTx/>
              <a:buNone/>
            </a:pPr>
            <a:r>
              <a:rPr lang="en-US" sz="2000" b="1" dirty="0"/>
              <a:t>	</a:t>
            </a:r>
            <a:r>
              <a:rPr lang="en-US" sz="2000" b="1" dirty="0" err="1"/>
              <a:t>int</a:t>
            </a:r>
            <a:r>
              <a:rPr lang="en-US" sz="2000" dirty="0"/>
              <a:t> salary; </a:t>
            </a:r>
          </a:p>
          <a:p>
            <a:pPr>
              <a:buFontTx/>
              <a:buNone/>
            </a:pPr>
            <a:r>
              <a:rPr lang="en-US" sz="2000" dirty="0"/>
              <a:t>	public: Developer(</a:t>
            </a:r>
            <a:r>
              <a:rPr lang="en-US" sz="2000" b="1" dirty="0" err="1"/>
              <a:t>int</a:t>
            </a:r>
            <a:r>
              <a:rPr lang="en-US" sz="2000" dirty="0"/>
              <a:t> s) { salary = s; } </a:t>
            </a:r>
          </a:p>
          <a:p>
            <a:pPr>
              <a:buFontTx/>
              <a:buNone/>
            </a:pPr>
            <a:r>
              <a:rPr lang="en-US" sz="2000" b="1" dirty="0"/>
              <a:t>	</a:t>
            </a:r>
            <a:r>
              <a:rPr lang="en-US" sz="2000" b="1" dirty="0" err="1"/>
              <a:t>int</a:t>
            </a:r>
            <a:r>
              <a:rPr lang="en-US" sz="2000" dirty="0"/>
              <a:t> </a:t>
            </a:r>
            <a:r>
              <a:rPr lang="en-US" sz="2000" dirty="0" err="1"/>
              <a:t>getSalary</a:t>
            </a:r>
            <a:r>
              <a:rPr lang="en-US" sz="2000" dirty="0"/>
              <a:t>() { </a:t>
            </a:r>
            <a:r>
              <a:rPr lang="en-US" sz="2000" b="1" dirty="0"/>
              <a:t>return</a:t>
            </a:r>
            <a:r>
              <a:rPr lang="en-US" sz="2000" dirty="0"/>
              <a:t> salary; } </a:t>
            </a:r>
          </a:p>
          <a:p>
            <a:pPr>
              <a:buFontTx/>
              <a:buNone/>
            </a:pPr>
            <a:r>
              <a:rPr lang="en-US" sz="2000" dirty="0"/>
              <a:t>};</a:t>
            </a:r>
          </a:p>
          <a:p>
            <a:pPr>
              <a:buFontTx/>
              <a:buNone/>
            </a:pPr>
            <a:r>
              <a:rPr lang="en-US" sz="2000" dirty="0"/>
              <a:t>class Driver : public Employee { </a:t>
            </a:r>
          </a:p>
          <a:p>
            <a:pPr>
              <a:buFontTx/>
              <a:buNone/>
            </a:pPr>
            <a:r>
              <a:rPr lang="en-US" sz="2000" b="1" dirty="0"/>
              <a:t>	</a:t>
            </a:r>
            <a:r>
              <a:rPr lang="en-US" sz="2000" b="1" dirty="0" err="1"/>
              <a:t>int</a:t>
            </a:r>
            <a:r>
              <a:rPr lang="en-US" sz="2000" dirty="0"/>
              <a:t> salary; </a:t>
            </a:r>
          </a:p>
          <a:p>
            <a:pPr>
              <a:buFontTx/>
              <a:buNone/>
            </a:pPr>
            <a:r>
              <a:rPr lang="en-US" sz="2000" dirty="0"/>
              <a:t>	public: Driver(</a:t>
            </a:r>
            <a:r>
              <a:rPr lang="en-US" sz="2000" b="1" dirty="0" err="1"/>
              <a:t>int</a:t>
            </a:r>
            <a:r>
              <a:rPr lang="en-US" sz="2000" dirty="0"/>
              <a:t> t) { salary = t; } </a:t>
            </a:r>
          </a:p>
          <a:p>
            <a:pPr>
              <a:buFontTx/>
              <a:buNone/>
            </a:pPr>
            <a:r>
              <a:rPr lang="en-US" sz="2000" b="1" dirty="0"/>
              <a:t>	</a:t>
            </a:r>
            <a:r>
              <a:rPr lang="en-US" sz="2000" b="1" dirty="0" err="1"/>
              <a:t>int</a:t>
            </a:r>
            <a:r>
              <a:rPr lang="en-US" sz="2000" dirty="0"/>
              <a:t> </a:t>
            </a:r>
            <a:r>
              <a:rPr lang="en-US" sz="2000" dirty="0" err="1"/>
              <a:t>getSalary</a:t>
            </a:r>
            <a:r>
              <a:rPr lang="en-US" sz="2000" dirty="0"/>
              <a:t>() { </a:t>
            </a:r>
            <a:r>
              <a:rPr lang="en-US" sz="2000" b="1" dirty="0"/>
              <a:t>return</a:t>
            </a:r>
            <a:r>
              <a:rPr lang="en-US" sz="2000" dirty="0"/>
              <a:t> salary; } </a:t>
            </a:r>
          </a:p>
          <a:p>
            <a:pPr>
              <a:buFontTx/>
              <a:buNone/>
            </a:pPr>
            <a:r>
              <a:rPr lang="en-US" sz="2000" dirty="0"/>
              <a:t>};</a:t>
            </a:r>
          </a:p>
          <a:p>
            <a:pPr>
              <a:buFontTx/>
              <a:buNone/>
            </a:pPr>
            <a:endParaRPr lang="en-US" sz="2000" dirty="0"/>
          </a:p>
        </p:txBody>
      </p:sp>
      <p:sp>
        <p:nvSpPr>
          <p:cNvPr id="8" name="Rectangle 7"/>
          <p:cNvSpPr/>
          <p:nvPr/>
        </p:nvSpPr>
        <p:spPr>
          <a:xfrm>
            <a:off x="6248400" y="1752600"/>
            <a:ext cx="5715000" cy="2667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80000"/>
              </a:lnSpc>
              <a:spcBef>
                <a:spcPct val="20000"/>
              </a:spcBef>
            </a:pPr>
            <a:r>
              <a:rPr lang="en-US" sz="2000" dirty="0" err="1">
                <a:solidFill>
                  <a:schemeClr val="tx1"/>
                </a:solidFill>
              </a:rPr>
              <a:t>int</a:t>
            </a:r>
            <a:r>
              <a:rPr lang="en-US" sz="2000" dirty="0">
                <a:solidFill>
                  <a:schemeClr val="tx1"/>
                </a:solidFill>
              </a:rPr>
              <a:t> main() { </a:t>
            </a:r>
          </a:p>
          <a:p>
            <a:pPr marL="342900" indent="-342900">
              <a:lnSpc>
                <a:spcPct val="80000"/>
              </a:lnSpc>
              <a:spcBef>
                <a:spcPct val="20000"/>
              </a:spcBef>
            </a:pPr>
            <a:r>
              <a:rPr lang="en-US" sz="2000" dirty="0">
                <a:solidFill>
                  <a:schemeClr val="tx1"/>
                </a:solidFill>
              </a:rPr>
              <a:t>	Developer d1(5000); Driver d2(3000); </a:t>
            </a:r>
          </a:p>
          <a:p>
            <a:pPr marL="342900" indent="-342900">
              <a:lnSpc>
                <a:spcPct val="80000"/>
              </a:lnSpc>
              <a:spcBef>
                <a:spcPct val="20000"/>
              </a:spcBef>
            </a:pPr>
            <a:r>
              <a:rPr lang="en-US" sz="2000" dirty="0">
                <a:solidFill>
                  <a:schemeClr val="tx1"/>
                </a:solidFill>
              </a:rPr>
              <a:t>	</a:t>
            </a:r>
            <a:r>
              <a:rPr lang="en-US" sz="2000" dirty="0" err="1">
                <a:solidFill>
                  <a:schemeClr val="tx1"/>
                </a:solidFill>
              </a:rPr>
              <a:t>int</a:t>
            </a:r>
            <a:r>
              <a:rPr lang="en-US" sz="2000" dirty="0">
                <a:solidFill>
                  <a:schemeClr val="tx1"/>
                </a:solidFill>
              </a:rPr>
              <a:t> sal1, sal2; </a:t>
            </a:r>
          </a:p>
          <a:p>
            <a:pPr marL="342900" indent="-342900">
              <a:lnSpc>
                <a:spcPct val="80000"/>
              </a:lnSpc>
              <a:spcBef>
                <a:spcPct val="20000"/>
              </a:spcBef>
            </a:pPr>
            <a:r>
              <a:rPr lang="en-US" sz="2000" dirty="0">
                <a:solidFill>
                  <a:schemeClr val="tx1"/>
                </a:solidFill>
              </a:rPr>
              <a:t>	sal1 = d1.getSalary(); </a:t>
            </a:r>
          </a:p>
          <a:p>
            <a:pPr marL="342900" indent="-342900">
              <a:lnSpc>
                <a:spcPct val="80000"/>
              </a:lnSpc>
              <a:spcBef>
                <a:spcPct val="20000"/>
              </a:spcBef>
            </a:pPr>
            <a:r>
              <a:rPr lang="en-US" sz="2000" dirty="0">
                <a:solidFill>
                  <a:schemeClr val="tx1"/>
                </a:solidFill>
              </a:rPr>
              <a:t>	sal2 = d2.getSalary(); </a:t>
            </a:r>
          </a:p>
          <a:p>
            <a:pPr marL="342900" indent="-342900">
              <a:lnSpc>
                <a:spcPct val="80000"/>
              </a:lnSpc>
              <a:spcBef>
                <a:spcPct val="20000"/>
              </a:spcBef>
            </a:pPr>
            <a:r>
              <a:rPr lang="en-US" sz="2000" dirty="0">
                <a:solidFill>
                  <a:schemeClr val="tx1"/>
                </a:solidFill>
              </a:rPr>
              <a:t>	</a:t>
            </a:r>
            <a:r>
              <a:rPr lang="en-US" sz="2000" dirty="0" err="1">
                <a:solidFill>
                  <a:schemeClr val="tx1"/>
                </a:solidFill>
              </a:rPr>
              <a:t>cout</a:t>
            </a:r>
            <a:r>
              <a:rPr lang="en-US" sz="2000" dirty="0">
                <a:solidFill>
                  <a:schemeClr val="tx1"/>
                </a:solidFill>
              </a:rPr>
              <a:t> &lt;&lt; "Salary of Developer : " &lt;&lt; sal1 &lt;&lt; </a:t>
            </a:r>
            <a:r>
              <a:rPr lang="en-US" sz="2000" dirty="0" err="1">
                <a:solidFill>
                  <a:schemeClr val="tx1"/>
                </a:solidFill>
              </a:rPr>
              <a:t>endl</a:t>
            </a:r>
            <a:r>
              <a:rPr lang="en-US" sz="2000" dirty="0">
                <a:solidFill>
                  <a:schemeClr val="tx1"/>
                </a:solidFill>
              </a:rPr>
              <a:t>; </a:t>
            </a:r>
          </a:p>
          <a:p>
            <a:pPr marL="342900" indent="-342900">
              <a:lnSpc>
                <a:spcPct val="80000"/>
              </a:lnSpc>
              <a:spcBef>
                <a:spcPct val="20000"/>
              </a:spcBef>
            </a:pPr>
            <a:r>
              <a:rPr lang="en-US" sz="2000" dirty="0">
                <a:solidFill>
                  <a:schemeClr val="tx1"/>
                </a:solidFill>
              </a:rPr>
              <a:t>	</a:t>
            </a:r>
            <a:r>
              <a:rPr lang="en-US" sz="2000" dirty="0" err="1">
                <a:solidFill>
                  <a:schemeClr val="tx1"/>
                </a:solidFill>
              </a:rPr>
              <a:t>cout</a:t>
            </a:r>
            <a:r>
              <a:rPr lang="en-US" sz="2000" dirty="0">
                <a:solidFill>
                  <a:schemeClr val="tx1"/>
                </a:solidFill>
              </a:rPr>
              <a:t> &lt;&lt; "Salary of Driver : " &lt;&lt; sal2 &lt;&lt; </a:t>
            </a:r>
            <a:r>
              <a:rPr lang="en-US" sz="2000" dirty="0" err="1">
                <a:solidFill>
                  <a:schemeClr val="tx1"/>
                </a:solidFill>
              </a:rPr>
              <a:t>endl</a:t>
            </a:r>
            <a:r>
              <a:rPr lang="en-US" sz="2000" dirty="0">
                <a:solidFill>
                  <a:schemeClr val="tx1"/>
                </a:solidFill>
              </a:rPr>
              <a:t>; </a:t>
            </a:r>
          </a:p>
          <a:p>
            <a:pPr marL="342900" indent="-342900">
              <a:lnSpc>
                <a:spcPct val="80000"/>
              </a:lnSpc>
              <a:spcBef>
                <a:spcPct val="20000"/>
              </a:spcBef>
            </a:pPr>
            <a:r>
              <a:rPr lang="en-US" sz="2000" dirty="0">
                <a:solidFill>
                  <a:schemeClr val="tx1"/>
                </a:solidFill>
              </a:rPr>
              <a:t>	return 0; </a:t>
            </a:r>
          </a:p>
          <a:p>
            <a:pPr marL="342900" indent="-342900">
              <a:lnSpc>
                <a:spcPct val="80000"/>
              </a:lnSpc>
              <a:spcBef>
                <a:spcPct val="20000"/>
              </a:spcBef>
            </a:pPr>
            <a:r>
              <a:rPr lang="en-US" sz="1600" dirty="0">
                <a:solidFill>
                  <a:schemeClr val="tx1"/>
                </a:solidFill>
              </a:rPr>
              <a:t>}</a:t>
            </a:r>
            <a:endParaRPr lang="en-US" dirty="0">
              <a:solidFill>
                <a:schemeClr val="tx1"/>
              </a:solidFill>
            </a:endParaRPr>
          </a:p>
        </p:txBody>
      </p:sp>
      <p:sp>
        <p:nvSpPr>
          <p:cNvPr id="10" name="Rectangle 9"/>
          <p:cNvSpPr/>
          <p:nvPr/>
        </p:nvSpPr>
        <p:spPr>
          <a:xfrm>
            <a:off x="6248400" y="4572000"/>
            <a:ext cx="4114800" cy="1905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80000"/>
              </a:lnSpc>
              <a:spcBef>
                <a:spcPct val="20000"/>
              </a:spcBef>
            </a:pPr>
            <a:endParaRPr lang="en-US" sz="1700" b="1" dirty="0">
              <a:solidFill>
                <a:schemeClr val="bg1"/>
              </a:solidFill>
              <a:latin typeface="Courier New" pitchFamily="49" charset="0"/>
            </a:endParaRPr>
          </a:p>
          <a:p>
            <a:pPr marL="342900" indent="-342900">
              <a:lnSpc>
                <a:spcPct val="80000"/>
              </a:lnSpc>
              <a:spcBef>
                <a:spcPct val="20000"/>
              </a:spcBef>
            </a:pPr>
            <a:r>
              <a:rPr lang="en-US" sz="1700" b="1" dirty="0">
                <a:solidFill>
                  <a:srgbClr val="333399"/>
                </a:solidFill>
                <a:latin typeface="Courier New" pitchFamily="49" charset="0"/>
              </a:rPr>
              <a:t>Output</a:t>
            </a:r>
          </a:p>
          <a:p>
            <a:pPr marL="342900" indent="-342900">
              <a:lnSpc>
                <a:spcPct val="80000"/>
              </a:lnSpc>
              <a:spcBef>
                <a:spcPct val="20000"/>
              </a:spcBef>
            </a:pPr>
            <a:endParaRPr lang="en-US" sz="1700" b="1" dirty="0">
              <a:solidFill>
                <a:schemeClr val="bg1"/>
              </a:solidFill>
              <a:latin typeface="Courier New" pitchFamily="49" charset="0"/>
            </a:endParaRPr>
          </a:p>
          <a:p>
            <a:pPr marL="342900" indent="-342900">
              <a:lnSpc>
                <a:spcPct val="80000"/>
              </a:lnSpc>
              <a:spcBef>
                <a:spcPct val="20000"/>
              </a:spcBef>
            </a:pPr>
            <a:r>
              <a:rPr lang="en-US" dirty="0">
                <a:solidFill>
                  <a:schemeClr val="tx1"/>
                </a:solidFill>
              </a:rPr>
              <a:t>Salary of Developer : 5000 </a:t>
            </a:r>
          </a:p>
          <a:p>
            <a:pPr marL="342900" indent="-342900">
              <a:lnSpc>
                <a:spcPct val="80000"/>
              </a:lnSpc>
              <a:spcBef>
                <a:spcPct val="20000"/>
              </a:spcBef>
            </a:pPr>
            <a:r>
              <a:rPr lang="en-US" dirty="0">
                <a:solidFill>
                  <a:schemeClr val="tx1"/>
                </a:solidFill>
              </a:rPr>
              <a:t>Salary of Driver : 3000</a:t>
            </a:r>
            <a:endParaRPr lang="en-US" b="1" dirty="0">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5">
                                            <p:bg/>
                                          </p:spTgt>
                                        </p:tgtEl>
                                        <p:attrNameLst>
                                          <p:attrName>style.visibility</p:attrName>
                                        </p:attrNameLst>
                                      </p:cBhvr>
                                      <p:to>
                                        <p:strVal val="visible"/>
                                      </p:to>
                                    </p:set>
                                    <p:animEffect transition="in" filter="fade">
                                      <p:cBhvr>
                                        <p:cTn id="7" dur="1000"/>
                                        <p:tgtEl>
                                          <p:spTgt spid="36659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fade">
                                      <p:cBhvr>
                                        <p:cTn id="12" dur="1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1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allAtOnce" animBg="1"/>
      <p:bldP spid="8" grpId="0" build="allAtOnce" animBg="1"/>
      <p:bldP spid="10" grpId="0" build="allAtOnce"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Payroll System</a:t>
            </a:r>
          </a:p>
        </p:txBody>
      </p:sp>
      <p:sp>
        <p:nvSpPr>
          <p:cNvPr id="3" name="Content Placeholder 2"/>
          <p:cNvSpPr>
            <a:spLocks noGrp="1"/>
          </p:cNvSpPr>
          <p:nvPr>
            <p:ph sz="half" idx="1"/>
          </p:nvPr>
        </p:nvSpPr>
        <p:spPr>
          <a:xfrm>
            <a:off x="112776" y="1600202"/>
            <a:ext cx="10936224" cy="4525963"/>
          </a:xfrm>
        </p:spPr>
        <p:txBody>
          <a:bodyPr>
            <a:normAutofit lnSpcReduction="10000"/>
          </a:bodyPr>
          <a:lstStyle/>
          <a:p>
            <a:pPr>
              <a:buNone/>
            </a:pPr>
            <a:r>
              <a:rPr lang="en-US" dirty="0"/>
              <a:t>class Employee{              //abstract base class Employee</a:t>
            </a:r>
          </a:p>
          <a:p>
            <a:pPr>
              <a:buNone/>
            </a:pPr>
            <a:r>
              <a:rPr lang="en-US" dirty="0"/>
              <a:t>    protected: string name;</a:t>
            </a:r>
          </a:p>
          <a:p>
            <a:pPr>
              <a:buNone/>
            </a:pPr>
            <a:r>
              <a:rPr lang="en-US" dirty="0"/>
              <a:t>    public:</a:t>
            </a:r>
          </a:p>
          <a:p>
            <a:pPr>
              <a:buNone/>
            </a:pPr>
            <a:r>
              <a:rPr lang="en-US" dirty="0"/>
              <a:t>        Employee(string);</a:t>
            </a:r>
          </a:p>
          <a:p>
            <a:pPr>
              <a:buNone/>
            </a:pPr>
            <a:r>
              <a:rPr lang="en-US" dirty="0"/>
              <a:t>        void </a:t>
            </a:r>
            <a:r>
              <a:rPr lang="en-US" dirty="0" err="1"/>
              <a:t>setName</a:t>
            </a:r>
            <a:r>
              <a:rPr lang="en-US" dirty="0"/>
              <a:t>(string);</a:t>
            </a:r>
          </a:p>
          <a:p>
            <a:pPr>
              <a:buNone/>
            </a:pPr>
            <a:r>
              <a:rPr lang="en-US" dirty="0"/>
              <a:t>        string </a:t>
            </a:r>
            <a:r>
              <a:rPr lang="en-US" dirty="0" err="1"/>
              <a:t>getName</a:t>
            </a:r>
            <a:r>
              <a:rPr lang="en-US" dirty="0"/>
              <a:t>();</a:t>
            </a:r>
          </a:p>
          <a:p>
            <a:pPr>
              <a:buNone/>
            </a:pPr>
            <a:r>
              <a:rPr lang="en-US" dirty="0"/>
              <a:t>        virtual void display();              //virtual function</a:t>
            </a:r>
          </a:p>
          <a:p>
            <a:pPr>
              <a:buNone/>
            </a:pPr>
            <a:r>
              <a:rPr lang="en-US" dirty="0"/>
              <a:t>        virtual double earnings()=0;                //pure virtual function</a:t>
            </a:r>
          </a:p>
          <a:p>
            <a:pPr>
              <a:buNone/>
            </a:pPr>
            <a:r>
              <a:rPr lang="en-US" dirty="0"/>
              <a: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Payroll System </a:t>
            </a:r>
            <a:r>
              <a:rPr lang="en-US" dirty="0" err="1"/>
              <a:t>contd</a:t>
            </a:r>
            <a:r>
              <a:rPr lang="en-US" dirty="0"/>
              <a:t>…</a:t>
            </a:r>
          </a:p>
        </p:txBody>
      </p:sp>
      <p:sp>
        <p:nvSpPr>
          <p:cNvPr id="3" name="Content Placeholder 2"/>
          <p:cNvSpPr>
            <a:spLocks noGrp="1"/>
          </p:cNvSpPr>
          <p:nvPr>
            <p:ph sz="half" idx="1"/>
          </p:nvPr>
        </p:nvSpPr>
        <p:spPr>
          <a:xfrm>
            <a:off x="2667000" y="1600202"/>
            <a:ext cx="7924800" cy="4525963"/>
          </a:xfrm>
        </p:spPr>
        <p:txBody>
          <a:bodyPr>
            <a:normAutofit fontScale="85000" lnSpcReduction="20000"/>
          </a:bodyPr>
          <a:lstStyle/>
          <a:p>
            <a:pPr>
              <a:buNone/>
            </a:pPr>
            <a:r>
              <a:rPr lang="en-US" dirty="0"/>
              <a:t>Employee::Employee(string </a:t>
            </a:r>
            <a:r>
              <a:rPr lang="en-US" dirty="0" err="1"/>
              <a:t>sname</a:t>
            </a:r>
            <a:r>
              <a:rPr lang="en-US" dirty="0"/>
              <a:t>){</a:t>
            </a:r>
          </a:p>
          <a:p>
            <a:pPr>
              <a:buNone/>
            </a:pPr>
            <a:r>
              <a:rPr lang="en-US" dirty="0"/>
              <a:t>    name=</a:t>
            </a:r>
            <a:r>
              <a:rPr lang="en-US" dirty="0" err="1"/>
              <a:t>sname</a:t>
            </a:r>
            <a:r>
              <a:rPr lang="en-US" dirty="0"/>
              <a:t>;</a:t>
            </a:r>
          </a:p>
          <a:p>
            <a:pPr>
              <a:buNone/>
            </a:pPr>
            <a:r>
              <a:rPr lang="en-US" dirty="0"/>
              <a:t>}</a:t>
            </a:r>
          </a:p>
          <a:p>
            <a:pPr>
              <a:buNone/>
            </a:pPr>
            <a:r>
              <a:rPr lang="en-US" dirty="0"/>
              <a:t>void Employee::</a:t>
            </a:r>
            <a:r>
              <a:rPr lang="en-US" dirty="0" err="1"/>
              <a:t>setName</a:t>
            </a:r>
            <a:r>
              <a:rPr lang="en-US" dirty="0"/>
              <a:t>(string </a:t>
            </a:r>
            <a:r>
              <a:rPr lang="en-US" dirty="0" err="1"/>
              <a:t>sname</a:t>
            </a:r>
            <a:r>
              <a:rPr lang="en-US" dirty="0"/>
              <a:t>){</a:t>
            </a:r>
          </a:p>
          <a:p>
            <a:pPr>
              <a:buNone/>
            </a:pPr>
            <a:r>
              <a:rPr lang="en-US" dirty="0"/>
              <a:t>   name=</a:t>
            </a:r>
            <a:r>
              <a:rPr lang="en-US" dirty="0" err="1"/>
              <a:t>sname</a:t>
            </a:r>
            <a:r>
              <a:rPr lang="en-US" dirty="0"/>
              <a:t>; </a:t>
            </a:r>
          </a:p>
          <a:p>
            <a:pPr>
              <a:buNone/>
            </a:pPr>
            <a:r>
              <a:rPr lang="en-US" dirty="0"/>
              <a:t>}</a:t>
            </a:r>
          </a:p>
          <a:p>
            <a:pPr>
              <a:buNone/>
            </a:pPr>
            <a:r>
              <a:rPr lang="en-US" dirty="0"/>
              <a:t>string Employee::</a:t>
            </a:r>
            <a:r>
              <a:rPr lang="en-US" dirty="0" err="1"/>
              <a:t>getName</a:t>
            </a:r>
            <a:r>
              <a:rPr lang="en-US" dirty="0"/>
              <a:t>(){</a:t>
            </a:r>
          </a:p>
          <a:p>
            <a:pPr>
              <a:buNone/>
            </a:pPr>
            <a:r>
              <a:rPr lang="en-US" dirty="0"/>
              <a:t>    return name;</a:t>
            </a:r>
          </a:p>
          <a:p>
            <a:pPr>
              <a:buNone/>
            </a:pPr>
            <a:r>
              <a:rPr lang="en-US" dirty="0"/>
              <a:t>}</a:t>
            </a:r>
          </a:p>
          <a:p>
            <a:pPr>
              <a:buNone/>
            </a:pPr>
            <a:r>
              <a:rPr lang="en-US" dirty="0"/>
              <a:t>void Employee::display(){</a:t>
            </a:r>
          </a:p>
          <a:p>
            <a:pPr>
              <a:buNone/>
            </a:pPr>
            <a:r>
              <a:rPr lang="en-US" dirty="0"/>
              <a:t>    </a:t>
            </a:r>
            <a:r>
              <a:rPr lang="en-US" dirty="0" err="1"/>
              <a:t>cout</a:t>
            </a:r>
            <a:r>
              <a:rPr lang="en-US" dirty="0"/>
              <a:t>&lt;&lt;"name is:"&lt;&lt;name;</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Payroll System </a:t>
            </a:r>
            <a:r>
              <a:rPr lang="en-US" dirty="0" err="1"/>
              <a:t>contd</a:t>
            </a:r>
            <a:r>
              <a:rPr lang="en-US" dirty="0"/>
              <a:t>…</a:t>
            </a:r>
          </a:p>
        </p:txBody>
      </p:sp>
      <p:sp>
        <p:nvSpPr>
          <p:cNvPr id="4" name="Content Placeholder 3"/>
          <p:cNvSpPr>
            <a:spLocks noGrp="1"/>
          </p:cNvSpPr>
          <p:nvPr>
            <p:ph sz="half" idx="2"/>
          </p:nvPr>
        </p:nvSpPr>
        <p:spPr>
          <a:xfrm>
            <a:off x="838202" y="1600202"/>
            <a:ext cx="10820399" cy="4525963"/>
          </a:xfrm>
        </p:spPr>
        <p:txBody>
          <a:bodyPr>
            <a:normAutofit fontScale="92500"/>
          </a:bodyPr>
          <a:lstStyle/>
          <a:p>
            <a:pPr>
              <a:buNone/>
            </a:pPr>
            <a:r>
              <a:rPr lang="en-US" dirty="0"/>
              <a:t>class </a:t>
            </a:r>
            <a:r>
              <a:rPr lang="en-US" dirty="0" err="1"/>
              <a:t>SalariedEmployee</a:t>
            </a:r>
            <a:r>
              <a:rPr lang="en-US" dirty="0"/>
              <a:t>: public Employee { //inherited class </a:t>
            </a:r>
            <a:r>
              <a:rPr lang="en-US" dirty="0" err="1"/>
              <a:t>SalariedEmployee</a:t>
            </a:r>
            <a:endParaRPr lang="en-US" dirty="0"/>
          </a:p>
          <a:p>
            <a:pPr>
              <a:buNone/>
            </a:pPr>
            <a:r>
              <a:rPr lang="en-US" dirty="0"/>
              <a:t>    protected: double salary;</a:t>
            </a:r>
          </a:p>
          <a:p>
            <a:pPr>
              <a:buNone/>
            </a:pPr>
            <a:r>
              <a:rPr lang="en-US" dirty="0"/>
              <a:t>    public:</a:t>
            </a:r>
          </a:p>
          <a:p>
            <a:pPr>
              <a:buNone/>
            </a:pPr>
            <a:r>
              <a:rPr lang="en-US" dirty="0"/>
              <a:t>        </a:t>
            </a:r>
            <a:r>
              <a:rPr lang="en-US" dirty="0" err="1"/>
              <a:t>SalariedEmployee</a:t>
            </a:r>
            <a:r>
              <a:rPr lang="en-US" dirty="0"/>
              <a:t>(</a:t>
            </a:r>
            <a:r>
              <a:rPr lang="en-US" dirty="0" err="1"/>
              <a:t>string,double</a:t>
            </a:r>
            <a:r>
              <a:rPr lang="en-US" dirty="0"/>
              <a:t>);</a:t>
            </a:r>
          </a:p>
          <a:p>
            <a:pPr>
              <a:buNone/>
            </a:pPr>
            <a:r>
              <a:rPr lang="en-US" dirty="0"/>
              <a:t>        void </a:t>
            </a:r>
            <a:r>
              <a:rPr lang="en-US" dirty="0" err="1"/>
              <a:t>setSalary</a:t>
            </a:r>
            <a:r>
              <a:rPr lang="en-US" dirty="0"/>
              <a:t>(double);</a:t>
            </a:r>
          </a:p>
          <a:p>
            <a:pPr>
              <a:buNone/>
            </a:pPr>
            <a:r>
              <a:rPr lang="en-US" dirty="0"/>
              <a:t>        double </a:t>
            </a:r>
            <a:r>
              <a:rPr lang="en-US" dirty="0" err="1"/>
              <a:t>getSalary</a:t>
            </a:r>
            <a:r>
              <a:rPr lang="en-US" dirty="0"/>
              <a:t>();</a:t>
            </a:r>
          </a:p>
          <a:p>
            <a:pPr>
              <a:buNone/>
            </a:pPr>
            <a:r>
              <a:rPr lang="en-US" dirty="0"/>
              <a:t>        void display();</a:t>
            </a:r>
          </a:p>
          <a:p>
            <a:pPr>
              <a:buNone/>
            </a:pPr>
            <a:r>
              <a:rPr lang="en-US" dirty="0"/>
              <a:t>        double earnings();</a:t>
            </a:r>
          </a:p>
          <a:p>
            <a:pPr>
              <a:buNone/>
            </a:pPr>
            <a:r>
              <a:rPr lang="en-US" dirty="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460D-32B6-4A5C-B251-46AED829EDF7}"/>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xmlns="" id="{5D00773D-EC55-45DC-899B-EA716FA20C6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xmlns="" id="{ABBF7767-647B-4E05-AFF8-A54969BF42A4}"/>
              </a:ext>
            </a:extLst>
          </p:cNvPr>
          <p:cNvSpPr/>
          <p:nvPr/>
        </p:nvSpPr>
        <p:spPr>
          <a:xfrm>
            <a:off x="387152" y="1736667"/>
            <a:ext cx="2896354" cy="20574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a:extLst>
              <a:ext uri="{FF2B5EF4-FFF2-40B4-BE49-F238E27FC236}">
                <a16:creationId xmlns:a16="http://schemas.microsoft.com/office/drawing/2014/main" xmlns="" id="{74FDA139-0C89-45CC-9C8E-C5460892F983}"/>
              </a:ext>
            </a:extLst>
          </p:cNvPr>
          <p:cNvSpPr/>
          <p:nvPr/>
        </p:nvSpPr>
        <p:spPr>
          <a:xfrm>
            <a:off x="387152" y="1736668"/>
            <a:ext cx="2896354" cy="445375"/>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 name="TextBox 5">
            <a:extLst>
              <a:ext uri="{FF2B5EF4-FFF2-40B4-BE49-F238E27FC236}">
                <a16:creationId xmlns:a16="http://schemas.microsoft.com/office/drawing/2014/main" xmlns="" id="{85693C64-A3B8-4C26-A454-AF0E9F447CF0}"/>
              </a:ext>
            </a:extLst>
          </p:cNvPr>
          <p:cNvSpPr txBox="1"/>
          <p:nvPr/>
        </p:nvSpPr>
        <p:spPr>
          <a:xfrm>
            <a:off x="1356122" y="1781932"/>
            <a:ext cx="1448177" cy="369332"/>
          </a:xfrm>
          <a:prstGeom prst="rect">
            <a:avLst/>
          </a:prstGeom>
          <a:noFill/>
        </p:spPr>
        <p:txBody>
          <a:bodyPr wrap="square" rtlCol="0">
            <a:spAutoFit/>
          </a:bodyPr>
          <a:lstStyle/>
          <a:p>
            <a:r>
              <a:rPr lang="en-US" dirty="0"/>
              <a:t>Employee</a:t>
            </a:r>
          </a:p>
        </p:txBody>
      </p:sp>
      <p:sp>
        <p:nvSpPr>
          <p:cNvPr id="7" name="TextBox 6">
            <a:extLst>
              <a:ext uri="{FF2B5EF4-FFF2-40B4-BE49-F238E27FC236}">
                <a16:creationId xmlns:a16="http://schemas.microsoft.com/office/drawing/2014/main" xmlns="" id="{F015E2DD-2E1A-4871-98D3-7F60949511E3}"/>
              </a:ext>
            </a:extLst>
          </p:cNvPr>
          <p:cNvSpPr txBox="1"/>
          <p:nvPr/>
        </p:nvSpPr>
        <p:spPr>
          <a:xfrm>
            <a:off x="463371" y="2270070"/>
            <a:ext cx="2743915" cy="1384995"/>
          </a:xfrm>
          <a:prstGeom prst="rect">
            <a:avLst/>
          </a:prstGeom>
          <a:noFill/>
        </p:spPr>
        <p:txBody>
          <a:bodyPr wrap="square" rtlCol="0">
            <a:spAutoFit/>
          </a:bodyPr>
          <a:lstStyle/>
          <a:p>
            <a:r>
              <a:rPr lang="en-US" sz="1400" dirty="0"/>
              <a:t>public:</a:t>
            </a:r>
          </a:p>
          <a:p>
            <a:r>
              <a:rPr lang="en-US" sz="1400" dirty="0"/>
              <a:t>     string name;</a:t>
            </a:r>
          </a:p>
          <a:p>
            <a:r>
              <a:rPr lang="en-US" sz="1400" dirty="0"/>
              <a:t>protected:</a:t>
            </a:r>
          </a:p>
          <a:p>
            <a:r>
              <a:rPr lang="en-US" sz="1400" dirty="0"/>
              <a:t>     string designation;</a:t>
            </a:r>
          </a:p>
          <a:p>
            <a:r>
              <a:rPr lang="en-US" sz="1400" dirty="0"/>
              <a:t>private:</a:t>
            </a:r>
          </a:p>
          <a:p>
            <a:r>
              <a:rPr lang="en-US" sz="1400" dirty="0"/>
              <a:t>     int Age;</a:t>
            </a:r>
          </a:p>
        </p:txBody>
      </p:sp>
      <p:sp>
        <p:nvSpPr>
          <p:cNvPr id="9" name="Rectangle 8">
            <a:extLst>
              <a:ext uri="{FF2B5EF4-FFF2-40B4-BE49-F238E27FC236}">
                <a16:creationId xmlns:a16="http://schemas.microsoft.com/office/drawing/2014/main" xmlns="" id="{CF2ED982-9634-4A61-9604-DCFA7BF0FEFC}"/>
              </a:ext>
            </a:extLst>
          </p:cNvPr>
          <p:cNvSpPr/>
          <p:nvPr/>
        </p:nvSpPr>
        <p:spPr>
          <a:xfrm>
            <a:off x="692031" y="4632267"/>
            <a:ext cx="2291121"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0" name="Straight Connector 9">
            <a:extLst>
              <a:ext uri="{FF2B5EF4-FFF2-40B4-BE49-F238E27FC236}">
                <a16:creationId xmlns:a16="http://schemas.microsoft.com/office/drawing/2014/main" xmlns="" id="{1EC77359-193D-4F42-82C0-D77581F336AD}"/>
              </a:ext>
            </a:extLst>
          </p:cNvPr>
          <p:cNvCxnSpPr/>
          <p:nvPr/>
        </p:nvCxnSpPr>
        <p:spPr>
          <a:xfrm>
            <a:off x="692031" y="5085691"/>
            <a:ext cx="2291121"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30F36174-77FE-4EE5-9B11-29D2D723CFDF}"/>
              </a:ext>
            </a:extLst>
          </p:cNvPr>
          <p:cNvSpPr txBox="1"/>
          <p:nvPr/>
        </p:nvSpPr>
        <p:spPr>
          <a:xfrm>
            <a:off x="768251" y="4677532"/>
            <a:ext cx="2236788" cy="369332"/>
          </a:xfrm>
          <a:prstGeom prst="rect">
            <a:avLst/>
          </a:prstGeom>
          <a:noFill/>
        </p:spPr>
        <p:txBody>
          <a:bodyPr wrap="square" rtlCol="0">
            <a:spAutoFit/>
          </a:bodyPr>
          <a:lstStyle/>
          <a:p>
            <a:r>
              <a:rPr lang="en-US" dirty="0" err="1"/>
              <a:t>SalariedEmployee</a:t>
            </a:r>
            <a:endParaRPr lang="en-US" dirty="0"/>
          </a:p>
        </p:txBody>
      </p:sp>
      <p:sp>
        <p:nvSpPr>
          <p:cNvPr id="12" name="Rectangle 11">
            <a:extLst>
              <a:ext uri="{FF2B5EF4-FFF2-40B4-BE49-F238E27FC236}">
                <a16:creationId xmlns:a16="http://schemas.microsoft.com/office/drawing/2014/main" xmlns="" id="{DE41709E-C9D6-49D0-8E25-89E337F9FFE7}"/>
              </a:ext>
            </a:extLst>
          </p:cNvPr>
          <p:cNvSpPr/>
          <p:nvPr/>
        </p:nvSpPr>
        <p:spPr>
          <a:xfrm>
            <a:off x="3588385" y="1981987"/>
            <a:ext cx="2291121"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3" name="Straight Connector 12">
            <a:extLst>
              <a:ext uri="{FF2B5EF4-FFF2-40B4-BE49-F238E27FC236}">
                <a16:creationId xmlns:a16="http://schemas.microsoft.com/office/drawing/2014/main" xmlns="" id="{2BC14F55-9911-4D2D-9D85-3310BEA7687A}"/>
              </a:ext>
            </a:extLst>
          </p:cNvPr>
          <p:cNvCxnSpPr/>
          <p:nvPr/>
        </p:nvCxnSpPr>
        <p:spPr>
          <a:xfrm>
            <a:off x="3588385" y="2435411"/>
            <a:ext cx="2291121" cy="0"/>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xmlns="" id="{511DB8DD-D20D-4AF7-A5D3-96831B22F017}"/>
              </a:ext>
            </a:extLst>
          </p:cNvPr>
          <p:cNvSpPr txBox="1"/>
          <p:nvPr/>
        </p:nvSpPr>
        <p:spPr>
          <a:xfrm>
            <a:off x="4045706" y="2027252"/>
            <a:ext cx="1448177" cy="369332"/>
          </a:xfrm>
          <a:prstGeom prst="rect">
            <a:avLst/>
          </a:prstGeom>
          <a:noFill/>
        </p:spPr>
        <p:txBody>
          <a:bodyPr wrap="square" rtlCol="0">
            <a:spAutoFit/>
          </a:bodyPr>
          <a:lstStyle/>
          <a:p>
            <a:r>
              <a:rPr lang="en-US" dirty="0"/>
              <a:t>Department</a:t>
            </a:r>
          </a:p>
        </p:txBody>
      </p:sp>
      <p:sp>
        <p:nvSpPr>
          <p:cNvPr id="15" name="Rectangle 14">
            <a:extLst>
              <a:ext uri="{FF2B5EF4-FFF2-40B4-BE49-F238E27FC236}">
                <a16:creationId xmlns:a16="http://schemas.microsoft.com/office/drawing/2014/main" xmlns="" id="{17BDF462-6F1C-43D7-B07A-7F3CDFA917F8}"/>
              </a:ext>
            </a:extLst>
          </p:cNvPr>
          <p:cNvSpPr/>
          <p:nvPr/>
        </p:nvSpPr>
        <p:spPr>
          <a:xfrm>
            <a:off x="6332301" y="1981987"/>
            <a:ext cx="2291121"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6" name="Straight Connector 15">
            <a:extLst>
              <a:ext uri="{FF2B5EF4-FFF2-40B4-BE49-F238E27FC236}">
                <a16:creationId xmlns:a16="http://schemas.microsoft.com/office/drawing/2014/main" xmlns="" id="{DF01ADE2-A267-4266-8DF2-0B02840B2665}"/>
              </a:ext>
            </a:extLst>
          </p:cNvPr>
          <p:cNvCxnSpPr/>
          <p:nvPr/>
        </p:nvCxnSpPr>
        <p:spPr>
          <a:xfrm>
            <a:off x="6332301" y="2435411"/>
            <a:ext cx="2291121"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xmlns="" id="{05492347-E817-454E-822A-494D1F210B09}"/>
              </a:ext>
            </a:extLst>
          </p:cNvPr>
          <p:cNvSpPr txBox="1"/>
          <p:nvPr/>
        </p:nvSpPr>
        <p:spPr>
          <a:xfrm>
            <a:off x="7018280" y="2027252"/>
            <a:ext cx="1448177" cy="369332"/>
          </a:xfrm>
          <a:prstGeom prst="rect">
            <a:avLst/>
          </a:prstGeom>
          <a:noFill/>
        </p:spPr>
        <p:txBody>
          <a:bodyPr wrap="square" rtlCol="0">
            <a:spAutoFit/>
          </a:bodyPr>
          <a:lstStyle/>
          <a:p>
            <a:r>
              <a:rPr lang="en-US" dirty="0"/>
              <a:t>Manager</a:t>
            </a:r>
          </a:p>
        </p:txBody>
      </p:sp>
      <p:sp>
        <p:nvSpPr>
          <p:cNvPr id="18" name="Rectangle 17">
            <a:extLst>
              <a:ext uri="{FF2B5EF4-FFF2-40B4-BE49-F238E27FC236}">
                <a16:creationId xmlns:a16="http://schemas.microsoft.com/office/drawing/2014/main" xmlns="" id="{88A00E40-4847-4350-A526-ED652BA65DF1}"/>
              </a:ext>
            </a:extLst>
          </p:cNvPr>
          <p:cNvSpPr/>
          <p:nvPr/>
        </p:nvSpPr>
        <p:spPr>
          <a:xfrm>
            <a:off x="6321357" y="3973241"/>
            <a:ext cx="2526199" cy="1219200"/>
          </a:xfrm>
          <a:prstGeom prst="rect">
            <a:avLst/>
          </a:prstGeom>
          <a:solidFill>
            <a:schemeClr val="bg1">
              <a:lumMod val="9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cxnSp>
        <p:nvCxnSpPr>
          <p:cNvPr id="19" name="Straight Connector 18">
            <a:extLst>
              <a:ext uri="{FF2B5EF4-FFF2-40B4-BE49-F238E27FC236}">
                <a16:creationId xmlns:a16="http://schemas.microsoft.com/office/drawing/2014/main" xmlns="" id="{C721F176-96FA-4019-85C7-DDEDDA064E52}"/>
              </a:ext>
            </a:extLst>
          </p:cNvPr>
          <p:cNvCxnSpPr/>
          <p:nvPr/>
        </p:nvCxnSpPr>
        <p:spPr>
          <a:xfrm>
            <a:off x="6321358" y="4426665"/>
            <a:ext cx="2526199"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xmlns="" id="{7943FA24-4AF5-470F-80B6-6D9348B79E02}"/>
              </a:ext>
            </a:extLst>
          </p:cNvPr>
          <p:cNvSpPr txBox="1"/>
          <p:nvPr/>
        </p:nvSpPr>
        <p:spPr>
          <a:xfrm>
            <a:off x="6332301" y="4018506"/>
            <a:ext cx="2661642" cy="369332"/>
          </a:xfrm>
          <a:prstGeom prst="rect">
            <a:avLst/>
          </a:prstGeom>
          <a:noFill/>
        </p:spPr>
        <p:txBody>
          <a:bodyPr wrap="square" rtlCol="0">
            <a:spAutoFit/>
          </a:bodyPr>
          <a:lstStyle/>
          <a:p>
            <a:r>
              <a:rPr lang="en-US" dirty="0" err="1"/>
              <a:t>CommissionEmployee</a:t>
            </a:r>
            <a:endParaRPr lang="en-US" dirty="0"/>
          </a:p>
        </p:txBody>
      </p:sp>
      <p:cxnSp>
        <p:nvCxnSpPr>
          <p:cNvPr id="21" name="Straight Arrow Connector 20">
            <a:extLst>
              <a:ext uri="{FF2B5EF4-FFF2-40B4-BE49-F238E27FC236}">
                <a16:creationId xmlns:a16="http://schemas.microsoft.com/office/drawing/2014/main" xmlns="" id="{F6DC69EA-E8AE-4461-B2A1-9BAF34D0729D}"/>
              </a:ext>
            </a:extLst>
          </p:cNvPr>
          <p:cNvCxnSpPr>
            <a:stCxn id="9" idx="0"/>
            <a:endCxn id="4" idx="2"/>
          </p:cNvCxnSpPr>
          <p:nvPr/>
        </p:nvCxnSpPr>
        <p:spPr>
          <a:xfrm flipH="1" flipV="1">
            <a:off x="1835330" y="3794067"/>
            <a:ext cx="2263" cy="83820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1A581341-6F4A-4262-B32B-862CC1CDE8B5}"/>
              </a:ext>
            </a:extLst>
          </p:cNvPr>
          <p:cNvCxnSpPr>
            <a:stCxn id="18" idx="1"/>
          </p:cNvCxnSpPr>
          <p:nvPr/>
        </p:nvCxnSpPr>
        <p:spPr>
          <a:xfrm flipH="1" flipV="1">
            <a:off x="3283508" y="3794067"/>
            <a:ext cx="3037847" cy="788774"/>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xmlns="" id="{4877B410-7D4D-4D2C-8DA4-95B00C99D608}"/>
              </a:ext>
            </a:extLst>
          </p:cNvPr>
          <p:cNvSpPr/>
          <p:nvPr/>
        </p:nvSpPr>
        <p:spPr>
          <a:xfrm>
            <a:off x="303291" y="2270067"/>
            <a:ext cx="1448177" cy="553942"/>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xmlns="" id="{AB24071F-804B-4068-82E2-5D08F3CE872D}"/>
              </a:ext>
            </a:extLst>
          </p:cNvPr>
          <p:cNvSpPr/>
          <p:nvPr/>
        </p:nvSpPr>
        <p:spPr>
          <a:xfrm>
            <a:off x="303291" y="2722660"/>
            <a:ext cx="1975662"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xmlns="" id="{E0FCFC77-7C4C-4892-B1ED-FD5D9944F0A9}"/>
              </a:ext>
            </a:extLst>
          </p:cNvPr>
          <p:cNvSpPr/>
          <p:nvPr/>
        </p:nvSpPr>
        <p:spPr>
          <a:xfrm>
            <a:off x="199670" y="3164488"/>
            <a:ext cx="1440536" cy="553943"/>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Date Placeholder 26"/>
          <p:cNvSpPr>
            <a:spLocks noGrp="1"/>
          </p:cNvSpPr>
          <p:nvPr>
            <p:ph type="dt" sz="half" idx="10"/>
          </p:nvPr>
        </p:nvSpPr>
        <p:spPr/>
        <p:txBody>
          <a:bodyPr/>
          <a:lstStyle/>
          <a:p>
            <a:fld id="{F00EDC51-EBA0-4320-8C44-A8A8A8D21056}" type="datetime1">
              <a:rPr lang="en-US" smtClean="0"/>
              <a:pPr/>
              <a:t>2/9/2023</a:t>
            </a:fld>
            <a:endParaRPr lang="en-US"/>
          </a:p>
        </p:txBody>
      </p:sp>
      <p:sp>
        <p:nvSpPr>
          <p:cNvPr id="28" name="Slide Number Placeholder 27"/>
          <p:cNvSpPr>
            <a:spLocks noGrp="1"/>
          </p:cNvSpPr>
          <p:nvPr>
            <p:ph type="sldNum" sz="quarter" idx="12"/>
          </p:nvPr>
        </p:nvSpPr>
        <p:spPr/>
        <p:txBody>
          <a:bodyPr/>
          <a:lstStyle/>
          <a:p>
            <a:fld id="{A67AFE19-8960-4999-8BB5-FA14F1DD873F}" type="slidenum">
              <a:rPr lang="en-US" smtClean="0"/>
              <a:pPr/>
              <a:t>6</a:t>
            </a:fld>
            <a:endParaRPr lang="en-US"/>
          </a:p>
        </p:txBody>
      </p:sp>
      <p:sp>
        <p:nvSpPr>
          <p:cNvPr id="29" name="Footer Placeholder 28"/>
          <p:cNvSpPr>
            <a:spLocks noGrp="1"/>
          </p:cNvSpPr>
          <p:nvPr>
            <p:ph type="ftr" sz="quarter" idx="11"/>
          </p:nvPr>
        </p:nvSpPr>
        <p:spPr/>
        <p:txBody>
          <a:bodyPr/>
          <a:lstStyle/>
          <a:p>
            <a:r>
              <a:rPr lang="en-US"/>
              <a:t>Object Oriented Programming</a:t>
            </a:r>
          </a:p>
        </p:txBody>
      </p:sp>
    </p:spTree>
    <p:extLst>
      <p:ext uri="{BB962C8B-B14F-4D97-AF65-F5344CB8AC3E}">
        <p14:creationId xmlns:p14="http://schemas.microsoft.com/office/powerpoint/2010/main" val="10009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 presetClass="emph" presetSubtype="2" fill="hold" nodeType="withEffect">
                                  <p:stCondLst>
                                    <p:cond delay="0"/>
                                  </p:stCondLst>
                                  <p:childTnLst>
                                    <p:animClr clrSpc="rgb" dir="cw">
                                      <p:cBhvr>
                                        <p:cTn id="9" dur="1000" fill="hold"/>
                                        <p:tgtEl>
                                          <p:spTgt spid="5"/>
                                        </p:tgtEl>
                                        <p:attrNameLst>
                                          <p:attrName>fillcolor</p:attrName>
                                        </p:attrNameLst>
                                      </p:cBhvr>
                                      <p:to>
                                        <a:srgbClr val="E2F816"/>
                                      </p:to>
                                    </p:animClr>
                                    <p:set>
                                      <p:cBhvr>
                                        <p:cTn id="10" dur="1000" fill="hold"/>
                                        <p:tgtEl>
                                          <p:spTgt spid="5"/>
                                        </p:tgtEl>
                                        <p:attrNameLst>
                                          <p:attrName>fill.type</p:attrName>
                                        </p:attrNameLst>
                                      </p:cBhvr>
                                      <p:to>
                                        <p:strVal val="solid"/>
                                      </p:to>
                                    </p:set>
                                    <p:set>
                                      <p:cBhvr>
                                        <p:cTn id="11" dur="1000" fill="hold"/>
                                        <p:tgtEl>
                                          <p:spTgt spid="5"/>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1000" fill="hold"/>
                                        <p:tgtEl>
                                          <p:spTgt spid="9"/>
                                        </p:tgtEl>
                                        <p:attrNameLst>
                                          <p:attrName>fillcolor</p:attrName>
                                        </p:attrNameLst>
                                      </p:cBhvr>
                                      <p:to>
                                        <a:srgbClr val="E2F816"/>
                                      </p:to>
                                    </p:animClr>
                                    <p:set>
                                      <p:cBhvr>
                                        <p:cTn id="14" dur="1000" fill="hold"/>
                                        <p:tgtEl>
                                          <p:spTgt spid="9"/>
                                        </p:tgtEl>
                                        <p:attrNameLst>
                                          <p:attrName>fill.type</p:attrName>
                                        </p:attrNameLst>
                                      </p:cBhvr>
                                      <p:to>
                                        <p:strVal val="solid"/>
                                      </p:to>
                                    </p:set>
                                    <p:set>
                                      <p:cBhvr>
                                        <p:cTn id="15" dur="1000" fill="hold"/>
                                        <p:tgtEl>
                                          <p:spTgt spid="9"/>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1000" fill="hold"/>
                                        <p:tgtEl>
                                          <p:spTgt spid="12"/>
                                        </p:tgtEl>
                                        <p:attrNameLst>
                                          <p:attrName>fillcolor</p:attrName>
                                        </p:attrNameLst>
                                      </p:cBhvr>
                                      <p:to>
                                        <a:srgbClr val="E2F816"/>
                                      </p:to>
                                    </p:animClr>
                                    <p:set>
                                      <p:cBhvr>
                                        <p:cTn id="18" dur="1000" fill="hold"/>
                                        <p:tgtEl>
                                          <p:spTgt spid="12"/>
                                        </p:tgtEl>
                                        <p:attrNameLst>
                                          <p:attrName>fill.type</p:attrName>
                                        </p:attrNameLst>
                                      </p:cBhvr>
                                      <p:to>
                                        <p:strVal val="solid"/>
                                      </p:to>
                                    </p:set>
                                    <p:set>
                                      <p:cBhvr>
                                        <p:cTn id="19" dur="1000" fill="hold"/>
                                        <p:tgtEl>
                                          <p:spTgt spid="12"/>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1000" fill="hold"/>
                                        <p:tgtEl>
                                          <p:spTgt spid="15"/>
                                        </p:tgtEl>
                                        <p:attrNameLst>
                                          <p:attrName>fillcolor</p:attrName>
                                        </p:attrNameLst>
                                      </p:cBhvr>
                                      <p:to>
                                        <a:srgbClr val="E2F816"/>
                                      </p:to>
                                    </p:animClr>
                                    <p:set>
                                      <p:cBhvr>
                                        <p:cTn id="22" dur="1000" fill="hold"/>
                                        <p:tgtEl>
                                          <p:spTgt spid="15"/>
                                        </p:tgtEl>
                                        <p:attrNameLst>
                                          <p:attrName>fill.type</p:attrName>
                                        </p:attrNameLst>
                                      </p:cBhvr>
                                      <p:to>
                                        <p:strVal val="solid"/>
                                      </p:to>
                                    </p:set>
                                    <p:set>
                                      <p:cBhvr>
                                        <p:cTn id="23" dur="1000" fill="hold"/>
                                        <p:tgtEl>
                                          <p:spTgt spid="15"/>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1000" fill="hold"/>
                                        <p:tgtEl>
                                          <p:spTgt spid="18"/>
                                        </p:tgtEl>
                                        <p:attrNameLst>
                                          <p:attrName>fillcolor</p:attrName>
                                        </p:attrNameLst>
                                      </p:cBhvr>
                                      <p:to>
                                        <a:srgbClr val="E2F816"/>
                                      </p:to>
                                    </p:animClr>
                                    <p:set>
                                      <p:cBhvr>
                                        <p:cTn id="26" dur="1000" fill="hold"/>
                                        <p:tgtEl>
                                          <p:spTgt spid="18"/>
                                        </p:tgtEl>
                                        <p:attrNameLst>
                                          <p:attrName>fill.type</p:attrName>
                                        </p:attrNameLst>
                                      </p:cBhvr>
                                      <p:to>
                                        <p:strVal val="solid"/>
                                      </p:to>
                                    </p:set>
                                    <p:set>
                                      <p:cBhvr>
                                        <p:cTn id="27" dur="1000" fill="hold"/>
                                        <p:tgtEl>
                                          <p:spTgt spid="1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 presetClass="emph" presetSubtype="2" fill="hold" nodeType="withEffect">
                                  <p:stCondLst>
                                    <p:cond delay="0"/>
                                  </p:stCondLst>
                                  <p:childTnLst>
                                    <p:animClr clrSpc="rgb" dir="cw">
                                      <p:cBhvr>
                                        <p:cTn id="37" dur="1000" fill="hold"/>
                                        <p:tgtEl>
                                          <p:spTgt spid="15"/>
                                        </p:tgtEl>
                                        <p:attrNameLst>
                                          <p:attrName>fillcolor</p:attrName>
                                        </p:attrNameLst>
                                      </p:cBhvr>
                                      <p:to>
                                        <a:schemeClr val="bg2"/>
                                      </p:to>
                                    </p:animClr>
                                    <p:set>
                                      <p:cBhvr>
                                        <p:cTn id="38" dur="1000" fill="hold"/>
                                        <p:tgtEl>
                                          <p:spTgt spid="15"/>
                                        </p:tgtEl>
                                        <p:attrNameLst>
                                          <p:attrName>fill.type</p:attrName>
                                        </p:attrNameLst>
                                      </p:cBhvr>
                                      <p:to>
                                        <p:strVal val="solid"/>
                                      </p:to>
                                    </p:set>
                                    <p:set>
                                      <p:cBhvr>
                                        <p:cTn id="39" dur="1000" fill="hold"/>
                                        <p:tgtEl>
                                          <p:spTgt spid="1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12"/>
                                        </p:tgtEl>
                                        <p:attrNameLst>
                                          <p:attrName>fillcolor</p:attrName>
                                        </p:attrNameLst>
                                      </p:cBhvr>
                                      <p:to>
                                        <a:schemeClr val="bg2"/>
                                      </p:to>
                                    </p:animClr>
                                    <p:set>
                                      <p:cBhvr>
                                        <p:cTn id="42" dur="1000" fill="hold"/>
                                        <p:tgtEl>
                                          <p:spTgt spid="12"/>
                                        </p:tgtEl>
                                        <p:attrNameLst>
                                          <p:attrName>fill.type</p:attrName>
                                        </p:attrNameLst>
                                      </p:cBhvr>
                                      <p:to>
                                        <p:strVal val="solid"/>
                                      </p:to>
                                    </p:set>
                                    <p:set>
                                      <p:cBhvr>
                                        <p:cTn id="43" dur="1000" fill="hold"/>
                                        <p:tgtEl>
                                          <p:spTgt spid="1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 presetClass="emph" presetSubtype="2" fill="hold" nodeType="withEffect">
                                  <p:stCondLst>
                                    <p:cond delay="0"/>
                                  </p:stCondLst>
                                  <p:childTnLst>
                                    <p:animClr clrSpc="rgb" dir="cw">
                                      <p:cBhvr>
                                        <p:cTn id="53" dur="1000" fill="hold"/>
                                        <p:tgtEl>
                                          <p:spTgt spid="18"/>
                                        </p:tgtEl>
                                        <p:attrNameLst>
                                          <p:attrName>fillcolor</p:attrName>
                                        </p:attrNameLst>
                                      </p:cBhvr>
                                      <p:to>
                                        <a:schemeClr val="bg2"/>
                                      </p:to>
                                    </p:animClr>
                                    <p:set>
                                      <p:cBhvr>
                                        <p:cTn id="54" dur="1000" fill="hold"/>
                                        <p:tgtEl>
                                          <p:spTgt spid="18"/>
                                        </p:tgtEl>
                                        <p:attrNameLst>
                                          <p:attrName>fill.type</p:attrName>
                                        </p:attrNameLst>
                                      </p:cBhvr>
                                      <p:to>
                                        <p:strVal val="solid"/>
                                      </p:to>
                                    </p:set>
                                    <p:set>
                                      <p:cBhvr>
                                        <p:cTn id="55" dur="1000" fill="hold"/>
                                        <p:tgtEl>
                                          <p:spTgt spid="18"/>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1000" fill="hold"/>
                                        <p:tgtEl>
                                          <p:spTgt spid="9"/>
                                        </p:tgtEl>
                                        <p:attrNameLst>
                                          <p:attrName>fillcolor</p:attrName>
                                        </p:attrNameLst>
                                      </p:cBhvr>
                                      <p:to>
                                        <a:schemeClr val="bg2"/>
                                      </p:to>
                                    </p:animClr>
                                    <p:set>
                                      <p:cBhvr>
                                        <p:cTn id="58" dur="1000" fill="hold"/>
                                        <p:tgtEl>
                                          <p:spTgt spid="9"/>
                                        </p:tgtEl>
                                        <p:attrNameLst>
                                          <p:attrName>fill.type</p:attrName>
                                        </p:attrNameLst>
                                      </p:cBhvr>
                                      <p:to>
                                        <p:strVal val="solid"/>
                                      </p:to>
                                    </p:set>
                                    <p:set>
                                      <p:cBhvr>
                                        <p:cTn id="59" dur="1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Payroll System </a:t>
            </a:r>
            <a:r>
              <a:rPr lang="en-US" dirty="0" err="1"/>
              <a:t>contd</a:t>
            </a:r>
            <a:r>
              <a:rPr lang="en-US" dirty="0"/>
              <a:t>…</a:t>
            </a:r>
          </a:p>
        </p:txBody>
      </p:sp>
      <p:sp>
        <p:nvSpPr>
          <p:cNvPr id="3" name="Content Placeholder 2"/>
          <p:cNvSpPr>
            <a:spLocks noGrp="1"/>
          </p:cNvSpPr>
          <p:nvPr>
            <p:ph sz="half" idx="1"/>
          </p:nvPr>
        </p:nvSpPr>
        <p:spPr>
          <a:xfrm>
            <a:off x="762000" y="1524001"/>
            <a:ext cx="11049000" cy="5029200"/>
          </a:xfrm>
        </p:spPr>
        <p:txBody>
          <a:bodyPr>
            <a:normAutofit fontScale="62500" lnSpcReduction="20000"/>
          </a:bodyPr>
          <a:lstStyle/>
          <a:p>
            <a:pPr>
              <a:buNone/>
            </a:pPr>
            <a:r>
              <a:rPr lang="en-US" dirty="0" err="1"/>
              <a:t>SalariedEmployee</a:t>
            </a:r>
            <a:r>
              <a:rPr lang="en-US" dirty="0"/>
              <a:t>::</a:t>
            </a:r>
            <a:r>
              <a:rPr lang="en-US" dirty="0" err="1"/>
              <a:t>SalariedEmployee</a:t>
            </a:r>
            <a:r>
              <a:rPr lang="en-US" dirty="0"/>
              <a:t>(string </a:t>
            </a:r>
            <a:r>
              <a:rPr lang="en-US" dirty="0" err="1"/>
              <a:t>sname,double</a:t>
            </a:r>
            <a:r>
              <a:rPr lang="en-US" dirty="0"/>
              <a:t> </a:t>
            </a:r>
            <a:r>
              <a:rPr lang="en-US" dirty="0" err="1"/>
              <a:t>sal</a:t>
            </a:r>
            <a:r>
              <a:rPr lang="en-US" dirty="0"/>
              <a:t>):Employee(</a:t>
            </a:r>
            <a:r>
              <a:rPr lang="en-US" dirty="0" err="1"/>
              <a:t>sname</a:t>
            </a:r>
            <a:r>
              <a:rPr lang="en-US" dirty="0"/>
              <a:t>){  ///calling base class constructor</a:t>
            </a:r>
          </a:p>
          <a:p>
            <a:pPr>
              <a:buNone/>
            </a:pPr>
            <a:r>
              <a:rPr lang="en-US" dirty="0"/>
              <a:t>    salary=</a:t>
            </a:r>
            <a:r>
              <a:rPr lang="en-US" dirty="0" err="1"/>
              <a:t>sal</a:t>
            </a:r>
            <a:r>
              <a:rPr lang="en-US" dirty="0"/>
              <a:t>;</a:t>
            </a:r>
          </a:p>
          <a:p>
            <a:pPr>
              <a:buNone/>
            </a:pPr>
            <a:r>
              <a:rPr lang="en-US" dirty="0"/>
              <a:t>}</a:t>
            </a:r>
          </a:p>
          <a:p>
            <a:pPr>
              <a:buNone/>
            </a:pPr>
            <a:r>
              <a:rPr lang="en-US" dirty="0"/>
              <a:t>void </a:t>
            </a:r>
            <a:r>
              <a:rPr lang="en-US" dirty="0" err="1"/>
              <a:t>SalariedEmployee</a:t>
            </a:r>
            <a:r>
              <a:rPr lang="en-US" dirty="0"/>
              <a:t>::</a:t>
            </a:r>
            <a:r>
              <a:rPr lang="en-US" dirty="0" err="1"/>
              <a:t>setSalary</a:t>
            </a:r>
            <a:r>
              <a:rPr lang="en-US" dirty="0"/>
              <a:t>(double </a:t>
            </a:r>
            <a:r>
              <a:rPr lang="en-US" dirty="0" err="1"/>
              <a:t>sal</a:t>
            </a:r>
            <a:r>
              <a:rPr lang="en-US" dirty="0"/>
              <a:t>){</a:t>
            </a:r>
          </a:p>
          <a:p>
            <a:pPr>
              <a:buNone/>
            </a:pPr>
            <a:r>
              <a:rPr lang="en-US" dirty="0"/>
              <a:t>    salary=</a:t>
            </a:r>
            <a:r>
              <a:rPr lang="en-US" dirty="0" err="1"/>
              <a:t>sal</a:t>
            </a:r>
            <a:r>
              <a:rPr lang="en-US" dirty="0"/>
              <a:t>;</a:t>
            </a:r>
          </a:p>
          <a:p>
            <a:pPr>
              <a:buNone/>
            </a:pPr>
            <a:r>
              <a:rPr lang="en-US" dirty="0"/>
              <a:t>}</a:t>
            </a:r>
          </a:p>
          <a:p>
            <a:pPr>
              <a:buNone/>
            </a:pPr>
            <a:r>
              <a:rPr lang="en-US" dirty="0"/>
              <a:t>double </a:t>
            </a:r>
            <a:r>
              <a:rPr lang="en-US" dirty="0" err="1"/>
              <a:t>SalariedEmployee</a:t>
            </a:r>
            <a:r>
              <a:rPr lang="en-US" dirty="0"/>
              <a:t>::</a:t>
            </a:r>
            <a:r>
              <a:rPr lang="en-US" dirty="0" err="1"/>
              <a:t>getSalary</a:t>
            </a:r>
            <a:r>
              <a:rPr lang="en-US" dirty="0"/>
              <a:t>(){</a:t>
            </a:r>
          </a:p>
          <a:p>
            <a:pPr>
              <a:buNone/>
            </a:pPr>
            <a:r>
              <a:rPr lang="en-US" dirty="0"/>
              <a:t>    return salary;</a:t>
            </a:r>
          </a:p>
          <a:p>
            <a:pPr>
              <a:buNone/>
            </a:pPr>
            <a:r>
              <a:rPr lang="en-US" dirty="0"/>
              <a:t>}</a:t>
            </a:r>
          </a:p>
          <a:p>
            <a:pPr>
              <a:buNone/>
            </a:pPr>
            <a:r>
              <a:rPr lang="en-US" dirty="0"/>
              <a:t>void </a:t>
            </a:r>
            <a:r>
              <a:rPr lang="en-US" dirty="0" err="1"/>
              <a:t>SalariedEmployee</a:t>
            </a:r>
            <a:r>
              <a:rPr lang="en-US" dirty="0"/>
              <a:t>::display(){  //method overriding</a:t>
            </a:r>
          </a:p>
          <a:p>
            <a:pPr>
              <a:buNone/>
            </a:pPr>
            <a:r>
              <a:rPr lang="en-US" dirty="0"/>
              <a:t>    Employee::display();</a:t>
            </a:r>
          </a:p>
          <a:p>
            <a:pPr>
              <a:buNone/>
            </a:pPr>
            <a:r>
              <a:rPr lang="en-US" dirty="0"/>
              <a:t>    </a:t>
            </a:r>
            <a:r>
              <a:rPr lang="en-US" dirty="0" err="1"/>
              <a:t>cout</a:t>
            </a:r>
            <a:r>
              <a:rPr lang="en-US" dirty="0"/>
              <a:t>&lt;&lt;"Earnings is:"&lt;&lt;earnings();</a:t>
            </a:r>
          </a:p>
          <a:p>
            <a:pPr>
              <a:buNone/>
            </a:pPr>
            <a:r>
              <a:rPr lang="en-US" dirty="0"/>
              <a:t>}   </a:t>
            </a:r>
          </a:p>
          <a:p>
            <a:pPr>
              <a:buNone/>
            </a:pPr>
            <a:r>
              <a:rPr lang="en-US" dirty="0"/>
              <a:t>double </a:t>
            </a:r>
            <a:r>
              <a:rPr lang="en-US" dirty="0" err="1"/>
              <a:t>SalariedEmployee</a:t>
            </a:r>
            <a:r>
              <a:rPr lang="en-US" dirty="0"/>
              <a:t>::earnings(){  //method overriding</a:t>
            </a:r>
          </a:p>
          <a:p>
            <a:pPr>
              <a:buNone/>
            </a:pPr>
            <a:r>
              <a:rPr lang="en-US" dirty="0"/>
              <a:t>    return </a:t>
            </a:r>
            <a:r>
              <a:rPr lang="en-US" dirty="0" err="1"/>
              <a:t>getSalary</a:t>
            </a:r>
            <a:r>
              <a:rPr lang="en-US" dirty="0"/>
              <a:t>();</a:t>
            </a:r>
          </a:p>
          <a:p>
            <a:pPr>
              <a:buNone/>
            </a:pPr>
            <a:r>
              <a:rPr lang="en-US" dirty="0"/>
              <a: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Payroll System </a:t>
            </a:r>
            <a:r>
              <a:rPr lang="en-US" dirty="0" err="1"/>
              <a:t>contd</a:t>
            </a:r>
            <a:r>
              <a:rPr lang="en-US" dirty="0"/>
              <a:t>…</a:t>
            </a:r>
          </a:p>
        </p:txBody>
      </p:sp>
      <p:sp>
        <p:nvSpPr>
          <p:cNvPr id="3" name="Content Placeholder 2"/>
          <p:cNvSpPr>
            <a:spLocks noGrp="1"/>
          </p:cNvSpPr>
          <p:nvPr>
            <p:ph sz="half" idx="1"/>
          </p:nvPr>
        </p:nvSpPr>
        <p:spPr>
          <a:xfrm>
            <a:off x="1905000" y="1600202"/>
            <a:ext cx="7696200" cy="4525963"/>
          </a:xfrm>
        </p:spPr>
        <p:txBody>
          <a:bodyPr/>
          <a:lstStyle/>
          <a:p>
            <a:pPr>
              <a:buNone/>
            </a:pPr>
            <a:r>
              <a:rPr lang="en-US" dirty="0" err="1"/>
              <a:t>int</a:t>
            </a:r>
            <a:r>
              <a:rPr lang="en-US" dirty="0"/>
              <a:t> main() {</a:t>
            </a:r>
          </a:p>
          <a:p>
            <a:pPr>
              <a:buNone/>
            </a:pPr>
            <a:r>
              <a:rPr lang="en-US" dirty="0"/>
              <a:t>	</a:t>
            </a:r>
            <a:r>
              <a:rPr lang="en-US" dirty="0" err="1"/>
              <a:t>SalariedEmployee</a:t>
            </a:r>
            <a:r>
              <a:rPr lang="en-US" dirty="0"/>
              <a:t> s(“John",25000);</a:t>
            </a:r>
          </a:p>
          <a:p>
            <a:pPr>
              <a:buNone/>
            </a:pPr>
            <a:r>
              <a:rPr lang="en-US" dirty="0"/>
              <a:t>    </a:t>
            </a:r>
            <a:r>
              <a:rPr lang="en-US" dirty="0" err="1"/>
              <a:t>s.display</a:t>
            </a:r>
            <a:r>
              <a:rPr lang="en-US" dirty="0"/>
              <a:t>();</a:t>
            </a:r>
          </a:p>
          <a:p>
            <a:pPr>
              <a:buNone/>
            </a:pPr>
            <a:r>
              <a:rPr lang="en-US" dirty="0"/>
              <a:t>	return 0;</a:t>
            </a:r>
          </a:p>
          <a:p>
            <a:pPr>
              <a:buNone/>
            </a:pPr>
            <a:r>
              <a:rPr lang="en-US" dirty="0"/>
              <a:t>}</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Destructor</a:t>
            </a:r>
          </a:p>
        </p:txBody>
      </p:sp>
      <p:sp>
        <p:nvSpPr>
          <p:cNvPr id="3" name="Content Placeholder 2"/>
          <p:cNvSpPr>
            <a:spLocks noGrp="1"/>
          </p:cNvSpPr>
          <p:nvPr>
            <p:ph idx="1"/>
          </p:nvPr>
        </p:nvSpPr>
        <p:spPr/>
        <p:txBody>
          <a:bodyPr>
            <a:normAutofit/>
          </a:bodyPr>
          <a:lstStyle/>
          <a:p>
            <a:r>
              <a:rPr lang="en-US" dirty="0"/>
              <a:t>Calling the destructor of base class, does not destruct the memory of derived class.</a:t>
            </a:r>
          </a:p>
          <a:p>
            <a:r>
              <a:rPr lang="en-US" dirty="0"/>
              <a:t>This problem can be fixed up by making the base class destructor virtual.</a:t>
            </a:r>
          </a:p>
          <a:p>
            <a:r>
              <a:rPr lang="en-US" dirty="0"/>
              <a:t>We can ensure that the derived class destructor gets called before the base class destructor.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33600"/>
            <a:ext cx="8458200" cy="3352800"/>
          </a:xfrm>
        </p:spPr>
        <p:txBody>
          <a:bodyPr>
            <a:noAutofit/>
          </a:bodyPr>
          <a:lstStyle/>
          <a:p>
            <a:pPr>
              <a:lnSpc>
                <a:spcPct val="80000"/>
              </a:lnSpc>
              <a:buNone/>
            </a:pPr>
            <a:r>
              <a:rPr lang="en-US" sz="2000" b="1" dirty="0">
                <a:solidFill>
                  <a:srgbClr val="333399"/>
                </a:solidFill>
                <a:latin typeface="Courier New" pitchFamily="49" charset="0"/>
              </a:rPr>
              <a:t>class a{</a:t>
            </a:r>
            <a:br>
              <a:rPr lang="en-US" sz="2000" b="1" dirty="0">
                <a:solidFill>
                  <a:srgbClr val="333399"/>
                </a:solidFill>
                <a:latin typeface="Courier New" pitchFamily="49" charset="0"/>
              </a:rPr>
            </a:br>
            <a:r>
              <a:rPr lang="en-US" sz="2000" b="1" dirty="0">
                <a:solidFill>
                  <a:srgbClr val="333399"/>
                </a:solidFill>
                <a:latin typeface="Courier New" pitchFamily="49" charset="0"/>
              </a:rPr>
              <a:t>   public: </a:t>
            </a:r>
            <a:br>
              <a:rPr lang="en-US" sz="2000" b="1" dirty="0">
                <a:solidFill>
                  <a:srgbClr val="333399"/>
                </a:solidFill>
                <a:latin typeface="Courier New" pitchFamily="49" charset="0"/>
              </a:rPr>
            </a:b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nBase</a:t>
            </a:r>
            <a:r>
              <a:rPr lang="en-US" sz="2000" b="1" dirty="0">
                <a:solidFill>
                  <a:srgbClr val="333399"/>
                </a:solidFill>
                <a:latin typeface="Courier New" pitchFamily="49" charset="0"/>
              </a:rPr>
              <a:t> Constructor"); }</a:t>
            </a:r>
            <a:br>
              <a:rPr lang="en-US" sz="2000" b="1" dirty="0">
                <a:solidFill>
                  <a:srgbClr val="333399"/>
                </a:solidFill>
                <a:latin typeface="Courier New" pitchFamily="49" charset="0"/>
              </a:rPr>
            </a:b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nBase</a:t>
            </a:r>
            <a:r>
              <a:rPr lang="en-US" sz="2000" b="1" dirty="0">
                <a:solidFill>
                  <a:srgbClr val="333399"/>
                </a:solidFill>
                <a:latin typeface="Courier New" pitchFamily="49" charset="0"/>
              </a:rPr>
              <a:t> Destructor"); } </a:t>
            </a:r>
          </a:p>
          <a:p>
            <a:pPr>
              <a:lnSpc>
                <a:spcPct val="80000"/>
              </a:lnSpc>
              <a:buNone/>
            </a:pPr>
            <a:r>
              <a:rPr lang="en-US" sz="2000" b="1" dirty="0">
                <a:solidFill>
                  <a:srgbClr val="333399"/>
                </a:solidFill>
                <a:latin typeface="Courier New" pitchFamily="49" charset="0"/>
              </a:rPr>
              <a:t>};</a:t>
            </a:r>
            <a:br>
              <a:rPr lang="en-US" sz="2000" b="1" dirty="0">
                <a:solidFill>
                  <a:srgbClr val="333399"/>
                </a:solidFill>
                <a:latin typeface="Courier New" pitchFamily="49" charset="0"/>
              </a:rPr>
            </a:br>
            <a:endParaRPr lang="en-US" sz="2000" b="1" dirty="0">
              <a:solidFill>
                <a:srgbClr val="333399"/>
              </a:solidFill>
              <a:latin typeface="Courier New" pitchFamily="49" charset="0"/>
            </a:endParaRPr>
          </a:p>
          <a:p>
            <a:pPr>
              <a:lnSpc>
                <a:spcPct val="80000"/>
              </a:lnSpc>
              <a:buNone/>
            </a:pPr>
            <a:r>
              <a:rPr lang="en-US" sz="2000" b="1" dirty="0">
                <a:solidFill>
                  <a:srgbClr val="333399"/>
                </a:solidFill>
                <a:latin typeface="Courier New" pitchFamily="49" charset="0"/>
              </a:rPr>
              <a:t>class b : public a {</a:t>
            </a:r>
            <a:br>
              <a:rPr lang="en-US" sz="2000" b="1" dirty="0">
                <a:solidFill>
                  <a:srgbClr val="333399"/>
                </a:solidFill>
                <a:latin typeface="Courier New" pitchFamily="49" charset="0"/>
              </a:rPr>
            </a:br>
            <a:r>
              <a:rPr lang="en-US" sz="2000" b="1" dirty="0">
                <a:solidFill>
                  <a:srgbClr val="333399"/>
                </a:solidFill>
                <a:latin typeface="Courier New" pitchFamily="49" charset="0"/>
              </a:rPr>
              <a:t>   public:</a:t>
            </a:r>
            <a:br>
              <a:rPr lang="en-US" sz="2000" b="1" dirty="0">
                <a:solidFill>
                  <a:srgbClr val="333399"/>
                </a:solidFill>
                <a:latin typeface="Courier New" pitchFamily="49" charset="0"/>
              </a:rPr>
            </a:br>
            <a:r>
              <a:rPr lang="en-US" sz="2000" b="1" dirty="0">
                <a:solidFill>
                  <a:srgbClr val="333399"/>
                </a:solidFill>
                <a:latin typeface="Courier New" pitchFamily="49" charset="0"/>
              </a:rPr>
              <a:t>       b(){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nDerived</a:t>
            </a:r>
            <a:r>
              <a:rPr lang="en-US" sz="2000" b="1" dirty="0">
                <a:solidFill>
                  <a:srgbClr val="333399"/>
                </a:solidFill>
                <a:latin typeface="Courier New" pitchFamily="49" charset="0"/>
              </a:rPr>
              <a:t> Constructor"); }</a:t>
            </a:r>
            <a:br>
              <a:rPr lang="en-US" sz="2000" b="1" dirty="0">
                <a:solidFill>
                  <a:srgbClr val="333399"/>
                </a:solidFill>
                <a:latin typeface="Courier New" pitchFamily="49" charset="0"/>
              </a:rPr>
            </a:br>
            <a:r>
              <a:rPr lang="en-US" sz="2000" b="1" dirty="0">
                <a:solidFill>
                  <a:srgbClr val="333399"/>
                </a:solidFill>
                <a:latin typeface="Courier New" pitchFamily="49" charset="0"/>
              </a:rPr>
              <a:t>       ~b(){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nDerived</a:t>
            </a:r>
            <a:r>
              <a:rPr lang="en-US" sz="2000" b="1" dirty="0">
                <a:solidFill>
                  <a:srgbClr val="333399"/>
                </a:solidFill>
                <a:latin typeface="Courier New" pitchFamily="49" charset="0"/>
              </a:rPr>
              <a:t> Destructor"); } </a:t>
            </a:r>
          </a:p>
          <a:p>
            <a:pPr>
              <a:lnSpc>
                <a:spcPct val="80000"/>
              </a:lnSpc>
              <a:buNone/>
            </a:pPr>
            <a:r>
              <a:rPr lang="en-US" sz="2000" b="1" dirty="0">
                <a:solidFill>
                  <a:srgbClr val="333399"/>
                </a:solidFill>
                <a:latin typeface="Courier New" pitchFamily="49" charset="0"/>
              </a:rPr>
              <a:t>};</a:t>
            </a:r>
          </a:p>
        </p:txBody>
      </p:sp>
      <p:sp>
        <p:nvSpPr>
          <p:cNvPr id="4" name="Content Placeholder 2"/>
          <p:cNvSpPr txBox="1">
            <a:spLocks/>
          </p:cNvSpPr>
          <p:nvPr/>
        </p:nvSpPr>
        <p:spPr>
          <a:xfrm>
            <a:off x="8763001" y="1828802"/>
            <a:ext cx="3200400" cy="2666999"/>
          </a:xfrm>
          <a:prstGeom prst="rect">
            <a:avLst/>
          </a:prstGeom>
        </p:spPr>
        <p:txBody>
          <a:bodyPr vert="horz" lIns="91440" tIns="45720" rIns="91440" bIns="45720" rtlCol="0">
            <a:normAutofit/>
          </a:bodyPr>
          <a:lstStyle/>
          <a:p>
            <a:pPr marL="342900" indent="-342900">
              <a:spcBef>
                <a:spcPct val="20000"/>
              </a:spcBef>
              <a:defRPr/>
            </a:pPr>
            <a:r>
              <a:rPr lang="en-US" sz="3200" dirty="0"/>
              <a:t/>
            </a:r>
            <a:br>
              <a:rPr lang="en-US" sz="3200" dirty="0"/>
            </a:br>
            <a:r>
              <a:rPr lang="en-US" sz="2000" b="1" dirty="0" err="1">
                <a:solidFill>
                  <a:srgbClr val="333399"/>
                </a:solidFill>
                <a:latin typeface="Courier New" pitchFamily="49" charset="0"/>
              </a:rPr>
              <a:t>int</a:t>
            </a:r>
            <a:r>
              <a:rPr lang="en-US" sz="2000" b="1" dirty="0">
                <a:solidFill>
                  <a:srgbClr val="333399"/>
                </a:solidFill>
                <a:latin typeface="Courier New" pitchFamily="49" charset="0"/>
              </a:rPr>
              <a:t> main()</a:t>
            </a:r>
            <a:br>
              <a:rPr lang="en-US" sz="2000" b="1" dirty="0">
                <a:solidFill>
                  <a:srgbClr val="333399"/>
                </a:solidFill>
                <a:latin typeface="Courier New" pitchFamily="49" charset="0"/>
              </a:rPr>
            </a:br>
            <a:r>
              <a:rPr lang="en-US" sz="2000" b="1" dirty="0">
                <a:solidFill>
                  <a:srgbClr val="333399"/>
                </a:solidFill>
                <a:latin typeface="Courier New" pitchFamily="49" charset="0"/>
              </a:rPr>
              <a:t>{</a:t>
            </a:r>
            <a:br>
              <a:rPr lang="en-US" sz="2000" b="1" dirty="0">
                <a:solidFill>
                  <a:srgbClr val="333399"/>
                </a:solidFill>
                <a:latin typeface="Courier New" pitchFamily="49" charset="0"/>
              </a:rPr>
            </a:b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obj</a:t>
            </a:r>
            <a:r>
              <a:rPr lang="en-US" sz="2000" b="1" dirty="0">
                <a:solidFill>
                  <a:srgbClr val="333399"/>
                </a:solidFill>
                <a:latin typeface="Courier New" pitchFamily="49" charset="0"/>
              </a:rPr>
              <a:t>=new b;</a:t>
            </a:r>
            <a:br>
              <a:rPr lang="en-US" sz="2000" b="1" dirty="0">
                <a:solidFill>
                  <a:srgbClr val="333399"/>
                </a:solidFill>
                <a:latin typeface="Courier New" pitchFamily="49" charset="0"/>
              </a:rPr>
            </a:br>
            <a:r>
              <a:rPr lang="en-US" sz="2000" b="1" dirty="0">
                <a:solidFill>
                  <a:srgbClr val="333399"/>
                </a:solidFill>
                <a:latin typeface="Courier New" pitchFamily="49" charset="0"/>
              </a:rPr>
              <a:t>   delete </a:t>
            </a:r>
            <a:r>
              <a:rPr lang="en-US" sz="2000" b="1" dirty="0" err="1">
                <a:solidFill>
                  <a:srgbClr val="333399"/>
                </a:solidFill>
                <a:latin typeface="Courier New" pitchFamily="49" charset="0"/>
              </a:rPr>
              <a:t>obj</a:t>
            </a:r>
            <a:r>
              <a:rPr lang="en-US" sz="2000" b="1" dirty="0">
                <a:solidFill>
                  <a:srgbClr val="333399"/>
                </a:solidFill>
                <a:latin typeface="Courier New" pitchFamily="49" charset="0"/>
              </a:rPr>
              <a:t>;</a:t>
            </a:r>
            <a:br>
              <a:rPr lang="en-US" sz="2000" b="1" dirty="0">
                <a:solidFill>
                  <a:srgbClr val="333399"/>
                </a:solidFill>
                <a:latin typeface="Courier New" pitchFamily="49" charset="0"/>
              </a:rPr>
            </a:br>
            <a:r>
              <a:rPr lang="en-US" sz="2000" b="1" dirty="0">
                <a:solidFill>
                  <a:srgbClr val="333399"/>
                </a:solidFill>
                <a:latin typeface="Courier New" pitchFamily="49" charset="0"/>
              </a:rPr>
              <a:t>   return 0;</a:t>
            </a:r>
            <a:br>
              <a:rPr lang="en-US" sz="2000" b="1" dirty="0">
                <a:solidFill>
                  <a:srgbClr val="333399"/>
                </a:solidFill>
                <a:latin typeface="Courier New" pitchFamily="49" charset="0"/>
              </a:rPr>
            </a:br>
            <a:r>
              <a:rPr lang="en-US" sz="2000" b="1" dirty="0">
                <a:solidFill>
                  <a:srgbClr val="333399"/>
                </a:solidFill>
                <a:latin typeface="Courier New" pitchFamily="49" charset="0"/>
              </a:rPr>
              <a:t>}</a:t>
            </a:r>
          </a:p>
        </p:txBody>
      </p:sp>
      <p:sp>
        <p:nvSpPr>
          <p:cNvPr id="5" name="TextBox 4"/>
          <p:cNvSpPr txBox="1"/>
          <p:nvPr/>
        </p:nvSpPr>
        <p:spPr>
          <a:xfrm>
            <a:off x="9296400" y="5029201"/>
            <a:ext cx="2514600" cy="1532727"/>
          </a:xfrm>
          <a:prstGeom prst="rect">
            <a:avLst/>
          </a:prstGeom>
          <a:noFill/>
        </p:spPr>
        <p:txBody>
          <a:bodyPr wrap="square" rtlCol="0">
            <a:spAutoFit/>
          </a:bodyPr>
          <a:lstStyle/>
          <a:p>
            <a:pPr marL="342900" indent="-342900">
              <a:spcBef>
                <a:spcPct val="20000"/>
              </a:spcBef>
              <a:defRPr/>
            </a:pPr>
            <a:r>
              <a:rPr lang="en-US" dirty="0">
                <a:solidFill>
                  <a:srgbClr val="006600"/>
                </a:solidFill>
              </a:rPr>
              <a:t>Output:</a:t>
            </a:r>
          </a:p>
          <a:p>
            <a:pPr marL="342900" indent="-342900">
              <a:spcBef>
                <a:spcPct val="20000"/>
              </a:spcBef>
            </a:pPr>
            <a:r>
              <a:rPr lang="es-ES" dirty="0">
                <a:solidFill>
                  <a:srgbClr val="006600"/>
                </a:solidFill>
              </a:rPr>
              <a:t>    	Base Constructor</a:t>
            </a:r>
            <a:br>
              <a:rPr lang="es-ES" dirty="0">
                <a:solidFill>
                  <a:srgbClr val="006600"/>
                </a:solidFill>
              </a:rPr>
            </a:br>
            <a:r>
              <a:rPr lang="es-ES" dirty="0" err="1">
                <a:solidFill>
                  <a:srgbClr val="006600"/>
                </a:solidFill>
              </a:rPr>
              <a:t>Derived</a:t>
            </a:r>
            <a:r>
              <a:rPr lang="es-ES" dirty="0">
                <a:solidFill>
                  <a:srgbClr val="006600"/>
                </a:solidFill>
              </a:rPr>
              <a:t> Constructor</a:t>
            </a:r>
            <a:br>
              <a:rPr lang="es-ES" dirty="0">
                <a:solidFill>
                  <a:srgbClr val="006600"/>
                </a:solidFill>
              </a:rPr>
            </a:br>
            <a:r>
              <a:rPr lang="es-ES" dirty="0">
                <a:solidFill>
                  <a:srgbClr val="006600"/>
                </a:solidFill>
              </a:rPr>
              <a:t>Base Destructor</a:t>
            </a:r>
            <a:endParaRPr lang="en-US" dirty="0">
              <a:solidFill>
                <a:srgbClr val="006600"/>
              </a:solidFill>
            </a:endParaRPr>
          </a:p>
          <a:p>
            <a:endParaRPr lang="en-US" dirty="0"/>
          </a:p>
        </p:txBody>
      </p:sp>
      <p:sp>
        <p:nvSpPr>
          <p:cNvPr id="6" name="Title 1"/>
          <p:cNvSpPr>
            <a:spLocks noGrp="1"/>
          </p:cNvSpPr>
          <p:nvPr>
            <p:ph type="title"/>
          </p:nvPr>
        </p:nvSpPr>
        <p:spPr>
          <a:xfrm>
            <a:off x="611030" y="274638"/>
            <a:ext cx="10969943" cy="1143000"/>
          </a:xfrm>
        </p:spPr>
        <p:txBody>
          <a:bodyPr/>
          <a:lstStyle/>
          <a:p>
            <a:r>
              <a:rPr lang="en-US" dirty="0"/>
              <a:t>Destructor-Example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0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20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33600"/>
            <a:ext cx="8610600" cy="3352800"/>
          </a:xfrm>
        </p:spPr>
        <p:txBody>
          <a:bodyPr>
            <a:noAutofit/>
          </a:bodyPr>
          <a:lstStyle/>
          <a:p>
            <a:pPr>
              <a:lnSpc>
                <a:spcPct val="80000"/>
              </a:lnSpc>
              <a:buNone/>
            </a:pPr>
            <a:r>
              <a:rPr lang="en-US" sz="2000" b="1" dirty="0">
                <a:solidFill>
                  <a:srgbClr val="333399"/>
                </a:solidFill>
                <a:latin typeface="Courier New" pitchFamily="49" charset="0"/>
              </a:rPr>
              <a:t>class a{</a:t>
            </a:r>
            <a:br>
              <a:rPr lang="en-US" sz="2000" b="1" dirty="0">
                <a:solidFill>
                  <a:srgbClr val="333399"/>
                </a:solidFill>
                <a:latin typeface="Courier New" pitchFamily="49" charset="0"/>
              </a:rPr>
            </a:br>
            <a:r>
              <a:rPr lang="en-US" sz="2000" b="1" dirty="0">
                <a:solidFill>
                  <a:srgbClr val="333399"/>
                </a:solidFill>
                <a:latin typeface="Courier New" pitchFamily="49" charset="0"/>
              </a:rPr>
              <a:t>   public: </a:t>
            </a:r>
            <a:br>
              <a:rPr lang="en-US" sz="2000" b="1" dirty="0">
                <a:solidFill>
                  <a:srgbClr val="333399"/>
                </a:solidFill>
                <a:latin typeface="Courier New" pitchFamily="49" charset="0"/>
              </a:rPr>
            </a:b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nBase</a:t>
            </a:r>
            <a:r>
              <a:rPr lang="en-US" sz="2000" b="1" dirty="0">
                <a:solidFill>
                  <a:srgbClr val="333399"/>
                </a:solidFill>
                <a:latin typeface="Courier New" pitchFamily="49" charset="0"/>
              </a:rPr>
              <a:t> Constructor"); }</a:t>
            </a:r>
            <a:br>
              <a:rPr lang="en-US" sz="2000" b="1" dirty="0">
                <a:solidFill>
                  <a:srgbClr val="333399"/>
                </a:solidFill>
                <a:latin typeface="Courier New" pitchFamily="49" charset="0"/>
              </a:rPr>
            </a:br>
            <a:r>
              <a:rPr lang="en-US" sz="2000" b="1" dirty="0">
                <a:solidFill>
                  <a:srgbClr val="333399"/>
                </a:solidFill>
                <a:latin typeface="Courier New" pitchFamily="49" charset="0"/>
              </a:rPr>
              <a:t>       </a:t>
            </a:r>
            <a:r>
              <a:rPr lang="en-US" sz="2000" b="1" i="1" u="sng" dirty="0">
                <a:solidFill>
                  <a:srgbClr val="333399"/>
                </a:solidFill>
                <a:latin typeface="Courier New" pitchFamily="49" charset="0"/>
              </a:rPr>
              <a:t>virtual</a:t>
            </a: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nBase</a:t>
            </a:r>
            <a:r>
              <a:rPr lang="en-US" sz="2000" b="1" dirty="0">
                <a:solidFill>
                  <a:srgbClr val="333399"/>
                </a:solidFill>
                <a:latin typeface="Courier New" pitchFamily="49" charset="0"/>
              </a:rPr>
              <a:t> Destructor"); } </a:t>
            </a:r>
          </a:p>
          <a:p>
            <a:pPr>
              <a:lnSpc>
                <a:spcPct val="80000"/>
              </a:lnSpc>
              <a:buNone/>
            </a:pPr>
            <a:r>
              <a:rPr lang="en-US" sz="2000" b="1" dirty="0">
                <a:solidFill>
                  <a:srgbClr val="333399"/>
                </a:solidFill>
                <a:latin typeface="Courier New" pitchFamily="49" charset="0"/>
              </a:rPr>
              <a:t>};</a:t>
            </a:r>
            <a:br>
              <a:rPr lang="en-US" sz="2000" b="1" dirty="0">
                <a:solidFill>
                  <a:srgbClr val="333399"/>
                </a:solidFill>
                <a:latin typeface="Courier New" pitchFamily="49" charset="0"/>
              </a:rPr>
            </a:br>
            <a:endParaRPr lang="en-US" sz="2000" b="1" dirty="0">
              <a:solidFill>
                <a:srgbClr val="333399"/>
              </a:solidFill>
              <a:latin typeface="Courier New" pitchFamily="49" charset="0"/>
            </a:endParaRPr>
          </a:p>
          <a:p>
            <a:pPr>
              <a:lnSpc>
                <a:spcPct val="80000"/>
              </a:lnSpc>
              <a:buNone/>
            </a:pPr>
            <a:r>
              <a:rPr lang="en-US" sz="2000" b="1" dirty="0">
                <a:solidFill>
                  <a:srgbClr val="333399"/>
                </a:solidFill>
                <a:latin typeface="Courier New" pitchFamily="49" charset="0"/>
              </a:rPr>
              <a:t>class b : public a {</a:t>
            </a:r>
            <a:br>
              <a:rPr lang="en-US" sz="2000" b="1" dirty="0">
                <a:solidFill>
                  <a:srgbClr val="333399"/>
                </a:solidFill>
                <a:latin typeface="Courier New" pitchFamily="49" charset="0"/>
              </a:rPr>
            </a:br>
            <a:r>
              <a:rPr lang="en-US" sz="2000" b="1" dirty="0">
                <a:solidFill>
                  <a:srgbClr val="333399"/>
                </a:solidFill>
                <a:latin typeface="Courier New" pitchFamily="49" charset="0"/>
              </a:rPr>
              <a:t>   public:</a:t>
            </a:r>
            <a:br>
              <a:rPr lang="en-US" sz="2000" b="1" dirty="0">
                <a:solidFill>
                  <a:srgbClr val="333399"/>
                </a:solidFill>
                <a:latin typeface="Courier New" pitchFamily="49" charset="0"/>
              </a:rPr>
            </a:br>
            <a:r>
              <a:rPr lang="en-US" sz="2000" b="1" dirty="0">
                <a:solidFill>
                  <a:srgbClr val="333399"/>
                </a:solidFill>
                <a:latin typeface="Courier New" pitchFamily="49" charset="0"/>
              </a:rPr>
              <a:t>       b(){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nDerived</a:t>
            </a:r>
            <a:r>
              <a:rPr lang="en-US" sz="2000" b="1" dirty="0">
                <a:solidFill>
                  <a:srgbClr val="333399"/>
                </a:solidFill>
                <a:latin typeface="Courier New" pitchFamily="49" charset="0"/>
              </a:rPr>
              <a:t> Constructor"); }</a:t>
            </a:r>
            <a:br>
              <a:rPr lang="en-US" sz="2000" b="1" dirty="0">
                <a:solidFill>
                  <a:srgbClr val="333399"/>
                </a:solidFill>
                <a:latin typeface="Courier New" pitchFamily="49" charset="0"/>
              </a:rPr>
            </a:br>
            <a:r>
              <a:rPr lang="en-US" sz="2000" b="1" dirty="0">
                <a:solidFill>
                  <a:srgbClr val="333399"/>
                </a:solidFill>
                <a:latin typeface="Courier New" pitchFamily="49" charset="0"/>
              </a:rPr>
              <a:t>       ~b(){ </a:t>
            </a:r>
            <a:r>
              <a:rPr lang="en-US" sz="2000" b="1" dirty="0" err="1">
                <a:solidFill>
                  <a:srgbClr val="333399"/>
                </a:solidFill>
                <a:latin typeface="Courier New" pitchFamily="49" charset="0"/>
              </a:rPr>
              <a:t>printf</a:t>
            </a:r>
            <a:r>
              <a:rPr lang="en-US" sz="2000" b="1" dirty="0">
                <a:solidFill>
                  <a:srgbClr val="333399"/>
                </a:solidFill>
                <a:latin typeface="Courier New" pitchFamily="49" charset="0"/>
              </a:rPr>
              <a:t>("\</a:t>
            </a:r>
            <a:r>
              <a:rPr lang="en-US" sz="2000" b="1" dirty="0" err="1">
                <a:solidFill>
                  <a:srgbClr val="333399"/>
                </a:solidFill>
                <a:latin typeface="Courier New" pitchFamily="49" charset="0"/>
              </a:rPr>
              <a:t>nDerived</a:t>
            </a:r>
            <a:r>
              <a:rPr lang="en-US" sz="2000" b="1" dirty="0">
                <a:solidFill>
                  <a:srgbClr val="333399"/>
                </a:solidFill>
                <a:latin typeface="Courier New" pitchFamily="49" charset="0"/>
              </a:rPr>
              <a:t> Destructor"); } </a:t>
            </a:r>
          </a:p>
          <a:p>
            <a:pPr>
              <a:lnSpc>
                <a:spcPct val="80000"/>
              </a:lnSpc>
              <a:buNone/>
            </a:pPr>
            <a:r>
              <a:rPr lang="en-US" sz="2000" b="1" dirty="0">
                <a:solidFill>
                  <a:srgbClr val="333399"/>
                </a:solidFill>
                <a:latin typeface="Courier New" pitchFamily="49" charset="0"/>
              </a:rPr>
              <a:t>};</a:t>
            </a:r>
          </a:p>
        </p:txBody>
      </p:sp>
      <p:sp>
        <p:nvSpPr>
          <p:cNvPr id="4" name="Content Placeholder 2"/>
          <p:cNvSpPr txBox="1">
            <a:spLocks/>
          </p:cNvSpPr>
          <p:nvPr/>
        </p:nvSpPr>
        <p:spPr>
          <a:xfrm>
            <a:off x="8763001" y="1828802"/>
            <a:ext cx="3200400" cy="2666999"/>
          </a:xfrm>
          <a:prstGeom prst="rect">
            <a:avLst/>
          </a:prstGeom>
        </p:spPr>
        <p:txBody>
          <a:bodyPr vert="horz" lIns="91440" tIns="45720" rIns="91440" bIns="45720" rtlCol="0">
            <a:normAutofit/>
          </a:bodyPr>
          <a:lstStyle/>
          <a:p>
            <a:pPr marL="342900" indent="-342900">
              <a:spcBef>
                <a:spcPct val="20000"/>
              </a:spcBef>
              <a:defRPr/>
            </a:pPr>
            <a:r>
              <a:rPr lang="en-US" sz="3200" dirty="0"/>
              <a:t/>
            </a:r>
            <a:br>
              <a:rPr lang="en-US" sz="3200" dirty="0"/>
            </a:br>
            <a:r>
              <a:rPr lang="en-US" sz="2000" b="1" dirty="0" err="1">
                <a:solidFill>
                  <a:srgbClr val="333399"/>
                </a:solidFill>
                <a:latin typeface="Courier New" pitchFamily="49" charset="0"/>
              </a:rPr>
              <a:t>int</a:t>
            </a:r>
            <a:r>
              <a:rPr lang="en-US" sz="2000" b="1" dirty="0">
                <a:solidFill>
                  <a:srgbClr val="333399"/>
                </a:solidFill>
                <a:latin typeface="Courier New" pitchFamily="49" charset="0"/>
              </a:rPr>
              <a:t> main()</a:t>
            </a:r>
            <a:br>
              <a:rPr lang="en-US" sz="2000" b="1" dirty="0">
                <a:solidFill>
                  <a:srgbClr val="333399"/>
                </a:solidFill>
                <a:latin typeface="Courier New" pitchFamily="49" charset="0"/>
              </a:rPr>
            </a:br>
            <a:r>
              <a:rPr lang="en-US" sz="2000" b="1" dirty="0">
                <a:solidFill>
                  <a:srgbClr val="333399"/>
                </a:solidFill>
                <a:latin typeface="Courier New" pitchFamily="49" charset="0"/>
              </a:rPr>
              <a:t>{</a:t>
            </a:r>
            <a:br>
              <a:rPr lang="en-US" sz="2000" b="1" dirty="0">
                <a:solidFill>
                  <a:srgbClr val="333399"/>
                </a:solidFill>
                <a:latin typeface="Courier New" pitchFamily="49" charset="0"/>
              </a:rPr>
            </a:br>
            <a:r>
              <a:rPr lang="en-US" sz="2000" b="1" dirty="0">
                <a:solidFill>
                  <a:srgbClr val="333399"/>
                </a:solidFill>
                <a:latin typeface="Courier New" pitchFamily="49" charset="0"/>
              </a:rPr>
              <a:t>   a* </a:t>
            </a:r>
            <a:r>
              <a:rPr lang="en-US" sz="2000" b="1" dirty="0" err="1">
                <a:solidFill>
                  <a:srgbClr val="333399"/>
                </a:solidFill>
                <a:latin typeface="Courier New" pitchFamily="49" charset="0"/>
              </a:rPr>
              <a:t>obj</a:t>
            </a:r>
            <a:r>
              <a:rPr lang="en-US" sz="2000" b="1" dirty="0">
                <a:solidFill>
                  <a:srgbClr val="333399"/>
                </a:solidFill>
                <a:latin typeface="Courier New" pitchFamily="49" charset="0"/>
              </a:rPr>
              <a:t>=new b;</a:t>
            </a:r>
            <a:br>
              <a:rPr lang="en-US" sz="2000" b="1" dirty="0">
                <a:solidFill>
                  <a:srgbClr val="333399"/>
                </a:solidFill>
                <a:latin typeface="Courier New" pitchFamily="49" charset="0"/>
              </a:rPr>
            </a:br>
            <a:r>
              <a:rPr lang="en-US" sz="2000" b="1" dirty="0">
                <a:solidFill>
                  <a:srgbClr val="333399"/>
                </a:solidFill>
                <a:latin typeface="Courier New" pitchFamily="49" charset="0"/>
              </a:rPr>
              <a:t>   delete </a:t>
            </a:r>
            <a:r>
              <a:rPr lang="en-US" sz="2000" b="1" dirty="0" err="1">
                <a:solidFill>
                  <a:srgbClr val="333399"/>
                </a:solidFill>
                <a:latin typeface="Courier New" pitchFamily="49" charset="0"/>
              </a:rPr>
              <a:t>obj</a:t>
            </a:r>
            <a:r>
              <a:rPr lang="en-US" sz="2000" b="1" dirty="0">
                <a:solidFill>
                  <a:srgbClr val="333399"/>
                </a:solidFill>
                <a:latin typeface="Courier New" pitchFamily="49" charset="0"/>
              </a:rPr>
              <a:t>;</a:t>
            </a:r>
            <a:br>
              <a:rPr lang="en-US" sz="2000" b="1" dirty="0">
                <a:solidFill>
                  <a:srgbClr val="333399"/>
                </a:solidFill>
                <a:latin typeface="Courier New" pitchFamily="49" charset="0"/>
              </a:rPr>
            </a:br>
            <a:r>
              <a:rPr lang="en-US" sz="2000" b="1" dirty="0">
                <a:solidFill>
                  <a:srgbClr val="333399"/>
                </a:solidFill>
                <a:latin typeface="Courier New" pitchFamily="49" charset="0"/>
              </a:rPr>
              <a:t>   return 0;</a:t>
            </a:r>
            <a:br>
              <a:rPr lang="en-US" sz="2000" b="1" dirty="0">
                <a:solidFill>
                  <a:srgbClr val="333399"/>
                </a:solidFill>
                <a:latin typeface="Courier New" pitchFamily="49" charset="0"/>
              </a:rPr>
            </a:br>
            <a:r>
              <a:rPr lang="en-US" sz="2000" b="1" dirty="0">
                <a:solidFill>
                  <a:srgbClr val="333399"/>
                </a:solidFill>
                <a:latin typeface="Courier New" pitchFamily="49" charset="0"/>
              </a:rPr>
              <a:t>}</a:t>
            </a:r>
          </a:p>
        </p:txBody>
      </p:sp>
      <p:sp>
        <p:nvSpPr>
          <p:cNvPr id="5" name="TextBox 4"/>
          <p:cNvSpPr txBox="1"/>
          <p:nvPr/>
        </p:nvSpPr>
        <p:spPr>
          <a:xfrm>
            <a:off x="9296400" y="5029201"/>
            <a:ext cx="2514600" cy="1532727"/>
          </a:xfrm>
          <a:prstGeom prst="rect">
            <a:avLst/>
          </a:prstGeom>
          <a:noFill/>
        </p:spPr>
        <p:txBody>
          <a:bodyPr wrap="square" rtlCol="0">
            <a:spAutoFit/>
          </a:bodyPr>
          <a:lstStyle/>
          <a:p>
            <a:pPr marL="342900" indent="-342900">
              <a:spcBef>
                <a:spcPct val="20000"/>
              </a:spcBef>
              <a:defRPr/>
            </a:pPr>
            <a:r>
              <a:rPr lang="en-US" dirty="0">
                <a:solidFill>
                  <a:srgbClr val="006600"/>
                </a:solidFill>
              </a:rPr>
              <a:t>Output:</a:t>
            </a:r>
          </a:p>
          <a:p>
            <a:pPr marL="342900" indent="-342900">
              <a:spcBef>
                <a:spcPct val="20000"/>
              </a:spcBef>
            </a:pPr>
            <a:r>
              <a:rPr lang="es-ES" dirty="0">
                <a:solidFill>
                  <a:srgbClr val="006600"/>
                </a:solidFill>
              </a:rPr>
              <a:t>    	 Base Constructor</a:t>
            </a:r>
            <a:br>
              <a:rPr lang="es-ES" dirty="0">
                <a:solidFill>
                  <a:srgbClr val="006600"/>
                </a:solidFill>
              </a:rPr>
            </a:br>
            <a:r>
              <a:rPr lang="es-ES" dirty="0" err="1">
                <a:solidFill>
                  <a:srgbClr val="006600"/>
                </a:solidFill>
              </a:rPr>
              <a:t>Derived</a:t>
            </a:r>
            <a:r>
              <a:rPr lang="es-ES" dirty="0">
                <a:solidFill>
                  <a:srgbClr val="006600"/>
                </a:solidFill>
              </a:rPr>
              <a:t> Constructor</a:t>
            </a:r>
            <a:br>
              <a:rPr lang="es-ES" dirty="0">
                <a:solidFill>
                  <a:srgbClr val="006600"/>
                </a:solidFill>
              </a:rPr>
            </a:br>
            <a:r>
              <a:rPr lang="es-ES" b="1" dirty="0" err="1">
                <a:solidFill>
                  <a:srgbClr val="006600"/>
                </a:solidFill>
              </a:rPr>
              <a:t>Derived</a:t>
            </a:r>
            <a:r>
              <a:rPr lang="es-ES" b="1" dirty="0">
                <a:solidFill>
                  <a:srgbClr val="006600"/>
                </a:solidFill>
              </a:rPr>
              <a:t> Destructor</a:t>
            </a:r>
            <a:r>
              <a:rPr lang="es-ES" dirty="0">
                <a:solidFill>
                  <a:srgbClr val="006600"/>
                </a:solidFill>
              </a:rPr>
              <a:t/>
            </a:r>
            <a:br>
              <a:rPr lang="es-ES" dirty="0">
                <a:solidFill>
                  <a:srgbClr val="006600"/>
                </a:solidFill>
              </a:rPr>
            </a:br>
            <a:r>
              <a:rPr lang="es-ES" dirty="0">
                <a:solidFill>
                  <a:srgbClr val="006600"/>
                </a:solidFill>
              </a:rPr>
              <a:t>Base Destructor</a:t>
            </a:r>
            <a:endParaRPr lang="en-US" dirty="0">
              <a:solidFill>
                <a:srgbClr val="006600"/>
              </a:solidFill>
            </a:endParaRPr>
          </a:p>
        </p:txBody>
      </p:sp>
      <p:sp>
        <p:nvSpPr>
          <p:cNvPr id="6" name="Title 1"/>
          <p:cNvSpPr>
            <a:spLocks noGrp="1"/>
          </p:cNvSpPr>
          <p:nvPr>
            <p:ph type="title"/>
          </p:nvPr>
        </p:nvSpPr>
        <p:spPr>
          <a:xfrm>
            <a:off x="611030" y="274638"/>
            <a:ext cx="10969943" cy="1143000"/>
          </a:xfrm>
        </p:spPr>
        <p:txBody>
          <a:bodyPr/>
          <a:lstStyle/>
          <a:p>
            <a:r>
              <a:rPr lang="en-US" dirty="0"/>
              <a:t>Virtual Destructor-Example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10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3" y="628650"/>
            <a:ext cx="3989388" cy="626394"/>
          </a:xfrm>
        </p:spPr>
        <p:txBody>
          <a:bodyPr>
            <a:noAutofit/>
          </a:bodyPr>
          <a:lstStyle/>
          <a:p>
            <a:r>
              <a:rPr lang="en-US" sz="3800" b="1" dirty="0">
                <a:solidFill>
                  <a:srgbClr val="002060"/>
                </a:solidFill>
              </a:rPr>
              <a:t>Summary</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65</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55226" y="1441132"/>
            <a:ext cx="10077949" cy="5416868"/>
          </a:xfrm>
          <a:prstGeom prst="rect">
            <a:avLst/>
          </a:prstGeom>
        </p:spPr>
        <p:txBody>
          <a:bodyPr wrap="square">
            <a:spAutoFit/>
          </a:bodyPr>
          <a:lstStyle/>
          <a:p>
            <a:pPr marL="342900" indent="-342900" algn="just">
              <a:buClr>
                <a:srgbClr val="CC04A1"/>
              </a:buClr>
              <a:buFont typeface="Wingdings" panose="05000000000000000000" pitchFamily="2" charset="2"/>
              <a:buChar char="Ø"/>
            </a:pPr>
            <a:r>
              <a:rPr lang="en-IN" sz="2300" dirty="0"/>
              <a:t>Inheritance is the mechanism that provides the </a:t>
            </a:r>
            <a:r>
              <a:rPr lang="en-IN" sz="2400" dirty="0"/>
              <a:t>power of </a:t>
            </a:r>
            <a:r>
              <a:rPr lang="en-IN" sz="2400" b="1" dirty="0"/>
              <a:t>reusability </a:t>
            </a:r>
            <a:r>
              <a:rPr lang="en-IN" sz="2400" dirty="0"/>
              <a:t>and </a:t>
            </a:r>
            <a:r>
              <a:rPr lang="en-IN" sz="2400" b="1" dirty="0"/>
              <a:t>extendibility</a:t>
            </a:r>
            <a:r>
              <a:rPr lang="en-IN" sz="2400" dirty="0"/>
              <a:t>.</a:t>
            </a:r>
            <a:endParaRPr lang="en-IN" sz="2300" dirty="0"/>
          </a:p>
          <a:p>
            <a:pPr marL="342900" indent="-342900" algn="just" eaLnBrk="0" fontAlgn="base" hangingPunct="0">
              <a:spcBef>
                <a:spcPts val="600"/>
              </a:spcBef>
              <a:spcAft>
                <a:spcPts val="600"/>
              </a:spcAft>
              <a:buClr>
                <a:srgbClr val="CC04A1"/>
              </a:buClr>
              <a:buSzPct val="100000"/>
              <a:buFont typeface="Wingdings" pitchFamily="2" charset="2"/>
              <a:buChar char="Ø"/>
            </a:pPr>
            <a:r>
              <a:rPr lang="en-IN" sz="2300" dirty="0"/>
              <a:t>Polymorphism makes systems extensible and maintainable</a:t>
            </a:r>
            <a:r>
              <a:rPr lang="en-US" sz="2300" dirty="0"/>
              <a:t>.</a:t>
            </a:r>
          </a:p>
          <a:p>
            <a:pPr marL="342900" indent="-342900" algn="just" eaLnBrk="0" fontAlgn="base" hangingPunct="0">
              <a:spcBef>
                <a:spcPts val="600"/>
              </a:spcBef>
              <a:spcAft>
                <a:spcPts val="600"/>
              </a:spcAft>
              <a:buClr>
                <a:srgbClr val="CC04A1"/>
              </a:buClr>
              <a:buSzPct val="100000"/>
              <a:buFont typeface="Wingdings" pitchFamily="2" charset="2"/>
              <a:buChar char="Ø"/>
            </a:pPr>
            <a:r>
              <a:rPr lang="en-US" sz="2300" dirty="0"/>
              <a:t>With single inheritance, a class derived from one base class. With multiple inheritance, a class is derived from more than one direct base class.</a:t>
            </a:r>
          </a:p>
          <a:p>
            <a:pPr marL="342900" indent="-342900" algn="just" eaLnBrk="0" fontAlgn="base" hangingPunct="0">
              <a:spcBef>
                <a:spcPts val="600"/>
              </a:spcBef>
              <a:spcAft>
                <a:spcPts val="600"/>
              </a:spcAft>
              <a:buClr>
                <a:srgbClr val="CC04A1"/>
              </a:buClr>
              <a:buSzPct val="100000"/>
              <a:buFont typeface="Wingdings" pitchFamily="2" charset="2"/>
              <a:buChar char="Ø"/>
            </a:pPr>
            <a:r>
              <a:rPr lang="en-US" sz="2300" dirty="0"/>
              <a:t>A derived class is more specific than its base class and represents a smaller group of objects.</a:t>
            </a:r>
          </a:p>
          <a:p>
            <a:pPr marL="342900" indent="-342900" algn="just" eaLnBrk="0" fontAlgn="base" hangingPunct="0">
              <a:spcBef>
                <a:spcPts val="600"/>
              </a:spcBef>
              <a:spcAft>
                <a:spcPts val="600"/>
              </a:spcAft>
              <a:buClr>
                <a:srgbClr val="CC04A1"/>
              </a:buClr>
              <a:buSzPct val="100000"/>
              <a:buFont typeface="Wingdings" pitchFamily="2" charset="2"/>
              <a:buChar char="Ø"/>
            </a:pPr>
            <a:r>
              <a:rPr lang="en-US" sz="2300" dirty="0"/>
              <a:t>Every object of a derived class is also an object of that class’s base class. However, a base-class object is not an object of that class’s derived classes.</a:t>
            </a:r>
          </a:p>
          <a:p>
            <a:pPr marL="342900" indent="-342900" algn="just" eaLnBrk="0" fontAlgn="base" hangingPunct="0">
              <a:spcBef>
                <a:spcPts val="600"/>
              </a:spcBef>
              <a:spcAft>
                <a:spcPts val="600"/>
              </a:spcAft>
              <a:buClr>
                <a:srgbClr val="CC04A1"/>
              </a:buClr>
              <a:buSzPct val="100000"/>
              <a:buFont typeface="Wingdings" pitchFamily="2" charset="2"/>
              <a:buChar char="Ø"/>
            </a:pPr>
            <a:r>
              <a:rPr lang="en-US" sz="2300" dirty="0"/>
              <a:t>A derived class cannot access the private members of its base class directly; allowing this would violate the encapsulation of the base class. A derived class can, however, access the public and protected members of its base class directly.</a:t>
            </a:r>
          </a:p>
        </p:txBody>
      </p:sp>
    </p:spTree>
    <p:extLst>
      <p:ext uri="{BB962C8B-B14F-4D97-AF65-F5344CB8AC3E}">
        <p14:creationId xmlns:p14="http://schemas.microsoft.com/office/powerpoint/2010/main" val="138861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00"/>
                                        <p:tgtEl>
                                          <p:spTgt spid="7">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down)">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3" y="628650"/>
            <a:ext cx="3989388" cy="626394"/>
          </a:xfrm>
        </p:spPr>
        <p:txBody>
          <a:bodyPr>
            <a:noAutofit/>
          </a:bodyPr>
          <a:lstStyle/>
          <a:p>
            <a:r>
              <a:rPr lang="en-US" sz="3800" b="1" dirty="0">
                <a:solidFill>
                  <a:srgbClr val="002060"/>
                </a:solidFill>
              </a:rPr>
              <a:t>References</a:t>
            </a:r>
          </a:p>
        </p:txBody>
      </p:sp>
      <p:sp>
        <p:nvSpPr>
          <p:cNvPr id="5" name="Footer Placeholder 4"/>
          <p:cNvSpPr>
            <a:spLocks noGrp="1"/>
          </p:cNvSpPr>
          <p:nvPr>
            <p:ph type="ftr" sz="quarter" idx="11"/>
          </p:nvPr>
        </p:nvSpPr>
        <p:spPr/>
        <p:txBody>
          <a:bodyPr/>
          <a:lstStyle/>
          <a:p>
            <a:r>
              <a:rPr lang="en-US" sz="1050" b="1" dirty="0">
                <a:solidFill>
                  <a:prstClr val="black"/>
                </a:solidFill>
                <a:latin typeface="Times New Roman" panose="02020603050405020304" pitchFamily="18" charset="0"/>
                <a:cs typeface="Times New Roman" panose="02020603050405020304" pitchFamily="18" charset="0"/>
              </a:rPr>
              <a:t>Object oriented Programming</a:t>
            </a: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66</a:t>
            </a:fld>
            <a:endParaRPr lang="en-US" sz="1200" dirty="0">
              <a:solidFill>
                <a:prstClr val="black"/>
              </a:solidFill>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1266989" y="1377948"/>
            <a:ext cx="10069483" cy="497840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3525" indent="-263525" algn="just">
              <a:lnSpc>
                <a:spcPct val="100000"/>
              </a:lnSpc>
              <a:spcBef>
                <a:spcPts val="0"/>
              </a:spcBef>
              <a:spcAft>
                <a:spcPts val="1200"/>
              </a:spcAft>
              <a:buFont typeface="Wingdings" panose="05000000000000000000" pitchFamily="2" charset="2"/>
              <a:buChar char="§"/>
            </a:pPr>
            <a:r>
              <a:rPr lang="en-US" altLang="en-US" sz="1900" dirty="0">
                <a:solidFill>
                  <a:srgbClr val="CC04A1"/>
                </a:solidFill>
                <a:latin typeface="Cambria" panose="02040503050406030204" pitchFamily="18" charset="0"/>
              </a:rPr>
              <a:t>Reference Books: </a:t>
            </a:r>
          </a:p>
          <a:p>
            <a:pPr marL="542925" indent="-279400" algn="just">
              <a:lnSpc>
                <a:spcPct val="100000"/>
              </a:lnSpc>
              <a:spcBef>
                <a:spcPts val="0"/>
              </a:spcBef>
              <a:spcAft>
                <a:spcPts val="600"/>
              </a:spcAft>
              <a:buClrTx/>
              <a:buFont typeface="+mj-lt"/>
              <a:buAutoNum type="arabicPeriod"/>
            </a:pPr>
            <a:r>
              <a:rPr lang="en-US" altLang="en-US" sz="1700" dirty="0">
                <a:solidFill>
                  <a:schemeClr val="tx1"/>
                </a:solidFill>
                <a:latin typeface="Cambria" panose="02040503050406030204" pitchFamily="18" charset="0"/>
              </a:rPr>
              <a:t>Herbert Schildt, ‘C++ The Complete Reference’, Fourth Edition, McGraw Hill Professional, 2011, ISBN-13: 978-0072226805</a:t>
            </a:r>
          </a:p>
          <a:p>
            <a:pPr marL="542925" indent="-279400" algn="just">
              <a:lnSpc>
                <a:spcPct val="100000"/>
              </a:lnSpc>
              <a:spcBef>
                <a:spcPts val="0"/>
              </a:spcBef>
              <a:spcAft>
                <a:spcPts val="600"/>
              </a:spcAft>
              <a:buClrTx/>
              <a:buFont typeface="+mj-lt"/>
              <a:buAutoNum type="arabicPeriod"/>
            </a:pPr>
            <a:r>
              <a:rPr lang="en-US" altLang="en-US" sz="1700" dirty="0">
                <a:solidFill>
                  <a:schemeClr val="tx1"/>
                </a:solidFill>
                <a:latin typeface="Cambria" panose="02040503050406030204" pitchFamily="18" charset="0"/>
              </a:rPr>
              <a:t>Robert Lafore, ‘Object-Oriented Programming in C++’, Fourth Edition, Sams Publishing, ISBN: 0672323087, ISBN-13: 978-8131722824</a:t>
            </a:r>
          </a:p>
          <a:p>
            <a:pPr marL="542925" indent="-279400" algn="just">
              <a:lnSpc>
                <a:spcPct val="100000"/>
              </a:lnSpc>
              <a:spcBef>
                <a:spcPts val="0"/>
              </a:spcBef>
              <a:spcAft>
                <a:spcPts val="600"/>
              </a:spcAft>
              <a:buClrTx/>
              <a:buFont typeface="+mj-lt"/>
              <a:buAutoNum type="arabicPeriod"/>
            </a:pPr>
            <a:r>
              <a:rPr lang="en-US" altLang="en-US" sz="1700" dirty="0">
                <a:solidFill>
                  <a:schemeClr val="tx1"/>
                </a:solidFill>
                <a:latin typeface="Cambria" panose="02040503050406030204" pitchFamily="18" charset="0"/>
              </a:rPr>
              <a:t>Bjarne Stroustrup, ‘The C++ Programming language’, Third Edition, Pearson Education. ISBN: 9788131705216</a:t>
            </a:r>
          </a:p>
          <a:p>
            <a:pPr marL="542925" indent="-279400" algn="just">
              <a:lnSpc>
                <a:spcPct val="110000"/>
              </a:lnSpc>
              <a:spcBef>
                <a:spcPts val="0"/>
              </a:spcBef>
              <a:spcAft>
                <a:spcPts val="600"/>
              </a:spcAft>
              <a:buClrTx/>
              <a:buFont typeface="+mj-lt"/>
              <a:buAutoNum type="arabicPeriod"/>
            </a:pPr>
            <a:r>
              <a:rPr lang="en-US" altLang="en-US" sz="1700" dirty="0">
                <a:solidFill>
                  <a:schemeClr val="tx1"/>
                </a:solidFill>
                <a:latin typeface="Cambria" panose="02040503050406030204" pitchFamily="18" charset="0"/>
              </a:rPr>
              <a:t>K. R. Venugopal, Rajkumar Buyya, T. Ravishankar, ‘Mastering C++’, Tata McGraw-Hill, ISBN 13: 9780074634547</a:t>
            </a:r>
          </a:p>
          <a:p>
            <a:pPr marL="0" indent="0" algn="just">
              <a:lnSpc>
                <a:spcPct val="100000"/>
              </a:lnSpc>
              <a:spcBef>
                <a:spcPts val="0"/>
              </a:spcBef>
              <a:spcAft>
                <a:spcPts val="600"/>
              </a:spcAft>
              <a:buClrTx/>
              <a:buNone/>
            </a:pPr>
            <a:endParaRPr lang="de-DE" altLang="en-US" sz="1900" dirty="0">
              <a:solidFill>
                <a:schemeClr val="tx1"/>
              </a:solidFill>
              <a:latin typeface="Cambria" panose="02040503050406030204" pitchFamily="18" charset="0"/>
            </a:endParaRPr>
          </a:p>
          <a:p>
            <a:pPr marL="263525" indent="-263525" algn="just">
              <a:lnSpc>
                <a:spcPct val="100000"/>
              </a:lnSpc>
              <a:spcBef>
                <a:spcPts val="0"/>
              </a:spcBef>
              <a:spcAft>
                <a:spcPts val="0"/>
              </a:spcAft>
              <a:buFont typeface="Wingdings" panose="05000000000000000000" pitchFamily="2" charset="2"/>
              <a:buChar char="§"/>
            </a:pPr>
            <a:r>
              <a:rPr lang="de-DE" altLang="en-US" sz="1900" dirty="0">
                <a:solidFill>
                  <a:srgbClr val="CC04A1"/>
                </a:solidFill>
                <a:latin typeface="Cambria" panose="02040503050406030204" pitchFamily="18" charset="0"/>
              </a:rPr>
              <a:t>Weblinks: </a:t>
            </a:r>
          </a:p>
          <a:p>
            <a:pPr marL="542925" indent="-279400" algn="just">
              <a:lnSpc>
                <a:spcPct val="100000"/>
              </a:lnSpc>
              <a:spcBef>
                <a:spcPts val="0"/>
              </a:spcBef>
              <a:spcAft>
                <a:spcPts val="600"/>
              </a:spcAft>
              <a:buClrTx/>
              <a:buFont typeface="+mj-lt"/>
              <a:buAutoNum type="arabicPeriod"/>
            </a:pPr>
            <a:r>
              <a:rPr lang="de-DE" altLang="en-US" sz="1700" dirty="0">
                <a:solidFill>
                  <a:schemeClr val="tx1"/>
                </a:solidFill>
                <a:latin typeface="Cambria" panose="02040503050406030204" pitchFamily="18" charset="0"/>
              </a:rPr>
              <a:t>http://nptel.ac.in/syllabus/106106110/</a:t>
            </a:r>
          </a:p>
          <a:p>
            <a:pPr marL="542925" indent="-279400" algn="just">
              <a:lnSpc>
                <a:spcPct val="100000"/>
              </a:lnSpc>
              <a:spcBef>
                <a:spcPts val="0"/>
              </a:spcBef>
              <a:spcAft>
                <a:spcPts val="600"/>
              </a:spcAft>
              <a:buClrTx/>
              <a:buFont typeface="+mj-lt"/>
              <a:buAutoNum type="arabicPeriod"/>
            </a:pPr>
            <a:r>
              <a:rPr lang="de-DE" altLang="en-US" sz="1700" dirty="0">
                <a:solidFill>
                  <a:schemeClr val="tx1"/>
                </a:solidFill>
                <a:latin typeface="Cambria" panose="02040503050406030204" pitchFamily="18" charset="0"/>
              </a:rPr>
              <a:t>http://ocw.mit.edu</a:t>
            </a:r>
          </a:p>
          <a:p>
            <a:pPr marL="0" indent="0" algn="just">
              <a:lnSpc>
                <a:spcPct val="100000"/>
              </a:lnSpc>
              <a:spcBef>
                <a:spcPts val="0"/>
              </a:spcBef>
              <a:spcAft>
                <a:spcPts val="600"/>
              </a:spcAft>
              <a:buClrTx/>
              <a:buNone/>
            </a:pPr>
            <a:endParaRPr lang="de-DE" altLang="en-US" sz="1900" dirty="0">
              <a:solidFill>
                <a:schemeClr val="tx1"/>
              </a:solidFill>
              <a:latin typeface="Cambria" panose="02040503050406030204" pitchFamily="18" charset="0"/>
            </a:endParaRPr>
          </a:p>
          <a:p>
            <a:pPr marL="357188" indent="-357188" algn="just">
              <a:lnSpc>
                <a:spcPct val="110000"/>
              </a:lnSpc>
              <a:spcBef>
                <a:spcPts val="0"/>
              </a:spcBef>
              <a:spcAft>
                <a:spcPts val="0"/>
              </a:spcAft>
              <a:buFont typeface="Wingdings" panose="05000000000000000000" pitchFamily="2" charset="2"/>
              <a:buChar char="§"/>
            </a:pPr>
            <a:r>
              <a:rPr lang="de-DE" altLang="en-US" sz="1900" dirty="0">
                <a:solidFill>
                  <a:srgbClr val="CC04A1"/>
                </a:solidFill>
                <a:latin typeface="Cambria" panose="02040503050406030204" pitchFamily="18" charset="0"/>
              </a:rPr>
              <a:t>MOOCs: </a:t>
            </a:r>
          </a:p>
          <a:p>
            <a:pPr marL="542925" indent="-279400" algn="just">
              <a:lnSpc>
                <a:spcPct val="100000"/>
              </a:lnSpc>
              <a:spcBef>
                <a:spcPts val="0"/>
              </a:spcBef>
              <a:spcAft>
                <a:spcPts val="600"/>
              </a:spcAft>
              <a:buClrTx/>
              <a:buFont typeface="+mj-lt"/>
              <a:buAutoNum type="arabicPeriod"/>
            </a:pPr>
            <a:r>
              <a:rPr lang="de-DE" altLang="en-US" sz="1700" dirty="0">
                <a:solidFill>
                  <a:schemeClr val="tx1"/>
                </a:solidFill>
                <a:latin typeface="Cambria" panose="02040503050406030204" pitchFamily="18" charset="0"/>
              </a:rPr>
              <a:t>https://www.coursera.org/learn/c-plus-plus-a</a:t>
            </a:r>
          </a:p>
          <a:p>
            <a:pPr marL="542925" indent="-279400" algn="just">
              <a:lnSpc>
                <a:spcPct val="100000"/>
              </a:lnSpc>
              <a:spcBef>
                <a:spcPts val="0"/>
              </a:spcBef>
              <a:spcAft>
                <a:spcPts val="600"/>
              </a:spcAft>
              <a:buClrTx/>
              <a:buFont typeface="+mj-lt"/>
              <a:buAutoNum type="arabicPeriod"/>
            </a:pPr>
            <a:r>
              <a:rPr lang="de-DE" altLang="en-US" sz="1700" dirty="0">
                <a:solidFill>
                  <a:schemeClr val="tx1"/>
                </a:solidFill>
                <a:latin typeface="Cambria" panose="02040503050406030204" pitchFamily="18" charset="0"/>
              </a:rPr>
              <a:t>https://www.mooc-list.com/tags/c-1</a:t>
            </a:r>
          </a:p>
          <a:p>
            <a:pPr marL="0" indent="0" algn="just">
              <a:lnSpc>
                <a:spcPct val="100000"/>
              </a:lnSpc>
              <a:spcBef>
                <a:spcPts val="0"/>
              </a:spcBef>
              <a:spcAft>
                <a:spcPts val="600"/>
              </a:spcAft>
              <a:buClrTx/>
              <a:buNone/>
            </a:pPr>
            <a:endParaRPr lang="en-US" altLang="en-US" sz="1900" dirty="0">
              <a:solidFill>
                <a:schemeClr val="tx1"/>
              </a:solidFill>
              <a:latin typeface="Cambria" panose="02040503050406030204" pitchFamily="18" charset="0"/>
            </a:endParaRPr>
          </a:p>
          <a:p>
            <a:pPr marL="457200" indent="-457200" algn="just">
              <a:lnSpc>
                <a:spcPct val="100000"/>
              </a:lnSpc>
              <a:spcBef>
                <a:spcPts val="0"/>
              </a:spcBef>
              <a:spcAft>
                <a:spcPts val="600"/>
              </a:spcAft>
              <a:buClrTx/>
              <a:buFont typeface="+mj-lt"/>
              <a:buAutoNum type="arabicPeriod"/>
            </a:pPr>
            <a:endParaRPr lang="en-US" altLang="en-US" sz="1900" dirty="0">
              <a:solidFill>
                <a:schemeClr val="tx1"/>
              </a:solidFill>
              <a:latin typeface="Cambria" panose="02040503050406030204" pitchFamily="18" charset="0"/>
            </a:endParaRPr>
          </a:p>
          <a:p>
            <a:pPr marL="457200" indent="-457200" algn="just">
              <a:lnSpc>
                <a:spcPct val="100000"/>
              </a:lnSpc>
              <a:spcBef>
                <a:spcPts val="0"/>
              </a:spcBef>
              <a:spcAft>
                <a:spcPts val="600"/>
              </a:spcAft>
              <a:buClrTx/>
              <a:buFont typeface="+mj-lt"/>
              <a:buAutoNum type="arabicPeriod"/>
            </a:pPr>
            <a:endParaRPr lang="en-US" altLang="en-US" sz="19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54453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2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200"/>
                                        <p:tgtEl>
                                          <p:spTgt spid="9">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200"/>
                                        <p:tgtEl>
                                          <p:spTgt spid="9">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down)">
                                      <p:cBhvr>
                                        <p:cTn id="16" dur="200"/>
                                        <p:tgtEl>
                                          <p:spTgt spid="9">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down)">
                                      <p:cBhvr>
                                        <p:cTn id="19" dur="200"/>
                                        <p:tgtEl>
                                          <p:spTgt spid="9">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down)">
                                      <p:cBhvr>
                                        <p:cTn id="22" dur="200"/>
                                        <p:tgtEl>
                                          <p:spTgt spid="9">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wipe(down)">
                                      <p:cBhvr>
                                        <p:cTn id="25" dur="200"/>
                                        <p:tgtEl>
                                          <p:spTgt spid="9">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9">
                                            <p:txEl>
                                              <p:pRg st="8" end="8"/>
                                            </p:txEl>
                                          </p:spTgt>
                                        </p:tgtEl>
                                        <p:attrNameLst>
                                          <p:attrName>style.visibility</p:attrName>
                                        </p:attrNameLst>
                                      </p:cBhvr>
                                      <p:to>
                                        <p:strVal val="visible"/>
                                      </p:to>
                                    </p:set>
                                    <p:animEffect transition="in" filter="wipe(down)">
                                      <p:cBhvr>
                                        <p:cTn id="28" dur="200"/>
                                        <p:tgtEl>
                                          <p:spTgt spid="9">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Effect transition="in" filter="wipe(down)">
                                      <p:cBhvr>
                                        <p:cTn id="31" dur="200"/>
                                        <p:tgtEl>
                                          <p:spTgt spid="9">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9">
                                            <p:txEl>
                                              <p:pRg st="11" end="11"/>
                                            </p:txEl>
                                          </p:spTgt>
                                        </p:tgtEl>
                                        <p:attrNameLst>
                                          <p:attrName>style.visibility</p:attrName>
                                        </p:attrNameLst>
                                      </p:cBhvr>
                                      <p:to>
                                        <p:strVal val="visible"/>
                                      </p:to>
                                    </p:set>
                                    <p:animEffect transition="in" filter="wipe(down)">
                                      <p:cBhvr>
                                        <p:cTn id="34" dur="200"/>
                                        <p:tgtEl>
                                          <p:spTgt spid="9">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animEffect transition="in" filter="wipe(down)">
                                      <p:cBhvr>
                                        <p:cTn id="37" dur="2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 of Inheritance</a:t>
            </a:r>
          </a:p>
        </p:txBody>
      </p:sp>
      <p:graphicFrame>
        <p:nvGraphicFramePr>
          <p:cNvPr id="7" name="Content Placeholder 6"/>
          <p:cNvGraphicFramePr>
            <a:graphicFrameLocks noGrp="1"/>
          </p:cNvGraphicFramePr>
          <p:nvPr>
            <p:ph idx="1"/>
            <p:extLst/>
          </p:nvPr>
        </p:nvGraphicFramePr>
        <p:xfrm>
          <a:off x="1828798" y="1639614"/>
          <a:ext cx="9348955" cy="4729656"/>
        </p:xfrm>
        <a:graphic>
          <a:graphicData uri="http://schemas.openxmlformats.org/drawingml/2006/table">
            <a:tbl>
              <a:tblPr>
                <a:tableStyleId>{E8B1032C-EA38-4F05-BA0D-38AFFFC7BED3}</a:tableStyleId>
              </a:tblPr>
              <a:tblGrid>
                <a:gridCol w="1435616">
                  <a:extLst>
                    <a:ext uri="{9D8B030D-6E8A-4147-A177-3AD203B41FA5}">
                      <a16:colId xmlns:a16="http://schemas.microsoft.com/office/drawing/2014/main" xmlns="" val="20000"/>
                    </a:ext>
                  </a:extLst>
                </a:gridCol>
                <a:gridCol w="1465525">
                  <a:extLst>
                    <a:ext uri="{9D8B030D-6E8A-4147-A177-3AD203B41FA5}">
                      <a16:colId xmlns:a16="http://schemas.microsoft.com/office/drawing/2014/main" xmlns="" val="20001"/>
                    </a:ext>
                  </a:extLst>
                </a:gridCol>
                <a:gridCol w="1640824">
                  <a:extLst>
                    <a:ext uri="{9D8B030D-6E8A-4147-A177-3AD203B41FA5}">
                      <a16:colId xmlns:a16="http://schemas.microsoft.com/office/drawing/2014/main" xmlns="" val="20002"/>
                    </a:ext>
                  </a:extLst>
                </a:gridCol>
                <a:gridCol w="1649131">
                  <a:extLst>
                    <a:ext uri="{9D8B030D-6E8A-4147-A177-3AD203B41FA5}">
                      <a16:colId xmlns:a16="http://schemas.microsoft.com/office/drawing/2014/main" xmlns="" val="20003"/>
                    </a:ext>
                  </a:extLst>
                </a:gridCol>
                <a:gridCol w="1644978">
                  <a:extLst>
                    <a:ext uri="{9D8B030D-6E8A-4147-A177-3AD203B41FA5}">
                      <a16:colId xmlns:a16="http://schemas.microsoft.com/office/drawing/2014/main" xmlns="" val="20004"/>
                    </a:ext>
                  </a:extLst>
                </a:gridCol>
                <a:gridCol w="1512881">
                  <a:extLst>
                    <a:ext uri="{9D8B030D-6E8A-4147-A177-3AD203B41FA5}">
                      <a16:colId xmlns:a16="http://schemas.microsoft.com/office/drawing/2014/main" xmlns="" val="20005"/>
                    </a:ext>
                  </a:extLst>
                </a:gridCol>
              </a:tblGrid>
              <a:tr h="300346">
                <a:tc gridSpan="2">
                  <a:txBody>
                    <a:bodyPr/>
                    <a:lstStyle/>
                    <a:p>
                      <a:pPr marL="0" marR="0" algn="l"/>
                      <a:r>
                        <a:rPr lang="en-US" sz="1600" dirty="0"/>
                        <a:t>Public inheritance</a:t>
                      </a:r>
                      <a:endParaRPr lang="en-US" sz="1000" dirty="0">
                        <a:latin typeface="Times New Roman"/>
                        <a:ea typeface="Times New Roman"/>
                      </a:endParaRPr>
                    </a:p>
                  </a:txBody>
                  <a:tcPr marL="68580" marR="68580" marT="0" marB="0"/>
                </a:tc>
                <a:tc hMerge="1">
                  <a:txBody>
                    <a:bodyPr/>
                    <a:lstStyle/>
                    <a:p>
                      <a:endParaRPr lang="en-US"/>
                    </a:p>
                  </a:txBody>
                  <a:tcPr/>
                </a:tc>
                <a:tc gridSpan="2">
                  <a:txBody>
                    <a:bodyPr/>
                    <a:lstStyle/>
                    <a:p>
                      <a:pPr marL="0" marR="0" algn="l"/>
                      <a:r>
                        <a:rPr lang="en-US" sz="1600"/>
                        <a:t>Protected inheritance</a:t>
                      </a:r>
                      <a:endParaRPr lang="en-US" sz="1000">
                        <a:latin typeface="Times New Roman"/>
                        <a:ea typeface="Times New Roman"/>
                      </a:endParaRPr>
                    </a:p>
                  </a:txBody>
                  <a:tcPr marL="68580" marR="68580" marT="0" marB="0"/>
                </a:tc>
                <a:tc hMerge="1">
                  <a:txBody>
                    <a:bodyPr/>
                    <a:lstStyle/>
                    <a:p>
                      <a:endParaRPr lang="en-US"/>
                    </a:p>
                  </a:txBody>
                  <a:tcPr/>
                </a:tc>
                <a:tc gridSpan="2">
                  <a:txBody>
                    <a:bodyPr/>
                    <a:lstStyle/>
                    <a:p>
                      <a:pPr marL="0" marR="0" algn="l"/>
                      <a:r>
                        <a:rPr lang="en-US" sz="1600"/>
                        <a:t>Private inheritance</a:t>
                      </a:r>
                      <a:endParaRPr lang="en-US" sz="1000">
                        <a:latin typeface="Times New Roman"/>
                        <a:ea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2064873">
                <a:tc gridSpan="2">
                  <a:txBody>
                    <a:bodyPr/>
                    <a:lstStyle/>
                    <a:p>
                      <a:pPr marL="0" marR="0" algn="l"/>
                      <a:r>
                        <a:rPr lang="en-US" sz="1600" dirty="0"/>
                        <a:t> class D: public B</a:t>
                      </a:r>
                      <a:endParaRPr lang="en-US" sz="1000" dirty="0"/>
                    </a:p>
                    <a:p>
                      <a:pPr marL="228600" marR="0" algn="l"/>
                      <a:r>
                        <a:rPr lang="en-US" sz="1600" dirty="0"/>
                        <a:t>{</a:t>
                      </a:r>
                      <a:endParaRPr lang="en-US" sz="1000" dirty="0"/>
                    </a:p>
                    <a:p>
                      <a:pPr marL="228600" marR="0" algn="l"/>
                      <a:r>
                        <a:rPr lang="en-US" sz="1600" dirty="0"/>
                        <a:t>//members of D</a:t>
                      </a:r>
                      <a:endParaRPr lang="en-US" sz="1000" dirty="0"/>
                    </a:p>
                    <a:p>
                      <a:pPr marL="228600" marR="0" algn="l"/>
                      <a:r>
                        <a:rPr lang="en-US" sz="1600" dirty="0"/>
                        <a:t>}</a:t>
                      </a:r>
                      <a:endParaRPr lang="en-US" sz="1000" dirty="0">
                        <a:latin typeface="Times New Roman"/>
                        <a:ea typeface="Times New Roman"/>
                      </a:endParaRPr>
                    </a:p>
                  </a:txBody>
                  <a:tcPr marL="68580" marR="68580" marT="0" marB="0"/>
                </a:tc>
                <a:tc hMerge="1">
                  <a:txBody>
                    <a:bodyPr/>
                    <a:lstStyle/>
                    <a:p>
                      <a:endParaRPr lang="en-US"/>
                    </a:p>
                  </a:txBody>
                  <a:tcPr/>
                </a:tc>
                <a:tc gridSpan="2">
                  <a:txBody>
                    <a:bodyPr/>
                    <a:lstStyle/>
                    <a:p>
                      <a:pPr marL="0" marR="0" algn="l"/>
                      <a:r>
                        <a:rPr lang="en-US" sz="1600" dirty="0"/>
                        <a:t>class D : protected B</a:t>
                      </a:r>
                      <a:endParaRPr lang="en-US" sz="1000" dirty="0"/>
                    </a:p>
                    <a:p>
                      <a:pPr marL="0" marR="0" algn="l"/>
                      <a:r>
                        <a:rPr lang="en-US" sz="1600" dirty="0"/>
                        <a:t>{</a:t>
                      </a:r>
                      <a:endParaRPr lang="en-US" sz="1000" dirty="0"/>
                    </a:p>
                    <a:p>
                      <a:pPr marL="0" marR="0" algn="l"/>
                      <a:r>
                        <a:rPr lang="en-US" sz="1600" dirty="0"/>
                        <a:t>//members of D</a:t>
                      </a:r>
                      <a:endParaRPr lang="en-US" sz="1000" dirty="0"/>
                    </a:p>
                    <a:p>
                      <a:pPr marL="0" marR="0" algn="l"/>
                      <a:r>
                        <a:rPr lang="en-US" sz="1600" dirty="0"/>
                        <a:t>}</a:t>
                      </a:r>
                      <a:endParaRPr lang="en-US" sz="1000" dirty="0">
                        <a:latin typeface="Times New Roman"/>
                        <a:ea typeface="Times New Roman"/>
                      </a:endParaRPr>
                    </a:p>
                  </a:txBody>
                  <a:tcPr marL="68580" marR="68580" marT="0" marB="0"/>
                </a:tc>
                <a:tc hMerge="1">
                  <a:txBody>
                    <a:bodyPr/>
                    <a:lstStyle/>
                    <a:p>
                      <a:endParaRPr lang="en-US"/>
                    </a:p>
                  </a:txBody>
                  <a:tcPr/>
                </a:tc>
                <a:tc gridSpan="2">
                  <a:txBody>
                    <a:bodyPr/>
                    <a:lstStyle/>
                    <a:p>
                      <a:pPr marL="0" marR="0" algn="l"/>
                      <a:r>
                        <a:rPr lang="en-US" sz="1600"/>
                        <a:t>class D : B</a:t>
                      </a:r>
                      <a:endParaRPr lang="en-US" sz="1000"/>
                    </a:p>
                    <a:p>
                      <a:pPr marL="0" marR="0" algn="l"/>
                      <a:r>
                        <a:rPr lang="en-US" sz="1600"/>
                        <a:t>{</a:t>
                      </a:r>
                      <a:endParaRPr lang="en-US" sz="1000"/>
                    </a:p>
                    <a:p>
                      <a:pPr marL="0" marR="0" algn="l"/>
                      <a:r>
                        <a:rPr lang="en-US" sz="1600"/>
                        <a:t>//members of D</a:t>
                      </a:r>
                      <a:endParaRPr lang="en-US" sz="1000"/>
                    </a:p>
                    <a:p>
                      <a:pPr marL="0" marR="0" algn="l"/>
                      <a:r>
                        <a:rPr lang="en-US" sz="1600"/>
                        <a:t>}</a:t>
                      </a:r>
                      <a:endParaRPr lang="en-US" sz="1000">
                        <a:latin typeface="Times New Roman"/>
                        <a:ea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1"/>
                  </a:ext>
                </a:extLst>
              </a:tr>
              <a:tr h="600691">
                <a:tc>
                  <a:txBody>
                    <a:bodyPr/>
                    <a:lstStyle/>
                    <a:p>
                      <a:pPr marL="0" marR="0" algn="l"/>
                      <a:r>
                        <a:rPr lang="en-US" sz="1600"/>
                        <a:t>Base class</a:t>
                      </a:r>
                      <a:endParaRPr lang="en-US" sz="1000">
                        <a:latin typeface="Times New Roman"/>
                        <a:ea typeface="Times New Roman"/>
                      </a:endParaRPr>
                    </a:p>
                  </a:txBody>
                  <a:tcPr marL="68580" marR="68580" marT="0" marB="0"/>
                </a:tc>
                <a:tc>
                  <a:txBody>
                    <a:bodyPr/>
                    <a:lstStyle/>
                    <a:p>
                      <a:pPr marL="0" marR="0" algn="l"/>
                      <a:r>
                        <a:rPr lang="en-US" sz="1600"/>
                        <a:t>DerClass</a:t>
                      </a:r>
                      <a:endParaRPr lang="en-US" sz="1000">
                        <a:latin typeface="Times New Roman"/>
                        <a:ea typeface="Times New Roman"/>
                      </a:endParaRPr>
                    </a:p>
                  </a:txBody>
                  <a:tcPr marL="68580" marR="68580" marT="0" marB="0"/>
                </a:tc>
                <a:tc>
                  <a:txBody>
                    <a:bodyPr/>
                    <a:lstStyle/>
                    <a:p>
                      <a:pPr marL="0" marR="0" algn="l"/>
                      <a:r>
                        <a:rPr lang="en-US" sz="1600"/>
                        <a:t>Base class</a:t>
                      </a:r>
                      <a:endParaRPr lang="en-US" sz="1000">
                        <a:latin typeface="Times New Roman"/>
                        <a:ea typeface="Times New Roman"/>
                      </a:endParaRPr>
                    </a:p>
                  </a:txBody>
                  <a:tcPr marL="68580" marR="68580" marT="0" marB="0"/>
                </a:tc>
                <a:tc>
                  <a:txBody>
                    <a:bodyPr/>
                    <a:lstStyle/>
                    <a:p>
                      <a:pPr marL="207645" marR="0" algn="l"/>
                      <a:r>
                        <a:rPr lang="en-US" sz="1600"/>
                        <a:t>DerClass</a:t>
                      </a:r>
                      <a:endParaRPr lang="en-US" sz="1000">
                        <a:latin typeface="Times New Roman"/>
                        <a:ea typeface="Times New Roman"/>
                      </a:endParaRPr>
                    </a:p>
                  </a:txBody>
                  <a:tcPr marL="68580" marR="68580" marT="0" marB="0"/>
                </a:tc>
                <a:tc>
                  <a:txBody>
                    <a:bodyPr/>
                    <a:lstStyle/>
                    <a:p>
                      <a:pPr marL="0" marR="0" algn="l"/>
                      <a:r>
                        <a:rPr lang="en-US" sz="1600"/>
                        <a:t>Base class</a:t>
                      </a:r>
                      <a:endParaRPr lang="en-US" sz="1000">
                        <a:latin typeface="Times New Roman"/>
                        <a:ea typeface="Times New Roman"/>
                      </a:endParaRPr>
                    </a:p>
                  </a:txBody>
                  <a:tcPr marL="68580" marR="68580" marT="0" marB="0"/>
                </a:tc>
                <a:tc>
                  <a:txBody>
                    <a:bodyPr/>
                    <a:lstStyle/>
                    <a:p>
                      <a:pPr marL="74295" marR="0" algn="l"/>
                      <a:r>
                        <a:rPr lang="en-US" sz="1600"/>
                        <a:t>Der Class</a:t>
                      </a:r>
                      <a:endParaRPr lang="en-US" sz="1000">
                        <a:latin typeface="Times New Roman"/>
                        <a:ea typeface="Times New Roman"/>
                      </a:endParaRPr>
                    </a:p>
                  </a:txBody>
                  <a:tcPr marL="68580" marR="68580" marT="0" marB="0"/>
                </a:tc>
                <a:extLst>
                  <a:ext uri="{0D108BD9-81ED-4DB2-BD59-A6C34878D82A}">
                    <a16:rowId xmlns:a16="http://schemas.microsoft.com/office/drawing/2014/main" xmlns="" val="10002"/>
                  </a:ext>
                </a:extLst>
              </a:tr>
              <a:tr h="852542">
                <a:tc>
                  <a:txBody>
                    <a:bodyPr/>
                    <a:lstStyle/>
                    <a:p>
                      <a:pPr marL="0" marR="0" algn="l"/>
                      <a:r>
                        <a:rPr lang="en-US" sz="1600"/>
                        <a:t>public      </a:t>
                      </a:r>
                      <a:endParaRPr lang="en-US" sz="1000">
                        <a:latin typeface="Times New Roman"/>
                        <a:ea typeface="Times New Roman"/>
                      </a:endParaRPr>
                    </a:p>
                  </a:txBody>
                  <a:tcPr marL="68580" marR="68580" marT="0" marB="0"/>
                </a:tc>
                <a:tc>
                  <a:txBody>
                    <a:bodyPr/>
                    <a:lstStyle/>
                    <a:p>
                      <a:pPr marL="0" marR="0" algn="l"/>
                      <a:r>
                        <a:rPr lang="en-US" sz="1600"/>
                        <a:t>public</a:t>
                      </a:r>
                      <a:endParaRPr lang="en-US" sz="1000">
                        <a:latin typeface="Times New Roman"/>
                        <a:ea typeface="Times New Roman"/>
                      </a:endParaRPr>
                    </a:p>
                  </a:txBody>
                  <a:tcPr marL="68580" marR="68580" marT="0" marB="0"/>
                </a:tc>
                <a:tc>
                  <a:txBody>
                    <a:bodyPr/>
                    <a:lstStyle/>
                    <a:p>
                      <a:pPr marL="0" marR="0" algn="l"/>
                      <a:r>
                        <a:rPr lang="en-US" sz="1600"/>
                        <a:t>public</a:t>
                      </a:r>
                      <a:endParaRPr lang="en-US" sz="1000">
                        <a:latin typeface="Times New Roman"/>
                        <a:ea typeface="Times New Roman"/>
                      </a:endParaRPr>
                    </a:p>
                  </a:txBody>
                  <a:tcPr marL="68580" marR="68580" marT="0" marB="0"/>
                </a:tc>
                <a:tc>
                  <a:txBody>
                    <a:bodyPr/>
                    <a:lstStyle/>
                    <a:p>
                      <a:pPr marL="93345" marR="0" algn="l"/>
                      <a:r>
                        <a:rPr lang="en-US" sz="1600"/>
                        <a:t>protected</a:t>
                      </a:r>
                      <a:endParaRPr lang="en-US" sz="1000">
                        <a:latin typeface="Times New Roman"/>
                        <a:ea typeface="Times New Roman"/>
                      </a:endParaRPr>
                    </a:p>
                  </a:txBody>
                  <a:tcPr marL="68580" marR="68580" marT="0" marB="0"/>
                </a:tc>
                <a:tc>
                  <a:txBody>
                    <a:bodyPr/>
                    <a:lstStyle/>
                    <a:p>
                      <a:pPr marL="0" marR="0" algn="l"/>
                      <a:r>
                        <a:rPr lang="en-US" sz="1600"/>
                        <a:t>public</a:t>
                      </a:r>
                      <a:endParaRPr lang="en-US" sz="1000">
                        <a:latin typeface="Times New Roman"/>
                        <a:ea typeface="Times New Roman"/>
                      </a:endParaRPr>
                    </a:p>
                  </a:txBody>
                  <a:tcPr marL="68580" marR="68580" marT="0" marB="0"/>
                </a:tc>
                <a:tc>
                  <a:txBody>
                    <a:bodyPr/>
                    <a:lstStyle/>
                    <a:p>
                      <a:pPr marL="131445" marR="0" algn="l"/>
                      <a:r>
                        <a:rPr lang="en-US" sz="1600"/>
                        <a:t>private</a:t>
                      </a:r>
                      <a:endParaRPr lang="en-US" sz="1000">
                        <a:latin typeface="Times New Roman"/>
                        <a:ea typeface="Times New Roman"/>
                      </a:endParaRPr>
                    </a:p>
                  </a:txBody>
                  <a:tcPr marL="68580" marR="68580" marT="0" marB="0"/>
                </a:tc>
                <a:extLst>
                  <a:ext uri="{0D108BD9-81ED-4DB2-BD59-A6C34878D82A}">
                    <a16:rowId xmlns:a16="http://schemas.microsoft.com/office/drawing/2014/main" xmlns="" val="10003"/>
                  </a:ext>
                </a:extLst>
              </a:tr>
              <a:tr h="911204">
                <a:tc>
                  <a:txBody>
                    <a:bodyPr/>
                    <a:lstStyle/>
                    <a:p>
                      <a:pPr marL="0" marR="0" algn="l"/>
                      <a:r>
                        <a:rPr lang="en-US" sz="1600"/>
                        <a:t>  protected    </a:t>
                      </a:r>
                      <a:endParaRPr lang="en-US" sz="1000">
                        <a:latin typeface="Times New Roman"/>
                        <a:ea typeface="Times New Roman"/>
                      </a:endParaRPr>
                    </a:p>
                  </a:txBody>
                  <a:tcPr marL="68580" marR="68580" marT="0" marB="0"/>
                </a:tc>
                <a:tc>
                  <a:txBody>
                    <a:bodyPr/>
                    <a:lstStyle/>
                    <a:p>
                      <a:pPr marL="0" marR="0" algn="l"/>
                      <a:r>
                        <a:rPr lang="en-US" sz="1600"/>
                        <a:t>protected</a:t>
                      </a:r>
                      <a:endParaRPr lang="en-US" sz="1000">
                        <a:latin typeface="Times New Roman"/>
                        <a:ea typeface="Times New Roman"/>
                      </a:endParaRPr>
                    </a:p>
                  </a:txBody>
                  <a:tcPr marL="68580" marR="68580" marT="0" marB="0"/>
                </a:tc>
                <a:tc>
                  <a:txBody>
                    <a:bodyPr/>
                    <a:lstStyle/>
                    <a:p>
                      <a:pPr marL="0" marR="0" algn="l"/>
                      <a:r>
                        <a:rPr lang="en-US" sz="1600"/>
                        <a:t>protected</a:t>
                      </a:r>
                      <a:endParaRPr lang="en-US" sz="1000">
                        <a:latin typeface="Times New Roman"/>
                        <a:ea typeface="Times New Roman"/>
                      </a:endParaRPr>
                    </a:p>
                  </a:txBody>
                  <a:tcPr marL="68580" marR="68580" marT="0" marB="0"/>
                </a:tc>
                <a:tc>
                  <a:txBody>
                    <a:bodyPr/>
                    <a:lstStyle/>
                    <a:p>
                      <a:pPr marL="140970" marR="0" algn="l"/>
                      <a:r>
                        <a:rPr lang="en-US" sz="1600"/>
                        <a:t>protected</a:t>
                      </a:r>
                      <a:endParaRPr lang="en-US" sz="1000">
                        <a:latin typeface="Times New Roman"/>
                        <a:ea typeface="Times New Roman"/>
                      </a:endParaRPr>
                    </a:p>
                  </a:txBody>
                  <a:tcPr marL="68580" marR="68580" marT="0" marB="0"/>
                </a:tc>
                <a:tc>
                  <a:txBody>
                    <a:bodyPr/>
                    <a:lstStyle/>
                    <a:p>
                      <a:pPr marL="0" marR="0" algn="l"/>
                      <a:r>
                        <a:rPr lang="en-US" sz="1600"/>
                        <a:t>protected</a:t>
                      </a:r>
                      <a:endParaRPr lang="en-US" sz="1000">
                        <a:latin typeface="Times New Roman"/>
                        <a:ea typeface="Times New Roman"/>
                      </a:endParaRPr>
                    </a:p>
                  </a:txBody>
                  <a:tcPr marL="68580" marR="68580" marT="0" marB="0"/>
                </a:tc>
                <a:tc>
                  <a:txBody>
                    <a:bodyPr/>
                    <a:lstStyle/>
                    <a:p>
                      <a:pPr marL="179070" marR="0" algn="l"/>
                      <a:r>
                        <a:rPr lang="en-US" sz="1600" dirty="0"/>
                        <a:t>private</a:t>
                      </a:r>
                      <a:endParaRPr lang="en-US" sz="1000" dirty="0">
                        <a:latin typeface="Times New Roman"/>
                        <a:ea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176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significance of visibility modes</a:t>
            </a:r>
            <a:br>
              <a:rPr lang="en-US" dirty="0"/>
            </a:br>
            <a:endParaRPr lang="en-US" dirty="0"/>
          </a:p>
        </p:txBody>
      </p:sp>
      <p:sp>
        <p:nvSpPr>
          <p:cNvPr id="3" name="Content Placeholder 2"/>
          <p:cNvSpPr>
            <a:spLocks noGrp="1"/>
          </p:cNvSpPr>
          <p:nvPr>
            <p:ph idx="1"/>
          </p:nvPr>
        </p:nvSpPr>
        <p:spPr/>
        <p:txBody>
          <a:bodyPr/>
          <a:lstStyle/>
          <a:p>
            <a:pPr algn="just">
              <a:lnSpc>
                <a:spcPct val="90000"/>
              </a:lnSpc>
            </a:pPr>
            <a:r>
              <a:rPr lang="en-US" dirty="0">
                <a:solidFill>
                  <a:srgbClr val="FF0066"/>
                </a:solidFill>
              </a:rPr>
              <a:t>Private</a:t>
            </a:r>
            <a:r>
              <a:rPr lang="en-US" dirty="0"/>
              <a:t> :-When the derived class require to use </a:t>
            </a:r>
            <a:r>
              <a:rPr lang="en-US" u="sng" dirty="0">
                <a:solidFill>
                  <a:srgbClr val="FF9900"/>
                </a:solidFill>
              </a:rPr>
              <a:t>some attributes</a:t>
            </a:r>
            <a:r>
              <a:rPr lang="en-US" dirty="0"/>
              <a:t> of the base class and these inherited features are </a:t>
            </a:r>
            <a:r>
              <a:rPr lang="en-US" u="sng" dirty="0">
                <a:solidFill>
                  <a:srgbClr val="FF9900"/>
                </a:solidFill>
              </a:rPr>
              <a:t>intended not to be inherited further .</a:t>
            </a:r>
          </a:p>
          <a:p>
            <a:pPr algn="just">
              <a:lnSpc>
                <a:spcPct val="90000"/>
              </a:lnSpc>
            </a:pPr>
            <a:r>
              <a:rPr lang="en-US" dirty="0">
                <a:solidFill>
                  <a:srgbClr val="FF0066"/>
                </a:solidFill>
              </a:rPr>
              <a:t>Public</a:t>
            </a:r>
            <a:r>
              <a:rPr lang="en-US" dirty="0"/>
              <a:t> :-When the situation demands the derived class to have </a:t>
            </a:r>
            <a:r>
              <a:rPr lang="en-US" u="sng" dirty="0">
                <a:solidFill>
                  <a:srgbClr val="FF9900"/>
                </a:solidFill>
              </a:rPr>
              <a:t>all the attributes</a:t>
            </a:r>
            <a:r>
              <a:rPr lang="en-US" dirty="0"/>
              <a:t> of the base </a:t>
            </a:r>
            <a:r>
              <a:rPr lang="en-US" dirty="0" err="1"/>
              <a:t>class,</a:t>
            </a:r>
            <a:r>
              <a:rPr lang="en-US" u="sng" dirty="0" err="1">
                <a:solidFill>
                  <a:srgbClr val="FF9900"/>
                </a:solidFill>
              </a:rPr>
              <a:t>plus</a:t>
            </a:r>
            <a:r>
              <a:rPr lang="en-US" u="sng" dirty="0">
                <a:solidFill>
                  <a:srgbClr val="FF9900"/>
                </a:solidFill>
              </a:rPr>
              <a:t> some extra</a:t>
            </a:r>
            <a:r>
              <a:rPr lang="en-US" dirty="0"/>
              <a:t> attributes.</a:t>
            </a:r>
          </a:p>
          <a:p>
            <a:pPr algn="just">
              <a:lnSpc>
                <a:spcPct val="90000"/>
              </a:lnSpc>
            </a:pPr>
            <a:r>
              <a:rPr lang="en-US" dirty="0">
                <a:solidFill>
                  <a:srgbClr val="FF0066"/>
                </a:solidFill>
              </a:rPr>
              <a:t>Protected</a:t>
            </a:r>
            <a:r>
              <a:rPr lang="en-US" dirty="0"/>
              <a:t>:- When the features are required to be </a:t>
            </a:r>
            <a:r>
              <a:rPr lang="en-US" u="sng" dirty="0">
                <a:solidFill>
                  <a:srgbClr val="FF9900"/>
                </a:solidFill>
              </a:rPr>
              <a:t>hidden </a:t>
            </a:r>
            <a:r>
              <a:rPr lang="en-US" dirty="0"/>
              <a:t>from the </a:t>
            </a:r>
            <a:r>
              <a:rPr lang="en-US" u="sng" dirty="0">
                <a:solidFill>
                  <a:srgbClr val="FF9900"/>
                </a:solidFill>
              </a:rPr>
              <a:t>outside world</a:t>
            </a:r>
            <a:r>
              <a:rPr lang="en-US" dirty="0"/>
              <a:t> and at same time required  to be inheritable.</a:t>
            </a:r>
          </a:p>
          <a:p>
            <a:endParaRPr lang="en-US" dirty="0"/>
          </a:p>
        </p:txBody>
      </p:sp>
    </p:spTree>
    <p:extLst>
      <p:ext uri="{BB962C8B-B14F-4D97-AF65-F5344CB8AC3E}">
        <p14:creationId xmlns:p14="http://schemas.microsoft.com/office/powerpoint/2010/main" val="4756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3" name="Content Placeholder 2"/>
          <p:cNvSpPr>
            <a:spLocks noGrp="1"/>
          </p:cNvSpPr>
          <p:nvPr>
            <p:ph idx="1"/>
          </p:nvPr>
        </p:nvSpPr>
        <p:spPr>
          <a:xfrm>
            <a:off x="609600" y="1600202"/>
            <a:ext cx="10972801" cy="5029199"/>
          </a:xfrm>
        </p:spPr>
        <p:txBody>
          <a:bodyPr>
            <a:normAutofit/>
          </a:bodyPr>
          <a:lstStyle/>
          <a:p>
            <a:r>
              <a:rPr lang="en-US" sz="2400" dirty="0"/>
              <a:t> Single level inheritance</a:t>
            </a:r>
          </a:p>
          <a:p>
            <a:r>
              <a:rPr lang="en-US" sz="2400" dirty="0"/>
              <a:t>Multi-level inheritance</a:t>
            </a:r>
          </a:p>
          <a:p>
            <a:r>
              <a:rPr lang="en-US" sz="2400" dirty="0"/>
              <a:t>Hierarchical inheritance</a:t>
            </a:r>
          </a:p>
          <a:p>
            <a:r>
              <a:rPr lang="en-US" sz="2400" dirty="0"/>
              <a:t>Hybrid inheritance</a:t>
            </a:r>
          </a:p>
          <a:p>
            <a:r>
              <a:rPr lang="en-US" sz="2400" dirty="0"/>
              <a:t>Multiple inheritance</a:t>
            </a:r>
          </a:p>
          <a:p>
            <a:endParaRPr lang="en-US" dirty="0"/>
          </a:p>
        </p:txBody>
      </p:sp>
      <p:graphicFrame>
        <p:nvGraphicFramePr>
          <p:cNvPr id="5" name="Diagram 4"/>
          <p:cNvGraphicFramePr/>
          <p:nvPr>
            <p:extLst/>
          </p:nvPr>
        </p:nvGraphicFramePr>
        <p:xfrm>
          <a:off x="1087822" y="3931283"/>
          <a:ext cx="4004439" cy="250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p:txBody>
          <a:bodyPr/>
          <a:lstStyle/>
          <a:p>
            <a:fld id="{5B2D6328-3077-4055-B5D0-D461DBE83176}" type="datetime1">
              <a:rPr lang="en-US" smtClean="0"/>
              <a:pPr/>
              <a:t>2/9/2023</a:t>
            </a:fld>
            <a:endParaRPr lang="en-US"/>
          </a:p>
        </p:txBody>
      </p:sp>
      <p:sp>
        <p:nvSpPr>
          <p:cNvPr id="7" name="Slide Number Placeholder 6"/>
          <p:cNvSpPr>
            <a:spLocks noGrp="1"/>
          </p:cNvSpPr>
          <p:nvPr>
            <p:ph type="sldNum" sz="quarter" idx="12"/>
          </p:nvPr>
        </p:nvSpPr>
        <p:spPr/>
        <p:txBody>
          <a:bodyPr/>
          <a:lstStyle/>
          <a:p>
            <a:fld id="{A67AFE19-8960-4999-8BB5-FA14F1DD873F}" type="slidenum">
              <a:rPr lang="en-US" smtClean="0"/>
              <a:pPr/>
              <a:t>9</a:t>
            </a:fld>
            <a:endParaRPr lang="en-US"/>
          </a:p>
        </p:txBody>
      </p:sp>
      <p:sp>
        <p:nvSpPr>
          <p:cNvPr id="8" name="Footer Placeholder 7"/>
          <p:cNvSpPr>
            <a:spLocks noGrp="1"/>
          </p:cNvSpPr>
          <p:nvPr>
            <p:ph type="ftr" sz="quarter" idx="11"/>
          </p:nvPr>
        </p:nvSpPr>
        <p:spPr/>
        <p:txBody>
          <a:bodyPr/>
          <a:lstStyle/>
          <a:p>
            <a:r>
              <a:rPr lang="en-US"/>
              <a:t>Object Oriented Programming</a:t>
            </a:r>
          </a:p>
        </p:txBody>
      </p:sp>
      <p:pic>
        <p:nvPicPr>
          <p:cNvPr id="9" name="Picture 2" descr="Image result for types inheritance in cpp ppt"/>
          <p:cNvPicPr>
            <a:picLocks noChangeAspect="1" noChangeArrowheads="1"/>
          </p:cNvPicPr>
          <p:nvPr/>
        </p:nvPicPr>
        <p:blipFill>
          <a:blip r:embed="rId8"/>
          <a:srcRect/>
          <a:stretch>
            <a:fillRect/>
          </a:stretch>
        </p:blipFill>
        <p:spPr bwMode="auto">
          <a:xfrm>
            <a:off x="4745421" y="1548716"/>
            <a:ext cx="6570544" cy="4095340"/>
          </a:xfrm>
          <a:prstGeom prst="rect">
            <a:avLst/>
          </a:prstGeom>
          <a:solidFill>
            <a:srgbClr val="FFC000">
              <a:alpha val="50000"/>
            </a:srgbClr>
          </a:solidFill>
        </p:spPr>
      </p:pic>
    </p:spTree>
    <p:extLst>
      <p:ext uri="{BB962C8B-B14F-4D97-AF65-F5344CB8AC3E}">
        <p14:creationId xmlns:p14="http://schemas.microsoft.com/office/powerpoint/2010/main" val="44557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6811</TotalTime>
  <Words>4730</Words>
  <Application>Microsoft Office PowerPoint</Application>
  <PresentationFormat>Widescreen</PresentationFormat>
  <Paragraphs>1435</Paragraphs>
  <Slides>66</Slides>
  <Notes>44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66</vt:i4>
      </vt:variant>
    </vt:vector>
  </HeadingPairs>
  <TitlesOfParts>
    <vt:vector size="80" baseType="lpstr">
      <vt:lpstr>宋体</vt:lpstr>
      <vt:lpstr>Arial</vt:lpstr>
      <vt:lpstr>Arial Black</vt:lpstr>
      <vt:lpstr>Calibri</vt:lpstr>
      <vt:lpstr>Cambria</vt:lpstr>
      <vt:lpstr>Courier</vt:lpstr>
      <vt:lpstr>Courier New</vt:lpstr>
      <vt:lpstr>Helvetica</vt:lpstr>
      <vt:lpstr>Monotype Sorts</vt:lpstr>
      <vt:lpstr>新細明體</vt:lpstr>
      <vt:lpstr>Times New Roman</vt:lpstr>
      <vt:lpstr>Wingdings</vt:lpstr>
      <vt:lpstr>Wingdings 3</vt:lpstr>
      <vt:lpstr>Office Theme</vt:lpstr>
      <vt:lpstr>PowerPoint Presentation</vt:lpstr>
      <vt:lpstr>Contents</vt:lpstr>
      <vt:lpstr>Introduction to Inheritance</vt:lpstr>
      <vt:lpstr>Introduction to Inheritance</vt:lpstr>
      <vt:lpstr>Class Derivation</vt:lpstr>
      <vt:lpstr>Access Specifiers</vt:lpstr>
      <vt:lpstr>Mode of Inheritance</vt:lpstr>
      <vt:lpstr>The significance of visibility modes </vt:lpstr>
      <vt:lpstr>Types of Inheritance</vt:lpstr>
      <vt:lpstr>Types of Inheritance</vt:lpstr>
      <vt:lpstr>Types Inheritance</vt:lpstr>
      <vt:lpstr>Single Inheritance</vt:lpstr>
      <vt:lpstr>Example</vt:lpstr>
      <vt:lpstr>Single Inheritance Example</vt:lpstr>
      <vt:lpstr>Constructors and Destructors in Base and Derived Classes</vt:lpstr>
      <vt:lpstr> What is inherited from the base class? </vt:lpstr>
      <vt:lpstr>PowerPoint Presentation</vt:lpstr>
      <vt:lpstr>PowerPoint Presentation</vt:lpstr>
      <vt:lpstr>PowerPoint Presentation</vt:lpstr>
      <vt:lpstr>Multiple Inheritance</vt:lpstr>
      <vt:lpstr>Multiple Inheritance</vt:lpstr>
      <vt:lpstr>PowerPoint Presentation</vt:lpstr>
      <vt:lpstr>Ambiguity in Multiple Inheritance</vt:lpstr>
      <vt:lpstr>Multilevel Inheritance</vt:lpstr>
      <vt:lpstr>Overriding Member Functions</vt:lpstr>
      <vt:lpstr>Hierarchical Inheritance</vt:lpstr>
      <vt:lpstr>Hybrid Inheritance</vt:lpstr>
      <vt:lpstr>Virtual Base Class</vt:lpstr>
      <vt:lpstr>Example: Virtual Base Class</vt:lpstr>
      <vt:lpstr>Example: Virtual Base Class</vt:lpstr>
      <vt:lpstr>OOP Features</vt:lpstr>
      <vt:lpstr>Polymorphism</vt:lpstr>
      <vt:lpstr>Function Overloading</vt:lpstr>
      <vt:lpstr>PowerPoint Presentation</vt:lpstr>
      <vt:lpstr>Operator Overloading</vt:lpstr>
      <vt:lpstr>Operator Overloading</vt:lpstr>
      <vt:lpstr>Syntax of Operator Overloading</vt:lpstr>
      <vt:lpstr>PowerPoint Presentation</vt:lpstr>
      <vt:lpstr>Example 2: Overloading Binary + Operator</vt:lpstr>
      <vt:lpstr>Example 3: Overloading Binary + Operator using Friend Function</vt:lpstr>
      <vt:lpstr> Friend Functions/Classes </vt:lpstr>
      <vt:lpstr>Example</vt:lpstr>
      <vt:lpstr>Increment/Decrement Operator(++,--) Overloading</vt:lpstr>
      <vt:lpstr>Restrictions on Operator Overloading </vt:lpstr>
      <vt:lpstr>Accessing Members of Base and Derived Classes using an object</vt:lpstr>
      <vt:lpstr>Accessing Members of Base and Derived Classes using a pointer</vt:lpstr>
      <vt:lpstr>Early Binding</vt:lpstr>
      <vt:lpstr>Early Binding- Example</vt:lpstr>
      <vt:lpstr>Late Binding</vt:lpstr>
      <vt:lpstr>Late Binding- Example</vt:lpstr>
      <vt:lpstr>Early Binding &amp; Late Binding</vt:lpstr>
      <vt:lpstr>Virtual Functions</vt:lpstr>
      <vt:lpstr>Virtual Function Example</vt:lpstr>
      <vt:lpstr>Pure Virtual Function</vt:lpstr>
      <vt:lpstr>Abstract Class</vt:lpstr>
      <vt:lpstr>Abstract Class Example</vt:lpstr>
      <vt:lpstr>Example Payroll System</vt:lpstr>
      <vt:lpstr>Example Payroll System contd…</vt:lpstr>
      <vt:lpstr>Example Payroll System contd…</vt:lpstr>
      <vt:lpstr>Example Payroll System contd…</vt:lpstr>
      <vt:lpstr>Example Payroll System contd…</vt:lpstr>
      <vt:lpstr>Virtual Destructor</vt:lpstr>
      <vt:lpstr>Destructor-Example</vt:lpstr>
      <vt:lpstr>Virtual Destructor-Example</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Vinayak Musale</dc:creator>
  <cp:lastModifiedBy>91985</cp:lastModifiedBy>
  <cp:revision>1232</cp:revision>
  <dcterms:created xsi:type="dcterms:W3CDTF">2017-06-20T09:56:08Z</dcterms:created>
  <dcterms:modified xsi:type="dcterms:W3CDTF">2023-02-09T05:01:50Z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skinger@nvidia.com</vt:lpwstr>
  </property>
  <property fmtid="{D5CDD505-2E9C-101B-9397-08002B2CF9AE}" pid="5" name="MSIP_Label_6b558183-044c-4105-8d9c-cea02a2a3d86_SetDate">
    <vt:lpwstr>2018-07-15T10:03:22.3376356Z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