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44" r:id="rId3"/>
    <p:sldId id="304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7" r:id="rId17"/>
    <p:sldId id="322" r:id="rId18"/>
    <p:sldId id="323" r:id="rId19"/>
    <p:sldId id="324" r:id="rId20"/>
    <p:sldId id="326" r:id="rId21"/>
    <p:sldId id="325" r:id="rId22"/>
    <p:sldId id="359" r:id="rId23"/>
    <p:sldId id="328" r:id="rId24"/>
    <p:sldId id="329" r:id="rId25"/>
    <p:sldId id="330" r:id="rId26"/>
    <p:sldId id="335" r:id="rId27"/>
    <p:sldId id="336" r:id="rId28"/>
    <p:sldId id="337" r:id="rId29"/>
    <p:sldId id="355" r:id="rId30"/>
    <p:sldId id="357" r:id="rId31"/>
    <p:sldId id="356" r:id="rId32"/>
    <p:sldId id="350" r:id="rId33"/>
    <p:sldId id="358" r:id="rId34"/>
    <p:sldId id="338" r:id="rId35"/>
    <p:sldId id="351" r:id="rId36"/>
    <p:sldId id="353" r:id="rId37"/>
    <p:sldId id="354" r:id="rId38"/>
    <p:sldId id="352" r:id="rId39"/>
    <p:sldId id="339" r:id="rId40"/>
    <p:sldId id="340" r:id="rId41"/>
    <p:sldId id="341" r:id="rId42"/>
    <p:sldId id="342" r:id="rId43"/>
    <p:sldId id="345" r:id="rId44"/>
    <p:sldId id="346" r:id="rId45"/>
    <p:sldId id="348" r:id="rId46"/>
    <p:sldId id="347" r:id="rId47"/>
    <p:sldId id="349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5059" autoAdjust="0"/>
  </p:normalViewPr>
  <p:slideViewPr>
    <p:cSldViewPr>
      <p:cViewPr varScale="1">
        <p:scale>
          <a:sx n="66" d="100"/>
          <a:sy n="66" d="100"/>
        </p:scale>
        <p:origin x="648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D2947-C72F-453A-9E5C-D75D0C709B90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127C0-0D65-43BC-9897-17BBF429E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79AE9-7A77-4C00-9CC7-99F7C808F3B3}" type="slidenum">
              <a:rPr lang="en-US" smtClean="0">
                <a:latin typeface="Times" charset="0"/>
                <a:cs typeface="Lucida Sans Unicode" pitchFamily="34" charset="0"/>
              </a:rPr>
              <a:pPr/>
              <a:t>33</a:t>
            </a:fld>
            <a:endParaRPr lang="en-US">
              <a:latin typeface="Times" charset="0"/>
              <a:cs typeface="Lucida Sans Unicode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2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Dark gray partial box."/>
          <p:cNvGrpSpPr/>
          <p:nvPr userDrawn="1"/>
        </p:nvGrpSpPr>
        <p:grpSpPr>
          <a:xfrm>
            <a:off x="989012" y="2362200"/>
            <a:ext cx="10268319" cy="1066802"/>
            <a:chOff x="989012" y="4572000"/>
            <a:chExt cx="10268319" cy="10020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20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Dark gray partial box."/>
          <p:cNvGrpSpPr/>
          <p:nvPr userDrawn="1"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04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88" y="1600201"/>
            <a:ext cx="5562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9007" y="1600201"/>
            <a:ext cx="62190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 descr="Dark gray partial box."/>
          <p:cNvGrpSpPr/>
          <p:nvPr userDrawn="1"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58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 descr="Dark gray partial box."/>
          <p:cNvGrpSpPr/>
          <p:nvPr userDrawn="1"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888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 descr="Dark gray partial box."/>
          <p:cNvGrpSpPr/>
          <p:nvPr userDrawn="1"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113212" y="4572000"/>
              <a:ext cx="7144119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255743" y="4572000"/>
              <a:ext cx="0" cy="1002032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89012" y="5574032"/>
              <a:ext cx="10266731" cy="0"/>
            </a:xfrm>
            <a:prstGeom prst="line">
              <a:avLst/>
            </a:prstGeom>
            <a:ln w="25400">
              <a:solidFill>
                <a:srgbClr val="FFC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82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FE19-8960-4999-8BB5-FA14F1DD87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 and white background Flourence city image."/>
          <p:cNvPicPr>
            <a:picLocks noChangeAspect="1"/>
          </p:cNvPicPr>
          <p:nvPr userDrawn="1"/>
        </p:nvPicPr>
        <p:blipFill>
          <a:blip r:embed="rId13">
            <a:alphaModFix amt="1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EA7A-4582-4EBE-B56E-0A2BB79E190A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C000"/>
                </a:solidFill>
              </a:defRPr>
            </a:lvl1pPr>
          </a:lstStyle>
          <a:p>
            <a:fld id="{A67AFE19-8960-4999-8BB5-FA14F1DD87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209800"/>
            <a:ext cx="10360501" cy="147002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CET3014B</a:t>
            </a:r>
            <a:r>
              <a:rPr lang="en-US" sz="3200" b="1" dirty="0"/>
              <a:t>	   Object Oriented </a:t>
            </a:r>
            <a:r>
              <a:rPr lang="en-US" sz="3200" b="1" dirty="0" smtClean="0"/>
              <a:t>Concepts with C++ and Java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5" y="141679"/>
            <a:ext cx="10193528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7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Steps in 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mbria" pitchFamily="18" charset="0"/>
              </a:rPr>
              <a:t>Following steps are followed in File I/O process:</a:t>
            </a:r>
            <a:r>
              <a:rPr lang="en-US" sz="2400" dirty="0">
                <a:latin typeface="Cambria" pitchFamily="18" charset="0"/>
              </a:rPr>
              <a:t/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1. Include the header file </a:t>
            </a:r>
            <a:r>
              <a:rPr lang="en-US" sz="2400" dirty="0" err="1">
                <a:latin typeface="Cambria" pitchFamily="18" charset="0"/>
              </a:rPr>
              <a:t>fstream</a:t>
            </a:r>
            <a:r>
              <a:rPr lang="en-US" sz="2400" dirty="0">
                <a:latin typeface="Cambria" pitchFamily="18" charset="0"/>
              </a:rPr>
              <a:t> in the program.</a:t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2. Declare file stream object.</a:t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3. Open the file with the file stream object.</a:t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4. Use the file stream object with &gt;&gt;, &lt;&lt;, or other input/output functions.</a:t>
            </a:r>
            <a:br>
              <a:rPr lang="en-US" sz="2400" dirty="0">
                <a:latin typeface="Cambria" pitchFamily="18" charset="0"/>
              </a:rPr>
            </a:br>
            <a:r>
              <a:rPr lang="en-US" sz="2400" dirty="0">
                <a:latin typeface="Cambria" pitchFamily="18" charset="0"/>
              </a:rPr>
              <a:t>5. Close the files.</a:t>
            </a:r>
          </a:p>
          <a:p>
            <a:pPr marL="457200" lvl="1" indent="0">
              <a:buNone/>
            </a:pPr>
            <a:endParaRPr lang="en-US" sz="1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 in File Handling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984047"/>
              </p:ext>
            </p:extLst>
          </p:nvPr>
        </p:nvGraphicFramePr>
        <p:xfrm>
          <a:off x="1979612" y="1752600"/>
          <a:ext cx="7948612" cy="4226562"/>
        </p:xfrm>
        <a:graphic>
          <a:graphicData uri="http://schemas.openxmlformats.org/drawingml/2006/table">
            <a:tbl>
              <a:tblPr/>
              <a:tblGrid>
                <a:gridCol w="1987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4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latin typeface="Cambria" pitchFamily="18" charset="0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latin typeface="Cambria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open(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To open/create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close(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To close an existing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get(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Read a single character from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put(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write a single character in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read(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Read data from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write(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" pitchFamily="18" charset="0"/>
                        </a:rPr>
                        <a:t>Write data into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1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37871"/>
            <a:ext cx="10969943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File open()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2"/>
            <a:ext cx="4432606" cy="4876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Two ways to open file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By Using Constructor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By Using open() function</a:t>
            </a:r>
          </a:p>
          <a:p>
            <a:pPr marL="457200" lvl="1" indent="0">
              <a:buNone/>
            </a:pPr>
            <a:endParaRPr lang="en-US" sz="1600" dirty="0"/>
          </a:p>
          <a:p>
            <a:pPr marL="514350" indent="-457200">
              <a:buAutoNum type="arabicParenR"/>
            </a:pPr>
            <a:r>
              <a:rPr lang="en-US" sz="2000" dirty="0"/>
              <a:t>By using Constructor:</a:t>
            </a:r>
          </a:p>
          <a:p>
            <a:pPr>
              <a:buNone/>
              <a:defRPr/>
            </a:pPr>
            <a:r>
              <a:rPr lang="en-US" sz="2000" dirty="0"/>
              <a:t>      </a:t>
            </a:r>
            <a:r>
              <a:rPr lang="en-US" sz="2000" dirty="0">
                <a:latin typeface="Cambria" pitchFamily="18" charset="0"/>
              </a:rPr>
              <a:t>The file is open while creating object of stream classes. </a:t>
            </a:r>
          </a:p>
          <a:p>
            <a:pPr>
              <a:buNone/>
              <a:defRPr/>
            </a:pPr>
            <a:r>
              <a:rPr lang="en-US" sz="2000" dirty="0">
                <a:latin typeface="Cambria" pitchFamily="18" charset="0"/>
              </a:rPr>
              <a:t>        </a:t>
            </a:r>
          </a:p>
          <a:p>
            <a:pPr>
              <a:buNone/>
              <a:defRPr/>
            </a:pPr>
            <a:r>
              <a:rPr lang="en-US" sz="2000" dirty="0">
                <a:latin typeface="Cambria" pitchFamily="18" charset="0"/>
              </a:rPr>
              <a:t>Syntax:  </a:t>
            </a:r>
          </a:p>
          <a:p>
            <a:pPr>
              <a:buNone/>
              <a:defRPr/>
            </a:pPr>
            <a:r>
              <a:rPr lang="en-US" sz="1800" i="1" dirty="0" err="1">
                <a:latin typeface="Cambria" pitchFamily="18" charset="0"/>
              </a:rPr>
              <a:t>file_stream_class</a:t>
            </a:r>
            <a:r>
              <a:rPr lang="en-US" sz="1800" i="1" dirty="0">
                <a:latin typeface="Cambria" pitchFamily="18" charset="0"/>
              </a:rPr>
              <a:t> </a:t>
            </a:r>
            <a:r>
              <a:rPr lang="en-US" sz="1800" i="1" dirty="0" err="1">
                <a:latin typeface="Cambria" pitchFamily="18" charset="0"/>
              </a:rPr>
              <a:t>stream_object</a:t>
            </a:r>
            <a:r>
              <a:rPr lang="en-US" sz="1800" i="1" dirty="0">
                <a:latin typeface="Cambria" pitchFamily="18" charset="0"/>
              </a:rPr>
              <a:t>(“filename”);</a:t>
            </a:r>
          </a:p>
          <a:p>
            <a:pPr marL="57150" indent="0"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032970" y="2802060"/>
            <a:ext cx="3879808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#include&lt;</a:t>
            </a: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fstream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&gt;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using namespace </a:t>
            </a: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std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main()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{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ifstream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fin("abc.txt");</a:t>
            </a:r>
            <a:endParaRPr lang="en-IN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ofstream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fout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("xyz.txt"); </a:t>
            </a: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}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57110" y="3579370"/>
            <a:ext cx="232338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Hi,</a:t>
            </a:r>
          </a:p>
          <a:p>
            <a:r>
              <a:rPr lang="en-US" dirty="0"/>
              <a:t>Welcome to MITWPU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5065" y="5527836"/>
            <a:ext cx="225334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Welcome to </a:t>
            </a:r>
            <a:r>
              <a:rPr lang="en-US" dirty="0" smtClean="0"/>
              <a:t>SCET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98191" y="51558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47919" y="2876283"/>
            <a:ext cx="355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 open in input mode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51812" y="3222559"/>
            <a:ext cx="1610892" cy="1197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75065" y="4625059"/>
            <a:ext cx="4295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xyz.txt open in output mode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8380412" y="4825114"/>
            <a:ext cx="794653" cy="68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31591" y="326062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</a:t>
            </a:r>
          </a:p>
        </p:txBody>
      </p:sp>
    </p:spTree>
    <p:extLst>
      <p:ext uri="{BB962C8B-B14F-4D97-AF65-F5344CB8AC3E}">
        <p14:creationId xmlns:p14="http://schemas.microsoft.com/office/powerpoint/2010/main" val="289642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9" grpId="0"/>
      <p:bldP spid="10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File open()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2"/>
            <a:ext cx="5016900" cy="4648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Two ways to open file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By Using Constructor</a:t>
            </a:r>
          </a:p>
          <a:p>
            <a:pPr marL="800100" lvl="1" indent="-342900">
              <a:buAutoNum type="arabicParenR"/>
            </a:pPr>
            <a:r>
              <a:rPr lang="en-US" sz="1600" dirty="0"/>
              <a:t>By Using open() function</a:t>
            </a:r>
          </a:p>
          <a:p>
            <a:pPr marL="457200" lvl="1" indent="0">
              <a:buNone/>
            </a:pPr>
            <a:endParaRPr lang="en-US" sz="1600" dirty="0"/>
          </a:p>
          <a:p>
            <a:pPr marL="57150" indent="0">
              <a:buNone/>
            </a:pPr>
            <a:r>
              <a:rPr lang="en-US" sz="2000" dirty="0"/>
              <a:t>2)   By using open() function:</a:t>
            </a:r>
          </a:p>
          <a:p>
            <a:pPr>
              <a:buNone/>
              <a:defRPr/>
            </a:pPr>
            <a:r>
              <a:rPr lang="en-US" sz="2000" dirty="0"/>
              <a:t> </a:t>
            </a:r>
            <a:r>
              <a:rPr lang="en-US" sz="2000" dirty="0">
                <a:latin typeface="Cambria" pitchFamily="18" charset="0"/>
              </a:rPr>
              <a:t>The function </a:t>
            </a:r>
            <a:r>
              <a:rPr lang="en-US" sz="2000" b="1" dirty="0">
                <a:latin typeface="Cambria" pitchFamily="18" charset="0"/>
              </a:rPr>
              <a:t>open()</a:t>
            </a:r>
            <a:r>
              <a:rPr lang="en-US" sz="2000" dirty="0">
                <a:latin typeface="Cambria" pitchFamily="18" charset="0"/>
              </a:rPr>
              <a:t> can be used to open multiple files that use the same stream object               </a:t>
            </a:r>
          </a:p>
          <a:p>
            <a:pPr>
              <a:buNone/>
              <a:defRPr/>
            </a:pPr>
            <a:r>
              <a:rPr lang="en-US" sz="2000" dirty="0">
                <a:latin typeface="Cambria" pitchFamily="18" charset="0"/>
              </a:rPr>
              <a:t>Syntax:    </a:t>
            </a:r>
          </a:p>
          <a:p>
            <a:pPr>
              <a:buNone/>
              <a:defRPr/>
            </a:pPr>
            <a:r>
              <a:rPr lang="en-US" sz="2000" dirty="0">
                <a:latin typeface="Cambria" pitchFamily="18" charset="0"/>
              </a:rPr>
              <a:t> </a:t>
            </a:r>
          </a:p>
          <a:p>
            <a:pPr>
              <a:buNone/>
              <a:defRPr/>
            </a:pP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i="1" dirty="0">
                <a:latin typeface="Cambria" pitchFamily="18" charset="0"/>
              </a:rPr>
              <a:t>file-stream-class   stream-object;</a:t>
            </a:r>
          </a:p>
          <a:p>
            <a:pPr>
              <a:buNone/>
              <a:defRPr/>
            </a:pPr>
            <a:r>
              <a:rPr lang="en-US" sz="2000" i="1" dirty="0">
                <a:latin typeface="Cambria" pitchFamily="18" charset="0"/>
              </a:rPr>
              <a:t>stream-object . open (“filename”, mode); </a:t>
            </a: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667" y="1925466"/>
            <a:ext cx="3578971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#include&lt;</a:t>
            </a: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fstream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&gt;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main()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{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ifstream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fin;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fin.open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("abc.txt");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ofstream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fout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fout.open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("xyz.txt");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fstream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file;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</a:t>
            </a:r>
            <a:r>
              <a:rPr lang="en-IN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file.open</a:t>
            </a:r>
            <a:r>
              <a:rPr lang="en-IN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("pqr.txt");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}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55103" y="3394932"/>
            <a:ext cx="241269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Hi,</a:t>
            </a:r>
          </a:p>
          <a:p>
            <a:r>
              <a:rPr lang="en-US" dirty="0"/>
              <a:t>Welcome to MITWPU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2711" y="4876800"/>
            <a:ext cx="24384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Welcome to CSE </a:t>
            </a:r>
            <a:r>
              <a:rPr lang="en-US" dirty="0" err="1"/>
              <a:t>dept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35696" y="303840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35696" y="455136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85980" y="2592499"/>
            <a:ext cx="283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 open in input mode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228012" y="2927016"/>
            <a:ext cx="1357969" cy="654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55793" y="4228199"/>
            <a:ext cx="283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 open in output mode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8228012" y="4343400"/>
            <a:ext cx="1127781" cy="6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4212" y="6135469"/>
            <a:ext cx="324191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Oriented Concepts with C++ and Java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37609" y="563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pqr.txt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8260112" y="4959697"/>
            <a:ext cx="1477497" cy="8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69679" y="5802400"/>
            <a:ext cx="283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pqr.txt open in input &amp; output mode</a:t>
            </a:r>
          </a:p>
        </p:txBody>
      </p:sp>
    </p:spTree>
    <p:extLst>
      <p:ext uri="{BB962C8B-B14F-4D97-AF65-F5344CB8AC3E}">
        <p14:creationId xmlns:p14="http://schemas.microsoft.com/office/powerpoint/2010/main" val="1967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4" grpId="0" animBg="1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File Opening Modes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" y="1675666"/>
            <a:ext cx="5018565" cy="419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6279" y="1603248"/>
            <a:ext cx="4763478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#include&lt;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&gt;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main()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{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fin;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fin.open</a:t>
            </a:r>
            <a:r>
              <a:rPr lang="en-IN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("abc.txt",</a:t>
            </a:r>
            <a:r>
              <a:rPr lang="en-IN" sz="20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ios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::in</a:t>
            </a:r>
            <a:r>
              <a:rPr lang="en-IN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);</a:t>
            </a:r>
            <a:endParaRPr lang="en-IN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fout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fout.open</a:t>
            </a:r>
            <a:r>
              <a:rPr lang="en-IN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("xyz.txt",</a:t>
            </a:r>
            <a:r>
              <a:rPr lang="en-IN" sz="20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ios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::out</a:t>
            </a:r>
            <a:r>
              <a:rPr lang="en-IN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); </a:t>
            </a:r>
            <a:endParaRPr lang="en-IN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file;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file.open</a:t>
            </a:r>
            <a:r>
              <a:rPr lang="en-IN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("pqr.txt",</a:t>
            </a:r>
            <a:r>
              <a:rPr lang="en-IN" sz="20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ios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::</a:t>
            </a:r>
            <a:r>
              <a:rPr lang="en-IN" sz="20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out|ios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::app</a:t>
            </a:r>
            <a:r>
              <a:rPr lang="en-IN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);</a:t>
            </a:r>
            <a:endParaRPr lang="en-IN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}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7341" y="2709392"/>
            <a:ext cx="213148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Hi,</a:t>
            </a:r>
          </a:p>
          <a:p>
            <a:r>
              <a:rPr lang="en-US" dirty="0"/>
              <a:t>Welcome to MITWPU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47047" y="5427600"/>
            <a:ext cx="204177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Welcome to </a:t>
            </a:r>
            <a:r>
              <a:rPr lang="en-US" dirty="0" smtClean="0"/>
              <a:t>SCET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24959" y="234030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22275" y="5058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23412" y="1870473"/>
            <a:ext cx="283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 open in input mode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71012" y="4812003"/>
            <a:ext cx="283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 open in output mode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95892" y="6052066"/>
            <a:ext cx="277032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 Oriented Concepts with C++ and Java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3443" y="5682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pqr.txt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197313" y="2214090"/>
            <a:ext cx="1043837" cy="642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9705841" y="3733800"/>
            <a:ext cx="1499864" cy="1101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2013" y="524293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pqr.txt open in output  &amp; append mode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659089" y="4442790"/>
            <a:ext cx="150406" cy="800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File close()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8300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itchFamily="18" charset="0"/>
              </a:rPr>
              <a:t>The function </a:t>
            </a:r>
            <a:r>
              <a:rPr lang="en-US" sz="2000" b="1" dirty="0">
                <a:latin typeface="Cambria" pitchFamily="18" charset="0"/>
              </a:rPr>
              <a:t>close()</a:t>
            </a:r>
            <a:r>
              <a:rPr lang="en-US" sz="2000" dirty="0">
                <a:latin typeface="Cambria" pitchFamily="18" charset="0"/>
              </a:rPr>
              <a:t> is used to close file. File must be closed after completing all operations on it</a:t>
            </a:r>
            <a:r>
              <a:rPr lang="en-US" sz="1800" dirty="0">
                <a:latin typeface="Cambria" pitchFamily="18" charset="0"/>
              </a:rPr>
              <a:t> </a:t>
            </a:r>
          </a:p>
          <a:p>
            <a:pPr>
              <a:buNone/>
              <a:defRPr/>
            </a:pPr>
            <a:r>
              <a:rPr lang="en-US" sz="2000" dirty="0">
                <a:latin typeface="Cambria" pitchFamily="18" charset="0"/>
              </a:rPr>
              <a:t>               Syntax:  </a:t>
            </a:r>
            <a:r>
              <a:rPr lang="en-US" sz="2000" i="1" dirty="0">
                <a:latin typeface="Cambria" pitchFamily="18" charset="0"/>
              </a:rPr>
              <a:t> </a:t>
            </a:r>
            <a:r>
              <a:rPr lang="en-US" sz="2000" i="1" dirty="0" err="1">
                <a:latin typeface="Cambria" pitchFamily="18" charset="0"/>
              </a:rPr>
              <a:t>stream_object.close</a:t>
            </a:r>
            <a:r>
              <a:rPr lang="en-US" sz="2000" i="1" dirty="0">
                <a:latin typeface="Cambria" pitchFamily="18" charset="0"/>
              </a:rPr>
              <a:t>();</a:t>
            </a: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9440" y="2531573"/>
            <a:ext cx="4672000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#include&lt;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&gt;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main()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{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fin;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fin.open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("abc.txt",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ios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::in);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fout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fout.open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("xyz.txt",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ios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::out);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file;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file.open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("pqr.txt",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ios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::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out|ios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::app);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fin.close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();</a:t>
            </a:r>
            <a:endParaRPr lang="en-IN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fout.close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();</a:t>
            </a:r>
            <a:endParaRPr lang="en-IN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      </a:t>
            </a:r>
            <a:r>
              <a:rPr lang="en-IN" sz="20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file.close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();</a:t>
            </a:r>
            <a:endParaRPr lang="en-IN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  }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3508" y="3168935"/>
            <a:ext cx="249626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Hi,</a:t>
            </a:r>
          </a:p>
          <a:p>
            <a:r>
              <a:rPr lang="en-US" dirty="0"/>
              <a:t>Welcome to MITWPU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0284" y="4562934"/>
            <a:ext cx="2667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Welcome to </a:t>
            </a:r>
            <a:r>
              <a:rPr lang="en-US" dirty="0" smtClean="0"/>
              <a:t>SCET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6928" y="2799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0384" y="427277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840" y="57532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test.txt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109" y="6083789"/>
            <a:ext cx="300850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 Oriented Concepts with C++ and 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5124" y="2427748"/>
            <a:ext cx="283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 open in input mode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4251" y="3968724"/>
            <a:ext cx="283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 open in output 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3508" y="5434143"/>
            <a:ext cx="39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.txt open in output &amp; append mode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32212" y="2664880"/>
            <a:ext cx="1614510" cy="1150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>
            <a:off x="4037012" y="4153390"/>
            <a:ext cx="1457239" cy="409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 flipV="1">
            <a:off x="4418012" y="5209265"/>
            <a:ext cx="1115496" cy="409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is_open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117684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Cambria" pitchFamily="18" charset="0"/>
              </a:rPr>
              <a:t>This function returns </a:t>
            </a:r>
            <a:r>
              <a:rPr lang="en-US" sz="2000" b="1" dirty="0">
                <a:latin typeface="Cambria" pitchFamily="18" charset="0"/>
              </a:rPr>
              <a:t>true</a:t>
            </a:r>
            <a:r>
              <a:rPr lang="en-US" sz="2000" dirty="0">
                <a:latin typeface="Cambria" pitchFamily="18" charset="0"/>
              </a:rPr>
              <a:t> if the </a:t>
            </a:r>
            <a:r>
              <a:rPr lang="en-US" sz="2000" b="1" dirty="0">
                <a:latin typeface="Cambria" pitchFamily="18" charset="0"/>
              </a:rPr>
              <a:t>file is opened</a:t>
            </a:r>
            <a:r>
              <a:rPr lang="en-US" sz="2000" dirty="0">
                <a:latin typeface="Cambria" pitchFamily="18" charset="0"/>
              </a:rPr>
              <a:t> and associated with this stream. Otherwise, it returns </a:t>
            </a:r>
            <a:r>
              <a:rPr lang="en-US" sz="2000" b="1" dirty="0">
                <a:latin typeface="Cambria" pitchFamily="18" charset="0"/>
              </a:rPr>
              <a:t>false</a:t>
            </a:r>
            <a:r>
              <a:rPr lang="en-US" sz="2000" dirty="0">
                <a:latin typeface="Cambria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			 Syntax</a:t>
            </a:r>
            <a:r>
              <a:rPr lang="en-US" sz="2000" i="1" dirty="0">
                <a:latin typeface="Cambria" pitchFamily="18" charset="0"/>
              </a:rPr>
              <a:t>:   </a:t>
            </a:r>
            <a:r>
              <a:rPr lang="en-US" sz="2000" i="1" dirty="0" err="1">
                <a:latin typeface="Cambria" pitchFamily="18" charset="0"/>
              </a:rPr>
              <a:t>fin.is_open</a:t>
            </a:r>
            <a:r>
              <a:rPr lang="en-US" sz="2000" i="1" dirty="0">
                <a:latin typeface="Cambria" pitchFamily="18" charset="0"/>
              </a:rPr>
              <a:t>();  </a:t>
            </a:r>
          </a:p>
          <a:p>
            <a:pPr>
              <a:buNone/>
              <a:defRPr/>
            </a:pPr>
            <a:r>
              <a:rPr lang="en-US" sz="2000" i="1" dirty="0">
                <a:latin typeface="Cambria" pitchFamily="18" charset="0"/>
              </a:rPr>
              <a:t>                        </a:t>
            </a:r>
            <a:endParaRPr lang="en-US" sz="2000" dirty="0">
              <a:latin typeface="Cambria" pitchFamily="18" charset="0"/>
            </a:endParaRPr>
          </a:p>
          <a:p>
            <a:pPr>
              <a:buNone/>
              <a:defRPr/>
            </a:pPr>
            <a:endParaRPr lang="en-US" sz="2000" i="1" dirty="0">
              <a:latin typeface="Cambria" pitchFamily="18" charset="0"/>
            </a:endParaRP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357" y="2955053"/>
            <a:ext cx="5477655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#include&lt;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&gt;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using namespace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std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main()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{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ifstream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fin;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fin.open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("abc.txt"); 	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   if 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(!</a:t>
            </a:r>
            <a:r>
              <a:rPr lang="en-IN" sz="20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fin.is_open</a:t>
            </a:r>
            <a:r>
              <a:rPr lang="en-IN" sz="20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)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    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&lt;&lt;"Cannot open file!"&lt;&lt;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fin.close</a:t>
            </a: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}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8001" y="5334000"/>
            <a:ext cx="179038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Hi, Welcome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795" y="4964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427412" y="4318210"/>
            <a:ext cx="2910450" cy="647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37862" y="3995044"/>
            <a:ext cx="204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1 if file is open else return 0</a:t>
            </a:r>
          </a:p>
        </p:txBody>
      </p:sp>
    </p:spTree>
    <p:extLst>
      <p:ext uri="{BB962C8B-B14F-4D97-AF65-F5344CB8AC3E}">
        <p14:creationId xmlns:p14="http://schemas.microsoft.com/office/powerpoint/2010/main" val="39069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 in Input/output Operations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383560"/>
              </p:ext>
            </p:extLst>
          </p:nvPr>
        </p:nvGraphicFramePr>
        <p:xfrm>
          <a:off x="760411" y="1752601"/>
          <a:ext cx="10818972" cy="4800599"/>
        </p:xfrm>
        <a:graphic>
          <a:graphicData uri="http://schemas.openxmlformats.org/drawingml/2006/table">
            <a:tbl>
              <a:tblPr/>
              <a:tblGrid>
                <a:gridCol w="25928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3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130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034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latin typeface="Cambria" pitchFamily="18" charset="0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latin typeface="Cambria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latin typeface="Cambria" pitchFamily="18" charset="0"/>
                        </a:rPr>
                        <a:t>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324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get(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Read a single character from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r>
                        <a:rPr lang="en-US" sz="1800" dirty="0">
                          <a:latin typeface="Cambria" pitchFamily="18" charset="0"/>
                        </a:rPr>
                        <a:t>=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cin.get</a:t>
                      </a:r>
                      <a:r>
                        <a:rPr lang="en-US" sz="1800" dirty="0">
                          <a:latin typeface="Cambria" pitchFamily="18" charset="0"/>
                        </a:rPr>
                        <a:t>();      OR          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cin.get</a:t>
                      </a:r>
                      <a:r>
                        <a:rPr lang="en-US" sz="1800" dirty="0">
                          <a:latin typeface="Cambria" pitchFamily="18" charset="0"/>
                        </a:rPr>
                        <a:t>(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r>
                        <a:rPr lang="en-US" sz="1800" dirty="0">
                          <a:latin typeface="Cambria" pitchFamily="18" charset="0"/>
                        </a:rPr>
                        <a:t>);</a:t>
                      </a:r>
                    </a:p>
                    <a:p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r>
                        <a:rPr lang="en-US" sz="1800" dirty="0">
                          <a:latin typeface="Cambria" pitchFamily="18" charset="0"/>
                        </a:rPr>
                        <a:t>=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fin.get</a:t>
                      </a:r>
                      <a:r>
                        <a:rPr lang="en-US" sz="1800" dirty="0">
                          <a:latin typeface="Cambria" pitchFamily="18" charset="0"/>
                        </a:rPr>
                        <a:t>();      OR           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fin.get</a:t>
                      </a:r>
                      <a:r>
                        <a:rPr lang="en-US" sz="1800" dirty="0">
                          <a:latin typeface="Cambria" pitchFamily="18" charset="0"/>
                        </a:rPr>
                        <a:t>(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r>
                        <a:rPr lang="en-US" sz="1800" dirty="0">
                          <a:latin typeface="Cambria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itchFamily="18" charset="0"/>
                        </a:rPr>
                        <a:t>getline</a:t>
                      </a:r>
                      <a:r>
                        <a:rPr lang="en-US" sz="1800" dirty="0">
                          <a:latin typeface="Cambria" pitchFamily="18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Read a line or text that ends with a newline character from a file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itchFamily="18" charset="0"/>
                        </a:rPr>
                        <a:t>getline</a:t>
                      </a:r>
                      <a:r>
                        <a:rPr lang="en-US" sz="1800" dirty="0">
                          <a:latin typeface="Cambria" pitchFamily="18" charset="0"/>
                        </a:rPr>
                        <a:t>(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cin</a:t>
                      </a:r>
                      <a:r>
                        <a:rPr lang="en-US" sz="1800" dirty="0">
                          <a:latin typeface="Cambria" pitchFamily="18" charset="0"/>
                        </a:rPr>
                        <a:t>, line)  </a:t>
                      </a:r>
                    </a:p>
                    <a:p>
                      <a:r>
                        <a:rPr lang="en-US" sz="1800" dirty="0" err="1">
                          <a:latin typeface="Cambria" pitchFamily="18" charset="0"/>
                        </a:rPr>
                        <a:t>getline</a:t>
                      </a:r>
                      <a:r>
                        <a:rPr lang="en-US" sz="1800" dirty="0">
                          <a:latin typeface="Cambria" pitchFamily="18" charset="0"/>
                        </a:rPr>
                        <a:t>(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cin</a:t>
                      </a:r>
                      <a:r>
                        <a:rPr lang="en-US" sz="1800" dirty="0">
                          <a:latin typeface="Cambria" pitchFamily="18" charset="0"/>
                        </a:rPr>
                        <a:t>, 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line,delimchar</a:t>
                      </a:r>
                      <a:r>
                        <a:rPr lang="en-US" sz="1800" dirty="0">
                          <a:latin typeface="Cambria" pitchFamily="18" charset="0"/>
                        </a:rPr>
                        <a:t>) </a:t>
                      </a:r>
                    </a:p>
                    <a:p>
                      <a:r>
                        <a:rPr lang="en-US" sz="1800" dirty="0">
                          <a:latin typeface="Cambria" pitchFamily="18" charset="0"/>
                        </a:rPr>
                        <a:t>                  OR</a:t>
                      </a:r>
                    </a:p>
                    <a:p>
                      <a:r>
                        <a:rPr lang="en-US" sz="1800" dirty="0" err="1">
                          <a:latin typeface="Cambria" pitchFamily="18" charset="0"/>
                        </a:rPr>
                        <a:t>getline</a:t>
                      </a:r>
                      <a:r>
                        <a:rPr lang="en-US" sz="1800" dirty="0">
                          <a:latin typeface="Cambria" pitchFamily="18" charset="0"/>
                        </a:rPr>
                        <a:t>(fin, line)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mbria" pitchFamily="18" charset="0"/>
                        </a:rPr>
                        <a:t>getline</a:t>
                      </a:r>
                      <a:r>
                        <a:rPr lang="en-US" sz="1800" dirty="0">
                          <a:latin typeface="Cambria" pitchFamily="18" charset="0"/>
                        </a:rPr>
                        <a:t>(fin,</a:t>
                      </a:r>
                      <a:r>
                        <a:rPr lang="en-US" sz="1800" baseline="0" dirty="0">
                          <a:latin typeface="Cambria" pitchFamily="18" charset="0"/>
                        </a:rPr>
                        <a:t> </a:t>
                      </a:r>
                      <a:r>
                        <a:rPr lang="en-US" sz="1800" dirty="0">
                          <a:latin typeface="Cambria" pitchFamily="18" charset="0"/>
                        </a:rPr>
                        <a:t>line, 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delimchar</a:t>
                      </a:r>
                      <a:r>
                        <a:rPr lang="en-US" sz="1800" dirty="0">
                          <a:latin typeface="Cambria" pitchFamily="18" charset="0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775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put(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write a single character in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itchFamily="18" charset="0"/>
                        </a:rPr>
                        <a:t>cout.put</a:t>
                      </a:r>
                      <a:r>
                        <a:rPr lang="en-US" sz="1800" dirty="0">
                          <a:latin typeface="Cambria" pitchFamily="18" charset="0"/>
                        </a:rPr>
                        <a:t>(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r>
                        <a:rPr lang="en-US" sz="1800" dirty="0">
                          <a:latin typeface="Cambria" pitchFamily="18" charset="0"/>
                        </a:rPr>
                        <a:t>)    OR      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fout.put</a:t>
                      </a:r>
                      <a:r>
                        <a:rPr lang="en-US" sz="1800" dirty="0">
                          <a:latin typeface="Cambria" pitchFamily="18" charset="0"/>
                        </a:rPr>
                        <a:t>(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r>
                        <a:rPr lang="en-US" sz="1800" dirty="0">
                          <a:latin typeface="Cambria" pitchFamily="18" charset="0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read(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Read data from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file . read ((char *)&amp;V 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(V));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write(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Write data into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file . write ((char *)&amp;V 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(V));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53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&gt;&gt; operator (Extraction)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Read data from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itchFamily="18" charset="0"/>
                        </a:rPr>
                        <a:t>cin</a:t>
                      </a:r>
                      <a:r>
                        <a:rPr lang="en-US" sz="1800" dirty="0">
                          <a:latin typeface="Cambria" pitchFamily="18" charset="0"/>
                        </a:rPr>
                        <a:t>&gt;&gt;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r>
                        <a:rPr lang="en-US" sz="1800" dirty="0">
                          <a:latin typeface="Cambria" pitchFamily="18" charset="0"/>
                        </a:rPr>
                        <a:t>              OR     fin&gt;&gt;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1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&lt;&lt; operator(Insertion)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Write data into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mbria" pitchFamily="18" charset="0"/>
                        </a:rPr>
                        <a:t>cout</a:t>
                      </a:r>
                      <a:r>
                        <a:rPr lang="en-US" sz="1800" dirty="0">
                          <a:latin typeface="Cambria" pitchFamily="18" charset="0"/>
                        </a:rPr>
                        <a:t>&lt;&lt;</a:t>
                      </a:r>
                      <a:r>
                        <a:rPr lang="en-US" sz="1800" dirty="0" err="1">
                          <a:latin typeface="Cambria" pitchFamily="18" charset="0"/>
                        </a:rPr>
                        <a:t>ch</a:t>
                      </a:r>
                      <a:r>
                        <a:rPr lang="en-US" sz="1800" baseline="0" dirty="0">
                          <a:latin typeface="Cambria" pitchFamily="18" charset="0"/>
                        </a:rPr>
                        <a:t>            OR      </a:t>
                      </a:r>
                      <a:r>
                        <a:rPr lang="en-US" sz="1800" baseline="0" dirty="0" err="1">
                          <a:latin typeface="Cambria" pitchFamily="18" charset="0"/>
                        </a:rPr>
                        <a:t>fout</a:t>
                      </a:r>
                      <a:r>
                        <a:rPr lang="en-US" sz="1800" baseline="0" dirty="0">
                          <a:latin typeface="Cambria" pitchFamily="18" charset="0"/>
                        </a:rPr>
                        <a:t>&lt;&lt;</a:t>
                      </a:r>
                      <a:r>
                        <a:rPr lang="en-US" sz="1800" baseline="0" dirty="0" err="1">
                          <a:latin typeface="Cambria" pitchFamily="18" charset="0"/>
                        </a:rPr>
                        <a:t>ch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2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Reading and Writing into file using get() and 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11768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itchFamily="18" charset="0"/>
              </a:rPr>
              <a:t>get() function reads single character from file and put() function writes single character to file</a:t>
            </a:r>
          </a:p>
          <a:p>
            <a:r>
              <a:rPr lang="en-US" sz="2000" dirty="0">
                <a:latin typeface="Cambria" pitchFamily="18" charset="0"/>
              </a:rPr>
              <a:t> Syntax</a:t>
            </a:r>
            <a:r>
              <a:rPr lang="en-US" sz="2000" i="1" dirty="0">
                <a:latin typeface="Cambria" pitchFamily="18" charset="0"/>
              </a:rPr>
              <a:t>:   </a:t>
            </a:r>
            <a:r>
              <a:rPr lang="en-US" sz="2000" i="1" dirty="0" err="1">
                <a:latin typeface="Cambria" pitchFamily="18" charset="0"/>
              </a:rPr>
              <a:t>ch</a:t>
            </a:r>
            <a:r>
              <a:rPr lang="en-US" sz="2000" i="1" dirty="0">
                <a:latin typeface="Cambria" pitchFamily="18" charset="0"/>
              </a:rPr>
              <a:t>=</a:t>
            </a:r>
            <a:r>
              <a:rPr lang="en-US" sz="2000" i="1" dirty="0" err="1">
                <a:latin typeface="Cambria" pitchFamily="18" charset="0"/>
              </a:rPr>
              <a:t>fin.get</a:t>
            </a:r>
            <a:r>
              <a:rPr lang="en-US" sz="2000" i="1" dirty="0">
                <a:latin typeface="Cambria" pitchFamily="18" charset="0"/>
              </a:rPr>
              <a:t>();      </a:t>
            </a:r>
            <a:r>
              <a:rPr lang="en-US" sz="1600" i="1" dirty="0">
                <a:latin typeface="Cambria" pitchFamily="18" charset="0"/>
              </a:rPr>
              <a:t>OR</a:t>
            </a:r>
            <a:r>
              <a:rPr lang="en-US" sz="2000" i="1" dirty="0">
                <a:latin typeface="Cambria" pitchFamily="18" charset="0"/>
              </a:rPr>
              <a:t>           </a:t>
            </a:r>
            <a:r>
              <a:rPr lang="en-US" sz="2000" i="1" dirty="0" err="1">
                <a:latin typeface="Cambria" pitchFamily="18" charset="0"/>
              </a:rPr>
              <a:t>fin.get</a:t>
            </a:r>
            <a:r>
              <a:rPr lang="en-US" sz="2000" i="1" dirty="0">
                <a:latin typeface="Cambria" pitchFamily="18" charset="0"/>
              </a:rPr>
              <a:t>(</a:t>
            </a:r>
            <a:r>
              <a:rPr lang="en-US" sz="2000" i="1" dirty="0" err="1">
                <a:latin typeface="Cambria" pitchFamily="18" charset="0"/>
              </a:rPr>
              <a:t>ch</a:t>
            </a:r>
            <a:r>
              <a:rPr lang="en-US" sz="2000" i="1" dirty="0">
                <a:latin typeface="Cambria" pitchFamily="18" charset="0"/>
              </a:rPr>
              <a:t>)</a:t>
            </a:r>
          </a:p>
          <a:p>
            <a:pPr>
              <a:buNone/>
              <a:defRPr/>
            </a:pPr>
            <a:r>
              <a:rPr lang="en-US" sz="2000" i="1" dirty="0">
                <a:latin typeface="Cambria" pitchFamily="18" charset="0"/>
              </a:rPr>
              <a:t>                        </a:t>
            </a:r>
            <a:r>
              <a:rPr lang="en-US" sz="2000" i="1" dirty="0" err="1">
                <a:latin typeface="Cambria" pitchFamily="18" charset="0"/>
              </a:rPr>
              <a:t>fout.put</a:t>
            </a:r>
            <a:r>
              <a:rPr lang="en-US" sz="2000" i="1" dirty="0">
                <a:latin typeface="Cambria" pitchFamily="18" charset="0"/>
              </a:rPr>
              <a:t>(</a:t>
            </a:r>
            <a:r>
              <a:rPr lang="en-US" sz="2000" i="1" dirty="0" err="1">
                <a:latin typeface="Cambria" pitchFamily="18" charset="0"/>
              </a:rPr>
              <a:t>ch</a:t>
            </a:r>
            <a:r>
              <a:rPr lang="en-US" sz="2000" i="1" dirty="0">
                <a:latin typeface="Cambria" pitchFamily="18" charset="0"/>
              </a:rPr>
              <a:t>)</a:t>
            </a:r>
            <a:r>
              <a:rPr lang="en-US" sz="2000" dirty="0">
                <a:latin typeface="Cambria" pitchFamily="18" charset="0"/>
              </a:rPr>
              <a:t> </a:t>
            </a:r>
          </a:p>
          <a:p>
            <a:pPr>
              <a:buNone/>
              <a:defRPr/>
            </a:pPr>
            <a:endParaRPr lang="en-US" sz="2000" i="1" dirty="0">
              <a:latin typeface="Cambria" pitchFamily="18" charset="0"/>
            </a:endParaRP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4486" y="2841937"/>
            <a:ext cx="3581400" cy="446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mbria" pitchFamily="18" charset="0"/>
              </a:rPr>
              <a:t>#include&lt;</a:t>
            </a:r>
            <a:r>
              <a:rPr lang="en-US" dirty="0" err="1">
                <a:latin typeface="Cambria" pitchFamily="18" charset="0"/>
              </a:rPr>
              <a:t>fstream</a:t>
            </a:r>
            <a:r>
              <a:rPr lang="en-US" dirty="0">
                <a:latin typeface="Cambria" pitchFamily="18" charset="0"/>
              </a:rPr>
              <a:t>&gt; </a:t>
            </a:r>
          </a:p>
          <a:p>
            <a:r>
              <a:rPr lang="en-US" dirty="0">
                <a:latin typeface="Cambria" pitchFamily="18" charset="0"/>
              </a:rPr>
              <a:t>using namespace </a:t>
            </a:r>
            <a:r>
              <a:rPr lang="en-US" dirty="0" err="1">
                <a:latin typeface="Cambria" pitchFamily="18" charset="0"/>
              </a:rPr>
              <a:t>std</a:t>
            </a:r>
            <a:r>
              <a:rPr lang="en-US" dirty="0">
                <a:latin typeface="Cambria" pitchFamily="18" charset="0"/>
              </a:rPr>
              <a:t>; </a:t>
            </a:r>
          </a:p>
          <a:p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main() { </a:t>
            </a:r>
          </a:p>
          <a:p>
            <a:r>
              <a:rPr lang="en-US" dirty="0">
                <a:latin typeface="Cambria" pitchFamily="18" charset="0"/>
              </a:rPr>
              <a:t>	</a:t>
            </a:r>
            <a:r>
              <a:rPr lang="en-US" b="1" dirty="0" err="1">
                <a:latin typeface="Cambria" pitchFamily="18" charset="0"/>
              </a:rPr>
              <a:t>ifstream</a:t>
            </a:r>
            <a:r>
              <a:rPr lang="en-US" b="1" dirty="0">
                <a:latin typeface="Cambria" pitchFamily="18" charset="0"/>
              </a:rPr>
              <a:t> fin; </a:t>
            </a:r>
          </a:p>
          <a:p>
            <a:r>
              <a:rPr lang="en-US" b="1" dirty="0">
                <a:latin typeface="Cambria" pitchFamily="18" charset="0"/>
              </a:rPr>
              <a:t>	</a:t>
            </a:r>
            <a:r>
              <a:rPr lang="en-IN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fin.open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("abc.txt"); </a:t>
            </a:r>
            <a:endParaRPr lang="en-US" b="1" dirty="0">
              <a:latin typeface="Cambria" pitchFamily="18" charset="0"/>
            </a:endParaRPr>
          </a:p>
          <a:p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 err="1">
                <a:latin typeface="Cambria" pitchFamily="18" charset="0"/>
              </a:rPr>
              <a:t>ofstream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US" b="1" dirty="0" err="1">
                <a:latin typeface="Cambria" pitchFamily="18" charset="0"/>
              </a:rPr>
              <a:t>fout</a:t>
            </a:r>
            <a:r>
              <a:rPr lang="en-US" b="1" dirty="0">
                <a:latin typeface="Cambria" pitchFamily="18" charset="0"/>
              </a:rPr>
              <a:t>; </a:t>
            </a:r>
          </a:p>
          <a:p>
            <a:r>
              <a:rPr lang="en-US" b="1" dirty="0">
                <a:latin typeface="Cambria" pitchFamily="18" charset="0"/>
              </a:rPr>
              <a:t>	</a:t>
            </a:r>
            <a:r>
              <a:rPr lang="en-IN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fout.open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("xyz.txt");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dirty="0">
                <a:latin typeface="Cambria" pitchFamily="18" charset="0"/>
              </a:rPr>
              <a:t>	char </a:t>
            </a:r>
            <a:r>
              <a:rPr lang="en-US" dirty="0" err="1" smtClean="0">
                <a:latin typeface="Cambria" pitchFamily="18" charset="0"/>
              </a:rPr>
              <a:t>ch</a:t>
            </a:r>
            <a:r>
              <a:rPr lang="en-US" dirty="0" smtClean="0">
                <a:latin typeface="Cambria" pitchFamily="18" charset="0"/>
              </a:rPr>
              <a:t>; </a:t>
            </a:r>
            <a:endParaRPr lang="en-US" dirty="0">
              <a:latin typeface="Cambria" pitchFamily="18" charset="0"/>
            </a:endParaRPr>
          </a:p>
          <a:p>
            <a:r>
              <a:rPr lang="en-US" dirty="0">
                <a:latin typeface="Cambria" pitchFamily="18" charset="0"/>
              </a:rPr>
              <a:t>			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fin.get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ch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); </a:t>
            </a:r>
          </a:p>
          <a:p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fout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 .put(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ch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);</a:t>
            </a:r>
            <a:r>
              <a:rPr lang="en-US" b="1" dirty="0">
                <a:latin typeface="Cambria" pitchFamily="18" charset="0"/>
              </a:rPr>
              <a:t> </a:t>
            </a:r>
          </a:p>
          <a:p>
            <a:r>
              <a:rPr lang="en-US" dirty="0">
                <a:latin typeface="Cambria" pitchFamily="18" charset="0"/>
              </a:rPr>
              <a:t>	</a:t>
            </a:r>
            <a:r>
              <a:rPr lang="en-US" b="1" dirty="0" err="1">
                <a:latin typeface="Cambria" pitchFamily="18" charset="0"/>
              </a:rPr>
              <a:t>fin.close</a:t>
            </a:r>
            <a:r>
              <a:rPr lang="en-US" b="1" dirty="0">
                <a:latin typeface="Cambria" pitchFamily="18" charset="0"/>
              </a:rPr>
              <a:t>( ); </a:t>
            </a:r>
          </a:p>
          <a:p>
            <a:r>
              <a:rPr lang="en-US" b="1" dirty="0">
                <a:latin typeface="Cambria" pitchFamily="18" charset="0"/>
              </a:rPr>
              <a:t>	</a:t>
            </a:r>
            <a:r>
              <a:rPr lang="en-US" b="1" dirty="0" err="1">
                <a:latin typeface="Cambria" pitchFamily="18" charset="0"/>
              </a:rPr>
              <a:t>fout.close</a:t>
            </a:r>
            <a:r>
              <a:rPr lang="en-US" b="1" dirty="0">
                <a:latin typeface="Cambria" pitchFamily="18" charset="0"/>
              </a:rPr>
              <a:t>( ); </a:t>
            </a:r>
          </a:p>
          <a:p>
            <a:r>
              <a:rPr lang="en-US" dirty="0">
                <a:latin typeface="Cambria" pitchFamily="18" charset="0"/>
              </a:rPr>
              <a:t>	return 0; </a:t>
            </a:r>
          </a:p>
          <a:p>
            <a:r>
              <a:rPr lang="en-US" dirty="0">
                <a:latin typeface="Cambria" pitchFamily="18" charset="0"/>
              </a:rPr>
              <a:t>   } </a:t>
            </a:r>
          </a:p>
          <a:p>
            <a:endParaRPr lang="en-US" sz="14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0400" y="3593068"/>
            <a:ext cx="1790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1469" y="5057076"/>
            <a:ext cx="18253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0400" y="323880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9927" y="472807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07346" y="3608141"/>
            <a:ext cx="1291666" cy="550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6935" y="3214972"/>
            <a:ext cx="280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abc.txt open in input mode</a:t>
            </a: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3503612" y="4636516"/>
            <a:ext cx="1199550" cy="25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03162" y="4451850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xyz.txt open in output mode</a:t>
            </a:r>
          </a:p>
        </p:txBody>
      </p:sp>
    </p:spTree>
    <p:extLst>
      <p:ext uri="{BB962C8B-B14F-4D97-AF65-F5344CB8AC3E}">
        <p14:creationId xmlns:p14="http://schemas.microsoft.com/office/powerpoint/2010/main" val="20557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/>
      <p:bldP spid="9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12024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Cambria" pitchFamily="18" charset="0"/>
              </a:rPr>
              <a:t>getline</a:t>
            </a:r>
            <a:r>
              <a:rPr lang="en-US" sz="2000" dirty="0">
                <a:latin typeface="Cambria" pitchFamily="18" charset="0"/>
              </a:rPr>
              <a:t>() function reads a line or text that ends with a newline character from a file 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Syntax</a:t>
            </a:r>
            <a:r>
              <a:rPr lang="en-US" sz="2000" i="1" dirty="0">
                <a:latin typeface="Cambria" pitchFamily="18" charset="0"/>
              </a:rPr>
              <a:t>:  </a:t>
            </a:r>
            <a:r>
              <a:rPr lang="en-US" sz="2000" dirty="0">
                <a:latin typeface="Cambria" pitchFamily="18" charset="0"/>
              </a:rPr>
              <a:t> </a:t>
            </a:r>
            <a:r>
              <a:rPr lang="en-US" sz="2000" b="1" dirty="0" err="1">
                <a:latin typeface="Cambria" pitchFamily="18" charset="0"/>
              </a:rPr>
              <a:t>getline</a:t>
            </a:r>
            <a:r>
              <a:rPr lang="en-US" sz="2000" b="1" dirty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(object, char* </a:t>
            </a:r>
            <a:r>
              <a:rPr lang="en-US" sz="2000" dirty="0" err="1">
                <a:latin typeface="Cambria" pitchFamily="18" charset="0"/>
              </a:rPr>
              <a:t>str</a:t>
            </a:r>
            <a:r>
              <a:rPr lang="en-US" sz="2000" dirty="0">
                <a:latin typeface="Cambria" pitchFamily="18" charset="0"/>
              </a:rPr>
              <a:t>, char </a:t>
            </a:r>
            <a:r>
              <a:rPr lang="en-US" sz="2000" dirty="0" err="1">
                <a:latin typeface="Cambria" pitchFamily="18" charset="0"/>
              </a:rPr>
              <a:t>delim</a:t>
            </a:r>
            <a:r>
              <a:rPr lang="en-US" sz="2000" dirty="0">
                <a:latin typeface="Cambria" pitchFamily="18" charset="0"/>
              </a:rPr>
              <a:t> = ‘\n’);</a:t>
            </a:r>
            <a:r>
              <a:rPr lang="en-US" sz="2000" i="1" dirty="0"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i="1" dirty="0">
                <a:latin typeface="Cambria" pitchFamily="18" charset="0"/>
              </a:rPr>
              <a:t>	</a:t>
            </a:r>
            <a:r>
              <a:rPr lang="en-US" sz="2000" i="1" dirty="0" err="1">
                <a:latin typeface="Cambria" pitchFamily="18" charset="0"/>
              </a:rPr>
              <a:t>getline</a:t>
            </a:r>
            <a:r>
              <a:rPr lang="en-US" sz="2000" i="1" dirty="0">
                <a:latin typeface="Cambria" pitchFamily="18" charset="0"/>
              </a:rPr>
              <a:t>(fin, line)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i="1" dirty="0">
                <a:latin typeface="Cambria" pitchFamily="18" charset="0"/>
              </a:rPr>
              <a:t>	</a:t>
            </a:r>
            <a:r>
              <a:rPr lang="en-US" sz="2000" i="1" dirty="0" err="1">
                <a:latin typeface="Cambria" pitchFamily="18" charset="0"/>
              </a:rPr>
              <a:t>getline</a:t>
            </a:r>
            <a:r>
              <a:rPr lang="en-US" sz="2000" i="1" dirty="0">
                <a:latin typeface="Cambria" pitchFamily="18" charset="0"/>
              </a:rPr>
              <a:t>(fin, line, </a:t>
            </a:r>
            <a:r>
              <a:rPr lang="en-US" sz="2000" i="1" dirty="0" err="1">
                <a:latin typeface="Cambria" pitchFamily="18" charset="0"/>
              </a:rPr>
              <a:t>delimchar</a:t>
            </a:r>
            <a:r>
              <a:rPr lang="en-US" sz="2000" i="1" dirty="0">
                <a:latin typeface="Cambria" pitchFamily="18" charset="0"/>
              </a:rPr>
              <a:t>) </a:t>
            </a:r>
          </a:p>
          <a:p>
            <a:pPr>
              <a:buNone/>
              <a:defRPr/>
            </a:pPr>
            <a:endParaRPr lang="en-US" sz="2000" i="1" dirty="0">
              <a:latin typeface="Cambria" pitchFamily="18" charset="0"/>
            </a:endParaRP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357" y="2955053"/>
            <a:ext cx="4029855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#include&lt;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fstream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&gt;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using namespace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std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main() {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string 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ifstream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fin;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fin.open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("test.txt");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16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getline</a:t>
            </a:r>
            <a:r>
              <a:rPr lang="en-IN" sz="16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</a:t>
            </a:r>
            <a:r>
              <a:rPr lang="en-IN" sz="16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fin,str</a:t>
            </a:r>
            <a:r>
              <a:rPr lang="en-IN" sz="16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);</a:t>
            </a:r>
            <a:endParaRPr lang="en-IN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	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&lt;&lt;"Data of 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Fileis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"&lt;&lt;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        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fin.close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return 0;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}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4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8194" y="3712929"/>
            <a:ext cx="278701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Hi, Welcome to MITWPU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716385" y="5181212"/>
            <a:ext cx="2504977" cy="861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Data of file is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Hi, Welcome to MITWPU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6812" y="331382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9412" y="4891367"/>
            <a:ext cx="1644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 Screen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2894012" y="4451592"/>
            <a:ext cx="1977103" cy="349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1115" y="4266926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a line from file</a:t>
            </a:r>
          </a:p>
        </p:txBody>
      </p:sp>
    </p:spTree>
    <p:extLst>
      <p:ext uri="{BB962C8B-B14F-4D97-AF65-F5344CB8AC3E}">
        <p14:creationId xmlns:p14="http://schemas.microsoft.com/office/powerpoint/2010/main" val="5822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CET3014B	   Object Oriented Concepts with C++ and </a:t>
            </a:r>
            <a:r>
              <a:rPr lang="en-US" sz="3200" b="1" dirty="0" smtClean="0"/>
              <a:t>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Understand basic concepts of Object 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Learn Inheritance, Polymorphism and Exception Handling features of Object Oriented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Study concepts of Standard Template Library</a:t>
            </a:r>
          </a:p>
          <a:p>
            <a:pPr marL="0" indent="0"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Reading and Writing into file using &gt;&gt; &amp; &lt;&lt;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11768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itchFamily="18" charset="0"/>
              </a:rPr>
              <a:t>Extraction &gt;&gt; operator reads data from file and Insertion &lt;&lt; operator writes data to file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Syntax</a:t>
            </a:r>
            <a:r>
              <a:rPr lang="en-US" sz="2000" i="1" dirty="0">
                <a:latin typeface="Cambria" pitchFamily="18" charset="0"/>
              </a:rPr>
              <a:t>:   fin&gt;&gt;</a:t>
            </a:r>
            <a:r>
              <a:rPr lang="en-US" sz="2000" i="1" dirty="0" err="1">
                <a:latin typeface="Cambria" pitchFamily="18" charset="0"/>
              </a:rPr>
              <a:t>ch</a:t>
            </a:r>
            <a:endParaRPr lang="en-US" sz="2000" i="1" dirty="0">
              <a:latin typeface="Cambria" pitchFamily="18" charset="0"/>
            </a:endParaRPr>
          </a:p>
          <a:p>
            <a:pPr>
              <a:buNone/>
              <a:defRPr/>
            </a:pPr>
            <a:r>
              <a:rPr lang="en-US" sz="2000" i="1" dirty="0">
                <a:latin typeface="Cambria" pitchFamily="18" charset="0"/>
              </a:rPr>
              <a:t>                     </a:t>
            </a:r>
            <a:r>
              <a:rPr lang="en-US" sz="2000" i="1" dirty="0" err="1">
                <a:latin typeface="Cambria" pitchFamily="18" charset="0"/>
              </a:rPr>
              <a:t>fout</a:t>
            </a:r>
            <a:r>
              <a:rPr lang="en-US" sz="2000" i="1" dirty="0">
                <a:latin typeface="Cambria" pitchFamily="18" charset="0"/>
              </a:rPr>
              <a:t>&lt;&lt;</a:t>
            </a:r>
            <a:r>
              <a:rPr lang="en-US" sz="2000" i="1" dirty="0" err="1">
                <a:latin typeface="Cambria" pitchFamily="18" charset="0"/>
              </a:rPr>
              <a:t>ch</a:t>
            </a:r>
            <a:r>
              <a:rPr lang="en-US" sz="2000" dirty="0">
                <a:latin typeface="Cambria" pitchFamily="18" charset="0"/>
              </a:rPr>
              <a:t> </a:t>
            </a:r>
          </a:p>
          <a:p>
            <a:pPr>
              <a:buNone/>
              <a:defRPr/>
            </a:pPr>
            <a:endParaRPr lang="en-US" sz="2000" i="1" dirty="0">
              <a:latin typeface="Cambria" pitchFamily="18" charset="0"/>
            </a:endParaRP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358" y="2955053"/>
            <a:ext cx="3581400" cy="430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#include&lt;</a:t>
            </a:r>
            <a:r>
              <a:rPr lang="en-US" sz="1600" dirty="0" err="1">
                <a:latin typeface="Cambria" pitchFamily="18" charset="0"/>
              </a:rPr>
              <a:t>fstream</a:t>
            </a:r>
            <a:r>
              <a:rPr lang="en-US" sz="1600" dirty="0">
                <a:latin typeface="Cambria" pitchFamily="18" charset="0"/>
              </a:rPr>
              <a:t>&gt; </a:t>
            </a:r>
          </a:p>
          <a:p>
            <a:r>
              <a:rPr lang="en-US" sz="1600" dirty="0">
                <a:latin typeface="Cambria" pitchFamily="18" charset="0"/>
              </a:rPr>
              <a:t>using namespace </a:t>
            </a:r>
            <a:r>
              <a:rPr lang="en-US" sz="1600" dirty="0" err="1">
                <a:latin typeface="Cambria" pitchFamily="18" charset="0"/>
              </a:rPr>
              <a:t>std</a:t>
            </a:r>
            <a:r>
              <a:rPr lang="en-US" sz="1600" dirty="0">
                <a:latin typeface="Cambria" pitchFamily="18" charset="0"/>
              </a:rPr>
              <a:t>; </a:t>
            </a:r>
          </a:p>
          <a:p>
            <a:r>
              <a:rPr lang="en-US" sz="1600" dirty="0" err="1">
                <a:latin typeface="Cambria" pitchFamily="18" charset="0"/>
              </a:rPr>
              <a:t>int</a:t>
            </a:r>
            <a:r>
              <a:rPr lang="en-US" sz="1600" dirty="0">
                <a:latin typeface="Cambria" pitchFamily="18" charset="0"/>
              </a:rPr>
              <a:t> main() { </a:t>
            </a:r>
          </a:p>
          <a:p>
            <a:r>
              <a:rPr lang="en-US" sz="1600" dirty="0">
                <a:latin typeface="Cambria" pitchFamily="18" charset="0"/>
              </a:rPr>
              <a:t>	</a:t>
            </a:r>
            <a:r>
              <a:rPr lang="en-US" sz="1600" b="1" dirty="0" err="1">
                <a:latin typeface="Cambria" pitchFamily="18" charset="0"/>
              </a:rPr>
              <a:t>ifstream</a:t>
            </a:r>
            <a:r>
              <a:rPr lang="en-US" sz="1600" b="1" dirty="0">
                <a:latin typeface="Cambria" pitchFamily="18" charset="0"/>
              </a:rPr>
              <a:t> fin; </a:t>
            </a:r>
          </a:p>
          <a:p>
            <a:r>
              <a:rPr lang="en-US" sz="1600" b="1" dirty="0">
                <a:latin typeface="Cambria" pitchFamily="18" charset="0"/>
              </a:rPr>
              <a:t>	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fin.open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("abc.txt"); </a:t>
            </a:r>
            <a:endParaRPr lang="en-IN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dirty="0">
                <a:latin typeface="Cambria" pitchFamily="18" charset="0"/>
              </a:rPr>
              <a:t>	</a:t>
            </a:r>
            <a:r>
              <a:rPr lang="en-US" sz="1600" b="1" dirty="0" err="1">
                <a:latin typeface="Cambria" pitchFamily="18" charset="0"/>
              </a:rPr>
              <a:t>ofstream</a:t>
            </a:r>
            <a:r>
              <a:rPr lang="en-US" sz="1600" b="1" dirty="0">
                <a:latin typeface="Cambria" pitchFamily="18" charset="0"/>
              </a:rPr>
              <a:t> </a:t>
            </a:r>
            <a:r>
              <a:rPr lang="en-US" sz="1600" b="1" dirty="0" err="1">
                <a:latin typeface="Cambria" pitchFamily="18" charset="0"/>
              </a:rPr>
              <a:t>fout</a:t>
            </a:r>
            <a:r>
              <a:rPr lang="en-US" sz="1600" b="1" dirty="0">
                <a:latin typeface="Cambria" pitchFamily="18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Cambria" pitchFamily="18" charset="0"/>
              </a:rPr>
              <a:t>	</a:t>
            </a:r>
            <a:r>
              <a:rPr lang="en-IN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fout.open</a:t>
            </a:r>
            <a:r>
              <a:rPr lang="en-IN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("xyz.txt"); </a:t>
            </a:r>
            <a:endParaRPr lang="en-IN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600" b="1" dirty="0">
                <a:latin typeface="Cambria" pitchFamily="18" charset="0"/>
              </a:rPr>
              <a:t>	char </a:t>
            </a:r>
            <a:r>
              <a:rPr lang="en-US" sz="1600" b="1" dirty="0" err="1">
                <a:latin typeface="Cambria" pitchFamily="18" charset="0"/>
              </a:rPr>
              <a:t>ch</a:t>
            </a:r>
            <a:r>
              <a:rPr lang="en-US" sz="1600" b="1" dirty="0">
                <a:latin typeface="Cambria" pitchFamily="18" charset="0"/>
              </a:rPr>
              <a:t>[30]; </a:t>
            </a:r>
          </a:p>
          <a:p>
            <a:r>
              <a:rPr lang="en-US" sz="1600" dirty="0">
                <a:latin typeface="Cambria" pitchFamily="18" charset="0"/>
              </a:rPr>
              <a:t>			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fin&gt;&gt;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ch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; </a:t>
            </a:r>
          </a:p>
          <a:p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fout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 &lt;&lt; </a:t>
            </a:r>
            <a:r>
              <a:rPr lang="en-US" b="1" dirty="0" err="1">
                <a:solidFill>
                  <a:srgbClr val="0070C0"/>
                </a:solidFill>
                <a:latin typeface="Cambria" pitchFamily="18" charset="0"/>
              </a:rPr>
              <a:t>ch</a:t>
            </a:r>
            <a:r>
              <a:rPr lang="en-US" b="1" dirty="0">
                <a:solidFill>
                  <a:srgbClr val="0070C0"/>
                </a:solidFill>
                <a:latin typeface="Cambria" pitchFamily="18" charset="0"/>
              </a:rPr>
              <a:t>; </a:t>
            </a:r>
          </a:p>
          <a:p>
            <a:r>
              <a:rPr lang="en-US" sz="1600" dirty="0">
                <a:latin typeface="Cambria" pitchFamily="18" charset="0"/>
              </a:rPr>
              <a:t>	</a:t>
            </a:r>
          </a:p>
          <a:p>
            <a:r>
              <a:rPr lang="en-US" sz="1600" b="1" dirty="0">
                <a:latin typeface="Cambria" pitchFamily="18" charset="0"/>
              </a:rPr>
              <a:t>	</a:t>
            </a:r>
            <a:r>
              <a:rPr lang="en-US" sz="1600" b="1" dirty="0" err="1">
                <a:latin typeface="Cambria" pitchFamily="18" charset="0"/>
              </a:rPr>
              <a:t>fin.close</a:t>
            </a:r>
            <a:r>
              <a:rPr lang="en-US" sz="1600" b="1" dirty="0">
                <a:latin typeface="Cambria" pitchFamily="18" charset="0"/>
              </a:rPr>
              <a:t>( ); </a:t>
            </a:r>
          </a:p>
          <a:p>
            <a:r>
              <a:rPr lang="en-US" sz="1600" b="1" dirty="0">
                <a:latin typeface="Cambria" pitchFamily="18" charset="0"/>
              </a:rPr>
              <a:t>	</a:t>
            </a:r>
            <a:r>
              <a:rPr lang="en-US" sz="1600" b="1" dirty="0" err="1">
                <a:latin typeface="Cambria" pitchFamily="18" charset="0"/>
              </a:rPr>
              <a:t>fout.close</a:t>
            </a:r>
            <a:r>
              <a:rPr lang="en-US" sz="1600" b="1" dirty="0">
                <a:latin typeface="Cambria" pitchFamily="18" charset="0"/>
              </a:rPr>
              <a:t>( ); </a:t>
            </a:r>
          </a:p>
          <a:p>
            <a:r>
              <a:rPr lang="en-US" sz="1600" dirty="0">
                <a:latin typeface="Cambria" pitchFamily="18" charset="0"/>
              </a:rPr>
              <a:t>	return 0; </a:t>
            </a:r>
          </a:p>
          <a:p>
            <a:r>
              <a:rPr lang="en-US" sz="1600" dirty="0">
                <a:latin typeface="Cambria" pitchFamily="18" charset="0"/>
              </a:rPr>
              <a:t>   } </a:t>
            </a:r>
          </a:p>
          <a:p>
            <a:endParaRPr lang="en-US" sz="14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0400" y="3593068"/>
            <a:ext cx="17903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Hi, Welcome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4984" y="5686923"/>
            <a:ext cx="18253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Hi, Welcome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0400" y="323880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2194" y="521460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xyz.txt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13012" y="4846796"/>
            <a:ext cx="1712168" cy="48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0921" y="4518151"/>
            <a:ext cx="29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a data from file abc.txt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70171" y="5506185"/>
            <a:ext cx="1520670" cy="77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180" y="5506185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 a data to file xyz.txt</a:t>
            </a:r>
          </a:p>
        </p:txBody>
      </p:sp>
    </p:spTree>
    <p:extLst>
      <p:ext uri="{BB962C8B-B14F-4D97-AF65-F5344CB8AC3E}">
        <p14:creationId xmlns:p14="http://schemas.microsoft.com/office/powerpoint/2010/main" val="40420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1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read() &amp; write()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1600202"/>
            <a:ext cx="6172200" cy="12024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itchFamily="18" charset="0"/>
              </a:rPr>
              <a:t>read</a:t>
            </a:r>
            <a:r>
              <a:rPr lang="en-US" sz="2000" dirty="0">
                <a:latin typeface="Cambria" pitchFamily="18" charset="0"/>
              </a:rPr>
              <a:t>() function reads a data from file and </a:t>
            </a:r>
            <a:r>
              <a:rPr lang="en-US" sz="2000" b="1" dirty="0">
                <a:latin typeface="Cambria" pitchFamily="18" charset="0"/>
              </a:rPr>
              <a:t>write</a:t>
            </a:r>
            <a:r>
              <a:rPr lang="en-US" sz="2000" dirty="0">
                <a:latin typeface="Cambria" pitchFamily="18" charset="0"/>
              </a:rPr>
              <a:t>() function writes a data to file. </a:t>
            </a:r>
          </a:p>
          <a:p>
            <a:pPr>
              <a:buNone/>
              <a:defRPr/>
            </a:pPr>
            <a:r>
              <a:rPr lang="en-US" sz="2000" dirty="0">
                <a:latin typeface="Cambria" pitchFamily="18" charset="0"/>
              </a:rPr>
              <a:t> Syntax</a:t>
            </a:r>
            <a:r>
              <a:rPr lang="en-US" sz="2000" i="1" dirty="0">
                <a:latin typeface="Cambria" pitchFamily="18" charset="0"/>
              </a:rPr>
              <a:t>:   </a:t>
            </a:r>
            <a:r>
              <a:rPr lang="en-US" sz="2000" b="1" dirty="0">
                <a:latin typeface="Cambria" pitchFamily="18" charset="0"/>
              </a:rPr>
              <a:t>file . read ((char *)&amp;V , </a:t>
            </a:r>
            <a:r>
              <a:rPr lang="en-US" sz="2000" b="1" dirty="0" err="1">
                <a:latin typeface="Cambria" pitchFamily="18" charset="0"/>
              </a:rPr>
              <a:t>sizeof</a:t>
            </a:r>
            <a:r>
              <a:rPr lang="en-US" sz="2000" b="1" dirty="0">
                <a:latin typeface="Cambria" pitchFamily="18" charset="0"/>
              </a:rPr>
              <a:t> (V));</a:t>
            </a:r>
          </a:p>
          <a:p>
            <a:pPr>
              <a:buNone/>
              <a:defRPr/>
            </a:pPr>
            <a:r>
              <a:rPr lang="en-US" sz="2000" b="1" dirty="0">
                <a:latin typeface="Cambria" pitchFamily="18" charset="0"/>
              </a:rPr>
              <a:t>    		 file . write ((char *)&amp;V , </a:t>
            </a:r>
            <a:r>
              <a:rPr lang="en-US" sz="2000" b="1" dirty="0" err="1">
                <a:latin typeface="Cambria" pitchFamily="18" charset="0"/>
              </a:rPr>
              <a:t>sizeof</a:t>
            </a:r>
            <a:r>
              <a:rPr lang="en-US" sz="2000" b="1" dirty="0">
                <a:latin typeface="Cambria" pitchFamily="18" charset="0"/>
              </a:rPr>
              <a:t> (V));</a:t>
            </a:r>
          </a:p>
          <a:p>
            <a:pPr>
              <a:buNone/>
              <a:defRPr/>
            </a:pPr>
            <a:endParaRPr lang="en-US" sz="2000" i="1" dirty="0">
              <a:latin typeface="Cambria" pitchFamily="18" charset="0"/>
            </a:endParaRP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5612" y="223514"/>
            <a:ext cx="4345073" cy="6617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class Student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{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rollno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string name;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public: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void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getdata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{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&lt;&lt;"enter roll no &amp; name of student";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   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cin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&gt;&gt;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rollno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&gt;&gt;name;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}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void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putdata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{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&lt;&lt;"Roll"&lt;&lt;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rollno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&lt;&lt;"Name";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</a:t>
            </a: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&lt;&lt;name;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}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};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</a:t>
            </a: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main()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{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Student S1,S2;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S1.getdata();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fstream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file;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file.open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(“test.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dat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",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ios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::binary);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</a:t>
            </a:r>
            <a:r>
              <a:rPr lang="en-IN" sz="16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file.write</a:t>
            </a:r>
            <a:r>
              <a:rPr lang="en-IN" sz="16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((char *)&amp;S1,sizeof(S1)); </a:t>
            </a:r>
            <a:endParaRPr lang="en-IN" sz="1600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</a:t>
            </a:r>
            <a:r>
              <a:rPr lang="en-IN" sz="16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file.read</a:t>
            </a:r>
            <a:r>
              <a:rPr lang="en-IN" sz="16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((char *)&amp;S2,sizeof(S2));</a:t>
            </a:r>
            <a:endParaRPr lang="en-IN" sz="1600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S2.putdata() ;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</a:t>
            </a:r>
            <a:r>
              <a:rPr lang="en-IN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file.close</a:t>
            </a: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();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return 0; </a:t>
            </a:r>
            <a:endParaRPr lang="en-IN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}</a:t>
            </a:r>
            <a:endParaRPr lang="en-US" sz="14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8194" y="3712929"/>
            <a:ext cx="226441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11</a:t>
            </a:r>
          </a:p>
          <a:p>
            <a:pPr>
              <a:lnSpc>
                <a:spcPct val="100000"/>
              </a:lnSpc>
            </a:pPr>
            <a:r>
              <a:rPr lang="en-IN" sz="1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Abc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3421" y="5300304"/>
            <a:ext cx="24000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Roll 11</a:t>
            </a: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Name </a:t>
            </a:r>
            <a:r>
              <a:rPr lang="en-IN" sz="1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Abc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6812" y="331382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6542" y="499252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Screen</a:t>
            </a:r>
          </a:p>
        </p:txBody>
      </p:sp>
    </p:spTree>
    <p:extLst>
      <p:ext uri="{BB962C8B-B14F-4D97-AF65-F5344CB8AC3E}">
        <p14:creationId xmlns:p14="http://schemas.microsoft.com/office/powerpoint/2010/main" val="130578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5612" y="223514"/>
            <a:ext cx="5029200" cy="612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name:"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age:"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"Name:"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",Age:"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//open file in write mode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 err="1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"aaa.txt"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dirty="0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in creating file.."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F6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 err="1">
                <a:solidFill>
                  <a:srgbClr val="0F6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 err="1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created successfully."</a:t>
            </a:r>
            <a:r>
              <a:rPr lang="en-US" altLang="en-US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638641" y="381000"/>
            <a:ext cx="6094572" cy="7368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//write into file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800" dirty="0" err="1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from user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8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8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8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800" dirty="0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8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//write into file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800" dirty="0" err="1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//close the file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800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F6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800" dirty="0" err="1">
                <a:solidFill>
                  <a:srgbClr val="0F6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 dirty="0" err="1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sz="1800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saved and closed </a:t>
            </a:r>
            <a:r>
              <a:rPr lang="en-US" altLang="en-US" sz="1800" dirty="0" err="1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succesfully</a:t>
            </a:r>
            <a:r>
              <a:rPr lang="en-US" altLang="en-US" sz="1800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 open file in input mode and read data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smtClean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file1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//again open file in read mode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"aaa.txt"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1800" dirty="0">
                <a:solidFill>
                  <a:srgbClr val="0000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in opening file.."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8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data from file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en-US" altLang="en-US" sz="1800" dirty="0" smtClean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800" dirty="0">
                <a:solidFill>
                  <a:srgbClr val="BB79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*)&amp;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8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data on monitor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800" dirty="0" err="1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showData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the file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800" dirty="0">
                <a:solidFill>
                  <a:srgbClr val="80803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ambria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Cambria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ambria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Cambria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ambria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EF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EFB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0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File Pointers and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ambria" pitchFamily="18" charset="0"/>
              </a:rPr>
              <a:t>Each file have two associated pointers known as  the file pointers.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ambria" pitchFamily="18" charset="0"/>
              </a:rPr>
              <a:t>One of them is called the </a:t>
            </a:r>
            <a:r>
              <a:rPr lang="en-US" sz="2000" b="1" dirty="0">
                <a:latin typeface="Cambria" pitchFamily="18" charset="0"/>
              </a:rPr>
              <a:t>Input  Pointer </a:t>
            </a:r>
            <a:r>
              <a:rPr lang="en-US" sz="2000" dirty="0">
                <a:latin typeface="Cambria" pitchFamily="18" charset="0"/>
              </a:rPr>
              <a:t>(or </a:t>
            </a:r>
            <a:r>
              <a:rPr lang="en-US" sz="2000" b="1" dirty="0">
                <a:latin typeface="Cambria" pitchFamily="18" charset="0"/>
              </a:rPr>
              <a:t>get pointer</a:t>
            </a:r>
            <a:r>
              <a:rPr lang="en-US" sz="2000" dirty="0">
                <a:latin typeface="Cambria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ambria" pitchFamily="18" charset="0"/>
              </a:rPr>
              <a:t> The other is called the  </a:t>
            </a:r>
            <a:r>
              <a:rPr lang="en-US" sz="2000" b="1" dirty="0">
                <a:latin typeface="Cambria" pitchFamily="18" charset="0"/>
              </a:rPr>
              <a:t>Output Pointer </a:t>
            </a:r>
            <a:r>
              <a:rPr lang="en-US" sz="2000" dirty="0">
                <a:latin typeface="Cambria" pitchFamily="18" charset="0"/>
              </a:rPr>
              <a:t>(or </a:t>
            </a:r>
            <a:r>
              <a:rPr lang="en-US" sz="2000" b="1" dirty="0">
                <a:latin typeface="Cambria" pitchFamily="18" charset="0"/>
              </a:rPr>
              <a:t>put pointer</a:t>
            </a:r>
            <a:r>
              <a:rPr lang="en-US" sz="2000" dirty="0">
                <a:latin typeface="Cambria" pitchFamily="18" charset="0"/>
              </a:rPr>
              <a:t>).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ambria" pitchFamily="18" charset="0"/>
              </a:rPr>
              <a:t>The input pointer  is used for reading the contents of a given file  location and the output pointer is used for writing  to a given file location. </a:t>
            </a:r>
          </a:p>
          <a:p>
            <a:pPr algn="just">
              <a:buNone/>
              <a:defRPr/>
            </a:pPr>
            <a:r>
              <a:rPr lang="en-US" sz="2000" dirty="0">
                <a:latin typeface="Cambria" pitchFamily="18" charset="0"/>
              </a:rPr>
              <a:t>To move file pointer to desired position use these function to manage the file pointers. </a:t>
            </a:r>
          </a:p>
          <a:p>
            <a:pPr algn="just">
              <a:buNone/>
              <a:defRPr/>
            </a:pPr>
            <a:r>
              <a:rPr lang="en-US" sz="2000" b="1" dirty="0">
                <a:latin typeface="Cambria" pitchFamily="18" charset="0"/>
              </a:rPr>
              <a:t>	</a:t>
            </a:r>
            <a:r>
              <a:rPr lang="en-US" sz="2000" b="1" dirty="0" err="1">
                <a:latin typeface="Cambria" pitchFamily="18" charset="0"/>
              </a:rPr>
              <a:t>seekg</a:t>
            </a:r>
            <a:r>
              <a:rPr lang="en-US" sz="2000" b="1" dirty="0">
                <a:latin typeface="Cambria" pitchFamily="18" charset="0"/>
              </a:rPr>
              <a:t>()  </a:t>
            </a:r>
            <a:r>
              <a:rPr lang="en-US" sz="2000" dirty="0">
                <a:latin typeface="Cambria" pitchFamily="18" charset="0"/>
              </a:rPr>
              <a:t>= moves get pointer (input) to a specified location</a:t>
            </a:r>
          </a:p>
          <a:p>
            <a:pPr algn="just">
              <a:buNone/>
              <a:defRPr/>
            </a:pPr>
            <a:r>
              <a:rPr lang="en-US" sz="2000" b="1" dirty="0">
                <a:latin typeface="Cambria" pitchFamily="18" charset="0"/>
              </a:rPr>
              <a:t>	</a:t>
            </a:r>
            <a:r>
              <a:rPr lang="en-US" sz="2000" b="1" dirty="0" err="1">
                <a:latin typeface="Cambria" pitchFamily="18" charset="0"/>
              </a:rPr>
              <a:t>seekp</a:t>
            </a:r>
            <a:r>
              <a:rPr lang="en-US" sz="2000" b="1" dirty="0">
                <a:latin typeface="Cambria" pitchFamily="18" charset="0"/>
              </a:rPr>
              <a:t>()  </a:t>
            </a:r>
            <a:r>
              <a:rPr lang="en-US" sz="2000" dirty="0">
                <a:latin typeface="Cambria" pitchFamily="18" charset="0"/>
              </a:rPr>
              <a:t>= moves put pointer (output) to a specified location</a:t>
            </a:r>
          </a:p>
          <a:p>
            <a:pPr algn="just">
              <a:buNone/>
              <a:defRPr/>
            </a:pPr>
            <a:r>
              <a:rPr lang="en-US" sz="2000" b="1" dirty="0">
                <a:latin typeface="Cambria" pitchFamily="18" charset="0"/>
              </a:rPr>
              <a:t>	</a:t>
            </a:r>
            <a:r>
              <a:rPr lang="en-US" sz="2000" b="1" dirty="0" err="1">
                <a:latin typeface="Cambria" pitchFamily="18" charset="0"/>
              </a:rPr>
              <a:t>tellg</a:t>
            </a:r>
            <a:r>
              <a:rPr lang="en-US" sz="2000" b="1" dirty="0">
                <a:latin typeface="Cambria" pitchFamily="18" charset="0"/>
              </a:rPr>
              <a:t>()  </a:t>
            </a:r>
            <a:r>
              <a:rPr lang="en-US" sz="2000" dirty="0">
                <a:latin typeface="Cambria" pitchFamily="18" charset="0"/>
              </a:rPr>
              <a:t>= gives the current position of the get pointer </a:t>
            </a:r>
          </a:p>
          <a:p>
            <a:pPr algn="just">
              <a:buNone/>
              <a:defRPr/>
            </a:pPr>
            <a:r>
              <a:rPr lang="en-US" sz="2000" b="1" dirty="0">
                <a:latin typeface="Cambria" pitchFamily="18" charset="0"/>
              </a:rPr>
              <a:t>	</a:t>
            </a:r>
            <a:r>
              <a:rPr lang="en-US" sz="2000" b="1" dirty="0" err="1">
                <a:latin typeface="Cambria" pitchFamily="18" charset="0"/>
              </a:rPr>
              <a:t>tellp</a:t>
            </a:r>
            <a:r>
              <a:rPr lang="en-US" sz="2000" b="1" dirty="0">
                <a:latin typeface="Cambria" pitchFamily="18" charset="0"/>
              </a:rPr>
              <a:t>()   </a:t>
            </a:r>
            <a:r>
              <a:rPr lang="en-US" sz="2000" dirty="0">
                <a:latin typeface="Cambria" pitchFamily="18" charset="0"/>
              </a:rPr>
              <a:t>= gives the current position of the put pointer </a:t>
            </a:r>
          </a:p>
          <a:p>
            <a:pPr marL="457200" lvl="1" indent="0">
              <a:buNone/>
            </a:pP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File Manipulation functions</a:t>
            </a:r>
          </a:p>
        </p:txBody>
      </p:sp>
      <p:graphicFrame>
        <p:nvGraphicFramePr>
          <p:cNvPr id="12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85353"/>
              </p:ext>
            </p:extLst>
          </p:nvPr>
        </p:nvGraphicFramePr>
        <p:xfrm>
          <a:off x="1979612" y="1752600"/>
          <a:ext cx="8610600" cy="4822615"/>
        </p:xfrm>
        <a:graphic>
          <a:graphicData uri="http://schemas.openxmlformats.org/drawingml/2006/table">
            <a:tbl>
              <a:tblPr/>
              <a:tblGrid>
                <a:gridCol w="3301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087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latin typeface="Cambria" pitchFamily="18" charset="0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latin typeface="Cambria" pitchFamily="18" charset="0"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seekg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(0, </a:t>
                      </a:r>
                      <a:r>
                        <a:rPr lang="en-US" sz="2000" b="1" dirty="0" err="1">
                          <a:latin typeface="Cambria" pitchFamily="18" charset="0"/>
                        </a:rPr>
                        <a:t>ios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 :: beg)</a:t>
                      </a:r>
                      <a:r>
                        <a:rPr lang="en-US" sz="2000" dirty="0">
                          <a:latin typeface="Cambria" pitchFamily="18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go to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seekg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(0, </a:t>
                      </a:r>
                      <a:r>
                        <a:rPr lang="en-US" sz="2000" b="1" dirty="0" err="1">
                          <a:latin typeface="Cambria" pitchFamily="18" charset="0"/>
                        </a:rPr>
                        <a:t>ios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 :: cur) 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stay at current position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seekg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(0, </a:t>
                      </a:r>
                      <a:r>
                        <a:rPr lang="en-US" sz="2000" b="1" dirty="0" err="1">
                          <a:latin typeface="Cambria" pitchFamily="18" charset="0"/>
                        </a:rPr>
                        <a:t>ios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 :: end) 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go to the end of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seekg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(m, </a:t>
                      </a:r>
                      <a:r>
                        <a:rPr lang="en-US" sz="2000" b="1" dirty="0" err="1">
                          <a:latin typeface="Cambria" pitchFamily="18" charset="0"/>
                        </a:rPr>
                        <a:t>ios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 :: beg) 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move to m+1 byte in the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seekg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(m, </a:t>
                      </a:r>
                      <a:r>
                        <a:rPr lang="en-US" sz="2000" b="1" dirty="0" err="1">
                          <a:latin typeface="Cambria" pitchFamily="18" charset="0"/>
                        </a:rPr>
                        <a:t>ios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 :: cur) 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go forward by m bytes from the current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ambria" pitchFamily="18" charset="0"/>
                        </a:rPr>
                        <a:t>seekg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(-m, </a:t>
                      </a:r>
                      <a:r>
                        <a:rPr lang="en-US" sz="2000" b="1" dirty="0" err="1">
                          <a:latin typeface="Cambria" pitchFamily="18" charset="0"/>
                        </a:rPr>
                        <a:t>ios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 :: cur) 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" pitchFamily="18" charset="0"/>
                        </a:rPr>
                        <a:t>go backward by m bytes from the current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77427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seekg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(-m, </a:t>
                      </a:r>
                      <a:r>
                        <a:rPr lang="en-US" sz="2000" b="1" dirty="0" err="1">
                          <a:latin typeface="Cambria" pitchFamily="18" charset="0"/>
                        </a:rPr>
                        <a:t>ios</a:t>
                      </a:r>
                      <a:r>
                        <a:rPr lang="en-US" sz="2000" b="1" dirty="0">
                          <a:latin typeface="Cambria" pitchFamily="18" charset="0"/>
                        </a:rPr>
                        <a:t> :: end) 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go backward by m bytes from the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2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908"/>
            <a:ext cx="10969943" cy="85750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Program to set file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376086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endParaRPr lang="en-US" sz="2000" i="1" dirty="0">
              <a:latin typeface="Cambria" pitchFamily="18" charset="0"/>
            </a:endParaRPr>
          </a:p>
          <a:p>
            <a:pPr marL="5715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3212" y="820846"/>
            <a:ext cx="5356443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itchFamily="18" charset="0"/>
              </a:rPr>
              <a:t>	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fstream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file; 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file.open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("test.txt");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if(!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file.is_open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())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{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&lt;&lt; " Cannot open file!";	}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file &lt;&lt; "This is the first line “&lt;&lt;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file &lt;&lt; "This is the second line" &lt;&lt;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</a:t>
            </a:r>
            <a:r>
              <a:rPr lang="en-IN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file.seekg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</a:t>
            </a:r>
            <a:r>
              <a:rPr lang="en-IN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ios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::beg);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    for (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int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= 0;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!= 5; ++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) { 		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&lt;&lt; (char)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file.get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 &lt;&lt;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}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char next =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file.get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&lt;&lt; "The next character is " &lt;&lt; (char)next 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</a:t>
            </a:r>
            <a:r>
              <a:rPr lang="en-IN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file.seekg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</a:t>
            </a:r>
            <a:r>
              <a:rPr lang="en-IN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ios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::beg);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char*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= new char[50]; 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file.getline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, 50); 	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&lt;&lt;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str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&lt;&lt;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 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file.ignore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(); 		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&lt;&lt; "Peek " &lt;&lt; (char) </a:t>
            </a:r>
            <a:r>
              <a:rPr lang="en-IN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file.peek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cout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&lt;&lt; "Current position is " 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 </a:t>
            </a:r>
            <a:r>
              <a:rPr lang="en-IN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file.tellg</a:t>
            </a:r>
            <a:r>
              <a:rPr lang="en-IN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&lt;&lt;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endl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;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file.close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();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}		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7396" y="2326630"/>
            <a:ext cx="226441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This is the first line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This is the second 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98106" y="3332291"/>
            <a:ext cx="243620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h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The next character is=</a:t>
            </a:r>
            <a:r>
              <a:rPr lang="en-IN" sz="1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This is the first line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Peek= h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Current position is= 24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6960" y="201340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6812" y="298296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Screen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3198812" y="1323553"/>
            <a:ext cx="2895600" cy="504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4412" y="1658873"/>
            <a:ext cx="341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open file test.txt for input and output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33323" y="2712092"/>
            <a:ext cx="3253721" cy="5417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5793" y="3228553"/>
            <a:ext cx="2486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reset position of the input</a:t>
            </a:r>
          </a:p>
          <a:p>
            <a:endParaRPr lang="en-US" sz="1600" dirty="0">
              <a:latin typeface="Cambria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33323" y="4343400"/>
            <a:ext cx="3084890" cy="712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5215" y="5055840"/>
            <a:ext cx="199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reset position again </a:t>
            </a:r>
          </a:p>
          <a:p>
            <a:endParaRPr lang="en-US" sz="1600" dirty="0">
              <a:latin typeface="Cambria" pitchFamily="18" charset="0"/>
            </a:endParaRPr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 flipV="1">
            <a:off x="4265612" y="5486400"/>
            <a:ext cx="1851625" cy="271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17237" y="5588168"/>
            <a:ext cx="4898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show the next character without extracting it from file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951412" y="6071174"/>
            <a:ext cx="1276292" cy="339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27704" y="6260393"/>
            <a:ext cx="1959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itchFamily="18" charset="0"/>
              </a:rPr>
              <a:t>get current position</a:t>
            </a:r>
          </a:p>
          <a:p>
            <a:endParaRPr lang="en-US" sz="1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1" grpId="0"/>
      <p:bldP spid="14" grpId="0"/>
      <p:bldP spid="16" grpId="0"/>
      <p:bldP spid="18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Exception Handling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Mechanism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Exceptions, re-throwing an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and Inheritance.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38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problems that occur during a program’s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infrequently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resolve exceptions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 program to continue executing 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the user of the problem and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program in a controlled manner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programs robust and fault-tolerant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error-handling code from the program execution’s “main line”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can handle any exceptions they choose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of a certain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exceptions of a group of related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mechanism for processing errors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important when working on a project with a large team of programmers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handling is much like Java’s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exception handling, a program can continue executing (rather than terminating) after dealing with a problem. 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no exceptions occur, there is no performance penalty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828324" y="1371600"/>
            <a:ext cx="8532178" cy="2743200"/>
            <a:chOff x="2438400" y="2362200"/>
            <a:chExt cx="3657600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438400" y="2362200"/>
              <a:ext cx="3657600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2800" b="1" dirty="0"/>
                <a:t>try</a:t>
              </a:r>
            </a:p>
            <a:p>
              <a:r>
                <a:rPr lang="en-US" sz="2800" b="1" dirty="0"/>
                <a:t>{</a:t>
              </a:r>
            </a:p>
            <a:p>
              <a:endParaRPr lang="en-US" sz="2800" b="1" dirty="0"/>
            </a:p>
            <a:p>
              <a:endParaRPr lang="en-US" sz="2800" b="1" dirty="0"/>
            </a:p>
            <a:p>
              <a:r>
                <a:rPr lang="en-US" b="1" dirty="0"/>
                <a:t>}</a:t>
              </a:r>
              <a:endParaRPr lang="en-US" sz="28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276600"/>
              <a:ext cx="297180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400" b="1" dirty="0">
                  <a:solidFill>
                    <a:schemeClr val="tx1"/>
                  </a:solidFill>
                </a:rPr>
                <a:t>requires monitor for exceptions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828324" y="4191000"/>
            <a:ext cx="8532179" cy="2590800"/>
            <a:chOff x="2500392" y="1905000"/>
            <a:chExt cx="5207431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2500392" y="1905000"/>
              <a:ext cx="5207431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catch( type  argument )</a:t>
              </a:r>
            </a:p>
            <a:p>
              <a:r>
                <a:rPr lang="en-US" sz="2800" b="1" dirty="0"/>
                <a:t>{</a:t>
              </a:r>
            </a:p>
            <a:p>
              <a:endParaRPr lang="en-US" sz="2800" b="1" dirty="0"/>
            </a:p>
            <a:p>
              <a:endParaRPr lang="en-US" sz="2800" b="1" dirty="0"/>
            </a:p>
            <a:p>
              <a:endParaRPr lang="en-US" sz="2800" b="1" dirty="0"/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3200" y="3048000"/>
              <a:ext cx="4158712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handles for </a:t>
              </a:r>
              <a:r>
                <a:rPr lang="en-US" sz="3200" b="1" i="1" dirty="0">
                  <a:solidFill>
                    <a:schemeClr val="tx1"/>
                  </a:solidFill>
                </a:rPr>
                <a:t>Exception</a:t>
              </a:r>
              <a:endParaRPr lang="en-US" sz="28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Exception Handling – try and catch blocks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File Handling and 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09441" y="304800"/>
            <a:ext cx="1096994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294" y="1295400"/>
            <a:ext cx="9446339" cy="2514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try</a:t>
            </a:r>
          </a:p>
          <a:p>
            <a:r>
              <a:rPr lang="en-US" sz="2000" b="1" dirty="0"/>
              <a:t>{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5212" y="1767840"/>
            <a:ext cx="7675151" cy="17373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b="1" dirty="0">
                <a:solidFill>
                  <a:schemeClr val="tx1"/>
                </a:solidFill>
              </a:rPr>
              <a:t> d = 0;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b="1" dirty="0">
                <a:solidFill>
                  <a:schemeClr val="tx1"/>
                </a:solidFill>
              </a:rPr>
              <a:t> a = 30 / d;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294" y="4038600"/>
            <a:ext cx="9421918" cy="2438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catch(</a:t>
            </a:r>
            <a:r>
              <a:rPr lang="en-US" sz="2800" b="1" dirty="0" err="1"/>
              <a:t>int</a:t>
            </a:r>
            <a:r>
              <a:rPr lang="en-US" sz="2800" dirty="0"/>
              <a:t> e</a:t>
            </a:r>
            <a:r>
              <a:rPr lang="en-US" sz="2000" dirty="0"/>
              <a:t> </a:t>
            </a:r>
            <a:r>
              <a:rPr lang="en-US" sz="2800" b="1" dirty="0"/>
              <a:t>)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{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6692" y="4743450"/>
            <a:ext cx="9072794" cy="12001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printf</a:t>
            </a:r>
            <a:r>
              <a:rPr lang="en-US" sz="2800" b="1" dirty="0">
                <a:solidFill>
                  <a:schemeClr val="tx1"/>
                </a:solidFill>
              </a:rPr>
              <a:t>("Division by zero.");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859795" y="2057400"/>
            <a:ext cx="2234618" cy="9144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throws</a:t>
            </a:r>
          </a:p>
        </p:txBody>
      </p:sp>
      <p:sp>
        <p:nvSpPr>
          <p:cNvPr id="12" name="7-Point Star 11"/>
          <p:cNvSpPr/>
          <p:nvPr/>
        </p:nvSpPr>
        <p:spPr>
          <a:xfrm>
            <a:off x="7821163" y="1676400"/>
            <a:ext cx="4672383" cy="1752600"/>
          </a:xfrm>
          <a:prstGeom prst="star7">
            <a:avLst/>
          </a:prstGeom>
          <a:solidFill>
            <a:srgbClr val="FF000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Arithmetic 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2.22222E-6 C 0.06129 0.05764 0.13455 0.11528 0.11129 0.15741 C 0.08785 0.19907 -0.0302 0.22847 -0.15295 0.25116 C -0.27569 0.27407 -0.54635 0.28727 -0.625 0.2944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00" y="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152400"/>
            <a:ext cx="8532178" cy="2743200"/>
            <a:chOff x="2438400" y="2362200"/>
            <a:chExt cx="3657600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2438400" y="2362200"/>
              <a:ext cx="3657600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try</a:t>
              </a:r>
            </a:p>
            <a:p>
              <a:r>
                <a:rPr lang="en-US" sz="2800" b="1" dirty="0"/>
                <a:t>{</a:t>
              </a:r>
            </a:p>
            <a:p>
              <a:endParaRPr lang="en-US" sz="2800" b="1" dirty="0"/>
            </a:p>
            <a:p>
              <a:pPr>
                <a:buNone/>
              </a:pPr>
              <a:endParaRPr lang="en-US" sz="2800" b="1" dirty="0"/>
            </a:p>
            <a:p>
              <a:pPr>
                <a:buNone/>
              </a:pPr>
              <a:r>
                <a:rPr lang="en-US" sz="2800" b="1" dirty="0"/>
                <a:t>}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200" y="3276600"/>
              <a:ext cx="2971800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400" b="1" dirty="0">
                  <a:solidFill>
                    <a:schemeClr val="tx1"/>
                  </a:solidFill>
                </a:rPr>
                <a:t>requires monitor for exceptions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" y="2895600"/>
            <a:ext cx="8532179" cy="3048000"/>
            <a:chOff x="2500392" y="1905000"/>
            <a:chExt cx="5207431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2500392" y="1905000"/>
              <a:ext cx="5207431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catch( type1  argument )</a:t>
              </a:r>
            </a:p>
            <a:p>
              <a:r>
                <a:rPr lang="en-US" sz="2800" b="1" dirty="0"/>
                <a:t>{</a:t>
              </a:r>
            </a:p>
            <a:p>
              <a:endParaRPr lang="en-US" sz="2800" b="1" dirty="0"/>
            </a:p>
            <a:p>
              <a:endParaRPr lang="en-US" sz="2800" b="1" dirty="0"/>
            </a:p>
            <a:p>
              <a:endParaRPr lang="en-US" sz="2800" b="1" dirty="0"/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3200" y="3048000"/>
              <a:ext cx="4158712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handles for </a:t>
              </a:r>
              <a:r>
                <a:rPr lang="en-US" sz="3200" b="1" i="1" dirty="0">
                  <a:solidFill>
                    <a:schemeClr val="tx1"/>
                  </a:solidFill>
                </a:rPr>
                <a:t>Exception</a:t>
              </a:r>
              <a:endParaRPr lang="en-US" sz="28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117310" y="3657600"/>
            <a:ext cx="8532179" cy="3048000"/>
            <a:chOff x="2500392" y="2209800"/>
            <a:chExt cx="5207431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Rectangle 11"/>
            <p:cNvSpPr/>
            <p:nvPr/>
          </p:nvSpPr>
          <p:spPr>
            <a:xfrm>
              <a:off x="2500392" y="2209800"/>
              <a:ext cx="5207431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catch( type2  argument )</a:t>
              </a:r>
            </a:p>
            <a:p>
              <a:r>
                <a:rPr lang="en-US" sz="2800" b="1" dirty="0"/>
                <a:t>{</a:t>
              </a:r>
            </a:p>
            <a:p>
              <a:endParaRPr lang="en-US" sz="2800" b="1" dirty="0"/>
            </a:p>
            <a:p>
              <a:endParaRPr lang="en-US" sz="2800" b="1" dirty="0"/>
            </a:p>
            <a:p>
              <a:endParaRPr lang="en-US" sz="2800" b="1" dirty="0"/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3048000"/>
              <a:ext cx="4158712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handles for </a:t>
              </a:r>
              <a:r>
                <a:rPr lang="en-US" sz="3200" b="1" i="1" dirty="0">
                  <a:solidFill>
                    <a:schemeClr val="tx1"/>
                  </a:solidFill>
                </a:rPr>
                <a:t>Exception</a:t>
              </a:r>
              <a:endParaRPr lang="en-US" sz="28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6647" y="4495800"/>
            <a:ext cx="8532179" cy="2362200"/>
            <a:chOff x="2500392" y="1905000"/>
            <a:chExt cx="5207431" cy="3048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5" name="Rectangle 14"/>
            <p:cNvSpPr/>
            <p:nvPr/>
          </p:nvSpPr>
          <p:spPr>
            <a:xfrm>
              <a:off x="2500392" y="1905000"/>
              <a:ext cx="5207431" cy="3048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catch( </a:t>
              </a:r>
              <a:r>
                <a:rPr lang="en-US" sz="2800" b="1" dirty="0" err="1"/>
                <a:t>typen</a:t>
              </a:r>
              <a:r>
                <a:rPr lang="en-US" sz="2800" b="1" dirty="0"/>
                <a:t>  argument ){</a:t>
              </a:r>
            </a:p>
            <a:p>
              <a:endParaRPr lang="en-US" sz="2800" b="1" dirty="0"/>
            </a:p>
            <a:p>
              <a:endParaRPr lang="en-US" sz="2800" b="1" dirty="0"/>
            </a:p>
            <a:p>
              <a:endParaRPr lang="en-US" sz="2800" b="1" dirty="0"/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43200" y="3048000"/>
              <a:ext cx="4158712" cy="1371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Program statements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handles for </a:t>
              </a:r>
              <a:r>
                <a:rPr lang="en-US" sz="3200" b="1" i="1" dirty="0">
                  <a:solidFill>
                    <a:schemeClr val="tx1"/>
                  </a:solidFill>
                </a:rPr>
                <a:t>Exception</a:t>
              </a:r>
              <a:endParaRPr lang="en-US" sz="2800" b="1" i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195" y="0"/>
            <a:ext cx="1046207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Execution of </a:t>
            </a:r>
            <a:r>
              <a:rPr lang="en-US" dirty="0">
                <a:latin typeface="Courier New" pitchFamily="49" charset="0"/>
              </a:rPr>
              <a:t>try-catch</a:t>
            </a:r>
            <a:endParaRPr lang="en-US" dirty="0"/>
          </a:p>
        </p:txBody>
      </p:sp>
      <p:sp>
        <p:nvSpPr>
          <p:cNvPr id="176131" name="Oval 3"/>
          <p:cNvSpPr>
            <a:spLocks noChangeArrowheads="1"/>
          </p:cNvSpPr>
          <p:nvPr/>
        </p:nvSpPr>
        <p:spPr bwMode="auto">
          <a:xfrm>
            <a:off x="7059361" y="1562100"/>
            <a:ext cx="3402714" cy="131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sz="2000" dirty="0"/>
              <a:t>Case 2: No</a:t>
            </a:r>
          </a:p>
          <a:p>
            <a:pPr algn="ctr">
              <a:buNone/>
            </a:pPr>
            <a:r>
              <a:rPr lang="en-US" sz="2000" dirty="0"/>
              <a:t>statements throw </a:t>
            </a:r>
          </a:p>
          <a:p>
            <a:pPr algn="ctr">
              <a:buNone/>
            </a:pPr>
            <a:r>
              <a:rPr lang="en-US" sz="2000" dirty="0"/>
              <a:t>an exception</a:t>
            </a:r>
            <a:r>
              <a:rPr lang="en-US" dirty="0"/>
              <a:t> </a:t>
            </a:r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4012155" y="5410200"/>
            <a:ext cx="4113728" cy="1143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sz="2000" dirty="0"/>
              <a:t>Statement </a:t>
            </a:r>
          </a:p>
          <a:p>
            <a:pPr algn="ctr">
              <a:buNone/>
            </a:pPr>
            <a:r>
              <a:rPr lang="en-US" sz="2000" dirty="0"/>
              <a:t>following entire try-catch </a:t>
            </a:r>
          </a:p>
          <a:p>
            <a:pPr algn="ctr">
              <a:buNone/>
            </a:pPr>
            <a:r>
              <a:rPr lang="en-US" sz="2000" dirty="0"/>
              <a:t>statement</a:t>
            </a:r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1777537" y="1562100"/>
            <a:ext cx="3174173" cy="1219200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sz="2000" dirty="0"/>
              <a:t>Case 1: A</a:t>
            </a:r>
          </a:p>
          <a:p>
            <a:pPr algn="ctr">
              <a:buNone/>
            </a:pPr>
            <a:r>
              <a:rPr lang="en-US" sz="2000" dirty="0"/>
              <a:t> statement throws</a:t>
            </a:r>
          </a:p>
          <a:p>
            <a:pPr algn="ctr">
              <a:buNone/>
            </a:pPr>
            <a:r>
              <a:rPr lang="en-US" sz="2000" dirty="0"/>
              <a:t>an exception</a:t>
            </a:r>
          </a:p>
        </p:txBody>
      </p:sp>
      <p:sp>
        <p:nvSpPr>
          <p:cNvPr id="176137" name="Oval 9"/>
          <p:cNvSpPr>
            <a:spLocks noChangeArrowheads="1"/>
          </p:cNvSpPr>
          <p:nvPr/>
        </p:nvSpPr>
        <p:spPr bwMode="auto">
          <a:xfrm>
            <a:off x="4824743" y="2647950"/>
            <a:ext cx="2513945" cy="11239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dirty="0"/>
              <a:t>Exception</a:t>
            </a:r>
          </a:p>
          <a:p>
            <a:pPr algn="ctr">
              <a:buNone/>
            </a:pPr>
            <a:r>
              <a:rPr lang="en-US" dirty="0"/>
              <a:t>Handler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3758221" y="2857500"/>
            <a:ext cx="990342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2488552" y="4305300"/>
            <a:ext cx="7287902" cy="5143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sz="2000" dirty="0"/>
              <a:t>Statements to deal with exception are executed</a:t>
            </a:r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6069019" y="38290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6119806" y="48577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50" name="Freeform 22"/>
          <p:cNvSpPr>
            <a:spLocks/>
          </p:cNvSpPr>
          <p:nvPr/>
        </p:nvSpPr>
        <p:spPr bwMode="auto">
          <a:xfrm>
            <a:off x="8227457" y="2952750"/>
            <a:ext cx="3309605" cy="3124200"/>
          </a:xfrm>
          <a:custGeom>
            <a:avLst/>
            <a:gdLst/>
            <a:ahLst/>
            <a:cxnLst>
              <a:cxn ang="0">
                <a:pos x="888" y="0"/>
              </a:cxn>
              <a:cxn ang="0">
                <a:pos x="1596" y="1536"/>
              </a:cxn>
              <a:cxn ang="0">
                <a:pos x="0" y="1968"/>
              </a:cxn>
            </a:cxnLst>
            <a:rect l="0" t="0" r="r" b="b"/>
            <a:pathLst>
              <a:path w="1744" h="1968">
                <a:moveTo>
                  <a:pt x="888" y="0"/>
                </a:moveTo>
                <a:cubicBezTo>
                  <a:pt x="1316" y="604"/>
                  <a:pt x="1744" y="1208"/>
                  <a:pt x="1596" y="1536"/>
                </a:cubicBezTo>
                <a:cubicBezTo>
                  <a:pt x="1448" y="1864"/>
                  <a:pt x="266" y="1896"/>
                  <a:pt x="0" y="196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51" name="Text Box 23"/>
          <p:cNvSpPr txBox="1">
            <a:spLocks noChangeArrowheads="1"/>
          </p:cNvSpPr>
          <p:nvPr/>
        </p:nvSpPr>
        <p:spPr bwMode="auto">
          <a:xfrm>
            <a:off x="1650570" y="2914650"/>
            <a:ext cx="302181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Control moves </a:t>
            </a:r>
            <a:r>
              <a:rPr lang="en-US" sz="1600" b="1">
                <a:solidFill>
                  <a:srgbClr val="FF0066"/>
                </a:solidFill>
              </a:rPr>
              <a:t>directly</a:t>
            </a:r>
            <a:r>
              <a:rPr lang="en-US" sz="1600" b="1"/>
              <a:t> to exception handler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18-</a:t>
            </a:r>
            <a:fld id="{8A1DDC5C-5425-498B-93CE-5CCC97F5253A}" type="slidenum">
              <a:rPr lang="en-US" smtClean="0"/>
              <a:pPr/>
              <a:t>32</a:t>
            </a:fld>
            <a:endParaRPr lang="en-CA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1B99-CAAE-462B-B78E-7F929171921C}" type="datetime1">
              <a:rPr lang="en-US" smtClean="0"/>
              <a:pPr/>
              <a:t>2/20/2023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C++ Exception Handlers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Exception Handlers Form: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-- code that is expected to raise an exception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catch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formal parameter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--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handler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catch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formal parameter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--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handler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18-</a:t>
            </a:r>
            <a:fld id="{1E0AA49C-BDE7-42D0-A172-8A120B0D8242}" type="slidenum">
              <a:rPr lang="en-US" smtClean="0"/>
              <a:pPr/>
              <a:t>33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533-8BBF-40D7-A24A-EB90DC582FE2}" type="datetime1">
              <a:rPr lang="en-US" smtClean="0"/>
              <a:pPr/>
              <a:t>2/20/2023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Try-catch-throw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952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Keyword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braces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Should enclose</a:t>
            </a:r>
          </a:p>
          <a:p>
            <a:pPr marL="486918"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that might cause exceptions</a:t>
            </a:r>
          </a:p>
          <a:p>
            <a:pPr marL="486918"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that should be skipped in case of an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Keyword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follow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handlers for each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parameter enclosed in parentheses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type of exception to process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Executes if exception parameter type matches the exception thrown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Keyword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an operand representing the type of exception</a:t>
            </a:r>
          </a:p>
          <a:p>
            <a:pPr marL="486918"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can be of any type</a:t>
            </a:r>
          </a:p>
          <a:p>
            <a:pPr marL="486918"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is an object, it is called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operand initializes the exception parameter in the matching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handler, if one is found</a:t>
            </a:r>
          </a:p>
          <a:p>
            <a:pPr marL="201168" lvl="1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1812" y="1752600"/>
            <a:ext cx="2971800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try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  Statement 1;</a:t>
            </a:r>
          </a:p>
          <a:p>
            <a:r>
              <a:rPr lang="en-US" sz="2000" dirty="0"/>
              <a:t>     Statement 2;</a:t>
            </a:r>
          </a:p>
          <a:p>
            <a:r>
              <a:rPr lang="en-US" sz="2000" dirty="0"/>
              <a:t>     throw x;</a:t>
            </a:r>
          </a:p>
          <a:p>
            <a:r>
              <a:rPr lang="en-US" sz="2000" dirty="0"/>
              <a:t> } catch(m)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  Error handler routine</a:t>
            </a:r>
          </a:p>
          <a:p>
            <a:r>
              <a:rPr lang="en-US" sz="2000" dirty="0"/>
              <a:t>    }</a:t>
            </a:r>
          </a:p>
          <a:p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Flow of execution of try/catch blocks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1295400"/>
            <a:ext cx="7389971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 </a:t>
            </a:r>
            <a:r>
              <a:rPr lang="en-US" sz="1800" dirty="0" err="1"/>
              <a:t>int</a:t>
            </a:r>
            <a:r>
              <a:rPr lang="en-US" sz="1800" dirty="0"/>
              <a:t> main() { </a:t>
            </a:r>
          </a:p>
          <a:p>
            <a:pPr>
              <a:buNone/>
            </a:pPr>
            <a:r>
              <a:rPr lang="en-US" sz="1800" dirty="0"/>
              <a:t>   </a:t>
            </a:r>
            <a:r>
              <a:rPr lang="en-US" sz="1800" dirty="0" err="1"/>
              <a:t>int</a:t>
            </a:r>
            <a:r>
              <a:rPr lang="en-US" sz="1800" dirty="0"/>
              <a:t> x = -1; </a:t>
            </a:r>
          </a:p>
          <a:p>
            <a:pPr>
              <a:buNone/>
            </a:pPr>
            <a:r>
              <a:rPr lang="en-US" sz="1800" dirty="0"/>
              <a:t>   </a:t>
            </a:r>
            <a:r>
              <a:rPr lang="en-US" sz="1800" dirty="0" err="1"/>
              <a:t>cout</a:t>
            </a:r>
            <a:r>
              <a:rPr lang="en-US" sz="1800" dirty="0"/>
              <a:t> &lt;&lt; "Before try  block\n"; </a:t>
            </a:r>
          </a:p>
          <a:p>
            <a:pPr>
              <a:buNone/>
            </a:pPr>
            <a:r>
              <a:rPr lang="en-US" sz="1800" dirty="0"/>
              <a:t>   try { </a:t>
            </a:r>
          </a:p>
          <a:p>
            <a:pPr>
              <a:buNone/>
            </a:pPr>
            <a:r>
              <a:rPr lang="en-US" sz="1800" dirty="0"/>
              <a:t>      		</a:t>
            </a:r>
            <a:r>
              <a:rPr lang="en-US" sz="1800" dirty="0" err="1"/>
              <a:t>cout</a:t>
            </a:r>
            <a:r>
              <a:rPr lang="en-US" sz="1800" dirty="0"/>
              <a:t> &lt;&lt; "Inside try block \n"; </a:t>
            </a:r>
          </a:p>
          <a:p>
            <a:pPr>
              <a:buNone/>
            </a:pPr>
            <a:r>
              <a:rPr lang="en-US" sz="1800" dirty="0"/>
              <a:t>      		if (x &lt; 0) { </a:t>
            </a:r>
          </a:p>
          <a:p>
            <a:pPr>
              <a:buNone/>
            </a:pPr>
            <a:r>
              <a:rPr lang="en-US" sz="1800" dirty="0"/>
              <a:t>         		throw x; </a:t>
            </a:r>
          </a:p>
          <a:p>
            <a:pPr>
              <a:buNone/>
            </a:pPr>
            <a:r>
              <a:rPr lang="en-US" sz="1800" dirty="0"/>
              <a:t>       		</a:t>
            </a:r>
            <a:r>
              <a:rPr lang="en-US" sz="1800" dirty="0" err="1">
                <a:solidFill>
                  <a:srgbClr val="FF0000"/>
                </a:solidFill>
              </a:rPr>
              <a:t>cout</a:t>
            </a:r>
            <a:r>
              <a:rPr lang="en-US" sz="1800" dirty="0">
                <a:solidFill>
                  <a:srgbClr val="FF0000"/>
                </a:solidFill>
              </a:rPr>
              <a:t> &lt;&lt; "After throw (Never executed) \n"; </a:t>
            </a:r>
          </a:p>
          <a:p>
            <a:pPr>
              <a:buNone/>
            </a:pPr>
            <a:r>
              <a:rPr lang="en-US" sz="1800" dirty="0"/>
              <a:t>      		} </a:t>
            </a:r>
          </a:p>
          <a:p>
            <a:pPr>
              <a:buNone/>
            </a:pPr>
            <a:r>
              <a:rPr lang="en-US" sz="1800" dirty="0"/>
              <a:t>   } </a:t>
            </a:r>
          </a:p>
          <a:p>
            <a:pPr>
              <a:buNone/>
            </a:pPr>
            <a:r>
              <a:rPr lang="en-US" sz="1800" dirty="0"/>
              <a:t>   catch (</a:t>
            </a:r>
            <a:r>
              <a:rPr lang="en-US" sz="1800" dirty="0" err="1"/>
              <a:t>int</a:t>
            </a:r>
            <a:r>
              <a:rPr lang="en-US" sz="1800" dirty="0"/>
              <a:t>  x ) { </a:t>
            </a:r>
          </a:p>
          <a:p>
            <a:pPr>
              <a:buNone/>
            </a:pPr>
            <a:r>
              <a:rPr lang="en-US" sz="1800" dirty="0"/>
              <a:t>      		</a:t>
            </a:r>
            <a:r>
              <a:rPr lang="en-US" sz="1800" dirty="0" err="1"/>
              <a:t>cout</a:t>
            </a:r>
            <a:r>
              <a:rPr lang="en-US" sz="1800" dirty="0"/>
              <a:t> &lt;&lt; "Exception Caught \n"; </a:t>
            </a:r>
          </a:p>
          <a:p>
            <a:pPr>
              <a:buNone/>
            </a:pPr>
            <a:r>
              <a:rPr lang="en-US" sz="1800" dirty="0"/>
              <a:t>   } </a:t>
            </a:r>
          </a:p>
          <a:p>
            <a:pPr>
              <a:buNone/>
            </a:pPr>
            <a:r>
              <a:rPr lang="en-US" sz="1800" dirty="0"/>
              <a:t>  </a:t>
            </a:r>
            <a:r>
              <a:rPr lang="en-US" sz="1800" dirty="0" err="1"/>
              <a:t>cout</a:t>
            </a:r>
            <a:r>
              <a:rPr lang="en-US" sz="1800" dirty="0"/>
              <a:t> &lt;&lt; "After catch (Will be executed) \n"; </a:t>
            </a:r>
          </a:p>
          <a:p>
            <a:pPr>
              <a:buNone/>
            </a:pPr>
            <a:r>
              <a:rPr lang="en-US" sz="1800" dirty="0"/>
              <a:t>  return 0; 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245097" y="1981200"/>
            <a:ext cx="4164515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Aft>
                <a:spcPts val="0"/>
              </a:spcAft>
              <a:buClrTx/>
              <a:buNone/>
            </a:pPr>
            <a:r>
              <a:rPr lang="en-US" sz="1600" b="1" dirty="0"/>
              <a:t>O/P:</a:t>
            </a:r>
          </a:p>
          <a:p>
            <a:pPr marL="342900" lvl="0" indent="-342900" fontAlgn="auto">
              <a:spcAft>
                <a:spcPts val="0"/>
              </a:spcAft>
              <a:buClrTx/>
              <a:buNone/>
            </a:pPr>
            <a:r>
              <a:rPr lang="en-US" sz="1600" dirty="0"/>
              <a:t>Before try  block</a:t>
            </a:r>
          </a:p>
          <a:p>
            <a:pPr marL="342900" lvl="0" indent="-342900" fontAlgn="auto">
              <a:spcAft>
                <a:spcPts val="0"/>
              </a:spcAft>
              <a:buClrTx/>
              <a:buNone/>
            </a:pPr>
            <a:r>
              <a:rPr lang="en-US" sz="1600" dirty="0"/>
              <a:t>Inside try  block</a:t>
            </a:r>
          </a:p>
          <a:p>
            <a:pPr marL="342900" lvl="0" indent="-342900" fontAlgn="auto">
              <a:spcAft>
                <a:spcPts val="0"/>
              </a:spcAft>
              <a:buClrTx/>
              <a:buNone/>
            </a:pPr>
            <a:r>
              <a:rPr lang="en-US" sz="1600" dirty="0"/>
              <a:t>Exception Caught </a:t>
            </a:r>
          </a:p>
          <a:p>
            <a:pPr marL="342900" lvl="0" indent="-342900" fontAlgn="auto">
              <a:spcAft>
                <a:spcPts val="0"/>
              </a:spcAft>
              <a:buClrTx/>
              <a:buNone/>
            </a:pPr>
            <a:r>
              <a:rPr lang="en-US" sz="1600" dirty="0"/>
              <a:t>After catch (Will be executed)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18-</a:t>
            </a:r>
            <a:fld id="{1E0AA49C-BDE7-42D0-A172-8A120B0D8242}" type="slidenum">
              <a:rPr lang="en-US" smtClean="0"/>
              <a:pPr/>
              <a:t>35</a:t>
            </a:fld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C2C3-BD5D-4119-B763-13B50EE02DC7}" type="datetime1">
              <a:rPr lang="en-US" smtClean="0"/>
              <a:pPr/>
              <a:t>2/20/2023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 divide by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8913971" cy="5486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#include&lt;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>
              <a:buNone/>
            </a:pPr>
            <a:r>
              <a:rPr lang="en-US" sz="1600" dirty="0"/>
              <a:t>using namespace std;</a:t>
            </a:r>
          </a:p>
          <a:p>
            <a:pPr>
              <a:buNone/>
            </a:pPr>
            <a:r>
              <a:rPr lang="en-US" sz="1600" dirty="0" err="1"/>
              <a:t>int</a:t>
            </a:r>
            <a:r>
              <a:rPr lang="en-US" sz="1600" dirty="0"/>
              <a:t> main() {</a:t>
            </a:r>
          </a:p>
          <a:p>
            <a:pPr>
              <a:buNone/>
            </a:pPr>
            <a:r>
              <a:rPr lang="en-US" sz="1600" dirty="0"/>
              <a:t>   	 </a:t>
            </a:r>
            <a:r>
              <a:rPr lang="en-US" sz="1600" dirty="0" err="1"/>
              <a:t>int</a:t>
            </a:r>
            <a:r>
              <a:rPr lang="en-US" sz="1600" dirty="0"/>
              <a:t> opr1,opr2;    float res;</a:t>
            </a:r>
          </a:p>
          <a:p>
            <a:pPr>
              <a:buNone/>
            </a:pPr>
            <a:r>
              <a:rPr lang="en-US" sz="1600" dirty="0"/>
              <a:t>   	 </a:t>
            </a:r>
            <a:r>
              <a:rPr lang="en-US" sz="1600" dirty="0" err="1"/>
              <a:t>cout</a:t>
            </a:r>
            <a:r>
              <a:rPr lang="en-US" sz="1600" dirty="0"/>
              <a:t> &lt;&lt; "Enter operand 1 and 2:-“;    	 </a:t>
            </a:r>
            <a:r>
              <a:rPr lang="en-US" sz="1600" dirty="0" err="1"/>
              <a:t>cin</a:t>
            </a:r>
            <a:r>
              <a:rPr lang="en-US" sz="1600" dirty="0"/>
              <a:t>&gt;&gt;opr1&gt;&gt;opr2;</a:t>
            </a:r>
          </a:p>
          <a:p>
            <a:pPr>
              <a:buNone/>
            </a:pPr>
            <a:r>
              <a:rPr lang="en-US" sz="1600" dirty="0"/>
              <a:t>  	 try {</a:t>
            </a:r>
          </a:p>
          <a:p>
            <a:pPr>
              <a:buNone/>
            </a:pPr>
            <a:r>
              <a:rPr lang="en-US" sz="1600" dirty="0"/>
              <a:t>        	if (opr2 == 0) {</a:t>
            </a:r>
          </a:p>
          <a:p>
            <a:pPr>
              <a:buNone/>
            </a:pPr>
            <a:r>
              <a:rPr lang="en-US" sz="1600" dirty="0"/>
              <a:t>            		throw (opr2);</a:t>
            </a:r>
          </a:p>
          <a:p>
            <a:pPr>
              <a:buNone/>
            </a:pPr>
            <a:r>
              <a:rPr lang="en-US" sz="1600" dirty="0"/>
              <a:t>        	} </a:t>
            </a:r>
          </a:p>
          <a:p>
            <a:pPr>
              <a:buNone/>
            </a:pPr>
            <a:r>
              <a:rPr lang="en-US" sz="1600" dirty="0"/>
              <a:t>        	else {</a:t>
            </a:r>
          </a:p>
          <a:p>
            <a:pPr>
              <a:buNone/>
            </a:pPr>
            <a:r>
              <a:rPr lang="en-US" sz="1600" dirty="0"/>
              <a:t>            		res=(float)opr1/opr2;          	</a:t>
            </a:r>
            <a:r>
              <a:rPr lang="en-US" sz="1600" dirty="0" err="1"/>
              <a:t>cout</a:t>
            </a:r>
            <a:r>
              <a:rPr lang="en-US" sz="1600" dirty="0"/>
              <a:t> &lt;&lt; "Result is:" &lt;&lt; res;</a:t>
            </a:r>
          </a:p>
          <a:p>
            <a:pPr>
              <a:buNone/>
            </a:pPr>
            <a:r>
              <a:rPr lang="en-US" sz="1600" dirty="0"/>
              <a:t>        	}</a:t>
            </a:r>
          </a:p>
          <a:p>
            <a:pPr>
              <a:buNone/>
            </a:pPr>
            <a:r>
              <a:rPr lang="en-US" sz="1600" dirty="0"/>
              <a:t>    	 } </a:t>
            </a:r>
          </a:p>
          <a:p>
            <a:pPr>
              <a:buNone/>
            </a:pPr>
            <a:r>
              <a:rPr lang="en-US" sz="1600" dirty="0"/>
              <a:t>	catch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) {</a:t>
            </a:r>
          </a:p>
          <a:p>
            <a:pPr>
              <a:buNone/>
            </a:pPr>
            <a:r>
              <a:rPr lang="en-US" sz="1600" dirty="0"/>
              <a:t>        		</a:t>
            </a:r>
            <a:r>
              <a:rPr lang="en-US" sz="1600" dirty="0" err="1"/>
              <a:t>cout</a:t>
            </a:r>
            <a:r>
              <a:rPr lang="en-US" sz="1600" dirty="0"/>
              <a:t> &lt;&lt; "Answer is infinite because opr2 is:" &lt;&lt;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    	}</a:t>
            </a:r>
          </a:p>
          <a:p>
            <a:pPr>
              <a:buNone/>
            </a:pPr>
            <a:r>
              <a:rPr lang="en-US" sz="1600" dirty="0"/>
              <a:t>    	return 0;</a:t>
            </a:r>
          </a:p>
          <a:p>
            <a:pPr>
              <a:buNone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Ex: If exception is thrown and not caught</a:t>
            </a:r>
            <a:br>
              <a:rPr lang="en-US" dirty="0"/>
            </a:br>
            <a:r>
              <a:rPr lang="en-US" dirty="0"/>
              <a:t>then program terminates abnormally.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5180171" cy="45259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fontAlgn="base">
              <a:buNone/>
            </a:pPr>
            <a:r>
              <a:rPr lang="en-US" dirty="0"/>
              <a:t>using namespace std;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fontAlgn="base">
              <a:buNone/>
            </a:pPr>
            <a:r>
              <a:rPr lang="en-US" dirty="0"/>
              <a:t>{</a:t>
            </a:r>
          </a:p>
          <a:p>
            <a:pPr fontAlgn="base">
              <a:buNone/>
            </a:pPr>
            <a:r>
              <a:rPr lang="en-US" dirty="0"/>
              <a:t>	try{</a:t>
            </a:r>
          </a:p>
          <a:p>
            <a:pPr fontAlgn="base">
              <a:buNone/>
            </a:pPr>
            <a:r>
              <a:rPr lang="en-US" dirty="0"/>
              <a:t>    		throw 'a';</a:t>
            </a:r>
          </a:p>
          <a:p>
            <a:pPr fontAlgn="base">
              <a:buNone/>
            </a:pPr>
            <a:r>
              <a:rPr lang="en-US" dirty="0"/>
              <a:t>     }</a:t>
            </a:r>
          </a:p>
          <a:p>
            <a:pPr fontAlgn="base">
              <a:buNone/>
            </a:pPr>
            <a:r>
              <a:rPr lang="en-US" dirty="0"/>
              <a:t>	catch(</a:t>
            </a:r>
            <a:r>
              <a:rPr lang="en-US" dirty="0" err="1"/>
              <a:t>int</a:t>
            </a:r>
            <a:r>
              <a:rPr lang="en-US" dirty="0"/>
              <a:t> x){</a:t>
            </a:r>
          </a:p>
          <a:p>
            <a:pPr fontAlgn="base">
              <a:buNone/>
            </a:pPr>
            <a:r>
              <a:rPr lang="en-US" dirty="0"/>
              <a:t>    		</a:t>
            </a:r>
            <a:r>
              <a:rPr lang="en-US" dirty="0" err="1"/>
              <a:t>cout</a:t>
            </a:r>
            <a:r>
              <a:rPr lang="en-US" dirty="0"/>
              <a:t> &lt;&lt; "Caught ";</a:t>
            </a:r>
          </a:p>
          <a:p>
            <a:pPr fontAlgn="base">
              <a:buNone/>
            </a:pPr>
            <a:r>
              <a:rPr lang="en-US" dirty="0"/>
              <a:t>	}</a:t>
            </a:r>
          </a:p>
          <a:p>
            <a:pPr fontAlgn="base">
              <a:buNone/>
            </a:pPr>
            <a:r>
              <a:rPr lang="en-US" dirty="0"/>
              <a:t>      return 0;</a:t>
            </a:r>
          </a:p>
          <a:p>
            <a:pPr fontAlgn="base"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13612" y="2209800"/>
            <a:ext cx="3429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Catching All Exceptions:-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39502" y="1524000"/>
            <a:ext cx="10417636" cy="504666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use an ellipsis (...) as the parameter of catch, that handler will catch any exception doesn’t matter what the type of the throw exception is.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 { 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 code here}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catch 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{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&lt;&lt; "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exception"; }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catch (char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{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&lt;&lt; "char exception"; }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catch (...)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&lt;&lt; "default exception";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18-</a:t>
            </a:r>
            <a:fld id="{1E0AA49C-BDE7-42D0-A172-8A120B0D8242}" type="slidenum">
              <a:rPr lang="en-US" smtClean="0"/>
              <a:pPr/>
              <a:t>38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4334-7E00-4774-80D8-E2495F34BE64}" type="datetime1">
              <a:rPr lang="en-US" smtClean="0"/>
              <a:pPr/>
              <a:t>2/20/2023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Exception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Comma-separated list of exception classes in parentheses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someFunction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ExceptionB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ExceptionC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can throw only exceptions of types in its specification (or derived types)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throws a non-specification exception, function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unexpected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This normally terminates the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exception specification indicates that the function can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exception specification,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throw()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indicates the function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1012" y="4648200"/>
            <a:ext cx="5562600" cy="2437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someFunction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double value 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throw (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...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classes &amp; Stream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I/O with Member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I/O and I/O manipulators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during file operations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of extraction and insertion operators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86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Exception &amp;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exception classes can be defined to inherit from existing exception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handler for a particular exception class can also catch exceptions of classes derived from that class</a:t>
            </a:r>
          </a:p>
          <a:p>
            <a:pPr lvl="2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errors with a concise notation</a:t>
            </a:r>
          </a:p>
        </p:txBody>
      </p:sp>
    </p:spTree>
    <p:extLst>
      <p:ext uri="{BB962C8B-B14F-4D97-AF65-F5344CB8AC3E}">
        <p14:creationId xmlns:p14="http://schemas.microsoft.com/office/powerpoint/2010/main" val="11969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Standard Library Exception Hierarchy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Base-class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Contains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error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classes derived from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bad_alloc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thrown by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bad_cast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thrown by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dynamic_cast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bad_typeid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thrown by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typeid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bad_exception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thrown by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unexpected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terminating the program or calling the function specified by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set_unexpected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only if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bad_exception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function’s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5279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Standard Library Exceptions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AEVEB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990092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8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612" y="1911783"/>
            <a:ext cx="10162755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Outcomes: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After completion of this course, students will be able to: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 the basic concepts of Object Oriented Programming in application development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and develop real world applications using inheritance, Polymorphism and Exception Handling features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Explore and use Standard Template Library to simplify programming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dirty="0"/>
              <a:t>Books:</a:t>
            </a:r>
            <a:endParaRPr lang="en-US" sz="26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100" dirty="0"/>
              <a:t>Herbert </a:t>
            </a:r>
            <a:r>
              <a:rPr lang="en-US" sz="2100" dirty="0" err="1"/>
              <a:t>Schildt</a:t>
            </a:r>
            <a:r>
              <a:rPr lang="en-US" sz="2100" dirty="0"/>
              <a:t>, ‘C++ The Complete Reference’, Fourth Edition, McGraw Hill Professional, 2011, ISBN-13: 978-0072226805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100" dirty="0"/>
              <a:t>Robert </a:t>
            </a:r>
            <a:r>
              <a:rPr lang="en-US" sz="2100" dirty="0" err="1"/>
              <a:t>Lafore</a:t>
            </a:r>
            <a:r>
              <a:rPr lang="en-US" sz="2100" dirty="0"/>
              <a:t>, ‘Object-Oriented Programming in C++’, Fourth Edition, </a:t>
            </a:r>
            <a:r>
              <a:rPr lang="en-US" sz="2100" dirty="0" err="1"/>
              <a:t>Sams</a:t>
            </a:r>
            <a:r>
              <a:rPr lang="en-US" sz="2100" dirty="0"/>
              <a:t> Publishing, ISBN: 0672323087, ISBN-13: 978-8131722824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100" dirty="0"/>
              <a:t>Bjarne </a:t>
            </a:r>
            <a:r>
              <a:rPr lang="en-US" sz="2100" dirty="0" err="1"/>
              <a:t>Stroustrup</a:t>
            </a:r>
            <a:r>
              <a:rPr lang="en-US" sz="2100" dirty="0"/>
              <a:t>, ‘The C++ Programming language’, Third Edition, Pearson Education. ISBN: 9788131705216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100" dirty="0"/>
              <a:t>K. R. </a:t>
            </a:r>
            <a:r>
              <a:rPr lang="en-US" sz="2100" dirty="0" err="1"/>
              <a:t>Venugopal</a:t>
            </a:r>
            <a:r>
              <a:rPr lang="en-US" sz="2100" dirty="0"/>
              <a:t>, </a:t>
            </a:r>
            <a:r>
              <a:rPr lang="en-US" sz="2100" dirty="0" err="1"/>
              <a:t>Rajkumar</a:t>
            </a:r>
            <a:r>
              <a:rPr lang="en-US" sz="2100" dirty="0"/>
              <a:t> </a:t>
            </a:r>
            <a:r>
              <a:rPr lang="en-US" sz="2100" dirty="0" err="1"/>
              <a:t>Buyya</a:t>
            </a:r>
            <a:r>
              <a:rPr lang="en-US" sz="2100" dirty="0"/>
              <a:t>, T. </a:t>
            </a:r>
            <a:r>
              <a:rPr lang="en-US" sz="2100" dirty="0" err="1"/>
              <a:t>Ravishankar</a:t>
            </a:r>
            <a:r>
              <a:rPr lang="en-US" sz="2100" dirty="0"/>
              <a:t>, ‘Mastering C++’, Tata McGraw-Hill, ISBN 13: 9780074634547</a:t>
            </a:r>
          </a:p>
          <a:p>
            <a:pPr marL="57150" indent="0">
              <a:buNone/>
            </a:pPr>
            <a:r>
              <a:rPr lang="de-DE" sz="2600" b="1" dirty="0"/>
              <a:t>Weblinks: </a:t>
            </a:r>
          </a:p>
          <a:p>
            <a:pPr marL="457200" lvl="1" indent="0">
              <a:buNone/>
            </a:pPr>
            <a:r>
              <a:rPr lang="de-DE" sz="2000" dirty="0"/>
              <a:t>1.	https://nptel.ac.in/courses/106105151/</a:t>
            </a:r>
          </a:p>
          <a:p>
            <a:pPr marL="457200" lvl="1" indent="0">
              <a:buNone/>
            </a:pPr>
            <a:r>
              <a:rPr lang="de-DE" sz="2000" dirty="0"/>
              <a:t>2.	http://nptel.ac.in/syllabus/106106110/</a:t>
            </a:r>
          </a:p>
          <a:p>
            <a:pPr marL="457200" lvl="1" indent="0">
              <a:buNone/>
            </a:pPr>
            <a:r>
              <a:rPr lang="de-DE" sz="2000" dirty="0"/>
              <a:t>3.	http://ocw.mit.edu</a:t>
            </a:r>
          </a:p>
          <a:p>
            <a:pPr marL="57150" indent="0">
              <a:buNone/>
            </a:pPr>
            <a:r>
              <a:rPr lang="de-DE" sz="2600" b="1" dirty="0"/>
              <a:t>MOOCs: </a:t>
            </a:r>
          </a:p>
          <a:p>
            <a:pPr marL="457200" lvl="1" indent="0">
              <a:buNone/>
            </a:pPr>
            <a:r>
              <a:rPr lang="en-US" sz="2000" dirty="0"/>
              <a:t>https://onlinecourses.nptel.ac.in/noc18_cs32</a:t>
            </a:r>
          </a:p>
        </p:txBody>
      </p:sp>
    </p:spTree>
    <p:extLst>
      <p:ext uri="{BB962C8B-B14F-4D97-AF65-F5344CB8AC3E}">
        <p14:creationId xmlns:p14="http://schemas.microsoft.com/office/powerpoint/2010/main" val="11493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 Bank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2" y="2362200"/>
            <a:ext cx="10162755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 Questions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MCQ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Practice Assignments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6612" y="1911783"/>
            <a:ext cx="10162755" cy="438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to read from text file and display it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to count number of words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to copy contents of file to another file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to replace word in a file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menu driven program that will create a data file containing the list of telephone numbers in the following form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John      23456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Ahmed   9876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 a class object to store each set of data, access the file created and implement the following tasks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I. Determine the telephone number of specified person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II. Determine the name if telephone number is known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Update the telephone number, whenever there is a change.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8412" y="3352800"/>
            <a:ext cx="4953000" cy="11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5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7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742771" cy="36911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itchFamily="18" charset="0"/>
              </a:rPr>
              <a:t>Stream is sequence of bytes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itchFamily="18" charset="0"/>
              </a:rPr>
              <a:t>Name given to a flow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itchFamily="18" charset="0"/>
              </a:rPr>
              <a:t>Represented by an object of a particular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itchFamily="18" charset="0"/>
              </a:rPr>
              <a:t>Used to represent different kinds of data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itchFamily="18" charset="0"/>
              </a:rPr>
              <a:t>Interface between I/O and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itchFamily="18" charset="0"/>
              </a:rPr>
              <a:t>Two streams </a:t>
            </a:r>
          </a:p>
          <a:p>
            <a:pPr lvl="1"/>
            <a:r>
              <a:rPr lang="en-US" sz="2400" dirty="0">
                <a:latin typeface="Cambria" pitchFamily="18" charset="0"/>
              </a:rPr>
              <a:t>Input stream </a:t>
            </a:r>
          </a:p>
          <a:p>
            <a:pPr lvl="1"/>
            <a:r>
              <a:rPr lang="en-US" sz="2400" dirty="0">
                <a:latin typeface="Cambria" pitchFamily="18" charset="0"/>
              </a:rPr>
              <a:t>Output stream</a:t>
            </a:r>
            <a:endParaRPr lang="en-IN" sz="2400" dirty="0">
              <a:latin typeface="Cambria" pitchFamily="18" charset="0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2929916" y="2789240"/>
            <a:ext cx="16764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2894012" y="4498951"/>
            <a:ext cx="16764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Device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8581190" y="3551240"/>
            <a:ext cx="16764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5736955" y="2789240"/>
            <a:ext cx="2209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17955" y="2789240"/>
            <a:ext cx="0" cy="5334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75155" y="2789240"/>
            <a:ext cx="0" cy="5334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32355" y="2789240"/>
            <a:ext cx="0" cy="5334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89555" y="2777616"/>
            <a:ext cx="0" cy="5334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5736955" y="4332290"/>
            <a:ext cx="2209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17955" y="4286764"/>
            <a:ext cx="13558" cy="57123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75155" y="4351340"/>
            <a:ext cx="0" cy="5334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32355" y="4286764"/>
            <a:ext cx="0" cy="57892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93810" y="4351340"/>
            <a:ext cx="0" cy="5334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1C721D7E-2025-4ADB-A070-59945052112B}"/>
              </a:ext>
            </a:extLst>
          </p:cNvPr>
          <p:cNvCxnSpPr>
            <a:cxnSpLocks/>
          </p:cNvCxnSpPr>
          <p:nvPr/>
        </p:nvCxnSpPr>
        <p:spPr>
          <a:xfrm>
            <a:off x="4606316" y="3017840"/>
            <a:ext cx="1143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C721D7E-2025-4ADB-A070-59945052112B}"/>
              </a:ext>
            </a:extLst>
          </p:cNvPr>
          <p:cNvCxnSpPr>
            <a:cxnSpLocks/>
          </p:cNvCxnSpPr>
          <p:nvPr/>
        </p:nvCxnSpPr>
        <p:spPr>
          <a:xfrm flipH="1">
            <a:off x="4582593" y="4617164"/>
            <a:ext cx="1130639" cy="14077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1C721D7E-2025-4ADB-A070-59945052112B}"/>
              </a:ext>
            </a:extLst>
          </p:cNvPr>
          <p:cNvCxnSpPr>
            <a:cxnSpLocks/>
          </p:cNvCxnSpPr>
          <p:nvPr/>
        </p:nvCxnSpPr>
        <p:spPr>
          <a:xfrm>
            <a:off x="7946755" y="3017840"/>
            <a:ext cx="1244035" cy="5334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1C721D7E-2025-4ADB-A070-59945052112B}"/>
              </a:ext>
            </a:extLst>
          </p:cNvPr>
          <p:cNvCxnSpPr>
            <a:cxnSpLocks/>
          </p:cNvCxnSpPr>
          <p:nvPr/>
        </p:nvCxnSpPr>
        <p:spPr>
          <a:xfrm flipH="1">
            <a:off x="7946755" y="4141790"/>
            <a:ext cx="1205030" cy="47625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44487" y="5612905"/>
            <a:ext cx="10246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Input stream </a:t>
            </a:r>
            <a:r>
              <a:rPr lang="en-US" sz="2000" dirty="0">
                <a:latin typeface="Cambria" pitchFamily="18" charset="0"/>
              </a:rPr>
              <a:t>can come from keyboard or any other storage device.</a:t>
            </a:r>
          </a:p>
          <a:p>
            <a:endParaRPr lang="en-US" sz="2000" b="1" dirty="0">
              <a:latin typeface="Cambria" pitchFamily="18" charset="0"/>
            </a:endParaRPr>
          </a:p>
          <a:p>
            <a:r>
              <a:rPr lang="en-US" sz="2000" b="1" dirty="0">
                <a:latin typeface="Cambria" pitchFamily="18" charset="0"/>
              </a:rPr>
              <a:t>Output stream </a:t>
            </a:r>
            <a:r>
              <a:rPr lang="en-US" sz="2000" dirty="0">
                <a:latin typeface="Cambria" pitchFamily="18" charset="0"/>
              </a:rPr>
              <a:t>can go to screen or any other storage device</a:t>
            </a: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5788320" y="2133600"/>
            <a:ext cx="2158435" cy="4887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Stream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7313612" y="4357858"/>
            <a:ext cx="2158435" cy="4887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Stream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8481647" y="2471908"/>
            <a:ext cx="2158435" cy="6221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Extraction from Input Stream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99CA00FA-67BE-4E6B-A584-5F45EF4646C7}"/>
              </a:ext>
            </a:extLst>
          </p:cNvPr>
          <p:cNvSpPr/>
          <p:nvPr/>
        </p:nvSpPr>
        <p:spPr>
          <a:xfrm>
            <a:off x="8756200" y="4376486"/>
            <a:ext cx="2158435" cy="6221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 to output Stream</a:t>
            </a:r>
          </a:p>
        </p:txBody>
      </p:sp>
    </p:spTree>
    <p:extLst>
      <p:ext uri="{BB962C8B-B14F-4D97-AF65-F5344CB8AC3E}">
        <p14:creationId xmlns:p14="http://schemas.microsoft.com/office/powerpoint/2010/main" val="23171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15" grpId="0" animBg="1"/>
      <p:bldP spid="33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Stream Classes</a:t>
            </a:r>
          </a:p>
        </p:txBody>
      </p:sp>
      <p:pic>
        <p:nvPicPr>
          <p:cNvPr id="6" name="Picture 2" descr="figure-6-2-stream-classes-for-file-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828800"/>
            <a:ext cx="956003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Stream Classes for I/O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65549"/>
              </p:ext>
            </p:extLst>
          </p:nvPr>
        </p:nvGraphicFramePr>
        <p:xfrm>
          <a:off x="1370012" y="1752600"/>
          <a:ext cx="8686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7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760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656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 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367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(general input/output stream class)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facilities that are used by all other input-output classes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668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istream 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(input stream)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Inherits properties of ios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functions like get(),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getline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read()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 operator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&gt;&gt;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7668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ostream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(output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stream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Inherits properties of ios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put(), write() functions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 operator &lt;&lt;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45991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iostream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(input/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 stream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Inherits properties of istream and ostream through multiple inheritance and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thus contains all input and output functions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6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7243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ambria" pitchFamily="18" charset="0"/>
              </a:rPr>
              <a:t>A file is a collection of related data stored in  a particular area on the disk .The data is  stored in disk using the concept of file .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ambria" pitchFamily="18" charset="0"/>
              </a:rPr>
              <a:t>The information / data stored under a specific name on a storage device, is called a file.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Cambria" pitchFamily="18" charset="0"/>
              </a:rPr>
              <a:t>Types of File</a:t>
            </a:r>
          </a:p>
          <a:p>
            <a:pPr marL="0" indent="0" algn="just">
              <a:buNone/>
              <a:defRPr/>
            </a:pPr>
            <a:r>
              <a:rPr lang="en-US" sz="2000" dirty="0">
                <a:latin typeface="Cambria" pitchFamily="18" charset="0"/>
              </a:rPr>
              <a:t>     1:ASCII Text File</a:t>
            </a:r>
          </a:p>
          <a:p>
            <a:pPr marL="0" indent="0" algn="just">
              <a:buNone/>
              <a:defRPr/>
            </a:pPr>
            <a:r>
              <a:rPr lang="en-US" sz="2000" dirty="0">
                <a:latin typeface="Cambria" pitchFamily="18" charset="0"/>
              </a:rPr>
              <a:t>               -Data Stored in ASCII character</a:t>
            </a:r>
          </a:p>
          <a:p>
            <a:pPr marL="0" indent="0" algn="just">
              <a:buNone/>
              <a:defRPr/>
            </a:pPr>
            <a:r>
              <a:rPr lang="en-US" sz="2000" dirty="0">
                <a:latin typeface="Cambria" pitchFamily="18" charset="0"/>
              </a:rPr>
              <a:t>               -Processed Sequentially in forward direction</a:t>
            </a:r>
          </a:p>
          <a:p>
            <a:pPr marL="0" indent="0" algn="just">
              <a:buNone/>
              <a:defRPr/>
            </a:pPr>
            <a:r>
              <a:rPr lang="en-US" sz="2000" dirty="0">
                <a:latin typeface="Cambria" pitchFamily="18" charset="0"/>
              </a:rPr>
              <a:t>               -</a:t>
            </a:r>
            <a:r>
              <a:rPr lang="en-US" sz="2000" dirty="0" err="1">
                <a:latin typeface="Cambria" pitchFamily="18" charset="0"/>
              </a:rPr>
              <a:t>Eof</a:t>
            </a:r>
            <a:r>
              <a:rPr lang="en-US" sz="2000" dirty="0">
                <a:latin typeface="Cambria" pitchFamily="18" charset="0"/>
              </a:rPr>
              <a:t> character is present at the end of file    </a:t>
            </a:r>
          </a:p>
          <a:p>
            <a:pPr marL="0" indent="0" algn="just">
              <a:buNone/>
              <a:defRPr/>
            </a:pPr>
            <a:r>
              <a:rPr lang="en-US" sz="2000" dirty="0">
                <a:latin typeface="Cambria" pitchFamily="18" charset="0"/>
              </a:rPr>
              <a:t>     2:Binary File</a:t>
            </a:r>
          </a:p>
          <a:p>
            <a:pPr marL="457200" lvl="1" indent="0">
              <a:buNone/>
            </a:pPr>
            <a:r>
              <a:rPr lang="en-US" sz="2000" dirty="0">
                <a:latin typeface="Cambria" pitchFamily="18" charset="0"/>
              </a:rPr>
              <a:t>       -Data Stored in binary format </a:t>
            </a:r>
          </a:p>
          <a:p>
            <a:pPr marL="457200" lvl="1" indent="0">
              <a:buNone/>
            </a:pPr>
            <a:r>
              <a:rPr lang="en-US" sz="2000" dirty="0">
                <a:latin typeface="Cambria" pitchFamily="18" charset="0"/>
              </a:rPr>
              <a:t>       -Processed randomly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itchFamily="18" charset="0"/>
              </a:rPr>
              <a:t>Why to use File Handling</a:t>
            </a:r>
          </a:p>
          <a:p>
            <a:pPr marL="457200" lvl="1" indent="0">
              <a:buNone/>
            </a:pPr>
            <a:r>
              <a:rPr lang="en-US" sz="2000" dirty="0">
                <a:latin typeface="Cambria" pitchFamily="18" charset="0"/>
              </a:rPr>
              <a:t>-For permanent storage.</a:t>
            </a:r>
          </a:p>
          <a:p>
            <a:pPr marL="457200" lvl="1" indent="0">
              <a:buNone/>
            </a:pPr>
            <a:r>
              <a:rPr lang="en-US" sz="2000" dirty="0">
                <a:latin typeface="Cambria" pitchFamily="18" charset="0"/>
              </a:rPr>
              <a:t>-The transfer of input - data or output - data from one computer to another can be easily done by using files.</a:t>
            </a:r>
          </a:p>
          <a:p>
            <a:pPr marL="457200" lvl="1" indent="0">
              <a:buNone/>
            </a:pPr>
            <a:endParaRPr lang="en-US" sz="2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Stream Classes for File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5452"/>
              </p:ext>
            </p:extLst>
          </p:nvPr>
        </p:nvGraphicFramePr>
        <p:xfrm>
          <a:off x="1370012" y="1447801"/>
          <a:ext cx="9906001" cy="508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 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fstream</a:t>
                      </a:r>
                      <a:endParaRPr lang="en-US" sz="2000" b="1" dirty="0">
                        <a:latin typeface="Cambria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(general file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input/output stream class)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This is used to both read and write data from/to files</a:t>
                      </a:r>
                    </a:p>
                    <a:p>
                      <a:pPr marL="285750" indent="-285750" algn="just">
                        <a:lnSpc>
                          <a:spcPct val="9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Provides support for simultaneous input and output operations. </a:t>
                      </a:r>
                    </a:p>
                    <a:p>
                      <a:pPr marL="285750" indent="-285750" algn="just">
                        <a:lnSpc>
                          <a:spcPct val="9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Contains open() with default input mode. </a:t>
                      </a:r>
                    </a:p>
                    <a:p>
                      <a:pPr marL="285750" indent="-285750" algn="just">
                        <a:lnSpc>
                          <a:spcPct val="90000"/>
                        </a:lnSpc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Inherits all the function from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isteram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ostream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classes through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iostream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61872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ifstream</a:t>
                      </a:r>
                      <a:endParaRPr lang="en-US" sz="2000" b="1" dirty="0">
                        <a:latin typeface="Cambria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(file input stream)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This is used to read data from files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Provides input operations.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Contains open() with default input mode.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Inherits the functions 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get()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getline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read()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seekg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tellg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function from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istream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61872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ambria" pitchFamily="18" charset="0"/>
                        </a:rPr>
                        <a:t>ofstream</a:t>
                      </a:r>
                      <a:endParaRPr lang="en-US" sz="2000" b="1" dirty="0">
                        <a:latin typeface="Cambria" pitchFamily="18" charset="0"/>
                      </a:endParaRP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(file output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stream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This is used to create a file and write data on files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Provides output operations.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Contains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 open() 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with default output mode.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Inherits 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put()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seekp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tellp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write() 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function from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ostream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21809</TotalTime>
  <Words>2988</Words>
  <Application>Microsoft Office PowerPoint</Application>
  <PresentationFormat>Custom</PresentationFormat>
  <Paragraphs>738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Black</vt:lpstr>
      <vt:lpstr>Calibri</vt:lpstr>
      <vt:lpstr>Cambria</vt:lpstr>
      <vt:lpstr>Courier New</vt:lpstr>
      <vt:lpstr>DejaVu Sans</vt:lpstr>
      <vt:lpstr>Lucida Sans Unicode</vt:lpstr>
      <vt:lpstr>Times</vt:lpstr>
      <vt:lpstr>Times New Roman</vt:lpstr>
      <vt:lpstr>Wingdings</vt:lpstr>
      <vt:lpstr>Office Theme</vt:lpstr>
      <vt:lpstr>CET3014B    Object Oriented Concepts with C++ and Java</vt:lpstr>
      <vt:lpstr>CET3014B    Object Oriented Concepts with C++ and Java</vt:lpstr>
      <vt:lpstr>File Handling and Exception Handling</vt:lpstr>
      <vt:lpstr>File Handling</vt:lpstr>
      <vt:lpstr>Streams</vt:lpstr>
      <vt:lpstr>Stream Classes</vt:lpstr>
      <vt:lpstr>Stream Classes for I/O</vt:lpstr>
      <vt:lpstr>File</vt:lpstr>
      <vt:lpstr>Stream Classes for File</vt:lpstr>
      <vt:lpstr>Steps in File Handling</vt:lpstr>
      <vt:lpstr>Functions used in File Handling</vt:lpstr>
      <vt:lpstr>File open() </vt:lpstr>
      <vt:lpstr>File open()</vt:lpstr>
      <vt:lpstr>File Opening Modes</vt:lpstr>
      <vt:lpstr>File close()</vt:lpstr>
      <vt:lpstr>bool   is_open( )</vt:lpstr>
      <vt:lpstr>Functions used in Input/output Operations</vt:lpstr>
      <vt:lpstr>Reading and Writing into file using get() and put()</vt:lpstr>
      <vt:lpstr>getline() </vt:lpstr>
      <vt:lpstr>Reading and Writing into file using &gt;&gt; &amp; &lt;&lt; operator</vt:lpstr>
      <vt:lpstr> read() &amp; write() </vt:lpstr>
      <vt:lpstr>PowerPoint Presentation</vt:lpstr>
      <vt:lpstr>File Pointers and Manipulation Functions</vt:lpstr>
      <vt:lpstr>File Manipulation functions</vt:lpstr>
      <vt:lpstr>             Program to set file pointer</vt:lpstr>
      <vt:lpstr>Exception Handling Topics</vt:lpstr>
      <vt:lpstr>Exception Handling</vt:lpstr>
      <vt:lpstr>Exception Handling</vt:lpstr>
      <vt:lpstr>Exception Handling – try and catch blocks</vt:lpstr>
      <vt:lpstr>Example</vt:lpstr>
      <vt:lpstr>PowerPoint Presentation</vt:lpstr>
      <vt:lpstr> Execution of try-catch</vt:lpstr>
      <vt:lpstr>C++ Exception Handlers</vt:lpstr>
      <vt:lpstr>Try-catch-throw Block</vt:lpstr>
      <vt:lpstr> Flow of execution of try/catch blocks. </vt:lpstr>
      <vt:lpstr>Example: Exception divide by zero</vt:lpstr>
      <vt:lpstr>Ex: If exception is thrown and not caught then program terminates abnormally.</vt:lpstr>
      <vt:lpstr>Catching All Exceptions:- </vt:lpstr>
      <vt:lpstr>Exception Specification</vt:lpstr>
      <vt:lpstr>Exception &amp; Inheritance</vt:lpstr>
      <vt:lpstr>Standard Library Exception Hierarchy</vt:lpstr>
      <vt:lpstr>Standard Library Exceptions</vt:lpstr>
      <vt:lpstr>Summary</vt:lpstr>
      <vt:lpstr>Reference</vt:lpstr>
      <vt:lpstr>Question Bank</vt:lpstr>
      <vt:lpstr>Practice Assignments</vt:lpstr>
      <vt:lpstr>PowerPoint Presentation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skinger</dc:creator>
  <cp:lastModifiedBy>91985</cp:lastModifiedBy>
  <cp:revision>331</cp:revision>
  <dcterms:created xsi:type="dcterms:W3CDTF">2018-04-24T16:08:04Z</dcterms:created>
  <dcterms:modified xsi:type="dcterms:W3CDTF">2023-02-23T12:49:50Z</dcterms:modified>
</cp:coreProperties>
</file>