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70" r:id="rId10"/>
    <p:sldId id="271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irrOJ)" TargetMode="External"/><Relationship Id="rId2" Type="http://schemas.openxmlformats.org/officeDocument/2006/relationships/hyperlink" Target="https://en.wikipedia.org/w/index.php?title=List_of_postal_codes_of_Canada:_M&amp;oldid=94563305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ursquare.com/developers/apps" TargetMode="External"/><Relationship Id="rId4" Type="http://schemas.openxmlformats.org/officeDocument/2006/relationships/hyperlink" Target="https://cocl.us/Geospatial_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25809"/>
            <a:ext cx="9360569" cy="2544437"/>
          </a:xfrm>
        </p:spPr>
        <p:txBody>
          <a:bodyPr/>
          <a:lstStyle/>
          <a:p>
            <a:r>
              <a:rPr lang="en-IN" b="1" dirty="0"/>
              <a:t>The Battle of </a:t>
            </a:r>
            <a:r>
              <a:rPr lang="en-IN" b="1" dirty="0" err="1"/>
              <a:t>Neighborhoods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20" y="3793934"/>
            <a:ext cx="7315200" cy="914400"/>
          </a:xfrm>
        </p:spPr>
        <p:txBody>
          <a:bodyPr/>
          <a:lstStyle/>
          <a:p>
            <a:r>
              <a:rPr lang="en-IN" dirty="0"/>
              <a:t>CAPSTONE PROJECT PRESENTATION</a:t>
            </a:r>
          </a:p>
          <a:p>
            <a:r>
              <a:rPr lang="en-IN" dirty="0"/>
              <a:t>By-Dilip</a:t>
            </a:r>
          </a:p>
        </p:txBody>
      </p:sp>
    </p:spTree>
    <p:extLst>
      <p:ext uri="{BB962C8B-B14F-4D97-AF65-F5344CB8AC3E}">
        <p14:creationId xmlns:p14="http://schemas.microsoft.com/office/powerpoint/2010/main" val="192962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442-D0BD-4F72-BD1F-C3741EDB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A2F9-C263-43E1-976D-F56218F1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b="1" dirty="0"/>
              <a:t>• LOW Spending Power </a:t>
            </a:r>
            <a:endParaRPr lang="en-US" dirty="0"/>
          </a:p>
          <a:p>
            <a:r>
              <a:rPr lang="en-US" b="1" dirty="0"/>
              <a:t>• HIGH Percentage of Target Customers </a:t>
            </a:r>
            <a:endParaRPr lang="en-US" dirty="0"/>
          </a:p>
          <a:p>
            <a:r>
              <a:rPr lang="en-US" b="1" dirty="0"/>
              <a:t>• HIGH Number of Competitors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3AADF-8DE3-449D-9EE1-6F06BE30A7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3712571"/>
            <a:ext cx="6837718" cy="19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442-D0BD-4F72-BD1F-C3741EDB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A2F9-C263-43E1-976D-F56218F1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b="1" dirty="0"/>
              <a:t>• MID Spending Power </a:t>
            </a:r>
            <a:endParaRPr lang="en-US" dirty="0"/>
          </a:p>
          <a:p>
            <a:r>
              <a:rPr lang="en-US" b="1" dirty="0"/>
              <a:t>• HIGH Percentage of Target Customers </a:t>
            </a:r>
            <a:endParaRPr lang="en-US" dirty="0"/>
          </a:p>
          <a:p>
            <a:r>
              <a:rPr lang="en-US" b="1" dirty="0"/>
              <a:t>• HIGH Number of Competitors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87388-E411-431C-8149-AB4BB6070F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0497" y="4043105"/>
            <a:ext cx="5943600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0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442-D0BD-4F72-BD1F-C3741EDB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A2F9-C263-43E1-976D-F56218F1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• HIGH Spending Power </a:t>
            </a:r>
            <a:endParaRPr lang="en-US" dirty="0"/>
          </a:p>
          <a:p>
            <a:r>
              <a:rPr lang="en-US" b="1" dirty="0"/>
              <a:t>• MID Percentage of Target Customers </a:t>
            </a:r>
            <a:endParaRPr lang="en-US" dirty="0"/>
          </a:p>
          <a:p>
            <a:r>
              <a:rPr lang="en-US" b="1" dirty="0"/>
              <a:t>•LOW Number of Competitors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53514-2A66-4277-A7FE-D057B7F3C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4161318"/>
            <a:ext cx="5943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/>
              <a:t>In this study, I have labeled the </a:t>
            </a:r>
            <a:r>
              <a:rPr lang="en-US" err="1"/>
              <a:t>neighbourhoods</a:t>
            </a:r>
            <a:r>
              <a:rPr lang="en-US"/>
              <a:t> corresponding to their characteristics-- spending power, percentage of target customers, and the number of competitors. The most promising group of </a:t>
            </a:r>
            <a:r>
              <a:rPr lang="en-US" err="1"/>
              <a:t>neighbourhoods</a:t>
            </a:r>
            <a:r>
              <a:rPr lang="en-US"/>
              <a:t> for opening an Asian Restaurant, with a niche in Southeast Asian cuisine, appears to be ‘Cluster Label 4’</a:t>
            </a:r>
          </a:p>
          <a:p>
            <a:r>
              <a:rPr lang="en-US"/>
              <a:t>The higher spending power of the neighbourhoods in this cluster allows them to readily afford the slightly upscaled prices of the client’s Asian restaurant menu.</a:t>
            </a:r>
          </a:p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77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1544"/>
            <a:ext cx="3296397" cy="448576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of establishing a new restaurant depends on several factors: demand, brand loyalty, quality of food, competition, and so on</a:t>
            </a:r>
          </a:p>
          <a:p>
            <a:r>
              <a:rPr lang="en-US" dirty="0"/>
              <a:t>. In most cases, a restaurant's location plays an essential determinant for its success. Hence, it is advantageous and of utmost importance to determine the most strategic location for establishment in order to maximize business profits.</a:t>
            </a:r>
          </a:p>
          <a:p>
            <a:r>
              <a:rPr lang="en-US" dirty="0"/>
              <a:t>This project intends to strategically allocate location for establishing an Asian restaurant for our Client.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9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 client seeks to establish a franchised Asian restaurant, with a niche in Southeast Asian cuisine, in a Toronto neighborhood. </a:t>
            </a:r>
          </a:p>
          <a:p>
            <a:pPr marL="0" indent="0">
              <a:buNone/>
            </a:pPr>
            <a:r>
              <a:rPr lang="en-US" dirty="0"/>
              <a:t>1. Which </a:t>
            </a:r>
            <a:r>
              <a:rPr lang="en-US" dirty="0" err="1"/>
              <a:t>neighbourhood</a:t>
            </a:r>
            <a:r>
              <a:rPr lang="en-US" dirty="0"/>
              <a:t> would appear to be the optimal and most strategic location for the business operations?</a:t>
            </a:r>
          </a:p>
          <a:p>
            <a:pPr marL="0" indent="0">
              <a:buNone/>
            </a:pPr>
            <a:r>
              <a:rPr lang="en-US" dirty="0"/>
              <a:t>2)Would our Client get back his returns </a:t>
            </a:r>
          </a:p>
          <a:p>
            <a:pPr marL="0" indent="0">
              <a:buNone/>
            </a:pPr>
            <a:r>
              <a:rPr lang="en-US" dirty="0"/>
              <a:t> 3) The objective of this capstone project is to locate the optimal neighborhood for operation</a:t>
            </a:r>
          </a:p>
        </p:txBody>
      </p:sp>
    </p:spTree>
    <p:extLst>
      <p:ext uri="{BB962C8B-B14F-4D97-AF65-F5344CB8AC3E}">
        <p14:creationId xmlns:p14="http://schemas.microsoft.com/office/powerpoint/2010/main" val="2960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Data:The</a:t>
            </a:r>
            <a:r>
              <a:rPr lang="en-US" dirty="0"/>
              <a:t> Foursquare API will be used to explore neighborhoods in Toronto, more specifically, we will be using the explore function to get the most common venue categories in each neighborhood.</a:t>
            </a:r>
          </a:p>
          <a:p>
            <a:r>
              <a:rPr lang="en-US" dirty="0" err="1"/>
              <a:t>Neighbourhood</a:t>
            </a:r>
            <a:r>
              <a:rPr lang="en-US" dirty="0"/>
              <a:t> names, alongside their corresponding boroughs and postal codes, scraped from Wikipedia: (</a:t>
            </a:r>
            <a:r>
              <a:rPr lang="en-US" u="sng" dirty="0">
                <a:hlinkClick r:id="rId2"/>
              </a:rPr>
              <a:t>https://en.wikipedia.org/w/index.php?title=List_of_postal_codes_of_Canada:_M&amp;oldid=945633050</a:t>
            </a:r>
            <a:r>
              <a:rPr lang="en-US" dirty="0"/>
              <a:t>)</a:t>
            </a:r>
          </a:p>
          <a:p>
            <a:r>
              <a:rPr lang="en-US" dirty="0"/>
              <a:t>The Toronto's census data for its social demographic characteristics will be distilled from Toronto's Neighborhood Profile (</a:t>
            </a:r>
            <a:r>
              <a:rPr lang="en-US" u="sng" dirty="0">
                <a:hlinkClick r:id="rId3"/>
              </a:rPr>
              <a:t>https://bit.ly/3airrOJ)</a:t>
            </a:r>
            <a:r>
              <a:rPr lang="en-US" dirty="0"/>
              <a:t>.</a:t>
            </a:r>
          </a:p>
          <a:p>
            <a:r>
              <a:rPr lang="en-US" dirty="0"/>
              <a:t>Geographical coordinates of each </a:t>
            </a:r>
            <a:r>
              <a:rPr lang="en-US" dirty="0" err="1"/>
              <a:t>neighbourhood</a:t>
            </a:r>
            <a:r>
              <a:rPr lang="en-US" dirty="0"/>
              <a:t>: (</a:t>
            </a:r>
            <a:r>
              <a:rPr lang="en-US" u="sng" dirty="0">
                <a:hlinkClick r:id="rId4"/>
              </a:rPr>
              <a:t>https://cocl.us/Geospatial_data</a:t>
            </a:r>
            <a:r>
              <a:rPr lang="en-US" dirty="0"/>
              <a:t>)</a:t>
            </a:r>
          </a:p>
          <a:p>
            <a:r>
              <a:rPr lang="en-US" dirty="0"/>
              <a:t>For returning the number of Asian restaurants in the vicinity of each </a:t>
            </a:r>
            <a:r>
              <a:rPr lang="en-US" dirty="0" err="1"/>
              <a:t>neighbourhood</a:t>
            </a:r>
            <a:r>
              <a:rPr lang="en-US" dirty="0"/>
              <a:t>, we will be utilizing Foursquare API, more specifically, its explore function. One has to register for a Foursquare developer account </a:t>
            </a:r>
            <a:r>
              <a:rPr lang="en-US" u="sng" dirty="0">
                <a:hlinkClick r:id="rId5"/>
              </a:rPr>
              <a:t>https://foursquare.com/developers/apps</a:t>
            </a:r>
            <a:r>
              <a:rPr lang="en-US" dirty="0"/>
              <a:t> to access their API credentials.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0049" cy="4601183"/>
          </a:xfrm>
        </p:spPr>
        <p:txBody>
          <a:bodyPr/>
          <a:lstStyle/>
          <a:p>
            <a:pPr algn="ctr"/>
            <a:r>
              <a:rPr lang="en-IN" b="1" dirty="0" err="1"/>
              <a:t>Neighborhoodmarked</a:t>
            </a:r>
            <a:r>
              <a:rPr lang="en-IN" b="1" dirty="0"/>
              <a:t> on  map of Toronto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6011" y="128737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Geograpical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Co-ordinate of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Seattle,Washington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are 43.773077, -79.257774.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9F83E6-DCD5-46FF-8AF0-45673F04F1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921879"/>
            <a:ext cx="7315200" cy="30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b="1" spc="-100"/>
              <a:t>Frequency Distibution of Asian Resturant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27A0B7-8FDE-4CB0-8995-67F0AFCFE3D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38187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28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/>
              <a:t>Median House Income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13ECCB-A8D7-4325-9723-130D1CA3E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849025"/>
            <a:ext cx="6367271" cy="31517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1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442-D0BD-4F72-BD1F-C3741EDB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A2F9-C263-43E1-976D-F56218F1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b="1" dirty="0"/>
              <a:t>• MID Spending Power </a:t>
            </a:r>
            <a:endParaRPr lang="en-US" dirty="0"/>
          </a:p>
          <a:p>
            <a:r>
              <a:rPr lang="en-US" b="1" dirty="0"/>
              <a:t>• MID Percentage of Target Customers </a:t>
            </a:r>
            <a:endParaRPr lang="en-US" dirty="0"/>
          </a:p>
          <a:p>
            <a:r>
              <a:rPr lang="en-US" b="1" dirty="0"/>
              <a:t>• LOW Number of Competitors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F7CD2-5209-4384-BDAC-7908B99F0C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2396" y="3980380"/>
            <a:ext cx="5943600" cy="213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442-D0BD-4F72-BD1F-C3741EDB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A2F9-C263-43E1-976D-F56218F1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b="1" dirty="0"/>
              <a:t>• LOW Spending Power </a:t>
            </a:r>
            <a:endParaRPr lang="en-US" dirty="0"/>
          </a:p>
          <a:p>
            <a:r>
              <a:rPr lang="en-US" b="1" dirty="0"/>
              <a:t>• MID Percentage of Target Customers </a:t>
            </a:r>
            <a:endParaRPr lang="en-US" dirty="0"/>
          </a:p>
          <a:p>
            <a:r>
              <a:rPr lang="en-US" b="1" dirty="0"/>
              <a:t>• LOW Number of Competitors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0D340-53EC-4470-AA5C-4ACECF178C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5593" y="3880884"/>
            <a:ext cx="5943600" cy="25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474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Courier New</vt:lpstr>
      <vt:lpstr>Wingdings 2</vt:lpstr>
      <vt:lpstr>Frame</vt:lpstr>
      <vt:lpstr>The Battle of Neighborhoods </vt:lpstr>
      <vt:lpstr>INTRODUCTION</vt:lpstr>
      <vt:lpstr>PROBLEM STATEMENT</vt:lpstr>
      <vt:lpstr>Data </vt:lpstr>
      <vt:lpstr>Neighborhoodmarked on  map of Toronto</vt:lpstr>
      <vt:lpstr>Frequency Distibution of Asian Resturant </vt:lpstr>
      <vt:lpstr>Median House Income   </vt:lpstr>
      <vt:lpstr>Cluster O </vt:lpstr>
      <vt:lpstr>Cluster 1 </vt:lpstr>
      <vt:lpstr>Cluster 2 </vt:lpstr>
      <vt:lpstr>Cluster 3 </vt:lpstr>
      <vt:lpstr>Cluster 4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Dilip Kumar Behera</dc:creator>
  <cp:lastModifiedBy>Dilip Kumar Behera</cp:lastModifiedBy>
  <cp:revision>2</cp:revision>
  <dcterms:created xsi:type="dcterms:W3CDTF">2020-05-20T22:29:27Z</dcterms:created>
  <dcterms:modified xsi:type="dcterms:W3CDTF">2020-05-20T22:30:08Z</dcterms:modified>
</cp:coreProperties>
</file>