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304" r:id="rId6"/>
    <p:sldId id="298" r:id="rId7"/>
    <p:sldId id="297" r:id="rId8"/>
    <p:sldId id="299" r:id="rId9"/>
    <p:sldId id="303" r:id="rId10"/>
    <p:sldId id="300" r:id="rId11"/>
    <p:sldId id="301" r:id="rId12"/>
    <p:sldId id="302" r:id="rId13"/>
    <p:sldId id="294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03" y="2298486"/>
            <a:ext cx="6273208" cy="1216256"/>
          </a:xfrm>
        </p:spPr>
        <p:txBody>
          <a:bodyPr/>
          <a:lstStyle/>
          <a:p>
            <a:r>
              <a:rPr lang="en-US" altLang="ja-JP" sz="28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28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28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28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99020" y="4211497"/>
            <a:ext cx="1570612" cy="760288"/>
          </a:xfrm>
        </p:spPr>
        <p:txBody>
          <a:bodyPr/>
          <a:lstStyle/>
          <a:p>
            <a:r>
              <a:rPr lang="en-US" dirty="0"/>
              <a:t>27036</a:t>
            </a:r>
          </a:p>
          <a:p>
            <a:r>
              <a:rPr lang="en-US" dirty="0"/>
              <a:t>Kanishta G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8C06824-4943-F571-8E29-87AD4079B446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5543" r="25543"/>
          <a:stretch>
            <a:fillRect/>
          </a:stretch>
        </p:blipFill>
        <p:spPr>
          <a:xfrm>
            <a:off x="7612394" y="2325282"/>
            <a:ext cx="3941802" cy="4532718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4063"/>
            <a:ext cx="4518122" cy="168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  </a:t>
            </a:r>
            <a:r>
              <a:rPr lang="ja-JP" altLang="en-US" dirty="0"/>
              <a:t>開発者は自分たちの</a:t>
            </a:r>
            <a:r>
              <a:rPr lang="en-US" altLang="ja-JP" dirty="0"/>
              <a:t>API</a:t>
            </a:r>
            <a:r>
              <a:rPr lang="ja-JP" altLang="en-US" dirty="0"/>
              <a:t>のパフォーマンスについてより深い理解を得ることができます。</a:t>
            </a:r>
            <a:r>
              <a:rPr lang="en-IN" altLang="ja-JP" dirty="0"/>
              <a:t>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298201" y="6306696"/>
            <a:ext cx="4114800" cy="365125"/>
          </a:xfrm>
        </p:spPr>
        <p:txBody>
          <a:bodyPr/>
          <a:lstStyle/>
          <a:p>
            <a:r>
              <a:rPr lang="en-US" altLang="ja-JP" noProof="0" dirty="0"/>
              <a:t>AWS</a:t>
            </a:r>
            <a:r>
              <a:rPr lang="ja-JP" altLang="en-US" noProof="0" dirty="0"/>
              <a:t>での</a:t>
            </a:r>
            <a:r>
              <a:rPr lang="en-US" altLang="ja-JP" noProof="0" dirty="0"/>
              <a:t>vCPE</a:t>
            </a:r>
            <a:r>
              <a:rPr lang="ja-JP" altLang="en-US" noProof="0" dirty="0"/>
              <a:t>コンポーネントの監視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pic>
        <p:nvPicPr>
          <p:cNvPr id="8" name="Picture Placeholder 12">
            <a:extLst>
              <a:ext uri="{FF2B5EF4-FFF2-40B4-BE49-F238E27FC236}">
                <a16:creationId xmlns:a16="http://schemas.microsoft.com/office/drawing/2014/main" id="{2485075A-8A00-B605-19CA-CAA831C7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18" r="25118"/>
          <a:stretch/>
        </p:blipFill>
        <p:spPr>
          <a:xfrm>
            <a:off x="1471347" y="1739307"/>
            <a:ext cx="2337174" cy="26875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23" y="1736915"/>
            <a:ext cx="6844683" cy="1325563"/>
          </a:xfrm>
        </p:spPr>
        <p:txBody>
          <a:bodyPr/>
          <a:lstStyle/>
          <a:p>
            <a:r>
              <a:rPr lang="ja-JP" altLang="en-US" dirty="0"/>
              <a:t>ありがとうございました</a:t>
            </a:r>
            <a:r>
              <a:rPr lang="en-IN" altLang="ja-JP" dirty="0"/>
              <a:t>!</a:t>
            </a:r>
            <a:endParaRPr lang="en-US" dirty="0"/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/>
          <a:srcRect r="34787"/>
          <a:stretch/>
        </p:blipFill>
        <p:spPr>
          <a:xfrm>
            <a:off x="2781581" y="2514061"/>
            <a:ext cx="1470824" cy="1325564"/>
          </a:xfrm>
          <a:ln>
            <a:solidFill>
              <a:schemeClr val="tx1"/>
            </a:solidFill>
          </a:ln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10074" y="3544426"/>
            <a:ext cx="3034145" cy="1879791"/>
          </a:xfrm>
        </p:spPr>
        <p:txBody>
          <a:bodyPr/>
          <a:lstStyle/>
          <a:p>
            <a:r>
              <a:rPr lang="en-US" dirty="0"/>
              <a:t>27036</a:t>
            </a:r>
          </a:p>
          <a:p>
            <a:r>
              <a:rPr lang="en-US" dirty="0"/>
              <a:t>Kanishta </a:t>
            </a:r>
          </a:p>
          <a:p>
            <a:r>
              <a:rPr lang="en-US" dirty="0"/>
              <a:t>kanigengaa33@gmail.com</a:t>
            </a:r>
          </a:p>
          <a:p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CCCA2C5-C6E6-F89A-4A08-CC474B1A2DEF}"/>
              </a:ext>
            </a:extLst>
          </p:cNvPr>
          <p:cNvSpPr/>
          <p:nvPr/>
        </p:nvSpPr>
        <p:spPr>
          <a:xfrm>
            <a:off x="6096000" y="5526350"/>
            <a:ext cx="1956046" cy="1331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581709" y="1546864"/>
            <a:ext cx="11028582" cy="61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ja-JP" altLang="en-US" sz="2000" dirty="0"/>
              <a:t>問題の説明</a:t>
            </a:r>
            <a:endParaRPr lang="en-IN" altLang="ja-JP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ja-JP" altLang="en-US" sz="2000" dirty="0"/>
              <a:t>目的</a:t>
            </a:r>
            <a:endParaRPr lang="en-IN" altLang="ja-JP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ja-JP" altLang="en-US" sz="2000" dirty="0"/>
              <a:t>システムの設計</a:t>
            </a:r>
            <a:endParaRPr lang="en-IN" altLang="ja-JP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ja-JP" altLang="en-US" sz="2000" dirty="0"/>
              <a:t>タイプ</a:t>
            </a:r>
            <a:r>
              <a:rPr lang="en-US" altLang="ja-JP" sz="2000" dirty="0"/>
              <a:t>1</a:t>
            </a:r>
            <a:r>
              <a:rPr lang="ja-JP" altLang="en-US" sz="2000" dirty="0"/>
              <a:t>のメトリクス</a:t>
            </a:r>
            <a:endParaRPr lang="en-IN" altLang="ja-JP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ja-JP" altLang="en-US" sz="2000" dirty="0"/>
              <a:t>クラウドフォーメーションによるデプロイ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ja-JP" altLang="en-US" sz="2000" dirty="0"/>
              <a:t>タイプ</a:t>
            </a:r>
            <a:r>
              <a:rPr lang="en-US" altLang="ja-JP" sz="2000" dirty="0"/>
              <a:t>1</a:t>
            </a:r>
            <a:r>
              <a:rPr lang="ja-JP" altLang="en-US" sz="2000" dirty="0"/>
              <a:t>のメトリクス</a:t>
            </a:r>
            <a:endParaRPr lang="en-IN" altLang="ja-JP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ja-JP" altLang="en-US" sz="2000" dirty="0"/>
              <a:t>結果</a:t>
            </a:r>
          </a:p>
          <a:p>
            <a:pPr>
              <a:lnSpc>
                <a:spcPct val="200000"/>
              </a:lnSpc>
            </a:pPr>
            <a:br>
              <a:rPr lang="ja-JP" altLang="en-US" sz="2000" dirty="0"/>
            </a:br>
            <a:endParaRPr lang="en-IN" altLang="ja-JP" sz="2000" dirty="0"/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66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問題の説明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484632" y="2265955"/>
            <a:ext cx="11028582" cy="18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ja-JP" sz="2000" dirty="0"/>
              <a:t>	</a:t>
            </a:r>
            <a:r>
              <a:rPr lang="ja-JP" altLang="en-US" sz="2000" dirty="0"/>
              <a:t>このプロジェクトの目的は、</a:t>
            </a:r>
            <a:r>
              <a:rPr lang="en-US" altLang="ja-JP" sz="2000" dirty="0"/>
              <a:t>AWS</a:t>
            </a:r>
            <a:r>
              <a:rPr lang="ja-JP" altLang="en-US" sz="2000" dirty="0"/>
              <a:t>でホストされている</a:t>
            </a:r>
            <a:r>
              <a:rPr lang="en-US" altLang="ja-JP" sz="2000" dirty="0"/>
              <a:t>vCPE</a:t>
            </a:r>
            <a:r>
              <a:rPr lang="ja-JP" altLang="en-US" sz="2000" dirty="0"/>
              <a:t>の</a:t>
            </a:r>
            <a:r>
              <a:rPr lang="en-US" altLang="ja-JP" sz="2000" dirty="0"/>
              <a:t>HTTP API Gateway</a:t>
            </a:r>
            <a:r>
              <a:rPr lang="ja-JP" altLang="en-US" sz="2000" dirty="0"/>
              <a:t>を監視し、それを</a:t>
            </a:r>
            <a:r>
              <a:rPr lang="en-US" altLang="ja-JP" sz="2000" dirty="0"/>
              <a:t>Grafana</a:t>
            </a:r>
            <a:r>
              <a:rPr lang="ja-JP" altLang="en-US" sz="2000" dirty="0"/>
              <a:t>で過去のデータとして視覚化するためのフレームワークと完全なプラットフォームを提案することです。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24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514318"/>
            <a:ext cx="10889796" cy="720308"/>
          </a:xfrm>
        </p:spPr>
        <p:txBody>
          <a:bodyPr/>
          <a:lstStyle/>
          <a:p>
            <a:r>
              <a:rPr lang="ja-JP" altLang="en-US" dirty="0"/>
              <a:t>目的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581709" y="1385799"/>
            <a:ext cx="11028582" cy="430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altLang="ja-JP" sz="2000" dirty="0">
                <a:solidFill>
                  <a:srgbClr val="FF0000"/>
                </a:solidFill>
              </a:rPr>
              <a:t>1. </a:t>
            </a:r>
            <a:r>
              <a:rPr lang="ja-JP" altLang="en-US" sz="2000" dirty="0">
                <a:solidFill>
                  <a:srgbClr val="FF0000"/>
                </a:solidFill>
              </a:rPr>
              <a:t>タイプ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r>
              <a:rPr lang="ja-JP" altLang="en-US" sz="2000" dirty="0">
                <a:solidFill>
                  <a:srgbClr val="FF0000"/>
                </a:solidFill>
              </a:rPr>
              <a:t>のメトリクス</a:t>
            </a:r>
            <a:r>
              <a:rPr lang="en-US" altLang="ja-JP" sz="2000" dirty="0">
                <a:solidFill>
                  <a:srgbClr val="FF0000"/>
                </a:solidFill>
              </a:rPr>
              <a:t>: </a:t>
            </a:r>
          </a:p>
          <a:p>
            <a:pPr algn="just">
              <a:lnSpc>
                <a:spcPct val="200000"/>
              </a:lnSpc>
            </a:pPr>
            <a:r>
              <a:rPr lang="en-US" altLang="ja-JP" sz="2000" dirty="0"/>
              <a:t>API Gateway</a:t>
            </a:r>
            <a:r>
              <a:rPr lang="ja-JP" altLang="en-US" sz="2000" dirty="0"/>
              <a:t>と</a:t>
            </a:r>
            <a:r>
              <a:rPr lang="en-US" altLang="ja-JP" sz="2000" dirty="0"/>
              <a:t>CloudWatch</a:t>
            </a:r>
            <a:r>
              <a:rPr lang="ja-JP" altLang="en-US" sz="2000" dirty="0"/>
              <a:t>からの</a:t>
            </a:r>
            <a:r>
              <a:rPr lang="en-US" altLang="ja-JP" sz="2000" dirty="0"/>
              <a:t>HTTP</a:t>
            </a:r>
            <a:r>
              <a:rPr lang="ja-JP" altLang="en-US" sz="2000" dirty="0"/>
              <a:t>コード </a:t>
            </a:r>
            <a:r>
              <a:rPr lang="en-US" altLang="ja-JP" sz="2000" dirty="0"/>
              <a:t>2XX</a:t>
            </a:r>
            <a:r>
              <a:rPr lang="ja-JP" altLang="en-US" sz="2000" dirty="0"/>
              <a:t>、</a:t>
            </a:r>
            <a:r>
              <a:rPr lang="en-US" altLang="ja-JP" sz="2000" dirty="0"/>
              <a:t>4XX</a:t>
            </a:r>
            <a:r>
              <a:rPr lang="ja-JP" altLang="en-US" sz="2000" dirty="0"/>
              <a:t>、および</a:t>
            </a:r>
            <a:r>
              <a:rPr lang="en-US" altLang="ja-JP" sz="2000" dirty="0"/>
              <a:t>5XX</a:t>
            </a:r>
            <a:r>
              <a:rPr lang="ja-JP" altLang="en-US" sz="2000" dirty="0"/>
              <a:t>の</a:t>
            </a:r>
            <a:r>
              <a:rPr lang="en-US" altLang="ja-JP" sz="2000" dirty="0"/>
              <a:t>HTTP</a:t>
            </a:r>
            <a:r>
              <a:rPr lang="ja-JP" altLang="en-US" sz="2000" dirty="0"/>
              <a:t>コードなどのメトリクスを収集し、データバスに送信して</a:t>
            </a:r>
            <a:r>
              <a:rPr lang="en-US" altLang="ja-JP" sz="2000" dirty="0"/>
              <a:t>Grafana</a:t>
            </a:r>
            <a:r>
              <a:rPr lang="ja-JP" altLang="en-US" sz="2000" dirty="0"/>
              <a:t>で履歴データとして可視化します。</a:t>
            </a:r>
          </a:p>
          <a:p>
            <a:pPr algn="just">
              <a:lnSpc>
                <a:spcPct val="200000"/>
              </a:lnSpc>
            </a:pPr>
            <a:r>
              <a:rPr lang="en-IN" altLang="ja-JP" sz="2000" dirty="0">
                <a:solidFill>
                  <a:srgbClr val="FF0000"/>
                </a:solidFill>
              </a:rPr>
              <a:t>2. </a:t>
            </a:r>
            <a:r>
              <a:rPr lang="ja-JP" altLang="en-US" sz="2000" dirty="0">
                <a:solidFill>
                  <a:srgbClr val="FF0000"/>
                </a:solidFill>
              </a:rPr>
              <a:t>タイプ</a:t>
            </a:r>
            <a:r>
              <a:rPr lang="en-US" altLang="ja-JP" sz="2000" dirty="0">
                <a:solidFill>
                  <a:srgbClr val="FF0000"/>
                </a:solidFill>
              </a:rPr>
              <a:t>2</a:t>
            </a:r>
            <a:r>
              <a:rPr lang="ja-JP" altLang="en-US" sz="2000" dirty="0">
                <a:solidFill>
                  <a:srgbClr val="FF0000"/>
                </a:solidFill>
              </a:rPr>
              <a:t>のメトリクス</a:t>
            </a:r>
            <a:r>
              <a:rPr lang="en-US" altLang="ja-JP" sz="2000" dirty="0">
                <a:solidFill>
                  <a:srgbClr val="FF0000"/>
                </a:solidFill>
              </a:rPr>
              <a:t>: </a:t>
            </a:r>
          </a:p>
          <a:p>
            <a:pPr algn="just">
              <a:lnSpc>
                <a:spcPct val="200000"/>
              </a:lnSpc>
            </a:pPr>
            <a:r>
              <a:rPr lang="en-US" altLang="ja-JP" sz="2000" dirty="0"/>
              <a:t>REST API</a:t>
            </a:r>
            <a:r>
              <a:rPr lang="ja-JP" altLang="en-US" sz="2000" dirty="0"/>
              <a:t>のエンドポイントとそれらの</a:t>
            </a:r>
            <a:r>
              <a:rPr lang="en-US" altLang="ja-JP" sz="2000" dirty="0"/>
              <a:t>HTTP</a:t>
            </a:r>
            <a:r>
              <a:rPr lang="ja-JP" altLang="en-US" sz="2000" dirty="0"/>
              <a:t>メソッドは収集され、</a:t>
            </a:r>
            <a:r>
              <a:rPr lang="en-US" altLang="ja-JP" sz="2000" dirty="0"/>
              <a:t>REST API</a:t>
            </a:r>
            <a:r>
              <a:rPr lang="ja-JP" altLang="en-US" sz="2000" dirty="0"/>
              <a:t>の使用パターンを把握するために分析されます。これらのメトリクスは、新しいサブスクライバーの追加や他のチームがこの</a:t>
            </a:r>
            <a:r>
              <a:rPr lang="en-US" altLang="ja-JP" sz="2000" dirty="0"/>
              <a:t>API</a:t>
            </a:r>
            <a:r>
              <a:rPr lang="ja-JP" altLang="en-US" sz="2000" dirty="0"/>
              <a:t>をどのように使用しているかをモニタリングするのに役立ちます。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61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4" y="282616"/>
            <a:ext cx="10889796" cy="1418998"/>
          </a:xfrm>
        </p:spPr>
        <p:txBody>
          <a:bodyPr/>
          <a:lstStyle/>
          <a:p>
            <a:pPr algn="ctr"/>
            <a:r>
              <a:rPr lang="ja-JP" altLang="en-US" dirty="0"/>
              <a:t>システムの設計</a:t>
            </a:r>
            <a:br>
              <a:rPr lang="en-IN" altLang="ja-JP" dirty="0"/>
            </a:br>
            <a:br>
              <a:rPr lang="en-IN" altLang="ja-JP" dirty="0"/>
            </a:br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484632" y="2265955"/>
            <a:ext cx="11028582" cy="6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ja-JP" sz="2000" dirty="0"/>
              <a:t>	</a:t>
            </a:r>
            <a:endParaRPr lang="en-IN" sz="2000" dirty="0"/>
          </a:p>
        </p:txBody>
      </p:sp>
      <p:pic>
        <p:nvPicPr>
          <p:cNvPr id="2" name="Content Placeholder 1" descr="Diagram&#10;&#10;Description automatically generated">
            <a:extLst>
              <a:ext uri="{FF2B5EF4-FFF2-40B4-BE49-F238E27FC236}">
                <a16:creationId xmlns:a16="http://schemas.microsoft.com/office/drawing/2014/main" id="{EF1C4E0A-B934-AE22-7353-7FE1A584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09" y="1441974"/>
            <a:ext cx="8638625" cy="49585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7513C-8F74-D302-CF1B-E60DECF28732}"/>
              </a:ext>
            </a:extLst>
          </p:cNvPr>
          <p:cNvSpPr txBox="1"/>
          <p:nvPr/>
        </p:nvSpPr>
        <p:spPr>
          <a:xfrm>
            <a:off x="3542189" y="951676"/>
            <a:ext cx="507802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ja-JP" altLang="en-US" sz="1800" dirty="0"/>
              <a:t>タイプ</a:t>
            </a:r>
            <a:r>
              <a:rPr lang="en-US" altLang="ja-JP" sz="1800" dirty="0">
                <a:solidFill>
                  <a:srgbClr val="FF0000"/>
                </a:solidFill>
              </a:rPr>
              <a:t>1</a:t>
            </a:r>
            <a:r>
              <a:rPr lang="ja-JP" altLang="en-US" sz="1800" dirty="0"/>
              <a:t>のメトリクス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A04778-33AE-85B8-C0C6-7A2B7284B83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36058" y="6400482"/>
            <a:ext cx="4114800" cy="365125"/>
          </a:xfrm>
        </p:spPr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8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4" y="282616"/>
            <a:ext cx="10889796" cy="1418998"/>
          </a:xfrm>
        </p:spPr>
        <p:txBody>
          <a:bodyPr/>
          <a:lstStyle/>
          <a:p>
            <a:pPr algn="ctr"/>
            <a:r>
              <a:rPr lang="ja-JP" altLang="en-US" dirty="0"/>
              <a:t>システムの設計</a:t>
            </a:r>
            <a:br>
              <a:rPr lang="en-IN" altLang="ja-JP" dirty="0"/>
            </a:br>
            <a:br>
              <a:rPr lang="en-IN" altLang="ja-JP" dirty="0"/>
            </a:br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484632" y="2265955"/>
            <a:ext cx="11028582" cy="6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ja-JP" sz="2000" dirty="0"/>
              <a:t>	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7513C-8F74-D302-CF1B-E60DECF28732}"/>
              </a:ext>
            </a:extLst>
          </p:cNvPr>
          <p:cNvSpPr txBox="1"/>
          <p:nvPr/>
        </p:nvSpPr>
        <p:spPr>
          <a:xfrm>
            <a:off x="2536053" y="1170446"/>
            <a:ext cx="711989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ja-JP" altLang="en-US" sz="1800" dirty="0"/>
              <a:t>タイプ</a:t>
            </a:r>
            <a:r>
              <a:rPr lang="en-US" altLang="ja-JP" sz="1800" dirty="0">
                <a:solidFill>
                  <a:srgbClr val="FF0000"/>
                </a:solidFill>
              </a:rPr>
              <a:t>1</a:t>
            </a:r>
            <a:r>
              <a:rPr lang="ja-JP" altLang="en-US" sz="1800" dirty="0"/>
              <a:t>のメトリクス </a:t>
            </a:r>
            <a:r>
              <a:rPr lang="en-IN" altLang="ja-JP" sz="1800" dirty="0"/>
              <a:t>- </a:t>
            </a:r>
            <a:r>
              <a:rPr lang="ja-JP" altLang="en-US" sz="1800" dirty="0"/>
              <a:t>クラウドフォーメーションによるデプロイ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A04778-33AE-85B8-C0C6-7A2B7284B83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36058" y="6400482"/>
            <a:ext cx="4114800" cy="365125"/>
          </a:xfrm>
        </p:spPr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1B54A9-0DFD-5208-B751-DADD46D7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68" y="2114549"/>
            <a:ext cx="6765261" cy="42154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16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4" y="282616"/>
            <a:ext cx="10889796" cy="1418998"/>
          </a:xfrm>
        </p:spPr>
        <p:txBody>
          <a:bodyPr/>
          <a:lstStyle/>
          <a:p>
            <a:pPr algn="ctr"/>
            <a:r>
              <a:rPr lang="ja-JP" altLang="en-US" dirty="0"/>
              <a:t>システムの設計</a:t>
            </a:r>
            <a:br>
              <a:rPr lang="en-IN" altLang="ja-JP" dirty="0"/>
            </a:br>
            <a:br>
              <a:rPr lang="en-IN" altLang="ja-JP" dirty="0"/>
            </a:br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484632" y="2265955"/>
            <a:ext cx="11028582" cy="6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ja-JP" sz="2000" dirty="0"/>
              <a:t>	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7513C-8F74-D302-CF1B-E60DECF28732}"/>
              </a:ext>
            </a:extLst>
          </p:cNvPr>
          <p:cNvSpPr txBox="1"/>
          <p:nvPr/>
        </p:nvSpPr>
        <p:spPr>
          <a:xfrm>
            <a:off x="3542189" y="951676"/>
            <a:ext cx="507802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ja-JP" altLang="en-US" sz="1800" dirty="0"/>
              <a:t>タイプ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sz="1800" dirty="0"/>
              <a:t>のメトリクス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A04778-33AE-85B8-C0C6-7A2B7284B83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36058" y="6400482"/>
            <a:ext cx="4114800" cy="365125"/>
          </a:xfrm>
        </p:spPr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95408F-81FE-D8BD-D7AA-45BD346F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89" y="1543043"/>
            <a:ext cx="5663955" cy="48563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897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4" y="282616"/>
            <a:ext cx="10889796" cy="1418998"/>
          </a:xfrm>
        </p:spPr>
        <p:txBody>
          <a:bodyPr/>
          <a:lstStyle/>
          <a:p>
            <a:pPr algn="ctr"/>
            <a:r>
              <a:rPr lang="ja-JP" altLang="en-US" dirty="0"/>
              <a:t>結果</a:t>
            </a:r>
            <a:br>
              <a:rPr lang="en-IN" altLang="ja-JP" dirty="0"/>
            </a:br>
            <a:br>
              <a:rPr lang="en-IN" altLang="ja-JP" dirty="0"/>
            </a:br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484632" y="2265955"/>
            <a:ext cx="11028582" cy="6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ja-JP" sz="2000" dirty="0"/>
              <a:t>	</a:t>
            </a:r>
            <a:endParaRPr lang="en-IN" sz="2000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A04778-33AE-85B8-C0C6-7A2B7284B83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36058" y="6400482"/>
            <a:ext cx="4114800" cy="365125"/>
          </a:xfrm>
        </p:spPr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131C3CF-9FB8-41AB-CE4E-22602B6E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49" y="2265955"/>
            <a:ext cx="7780100" cy="3746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00BB1-5CDC-DFC2-18AA-28B4D4163F06}"/>
              </a:ext>
            </a:extLst>
          </p:cNvPr>
          <p:cNvSpPr txBox="1"/>
          <p:nvPr/>
        </p:nvSpPr>
        <p:spPr>
          <a:xfrm>
            <a:off x="2743199" y="1429786"/>
            <a:ext cx="6705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ja-JP" sz="1800" dirty="0"/>
              <a:t>HTTP</a:t>
            </a:r>
            <a:r>
              <a:rPr lang="ja-JP" altLang="en-US" sz="1800" dirty="0"/>
              <a:t>ステータスコードを視覚化するためのダッシュボード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9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4" y="282616"/>
            <a:ext cx="10889796" cy="1418998"/>
          </a:xfrm>
        </p:spPr>
        <p:txBody>
          <a:bodyPr/>
          <a:lstStyle/>
          <a:p>
            <a:pPr algn="ctr"/>
            <a:r>
              <a:rPr lang="ja-JP" altLang="en-US" dirty="0"/>
              <a:t>結果</a:t>
            </a:r>
            <a:br>
              <a:rPr lang="en-IN" altLang="ja-JP" dirty="0"/>
            </a:br>
            <a:br>
              <a:rPr lang="en-IN" altLang="ja-JP" dirty="0"/>
            </a:br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980D9-8584-9AD4-F4E7-37179D4A5C75}"/>
              </a:ext>
            </a:extLst>
          </p:cNvPr>
          <p:cNvSpPr txBox="1"/>
          <p:nvPr/>
        </p:nvSpPr>
        <p:spPr>
          <a:xfrm>
            <a:off x="484632" y="2265955"/>
            <a:ext cx="11028582" cy="6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ja-JP" sz="2000" dirty="0"/>
              <a:t>	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7513C-8F74-D302-CF1B-E60DECF28732}"/>
              </a:ext>
            </a:extLst>
          </p:cNvPr>
          <p:cNvSpPr txBox="1"/>
          <p:nvPr/>
        </p:nvSpPr>
        <p:spPr>
          <a:xfrm>
            <a:off x="2489099" y="1429786"/>
            <a:ext cx="70196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ja-JP" sz="1800" dirty="0"/>
              <a:t>API</a:t>
            </a:r>
            <a:r>
              <a:rPr lang="ja-JP" altLang="en-US" sz="1800" dirty="0"/>
              <a:t>エンドポイントメトリクスを視覚化するためのダッシュボード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A04778-33AE-85B8-C0C6-7A2B7284B83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36058" y="6400482"/>
            <a:ext cx="4114800" cy="365125"/>
          </a:xfrm>
        </p:spPr>
        <p:txBody>
          <a:bodyPr/>
          <a:lstStyle/>
          <a:p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AWS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での</a:t>
            </a:r>
            <a:r>
              <a:rPr lang="en-US" altLang="ja-JP" sz="1200" i="0" dirty="0">
                <a:solidFill>
                  <a:srgbClr val="374151"/>
                </a:solidFill>
                <a:effectLst/>
                <a:latin typeface="+mj-ea"/>
              </a:rPr>
              <a:t>vCPE</a:t>
            </a:r>
            <a:r>
              <a:rPr lang="ja-JP" altLang="en-US" sz="1200" i="0" dirty="0">
                <a:solidFill>
                  <a:srgbClr val="374151"/>
                </a:solidFill>
                <a:effectLst/>
                <a:latin typeface="+mj-ea"/>
              </a:rPr>
              <a:t>コンポーネントの監視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0CBF7-F971-2EC4-A75F-5D784197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36" y="2265955"/>
            <a:ext cx="7984725" cy="38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180</TotalTime>
  <Words>351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Posterama Text Black</vt:lpstr>
      <vt:lpstr>Posterama Text SemiBold</vt:lpstr>
      <vt:lpstr>Abadi</vt:lpstr>
      <vt:lpstr>Arial</vt:lpstr>
      <vt:lpstr>Calibri</vt:lpstr>
      <vt:lpstr>Posterama</vt:lpstr>
      <vt:lpstr>Wingdings</vt:lpstr>
      <vt:lpstr>Office 主题​​</vt:lpstr>
      <vt:lpstr>AWSでのvCPEコンポーネントの監視</vt:lpstr>
      <vt:lpstr>概要</vt:lpstr>
      <vt:lpstr>問題の説明</vt:lpstr>
      <vt:lpstr>目的</vt:lpstr>
      <vt:lpstr>システムの設計  </vt:lpstr>
      <vt:lpstr>システムの設計  </vt:lpstr>
      <vt:lpstr>システムの設計  </vt:lpstr>
      <vt:lpstr>結果  </vt:lpstr>
      <vt:lpstr>結果  </vt:lpstr>
      <vt:lpstr>“  開発者は自分たちのAPIのパフォーマンスについてより深い理解を得ることができます。”</vt:lpstr>
      <vt:lpstr>ありがとうございました!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AWSでのvCPEコンポーネントの監視</dc:title>
  <dc:creator>Kanishta G</dc:creator>
  <cp:lastModifiedBy>Kanishta G</cp:lastModifiedBy>
  <cp:revision>3</cp:revision>
  <dcterms:created xsi:type="dcterms:W3CDTF">2023-06-17T13:00:57Z</dcterms:created>
  <dcterms:modified xsi:type="dcterms:W3CDTF">2023-06-20T07:33:51Z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