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Roboto"/>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dca472b8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dca472b8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dca472b8f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0dca472b8f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0dca472b8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0dca472b8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0dca472b8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0dca472b8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0dca472b8f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0dca472b8f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dca472b8f_1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dca472b8f_1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dca472b8f_1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dca472b8f_1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dca472b8f_1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dca472b8f_1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0dca472b8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0dca472b8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https://www.cdc.gov/stroke/data-research/facts-stats/index.html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dca472b8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dca472b8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https://www.nhlbi.nih.gov/health/stroke/causes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0dca472b8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0dca472b8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dca472b8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0dca472b8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dca472b8f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dca472b8f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dd7ac65d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dd7ac65d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0dca472b8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0dca472b8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0dca472b8f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0dca472b8f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Stroke Predictive Model</a:t>
            </a:r>
            <a:endParaRPr/>
          </a:p>
          <a:p>
            <a:pPr indent="0" lvl="0" marL="0" rtl="0" algn="l">
              <a:spcBef>
                <a:spcPts val="0"/>
              </a:spcBef>
              <a:spcAft>
                <a:spcPts val="0"/>
              </a:spcAft>
              <a:buNone/>
            </a:pPr>
            <a:r>
              <a:rPr lang="en" sz="2000">
                <a:solidFill>
                  <a:srgbClr val="999999"/>
                </a:solidFill>
              </a:rPr>
              <a:t>Leveraging Machine Learning to Predict Stroke Risk</a:t>
            </a:r>
            <a:endParaRPr sz="2000">
              <a:solidFill>
                <a:srgbClr val="999999"/>
              </a:solidFill>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Kanishk Sivanandam and Chetan Maviti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Principal Components Attribute Selection</a:t>
            </a:r>
            <a:endParaRPr/>
          </a:p>
        </p:txBody>
      </p:sp>
      <p:sp>
        <p:nvSpPr>
          <p:cNvPr id="174" name="Google Shape;174;p22"/>
          <p:cNvSpPr txBox="1"/>
          <p:nvPr>
            <p:ph idx="1" type="body"/>
          </p:nvPr>
        </p:nvSpPr>
        <p:spPr>
          <a:xfrm>
            <a:off x="729450" y="3561000"/>
            <a:ext cx="8103900" cy="1254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1200"/>
              </a:spcBef>
              <a:spcAft>
                <a:spcPts val="0"/>
              </a:spcAft>
              <a:buNone/>
            </a:pPr>
            <a:r>
              <a:rPr lang="en"/>
              <a:t>Chosen Cut-Off Value: </a:t>
            </a:r>
            <a:r>
              <a:rPr b="1" lang="en"/>
              <a:t>0.8 </a:t>
            </a:r>
            <a:r>
              <a:rPr lang="en"/>
              <a:t>(80% variance captured)</a:t>
            </a:r>
            <a:endParaRPr/>
          </a:p>
          <a:p>
            <a:pPr indent="0" lvl="0" marL="0" rtl="0" algn="ctr">
              <a:spcBef>
                <a:spcPts val="1200"/>
              </a:spcBef>
              <a:spcAft>
                <a:spcPts val="1200"/>
              </a:spcAft>
              <a:buNone/>
            </a:pPr>
            <a:r>
              <a:rPr lang="en"/>
              <a:t>Remaining Attributes: First 4 Principal Component </a:t>
            </a:r>
            <a:r>
              <a:rPr lang="en"/>
              <a:t>V</a:t>
            </a:r>
            <a:r>
              <a:rPr lang="en"/>
              <a:t>ectors used as attributes</a:t>
            </a:r>
            <a:endParaRPr/>
          </a:p>
        </p:txBody>
      </p:sp>
      <p:pic>
        <p:nvPicPr>
          <p:cNvPr id="175" name="Google Shape;175;p22"/>
          <p:cNvPicPr preferRelativeResize="0"/>
          <p:nvPr/>
        </p:nvPicPr>
        <p:blipFill rotWithShape="1">
          <a:blip r:embed="rId3">
            <a:alphaModFix/>
          </a:blip>
          <a:srcRect b="51893" l="0" r="0" t="0"/>
          <a:stretch/>
        </p:blipFill>
        <p:spPr>
          <a:xfrm>
            <a:off x="1602000" y="2006250"/>
            <a:ext cx="5943600" cy="1864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ReliefF Attribute Selection</a:t>
            </a:r>
            <a:endParaRPr/>
          </a:p>
        </p:txBody>
      </p:sp>
      <p:sp>
        <p:nvSpPr>
          <p:cNvPr id="181" name="Google Shape;181;p23"/>
          <p:cNvSpPr txBox="1"/>
          <p:nvPr>
            <p:ph idx="1" type="body"/>
          </p:nvPr>
        </p:nvSpPr>
        <p:spPr>
          <a:xfrm>
            <a:off x="729450" y="2078875"/>
            <a:ext cx="43422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Chosen Cut-Off Value: </a:t>
            </a:r>
            <a:r>
              <a:rPr b="1" lang="en"/>
              <a:t>0.001</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lang="en"/>
              <a:t>Remaining Attributes:</a:t>
            </a:r>
            <a:endParaRPr/>
          </a:p>
          <a:p>
            <a:pPr indent="0" lvl="0" marL="0" rtl="0" algn="l">
              <a:spcBef>
                <a:spcPts val="1200"/>
              </a:spcBef>
              <a:spcAft>
                <a:spcPts val="1200"/>
              </a:spcAft>
              <a:buNone/>
            </a:pPr>
            <a:r>
              <a:rPr lang="en"/>
              <a:t>Residence_Type, Body_Mass_Index, Work_Type_of_patient, Loss of Balance, Average_Glucose_Level</a:t>
            </a:r>
            <a:endParaRPr/>
          </a:p>
        </p:txBody>
      </p:sp>
      <p:pic>
        <p:nvPicPr>
          <p:cNvPr id="182" name="Google Shape;182;p23"/>
          <p:cNvPicPr preferRelativeResize="0"/>
          <p:nvPr/>
        </p:nvPicPr>
        <p:blipFill rotWithShape="1">
          <a:blip r:embed="rId3">
            <a:alphaModFix/>
          </a:blip>
          <a:srcRect b="34717" l="0" r="0" t="0"/>
          <a:stretch/>
        </p:blipFill>
        <p:spPr>
          <a:xfrm>
            <a:off x="5214700" y="1748800"/>
            <a:ext cx="3486150" cy="2966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Models</a:t>
            </a:r>
            <a:endParaRPr/>
          </a:p>
        </p:txBody>
      </p:sp>
      <p:sp>
        <p:nvSpPr>
          <p:cNvPr id="188" name="Google Shape;188;p24"/>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RandomForest</a:t>
            </a:r>
            <a:endParaRPr u="sng"/>
          </a:p>
          <a:p>
            <a:pPr indent="0" lvl="0" marL="0" rtl="0" algn="l">
              <a:spcBef>
                <a:spcPts val="1200"/>
              </a:spcBef>
              <a:spcAft>
                <a:spcPts val="1200"/>
              </a:spcAft>
              <a:buNone/>
            </a:pPr>
            <a:r>
              <a:rPr lang="en"/>
              <a:t>Classifier</a:t>
            </a:r>
            <a:r>
              <a:rPr lang="en"/>
              <a:t> that builds multiple decision trees during training and outputs the class that is predicted by </a:t>
            </a:r>
            <a:r>
              <a:rPr lang="en"/>
              <a:t>majority</a:t>
            </a:r>
            <a:r>
              <a:rPr lang="en"/>
              <a:t> of the individual trees.</a:t>
            </a:r>
            <a:endParaRPr/>
          </a:p>
        </p:txBody>
      </p:sp>
      <p:sp>
        <p:nvSpPr>
          <p:cNvPr id="189" name="Google Shape;189;p24"/>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J48</a:t>
            </a:r>
            <a:endParaRPr u="sng"/>
          </a:p>
          <a:p>
            <a:pPr indent="0" lvl="0" marL="0" rtl="0" algn="l">
              <a:spcBef>
                <a:spcPts val="1200"/>
              </a:spcBef>
              <a:spcAft>
                <a:spcPts val="1200"/>
              </a:spcAft>
              <a:buNone/>
            </a:pPr>
            <a:r>
              <a:rPr lang="en"/>
              <a:t>Decision tree algorithm that classifies data by identifying the most informative data from the training set. It can handle missing data and prunes the trees to avoid overfitting, </a:t>
            </a:r>
            <a:r>
              <a:rPr lang="en"/>
              <a:t>ensuring</a:t>
            </a:r>
            <a:r>
              <a:rPr lang="en"/>
              <a:t> the model remains applicable to new data.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Models cont.</a:t>
            </a:r>
            <a:endParaRPr/>
          </a:p>
        </p:txBody>
      </p:sp>
      <p:sp>
        <p:nvSpPr>
          <p:cNvPr id="195" name="Google Shape;195;p2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NaiveBayes</a:t>
            </a:r>
            <a:endParaRPr u="sng"/>
          </a:p>
          <a:p>
            <a:pPr indent="0" lvl="0" marL="0" rtl="0" algn="l">
              <a:spcBef>
                <a:spcPts val="1200"/>
              </a:spcBef>
              <a:spcAft>
                <a:spcPts val="1200"/>
              </a:spcAft>
              <a:buNone/>
            </a:pPr>
            <a:r>
              <a:rPr lang="en"/>
              <a:t>A probabilistic classifier based on Bayes’ </a:t>
            </a:r>
            <a:r>
              <a:rPr lang="en"/>
              <a:t>theorem with the assumption of independence between features. Naive Bayes is particularly suited for large datasets and datasets where the assumption holds up reasonably well.</a:t>
            </a:r>
            <a:endParaRPr/>
          </a:p>
        </p:txBody>
      </p:sp>
      <p:sp>
        <p:nvSpPr>
          <p:cNvPr id="196" name="Google Shape;196;p2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Decision Table</a:t>
            </a:r>
            <a:endParaRPr u="sng"/>
          </a:p>
          <a:p>
            <a:pPr indent="0" lvl="0" marL="0" rtl="0" algn="l">
              <a:spcBef>
                <a:spcPts val="1200"/>
              </a:spcBef>
              <a:spcAft>
                <a:spcPts val="0"/>
              </a:spcAft>
              <a:buNone/>
            </a:pPr>
            <a:r>
              <a:rPr lang="en"/>
              <a:t>Compiles data into a table format, similar to a simplified rule-based symptoms, and makes predictions based on matching cases. Model is very simply to understand, just follow the table.</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Train/Test/Validation Split</a:t>
            </a:r>
            <a:endParaRPr/>
          </a:p>
        </p:txBody>
      </p:sp>
      <p:sp>
        <p:nvSpPr>
          <p:cNvPr id="202" name="Google Shape;202;p26"/>
          <p:cNvSpPr txBox="1"/>
          <p:nvPr>
            <p:ph idx="1" type="body"/>
          </p:nvPr>
        </p:nvSpPr>
        <p:spPr>
          <a:xfrm>
            <a:off x="729450" y="2231275"/>
            <a:ext cx="4062300" cy="14703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Performed after Attribute selection.</a:t>
            </a:r>
            <a:endParaRPr sz="1500"/>
          </a:p>
          <a:p>
            <a:pPr indent="-323850" lvl="0" marL="457200" rtl="0" algn="l">
              <a:spcBef>
                <a:spcPts val="0"/>
              </a:spcBef>
              <a:spcAft>
                <a:spcPts val="0"/>
              </a:spcAft>
              <a:buSzPts val="1500"/>
              <a:buChar char="-"/>
            </a:pPr>
            <a:r>
              <a:rPr lang="en" sz="1500"/>
              <a:t>Created 5 different datasets</a:t>
            </a:r>
            <a:endParaRPr sz="1500"/>
          </a:p>
          <a:p>
            <a:pPr indent="-311150" lvl="1" marL="914400" rtl="0" algn="l">
              <a:spcBef>
                <a:spcPts val="0"/>
              </a:spcBef>
              <a:spcAft>
                <a:spcPts val="0"/>
              </a:spcAft>
              <a:buSzPts val="1300"/>
              <a:buChar char="-"/>
            </a:pPr>
            <a:r>
              <a:rPr lang="en" sz="1300"/>
              <a:t>Split into 70%/15%/15%</a:t>
            </a:r>
            <a:endParaRPr sz="1300"/>
          </a:p>
          <a:p>
            <a:pPr indent="-323850" lvl="0" marL="457200" rtl="0" algn="l">
              <a:spcBef>
                <a:spcPts val="0"/>
              </a:spcBef>
              <a:spcAft>
                <a:spcPts val="0"/>
              </a:spcAft>
              <a:buSzPts val="1500"/>
              <a:buChar char="-"/>
            </a:pPr>
            <a:r>
              <a:rPr lang="en" sz="1500"/>
              <a:t>7244 train instances, 1553 test instances, 1552 validation instances</a:t>
            </a:r>
            <a:endParaRPr sz="1500"/>
          </a:p>
        </p:txBody>
      </p:sp>
      <p:pic>
        <p:nvPicPr>
          <p:cNvPr id="203" name="Google Shape;203;p26"/>
          <p:cNvPicPr preferRelativeResize="0"/>
          <p:nvPr/>
        </p:nvPicPr>
        <p:blipFill>
          <a:blip r:embed="rId3">
            <a:alphaModFix/>
          </a:blip>
          <a:stretch>
            <a:fillRect/>
          </a:stretch>
        </p:blipFill>
        <p:spPr>
          <a:xfrm>
            <a:off x="5083475" y="1944388"/>
            <a:ext cx="3400426" cy="2501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09" name="Google Shape;209;p27"/>
          <p:cNvSpPr txBox="1"/>
          <p:nvPr>
            <p:ph idx="1" type="body"/>
          </p:nvPr>
        </p:nvSpPr>
        <p:spPr>
          <a:xfrm>
            <a:off x="729450" y="2078875"/>
            <a:ext cx="2995200" cy="2683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1. CorrelationAttributeEval with RandomForest – 53.51%, 0.535, 0.461, 0.522</a:t>
            </a:r>
            <a:endParaRPr/>
          </a:p>
          <a:p>
            <a:pPr indent="0" lvl="0" marL="0" rtl="0" algn="l">
              <a:spcBef>
                <a:spcPts val="1200"/>
              </a:spcBef>
              <a:spcAft>
                <a:spcPts val="0"/>
              </a:spcAft>
              <a:buNone/>
            </a:pPr>
            <a:r>
              <a:rPr lang="en"/>
              <a:t>2. CorrelationAttributeEval with J48 – 51.45%, 0.514, 0.480, 0.515</a:t>
            </a:r>
            <a:endParaRPr/>
          </a:p>
          <a:p>
            <a:pPr indent="0" lvl="0" marL="0" rtl="0" algn="l">
              <a:spcBef>
                <a:spcPts val="1200"/>
              </a:spcBef>
              <a:spcAft>
                <a:spcPts val="0"/>
              </a:spcAft>
              <a:buNone/>
            </a:pPr>
            <a:r>
              <a:rPr lang="en"/>
              <a:t>3. CorrelationAttributeEval with NaiveBayes – 51.26%, 0.513, 0.474, 0.530</a:t>
            </a:r>
            <a:endParaRPr/>
          </a:p>
          <a:p>
            <a:pPr indent="0" lvl="0" marL="0" rtl="0" algn="l">
              <a:spcBef>
                <a:spcPts val="1200"/>
              </a:spcBef>
              <a:spcAft>
                <a:spcPts val="0"/>
              </a:spcAft>
              <a:buNone/>
            </a:pPr>
            <a:r>
              <a:rPr lang="en"/>
              <a:t>4. Personal Selection with NaiveBayes – 51.10%, 0.511, 0.478, 0.508</a:t>
            </a:r>
            <a:endParaRPr/>
          </a:p>
          <a:p>
            <a:pPr indent="0" lvl="0" marL="0" rtl="0" algn="l">
              <a:spcBef>
                <a:spcPts val="1200"/>
              </a:spcBef>
              <a:spcAft>
                <a:spcPts val="1200"/>
              </a:spcAft>
              <a:buNone/>
            </a:pPr>
            <a:r>
              <a:rPr lang="en"/>
              <a:t>5. Personal Selection with RandomForest – 50.87%, 0.509, 0.488, 0.506</a:t>
            </a:r>
            <a:endParaRPr/>
          </a:p>
        </p:txBody>
      </p:sp>
      <p:pic>
        <p:nvPicPr>
          <p:cNvPr id="210" name="Google Shape;210;p27" title="Chart"/>
          <p:cNvPicPr preferRelativeResize="0"/>
          <p:nvPr/>
        </p:nvPicPr>
        <p:blipFill>
          <a:blip r:embed="rId3">
            <a:alphaModFix/>
          </a:blip>
          <a:stretch>
            <a:fillRect/>
          </a:stretch>
        </p:blipFill>
        <p:spPr>
          <a:xfrm>
            <a:off x="3877050" y="1663325"/>
            <a:ext cx="4827249" cy="2984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Continued</a:t>
            </a:r>
            <a:endParaRPr/>
          </a:p>
        </p:txBody>
      </p:sp>
      <p:sp>
        <p:nvSpPr>
          <p:cNvPr id="216" name="Google Shape;216;p28"/>
          <p:cNvSpPr txBox="1"/>
          <p:nvPr>
            <p:ph idx="1" type="body"/>
          </p:nvPr>
        </p:nvSpPr>
        <p:spPr>
          <a:xfrm>
            <a:off x="805525" y="1926475"/>
            <a:ext cx="4389300" cy="27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Poor results due to complexity of problem</a:t>
            </a:r>
            <a:endParaRPr b="1"/>
          </a:p>
          <a:p>
            <a:pPr indent="-311150" lvl="0" marL="457200" rtl="0" algn="l">
              <a:spcBef>
                <a:spcPts val="1200"/>
              </a:spcBef>
              <a:spcAft>
                <a:spcPts val="0"/>
              </a:spcAft>
              <a:buSzPts val="1300"/>
              <a:buAutoNum type="arabicPeriod"/>
            </a:pPr>
            <a:r>
              <a:rPr lang="en"/>
              <a:t>Subjective attributes are self-reported </a:t>
            </a:r>
            <a:endParaRPr/>
          </a:p>
          <a:p>
            <a:pPr indent="-311150" lvl="0" marL="914400" rtl="0" algn="l">
              <a:spcBef>
                <a:spcPts val="0"/>
              </a:spcBef>
              <a:spcAft>
                <a:spcPts val="0"/>
              </a:spcAft>
              <a:buSzPts val="1300"/>
              <a:buChar char="-"/>
            </a:pPr>
            <a:r>
              <a:rPr lang="en"/>
              <a:t>Stress Level, Physical </a:t>
            </a:r>
            <a:r>
              <a:rPr lang="en"/>
              <a:t>Activity</a:t>
            </a:r>
            <a:endParaRPr/>
          </a:p>
          <a:p>
            <a:pPr indent="0" lvl="0" marL="0" rtl="0" algn="l">
              <a:spcBef>
                <a:spcPts val="1200"/>
              </a:spcBef>
              <a:spcAft>
                <a:spcPts val="0"/>
              </a:spcAft>
              <a:buNone/>
            </a:pPr>
            <a:r>
              <a:rPr lang="en"/>
              <a:t>    2. 	Symptoms attributes created overlapping patterns </a:t>
            </a:r>
            <a:br>
              <a:rPr lang="en"/>
            </a:br>
            <a:endParaRPr/>
          </a:p>
          <a:p>
            <a:pPr indent="0" lvl="0" marL="0" rtl="0" algn="l">
              <a:spcBef>
                <a:spcPts val="1200"/>
              </a:spcBef>
              <a:spcAft>
                <a:spcPts val="1200"/>
              </a:spcAft>
              <a:buNone/>
            </a:pPr>
            <a:r>
              <a:rPr lang="en"/>
              <a:t>     3.	Multicollinearity – attributes are correlated in different combinations. </a:t>
            </a:r>
            <a:br>
              <a:rPr lang="en"/>
            </a:br>
            <a:r>
              <a:rPr lang="en"/>
              <a:t>	       -      Overfitting vs Losing valuable data</a:t>
            </a:r>
            <a:endParaRPr/>
          </a:p>
        </p:txBody>
      </p:sp>
      <p:pic>
        <p:nvPicPr>
          <p:cNvPr id="217" name="Google Shape;217;p28"/>
          <p:cNvPicPr preferRelativeResize="0"/>
          <p:nvPr/>
        </p:nvPicPr>
        <p:blipFill rotWithShape="1">
          <a:blip r:embed="rId3">
            <a:alphaModFix/>
          </a:blip>
          <a:srcRect b="0" l="0" r="46763" t="0"/>
          <a:stretch/>
        </p:blipFill>
        <p:spPr>
          <a:xfrm>
            <a:off x="5426775" y="1599950"/>
            <a:ext cx="2727327" cy="2881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and Future Work</a:t>
            </a:r>
            <a:endParaRPr/>
          </a:p>
        </p:txBody>
      </p:sp>
      <p:sp>
        <p:nvSpPr>
          <p:cNvPr id="223" name="Google Shape;223;p29"/>
          <p:cNvSpPr txBox="1"/>
          <p:nvPr>
            <p:ph idx="1" type="body"/>
          </p:nvPr>
        </p:nvSpPr>
        <p:spPr>
          <a:xfrm>
            <a:off x="805650" y="2097925"/>
            <a:ext cx="7612500" cy="16740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SzPts val="1500"/>
              <a:buChar char="❖"/>
            </a:pPr>
            <a:r>
              <a:rPr b="1" lang="en" sz="1500"/>
              <a:t>CorrelationAttributeEval with RandomForest classifier most successful</a:t>
            </a:r>
            <a:endParaRPr b="1" sz="1500"/>
          </a:p>
          <a:p>
            <a:pPr indent="-323850" lvl="0" marL="457200" rtl="0" algn="l">
              <a:lnSpc>
                <a:spcPct val="200000"/>
              </a:lnSpc>
              <a:spcBef>
                <a:spcPts val="0"/>
              </a:spcBef>
              <a:spcAft>
                <a:spcPts val="0"/>
              </a:spcAft>
              <a:buSzPts val="1500"/>
              <a:buChar char="❖"/>
            </a:pPr>
            <a:r>
              <a:rPr b="1" lang="en" sz="1500"/>
              <a:t>Datasets void of </a:t>
            </a:r>
            <a:r>
              <a:rPr b="1" lang="en" sz="1500"/>
              <a:t>largely subjective data</a:t>
            </a:r>
            <a:endParaRPr b="1" sz="1500"/>
          </a:p>
          <a:p>
            <a:pPr indent="-323850" lvl="0" marL="457200" rtl="0" algn="l">
              <a:lnSpc>
                <a:spcPct val="200000"/>
              </a:lnSpc>
              <a:spcBef>
                <a:spcPts val="0"/>
              </a:spcBef>
              <a:spcAft>
                <a:spcPts val="0"/>
              </a:spcAft>
              <a:buSzPts val="1500"/>
              <a:buChar char="❖"/>
            </a:pPr>
            <a:r>
              <a:rPr b="1" lang="en" sz="1500"/>
              <a:t>Find methods to deal with multicollinearity</a:t>
            </a:r>
            <a:endParaRPr b="1"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Objective</a:t>
            </a:r>
            <a:endParaRPr/>
          </a:p>
        </p:txBody>
      </p:sp>
      <p:sp>
        <p:nvSpPr>
          <p:cNvPr id="93" name="Google Shape;93;p14"/>
          <p:cNvSpPr txBox="1"/>
          <p:nvPr>
            <p:ph idx="1" type="body"/>
          </p:nvPr>
        </p:nvSpPr>
        <p:spPr>
          <a:xfrm>
            <a:off x="729450" y="2078875"/>
            <a:ext cx="2995200" cy="268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 To develop a predictive model that determines whether or not someone is at risk of getting a stroke using patient health and lifestyle data.</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Impact: Enhancing healthcare by enabling early intervention and personalized patient care for strokes.</a:t>
            </a:r>
            <a:endParaRPr/>
          </a:p>
        </p:txBody>
      </p:sp>
      <p:pic>
        <p:nvPicPr>
          <p:cNvPr id="94" name="Google Shape;94;p14"/>
          <p:cNvPicPr preferRelativeResize="0"/>
          <p:nvPr/>
        </p:nvPicPr>
        <p:blipFill rotWithShape="1">
          <a:blip r:embed="rId3">
            <a:alphaModFix/>
          </a:blip>
          <a:srcRect b="0" l="2152" r="3844" t="0"/>
          <a:stretch/>
        </p:blipFill>
        <p:spPr>
          <a:xfrm>
            <a:off x="3840475" y="1582425"/>
            <a:ext cx="5049201" cy="3021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 Overview</a:t>
            </a:r>
            <a:endParaRPr/>
          </a:p>
        </p:txBody>
      </p:sp>
      <p:sp>
        <p:nvSpPr>
          <p:cNvPr id="100" name="Google Shape;100;p15"/>
          <p:cNvSpPr txBox="1"/>
          <p:nvPr>
            <p:ph idx="1" type="body"/>
          </p:nvPr>
        </p:nvSpPr>
        <p:spPr>
          <a:xfrm>
            <a:off x="729450" y="1850275"/>
            <a:ext cx="3300300" cy="306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Dataset Size: </a:t>
            </a:r>
            <a:endParaRPr/>
          </a:p>
          <a:p>
            <a:pPr indent="-311150" lvl="0" marL="457200" rtl="0" algn="l">
              <a:spcBef>
                <a:spcPts val="1200"/>
              </a:spcBef>
              <a:spcAft>
                <a:spcPts val="0"/>
              </a:spcAft>
              <a:buSzPts val="1300"/>
              <a:buChar char="●"/>
            </a:pPr>
            <a:r>
              <a:rPr lang="en"/>
              <a:t>12,760 instances</a:t>
            </a:r>
            <a:endParaRPr/>
          </a:p>
          <a:p>
            <a:pPr indent="-311150" lvl="0" marL="457200" rtl="0" algn="l">
              <a:spcBef>
                <a:spcPts val="0"/>
              </a:spcBef>
              <a:spcAft>
                <a:spcPts val="0"/>
              </a:spcAft>
              <a:buSzPts val="1300"/>
              <a:buChar char="●"/>
            </a:pPr>
            <a:r>
              <a:rPr lang="en"/>
              <a:t>27 dimensions.</a:t>
            </a:r>
            <a:endParaRPr/>
          </a:p>
          <a:p>
            <a:pPr indent="0" lvl="0" marL="0" rtl="0" algn="l">
              <a:spcBef>
                <a:spcPts val="1200"/>
              </a:spcBef>
              <a:spcAft>
                <a:spcPts val="0"/>
              </a:spcAft>
              <a:buNone/>
            </a:pPr>
            <a:r>
              <a:rPr lang="en"/>
              <a:t>Some  Features:</a:t>
            </a:r>
            <a:endParaRPr/>
          </a:p>
          <a:p>
            <a:pPr indent="-311150" lvl="0" marL="457200" rtl="0" algn="l">
              <a:spcBef>
                <a:spcPts val="1200"/>
              </a:spcBef>
              <a:spcAft>
                <a:spcPts val="0"/>
              </a:spcAft>
              <a:buSzPts val="1300"/>
              <a:buChar char="●"/>
            </a:pPr>
            <a:r>
              <a:rPr lang="en"/>
              <a:t>Patient age</a:t>
            </a:r>
            <a:endParaRPr/>
          </a:p>
          <a:p>
            <a:pPr indent="-311150" lvl="0" marL="457200" rtl="0" algn="l">
              <a:spcBef>
                <a:spcPts val="0"/>
              </a:spcBef>
              <a:spcAft>
                <a:spcPts val="0"/>
              </a:spcAft>
              <a:buSzPts val="1300"/>
              <a:buChar char="●"/>
            </a:pPr>
            <a:r>
              <a:rPr lang="en"/>
              <a:t>Cholesterol levels (HDL,LDL)</a:t>
            </a:r>
            <a:endParaRPr/>
          </a:p>
          <a:p>
            <a:pPr indent="-311150" lvl="0" marL="457200" rtl="0" algn="l">
              <a:spcBef>
                <a:spcPts val="0"/>
              </a:spcBef>
              <a:spcAft>
                <a:spcPts val="0"/>
              </a:spcAft>
              <a:buSzPts val="1300"/>
              <a:buChar char="●"/>
            </a:pPr>
            <a:r>
              <a:rPr lang="en"/>
              <a:t>Blood Pressure (Systolic/Diastolic)</a:t>
            </a:r>
            <a:endParaRPr/>
          </a:p>
          <a:p>
            <a:pPr indent="-311150" lvl="0" marL="457200" rtl="0" algn="l">
              <a:spcBef>
                <a:spcPts val="0"/>
              </a:spcBef>
              <a:spcAft>
                <a:spcPts val="0"/>
              </a:spcAft>
              <a:buSzPts val="1300"/>
              <a:buChar char="●"/>
            </a:pPr>
            <a:r>
              <a:rPr lang="en"/>
              <a:t>Physical Activity (Low, Moderate, High)</a:t>
            </a:r>
            <a:endParaRPr/>
          </a:p>
          <a:p>
            <a:pPr indent="0" lvl="0" marL="0" rtl="0" algn="l">
              <a:spcBef>
                <a:spcPts val="1200"/>
              </a:spcBef>
              <a:spcAft>
                <a:spcPts val="1200"/>
              </a:spcAft>
              <a:buNone/>
            </a:pPr>
            <a:r>
              <a:rPr lang="en"/>
              <a:t>Class: </a:t>
            </a:r>
            <a:r>
              <a:rPr b="1" lang="en"/>
              <a:t>Diagnosis (Stroke, No Stroke)</a:t>
            </a:r>
            <a:endParaRPr b="1"/>
          </a:p>
        </p:txBody>
      </p:sp>
      <p:pic>
        <p:nvPicPr>
          <p:cNvPr id="101" name="Google Shape;101;p15"/>
          <p:cNvPicPr preferRelativeResize="0"/>
          <p:nvPr/>
        </p:nvPicPr>
        <p:blipFill>
          <a:blip r:embed="rId3">
            <a:alphaModFix/>
          </a:blip>
          <a:stretch>
            <a:fillRect/>
          </a:stretch>
        </p:blipFill>
        <p:spPr>
          <a:xfrm>
            <a:off x="4088425" y="1017300"/>
            <a:ext cx="4865074" cy="1630650"/>
          </a:xfrm>
          <a:prstGeom prst="rect">
            <a:avLst/>
          </a:prstGeom>
          <a:noFill/>
          <a:ln cap="flat" cmpd="sng" w="9525">
            <a:solidFill>
              <a:schemeClr val="dk2"/>
            </a:solidFill>
            <a:prstDash val="solid"/>
            <a:round/>
            <a:headEnd len="sm" w="sm" type="none"/>
            <a:tailEnd len="sm" w="sm" type="none"/>
          </a:ln>
        </p:spPr>
      </p:pic>
      <p:sp>
        <p:nvSpPr>
          <p:cNvPr id="102" name="Google Shape;102;p15"/>
          <p:cNvSpPr txBox="1"/>
          <p:nvPr/>
        </p:nvSpPr>
        <p:spPr>
          <a:xfrm>
            <a:off x="6872700" y="4555550"/>
            <a:ext cx="2080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1"/>
                </a:solidFill>
                <a:latin typeface="Lato"/>
                <a:ea typeface="Lato"/>
                <a:cs typeface="Lato"/>
                <a:sym typeface="Lato"/>
              </a:rPr>
              <a:t>(From https://www.nhlbi.nih.gov/)</a:t>
            </a:r>
            <a:endParaRPr sz="1000">
              <a:solidFill>
                <a:schemeClr val="accent1"/>
              </a:solidFill>
              <a:latin typeface="Lato"/>
              <a:ea typeface="Lato"/>
              <a:cs typeface="Lato"/>
              <a:sym typeface="Lato"/>
            </a:endParaRPr>
          </a:p>
        </p:txBody>
      </p:sp>
      <p:pic>
        <p:nvPicPr>
          <p:cNvPr id="103" name="Google Shape;103;p15"/>
          <p:cNvPicPr preferRelativeResize="0"/>
          <p:nvPr/>
        </p:nvPicPr>
        <p:blipFill>
          <a:blip r:embed="rId4">
            <a:alphaModFix/>
          </a:blip>
          <a:stretch>
            <a:fillRect/>
          </a:stretch>
        </p:blipFill>
        <p:spPr>
          <a:xfrm>
            <a:off x="4088425" y="2897525"/>
            <a:ext cx="4865074" cy="1731987"/>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Preprocessing</a:t>
            </a:r>
            <a:endParaRPr/>
          </a:p>
        </p:txBody>
      </p:sp>
      <p:grpSp>
        <p:nvGrpSpPr>
          <p:cNvPr id="109" name="Google Shape;109;p16"/>
          <p:cNvGrpSpPr/>
          <p:nvPr/>
        </p:nvGrpSpPr>
        <p:grpSpPr>
          <a:xfrm>
            <a:off x="6254516" y="2003943"/>
            <a:ext cx="2604522" cy="2460300"/>
            <a:chOff x="6254516" y="1318143"/>
            <a:chExt cx="2604522" cy="2460300"/>
          </a:xfrm>
        </p:grpSpPr>
        <p:sp>
          <p:nvSpPr>
            <p:cNvPr id="110" name="Google Shape;110;p16"/>
            <p:cNvSpPr/>
            <p:nvPr/>
          </p:nvSpPr>
          <p:spPr>
            <a:xfrm rot="2700000">
              <a:off x="7239866" y="1053398"/>
              <a:ext cx="489601" cy="2989789"/>
            </a:xfrm>
            <a:prstGeom prst="roundRect">
              <a:avLst>
                <a:gd fmla="val 50000" name="adj"/>
              </a:avLst>
            </a:prstGeom>
            <a:solidFill>
              <a:srgbClr val="307A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a:off x="644396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307AF3"/>
                  </a:solidFill>
                  <a:latin typeface="Roboto"/>
                  <a:ea typeface="Roboto"/>
                  <a:cs typeface="Roboto"/>
                  <a:sym typeface="Roboto"/>
                </a:rPr>
                <a:t>5</a:t>
              </a:r>
              <a:endParaRPr b="1" sz="900">
                <a:solidFill>
                  <a:srgbClr val="307AF3"/>
                </a:solidFill>
                <a:latin typeface="Roboto"/>
                <a:ea typeface="Roboto"/>
                <a:cs typeface="Roboto"/>
                <a:sym typeface="Roboto"/>
              </a:endParaRPr>
            </a:p>
          </p:txBody>
        </p:sp>
        <p:sp>
          <p:nvSpPr>
            <p:cNvPr id="112" name="Google Shape;112;p16"/>
            <p:cNvSpPr txBox="1"/>
            <p:nvPr/>
          </p:nvSpPr>
          <p:spPr>
            <a:xfrm rot="-2700000">
              <a:off x="6375763" y="2297099"/>
              <a:ext cx="2378424"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Data Normalization</a:t>
              </a:r>
              <a:endParaRPr b="1" sz="1100">
                <a:solidFill>
                  <a:srgbClr val="FFFFFF"/>
                </a:solidFill>
                <a:latin typeface="Roboto"/>
                <a:ea typeface="Roboto"/>
                <a:cs typeface="Roboto"/>
                <a:sym typeface="Roboto"/>
              </a:endParaRPr>
            </a:p>
          </p:txBody>
        </p:sp>
        <p:sp>
          <p:nvSpPr>
            <p:cNvPr id="113" name="Google Shape;113;p16"/>
            <p:cNvSpPr txBox="1"/>
            <p:nvPr/>
          </p:nvSpPr>
          <p:spPr>
            <a:xfrm rot="-2700000">
              <a:off x="6788358"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Ranges from 0-1 to 100-200. Normalized using Normalize filter on 0-1 scale. Rounded to thousandths using pandas.</a:t>
              </a:r>
              <a:endParaRPr b="1" sz="800">
                <a:latin typeface="Roboto"/>
                <a:ea typeface="Roboto"/>
                <a:cs typeface="Roboto"/>
                <a:sym typeface="Roboto"/>
              </a:endParaRPr>
            </a:p>
          </p:txBody>
        </p:sp>
      </p:grpSp>
      <p:grpSp>
        <p:nvGrpSpPr>
          <p:cNvPr id="114" name="Google Shape;114;p16"/>
          <p:cNvGrpSpPr/>
          <p:nvPr/>
        </p:nvGrpSpPr>
        <p:grpSpPr>
          <a:xfrm>
            <a:off x="4761418" y="2003943"/>
            <a:ext cx="2604522" cy="2460300"/>
            <a:chOff x="4761418" y="1318143"/>
            <a:chExt cx="2604522" cy="2460300"/>
          </a:xfrm>
        </p:grpSpPr>
        <p:sp>
          <p:nvSpPr>
            <p:cNvPr id="115" name="Google Shape;115;p16"/>
            <p:cNvSpPr/>
            <p:nvPr/>
          </p:nvSpPr>
          <p:spPr>
            <a:xfrm rot="2700000">
              <a:off x="5746767" y="1053398"/>
              <a:ext cx="489601" cy="2989789"/>
            </a:xfrm>
            <a:prstGeom prst="roundRect">
              <a:avLst>
                <a:gd fmla="val 50000" name="adj"/>
              </a:avLst>
            </a:prstGeom>
            <a:solidFill>
              <a:srgbClr val="0E6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a:off x="4950863"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E63F0"/>
                  </a:solidFill>
                  <a:latin typeface="Roboto"/>
                  <a:ea typeface="Roboto"/>
                  <a:cs typeface="Roboto"/>
                  <a:sym typeface="Roboto"/>
                </a:rPr>
                <a:t>4</a:t>
              </a:r>
              <a:endParaRPr b="1" sz="900">
                <a:solidFill>
                  <a:srgbClr val="0E63F0"/>
                </a:solidFill>
                <a:latin typeface="Roboto"/>
                <a:ea typeface="Roboto"/>
                <a:cs typeface="Roboto"/>
                <a:sym typeface="Roboto"/>
              </a:endParaRPr>
            </a:p>
          </p:txBody>
        </p:sp>
        <p:sp>
          <p:nvSpPr>
            <p:cNvPr id="117" name="Google Shape;117;p16"/>
            <p:cNvSpPr txBox="1"/>
            <p:nvPr/>
          </p:nvSpPr>
          <p:spPr>
            <a:xfrm rot="-2700000">
              <a:off x="48964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Label Encoding</a:t>
              </a:r>
              <a:endParaRPr b="1" sz="1100">
                <a:solidFill>
                  <a:srgbClr val="FFFFFF"/>
                </a:solidFill>
                <a:latin typeface="Roboto"/>
                <a:ea typeface="Roboto"/>
                <a:cs typeface="Roboto"/>
                <a:sym typeface="Roboto"/>
              </a:endParaRPr>
            </a:p>
          </p:txBody>
        </p:sp>
        <p:sp>
          <p:nvSpPr>
            <p:cNvPr id="118" name="Google Shape;118;p16"/>
            <p:cNvSpPr txBox="1"/>
            <p:nvPr/>
          </p:nvSpPr>
          <p:spPr>
            <a:xfrm rot="-2700000">
              <a:off x="5295260"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Convert</a:t>
              </a:r>
              <a:r>
                <a:rPr lang="en" sz="800">
                  <a:latin typeface="Roboto"/>
                  <a:ea typeface="Roboto"/>
                  <a:cs typeface="Roboto"/>
                  <a:sym typeface="Roboto"/>
                </a:rPr>
                <a:t> non-binary nominal attributes to numeric (Ex. Keto Diet to 1). LabelEncoder method Sklearn</a:t>
              </a:r>
              <a:endParaRPr b="1" sz="800">
                <a:latin typeface="Roboto"/>
                <a:ea typeface="Roboto"/>
                <a:cs typeface="Roboto"/>
                <a:sym typeface="Roboto"/>
              </a:endParaRPr>
            </a:p>
          </p:txBody>
        </p:sp>
      </p:grpSp>
      <p:grpSp>
        <p:nvGrpSpPr>
          <p:cNvPr id="119" name="Google Shape;119;p16"/>
          <p:cNvGrpSpPr/>
          <p:nvPr/>
        </p:nvGrpSpPr>
        <p:grpSpPr>
          <a:xfrm>
            <a:off x="3269751" y="2003943"/>
            <a:ext cx="2604522" cy="2460300"/>
            <a:chOff x="3269751" y="1318143"/>
            <a:chExt cx="2604522" cy="2460300"/>
          </a:xfrm>
        </p:grpSpPr>
        <p:sp>
          <p:nvSpPr>
            <p:cNvPr id="120" name="Google Shape;120;p16"/>
            <p:cNvSpPr/>
            <p:nvPr/>
          </p:nvSpPr>
          <p:spPr>
            <a:xfrm rot="2700000">
              <a:off x="4255100" y="1053398"/>
              <a:ext cx="489601" cy="2989789"/>
            </a:xfrm>
            <a:prstGeom prst="roundRect">
              <a:avLst>
                <a:gd fmla="val 50000" name="adj"/>
              </a:avLst>
            </a:prstGeom>
            <a:solidFill>
              <a:srgbClr val="0D5C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a:off x="3459197"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D5CDF"/>
                  </a:solidFill>
                  <a:latin typeface="Roboto"/>
                  <a:ea typeface="Roboto"/>
                  <a:cs typeface="Roboto"/>
                  <a:sym typeface="Roboto"/>
                </a:rPr>
                <a:t>3</a:t>
              </a:r>
              <a:endParaRPr b="1" sz="900">
                <a:solidFill>
                  <a:srgbClr val="0D5CDF"/>
                </a:solidFill>
                <a:latin typeface="Roboto"/>
                <a:ea typeface="Roboto"/>
                <a:cs typeface="Roboto"/>
                <a:sym typeface="Roboto"/>
              </a:endParaRPr>
            </a:p>
          </p:txBody>
        </p:sp>
        <p:sp>
          <p:nvSpPr>
            <p:cNvPr id="122" name="Google Shape;122;p16"/>
            <p:cNvSpPr txBox="1"/>
            <p:nvPr/>
          </p:nvSpPr>
          <p:spPr>
            <a:xfrm rot="-2700000">
              <a:off x="3404724" y="2302799"/>
              <a:ext cx="2362302"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Clean Up Missing Values</a:t>
              </a:r>
              <a:endParaRPr b="1" sz="1100">
                <a:solidFill>
                  <a:srgbClr val="FFFFFF"/>
                </a:solidFill>
                <a:latin typeface="Roboto"/>
                <a:ea typeface="Roboto"/>
                <a:cs typeface="Roboto"/>
                <a:sym typeface="Roboto"/>
              </a:endParaRPr>
            </a:p>
          </p:txBody>
        </p:sp>
        <p:sp>
          <p:nvSpPr>
            <p:cNvPr id="123" name="Google Shape;123;p16"/>
            <p:cNvSpPr txBox="1"/>
            <p:nvPr/>
          </p:nvSpPr>
          <p:spPr>
            <a:xfrm rot="-2700000">
              <a:off x="3803593"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Remove empty blood pressure data. ReplaceMissingValues filter (mean &amp; mode). MathExpression filter + floor function </a:t>
              </a:r>
              <a:endParaRPr b="1" sz="800">
                <a:latin typeface="Roboto"/>
                <a:ea typeface="Roboto"/>
                <a:cs typeface="Roboto"/>
                <a:sym typeface="Roboto"/>
              </a:endParaRPr>
            </a:p>
          </p:txBody>
        </p:sp>
      </p:grpSp>
      <p:grpSp>
        <p:nvGrpSpPr>
          <p:cNvPr id="124" name="Google Shape;124;p16"/>
          <p:cNvGrpSpPr/>
          <p:nvPr/>
        </p:nvGrpSpPr>
        <p:grpSpPr>
          <a:xfrm>
            <a:off x="1776626" y="2003943"/>
            <a:ext cx="2604522" cy="2460300"/>
            <a:chOff x="1776626" y="1318143"/>
            <a:chExt cx="2604522" cy="2460300"/>
          </a:xfrm>
        </p:grpSpPr>
        <p:grpSp>
          <p:nvGrpSpPr>
            <p:cNvPr id="125" name="Google Shape;125;p16"/>
            <p:cNvGrpSpPr/>
            <p:nvPr/>
          </p:nvGrpSpPr>
          <p:grpSpPr>
            <a:xfrm>
              <a:off x="1776626" y="1318143"/>
              <a:ext cx="2604522" cy="2460300"/>
              <a:chOff x="1776626" y="1318143"/>
              <a:chExt cx="2604522" cy="2460300"/>
            </a:xfrm>
          </p:grpSpPr>
          <p:sp>
            <p:nvSpPr>
              <p:cNvPr id="126" name="Google Shape;126;p16"/>
              <p:cNvSpPr/>
              <p:nvPr/>
            </p:nvSpPr>
            <p:spPr>
              <a:xfrm rot="2700000">
                <a:off x="2761975" y="1053398"/>
                <a:ext cx="489601" cy="2989789"/>
              </a:xfrm>
              <a:prstGeom prst="roundRect">
                <a:avLst>
                  <a:gd fmla="val 50000" name="adj"/>
                </a:avLst>
              </a:prstGeom>
              <a:solidFill>
                <a:srgbClr val="0C57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txBox="1"/>
              <p:nvPr/>
            </p:nvSpPr>
            <p:spPr>
              <a:xfrm rot="-2700000">
                <a:off x="1899549" y="2297849"/>
                <a:ext cx="2376303"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Clean Up Unnecessary Columns</a:t>
                </a:r>
                <a:endParaRPr b="1" sz="1100">
                  <a:solidFill>
                    <a:srgbClr val="FFFFFF"/>
                  </a:solidFill>
                  <a:latin typeface="Roboto"/>
                  <a:ea typeface="Roboto"/>
                  <a:cs typeface="Roboto"/>
                  <a:sym typeface="Roboto"/>
                </a:endParaRPr>
              </a:p>
            </p:txBody>
          </p:sp>
          <p:sp>
            <p:nvSpPr>
              <p:cNvPr id="128" name="Google Shape;128;p16"/>
              <p:cNvSpPr txBox="1"/>
              <p:nvPr/>
            </p:nvSpPr>
            <p:spPr>
              <a:xfrm rot="-2700000">
                <a:off x="2310468"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Patient name, Patient ID, Record date, “Cholesterol_levels”, “Blood_Pressure_Levels”</a:t>
                </a:r>
                <a:endParaRPr b="1" sz="800">
                  <a:latin typeface="Roboto"/>
                  <a:ea typeface="Roboto"/>
                  <a:cs typeface="Roboto"/>
                  <a:sym typeface="Roboto"/>
                </a:endParaRPr>
              </a:p>
            </p:txBody>
          </p:sp>
        </p:grpSp>
        <p:sp>
          <p:nvSpPr>
            <p:cNvPr id="129" name="Google Shape;129;p16"/>
            <p:cNvSpPr/>
            <p:nvPr/>
          </p:nvSpPr>
          <p:spPr>
            <a:xfrm>
              <a:off x="1966072"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C57D3"/>
                  </a:solidFill>
                  <a:latin typeface="Roboto"/>
                  <a:ea typeface="Roboto"/>
                  <a:cs typeface="Roboto"/>
                  <a:sym typeface="Roboto"/>
                </a:rPr>
                <a:t>2</a:t>
              </a:r>
              <a:endParaRPr b="1" sz="900">
                <a:solidFill>
                  <a:srgbClr val="0C57D3"/>
                </a:solidFill>
                <a:latin typeface="Roboto"/>
                <a:ea typeface="Roboto"/>
                <a:cs typeface="Roboto"/>
                <a:sym typeface="Roboto"/>
              </a:endParaRPr>
            </a:p>
          </p:txBody>
        </p:sp>
      </p:grpSp>
      <p:grpSp>
        <p:nvGrpSpPr>
          <p:cNvPr id="130" name="Google Shape;130;p16"/>
          <p:cNvGrpSpPr/>
          <p:nvPr/>
        </p:nvGrpSpPr>
        <p:grpSpPr>
          <a:xfrm>
            <a:off x="284959" y="2003943"/>
            <a:ext cx="2604522" cy="2460300"/>
            <a:chOff x="284959" y="1318143"/>
            <a:chExt cx="2604522" cy="2460300"/>
          </a:xfrm>
        </p:grpSpPr>
        <p:sp>
          <p:nvSpPr>
            <p:cNvPr id="131" name="Google Shape;131;p16"/>
            <p:cNvSpPr/>
            <p:nvPr/>
          </p:nvSpPr>
          <p:spPr>
            <a:xfrm rot="2700000">
              <a:off x="1270309" y="1053398"/>
              <a:ext cx="489601" cy="2989789"/>
            </a:xfrm>
            <a:prstGeom prst="roundRect">
              <a:avLst>
                <a:gd fmla="val 50000" name="adj"/>
              </a:avLst>
            </a:prstGeom>
            <a:solidFill>
              <a:srgbClr val="0942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6"/>
            <p:cNvSpPr/>
            <p:nvPr/>
          </p:nvSpPr>
          <p:spPr>
            <a:xfrm>
              <a:off x="472955" y="3255512"/>
              <a:ext cx="326100" cy="326100"/>
            </a:xfrm>
            <a:prstGeom prst="ellipse">
              <a:avLst/>
            </a:prstGeom>
            <a:solidFill>
              <a:srgbClr val="FFFFFF"/>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0942A1"/>
                  </a:solidFill>
                  <a:latin typeface="Roboto"/>
                  <a:ea typeface="Roboto"/>
                  <a:cs typeface="Roboto"/>
                  <a:sym typeface="Roboto"/>
                </a:rPr>
                <a:t>1</a:t>
              </a:r>
              <a:endParaRPr b="1" sz="900">
                <a:solidFill>
                  <a:srgbClr val="0942A1"/>
                </a:solidFill>
                <a:latin typeface="Roboto"/>
                <a:ea typeface="Roboto"/>
                <a:cs typeface="Roboto"/>
                <a:sym typeface="Roboto"/>
              </a:endParaRPr>
            </a:p>
          </p:txBody>
        </p:sp>
        <p:sp>
          <p:nvSpPr>
            <p:cNvPr id="133" name="Google Shape;133;p16"/>
            <p:cNvSpPr txBox="1"/>
            <p:nvPr/>
          </p:nvSpPr>
          <p:spPr>
            <a:xfrm rot="-2700000">
              <a:off x="414317" y="2300549"/>
              <a:ext cx="2368666" cy="342805"/>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FFFFFF"/>
                  </a:solidFill>
                  <a:latin typeface="Roboto"/>
                  <a:ea typeface="Roboto"/>
                  <a:cs typeface="Roboto"/>
                  <a:sym typeface="Roboto"/>
                </a:rPr>
                <a:t>Symptoms Attribute Clean Up</a:t>
              </a:r>
              <a:endParaRPr b="1" sz="1100">
                <a:solidFill>
                  <a:srgbClr val="FFFFFF"/>
                </a:solidFill>
                <a:latin typeface="Roboto"/>
                <a:ea typeface="Roboto"/>
                <a:cs typeface="Roboto"/>
                <a:sym typeface="Roboto"/>
              </a:endParaRPr>
            </a:p>
          </p:txBody>
        </p:sp>
        <p:sp>
          <p:nvSpPr>
            <p:cNvPr id="134" name="Google Shape;134;p16"/>
            <p:cNvSpPr txBox="1"/>
            <p:nvPr/>
          </p:nvSpPr>
          <p:spPr>
            <a:xfrm rot="-2700000">
              <a:off x="818801" y="2571061"/>
              <a:ext cx="2242660" cy="442507"/>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 sz="800">
                  <a:latin typeface="Roboto"/>
                  <a:ea typeface="Roboto"/>
                  <a:cs typeface="Roboto"/>
                  <a:sym typeface="Roboto"/>
                </a:rPr>
                <a:t>List of 10 Symptoms (Ex. Blurred Vision), split into 10 binary attributes. Removed missings.</a:t>
              </a:r>
              <a:endParaRPr b="1" sz="800">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7"/>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of Attribute Selection</a:t>
            </a:r>
            <a:endParaRPr/>
          </a:p>
        </p:txBody>
      </p:sp>
      <p:sp>
        <p:nvSpPr>
          <p:cNvPr id="140" name="Google Shape;140;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OneR</a:t>
            </a:r>
            <a:endParaRPr u="sng"/>
          </a:p>
          <a:p>
            <a:pPr indent="0" lvl="0" marL="0" rtl="0" algn="l">
              <a:spcBef>
                <a:spcPts val="1200"/>
              </a:spcBef>
              <a:spcAft>
                <a:spcPts val="1200"/>
              </a:spcAft>
              <a:buNone/>
            </a:pPr>
            <a:r>
              <a:rPr lang="en"/>
              <a:t>Simple, but effective, OneR builds a set of rules for each attribute to predict the class </a:t>
            </a:r>
            <a:r>
              <a:rPr lang="en"/>
              <a:t>variable</a:t>
            </a:r>
            <a:r>
              <a:rPr lang="en"/>
              <a:t> (Diagnosis), then </a:t>
            </a:r>
            <a:r>
              <a:rPr lang="en"/>
              <a:t>selected</a:t>
            </a:r>
            <a:r>
              <a:rPr lang="en"/>
              <a:t> the single set of rules that yields the lowest error rate. </a:t>
            </a:r>
            <a:endParaRPr/>
          </a:p>
        </p:txBody>
      </p:sp>
      <p:sp>
        <p:nvSpPr>
          <p:cNvPr id="141" name="Google Shape;141;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CorrelationAttributeEval</a:t>
            </a:r>
            <a:endParaRPr u="sng"/>
          </a:p>
          <a:p>
            <a:pPr indent="0" lvl="0" marL="0" rtl="0" algn="l">
              <a:spcBef>
                <a:spcPts val="1200"/>
              </a:spcBef>
              <a:spcAft>
                <a:spcPts val="1200"/>
              </a:spcAft>
              <a:buNone/>
            </a:pPr>
            <a:r>
              <a:rPr lang="en"/>
              <a:t>Measures the Pearson correlation </a:t>
            </a:r>
            <a:r>
              <a:rPr lang="en"/>
              <a:t>between</a:t>
            </a:r>
            <a:r>
              <a:rPr lang="en"/>
              <a:t> each numeric attribute and the class variable. Attributes with </a:t>
            </a:r>
            <a:r>
              <a:rPr lang="en"/>
              <a:t>high</a:t>
            </a:r>
            <a:r>
              <a:rPr lang="en"/>
              <a:t> correlation scores are prioritized, helping identify the most </a:t>
            </a:r>
            <a:r>
              <a:rPr lang="en"/>
              <a:t>relevant</a:t>
            </a:r>
            <a:r>
              <a:rPr lang="en"/>
              <a:t> features for the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8"/>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of Attribute Selection cont.</a:t>
            </a:r>
            <a:endParaRPr/>
          </a:p>
        </p:txBody>
      </p:sp>
      <p:sp>
        <p:nvSpPr>
          <p:cNvPr id="147" name="Google Shape;147;p18"/>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PrincipalComponents</a:t>
            </a:r>
            <a:r>
              <a:rPr lang="en" u="sng"/>
              <a:t> (PCA)</a:t>
            </a:r>
            <a:endParaRPr u="sng"/>
          </a:p>
          <a:p>
            <a:pPr indent="0" lvl="0" marL="0" rtl="0" algn="l">
              <a:spcBef>
                <a:spcPts val="1200"/>
              </a:spcBef>
              <a:spcAft>
                <a:spcPts val="1200"/>
              </a:spcAft>
              <a:buNone/>
            </a:pPr>
            <a:r>
              <a:rPr lang="en"/>
              <a:t>A technique that transforms a set of possible correlated variables into principal components consisting of various ratios of the </a:t>
            </a:r>
            <a:r>
              <a:rPr lang="en"/>
              <a:t>original features. These component vectors are used as new attributes, and they are ranked by how much variance in the dataset each one captures.</a:t>
            </a:r>
            <a:endParaRPr/>
          </a:p>
        </p:txBody>
      </p:sp>
      <p:sp>
        <p:nvSpPr>
          <p:cNvPr id="148" name="Google Shape;148;p18"/>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t>ReliefF</a:t>
            </a:r>
            <a:endParaRPr u="sng"/>
          </a:p>
          <a:p>
            <a:pPr indent="0" lvl="0" marL="0" rtl="0" algn="l">
              <a:spcBef>
                <a:spcPts val="1200"/>
              </a:spcBef>
              <a:spcAft>
                <a:spcPts val="1200"/>
              </a:spcAft>
              <a:buNone/>
            </a:pPr>
            <a:r>
              <a:rPr lang="en"/>
              <a:t>Determine how relevant attributes are by comparing how well an attribute can distinguish two similar (nearby) instances. It does this by sampling instances and checking if </a:t>
            </a:r>
            <a:r>
              <a:rPr lang="en"/>
              <a:t>nearby</a:t>
            </a:r>
            <a:r>
              <a:rPr lang="en"/>
              <a:t> instances of different classes have similar values for the attribute, therefore identifying features that are useful for class separation.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729450" y="13186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of Attribute Selection cont.</a:t>
            </a:r>
            <a:endParaRPr/>
          </a:p>
        </p:txBody>
      </p:sp>
      <p:sp>
        <p:nvSpPr>
          <p:cNvPr id="154" name="Google Shape;154;p19"/>
          <p:cNvSpPr txBox="1"/>
          <p:nvPr>
            <p:ph idx="1" type="body"/>
          </p:nvPr>
        </p:nvSpPr>
        <p:spPr>
          <a:xfrm>
            <a:off x="2546700" y="2096000"/>
            <a:ext cx="3860100" cy="2567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515" u="sng"/>
              <a:t>Personal Selection</a:t>
            </a:r>
            <a:endParaRPr sz="1515" u="sng"/>
          </a:p>
          <a:p>
            <a:pPr indent="0" lvl="0" marL="0" rtl="0" algn="l">
              <a:lnSpc>
                <a:spcPct val="95000"/>
              </a:lnSpc>
              <a:spcBef>
                <a:spcPts val="1200"/>
              </a:spcBef>
              <a:spcAft>
                <a:spcPts val="0"/>
              </a:spcAft>
              <a:buSzPts val="605"/>
              <a:buNone/>
            </a:pPr>
            <a:r>
              <a:rPr lang="en" sz="1515"/>
              <a:t>Removed patient gender, dietary habits, work type of patients, metabolic equivalent of task score, marital status, alcohol intake, residence type, and all Symptoms (“Blurred Vision,” “Seizures,” “Difficulty Speaking,” “Weakness,” “Confusion,” “Headache,” “Dizziness,” “Severe Fatigue,” “Loss of Balance,” and “Numbness”)</a:t>
            </a:r>
            <a:endParaRPr sz="1515"/>
          </a:p>
          <a:p>
            <a:pPr indent="0" lvl="0" marL="0" rtl="0" algn="l">
              <a:lnSpc>
                <a:spcPct val="95000"/>
              </a:lnSpc>
              <a:spcBef>
                <a:spcPts val="1200"/>
              </a:spcBef>
              <a:spcAft>
                <a:spcPts val="0"/>
              </a:spcAft>
              <a:buSzPts val="605"/>
              <a:buNone/>
            </a:pPr>
            <a:r>
              <a:t/>
            </a:r>
            <a:endParaRPr sz="1515"/>
          </a:p>
          <a:p>
            <a:pPr indent="0" lvl="0" marL="0" rtl="0" algn="l">
              <a:lnSpc>
                <a:spcPct val="95000"/>
              </a:lnSpc>
              <a:spcBef>
                <a:spcPts val="1200"/>
              </a:spcBef>
              <a:spcAft>
                <a:spcPts val="1200"/>
              </a:spcAft>
              <a:buSzPts val="605"/>
              <a:buNone/>
            </a:pPr>
            <a:r>
              <a:t/>
            </a:r>
            <a:endParaRPr sz="151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OneR Attribute Selection</a:t>
            </a:r>
            <a:endParaRPr/>
          </a:p>
        </p:txBody>
      </p:sp>
      <p:sp>
        <p:nvSpPr>
          <p:cNvPr id="160" name="Google Shape;160;p20"/>
          <p:cNvSpPr txBox="1"/>
          <p:nvPr>
            <p:ph idx="1" type="body"/>
          </p:nvPr>
        </p:nvSpPr>
        <p:spPr>
          <a:xfrm>
            <a:off x="729450" y="2078875"/>
            <a:ext cx="4532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Chosen Cut-Off Value: </a:t>
            </a:r>
            <a:r>
              <a:rPr b="1" lang="en"/>
              <a:t>50.55</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lang="en"/>
              <a:t>Remaining Attributes:</a:t>
            </a:r>
            <a:endParaRPr/>
          </a:p>
          <a:p>
            <a:pPr indent="0" lvl="0" marL="0" rtl="0" algn="l">
              <a:spcBef>
                <a:spcPts val="1200"/>
              </a:spcBef>
              <a:spcAft>
                <a:spcPts val="1200"/>
              </a:spcAft>
              <a:buNone/>
            </a:pPr>
            <a:r>
              <a:rPr lang="en"/>
              <a:t>LDL_Cholesterol, Family_History_of_Stroke, Patient_Age, Severe Fatigue, Stroke_History, Blurred Vision, and Weakness</a:t>
            </a:r>
            <a:endParaRPr/>
          </a:p>
        </p:txBody>
      </p:sp>
      <p:pic>
        <p:nvPicPr>
          <p:cNvPr id="161" name="Google Shape;161;p20"/>
          <p:cNvPicPr preferRelativeResize="0"/>
          <p:nvPr/>
        </p:nvPicPr>
        <p:blipFill rotWithShape="1">
          <a:blip r:embed="rId3">
            <a:alphaModFix/>
          </a:blip>
          <a:srcRect b="47087" l="0" r="22839" t="0"/>
          <a:stretch/>
        </p:blipFill>
        <p:spPr>
          <a:xfrm>
            <a:off x="5352375" y="1766727"/>
            <a:ext cx="3243350" cy="28967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CorrelationAtributeEval</a:t>
            </a:r>
            <a:r>
              <a:rPr lang="en"/>
              <a:t> Attribute Selection</a:t>
            </a:r>
            <a:endParaRPr/>
          </a:p>
        </p:txBody>
      </p:sp>
      <p:pic>
        <p:nvPicPr>
          <p:cNvPr id="167" name="Google Shape;167;p21"/>
          <p:cNvPicPr preferRelativeResize="0"/>
          <p:nvPr/>
        </p:nvPicPr>
        <p:blipFill rotWithShape="1">
          <a:blip r:embed="rId3">
            <a:alphaModFix/>
          </a:blip>
          <a:srcRect b="38645" l="0" r="33691" t="2977"/>
          <a:stretch/>
        </p:blipFill>
        <p:spPr>
          <a:xfrm>
            <a:off x="5381575" y="1853850"/>
            <a:ext cx="2873750" cy="2852451"/>
          </a:xfrm>
          <a:prstGeom prst="rect">
            <a:avLst/>
          </a:prstGeom>
          <a:noFill/>
          <a:ln>
            <a:noFill/>
          </a:ln>
        </p:spPr>
      </p:pic>
      <p:sp>
        <p:nvSpPr>
          <p:cNvPr id="168" name="Google Shape;168;p21"/>
          <p:cNvSpPr txBox="1"/>
          <p:nvPr>
            <p:ph idx="1" type="body"/>
          </p:nvPr>
        </p:nvSpPr>
        <p:spPr>
          <a:xfrm>
            <a:off x="729450" y="2078875"/>
            <a:ext cx="45321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Chosen Cut-Off Value: </a:t>
            </a:r>
            <a:r>
              <a:rPr b="1" lang="en"/>
              <a:t>0.01</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lang="en"/>
              <a:t>Remaining Attributes:</a:t>
            </a:r>
            <a:endParaRPr/>
          </a:p>
          <a:p>
            <a:pPr indent="0" lvl="0" marL="0" rtl="0" algn="l">
              <a:spcBef>
                <a:spcPts val="1200"/>
              </a:spcBef>
              <a:spcAft>
                <a:spcPts val="1200"/>
              </a:spcAft>
              <a:buNone/>
            </a:pPr>
            <a:r>
              <a:rPr lang="en"/>
              <a:t>Average_Glucose_Level, Smoking_Status, Residence_Type, Systolic_BP, Hypertension, Stress_Levels, Weakness, Stroke_History, Blurred Vision, Severe Fatigue, HDL_Cholesterol, Family_History_of_Stroke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