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swald Medium"/>
      <p:regular r:id="rId14"/>
      <p:bold r:id="rId15"/>
    </p:embeddedFont>
    <p:embeddedFont>
      <p:font typeface="Oswald Light"/>
      <p:regular r:id="rId16"/>
      <p:bold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D5C93F-15DC-4587-AC19-DC1E35BB7E12}">
  <a:tblStyle styleId="{0FD5C93F-15DC-4587-AC19-DC1E35BB7E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Medium-bold.fntdata"/><Relationship Id="rId14" Type="http://schemas.openxmlformats.org/officeDocument/2006/relationships/font" Target="fonts/OswaldMedium-regular.fntdata"/><Relationship Id="rId17" Type="http://schemas.openxmlformats.org/officeDocument/2006/relationships/font" Target="fonts/OswaldLight-bold.fntdata"/><Relationship Id="rId16" Type="http://schemas.openxmlformats.org/officeDocument/2006/relationships/font" Target="fonts/OswaldLigh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65c6350a8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65c6350a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613dc64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613dc6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</a:t>
            </a:r>
            <a:r>
              <a:rPr lang="en"/>
              <a:t>4Africa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 June,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5950" y="1115350"/>
            <a:ext cx="85206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Insurance4Africa aims to address the challenges in the African insurance market.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Despite representing 17% of the world's population, Africa's insurance penetration is extremely low.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2017, the total value of insurance premiums in Africa was $45 billion USD.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insurance industry in Africa contributes less than 1% to global insured catastrophe losses.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5950" y="1115350"/>
            <a:ext cx="8520600" cy="3755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Core Problem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Low Insurance Penetration: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Africa has one of the lowest insurance penetration rates globally despite its growing population.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Factors Contributing to the Problem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Affordability: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 income levels are too low to support current insurance premium models.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is a significant disparity between daily living costs and insurance affordability.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Lack of Awareness: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 potential customers are unaware of the benefits of insurance or mistrust its value.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There's a need for educational initiatives to improve insurance knowledge.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Economic and Market Barriers: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 unemployment rates and economic challenges limit the market for insurance products.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is a need to identify and effectively target potential customer segments.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Project 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Landscaping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593019" y="1160596"/>
            <a:ext cx="2383800" cy="364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B63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u="none" cap="none" strike="noStrike">
                <a:solidFill>
                  <a:srgbClr val="EDEEEF"/>
                </a:solidFill>
                <a:latin typeface="Oswald"/>
                <a:ea typeface="Oswald"/>
                <a:cs typeface="Oswald"/>
                <a:sym typeface="Oswald"/>
              </a:rPr>
              <a:t>Knowledge</a:t>
            </a:r>
            <a:endParaRPr i="0" u="none" cap="none" strike="noStrike">
              <a:solidFill>
                <a:srgbClr val="EDEE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593004" y="1628634"/>
            <a:ext cx="2383800" cy="91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What pricing strategies make insurance more affordable for lower-income groups?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020616" y="1160596"/>
            <a:ext cx="2383800" cy="364500"/>
          </a:xfrm>
          <a:prstGeom prst="rect">
            <a:avLst/>
          </a:prstGeom>
          <a:solidFill>
            <a:srgbClr val="FD5B58"/>
          </a:solidFill>
          <a:ln cap="flat" cmpd="sng" w="19050">
            <a:solidFill>
              <a:srgbClr val="FD5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500" u="none" cap="none" strike="noStrike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Information</a:t>
            </a:r>
            <a:endParaRPr i="0" sz="1500" u="none" cap="none" strike="noStrike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020602" y="1628634"/>
            <a:ext cx="2383800" cy="916800"/>
          </a:xfrm>
          <a:prstGeom prst="rect">
            <a:avLst/>
          </a:prstGeom>
          <a:solidFill>
            <a:srgbClr val="FD5B58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How do insurance premiums compare to daily living expenses?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448198" y="1160596"/>
            <a:ext cx="2383800" cy="364500"/>
          </a:xfrm>
          <a:prstGeom prst="rect">
            <a:avLst/>
          </a:prstGeom>
          <a:solidFill>
            <a:srgbClr val="C0791B"/>
          </a:solidFill>
          <a:ln cap="flat" cmpd="sng" w="19050">
            <a:solidFill>
              <a:srgbClr val="0340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u="none" cap="none" strike="noStrike">
                <a:solidFill>
                  <a:srgbClr val="EEEEEE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Data</a:t>
            </a:r>
            <a:endParaRPr i="0" u="none" cap="none" strike="noStrike">
              <a:solidFill>
                <a:srgbClr val="EEEEE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448199" y="1628634"/>
            <a:ext cx="2383800" cy="916800"/>
          </a:xfrm>
          <a:prstGeom prst="rect">
            <a:avLst/>
          </a:prstGeom>
          <a:solidFill>
            <a:srgbClr val="C0791B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What is the average income in various African countries?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592969" y="2641089"/>
            <a:ext cx="2383800" cy="91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What educational campaigns have been effective in other regions?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020566" y="2641089"/>
            <a:ext cx="2383800" cy="916800"/>
          </a:xfrm>
          <a:prstGeom prst="rect">
            <a:avLst/>
          </a:prstGeom>
          <a:solidFill>
            <a:srgbClr val="FD5B58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What are the key misconceptions about insurance in these markets?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448164" y="2641089"/>
            <a:ext cx="2383800" cy="916800"/>
          </a:xfrm>
          <a:prstGeom prst="rect">
            <a:avLst/>
          </a:prstGeom>
          <a:solidFill>
            <a:srgbClr val="C0791B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What is the current awareness of insurance benefits among different demographics?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587664" y="3653604"/>
            <a:ext cx="2383800" cy="91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What strategies can optimize marketing efforts for these target demographics?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015261" y="3653604"/>
            <a:ext cx="2383800" cy="916800"/>
          </a:xfrm>
          <a:prstGeom prst="rect">
            <a:avLst/>
          </a:prstGeom>
          <a:solidFill>
            <a:srgbClr val="FD5B58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Which demographics show the most potential for becoming insured customers?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442859" y="3653604"/>
            <a:ext cx="2383800" cy="916800"/>
          </a:xfrm>
          <a:prstGeom prst="rect">
            <a:avLst/>
          </a:prstGeom>
          <a:solidFill>
            <a:srgbClr val="C0791B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What are the unemployment and employment rates across different regions?</a:t>
            </a:r>
            <a:endParaRPr i="0" sz="13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69832" y="1628581"/>
            <a:ext cx="1188300" cy="916800"/>
          </a:xfrm>
          <a:prstGeom prst="rect">
            <a:avLst/>
          </a:prstGeom>
          <a:solidFill>
            <a:srgbClr val="76CAC0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Affordability</a:t>
            </a:r>
            <a:endParaRPr i="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69814" y="2641033"/>
            <a:ext cx="1188300" cy="916800"/>
          </a:xfrm>
          <a:prstGeom prst="rect">
            <a:avLst/>
          </a:prstGeom>
          <a:solidFill>
            <a:srgbClr val="76CAC0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Insurance Knowledge</a:t>
            </a:r>
            <a:endParaRPr i="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67170" y="3653546"/>
            <a:ext cx="1188300" cy="916800"/>
          </a:xfrm>
          <a:prstGeom prst="rect">
            <a:avLst/>
          </a:prstGeom>
          <a:solidFill>
            <a:srgbClr val="76CAC0"/>
          </a:solidFill>
          <a:ln>
            <a:noFill/>
          </a:ln>
        </p:spPr>
        <p:txBody>
          <a:bodyPr anchorCtr="0" anchor="ctr" bIns="25625" lIns="25625" spcFirstLastPara="1" rIns="25625" wrap="square" tIns="256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lang="en" sz="1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Target Marketing</a:t>
            </a:r>
            <a:endParaRPr i="0" sz="13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311700" y="4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050"/>
            <a:ext cx="8370698" cy="2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311700" y="4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Continue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050"/>
            <a:ext cx="8114250" cy="27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9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{0FD5C93F-15DC-4587-AC19-DC1E35BB7E12}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descr="Timeline background shape" id="111" name="Google Shape;111;p19"/>
          <p:cNvSpPr/>
          <p:nvPr/>
        </p:nvSpPr>
        <p:spPr>
          <a:xfrm>
            <a:off x="489150" y="1744400"/>
            <a:ext cx="23904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 Collection &amp; </a:t>
            </a:r>
            <a:r>
              <a:rPr lang="en" sz="1300">
                <a:solidFill>
                  <a:schemeClr val="lt1"/>
                </a:solidFill>
              </a:rPr>
              <a:t>Preparation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descr="Timeline background shape" id="113" name="Google Shape;113;p19"/>
          <p:cNvSpPr/>
          <p:nvPr/>
        </p:nvSpPr>
        <p:spPr>
          <a:xfrm>
            <a:off x="2398375" y="2235275"/>
            <a:ext cx="20637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Initial EDA with Notebook</a:t>
            </a:r>
            <a:endParaRPr sz="12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In-production services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6510782" y="3975347"/>
            <a:ext cx="1938887" cy="441657"/>
            <a:chOff x="6448870" y="3733723"/>
            <a:chExt cx="2453355" cy="351302"/>
          </a:xfrm>
        </p:grpSpPr>
        <p:sp>
          <p:nvSpPr>
            <p:cNvPr id="116" name="Google Shape;116;p19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Deployment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Timeline background shape" id="120" name="Google Shape;120;p19"/>
          <p:cNvSpPr/>
          <p:nvPr/>
        </p:nvSpPr>
        <p:spPr>
          <a:xfrm>
            <a:off x="4073725" y="2768675"/>
            <a:ext cx="20637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Dashboard Creation</a:t>
            </a:r>
            <a:endParaRPr sz="12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descr="Timeline background shape" id="121" name="Google Shape;121;p19"/>
          <p:cNvSpPr/>
          <p:nvPr/>
        </p:nvSpPr>
        <p:spPr>
          <a:xfrm>
            <a:off x="5142000" y="3423300"/>
            <a:ext cx="20637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Model Creation</a:t>
            </a:r>
            <a:endParaRPr sz="12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