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0" r:id="rId3"/>
    <p:sldId id="287" r:id="rId4"/>
    <p:sldId id="337" r:id="rId5"/>
    <p:sldId id="338" r:id="rId6"/>
    <p:sldId id="339" r:id="rId7"/>
    <p:sldId id="341" r:id="rId8"/>
    <p:sldId id="346" r:id="rId9"/>
    <p:sldId id="291" r:id="rId10"/>
    <p:sldId id="369" r:id="rId11"/>
    <p:sldId id="370" r:id="rId12"/>
    <p:sldId id="371" r:id="rId13"/>
    <p:sldId id="368" r:id="rId14"/>
    <p:sldId id="292" r:id="rId15"/>
    <p:sldId id="293" r:id="rId16"/>
    <p:sldId id="376" r:id="rId17"/>
    <p:sldId id="325" r:id="rId18"/>
    <p:sldId id="348" r:id="rId19"/>
    <p:sldId id="377" r:id="rId20"/>
    <p:sldId id="378" r:id="rId21"/>
    <p:sldId id="375" r:id="rId22"/>
    <p:sldId id="356" r:id="rId23"/>
    <p:sldId id="307" r:id="rId24"/>
    <p:sldId id="357" r:id="rId25"/>
    <p:sldId id="358" r:id="rId26"/>
    <p:sldId id="308" r:id="rId27"/>
    <p:sldId id="360" r:id="rId28"/>
    <p:sldId id="363" r:id="rId29"/>
    <p:sldId id="364" r:id="rId30"/>
    <p:sldId id="365" r:id="rId31"/>
    <p:sldId id="366" r:id="rId32"/>
    <p:sldId id="367" r:id="rId33"/>
    <p:sldId id="313" r:id="rId34"/>
    <p:sldId id="314" r:id="rId35"/>
    <p:sldId id="331" r:id="rId36"/>
    <p:sldId id="315" r:id="rId37"/>
  </p:sldIdLst>
  <p:sldSz cx="9144000" cy="6858000" type="screen4x3"/>
  <p:notesSz cx="7010400" cy="9296400"/>
  <p:custShowLst>
    <p:custShow name="Custom Show 1" id="0">
      <p:sldLst>
        <p:sld r:id="rId4"/>
        <p:sld r:id="rId35"/>
        <p:sld r:id="rId3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000099"/>
    <a:srgbClr val="006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16" y="-8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55634BA-CB8E-4A99-9179-0B33C8F27C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0608BF0-174E-4513-AE55-1FCEEC02EA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16425-F2F9-470C-BB3E-1ABCD58E55CF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19</a:t>
            </a:fld>
            <a:endParaRPr lang="en-US" alt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25</a:t>
            </a:fld>
            <a:endParaRPr lang="en-US" alt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33</a:t>
            </a:fld>
            <a:endParaRPr lang="en-US" alt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34</a:t>
            </a:fld>
            <a:endParaRPr lang="en-US" alt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35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36</a:t>
            </a:fld>
            <a:endParaRPr lang="en-US" alt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0D799AF1-7295-4E0B-8743-1CC5B98377B9}" type="slidenum">
              <a:rPr lang="en-US" sz="1200"/>
              <a:pPr algn="r" defTabSz="930275"/>
              <a:t>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171" tIns="46586" rIns="93171" bIns="46586" anchor="b"/>
          <a:lstStyle/>
          <a:p>
            <a:pPr algn="r" defTabSz="930275"/>
            <a:fld id="{0D799AF1-7295-4E0B-8743-1CC5B98377B9}" type="slidenum">
              <a:rPr lang="en-US" sz="1200"/>
              <a:pPr algn="r" defTabSz="930275"/>
              <a:t>5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CC3300"/>
                </a:solidFill>
              </a:rPr>
              <a:t>Database System Concepts, </a:t>
            </a:r>
            <a:r>
              <a:rPr lang="en-US" altLang="en-US" b="1" dirty="0" smtClean="0">
                <a:solidFill>
                  <a:srgbClr val="CC3300"/>
                </a:solidFill>
              </a:rPr>
              <a:t>7</a:t>
            </a:r>
            <a:r>
              <a:rPr lang="en-US" altLang="en-US" b="1" baseline="30000" dirty="0" smtClean="0">
                <a:solidFill>
                  <a:srgbClr val="CC3300"/>
                </a:solidFill>
              </a:rPr>
              <a:t>th</a:t>
            </a:r>
            <a:r>
              <a:rPr lang="en-US" altLang="en-US" b="1" dirty="0" smtClean="0">
                <a:solidFill>
                  <a:srgbClr val="CC3300"/>
                </a:solidFill>
              </a:rPr>
              <a:t> </a:t>
            </a:r>
            <a:r>
              <a:rPr lang="en-US" altLang="en-US" b="1" dirty="0">
                <a:solidFill>
                  <a:srgbClr val="CC3300"/>
                </a:solidFill>
              </a:rPr>
              <a:t>Ed</a:t>
            </a:r>
            <a:r>
              <a:rPr lang="en-US" altLang="en-US" dirty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1200" b="1" dirty="0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CC3300"/>
                </a:solidFill>
              </a:rPr>
            </a:br>
            <a:r>
              <a:rPr lang="en-US" altLang="en-US" sz="1200" b="1" dirty="0">
                <a:solidFill>
                  <a:srgbClr val="CC3300"/>
                </a:solidFill>
              </a:rPr>
              <a:t>See </a:t>
            </a:r>
            <a:r>
              <a:rPr lang="en-US" altLang="en-US" sz="1200" b="1" dirty="0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484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A93C1999-9E6B-4349-9237-087ED66548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42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96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40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15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0630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697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27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31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4005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6924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170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1.</a:t>
            </a:r>
            <a:fld id="{C25F8F8D-9687-4781-8A63-59978D7B4C29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 dirty="0">
                <a:solidFill>
                  <a:schemeClr val="tx2"/>
                </a:solidFill>
              </a:rPr>
              <a:t>Database System Concepts - </a:t>
            </a:r>
            <a:r>
              <a:rPr lang="en-US" altLang="en-US" sz="1000" b="1" dirty="0" smtClean="0">
                <a:solidFill>
                  <a:schemeClr val="tx2"/>
                </a:solidFill>
              </a:rPr>
              <a:t>7</a:t>
            </a:r>
            <a:r>
              <a:rPr lang="en-US" altLang="en-US" sz="1000" b="1" baseline="30000" dirty="0" smtClean="0">
                <a:solidFill>
                  <a:schemeClr val="tx2"/>
                </a:solidFill>
              </a:rPr>
              <a:t>th</a:t>
            </a:r>
            <a:r>
              <a:rPr lang="en-US" altLang="en-US" sz="1000" b="1" dirty="0" smtClean="0">
                <a:solidFill>
                  <a:schemeClr val="tx2"/>
                </a:solidFill>
              </a:rPr>
              <a:t> </a:t>
            </a:r>
            <a:r>
              <a:rPr lang="en-US" altLang="en-US" sz="1000" b="1" dirty="0">
                <a:solidFill>
                  <a:schemeClr val="tx2"/>
                </a:solidFill>
              </a:rPr>
              <a:t>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11539" y="0"/>
            <a:ext cx="638909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Introduction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4971" y="1019175"/>
            <a:ext cx="7435850" cy="4972050"/>
          </a:xfrm>
        </p:spPr>
        <p:txBody>
          <a:bodyPr/>
          <a:lstStyle/>
          <a:p>
            <a:r>
              <a:rPr lang="en-US" altLang="en-US" dirty="0" smtClean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Data constraints</a:t>
            </a:r>
          </a:p>
          <a:p>
            <a:r>
              <a:rPr lang="en-US" altLang="en-US" dirty="0" smtClean="0"/>
              <a:t>Relational model</a:t>
            </a:r>
          </a:p>
          <a:p>
            <a:r>
              <a:rPr lang="en-US" altLang="en-US" dirty="0" smtClean="0"/>
              <a:t>Entity-Relationship data model (mainly for database design) </a:t>
            </a:r>
          </a:p>
          <a:p>
            <a:r>
              <a:rPr lang="en-US" altLang="en-US" dirty="0" smtClean="0"/>
              <a:t>Object-based data models (Object-oriented and Object-relational)</a:t>
            </a:r>
          </a:p>
          <a:p>
            <a:r>
              <a:rPr lang="en-US" altLang="en-US" dirty="0" smtClean="0"/>
              <a:t>Semi-structured data model  (XML)</a:t>
            </a:r>
          </a:p>
          <a:p>
            <a:r>
              <a:rPr lang="en-US" altLang="en-US" dirty="0" smtClean="0"/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altLang="en-US" dirty="0" smtClean="0"/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altLang="en-US" dirty="0" smtClean="0"/>
              <a:t>Hierarchical model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628650"/>
            <a:ext cx="7661275" cy="89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mtClean="0"/>
          </a:p>
          <a:p>
            <a:r>
              <a:rPr lang="en-US" altLang="en-US" smtClean="0"/>
              <a:t>All the data is stored in various tables.</a:t>
            </a:r>
          </a:p>
          <a:p>
            <a:r>
              <a:rPr lang="en-US" altLang="en-US" smtClean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5461953" y="2120900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5863590" y="1833563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Columns</a:t>
            </a:r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4577715" y="2149475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2560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620078" y="2770188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6701790" y="3101975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6173153" y="3276600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6185853" y="3352800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83" y="32544"/>
            <a:ext cx="1364617" cy="1289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67515" y="1460034"/>
            <a:ext cx="1676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/>
              <a:t>Ted Codd</a:t>
            </a:r>
            <a:br>
              <a:rPr lang="en-IN" sz="1400" b="1" dirty="0" smtClean="0"/>
            </a:br>
            <a:r>
              <a:rPr lang="en-IN" sz="1400" dirty="0" smtClean="0"/>
              <a:t>Turing Award 1981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A Sample Relational Database</a:t>
            </a:r>
          </a:p>
        </p:txBody>
      </p:sp>
      <p:pic>
        <p:nvPicPr>
          <p:cNvPr id="276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05" y="1001491"/>
            <a:ext cx="4459008" cy="533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5424" y="1077913"/>
            <a:ext cx="7591198" cy="4876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</a:rPr>
              <a:t>Physical level:</a:t>
            </a:r>
            <a:r>
              <a:rPr lang="en-US" altLang="en-US" dirty="0" smtClean="0"/>
              <a:t> describes how a record (e.g., instructor)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</a:rPr>
              <a:t>Logical level:</a:t>
            </a:r>
            <a:r>
              <a:rPr lang="en-US" altLang="en-US" dirty="0" smtClean="0"/>
              <a:t> describes data stored in database, and the relationships among the data.</a:t>
            </a: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/>
              <a:t>	type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> = </a:t>
            </a:r>
            <a:r>
              <a:rPr lang="en-US" altLang="en-US" b="1" dirty="0" smtClean="0"/>
              <a:t>record</a:t>
            </a:r>
            <a:endParaRPr lang="en-US" altLang="en-US" dirty="0" smtClean="0"/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 : string; 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 : string;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 : string;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/>
              <a:t>end</a:t>
            </a:r>
            <a:r>
              <a:rPr lang="en-US" altLang="en-US" dirty="0" smtClean="0"/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>
                <a:solidFill>
                  <a:srgbClr val="000099"/>
                </a:solidFill>
              </a:rPr>
              <a:t>View level:</a:t>
            </a:r>
            <a:r>
              <a:rPr lang="en-US" altLang="en-US" dirty="0" smtClean="0"/>
              <a:t> application programs hide details of data types.  Views can also hide information (such as an employee</a:t>
            </a:r>
            <a:r>
              <a:rPr lang="ja-JP" altLang="en-US" smtClean="0"/>
              <a:t>’</a:t>
            </a:r>
            <a:r>
              <a:rPr lang="en-US" altLang="ja-JP" dirty="0" smtClean="0"/>
              <a:t>s salary) for security purposes. </a:t>
            </a:r>
            <a:endParaRPr lang="en-US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777875" y="1176338"/>
            <a:ext cx="452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795463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8110537" cy="4876800"/>
          </a:xfrm>
        </p:spPr>
        <p:txBody>
          <a:bodyPr/>
          <a:lstStyle/>
          <a:p>
            <a:r>
              <a:rPr lang="en-US" altLang="en-US" smtClean="0"/>
              <a:t>Similar to types and variables in programming languages</a:t>
            </a:r>
          </a:p>
          <a:p>
            <a:r>
              <a:rPr lang="en-US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altLang="en-US" smtClean="0">
                <a:solidFill>
                  <a:srgbClr val="000099"/>
                </a:solidFill>
              </a:rPr>
              <a:t> </a:t>
            </a:r>
            <a:r>
              <a:rPr lang="en-US" altLang="en-US" smtClean="0"/>
              <a:t>– the overall logical structure of the database </a:t>
            </a:r>
          </a:p>
          <a:p>
            <a:pPr lvl="1"/>
            <a:r>
              <a:rPr lang="en-US" altLang="en-US" smtClean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mtClean="0"/>
              <a:t>Analogous to type information of a variable in a program</a:t>
            </a:r>
          </a:p>
          <a:p>
            <a:r>
              <a:rPr lang="en-US" alt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altLang="en-US" smtClean="0"/>
              <a:t>– the overall physical  structure of the database </a:t>
            </a:r>
          </a:p>
          <a:p>
            <a:r>
              <a:rPr lang="en-US" altLang="en-US" b="1" smtClean="0">
                <a:solidFill>
                  <a:srgbClr val="000099"/>
                </a:solidFill>
              </a:rPr>
              <a:t>Instance</a:t>
            </a:r>
            <a:r>
              <a:rPr lang="en-US" altLang="en-US" smtClean="0"/>
              <a:t> – the actual content of the database at a particular point in time </a:t>
            </a:r>
          </a:p>
          <a:p>
            <a:pPr lvl="1"/>
            <a:r>
              <a:rPr lang="en-US" altLang="en-US" smtClean="0"/>
              <a:t>Analogous to the value of a variable</a:t>
            </a:r>
          </a:p>
          <a:p>
            <a:r>
              <a:rPr lang="en-US" altLang="en-US" b="1" smtClean="0">
                <a:solidFill>
                  <a:srgbClr val="000099"/>
                </a:solidFill>
              </a:rPr>
              <a:t>Physical Data Independence</a:t>
            </a:r>
            <a:r>
              <a:rPr lang="en-US" altLang="en-US" smtClean="0"/>
              <a:t> – the ability to modify the physical schema without changing the logical schema</a:t>
            </a:r>
          </a:p>
          <a:p>
            <a:pPr lvl="1"/>
            <a:r>
              <a:rPr lang="en-US" altLang="en-US" smtClean="0"/>
              <a:t>Applications depend on the logical schema</a:t>
            </a:r>
          </a:p>
          <a:p>
            <a:pPr lvl="1"/>
            <a:r>
              <a:rPr lang="en-US" altLang="en-US" smtClean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123825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03313"/>
            <a:ext cx="7661275" cy="4845050"/>
          </a:xfrm>
        </p:spPr>
        <p:txBody>
          <a:bodyPr/>
          <a:lstStyle/>
          <a:p>
            <a:r>
              <a:rPr lang="en-US" altLang="en-US" sz="1600" smtClean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600" smtClean="0"/>
              <a:t>Example:	</a:t>
            </a:r>
            <a:r>
              <a:rPr lang="en-US" altLang="en-US" sz="1600" b="1" smtClean="0"/>
              <a:t>create table</a:t>
            </a:r>
            <a:r>
              <a:rPr lang="en-US" altLang="en-US" sz="1600" smtClean="0"/>
              <a:t> </a:t>
            </a:r>
            <a:r>
              <a:rPr lang="en-US" altLang="en-US" sz="1600" i="1" smtClean="0"/>
              <a:t>instructor</a:t>
            </a:r>
            <a:r>
              <a:rPr lang="en-US" altLang="en-US" sz="1600" smtClean="0"/>
              <a:t> (</a:t>
            </a:r>
            <a:br>
              <a:rPr lang="en-US" altLang="en-US" sz="1600" smtClean="0"/>
            </a:br>
            <a:r>
              <a:rPr lang="en-US" altLang="en-US" sz="1600" smtClean="0"/>
              <a:t>                             </a:t>
            </a:r>
            <a:r>
              <a:rPr lang="en-US" altLang="en-US" sz="1600" i="1" smtClean="0"/>
              <a:t>ID</a:t>
            </a:r>
            <a:r>
              <a:rPr lang="en-US" altLang="en-US" sz="1600" smtClean="0"/>
              <a:t>                </a:t>
            </a:r>
            <a:r>
              <a:rPr lang="en-US" altLang="en-US" sz="1600" b="1" smtClean="0"/>
              <a:t>char</a:t>
            </a:r>
            <a:r>
              <a:rPr lang="en-US" altLang="en-US" sz="1600" smtClean="0"/>
              <a:t>(5),</a:t>
            </a:r>
            <a:br>
              <a:rPr lang="en-US" altLang="en-US" sz="1600" smtClean="0"/>
            </a:br>
            <a:r>
              <a:rPr lang="en-US" altLang="en-US" sz="1600" smtClean="0"/>
              <a:t>                             </a:t>
            </a:r>
            <a:r>
              <a:rPr lang="en-US" altLang="en-US" sz="1600" i="1" smtClean="0"/>
              <a:t>name           </a:t>
            </a:r>
            <a:r>
              <a:rPr lang="en-US" altLang="en-US" sz="1600" b="1" smtClean="0"/>
              <a:t>varchar</a:t>
            </a:r>
            <a:r>
              <a:rPr lang="en-US" altLang="en-US" sz="1600" smtClean="0"/>
              <a:t>(20)</a:t>
            </a:r>
            <a:r>
              <a:rPr lang="en-US" altLang="en-US" sz="1600" b="1" smtClean="0"/>
              <a:t>,</a:t>
            </a:r>
            <a:r>
              <a:rPr lang="en-US" altLang="en-US" sz="1600" b="1" i="1" smtClean="0"/>
              <a:t/>
            </a:r>
            <a:br>
              <a:rPr lang="en-US" altLang="en-US" sz="1600" b="1" i="1" smtClean="0"/>
            </a:br>
            <a:r>
              <a:rPr lang="en-US" altLang="en-US" sz="1600" b="1" i="1" smtClean="0"/>
              <a:t>                             </a:t>
            </a:r>
            <a:r>
              <a:rPr lang="en-US" altLang="en-US" sz="1600" i="1" smtClean="0"/>
              <a:t>dept_name  </a:t>
            </a:r>
            <a:r>
              <a:rPr lang="en-US" altLang="en-US" sz="1600" b="1" smtClean="0"/>
              <a:t>varchar</a:t>
            </a:r>
            <a:r>
              <a:rPr lang="en-US" altLang="en-US" sz="1600" smtClean="0"/>
              <a:t>(20),</a:t>
            </a:r>
            <a:br>
              <a:rPr lang="en-US" altLang="en-US" sz="1600" smtClean="0"/>
            </a:br>
            <a:r>
              <a:rPr lang="en-US" altLang="en-US" sz="1600" smtClean="0"/>
              <a:t>                             </a:t>
            </a:r>
            <a:r>
              <a:rPr lang="en-US" altLang="en-US" sz="1600" i="1" smtClean="0"/>
              <a:t>salary</a:t>
            </a:r>
            <a:r>
              <a:rPr lang="en-US" altLang="en-US" sz="1600" smtClean="0"/>
              <a:t>           </a:t>
            </a:r>
            <a:r>
              <a:rPr lang="en-US" altLang="en-US" sz="1600" b="1" smtClean="0"/>
              <a:t>numeric</a:t>
            </a:r>
            <a:r>
              <a:rPr lang="en-US" altLang="en-US" sz="1600" smtClean="0"/>
              <a:t>(8,2))</a:t>
            </a:r>
          </a:p>
          <a:p>
            <a:r>
              <a:rPr lang="en-US" altLang="en-US" sz="1600" smtClean="0"/>
              <a:t>DDL compiler generates a set of table templates stored in a </a:t>
            </a:r>
            <a:r>
              <a:rPr lang="en-US" altLang="en-US" b="1" i="1" smtClean="0">
                <a:solidFill>
                  <a:srgbClr val="0066CC"/>
                </a:solidFill>
              </a:rPr>
              <a:t>data dictionary</a:t>
            </a:r>
          </a:p>
          <a:p>
            <a:r>
              <a:rPr lang="en-US" altLang="en-US" sz="1600" smtClean="0"/>
              <a:t>Data dictionary contains metadata (i.e., data about data)</a:t>
            </a:r>
          </a:p>
          <a:p>
            <a:pPr lvl="1"/>
            <a:r>
              <a:rPr lang="en-US" altLang="en-US" sz="1600" smtClean="0"/>
              <a:t>Database schema </a:t>
            </a:r>
          </a:p>
          <a:p>
            <a:pPr lvl="1"/>
            <a:r>
              <a:rPr lang="en-US" altLang="en-US" sz="1600" smtClean="0"/>
              <a:t>Integrity constraints</a:t>
            </a:r>
          </a:p>
          <a:p>
            <a:pPr lvl="2"/>
            <a:r>
              <a:rPr lang="en-US" altLang="en-US" sz="1600" smtClean="0"/>
              <a:t>Primary key (ID uniquely identifies instructors)</a:t>
            </a:r>
          </a:p>
          <a:p>
            <a:pPr lvl="1"/>
            <a:r>
              <a:rPr lang="en-US" altLang="en-US" sz="1600" smtClean="0"/>
              <a:t>Authorization</a:t>
            </a:r>
          </a:p>
          <a:p>
            <a:pPr lvl="2"/>
            <a:r>
              <a:rPr lang="en-US" altLang="en-US" sz="1600" smtClean="0"/>
              <a:t>Who can access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1019175"/>
            <a:ext cx="6888163" cy="4903788"/>
          </a:xfrm>
        </p:spPr>
        <p:txBody>
          <a:bodyPr/>
          <a:lstStyle/>
          <a:p>
            <a:r>
              <a:rPr lang="en-US" altLang="en-US" dirty="0" smtClean="0"/>
              <a:t>Language for accessing and updating the data organized by the appropriate data model</a:t>
            </a:r>
          </a:p>
          <a:p>
            <a:pPr lvl="1"/>
            <a:r>
              <a:rPr lang="en-US" altLang="en-US" dirty="0" smtClean="0"/>
              <a:t>DML also known as query language</a:t>
            </a:r>
          </a:p>
          <a:p>
            <a:r>
              <a:rPr lang="en-US" altLang="en-US" dirty="0" smtClean="0"/>
              <a:t>Two classes of languages 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</a:rPr>
              <a:t>Pure</a:t>
            </a:r>
            <a:r>
              <a:rPr lang="en-US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– used for proving properties about computational power and for optimization</a:t>
            </a:r>
          </a:p>
          <a:p>
            <a:pPr lvl="2"/>
            <a:r>
              <a:rPr lang="en-US" altLang="en-US" dirty="0" smtClean="0"/>
              <a:t>Relational Algebra</a:t>
            </a:r>
          </a:p>
          <a:p>
            <a:pPr lvl="2"/>
            <a:r>
              <a:rPr lang="en-US" altLang="en-US" dirty="0" smtClean="0"/>
              <a:t>Tuple relational calculus</a:t>
            </a:r>
          </a:p>
          <a:p>
            <a:pPr lvl="2"/>
            <a:r>
              <a:rPr lang="en-US" altLang="en-US" dirty="0" smtClean="0"/>
              <a:t>Domain relational calculus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</a:rPr>
              <a:t>Commercial</a:t>
            </a:r>
            <a:r>
              <a:rPr lang="en-US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– used in commercial systems</a:t>
            </a:r>
          </a:p>
          <a:p>
            <a:pPr lvl="2"/>
            <a:r>
              <a:rPr lang="en-US" altLang="en-US" dirty="0" smtClean="0"/>
              <a:t>SQL is the most widely used commercial language</a:t>
            </a:r>
          </a:p>
          <a:p>
            <a:pPr lvl="1">
              <a:buFont typeface="Monotype Sorts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Data Manipulation Language (Cont.)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1" y="1019175"/>
            <a:ext cx="6658914" cy="4903788"/>
          </a:xfrm>
        </p:spPr>
        <p:txBody>
          <a:bodyPr/>
          <a:lstStyle/>
          <a:p>
            <a:r>
              <a:rPr lang="en-US" altLang="en-US" dirty="0" smtClean="0"/>
              <a:t>There are basically two types of data-manipulation language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</a:rPr>
              <a:t>Procedural DML </a:t>
            </a:r>
            <a:r>
              <a:rPr lang="en-US" altLang="en-US" dirty="0" smtClean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</a:rPr>
              <a:t>Declarative DML  </a:t>
            </a:r>
            <a:r>
              <a:rPr lang="en-US" altLang="en-US" dirty="0" smtClean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 smtClean="0"/>
              <a:t>Declarative DMLs are usually easier to learn and use than are procedural DMLs.  </a:t>
            </a:r>
          </a:p>
          <a:p>
            <a:pPr marL="342900" lvl="2" indent="-342900"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 smtClean="0">
                <a:cs typeface="ＭＳ Ｐゴシック" charset="0"/>
              </a:rPr>
              <a:t>Declarative DMLs are also referred to as non-procedural DMLs</a:t>
            </a:r>
            <a:endParaRPr lang="en-US" altLang="en-US" dirty="0" smtClean="0"/>
          </a:p>
          <a:p>
            <a:r>
              <a:rPr lang="en-US" altLang="en-US" dirty="0" smtClean="0"/>
              <a:t>The portion of a DML that involves information retrieval is called a </a:t>
            </a:r>
            <a:r>
              <a:rPr lang="en-US" altLang="en-US" b="1" dirty="0" smtClean="0">
                <a:solidFill>
                  <a:srgbClr val="000099"/>
                </a:solidFill>
              </a:rPr>
              <a:t>query</a:t>
            </a:r>
            <a:r>
              <a:rPr lang="en-US" altLang="en-US" dirty="0" smtClean="0"/>
              <a:t> language.  </a:t>
            </a:r>
            <a:endParaRPr lang="en-US" altLang="en-US" dirty="0" smtClean="0"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0963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2593" y="1125538"/>
            <a:ext cx="6657458" cy="5194300"/>
          </a:xfrm>
        </p:spPr>
        <p:txBody>
          <a:bodyPr/>
          <a:lstStyle/>
          <a:p>
            <a:r>
              <a:rPr lang="en-US" altLang="en-US" dirty="0" smtClean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1311275" algn="l"/>
              </a:tabLst>
            </a:pPr>
            <a:r>
              <a:rPr lang="en-US" altLang="en-US" dirty="0" smtClean="0"/>
              <a:t>Example to find all instructors in Comp. Sci. dept</a:t>
            </a:r>
          </a:p>
          <a:p>
            <a:pPr>
              <a:buNone/>
              <a:tabLst>
                <a:tab pos="1311275" algn="l"/>
              </a:tabLst>
            </a:pPr>
            <a:r>
              <a:rPr lang="en-US" altLang="en-US" b="1" dirty="0" smtClean="0"/>
              <a:t>		select </a:t>
            </a:r>
            <a:r>
              <a:rPr lang="en-US" altLang="en-US" i="1" dirty="0" smtClean="0"/>
              <a:t>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dept_name =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‘</a:t>
            </a:r>
            <a:r>
              <a:rPr lang="en-US" altLang="ja-JP" dirty="0" smtClean="0"/>
              <a:t>Comp. Sci.'</a:t>
            </a:r>
            <a:endParaRPr lang="en-US" altLang="en-US" dirty="0" smtClean="0"/>
          </a:p>
          <a:p>
            <a:r>
              <a:rPr lang="en-US" altLang="en-US" dirty="0" smtClean="0"/>
              <a:t>SQL is NOT a Turing machine equivalent language</a:t>
            </a:r>
          </a:p>
          <a:p>
            <a:r>
              <a:rPr lang="en-US" altLang="en-US" dirty="0" smtClean="0"/>
              <a:t>To be able to compute complex functions SQL is usually embedded in some higher-level language</a:t>
            </a:r>
          </a:p>
          <a:p>
            <a:r>
              <a:rPr lang="en-US" altLang="en-US" dirty="0" smtClean="0"/>
              <a:t>Application programs generally access databases through one of</a:t>
            </a:r>
          </a:p>
          <a:p>
            <a:pPr lvl="1"/>
            <a:r>
              <a:rPr lang="en-US" altLang="en-US" dirty="0" smtClean="0"/>
              <a:t>Language extensions to allow embedded SQL</a:t>
            </a:r>
          </a:p>
          <a:p>
            <a:pPr lvl="1"/>
            <a:r>
              <a:rPr lang="en-US" altLang="en-US" dirty="0" smtClean="0"/>
              <a:t>Application program interface (e.g., ODBC/JDBC)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663" y="1163638"/>
            <a:ext cx="7119937" cy="4857750"/>
          </a:xfrm>
        </p:spPr>
        <p:txBody>
          <a:bodyPr/>
          <a:lstStyle/>
          <a:p>
            <a:r>
              <a:rPr lang="en-US" altLang="en-US" dirty="0" smtClean="0"/>
              <a:t>Database-System Applications</a:t>
            </a:r>
          </a:p>
          <a:p>
            <a:r>
              <a:rPr lang="en-US" altLang="en-US" dirty="0" smtClean="0"/>
              <a:t>Purpose of Database Systems</a:t>
            </a:r>
          </a:p>
          <a:p>
            <a:r>
              <a:rPr lang="en-US" altLang="en-US" dirty="0" smtClean="0"/>
              <a:t>View of Data</a:t>
            </a:r>
          </a:p>
          <a:p>
            <a:r>
              <a:rPr lang="en-US" altLang="en-US" dirty="0" smtClean="0"/>
              <a:t>Database Languages</a:t>
            </a:r>
          </a:p>
          <a:p>
            <a:r>
              <a:rPr lang="en-US" altLang="en-US" dirty="0" smtClean="0"/>
              <a:t>Database Design</a:t>
            </a:r>
          </a:p>
          <a:p>
            <a:r>
              <a:rPr lang="en-US" altLang="en-US" dirty="0" smtClean="0"/>
              <a:t>Database Engine</a:t>
            </a:r>
          </a:p>
          <a:p>
            <a:r>
              <a:rPr lang="en-US" altLang="en-US" dirty="0" smtClean="0"/>
              <a:t>Database Architecture</a:t>
            </a:r>
          </a:p>
          <a:p>
            <a:r>
              <a:rPr lang="en-US" altLang="en-US" dirty="0" smtClean="0"/>
              <a:t>Database Users and Administrators</a:t>
            </a:r>
          </a:p>
          <a:p>
            <a:r>
              <a:rPr lang="en-US" altLang="en-US" dirty="0" smtClean="0"/>
              <a:t>History of Database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 smtClean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0000" y="1257300"/>
            <a:ext cx="6654800" cy="4225925"/>
          </a:xfrm>
        </p:spPr>
        <p:txBody>
          <a:bodyPr/>
          <a:lstStyle/>
          <a:p>
            <a:r>
              <a:rPr lang="en-US" altLang="en-US" dirty="0" smtClean="0"/>
              <a:t>Non-procedural query languages such as SQL are not as powerful as a universal Turing machine.</a:t>
            </a:r>
            <a:r>
              <a:rPr lang="en-US" altLang="en-US" dirty="0" smtClean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b="1" dirty="0" smtClean="0">
                <a:solidFill>
                  <a:schemeClr val="bg1">
                    <a:lumMod val="25000"/>
                  </a:schemeClr>
                </a:solidFill>
                <a:sym typeface="Symbol" panose="05050102010706020507" pitchFamily="18" charset="2"/>
              </a:rPr>
              <a:t>host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chemeClr val="bg1">
                    <a:lumMod val="25000"/>
                  </a:schemeClr>
                </a:solidFill>
                <a:sym typeface="Symbol" panose="05050102010706020507" pitchFamily="18" charset="2"/>
              </a:rPr>
              <a:t>language</a:t>
            </a:r>
            <a:r>
              <a:rPr lang="en-US" altLang="en-US" dirty="0" smtClean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b="1" dirty="0" smtClean="0">
                <a:solidFill>
                  <a:schemeClr val="bg1">
                    <a:lumMod val="25000"/>
                  </a:schemeClr>
                </a:solidFill>
                <a:sym typeface="Symbol" panose="05050102010706020507" pitchFamily="18" charset="2"/>
              </a:rPr>
              <a:t>Application programs</a:t>
            </a:r>
            <a:r>
              <a:rPr lang="en-US" altLang="en-US" dirty="0" smtClean="0">
                <a:sym typeface="Symbol" panose="05050102010706020507" pitchFamily="18" charset="2"/>
              </a:rPr>
              <a:t> -- are programs that are used to interact with the database in this fashion.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0000" y="1257300"/>
            <a:ext cx="6654800" cy="422592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i="1" smtClean="0"/>
          </a:p>
          <a:p>
            <a:r>
              <a:rPr lang="en-US" altLang="en-US" smtClean="0"/>
              <a:t>Logical Design –  Deciding on the database schema. Database design requires that we find a </a:t>
            </a:r>
            <a:r>
              <a:rPr lang="ja-JP" altLang="en-US" smtClean="0"/>
              <a:t>“</a:t>
            </a:r>
            <a:r>
              <a:rPr lang="en-US" altLang="ja-JP" smtClean="0"/>
              <a:t>good</a:t>
            </a:r>
            <a:r>
              <a:rPr lang="ja-JP" altLang="en-US" smtClean="0"/>
              <a:t>”</a:t>
            </a:r>
            <a:r>
              <a:rPr lang="en-US" altLang="ja-JP" smtClean="0"/>
              <a:t> collection of relation schemas.</a:t>
            </a:r>
          </a:p>
          <a:p>
            <a:pPr lvl="1"/>
            <a:r>
              <a:rPr lang="en-US" altLang="en-US" smtClean="0"/>
              <a:t>Business decision – What attributes should we record in the database?</a:t>
            </a:r>
          </a:p>
          <a:p>
            <a:pPr lvl="1"/>
            <a:r>
              <a:rPr lang="en-US" altLang="en-US" smtClean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mtClean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smtClean="0"/>
          </a:p>
          <a:p>
            <a:pPr>
              <a:buFont typeface="Monotype Sorts" charset="2"/>
              <a:buNone/>
            </a:pPr>
            <a:r>
              <a:rPr lang="en-US" altLang="en-US" smtClean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927100" y="1074738"/>
            <a:ext cx="73279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800"/>
              <a:t>The process of designing the general structure of the database: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0454" y="1093788"/>
            <a:ext cx="6397778" cy="4903787"/>
          </a:xfrm>
        </p:spPr>
        <p:txBody>
          <a:bodyPr/>
          <a:lstStyle/>
          <a:p>
            <a:r>
              <a:rPr lang="en-US" altLang="en-US" dirty="0" smtClean="0"/>
              <a:t>A database system is partitioned into modules that deal with each of the responsibilities of the overall system.  </a:t>
            </a:r>
          </a:p>
          <a:p>
            <a:r>
              <a:rPr lang="en-US" altLang="en-US" dirty="0" smtClean="0"/>
              <a:t>The functional components of a database system can be divided into</a:t>
            </a:r>
          </a:p>
          <a:p>
            <a:pPr lvl="1"/>
            <a:r>
              <a:rPr lang="en-US" altLang="en-US" dirty="0" smtClean="0"/>
              <a:t>The storage manager,</a:t>
            </a:r>
          </a:p>
          <a:p>
            <a:pPr lvl="1"/>
            <a:r>
              <a:rPr lang="en-US" altLang="en-US" dirty="0" smtClean="0"/>
              <a:t>The  query processor component, </a:t>
            </a:r>
          </a:p>
          <a:p>
            <a:pPr lvl="1"/>
            <a:r>
              <a:rPr lang="en-US" altLang="en-US" dirty="0" smtClean="0"/>
              <a:t>The transaction management component.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4847" y="1093788"/>
            <a:ext cx="7080361" cy="4903787"/>
          </a:xfrm>
        </p:spPr>
        <p:txBody>
          <a:bodyPr/>
          <a:lstStyle/>
          <a:p>
            <a:r>
              <a:rPr lang="en-US" altLang="en-US" dirty="0" smtClean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dirty="0" smtClean="0"/>
              <a:t>The storage manager is responsible to the following tasks: </a:t>
            </a:r>
          </a:p>
          <a:p>
            <a:pPr lvl="1"/>
            <a:r>
              <a:rPr lang="en-US" altLang="en-US" dirty="0" smtClean="0"/>
              <a:t>Interaction with the OS file manager </a:t>
            </a:r>
          </a:p>
          <a:p>
            <a:pPr lvl="1"/>
            <a:r>
              <a:rPr lang="en-US" altLang="en-US" dirty="0" smtClean="0"/>
              <a:t>Efficient storing, retrieving and updating of data\</a:t>
            </a:r>
          </a:p>
          <a:p>
            <a:r>
              <a:rPr lang="en-US" altLang="en-US" dirty="0" smtClean="0"/>
              <a:t>The storage manager components include:</a:t>
            </a:r>
          </a:p>
          <a:p>
            <a:pPr lvl="1"/>
            <a:r>
              <a:rPr lang="en-US" altLang="en-US" dirty="0" smtClean="0"/>
              <a:t>Authorization and integrity manager</a:t>
            </a:r>
          </a:p>
          <a:p>
            <a:pPr lvl="1"/>
            <a:r>
              <a:rPr lang="en-US" altLang="en-US" dirty="0" smtClean="0"/>
              <a:t>Transaction manager</a:t>
            </a:r>
          </a:p>
          <a:p>
            <a:pPr lvl="1"/>
            <a:r>
              <a:rPr lang="en-US" altLang="en-US" dirty="0" smtClean="0"/>
              <a:t>File manager</a:t>
            </a:r>
          </a:p>
          <a:p>
            <a:pPr lvl="1"/>
            <a:r>
              <a:rPr lang="en-US" altLang="en-US" dirty="0" smtClean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32" y="1093788"/>
            <a:ext cx="6513688" cy="4903787"/>
          </a:xfrm>
        </p:spPr>
        <p:txBody>
          <a:bodyPr/>
          <a:lstStyle/>
          <a:p>
            <a:r>
              <a:rPr lang="en-US" altLang="en-US" dirty="0" smtClean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dirty="0" smtClean="0"/>
              <a:t>Data files -- store the database itself</a:t>
            </a:r>
          </a:p>
          <a:p>
            <a:pPr lvl="1"/>
            <a:r>
              <a:rPr lang="en-US" altLang="en-US" dirty="0" smtClean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dirty="0" smtClean="0"/>
              <a:t>Indices --  can provide fast access to data items.  A database index provides pointers to those data items that hold a particular value.  </a:t>
            </a:r>
          </a:p>
          <a:p>
            <a:endParaRPr lang="en-US" altLang="en-US" dirty="0" smtClean="0"/>
          </a:p>
          <a:p>
            <a:pPr lvl="1">
              <a:buFont typeface="Monotype Sorts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139700"/>
            <a:ext cx="6611938" cy="5826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9" y="1077913"/>
            <a:ext cx="6964630" cy="5238750"/>
          </a:xfrm>
        </p:spPr>
        <p:txBody>
          <a:bodyPr/>
          <a:lstStyle/>
          <a:p>
            <a:r>
              <a:rPr lang="en-US" altLang="en-US" dirty="0" smtClean="0"/>
              <a:t>The query processor components include:</a:t>
            </a:r>
          </a:p>
          <a:p>
            <a:pPr lvl="1"/>
            <a:r>
              <a:rPr lang="en-US" altLang="en-US" dirty="0" smtClean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dirty="0" smtClean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dirty="0" smtClean="0"/>
              <a:t>The DML compiler performs query optimization; that is, it picks the lowest cost evaluation plan from among the </a:t>
            </a:r>
            <a:r>
              <a:rPr lang="en-US" altLang="en-US" smtClean="0"/>
              <a:t>various alternatives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Query evaluation engine -- executes low-level instructions generated by the DML compiler.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17475"/>
            <a:ext cx="6931025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84263"/>
            <a:ext cx="6545262" cy="137953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mtClean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mtClean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2417763"/>
            <a:ext cx="61150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Transaction Management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8757" y="1077913"/>
            <a:ext cx="6771447" cy="4903787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rgbClr val="000099"/>
                </a:solidFill>
              </a:rPr>
              <a:t>transaction</a:t>
            </a:r>
            <a:r>
              <a:rPr lang="en-US" altLang="en-US" dirty="0" smtClean="0"/>
              <a:t> is a collection of operations that performs a single logical function in a database application</a:t>
            </a: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Transaction-management component</a:t>
            </a:r>
            <a:r>
              <a:rPr lang="en-US" altLang="en-US" dirty="0" smtClean="0"/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Concurrency-control manager</a:t>
            </a:r>
            <a:r>
              <a:rPr lang="en-US" altLang="en-US" dirty="0" smtClean="0"/>
              <a:t> controls the interaction among the concurrent transactions, to ensure the consistency of the database.</a:t>
            </a:r>
            <a:r>
              <a:rPr lang="en-US" altLang="en-US" b="1" dirty="0" smtClean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4" y="1152525"/>
            <a:ext cx="7092191" cy="5196760"/>
          </a:xfrm>
        </p:spPr>
        <p:txBody>
          <a:bodyPr/>
          <a:lstStyle/>
          <a:p>
            <a:r>
              <a:rPr lang="en-US" altLang="en-US" dirty="0" smtClean="0"/>
              <a:t>Database systems structure</a:t>
            </a:r>
          </a:p>
          <a:p>
            <a:pPr lvl="1"/>
            <a:r>
              <a:rPr lang="en-US" altLang="en-US" dirty="0" smtClean="0"/>
              <a:t>Centralized databases</a:t>
            </a:r>
          </a:p>
          <a:p>
            <a:pPr lvl="2"/>
            <a:r>
              <a:rPr lang="en-US" altLang="en-US" dirty="0" smtClean="0"/>
              <a:t>One to a few cores, shared memory</a:t>
            </a:r>
          </a:p>
          <a:p>
            <a:pPr lvl="1"/>
            <a:r>
              <a:rPr lang="en-US" altLang="en-US" dirty="0" smtClean="0"/>
              <a:t>Client-server, </a:t>
            </a:r>
          </a:p>
          <a:p>
            <a:pPr lvl="2"/>
            <a:r>
              <a:rPr lang="en-US" altLang="en-US" dirty="0" smtClean="0"/>
              <a:t>One server machine executes work on behalf of multiple client machines.</a:t>
            </a:r>
          </a:p>
          <a:p>
            <a:pPr lvl="1"/>
            <a:r>
              <a:rPr lang="en-US" altLang="en-US" dirty="0" smtClean="0"/>
              <a:t>Parallel databases</a:t>
            </a:r>
          </a:p>
          <a:p>
            <a:pPr lvl="2"/>
            <a:r>
              <a:rPr lang="en-US" altLang="en-US" dirty="0" smtClean="0"/>
              <a:t>Many core shared memory</a:t>
            </a:r>
          </a:p>
          <a:p>
            <a:pPr lvl="2"/>
            <a:r>
              <a:rPr lang="en-US" altLang="en-US" dirty="0" smtClean="0"/>
              <a:t>Shared disk</a:t>
            </a:r>
          </a:p>
          <a:p>
            <a:pPr lvl="2"/>
            <a:r>
              <a:rPr lang="en-US" altLang="en-US" dirty="0" smtClean="0"/>
              <a:t>Shared nothing</a:t>
            </a:r>
          </a:p>
          <a:p>
            <a:pPr lvl="1"/>
            <a:r>
              <a:rPr lang="en-US" altLang="en-US" dirty="0" smtClean="0"/>
              <a:t>Distributed databases</a:t>
            </a: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Geographical distribution</a:t>
            </a:r>
          </a:p>
          <a:p>
            <a:pPr lvl="2"/>
            <a:r>
              <a:rPr lang="en-US" altLang="en-US" dirty="0" smtClean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5897" y="1088130"/>
            <a:ext cx="7040674" cy="3635375"/>
          </a:xfrm>
        </p:spPr>
        <p:txBody>
          <a:bodyPr/>
          <a:lstStyle/>
          <a:p>
            <a:r>
              <a:rPr lang="en-US" altLang="en-US" dirty="0" smtClean="0"/>
              <a:t>Database applications are usually partitioned into two or three parts.</a:t>
            </a:r>
          </a:p>
          <a:p>
            <a:pPr lvl="1"/>
            <a:r>
              <a:rPr lang="en-US" altLang="en-US" dirty="0" smtClean="0"/>
              <a:t>Two-tier architecture --  the application resides at the client machine, where it invokes database system functionality at the server machine</a:t>
            </a:r>
          </a:p>
          <a:p>
            <a:pPr lvl="1"/>
            <a:r>
              <a:rPr lang="en-US" altLang="en-US" dirty="0" smtClean="0"/>
              <a:t>Three-tier architecture -- the client machine acts as a front end and does not contain any direct database calls.  </a:t>
            </a:r>
          </a:p>
          <a:p>
            <a:pPr lvl="2"/>
            <a:r>
              <a:rPr lang="en-US" altLang="en-US" dirty="0" smtClean="0"/>
              <a:t>The client end communicates with an application server, usually through a forms interface.  </a:t>
            </a:r>
          </a:p>
          <a:p>
            <a:pPr lvl="2"/>
            <a:r>
              <a:rPr lang="en-US" altLang="en-US" dirty="0" smtClean="0"/>
              <a:t>The application server in turn communicates with a database system to access data. 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279" y="193179"/>
            <a:ext cx="8016696" cy="50885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Database-System  Applications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8936" y="1093788"/>
            <a:ext cx="7402333" cy="5291137"/>
          </a:xfrm>
        </p:spPr>
        <p:txBody>
          <a:bodyPr/>
          <a:lstStyle/>
          <a:p>
            <a:r>
              <a:rPr lang="en-US" altLang="en-US" dirty="0" smtClean="0"/>
              <a:t>DBMS contains information about a particular enterprise</a:t>
            </a:r>
          </a:p>
          <a:p>
            <a:pPr lvl="1"/>
            <a:r>
              <a:rPr lang="en-US" altLang="en-US" dirty="0" smtClean="0"/>
              <a:t>Collection of interrelated data</a:t>
            </a:r>
          </a:p>
          <a:p>
            <a:pPr lvl="1"/>
            <a:r>
              <a:rPr lang="en-US" altLang="en-US" dirty="0" smtClean="0"/>
              <a:t>Set of programs to access the data </a:t>
            </a:r>
          </a:p>
          <a:p>
            <a:pPr lvl="1"/>
            <a:r>
              <a:rPr lang="en-US" altLang="en-US" dirty="0" smtClean="0"/>
              <a:t>An environment that is both </a:t>
            </a:r>
            <a:r>
              <a:rPr lang="en-US" altLang="en-US" i="1" dirty="0" smtClean="0"/>
              <a:t>convenient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efficient</a:t>
            </a:r>
            <a:r>
              <a:rPr lang="en-US" altLang="en-US" dirty="0" smtClean="0"/>
              <a:t> to use</a:t>
            </a:r>
          </a:p>
          <a:p>
            <a:r>
              <a:rPr lang="en-US" altLang="en-US" dirty="0" smtClean="0"/>
              <a:t>Database systems are used to manage collections of data that are:</a:t>
            </a:r>
          </a:p>
          <a:p>
            <a:pPr lvl="1"/>
            <a:r>
              <a:rPr lang="en-US" altLang="en-US" dirty="0" smtClean="0"/>
              <a:t>Highly valuable</a:t>
            </a:r>
          </a:p>
          <a:p>
            <a:pPr lvl="1"/>
            <a:r>
              <a:rPr lang="en-US" altLang="en-US" dirty="0" smtClean="0"/>
              <a:t>Relatively large</a:t>
            </a:r>
          </a:p>
          <a:p>
            <a:pPr lvl="1"/>
            <a:r>
              <a:rPr lang="en-US" altLang="en-US" dirty="0" smtClean="0"/>
              <a:t>Accessed by multiple users and applications, often at the same</a:t>
            </a:r>
          </a:p>
          <a:p>
            <a:pPr lvl="1"/>
            <a:r>
              <a:rPr lang="en-US" altLang="en-US" dirty="0" smtClean="0"/>
              <a:t>time.</a:t>
            </a:r>
          </a:p>
          <a:p>
            <a:r>
              <a:rPr lang="en-US" altLang="en-US" dirty="0" smtClean="0"/>
              <a:t>A modern database system is a complex software system whose task is to manage a large, complex collection of data.</a:t>
            </a:r>
          </a:p>
          <a:p>
            <a:r>
              <a:rPr lang="en-US" dirty="0" smtClean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 smtClean="0"/>
          </a:p>
          <a:p>
            <a:pPr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6388100" y="25447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527800" y="41449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477000" y="5084763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051" name="Picture 3" descr="C:\Users\as668\Desktop\1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1875" y="1275006"/>
            <a:ext cx="5611276" cy="359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Database Users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4993" y="1590411"/>
            <a:ext cx="6667182" cy="4617206"/>
          </a:xfrm>
        </p:spPr>
        <p:txBody>
          <a:bodyPr/>
          <a:lstStyle/>
          <a:p>
            <a:r>
              <a:rPr lang="en-US" altLang="en-US" dirty="0" smtClean="0"/>
              <a:t>Naive users -- unsophisticated users who interact with the system by invoking one of the application programs that have been written previously. </a:t>
            </a:r>
          </a:p>
          <a:p>
            <a:r>
              <a:rPr lang="en-US" altLang="en-US" dirty="0" smtClean="0"/>
              <a:t>Application programmers -- are computer professionals who write application programs. </a:t>
            </a:r>
          </a:p>
          <a:p>
            <a:r>
              <a:rPr lang="en-US" altLang="en-US" dirty="0" smtClean="0"/>
              <a:t>Sophisticated users -- interact with the system without writing programs</a:t>
            </a:r>
          </a:p>
          <a:p>
            <a:pPr lvl="1"/>
            <a:r>
              <a:rPr lang="en-US" altLang="en-US" dirty="0" smtClean="0"/>
              <a:t>using a database query language or by </a:t>
            </a:r>
          </a:p>
          <a:p>
            <a:pPr lvl="1"/>
            <a:r>
              <a:rPr lang="en-US" altLang="en-US" dirty="0" smtClean="0"/>
              <a:t>using tools such as data analysis software.</a:t>
            </a:r>
          </a:p>
          <a:p>
            <a:r>
              <a:rPr lang="en-US" altLang="en-US" dirty="0" smtClean="0"/>
              <a:t>Specialized users --write specialized database applications that do not fit into the traditional data-processing framework. For example, CAD,  graphic data, audio, video.</a:t>
            </a:r>
          </a:p>
          <a:p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81823" y="1114610"/>
            <a:ext cx="6800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 smtClean="0"/>
              <a:t>There are four different types of database-system users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66675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4993" y="1886628"/>
            <a:ext cx="6435362" cy="461720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dirty="0" smtClean="0"/>
              <a:t>Schema definition</a:t>
            </a:r>
          </a:p>
          <a:p>
            <a:r>
              <a:rPr lang="en-US" altLang="en-US" dirty="0" smtClean="0"/>
              <a:t>Storage structure and access-method definition</a:t>
            </a:r>
          </a:p>
          <a:p>
            <a:r>
              <a:rPr lang="en-US" altLang="en-US" dirty="0" smtClean="0"/>
              <a:t>Schema and physical-organization modification</a:t>
            </a:r>
          </a:p>
          <a:p>
            <a:r>
              <a:rPr lang="en-US" altLang="en-US" dirty="0" smtClean="0"/>
              <a:t>Granting of authorization for data access</a:t>
            </a:r>
          </a:p>
          <a:p>
            <a:r>
              <a:rPr lang="en-US" altLang="en-US" dirty="0" smtClean="0"/>
              <a:t>Routine maintenance</a:t>
            </a:r>
          </a:p>
          <a:p>
            <a:r>
              <a:rPr lang="en-US" altLang="en-US" dirty="0" smtClean="0"/>
              <a:t>Periodically backing up the database</a:t>
            </a:r>
          </a:p>
          <a:p>
            <a:r>
              <a:rPr lang="en-US" altLang="en-US" dirty="0" smtClean="0"/>
              <a:t>Ensuring that enough free disk space is available for normal operations, and upgrading disk space as required</a:t>
            </a:r>
          </a:p>
          <a:p>
            <a:r>
              <a:rPr lang="en-US" altLang="en-US" dirty="0" smtClean="0"/>
              <a:t>Monitoring jobs running on the database and ensuring that performance is not degraded by very expensive tasks submitted by some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978792" y="1041495"/>
            <a:ext cx="7585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 person who has central control over the system is called a database administrator DBA, whose functions are: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1950s and early 1960s:</a:t>
            </a:r>
          </a:p>
          <a:p>
            <a:pPr lvl="1"/>
            <a:r>
              <a:rPr lang="en-US" altLang="en-US" dirty="0" smtClean="0"/>
              <a:t>Data processing using magnetic tapes for storage</a:t>
            </a:r>
          </a:p>
          <a:p>
            <a:pPr lvl="2"/>
            <a:r>
              <a:rPr lang="en-US" altLang="en-US" dirty="0" smtClean="0"/>
              <a:t>Tapes provided only sequential access</a:t>
            </a:r>
          </a:p>
          <a:p>
            <a:pPr lvl="1"/>
            <a:r>
              <a:rPr lang="en-US" altLang="en-US" dirty="0" smtClean="0"/>
              <a:t>Punched cards for input</a:t>
            </a:r>
          </a:p>
          <a:p>
            <a:r>
              <a:rPr lang="en-US" altLang="en-US" dirty="0" smtClean="0"/>
              <a:t>Late 1960s and 1970s:</a:t>
            </a:r>
          </a:p>
          <a:p>
            <a:pPr lvl="1"/>
            <a:r>
              <a:rPr lang="en-US" altLang="en-US" dirty="0" smtClean="0"/>
              <a:t>Hard disks allowed direct access to data</a:t>
            </a:r>
          </a:p>
          <a:p>
            <a:pPr lvl="1"/>
            <a:r>
              <a:rPr lang="en-US" altLang="en-US" dirty="0" smtClean="0"/>
              <a:t>Network and hierarchical data models in widespread use</a:t>
            </a:r>
          </a:p>
          <a:p>
            <a:pPr lvl="1"/>
            <a:r>
              <a:rPr lang="en-US" altLang="en-US" dirty="0" smtClean="0"/>
              <a:t>Ted 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defines the relational data model</a:t>
            </a:r>
          </a:p>
          <a:p>
            <a:pPr lvl="2"/>
            <a:r>
              <a:rPr lang="en-US" altLang="en-US" dirty="0" smtClean="0"/>
              <a:t>Would win the ACM Turing Award for this work</a:t>
            </a:r>
          </a:p>
          <a:p>
            <a:pPr lvl="2"/>
            <a:r>
              <a:rPr lang="en-US" altLang="en-US" dirty="0" smtClean="0"/>
              <a:t>IBM Research begins System R prototype</a:t>
            </a:r>
          </a:p>
          <a:p>
            <a:pPr lvl="2"/>
            <a:r>
              <a:rPr lang="en-US" altLang="en-US" dirty="0" smtClean="0"/>
              <a:t>UC Berkeley (Michael </a:t>
            </a:r>
            <a:r>
              <a:rPr lang="en-US" altLang="en-US" dirty="0" err="1" smtClean="0"/>
              <a:t>Stonebraker</a:t>
            </a:r>
            <a:r>
              <a:rPr lang="en-US" altLang="en-US" dirty="0" smtClean="0"/>
              <a:t>) begins Ingres prototype</a:t>
            </a:r>
          </a:p>
          <a:p>
            <a:pPr lvl="2"/>
            <a:r>
              <a:rPr lang="en-US" altLang="en-US" dirty="0" smtClean="0"/>
              <a:t>Oracle releases first commercial relational database</a:t>
            </a:r>
          </a:p>
          <a:p>
            <a:pPr lvl="1"/>
            <a:r>
              <a:rPr lang="en-US" altLang="en-US" dirty="0" smtClean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0064" y="1093788"/>
            <a:ext cx="6964275" cy="5224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Wisconsin, IBM, </a:t>
            </a:r>
            <a:r>
              <a:rPr lang="en-US" altLang="en-US" dirty="0" err="1" smtClean="0"/>
              <a:t>Teradata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Emergence of Web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24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Google </a:t>
            </a:r>
            <a:r>
              <a:rPr lang="en-US" altLang="en-US" dirty="0" err="1" smtClean="0"/>
              <a:t>BigTable</a:t>
            </a:r>
            <a:r>
              <a:rPr lang="en-US" altLang="en-US" dirty="0" smtClean="0"/>
              <a:t>, Yahoo </a:t>
            </a:r>
            <a:r>
              <a:rPr lang="en-US" altLang="en-US" dirty="0" err="1" smtClean="0"/>
              <a:t>PNuts</a:t>
            </a:r>
            <a:r>
              <a:rPr lang="en-US" altLang="en-US" dirty="0" smtClean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“</a:t>
            </a:r>
            <a:r>
              <a:rPr lang="en-US" altLang="ja-JP" dirty="0" smtClean="0"/>
              <a:t>NoSQL</a:t>
            </a:r>
            <a:r>
              <a:rPr lang="en-US" altLang="en-US" dirty="0" smtClean="0"/>
              <a:t>”</a:t>
            </a:r>
            <a:r>
              <a:rPr lang="en-US" altLang="ja-JP" dirty="0" smtClean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Multi-core main-memory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1969" y="1093789"/>
            <a:ext cx="6616719" cy="4778978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dirty="0" smtClean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dirty="0" smtClean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dirty="0" smtClean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1815" y="1093789"/>
            <a:ext cx="7003086" cy="4778978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dirty="0" smtClean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dirty="0" smtClean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Online advertisements</a:t>
            </a:r>
          </a:p>
          <a:p>
            <a:r>
              <a:rPr lang="en-US" dirty="0" smtClean="0">
                <a:ea typeface="ＭＳ Ｐゴシック" pitchFamily="34" charset="-128"/>
              </a:rPr>
              <a:t>Document databases</a:t>
            </a:r>
          </a:p>
          <a:p>
            <a:r>
              <a:rPr lang="en-US" dirty="0" smtClean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>
              <a:buNone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92970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2134" y="1416671"/>
            <a:ext cx="6980345" cy="5247032"/>
          </a:xfrm>
        </p:spPr>
        <p:txBody>
          <a:bodyPr/>
          <a:lstStyle/>
          <a:p>
            <a:pPr>
              <a:buNone/>
            </a:pPr>
            <a:endParaRPr lang="en-US" altLang="en-US" dirty="0" smtClean="0"/>
          </a:p>
          <a:p>
            <a:r>
              <a:rPr lang="en-US" altLang="en-US" dirty="0" smtClean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dirty="0" smtClean="0"/>
              <a:t>Difficulty in accessing data </a:t>
            </a:r>
          </a:p>
          <a:p>
            <a:pPr lvl="1"/>
            <a:r>
              <a:rPr lang="en-US" altLang="en-US" dirty="0" smtClean="0"/>
              <a:t>Need to write a new program to carry out each new task</a:t>
            </a:r>
          </a:p>
          <a:p>
            <a:r>
              <a:rPr lang="en-US" altLang="en-US" dirty="0" smtClean="0"/>
              <a:t>Data isolation </a:t>
            </a:r>
          </a:p>
          <a:p>
            <a:pPr lvl="1"/>
            <a:r>
              <a:rPr lang="en-US" altLang="en-US" dirty="0" smtClean="0"/>
              <a:t>Multiple files and formats</a:t>
            </a:r>
          </a:p>
          <a:p>
            <a:r>
              <a:rPr lang="en-US" altLang="en-US" dirty="0" smtClean="0"/>
              <a:t>Integrity problems</a:t>
            </a:r>
          </a:p>
          <a:p>
            <a:pPr lvl="1"/>
            <a:r>
              <a:rPr lang="en-US" altLang="en-US" dirty="0" smtClean="0"/>
              <a:t>Integrity constraints  (e.g., account balance &gt; 0) become </a:t>
            </a:r>
            <a:r>
              <a:rPr lang="ja-JP" altLang="en-US" smtClean="0"/>
              <a:t>“</a:t>
            </a:r>
            <a:r>
              <a:rPr lang="en-US" altLang="ja-JP" dirty="0" smtClean="0"/>
              <a:t>buried</a:t>
            </a:r>
            <a:r>
              <a:rPr lang="ja-JP" altLang="en-US" smtClean="0"/>
              <a:t>”</a:t>
            </a:r>
            <a:r>
              <a:rPr lang="en-US" altLang="ja-JP" dirty="0" smtClean="0"/>
              <a:t> in program code rather than being stated explicitly</a:t>
            </a:r>
          </a:p>
          <a:p>
            <a:pPr lvl="1"/>
            <a:r>
              <a:rPr lang="en-US" altLang="en-US" dirty="0" smtClean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185" y="1056066"/>
            <a:ext cx="823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800" dirty="0" smtClean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200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 smtClean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5104" y="716118"/>
            <a:ext cx="73448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1600" dirty="0" smtClean="0"/>
          </a:p>
          <a:p>
            <a:r>
              <a:rPr lang="en-US" altLang="en-US" dirty="0" smtClean="0"/>
              <a:t>Atomicity of updates</a:t>
            </a:r>
          </a:p>
          <a:p>
            <a:pPr lvl="1"/>
            <a:r>
              <a:rPr lang="en-US" altLang="en-US" dirty="0" smtClean="0"/>
              <a:t>Failures may leave database in an inconsistent state with partial updates carried out</a:t>
            </a:r>
          </a:p>
          <a:p>
            <a:pPr lvl="1"/>
            <a:r>
              <a:rPr lang="en-US" altLang="en-US" dirty="0" smtClean="0"/>
              <a:t>Example: Transfer of funds from one account to another should either complete or not happen at all</a:t>
            </a:r>
          </a:p>
          <a:p>
            <a:r>
              <a:rPr lang="en-US" altLang="en-US" dirty="0" smtClean="0"/>
              <a:t>Concurrent access by multiple users</a:t>
            </a:r>
          </a:p>
          <a:p>
            <a:pPr lvl="1"/>
            <a:r>
              <a:rPr lang="en-US" altLang="en-US" dirty="0" smtClean="0"/>
              <a:t>Concurrent access needed for performance</a:t>
            </a:r>
          </a:p>
          <a:p>
            <a:pPr lvl="1"/>
            <a:r>
              <a:rPr lang="en-US" altLang="en-US" dirty="0" smtClean="0"/>
              <a:t>Uncontrolled concurrent accesses can lead to inconsistencies</a:t>
            </a:r>
          </a:p>
          <a:p>
            <a:pPr lvl="2"/>
            <a:r>
              <a:rPr lang="en-US" altLang="en-US" dirty="0" smtClean="0"/>
              <a:t>Ex: Two people reading a balance (say 100) and updating it by withdrawing money (say 50 each) at the same time</a:t>
            </a:r>
          </a:p>
          <a:p>
            <a:r>
              <a:rPr lang="en-US" altLang="en-US" dirty="0" smtClean="0"/>
              <a:t>Security problems</a:t>
            </a:r>
          </a:p>
          <a:p>
            <a:pPr lvl="1"/>
            <a:r>
              <a:rPr lang="en-US" altLang="en-US" dirty="0" smtClean="0"/>
              <a:t>Hard to provide user access to some, but not all, data</a:t>
            </a:r>
          </a:p>
          <a:p>
            <a:pPr lvl="1"/>
            <a:endParaRPr lang="en-US" altLang="en-US" dirty="0" smtClean="0"/>
          </a:p>
          <a:p>
            <a:pPr>
              <a:buFont typeface="Monotype Sorts" charset="2"/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31" y="1093788"/>
            <a:ext cx="6819900" cy="4903787"/>
          </a:xfrm>
        </p:spPr>
        <p:txBody>
          <a:bodyPr/>
          <a:lstStyle/>
          <a:p>
            <a:r>
              <a:rPr lang="en-US" altLang="en-US" dirty="0" smtClean="0"/>
              <a:t>In this text we will be using a university database to illustrate all the concepts</a:t>
            </a:r>
          </a:p>
          <a:p>
            <a:r>
              <a:rPr lang="en-US" altLang="en-US" dirty="0" smtClean="0"/>
              <a:t>Data consists of information about:</a:t>
            </a:r>
          </a:p>
          <a:p>
            <a:pPr lvl="1"/>
            <a:r>
              <a:rPr lang="en-US" altLang="en-US" dirty="0" smtClean="0"/>
              <a:t>Students</a:t>
            </a:r>
          </a:p>
          <a:p>
            <a:pPr lvl="1"/>
            <a:r>
              <a:rPr lang="en-US" altLang="en-US" dirty="0" smtClean="0"/>
              <a:t>Instructors</a:t>
            </a:r>
          </a:p>
          <a:p>
            <a:pPr lvl="1"/>
            <a:r>
              <a:rPr lang="en-US" altLang="en-US" dirty="0" smtClean="0"/>
              <a:t>Classes</a:t>
            </a:r>
          </a:p>
          <a:p>
            <a:r>
              <a:rPr lang="en-US" altLang="en-US" dirty="0" smtClean="0"/>
              <a:t>Application program examples</a:t>
            </a:r>
          </a:p>
          <a:p>
            <a:pPr lvl="1"/>
            <a:r>
              <a:rPr lang="en-US" altLang="en-US" dirty="0" smtClean="0"/>
              <a:t>Add new students, instructors, and courses</a:t>
            </a:r>
          </a:p>
          <a:p>
            <a:pPr lvl="1"/>
            <a:r>
              <a:rPr lang="en-US" altLang="en-US" dirty="0" smtClean="0"/>
              <a:t>Register students for courses, and generate class rosters</a:t>
            </a:r>
          </a:p>
          <a:p>
            <a:pPr lvl="1"/>
            <a:r>
              <a:rPr lang="en-US" altLang="en-US" dirty="0" smtClean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2228" y="1077913"/>
            <a:ext cx="7848600" cy="4876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A major purpose of a database system is to provide users with an abstract view of the data.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Data models</a:t>
            </a:r>
          </a:p>
          <a:p>
            <a:pPr lvl="2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Data abstraction</a:t>
            </a:r>
          </a:p>
          <a:p>
            <a:pPr lvl="2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 smtClean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endParaRPr lang="en-US" altLang="en-US" dirty="0" smtClean="0"/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endParaRPr lang="en-US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22215</TotalTime>
  <Words>2159</Words>
  <Application>Microsoft Office PowerPoint</Application>
  <PresentationFormat>On-screen Show (4:3)</PresentationFormat>
  <Paragraphs>325</Paragraphs>
  <Slides>36</Slides>
  <Notes>36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2_db-5-grey</vt:lpstr>
      <vt:lpstr>Chapter 1: Introduction </vt:lpstr>
      <vt:lpstr>Outline</vt:lpstr>
      <vt:lpstr>Database-System  Applications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Data Definition Language (DDL)</vt:lpstr>
      <vt:lpstr>Data Manipulation Language (DML)</vt:lpstr>
      <vt:lpstr>Data Manipulation Language (Cont.)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Silberschatz, Avi</cp:lastModifiedBy>
  <cp:revision>273</cp:revision>
  <cp:lastPrinted>2005-01-10T21:51:57Z</cp:lastPrinted>
  <dcterms:created xsi:type="dcterms:W3CDTF">1999-11-04T20:50:09Z</dcterms:created>
  <dcterms:modified xsi:type="dcterms:W3CDTF">2018-09-19T11:18:53Z</dcterms:modified>
</cp:coreProperties>
</file>