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5143500" cx="9144000"/>
  <p:notesSz cx="6858000" cy="9144000"/>
  <p:embeddedFontLs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B72120-121C-46EB-9473-E1BA1D8683FB}">
  <a:tblStyle styleId="{CBB72120-121C-46EB-9473-E1BA1D868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2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c8ac530e_2_13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10" name="Google Shape;110;g239c8ac530e_2_13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239c8ac530e_2_13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9c8ac530e_2_106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71" name="Google Shape;171;g239c8ac530e_2_106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g239c8ac530e_2_106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c8c5b82a_0_31:notes"/>
          <p:cNvSpPr txBox="1"/>
          <p:nvPr/>
        </p:nvSpPr>
        <p:spPr>
          <a:xfrm>
            <a:off x="3886815" y="8688659"/>
            <a:ext cx="297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78" name="Google Shape;178;g239c8c5b82a_0_31:notes"/>
          <p:cNvSpPr/>
          <p:nvPr>
            <p:ph idx="2" type="sldImg"/>
          </p:nvPr>
        </p:nvSpPr>
        <p:spPr>
          <a:xfrm>
            <a:off x="405325" y="687659"/>
            <a:ext cx="60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g239c8c5b82a_0_31:notes"/>
          <p:cNvSpPr txBox="1"/>
          <p:nvPr>
            <p:ph idx="1" type="body"/>
          </p:nvPr>
        </p:nvSpPr>
        <p:spPr>
          <a:xfrm>
            <a:off x="914092" y="4344329"/>
            <a:ext cx="5029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c8ac530e_2_112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86" name="Google Shape;186;g239c8ac530e_2_112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39c8ac530e_2_112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9c8c5b82a_1_182:notes"/>
          <p:cNvSpPr txBox="1"/>
          <p:nvPr/>
        </p:nvSpPr>
        <p:spPr>
          <a:xfrm>
            <a:off x="3886815" y="8688659"/>
            <a:ext cx="297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98" name="Google Shape;198;g239c8c5b82a_1_182:notes"/>
          <p:cNvSpPr/>
          <p:nvPr>
            <p:ph idx="2" type="sldImg"/>
          </p:nvPr>
        </p:nvSpPr>
        <p:spPr>
          <a:xfrm>
            <a:off x="405325" y="687659"/>
            <a:ext cx="60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239c8c5b82a_1_182:notes"/>
          <p:cNvSpPr txBox="1"/>
          <p:nvPr>
            <p:ph idx="1" type="body"/>
          </p:nvPr>
        </p:nvSpPr>
        <p:spPr>
          <a:xfrm>
            <a:off x="914092" y="4344329"/>
            <a:ext cx="5029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9c8ac530e_2_119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09" name="Google Shape;209;g239c8ac530e_2_119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239c8ac530e_2_119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9c8c5b82a_0_6:notes"/>
          <p:cNvSpPr txBox="1"/>
          <p:nvPr/>
        </p:nvSpPr>
        <p:spPr>
          <a:xfrm>
            <a:off x="3886815" y="8688659"/>
            <a:ext cx="297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16" name="Google Shape;216;g239c8c5b82a_0_6:notes"/>
          <p:cNvSpPr/>
          <p:nvPr>
            <p:ph idx="2" type="sldImg"/>
          </p:nvPr>
        </p:nvSpPr>
        <p:spPr>
          <a:xfrm>
            <a:off x="405325" y="687659"/>
            <a:ext cx="60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39c8c5b82a_0_6:notes"/>
          <p:cNvSpPr txBox="1"/>
          <p:nvPr>
            <p:ph idx="1" type="body"/>
          </p:nvPr>
        </p:nvSpPr>
        <p:spPr>
          <a:xfrm>
            <a:off x="914092" y="4344329"/>
            <a:ext cx="5029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9c8ac530e_2_126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24" name="Google Shape;224;g239c8ac530e_2_126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g239c8ac530e_2_126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9c8ac530e_2_132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31" name="Google Shape;231;g239c8ac530e_2_132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39c8ac530e_2_132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9c8ac530e_2_159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45" name="Google Shape;245;g239c8ac530e_2_159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239c8ac530e_2_159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f7686e0d7_0_14:notes"/>
          <p:cNvSpPr txBox="1"/>
          <p:nvPr/>
        </p:nvSpPr>
        <p:spPr>
          <a:xfrm>
            <a:off x="3886815" y="8688659"/>
            <a:ext cx="297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60" name="Google Shape;260;g25f7686e0d7_0_14:notes"/>
          <p:cNvSpPr/>
          <p:nvPr>
            <p:ph idx="2" type="sldImg"/>
          </p:nvPr>
        </p:nvSpPr>
        <p:spPr>
          <a:xfrm>
            <a:off x="405325" y="687659"/>
            <a:ext cx="60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25f7686e0d7_0_14:notes"/>
          <p:cNvSpPr txBox="1"/>
          <p:nvPr>
            <p:ph idx="1" type="body"/>
          </p:nvPr>
        </p:nvSpPr>
        <p:spPr>
          <a:xfrm>
            <a:off x="914092" y="4344329"/>
            <a:ext cx="5029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c8ac530e_2_64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16" name="Google Shape;116;g239c8ac530e_2_64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g239c8ac530e_2_64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9c8ac530e_2_166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68" name="Google Shape;268;g239c8ac530e_2_166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39c8ac530e_2_166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f7686e0d7_0_35:notes"/>
          <p:cNvSpPr txBox="1"/>
          <p:nvPr/>
        </p:nvSpPr>
        <p:spPr>
          <a:xfrm>
            <a:off x="3886815" y="8688659"/>
            <a:ext cx="297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75" name="Google Shape;275;g25f7686e0d7_0_35:notes"/>
          <p:cNvSpPr/>
          <p:nvPr>
            <p:ph idx="2" type="sldImg"/>
          </p:nvPr>
        </p:nvSpPr>
        <p:spPr>
          <a:xfrm>
            <a:off x="405325" y="687659"/>
            <a:ext cx="60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5f7686e0d7_0_35:notes"/>
          <p:cNvSpPr txBox="1"/>
          <p:nvPr>
            <p:ph idx="1" type="body"/>
          </p:nvPr>
        </p:nvSpPr>
        <p:spPr>
          <a:xfrm>
            <a:off x="914092" y="4344329"/>
            <a:ext cx="5029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f7686e0d7_0_49:notes"/>
          <p:cNvSpPr txBox="1"/>
          <p:nvPr/>
        </p:nvSpPr>
        <p:spPr>
          <a:xfrm>
            <a:off x="3886815" y="8688659"/>
            <a:ext cx="297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83" name="Google Shape;283;g25f7686e0d7_0_49:notes"/>
          <p:cNvSpPr/>
          <p:nvPr>
            <p:ph idx="2" type="sldImg"/>
          </p:nvPr>
        </p:nvSpPr>
        <p:spPr>
          <a:xfrm>
            <a:off x="405325" y="687659"/>
            <a:ext cx="60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25f7686e0d7_0_49:notes"/>
          <p:cNvSpPr txBox="1"/>
          <p:nvPr>
            <p:ph idx="1" type="body"/>
          </p:nvPr>
        </p:nvSpPr>
        <p:spPr>
          <a:xfrm>
            <a:off x="914092" y="4344329"/>
            <a:ext cx="5029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39c8ac530e_2_179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91" name="Google Shape;291;g239c8ac530e_2_179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239c8ac530e_2_179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9c8ac530e_2_185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298" name="Google Shape;298;g239c8ac530e_2_185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39c8ac530e_2_185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9c8ac530e_2_192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06" name="Google Shape;306;g239c8ac530e_2_192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239c8ac530e_2_192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7e7d5cfad_0_0:notes"/>
          <p:cNvSpPr txBox="1"/>
          <p:nvPr/>
        </p:nvSpPr>
        <p:spPr>
          <a:xfrm>
            <a:off x="3886815" y="8688659"/>
            <a:ext cx="29712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13" name="Google Shape;313;g267e7d5cfad_0_0:notes"/>
          <p:cNvSpPr/>
          <p:nvPr>
            <p:ph idx="2" type="sldImg"/>
          </p:nvPr>
        </p:nvSpPr>
        <p:spPr>
          <a:xfrm>
            <a:off x="405325" y="687659"/>
            <a:ext cx="6048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267e7d5cfad_0_0:notes"/>
          <p:cNvSpPr txBox="1"/>
          <p:nvPr>
            <p:ph idx="1" type="body"/>
          </p:nvPr>
        </p:nvSpPr>
        <p:spPr>
          <a:xfrm>
            <a:off x="914092" y="4344329"/>
            <a:ext cx="50298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9c8ac530e_2_205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21" name="Google Shape;321;g239c8ac530e_2_205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g239c8ac530e_2_205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39c8ac530e_2_211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28" name="Google Shape;328;g239c8ac530e_2_211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39c8ac530e_2_211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9c8ac530e_2_217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35" name="Google Shape;335;g239c8ac530e_2_217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g239c8ac530e_2_217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c8ac530e_2_70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239c8ac530e_2_70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9c8ac530e_2_223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342" name="Google Shape;342;g239c8ac530e_2_223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g239c8ac530e_2_223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9c8ac530e_2_75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29" name="Google Shape;129;g239c8ac530e_2_75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239c8ac530e_2_75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c8ac530e_2_82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37" name="Google Shape;137;g239c8ac530e_2_82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239c8ac530e_2_82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c8ac530e_2_88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44" name="Google Shape;144;g239c8ac530e_2_88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g239c8ac530e_2_88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fc72ad892_0_0:notes"/>
          <p:cNvSpPr/>
          <p:nvPr>
            <p:ph idx="2" type="sldImg"/>
          </p:nvPr>
        </p:nvSpPr>
        <p:spPr>
          <a:xfrm>
            <a:off x="399362" y="687049"/>
            <a:ext cx="606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25fc72ad892_0_0:notes"/>
          <p:cNvSpPr txBox="1"/>
          <p:nvPr>
            <p:ph idx="1" type="body"/>
          </p:nvPr>
        </p:nvSpPr>
        <p:spPr>
          <a:xfrm>
            <a:off x="914710" y="4344025"/>
            <a:ext cx="5028600" cy="41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c8ac530e_2_94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57" name="Google Shape;157;g239c8ac530e_2_94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239c8ac530e_2_94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9c8ac530e_2_100:notes"/>
          <p:cNvSpPr txBox="1"/>
          <p:nvPr/>
        </p:nvSpPr>
        <p:spPr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50" spcFirstLastPara="1" rIns="9125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/>
          </a:p>
        </p:txBody>
      </p:sp>
      <p:sp>
        <p:nvSpPr>
          <p:cNvPr id="164" name="Google Shape;164;g239c8ac530e_2_100:notes"/>
          <p:cNvSpPr/>
          <p:nvPr>
            <p:ph idx="2" type="sldImg"/>
          </p:nvPr>
        </p:nvSpPr>
        <p:spPr>
          <a:xfrm>
            <a:off x="405325" y="687659"/>
            <a:ext cx="6048886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239c8ac530e_2_100:notes"/>
          <p:cNvSpPr txBox="1"/>
          <p:nvPr>
            <p:ph idx="1" type="body"/>
          </p:nvPr>
        </p:nvSpPr>
        <p:spPr>
          <a:xfrm>
            <a:off x="914092" y="4344329"/>
            <a:ext cx="5029815" cy="411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00" lIns="91250" spcFirstLastPara="1" rIns="91250" wrap="square" tIns="45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685800" y="514350"/>
            <a:ext cx="7772400" cy="1595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083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06450" y="925115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2083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 rot="5400000">
            <a:off x="5906294" y="1193404"/>
            <a:ext cx="41148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 rot="5400000">
            <a:off x="1540669" y="-875109"/>
            <a:ext cx="41148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457200" y="2083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3222228" y="-1490663"/>
            <a:ext cx="3398044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57200" y="2083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806450" y="925116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4997450" y="925116"/>
            <a:ext cx="4038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7.jpg"/><Relationship Id="rId2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98437" y="2220515"/>
            <a:ext cx="8610600" cy="151209"/>
            <a:chOff x="125" y="1865"/>
            <a:chExt cx="5424" cy="127"/>
          </a:xfrm>
        </p:grpSpPr>
        <p:sp>
          <p:nvSpPr>
            <p:cNvPr id="52" name="Google Shape;52;p13"/>
            <p:cNvSpPr txBox="1"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" name="Google Shape;54;p13"/>
            <p:cNvSpPr txBox="1"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6489700" y="4941094"/>
            <a:ext cx="2713037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987" y="4960144"/>
            <a:ext cx="2695575" cy="18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3118247"/>
            <a:ext cx="1546622" cy="1195388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8" name="Google Shape;58;p13"/>
          <p:cNvSpPr txBox="1"/>
          <p:nvPr/>
        </p:nvSpPr>
        <p:spPr>
          <a:xfrm>
            <a:off x="3224212" y="3005138"/>
            <a:ext cx="2336800" cy="1415653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83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806450" y="925115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64" name="Google Shape;6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896540" cy="68103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083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806450" y="925115"/>
            <a:ext cx="822960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5"/>
          <p:cNvSpPr txBox="1"/>
          <p:nvPr/>
        </p:nvSpPr>
        <p:spPr>
          <a:xfrm>
            <a:off x="0" y="0"/>
            <a:ext cx="228600" cy="17145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457200" y="645319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/>
        </p:nvSpPr>
        <p:spPr>
          <a:xfrm>
            <a:off x="0" y="1714500"/>
            <a:ext cx="228600" cy="17145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3429000"/>
            <a:ext cx="228600" cy="17145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256087" y="4960144"/>
            <a:ext cx="447675" cy="18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</a:t>
            </a:r>
            <a:fld id="{00000000-1234-1234-1234-123412341234}" type="slidenum">
              <a:rPr b="1" i="0" lang="en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489700" y="4941094"/>
            <a:ext cx="2713037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85737" y="4966097"/>
            <a:ext cx="2638425" cy="1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74" name="Google Shape;7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4387453"/>
            <a:ext cx="963215" cy="5941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ctrTitle"/>
          </p:nvPr>
        </p:nvSpPr>
        <p:spPr>
          <a:xfrm>
            <a:off x="685800" y="586978"/>
            <a:ext cx="7772400" cy="1595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" sz="43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6:  CPU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1554162" y="103584"/>
            <a:ext cx="75136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Algorithm Optimization Criteria</a:t>
            </a:r>
            <a:endParaRPr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852487" y="881063"/>
            <a:ext cx="6115050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CPU utilization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throughput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turnaround time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waiting time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response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1150937" y="201215"/>
            <a:ext cx="7997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 Come, First-Served (FCFS) Scheduling</a:t>
            </a:r>
            <a:endParaRPr/>
          </a:p>
        </p:txBody>
      </p:sp>
      <p:graphicFrame>
        <p:nvGraphicFramePr>
          <p:cNvPr id="182" name="Google Shape;182;p36"/>
          <p:cNvGraphicFramePr/>
          <p:nvPr/>
        </p:nvGraphicFramePr>
        <p:xfrm>
          <a:off x="952500" y="8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 ID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Burst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Arrival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P1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P2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P3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3" name="Google Shape;183;p36"/>
          <p:cNvSpPr txBox="1"/>
          <p:nvPr/>
        </p:nvSpPr>
        <p:spPr>
          <a:xfrm>
            <a:off x="893550" y="3278225"/>
            <a:ext cx="72390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The order of arrival is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Average Waiting Time, Turnaround Time and Average Response Time.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Note: if arrival time same and order not mentioned, consider PID as priority (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will go first among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by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1150937" y="201215"/>
            <a:ext cx="7997825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 Come, First-Served (FCFS) Scheduling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 rotWithShape="1">
          <a:blip r:embed="rId3">
            <a:alphaModFix/>
          </a:blip>
          <a:srcRect b="19491" l="0" r="0" t="0"/>
          <a:stretch/>
        </p:blipFill>
        <p:spPr>
          <a:xfrm>
            <a:off x="1061275" y="1118750"/>
            <a:ext cx="7021449" cy="6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7"/>
          <p:cNvSpPr txBox="1"/>
          <p:nvPr/>
        </p:nvSpPr>
        <p:spPr>
          <a:xfrm>
            <a:off x="1061275" y="1770375"/>
            <a:ext cx="402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6474450" y="1770375"/>
            <a:ext cx="402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7162975" y="1770375"/>
            <a:ext cx="402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7851500" y="1770375"/>
            <a:ext cx="4020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95" name="Google Shape;195;p37"/>
          <p:cNvGraphicFramePr/>
          <p:nvPr/>
        </p:nvGraphicFramePr>
        <p:xfrm>
          <a:off x="1061250" y="24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1755375"/>
                <a:gridCol w="1906150"/>
                <a:gridCol w="1604600"/>
                <a:gridCol w="17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Turnaround Times</a:t>
                      </a:r>
                      <a:endParaRPr b="1"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Waiting Times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Response Times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aseline="-25000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aseline="-25000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24-0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24-24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0-0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aseline="-25000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27-0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27-3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24-0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aseline="-25000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30-0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30-3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27-0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</a:t>
                      </a:r>
                      <a:endParaRPr b="1"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27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17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1150937" y="201215"/>
            <a:ext cx="7997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 Come, First-Served (FCFS) Scheduling</a:t>
            </a:r>
            <a:endParaRPr/>
          </a:p>
        </p:txBody>
      </p:sp>
      <p:graphicFrame>
        <p:nvGraphicFramePr>
          <p:cNvPr id="202" name="Google Shape;202;p38"/>
          <p:cNvGraphicFramePr/>
          <p:nvPr/>
        </p:nvGraphicFramePr>
        <p:xfrm>
          <a:off x="1061250" y="24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1755375"/>
                <a:gridCol w="1906150"/>
                <a:gridCol w="1604600"/>
                <a:gridCol w="1755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Turnaround Times</a:t>
                      </a:r>
                      <a:endParaRPr b="1"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Waiting Times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Response Times</a:t>
                      </a:r>
                      <a:endParaRPr b="1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aseline="-25000" lang="en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  <a:endParaRPr baseline="-25000"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30-0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30-24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6-0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aseline="-25000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</a:t>
                      </a:r>
                      <a:r>
                        <a:rPr baseline="-25000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6-0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6-3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Average</a:t>
                      </a:r>
                      <a:endParaRPr b="1"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75" y="1488225"/>
            <a:ext cx="7158847" cy="7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8"/>
          <p:cNvSpPr txBox="1"/>
          <p:nvPr/>
        </p:nvSpPr>
        <p:spPr>
          <a:xfrm>
            <a:off x="1010825" y="722400"/>
            <a:ext cx="7158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order of arrival is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r>
              <a:rPr b="1" baseline="-25000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Average Waiting Time, Turnaround Time and Average Response Time. 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8"/>
          <p:cNvSpPr/>
          <p:nvPr/>
        </p:nvSpPr>
        <p:spPr>
          <a:xfrm>
            <a:off x="7880000" y="2105425"/>
            <a:ext cx="271500" cy="1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 txBox="1"/>
          <p:nvPr/>
        </p:nvSpPr>
        <p:spPr>
          <a:xfrm>
            <a:off x="7880000" y="1984350"/>
            <a:ext cx="3852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982662" y="208359"/>
            <a:ext cx="77041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FCFS Scheduling (Cont.)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908050" y="925115"/>
            <a:ext cx="765175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lang="en"/>
              <a:t>Waiting Time, Turnaround Time and Response Time m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uch better than previous case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 for time sharing systems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b="0" i="0" lang="en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convoy effect and high wait time.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Convoy effect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short process behind long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one CPU-bound and many I/O-bound processes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1150937" y="201215"/>
            <a:ext cx="7997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FCFS</a:t>
            </a:r>
            <a:r>
              <a:rPr lang="en" sz="2400"/>
              <a:t> </a:t>
            </a: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Problem</a:t>
            </a:r>
            <a:endParaRPr/>
          </a:p>
        </p:txBody>
      </p:sp>
      <p:sp>
        <p:nvSpPr>
          <p:cNvPr id="220" name="Google Shape;220;p40"/>
          <p:cNvSpPr txBox="1"/>
          <p:nvPr/>
        </p:nvSpPr>
        <p:spPr>
          <a:xfrm>
            <a:off x="952500" y="3788775"/>
            <a:ext cx="7239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Draw a Gantt chart of the processes. Calculate 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Average</a:t>
            </a: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 Waiting Time, Turnaround Time and Average Response Time.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1" name="Google Shape;221;p40"/>
          <p:cNvGraphicFramePr/>
          <p:nvPr/>
        </p:nvGraphicFramePr>
        <p:xfrm>
          <a:off x="952500" y="88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 ID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Burst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Arrival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P1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P2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P3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P4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P5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1058862" y="141684"/>
            <a:ext cx="770413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Shortest-Job-First (SJF) Scheduling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908050" y="925115"/>
            <a:ext cx="714375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Associate with each process the length of its next CPU burst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these lengths to schedule the process with the shortest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is optimal – gives minimum average waiting time for a given set of processes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"/>
              <a:t>Problem: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The difficulty is knowing the length of the next CPU request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</a:pPr>
            <a:r>
              <a:rPr lang="en"/>
              <a:t>Solution: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So use a probabilistic estimation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ask the user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457200" y="15120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SJF</a:t>
            </a:r>
            <a:endParaRPr/>
          </a:p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806450" y="925115"/>
            <a:ext cx="82296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	   </a:t>
            </a:r>
            <a:r>
              <a:rPr b="0" i="0" lang="en" sz="1800" u="none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0" lang="en" sz="1800"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scheduling chart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(</a:t>
            </a:r>
            <a:r>
              <a:rPr lang="en"/>
              <a:t>0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/>
              <a:t>7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/>
              <a:t>15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lang="en"/>
              <a:t>9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/ 4 = </a:t>
            </a:r>
            <a:r>
              <a:rPr lang="en"/>
              <a:t>7.75</a:t>
            </a:r>
            <a:endParaRPr/>
          </a:p>
        </p:txBody>
      </p:sp>
      <p:graphicFrame>
        <p:nvGraphicFramePr>
          <p:cNvPr id="236" name="Google Shape;236;p42"/>
          <p:cNvGraphicFramePr/>
          <p:nvPr/>
        </p:nvGraphicFramePr>
        <p:xfrm>
          <a:off x="1857375" y="6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1809750"/>
                <a:gridCol w="1809750"/>
                <a:gridCol w="1809750"/>
              </a:tblGrid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Arrival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Burst Time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42"/>
          <p:cNvGraphicFramePr/>
          <p:nvPr/>
        </p:nvGraphicFramePr>
        <p:xfrm>
          <a:off x="952500" y="366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2082225"/>
                <a:gridCol w="15372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42"/>
          <p:cNvSpPr txBox="1"/>
          <p:nvPr/>
        </p:nvSpPr>
        <p:spPr>
          <a:xfrm>
            <a:off x="806450" y="4063325"/>
            <a:ext cx="363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955575" y="4063325"/>
            <a:ext cx="363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42"/>
          <p:cNvSpPr txBox="1"/>
          <p:nvPr/>
        </p:nvSpPr>
        <p:spPr>
          <a:xfrm>
            <a:off x="4390350" y="4063325"/>
            <a:ext cx="42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6183775" y="4063325"/>
            <a:ext cx="42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7913325" y="4063325"/>
            <a:ext cx="42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1092200" y="208359"/>
            <a:ext cx="7594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Shortest-remaining-time-first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1073150" y="925115"/>
            <a:ext cx="760095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Gantt Chart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</a:t>
            </a:r>
            <a:r>
              <a:rPr lang="en"/>
              <a:t>(9+0+15+2)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/4 = 26/4 = 6.5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baseline="-2500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baseline="-2500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0" name="Google Shape;250;p43"/>
          <p:cNvGraphicFramePr/>
          <p:nvPr/>
        </p:nvGraphicFramePr>
        <p:xfrm>
          <a:off x="1857375" y="69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1809750"/>
                <a:gridCol w="1809750"/>
                <a:gridCol w="1809750"/>
              </a:tblGrid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 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Arrival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Burst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1" name="Google Shape;251;p43"/>
          <p:cNvGraphicFramePr/>
          <p:nvPr/>
        </p:nvGraphicFramePr>
        <p:xfrm>
          <a:off x="1219200" y="30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1062950"/>
                <a:gridCol w="1503400"/>
                <a:gridCol w="1861675"/>
                <a:gridCol w="1519125"/>
                <a:gridCol w="150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  <p:sp>
        <p:nvSpPr>
          <p:cNvPr id="252" name="Google Shape;252;p43"/>
          <p:cNvSpPr txBox="1"/>
          <p:nvPr/>
        </p:nvSpPr>
        <p:spPr>
          <a:xfrm>
            <a:off x="1073150" y="3466575"/>
            <a:ext cx="363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2142425" y="3466575"/>
            <a:ext cx="363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3609500" y="3466575"/>
            <a:ext cx="42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5476875" y="3466575"/>
            <a:ext cx="42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6859425" y="3466575"/>
            <a:ext cx="42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17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43"/>
          <p:cNvSpPr txBox="1"/>
          <p:nvPr/>
        </p:nvSpPr>
        <p:spPr>
          <a:xfrm>
            <a:off x="8390050" y="3466575"/>
            <a:ext cx="427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1150937" y="201215"/>
            <a:ext cx="7997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" sz="2400"/>
              <a:t>Shortest-remaining-time-first</a:t>
            </a:r>
            <a:r>
              <a:rPr lang="en" sz="2400"/>
              <a:t> </a:t>
            </a: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Problem</a:t>
            </a:r>
            <a:endParaRPr sz="2400"/>
          </a:p>
        </p:txBody>
      </p:sp>
      <p:sp>
        <p:nvSpPr>
          <p:cNvPr id="264" name="Google Shape;264;p44"/>
          <p:cNvSpPr txBox="1"/>
          <p:nvPr/>
        </p:nvSpPr>
        <p:spPr>
          <a:xfrm>
            <a:off x="952500" y="3788775"/>
            <a:ext cx="7239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Draw a Gantt chart of the processes. Calculate Average Waiting Time, Turnaround Time and Average Response Time.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65" name="Google Shape;265;p44"/>
          <p:cNvGraphicFramePr/>
          <p:nvPr/>
        </p:nvGraphicFramePr>
        <p:xfrm>
          <a:off x="952500" y="88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 ID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Arrival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Burst </a:t>
                      </a: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P1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P2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P3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P4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914400" y="132159"/>
            <a:ext cx="77724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6:  CPU Scheduling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857250" y="896540"/>
            <a:ext cx="7335837" cy="283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Criteria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Algorithms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Scheduling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Multiple-Processor Scheduling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CPU Scheduling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963612" y="151209"/>
            <a:ext cx="772318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 Scheduling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882650" y="925115"/>
            <a:ext cx="742315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number (integer) is associated with each process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CPU is allocated to the process with the highest priority (smallest integer ≡ highest priority)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Nonpreemptive</a:t>
            </a:r>
            <a:endParaRPr/>
          </a:p>
          <a:p>
            <a:pPr indent="-245109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is priority scheduling where priority is the inverse of predicted next CPU burst time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≡ 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Starvation</a:t>
            </a: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low priority processes may never execute</a:t>
            </a:r>
            <a:endParaRPr/>
          </a:p>
          <a:p>
            <a:pPr indent="-29718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≡ 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Aging</a:t>
            </a: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as time progresses increase the priority of the process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1406525" y="151209"/>
            <a:ext cx="7280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Priority Scheduling</a:t>
            </a:r>
            <a:endParaRPr/>
          </a:p>
        </p:txBody>
      </p:sp>
      <p:sp>
        <p:nvSpPr>
          <p:cNvPr id="279" name="Google Shape;279;p46"/>
          <p:cNvSpPr txBox="1"/>
          <p:nvPr>
            <p:ph idx="1" type="body"/>
          </p:nvPr>
        </p:nvSpPr>
        <p:spPr>
          <a:xfrm>
            <a:off x="806450" y="925115"/>
            <a:ext cx="83376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</a:t>
            </a:r>
            <a:r>
              <a:rPr b="0" i="0" lang="e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" sz="18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	arri </a:t>
            </a:r>
            <a:r>
              <a:rPr b="0" i="0" lang="e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r>
              <a:rPr b="0" i="0" lang="en" sz="18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		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lang="en"/>
              <a:t>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/>
              <a:t>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		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				</a:t>
            </a:r>
            <a:r>
              <a:rPr b="0" i="0" lang="en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lang="en"/>
              <a:t>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		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0" i="0" lang="en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		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0" i="0" lang="en" sz="18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			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			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baseline="-2500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scheduling Gantt Chart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8.2 msec</a:t>
            </a:r>
            <a:endParaRPr/>
          </a:p>
        </p:txBody>
      </p:sp>
      <p:pic>
        <p:nvPicPr>
          <p:cNvPr descr="C:\Users\as668\Desktop\in-5_6.jpg" id="280" name="Google Shape;28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875" y="3957625"/>
            <a:ext cx="6318250" cy="63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1150937" y="201215"/>
            <a:ext cx="7997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" sz="2400"/>
              <a:t>Priority Scheduling </a:t>
            </a: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2400"/>
          </a:p>
        </p:txBody>
      </p:sp>
      <p:sp>
        <p:nvSpPr>
          <p:cNvPr id="287" name="Google Shape;287;p47"/>
          <p:cNvSpPr txBox="1"/>
          <p:nvPr/>
        </p:nvSpPr>
        <p:spPr>
          <a:xfrm>
            <a:off x="952500" y="3788775"/>
            <a:ext cx="7239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Draw a Gantt chart of the processes. Calculate Average Waiting Time, Turnaround Time and Average Response Time.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8" name="Google Shape;288;p47"/>
          <p:cNvGraphicFramePr/>
          <p:nvPr/>
        </p:nvGraphicFramePr>
        <p:xfrm>
          <a:off x="952500" y="88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 ID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Burst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Arrival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P1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P2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P3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P4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P5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457200" y="1321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Round Robin (RR)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889000" y="923925"/>
            <a:ext cx="7150100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gets a small unit of CPU time (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</a:t>
            </a: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usually 10-100 milliseconds.  After this time has elapsed, the process is preempted and added to the end of the ready queue.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are 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processes in the ready queue and the time quantum is 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each process gets 1/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CPU time in chunks of at most 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 units at once.  No process waits more than (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-1)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units.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interrupts every quantum to schedule next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large ⇒ FIFO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⇒ 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1358900" y="104775"/>
            <a:ext cx="7750175" cy="485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RR with Time Quantum = 4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954087" y="895350"/>
            <a:ext cx="7351712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0" i="0" lang="e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0" lang="en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			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			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	 		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			</a:t>
            </a:r>
            <a:r>
              <a:rPr b="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		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Gantt chart is: </a:t>
            </a:r>
            <a:b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Typically, higher average turnaround than SJF, but better </a:t>
            </a:r>
            <a:r>
              <a:rPr b="1" i="1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should be large compared to context switch time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2649140"/>
            <a:ext cx="5078012" cy="59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1063625" y="136922"/>
            <a:ext cx="7829550" cy="39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" sz="28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Time Quantum and Context Switch Time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087040"/>
            <a:ext cx="4895850" cy="217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type="title"/>
          </p:nvPr>
        </p:nvSpPr>
        <p:spPr>
          <a:xfrm>
            <a:off x="1150937" y="201215"/>
            <a:ext cx="7997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lang="en" sz="2400"/>
              <a:t>Round Robin</a:t>
            </a:r>
            <a:r>
              <a:rPr lang="en" sz="2400"/>
              <a:t> </a:t>
            </a: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Problem (Quantum </a:t>
            </a:r>
            <a:r>
              <a:rPr lang="en" sz="2400"/>
              <a:t>T</a:t>
            </a:r>
            <a:r>
              <a:rPr b="1" i="0" lang="en" sz="24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ime = 4)</a:t>
            </a:r>
            <a:endParaRPr sz="2400"/>
          </a:p>
        </p:txBody>
      </p:sp>
      <p:sp>
        <p:nvSpPr>
          <p:cNvPr id="317" name="Google Shape;317;p51"/>
          <p:cNvSpPr txBox="1"/>
          <p:nvPr/>
        </p:nvSpPr>
        <p:spPr>
          <a:xfrm>
            <a:off x="952500" y="3788775"/>
            <a:ext cx="72390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Draw a Gantt chart of the processes. Calculate Average Waiting Time, Turnaround Time and Average Response Time.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18" name="Google Shape;318;p51"/>
          <p:cNvGraphicFramePr/>
          <p:nvPr/>
        </p:nvGraphicFramePr>
        <p:xfrm>
          <a:off x="952500" y="88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{CBB72120-121C-46EB-9473-E1BA1D8683FB}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Process ID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Burst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Arrival Time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Priority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P1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P2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P3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P4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973137" y="115490"/>
            <a:ext cx="771366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797813" y="613800"/>
            <a:ext cx="8064300" cy="3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 is partitioned into separate queues, eg: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(interactive)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(batch)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permanently in a given queue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queue has its own scheduling algorithm: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 – RR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– FCFS</a:t>
            </a:r>
            <a:endParaRPr b="0" i="0" sz="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must be done between the queues: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priority scheduling; (i.e., serve all from foreground then from background).  Possibility of starvation.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slice – each queue gets a certain amount of CPU time which it can schedule amongst its processes; i.e., 80% to foreground in RR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 to background in FCFS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1090612" y="141684"/>
            <a:ext cx="759618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 Scheduling</a:t>
            </a:r>
            <a:endParaRPr/>
          </a:p>
        </p:txBody>
      </p:sp>
      <p:pic>
        <p:nvPicPr>
          <p:cNvPr descr="5" id="332" name="Google Shape;33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1100138"/>
            <a:ext cx="5014913" cy="331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660400" y="179784"/>
            <a:ext cx="80264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Feedback Queue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979487" y="1101328"/>
            <a:ext cx="7351712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can move between the various queues; aging can be implemented this way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Multilevel-feedback-queue scheduler defined by the following parameters: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queues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algorithms for each queue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when to upgrade a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when to demote a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457200" y="132159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946150" y="925115"/>
            <a:ext cx="7283450" cy="3398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introduce CPU scheduling, which is the basis for multiprogrammed operating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describe various CPU-scheduling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discuss evaluation criteria for selecting a CPU-scheduling algorithm for a particular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examine the scheduling algorithms of several operating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 txBox="1"/>
          <p:nvPr>
            <p:ph type="title"/>
          </p:nvPr>
        </p:nvSpPr>
        <p:spPr>
          <a:xfrm>
            <a:off x="1371600" y="38100"/>
            <a:ext cx="77104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Multilevel Feedback Queue</a:t>
            </a:r>
            <a:endParaRPr/>
          </a:p>
        </p:txBody>
      </p:sp>
      <p:sp>
        <p:nvSpPr>
          <p:cNvPr id="346" name="Google Shape;346;p55"/>
          <p:cNvSpPr txBox="1"/>
          <p:nvPr>
            <p:ph idx="1" type="body"/>
          </p:nvPr>
        </p:nvSpPr>
        <p:spPr>
          <a:xfrm>
            <a:off x="806450" y="925125"/>
            <a:ext cx="45861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queues: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RR with time quantum 8 milliseconds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RR time quantum 16 milliseconds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FCFS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new job enters queue </a:t>
            </a: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served</a:t>
            </a: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FCFS</a:t>
            </a:r>
            <a:endParaRPr/>
          </a:p>
          <a:p>
            <a:pPr indent="-231775" lvl="2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➢"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it gains CPU, job receives 8 milliseconds</a:t>
            </a:r>
            <a:endParaRPr/>
          </a:p>
          <a:p>
            <a:pPr indent="-231775" lvl="2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➢"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does not finish in 8 milliseconds, job is moved to queue </a:t>
            </a: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</a:t>
            </a: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job is again served FCFS and receives 16 additional milliseconds</a:t>
            </a:r>
            <a:endParaRPr/>
          </a:p>
          <a:p>
            <a:pPr indent="-231775" lvl="2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➢"/>
            </a:pPr>
            <a:r>
              <a:rPr b="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still does not complete, it is preempted and moved to queue </a:t>
            </a:r>
            <a:r>
              <a:rPr b="0" i="1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" sz="1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pic>
        <p:nvPicPr>
          <p:cNvPr descr="5" id="347" name="Google Shape;3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050" y="1619250"/>
            <a:ext cx="3862387" cy="193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457200" y="153590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Concepts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841375" y="956071"/>
            <a:ext cx="3978275" cy="3793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 CPU utilization obtained with multiprogramming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CPU–I/O Burst Cycle – Process execution consists of a 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CPU execution and I/O wait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burst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by 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burst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burst distribution is of main concern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6_01.pdf" id="134" name="Google Shape;1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5" y="857250"/>
            <a:ext cx="1770459" cy="372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1066800" y="132159"/>
            <a:ext cx="76200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Histogram of CPU-burst Times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487" y="1144190"/>
            <a:ext cx="4291013" cy="285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838200" y="151209"/>
            <a:ext cx="7848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1038150" y="776840"/>
            <a:ext cx="70677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selects from among the processes in ready queue, and allocates the CPU to one of them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may be ordered in various ways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decisions may take place when a process: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Switches from running to waiting state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Switches from running to ready state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" sz="1800" u="non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Switches from waiting to ready</a:t>
            </a:r>
            <a:endParaRPr/>
          </a:p>
          <a:p>
            <a:pPr indent="-284162" lvl="1" marL="74136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lang="en">
                <a:solidFill>
                  <a:srgbClr val="CC6600"/>
                </a:solidFill>
              </a:rPr>
              <a:t>4.</a:t>
            </a:r>
            <a:r>
              <a:rPr lang="en"/>
              <a:t>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Terminates</a:t>
            </a:r>
            <a:endParaRPr/>
          </a:p>
          <a:p>
            <a:pPr indent="-341312" lvl="0" marL="3413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under 1 and 4 is 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nonpreemptive</a:t>
            </a:r>
            <a:r>
              <a:rPr b="1" i="0" lang="en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(no interrupt)</a:t>
            </a:r>
            <a:endParaRPr>
              <a:solidFill>
                <a:srgbClr val="FF0000"/>
              </a:solidFill>
            </a:endParaRPr>
          </a:p>
          <a:p>
            <a:pPr indent="-341312" lvl="0" marL="341312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other scheduling is </a:t>
            </a: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</a:t>
            </a:r>
            <a:r>
              <a:rPr b="1" i="0" lang="en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lang="en">
                <a:solidFill>
                  <a:srgbClr val="FF0000"/>
                </a:solidFill>
              </a:rPr>
              <a:t>interrupt occurs</a:t>
            </a:r>
            <a:r>
              <a:rPr b="1" i="0" lang="en" sz="18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739775" y="136922"/>
            <a:ext cx="7947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Diagram of Process State</a:t>
            </a:r>
            <a:endParaRPr/>
          </a:p>
        </p:txBody>
      </p:sp>
      <p:pic>
        <p:nvPicPr>
          <p:cNvPr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863" y="1579363"/>
            <a:ext cx="4976814" cy="198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457200" y="100013"/>
            <a:ext cx="82296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Dispatcher</a:t>
            </a:r>
            <a:endParaRPr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866775" y="883444"/>
            <a:ext cx="6724650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Dispatcher module gives control of the CPU to the process selected by the short-term scheduler; this involves: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context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to user mode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jumping to the proper location in the user program to restart that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latency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time it takes for the dispatcher to stop one process and start another running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990600" y="160734"/>
            <a:ext cx="76962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" sz="3200" u="non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Criteria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933450" y="934640"/>
            <a:ext cx="7156450" cy="37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utilization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keep the CPU as busy as possible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</a:t>
            </a:r>
            <a:r>
              <a:rPr lang="en"/>
              <a:t>Number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processes that complete their execution per time unit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Turnaround time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to execute a particular process. </a:t>
            </a:r>
            <a:r>
              <a:rPr lang="en">
                <a:solidFill>
                  <a:srgbClr val="FF0000"/>
                </a:solidFill>
              </a:rPr>
              <a:t>Completion Time - Arrival Time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time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a process has been waiting in the ready queue</a:t>
            </a:r>
            <a:r>
              <a:rPr lang="en"/>
              <a:t>. </a:t>
            </a:r>
            <a:r>
              <a:rPr lang="en">
                <a:solidFill>
                  <a:srgbClr val="FF0000"/>
                </a:solidFill>
              </a:rPr>
              <a:t>Turnaround Time - Burst Time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 </a:t>
            </a:r>
            <a:r>
              <a:rPr b="0" i="0" lang="en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it takes from when a request was submitted until the first response is produced, not output  (for time-sharing environment)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Start of Process Execution - Arrival of Process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