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3" r:id="rId4"/>
    <p:sldId id="265" r:id="rId5"/>
    <p:sldId id="578" r:id="rId6"/>
    <p:sldId id="591" r:id="rId7"/>
    <p:sldId id="595" r:id="rId8"/>
    <p:sldId id="596" r:id="rId9"/>
    <p:sldId id="59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84"/>
    <p:restoredTop sz="92284" autoAdjust="0"/>
  </p:normalViewPr>
  <p:slideViewPr>
    <p:cSldViewPr>
      <p:cViewPr>
        <p:scale>
          <a:sx n="100" d="100"/>
          <a:sy n="100" d="100"/>
        </p:scale>
        <p:origin x="2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567BB-C335-416D-854F-9A59DE2A5DE6}" type="datetimeFigureOut">
              <a:rPr kumimoji="1" lang="ja-JP" altLang="en-US" smtClean="0"/>
              <a:t>2018/4/17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4D40-88C6-414C-94D4-B1F46AE171D2}" type="slidenum">
              <a:rPr kumimoji="1" lang="ja-JP" altLang="en-US" smtClean="0"/>
              <a:t>‹#›</a:t>
            </a:fld>
            <a:endParaRPr kumimoji="1" lang="ja-JP" altLang="en-US"/>
          </a:p>
        </p:txBody>
      </p:sp>
    </p:spTree>
    <p:extLst>
      <p:ext uri="{BB962C8B-B14F-4D97-AF65-F5344CB8AC3E}">
        <p14:creationId xmlns:p14="http://schemas.microsoft.com/office/powerpoint/2010/main" val="10139102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1042988" y="857250"/>
            <a:ext cx="4556125" cy="3416300"/>
          </a:xfrm>
          <a:ln/>
        </p:spPr>
      </p:sp>
      <p:sp>
        <p:nvSpPr>
          <p:cNvPr id="324611" name="Rectangle 3"/>
          <p:cNvSpPr>
            <a:spLocks noGrp="1" noChangeArrowheads="1"/>
          </p:cNvSpPr>
          <p:nvPr>
            <p:ph type="body" idx="1"/>
          </p:nvPr>
        </p:nvSpPr>
        <p:spPr/>
        <p:txBody>
          <a:bodyPr/>
          <a:lstStyle/>
          <a:p>
            <a:r>
              <a:rPr lang="en-US" altLang="x-none" dirty="0"/>
              <a:t>Based on existing competence and experience a Swedish quantum</a:t>
            </a:r>
            <a:r>
              <a:rPr lang="en-US" altLang="x-none" baseline="0" dirty="0"/>
              <a:t> computing project could be located at Chalmers but with </a:t>
            </a:r>
            <a:r>
              <a:rPr lang="en-US" sz="1200" dirty="0">
                <a:latin typeface="Gill Sans" charset="0"/>
                <a:ea typeface="Gill Sans" charset="0"/>
                <a:cs typeface="Gill Sans" charset="0"/>
              </a:rPr>
              <a:t>contributions from KTH and a few high tech companies like</a:t>
            </a:r>
            <a:r>
              <a:rPr lang="en-US" sz="1200" baseline="0" dirty="0">
                <a:latin typeface="Gill Sans" charset="0"/>
                <a:ea typeface="Gill Sans" charset="0"/>
                <a:cs typeface="Gill Sans" charset="0"/>
              </a:rPr>
              <a:t> </a:t>
            </a:r>
            <a:r>
              <a:rPr lang="en-US" sz="1200" dirty="0">
                <a:latin typeface="Gill Sans" charset="0"/>
                <a:ea typeface="Gill Sans" charset="0"/>
                <a:cs typeface="Gill Sans" charset="0"/>
              </a:rPr>
              <a:t>Low Noise Factory and </a:t>
            </a:r>
            <a:r>
              <a:rPr lang="en-US" sz="1200" dirty="0" err="1">
                <a:latin typeface="Gill Sans" charset="0"/>
                <a:ea typeface="Gill Sans" charset="0"/>
                <a:cs typeface="Gill Sans" charset="0"/>
              </a:rPr>
              <a:t>SPDevices</a:t>
            </a:r>
            <a:r>
              <a:rPr lang="en-US" sz="1200" dirty="0">
                <a:latin typeface="Gill Sans" charset="0"/>
                <a:ea typeface="Gill Sans" charset="0"/>
                <a:cs typeface="Gill Sans" charset="0"/>
              </a:rPr>
              <a:t>.</a:t>
            </a:r>
          </a:p>
          <a:p>
            <a:pPr marL="0" marR="0" indent="0" algn="l" defTabSz="762000" rtl="0" eaLnBrk="0" fontAlgn="base" latinLnBrk="0" hangingPunct="0">
              <a:lnSpc>
                <a:spcPct val="100000"/>
              </a:lnSpc>
              <a:spcBef>
                <a:spcPct val="30000"/>
              </a:spcBef>
              <a:spcAft>
                <a:spcPct val="0"/>
              </a:spcAft>
              <a:buClrTx/>
              <a:buSzTx/>
              <a:buFontTx/>
              <a:buNone/>
              <a:tabLst/>
              <a:defRPr/>
            </a:pPr>
            <a:endParaRPr lang="en-US" altLang="x-none" baseline="0" dirty="0"/>
          </a:p>
          <a:p>
            <a:pPr marL="0" marR="0" indent="0" algn="l" defTabSz="762000" rtl="0" eaLnBrk="0" fontAlgn="base" latinLnBrk="0" hangingPunct="0">
              <a:lnSpc>
                <a:spcPct val="100000"/>
              </a:lnSpc>
              <a:spcBef>
                <a:spcPct val="30000"/>
              </a:spcBef>
              <a:spcAft>
                <a:spcPct val="0"/>
              </a:spcAft>
              <a:buClrTx/>
              <a:buSzTx/>
              <a:buFontTx/>
              <a:buNone/>
              <a:tabLst/>
              <a:defRPr/>
            </a:pPr>
            <a:r>
              <a:rPr lang="en-US" altLang="x-none" baseline="0" dirty="0"/>
              <a:t>The aim would be a quantum computer based on superconducting circuits.</a:t>
            </a:r>
          </a:p>
          <a:p>
            <a:pPr marL="0" marR="0" indent="0" algn="l" defTabSz="762000" rtl="0" eaLnBrk="0" fontAlgn="base" latinLnBrk="0" hangingPunct="0">
              <a:lnSpc>
                <a:spcPct val="100000"/>
              </a:lnSpc>
              <a:spcBef>
                <a:spcPct val="30000"/>
              </a:spcBef>
              <a:spcAft>
                <a:spcPct val="0"/>
              </a:spcAft>
              <a:buClrTx/>
              <a:buSzTx/>
              <a:buFontTx/>
              <a:buNone/>
              <a:tabLst/>
              <a:defRPr/>
            </a:pPr>
            <a:endParaRPr lang="en-US" altLang="x-none" baseline="0" dirty="0"/>
          </a:p>
          <a:p>
            <a:pPr marL="0" marR="0" indent="0" algn="l" defTabSz="762000" rtl="0" eaLnBrk="0" fontAlgn="base" latinLnBrk="0" hangingPunct="0">
              <a:lnSpc>
                <a:spcPct val="100000"/>
              </a:lnSpc>
              <a:spcBef>
                <a:spcPct val="30000"/>
              </a:spcBef>
              <a:spcAft>
                <a:spcPct val="0"/>
              </a:spcAft>
              <a:buClrTx/>
              <a:buSzTx/>
              <a:buFontTx/>
              <a:buNone/>
              <a:tabLst/>
              <a:defRPr/>
            </a:pPr>
            <a:r>
              <a:rPr lang="en-US" altLang="x-none" baseline="0" dirty="0"/>
              <a:t>An ambitious goal would be to have a 10 qubit processor after 5 year.</a:t>
            </a:r>
          </a:p>
          <a:p>
            <a:pPr marL="0" marR="0" indent="0" algn="l" defTabSz="762000" rtl="0" eaLnBrk="0" fontAlgn="base" latinLnBrk="0" hangingPunct="0">
              <a:lnSpc>
                <a:spcPct val="100000"/>
              </a:lnSpc>
              <a:spcBef>
                <a:spcPct val="30000"/>
              </a:spcBef>
              <a:spcAft>
                <a:spcPct val="0"/>
              </a:spcAft>
              <a:buClrTx/>
              <a:buSzTx/>
              <a:buFontTx/>
              <a:buNone/>
              <a:tabLst/>
              <a:defRPr/>
            </a:pPr>
            <a:endParaRPr lang="en-US" altLang="x-none" baseline="0" dirty="0"/>
          </a:p>
          <a:p>
            <a:pPr marL="0" marR="0" indent="0" algn="l" defTabSz="762000" rtl="0" eaLnBrk="0" fontAlgn="base" latinLnBrk="0" hangingPunct="0">
              <a:lnSpc>
                <a:spcPct val="100000"/>
              </a:lnSpc>
              <a:spcBef>
                <a:spcPct val="30000"/>
              </a:spcBef>
              <a:spcAft>
                <a:spcPct val="0"/>
              </a:spcAft>
              <a:buClrTx/>
              <a:buSzTx/>
              <a:buFontTx/>
              <a:buNone/>
              <a:tabLst/>
              <a:defRPr/>
            </a:pPr>
            <a:r>
              <a:rPr lang="en-US" altLang="x-none" baseline="0" dirty="0"/>
              <a:t>Without error correction the simulations/calculations can only be carried out during a relatively short time</a:t>
            </a:r>
          </a:p>
          <a:p>
            <a:pPr marL="0" marR="0" indent="0" algn="l" defTabSz="762000" rtl="0" eaLnBrk="0" fontAlgn="base" latinLnBrk="0" hangingPunct="0">
              <a:lnSpc>
                <a:spcPct val="100000"/>
              </a:lnSpc>
              <a:spcBef>
                <a:spcPct val="30000"/>
              </a:spcBef>
              <a:spcAft>
                <a:spcPct val="0"/>
              </a:spcAft>
              <a:buClrTx/>
              <a:buSzTx/>
              <a:buFontTx/>
              <a:buNone/>
              <a:tabLst/>
              <a:defRPr/>
            </a:pPr>
            <a:r>
              <a:rPr lang="en-US" altLang="x-none" baseline="0" dirty="0"/>
              <a:t>With error correction calculations can be done continuously. However error correction is substantially harder to achieve.</a:t>
            </a:r>
          </a:p>
          <a:p>
            <a:pPr marL="0" marR="0" indent="0" algn="l" defTabSz="762000" rtl="0" eaLnBrk="0" fontAlgn="base" latinLnBrk="0" hangingPunct="0">
              <a:lnSpc>
                <a:spcPct val="100000"/>
              </a:lnSpc>
              <a:spcBef>
                <a:spcPct val="30000"/>
              </a:spcBef>
              <a:spcAft>
                <a:spcPct val="0"/>
              </a:spcAft>
              <a:buClrTx/>
              <a:buSzTx/>
              <a:buFontTx/>
              <a:buNone/>
              <a:tabLst/>
              <a:defRPr/>
            </a:pPr>
            <a:r>
              <a:rPr lang="en-US" altLang="x-none" baseline="0" dirty="0"/>
              <a:t>After 10 year we aim for a processor with 30 qubits w/o error correction and in parallel a 3 qubit processor with error correction.</a:t>
            </a:r>
          </a:p>
          <a:p>
            <a:pPr marL="0" marR="0" indent="0" algn="l" defTabSz="762000" rtl="0" eaLnBrk="0" fontAlgn="base" latinLnBrk="0" hangingPunct="0">
              <a:lnSpc>
                <a:spcPct val="100000"/>
              </a:lnSpc>
              <a:spcBef>
                <a:spcPct val="30000"/>
              </a:spcBef>
              <a:spcAft>
                <a:spcPct val="0"/>
              </a:spcAft>
              <a:buClrTx/>
              <a:buSzTx/>
              <a:buFontTx/>
              <a:buNone/>
              <a:tabLst/>
              <a:defRPr/>
            </a:pPr>
            <a:endParaRPr lang="en-US" altLang="x-none" baseline="0" dirty="0"/>
          </a:p>
        </p:txBody>
      </p:sp>
    </p:spTree>
    <p:extLst>
      <p:ext uri="{BB962C8B-B14F-4D97-AF65-F5344CB8AC3E}">
        <p14:creationId xmlns:p14="http://schemas.microsoft.com/office/powerpoint/2010/main" val="86548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FUJITSU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2476" y="4686538"/>
            <a:ext cx="5568356" cy="4855153"/>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215635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15332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11238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110466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372174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417873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256058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145058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36779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405843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81847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7CC890-CFE4-42CB-81D2-35FE554870D2}"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23189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CC890-CFE4-42CB-81D2-35FE554870D2}" type="datetimeFigureOut">
              <a:rPr kumimoji="1" lang="ja-JP" altLang="en-US" smtClean="0"/>
              <a:t>2018/4/17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1B9C-01FB-41D2-B1CE-F5F4474D6FA8}" type="slidenum">
              <a:rPr kumimoji="1" lang="ja-JP" altLang="en-US" smtClean="0"/>
              <a:t>‹#›</a:t>
            </a:fld>
            <a:endParaRPr kumimoji="1" lang="ja-JP" altLang="en-US"/>
          </a:p>
        </p:txBody>
      </p:sp>
    </p:spTree>
    <p:extLst>
      <p:ext uri="{BB962C8B-B14F-4D97-AF65-F5344CB8AC3E}">
        <p14:creationId xmlns:p14="http://schemas.microsoft.com/office/powerpoint/2010/main" val="199444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円/楕円 20">
            <a:extLst>
              <a:ext uri="{FF2B5EF4-FFF2-40B4-BE49-F238E27FC236}">
                <a16:creationId xmlns:a16="http://schemas.microsoft.com/office/drawing/2014/main" xmlns="" id="{7A21B5A9-FD9D-DA4A-8651-56304D1D3E8C}"/>
              </a:ext>
            </a:extLst>
          </p:cNvPr>
          <p:cNvSpPr/>
          <p:nvPr/>
        </p:nvSpPr>
        <p:spPr>
          <a:xfrm>
            <a:off x="1187624" y="4239956"/>
            <a:ext cx="3250632" cy="22011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rgbClr val="FF0000"/>
                </a:solidFill>
              </a:rPr>
              <a:t>・情報</a:t>
            </a:r>
            <a:r>
              <a:rPr lang="ja-JP" altLang="en-US" dirty="0">
                <a:solidFill>
                  <a:srgbClr val="FF0000"/>
                </a:solidFill>
              </a:rPr>
              <a:t>共有・協働</a:t>
            </a:r>
            <a:endParaRPr lang="en-US" altLang="ja-JP" dirty="0">
              <a:solidFill>
                <a:srgbClr val="FF0000"/>
              </a:solidFill>
            </a:endParaRPr>
          </a:p>
          <a:p>
            <a:r>
              <a:rPr lang="ja-JP" altLang="en-US">
                <a:solidFill>
                  <a:srgbClr val="FF0000"/>
                </a:solidFill>
              </a:rPr>
              <a:t>・新た</a:t>
            </a:r>
            <a:r>
              <a:rPr lang="ja-JP" altLang="en-US" dirty="0">
                <a:solidFill>
                  <a:srgbClr val="FF0000"/>
                </a:solidFill>
              </a:rPr>
              <a:t>な研究協働</a:t>
            </a:r>
            <a:endParaRPr lang="en-US" altLang="ja-JP" dirty="0">
              <a:solidFill>
                <a:srgbClr val="FF0000"/>
              </a:solidFill>
            </a:endParaRPr>
          </a:p>
          <a:p>
            <a:r>
              <a:rPr lang="ja-JP" altLang="en-US">
                <a:solidFill>
                  <a:srgbClr val="FF0000"/>
                </a:solidFill>
              </a:rPr>
              <a:t>　の仕組み構築</a:t>
            </a:r>
            <a:endParaRPr lang="en-US" altLang="ja-JP" dirty="0">
              <a:solidFill>
                <a:srgbClr val="FF0000"/>
              </a:solidFill>
            </a:endParaRPr>
          </a:p>
        </p:txBody>
      </p:sp>
      <p:sp>
        <p:nvSpPr>
          <p:cNvPr id="2" name="テキスト ボックス 1">
            <a:extLst>
              <a:ext uri="{FF2B5EF4-FFF2-40B4-BE49-F238E27FC236}">
                <a16:creationId xmlns:a16="http://schemas.microsoft.com/office/drawing/2014/main" xmlns="" id="{18928A1F-90DD-9A4A-A71B-C90FBF09E9A0}"/>
              </a:ext>
            </a:extLst>
          </p:cNvPr>
          <p:cNvSpPr txBox="1"/>
          <p:nvPr/>
        </p:nvSpPr>
        <p:spPr>
          <a:xfrm>
            <a:off x="467544" y="116632"/>
            <a:ext cx="7779630" cy="461665"/>
          </a:xfrm>
          <a:prstGeom prst="rect">
            <a:avLst/>
          </a:prstGeom>
          <a:noFill/>
        </p:spPr>
        <p:txBody>
          <a:bodyPr wrap="none" rtlCol="0">
            <a:spAutoFit/>
          </a:bodyPr>
          <a:lstStyle/>
          <a:p>
            <a:r>
              <a:rPr lang="ja-JP" altLang="en-US" sz="2400" dirty="0">
                <a:solidFill>
                  <a:srgbClr val="0070C0"/>
                </a:solidFill>
              </a:rPr>
              <a:t>研究力強化グループ　</a:t>
            </a:r>
            <a:r>
              <a:rPr lang="en-US" altLang="ja-JP" sz="2400" dirty="0">
                <a:solidFill>
                  <a:srgbClr val="0070C0"/>
                </a:solidFill>
              </a:rPr>
              <a:t>Research Uptake Management Group</a:t>
            </a:r>
            <a:endParaRPr lang="en-GB" sz="2400" dirty="0">
              <a:solidFill>
                <a:srgbClr val="0070C0"/>
              </a:solidFill>
            </a:endParaRPr>
          </a:p>
        </p:txBody>
      </p:sp>
      <p:sp>
        <p:nvSpPr>
          <p:cNvPr id="4" name="正方形/長方形 3">
            <a:extLst>
              <a:ext uri="{FF2B5EF4-FFF2-40B4-BE49-F238E27FC236}">
                <a16:creationId xmlns:a16="http://schemas.microsoft.com/office/drawing/2014/main" xmlns="" id="{7F2926BB-E507-7F44-B9B2-532CEDE683B0}"/>
              </a:ext>
            </a:extLst>
          </p:cNvPr>
          <p:cNvSpPr/>
          <p:nvPr/>
        </p:nvSpPr>
        <p:spPr>
          <a:xfrm>
            <a:off x="439400" y="682425"/>
            <a:ext cx="1008112"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bg1"/>
                </a:solidFill>
              </a:rPr>
              <a:t>ミッション</a:t>
            </a:r>
            <a:endParaRPr lang="en-GB" sz="1600" b="1" dirty="0">
              <a:solidFill>
                <a:schemeClr val="bg1"/>
              </a:solidFill>
            </a:endParaRPr>
          </a:p>
        </p:txBody>
      </p:sp>
      <p:sp>
        <p:nvSpPr>
          <p:cNvPr id="5" name="正方形/長方形 4">
            <a:extLst>
              <a:ext uri="{FF2B5EF4-FFF2-40B4-BE49-F238E27FC236}">
                <a16:creationId xmlns:a16="http://schemas.microsoft.com/office/drawing/2014/main" xmlns="" id="{BA4F2B68-E93F-C34F-B257-4B34635F95B5}"/>
              </a:ext>
            </a:extLst>
          </p:cNvPr>
          <p:cNvSpPr/>
          <p:nvPr/>
        </p:nvSpPr>
        <p:spPr>
          <a:xfrm>
            <a:off x="1615052" y="3915823"/>
            <a:ext cx="1693570" cy="541986"/>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研究力強化</a:t>
            </a:r>
            <a:r>
              <a:rPr lang="en-US" altLang="ja-JP" dirty="0">
                <a:solidFill>
                  <a:schemeClr val="tx1"/>
                </a:solidFill>
              </a:rPr>
              <a:t>G</a:t>
            </a:r>
            <a:endParaRPr lang="en-GB" dirty="0">
              <a:solidFill>
                <a:schemeClr val="tx1"/>
              </a:solidFill>
            </a:endParaRPr>
          </a:p>
        </p:txBody>
      </p:sp>
      <p:sp>
        <p:nvSpPr>
          <p:cNvPr id="7" name="正方形/長方形 6">
            <a:extLst>
              <a:ext uri="{FF2B5EF4-FFF2-40B4-BE49-F238E27FC236}">
                <a16:creationId xmlns:a16="http://schemas.microsoft.com/office/drawing/2014/main" xmlns="" id="{31B69A41-85B7-5E48-9970-E088DDEA6838}"/>
              </a:ext>
            </a:extLst>
          </p:cNvPr>
          <p:cNvSpPr/>
          <p:nvPr/>
        </p:nvSpPr>
        <p:spPr>
          <a:xfrm>
            <a:off x="432922" y="1042465"/>
            <a:ext cx="8603573" cy="1200329"/>
          </a:xfrm>
          <a:prstGeom prst="rect">
            <a:avLst/>
          </a:prstGeom>
          <a:ln>
            <a:solidFill>
              <a:srgbClr val="0070C0"/>
            </a:solidFill>
          </a:ln>
        </p:spPr>
        <p:txBody>
          <a:bodyPr wrap="square">
            <a:spAutoFit/>
          </a:bodyPr>
          <a:lstStyle/>
          <a:p>
            <a:r>
              <a:rPr lang="en-GB" altLang="ja-JP" dirty="0" err="1">
                <a:latin typeface="+mn-ea"/>
              </a:rPr>
              <a:t>九州大学</a:t>
            </a:r>
            <a:r>
              <a:rPr lang="ja-JP" altLang="en-US">
                <a:latin typeface="+mn-ea"/>
              </a:rPr>
              <a:t>での</a:t>
            </a:r>
            <a:r>
              <a:rPr lang="en-GB" altLang="ja-JP" dirty="0" err="1">
                <a:latin typeface="+mn-ea"/>
              </a:rPr>
              <a:t>研究に</a:t>
            </a:r>
            <a:r>
              <a:rPr lang="ja-JP" altLang="en-US">
                <a:latin typeface="+mn-ea"/>
              </a:rPr>
              <a:t>関する</a:t>
            </a:r>
            <a:r>
              <a:rPr lang="en-GB" altLang="ja-JP" dirty="0" err="1">
                <a:latin typeface="+mn-ea"/>
              </a:rPr>
              <a:t>多様な情報</a:t>
            </a:r>
            <a:r>
              <a:rPr lang="ja-JP" altLang="en-US">
                <a:latin typeface="+mn-ea"/>
              </a:rPr>
              <a:t>を</a:t>
            </a:r>
            <a:r>
              <a:rPr lang="en-GB" altLang="ja-JP" dirty="0" err="1">
                <a:latin typeface="+mn-ea"/>
              </a:rPr>
              <a:t>集約</a:t>
            </a:r>
            <a:r>
              <a:rPr lang="ja-JP" altLang="en-US">
                <a:latin typeface="+mn-ea"/>
              </a:rPr>
              <a:t>し、研究データの</a:t>
            </a:r>
            <a:r>
              <a:rPr lang="en-GB" altLang="ja-JP" dirty="0" err="1">
                <a:latin typeface="+mn-ea"/>
              </a:rPr>
              <a:t>分析</a:t>
            </a:r>
            <a:r>
              <a:rPr lang="ja-JP" altLang="en-US">
                <a:latin typeface="+mn-ea"/>
              </a:rPr>
              <a:t>手法を確立し、それらを統合的</a:t>
            </a:r>
            <a:r>
              <a:rPr lang="ja-JP" altLang="en-US" dirty="0">
                <a:latin typeface="+mn-ea"/>
              </a:rPr>
              <a:t>にシステム化する</a:t>
            </a:r>
            <a:r>
              <a:rPr lang="ja-JP" altLang="en-US">
                <a:latin typeface="+mn-ea"/>
              </a:rPr>
              <a:t>事で、研究力</a:t>
            </a:r>
            <a:r>
              <a:rPr lang="ja-JP" altLang="en-US" dirty="0">
                <a:latin typeface="+mn-ea"/>
              </a:rPr>
              <a:t>の見える化・共有化を進める。更に、そのデータ情報や分析結果に</a:t>
            </a:r>
            <a:r>
              <a:rPr lang="ja-JP" altLang="en-US">
                <a:latin typeface="+mn-ea"/>
              </a:rPr>
              <a:t>基づき、多</a:t>
            </a:r>
            <a:r>
              <a:rPr lang="en-GB" altLang="ja-JP" dirty="0" err="1">
                <a:latin typeface="+mn-ea"/>
              </a:rPr>
              <a:t>部署と</a:t>
            </a:r>
            <a:r>
              <a:rPr lang="ja-JP" altLang="en-US" dirty="0">
                <a:latin typeface="+mn-ea"/>
              </a:rPr>
              <a:t>も</a:t>
            </a:r>
            <a:r>
              <a:rPr lang="en-GB" altLang="ja-JP" dirty="0" err="1">
                <a:latin typeface="+mn-ea"/>
              </a:rPr>
              <a:t>協働</a:t>
            </a:r>
            <a:r>
              <a:rPr lang="ja-JP" altLang="en-US" dirty="0">
                <a:latin typeface="+mn-ea"/>
              </a:rPr>
              <a:t>しながら、</a:t>
            </a:r>
            <a:r>
              <a:rPr lang="en-GB" altLang="ja-JP" dirty="0" err="1">
                <a:latin typeface="+mn-ea"/>
              </a:rPr>
              <a:t>全学の研究力強化と国際知名度の向上につながる仕組み作りを進める</a:t>
            </a:r>
            <a:r>
              <a:rPr lang="ja-JP" altLang="en-US" dirty="0">
                <a:latin typeface="+mn-ea"/>
              </a:rPr>
              <a:t>。</a:t>
            </a:r>
            <a:endParaRPr lang="en-GB" altLang="ja-JP" dirty="0">
              <a:latin typeface="+mn-ea"/>
            </a:endParaRPr>
          </a:p>
        </p:txBody>
      </p:sp>
      <p:sp>
        <p:nvSpPr>
          <p:cNvPr id="8" name="正方形/長方形 7">
            <a:extLst>
              <a:ext uri="{FF2B5EF4-FFF2-40B4-BE49-F238E27FC236}">
                <a16:creationId xmlns:a16="http://schemas.microsoft.com/office/drawing/2014/main" xmlns="" id="{611016FF-BD96-1342-A357-FD65CEDD5C4E}"/>
              </a:ext>
            </a:extLst>
          </p:cNvPr>
          <p:cNvSpPr/>
          <p:nvPr/>
        </p:nvSpPr>
        <p:spPr>
          <a:xfrm>
            <a:off x="3419821" y="3235155"/>
            <a:ext cx="5688683" cy="2073657"/>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○九大研究力全体に</a:t>
            </a:r>
            <a:r>
              <a:rPr lang="ja-JP" altLang="en-US" sz="1600">
                <a:solidFill>
                  <a:schemeClr val="tx1"/>
                </a:solidFill>
              </a:rPr>
              <a:t>関するデータ情報</a:t>
            </a:r>
            <a:r>
              <a:rPr lang="ja-JP" altLang="en-US" sz="1600" dirty="0">
                <a:solidFill>
                  <a:schemeClr val="tx1"/>
                </a:solidFill>
              </a:rPr>
              <a:t>の集約</a:t>
            </a:r>
            <a:r>
              <a:rPr lang="ja-JP" altLang="en-US" sz="1600">
                <a:solidFill>
                  <a:schemeClr val="tx1"/>
                </a:solidFill>
              </a:rPr>
              <a:t>・分析・発信</a:t>
            </a:r>
            <a:endParaRPr lang="en-US" altLang="ja-JP" sz="1600" dirty="0">
              <a:solidFill>
                <a:schemeClr val="tx1"/>
              </a:solidFill>
            </a:endParaRPr>
          </a:p>
          <a:p>
            <a:r>
              <a:rPr lang="ja-JP" altLang="en-US" sz="1600" dirty="0">
                <a:solidFill>
                  <a:schemeClr val="tx1"/>
                </a:solidFill>
              </a:rPr>
              <a:t>　　・情報収集（</a:t>
            </a:r>
            <a:r>
              <a:rPr lang="en-US" altLang="ja-JP" sz="1600" dirty="0">
                <a:solidFill>
                  <a:schemeClr val="tx1"/>
                </a:solidFill>
              </a:rPr>
              <a:t>Share Office</a:t>
            </a:r>
            <a:r>
              <a:rPr lang="ja-JP" altLang="en-US" sz="1600" dirty="0">
                <a:solidFill>
                  <a:schemeClr val="tx1"/>
                </a:solidFill>
              </a:rPr>
              <a:t>、</a:t>
            </a:r>
            <a:r>
              <a:rPr lang="en-US" altLang="ja-JP" sz="1600" dirty="0">
                <a:solidFill>
                  <a:schemeClr val="tx1"/>
                </a:solidFill>
              </a:rPr>
              <a:t>IR</a:t>
            </a:r>
            <a:r>
              <a:rPr lang="ja-JP" altLang="en-US" sz="1600" dirty="0">
                <a:solidFill>
                  <a:schemeClr val="tx1"/>
                </a:solidFill>
              </a:rPr>
              <a:t>室との協働・住み分け）</a:t>
            </a:r>
            <a:endParaRPr lang="en-US" altLang="ja-JP" sz="1600" dirty="0">
              <a:solidFill>
                <a:schemeClr val="tx1"/>
              </a:solidFill>
            </a:endParaRPr>
          </a:p>
          <a:p>
            <a:r>
              <a:rPr lang="ja-JP" altLang="en-US" sz="1600" dirty="0">
                <a:solidFill>
                  <a:schemeClr val="tx1"/>
                </a:solidFill>
              </a:rPr>
              <a:t>　　・研究力分析（研究力強化に資する分析のみ）</a:t>
            </a:r>
            <a:endParaRPr lang="en-US" altLang="ja-JP" sz="1600" dirty="0">
              <a:solidFill>
                <a:schemeClr val="tx1"/>
              </a:solidFill>
            </a:endParaRPr>
          </a:p>
          <a:p>
            <a:r>
              <a:rPr lang="ja-JP" altLang="en-US" sz="1600" dirty="0">
                <a:solidFill>
                  <a:schemeClr val="tx1"/>
                </a:solidFill>
              </a:rPr>
              <a:t>　　・研究力の見える化・共有化（</a:t>
            </a:r>
            <a:r>
              <a:rPr lang="en-US" altLang="ja-JP" sz="1600" dirty="0">
                <a:solidFill>
                  <a:schemeClr val="tx1"/>
                </a:solidFill>
              </a:rPr>
              <a:t>Jupyter </a:t>
            </a:r>
            <a:r>
              <a:rPr lang="ja-JP" altLang="en-US" sz="1600" dirty="0">
                <a:solidFill>
                  <a:schemeClr val="tx1"/>
                </a:solidFill>
              </a:rPr>
              <a:t>活用での国際</a:t>
            </a:r>
            <a:r>
              <a:rPr lang="ja-JP" altLang="en-US" sz="1600">
                <a:solidFill>
                  <a:schemeClr val="tx1"/>
                </a:solidFill>
              </a:rPr>
              <a:t>標準化）</a:t>
            </a:r>
            <a:endParaRPr lang="en-US" altLang="ja-JP" sz="1600" dirty="0">
              <a:solidFill>
                <a:schemeClr val="tx1"/>
              </a:solidFill>
            </a:endParaRPr>
          </a:p>
          <a:p>
            <a:r>
              <a:rPr lang="ja-JP" altLang="en-US" sz="1600" dirty="0">
                <a:solidFill>
                  <a:schemeClr val="tx1"/>
                </a:solidFill>
              </a:rPr>
              <a:t>○研究力強化に資する施策の立案と構築</a:t>
            </a:r>
            <a:r>
              <a:rPr lang="en-US" altLang="ja-JP" sz="1600" dirty="0">
                <a:solidFill>
                  <a:schemeClr val="tx1"/>
                </a:solidFill>
              </a:rPr>
              <a:t/>
            </a:r>
            <a:br>
              <a:rPr lang="en-US" altLang="ja-JP" sz="1600" dirty="0">
                <a:solidFill>
                  <a:schemeClr val="tx1"/>
                </a:solidFill>
              </a:rPr>
            </a:br>
            <a:r>
              <a:rPr lang="ja-JP" altLang="en-US" sz="1600" dirty="0">
                <a:solidFill>
                  <a:schemeClr val="tx1"/>
                </a:solidFill>
              </a:rPr>
              <a:t>　　・複数組織との共同研究の方針策定（研究・知財契約体系化）</a:t>
            </a:r>
            <a:endParaRPr lang="en-US" altLang="ja-JP" sz="1600" dirty="0">
              <a:solidFill>
                <a:schemeClr val="tx1"/>
              </a:solidFill>
            </a:endParaRPr>
          </a:p>
          <a:p>
            <a:r>
              <a:rPr lang="ja-JP" altLang="en-US" sz="1600" dirty="0">
                <a:solidFill>
                  <a:schemeClr val="tx1"/>
                </a:solidFill>
              </a:rPr>
              <a:t>　　・各種研究プロジェクト・プラットフォーム立案・構築支援</a:t>
            </a:r>
            <a:endParaRPr lang="en-US" altLang="ja-JP" sz="1600" dirty="0">
              <a:solidFill>
                <a:schemeClr val="tx1"/>
              </a:solidFill>
            </a:endParaRPr>
          </a:p>
          <a:p>
            <a:r>
              <a:rPr lang="ja-JP" altLang="en-US" sz="1600" dirty="0">
                <a:solidFill>
                  <a:schemeClr val="tx1"/>
                </a:solidFill>
              </a:rPr>
              <a:t>　　・各グループの業務に合致しない研究案件（国際等）検討</a:t>
            </a:r>
            <a:endParaRPr lang="en-GB" sz="1600" dirty="0">
              <a:solidFill>
                <a:schemeClr val="tx1"/>
              </a:solidFill>
            </a:endParaRPr>
          </a:p>
        </p:txBody>
      </p:sp>
      <p:sp>
        <p:nvSpPr>
          <p:cNvPr id="9" name="正方形/長方形 8">
            <a:extLst>
              <a:ext uri="{FF2B5EF4-FFF2-40B4-BE49-F238E27FC236}">
                <a16:creationId xmlns:a16="http://schemas.microsoft.com/office/drawing/2014/main" xmlns="" id="{16E22C44-80F7-7546-B97D-0F066E7DF9D7}"/>
              </a:ext>
            </a:extLst>
          </p:cNvPr>
          <p:cNvSpPr/>
          <p:nvPr/>
        </p:nvSpPr>
        <p:spPr>
          <a:xfrm>
            <a:off x="-13505" y="5459960"/>
            <a:ext cx="1921209" cy="541986"/>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グラントサポート</a:t>
            </a:r>
            <a:r>
              <a:rPr lang="en-US" altLang="ja-JP" dirty="0">
                <a:solidFill>
                  <a:schemeClr val="tx1"/>
                </a:solidFill>
              </a:rPr>
              <a:t>G</a:t>
            </a:r>
            <a:endParaRPr lang="en-GB" dirty="0">
              <a:solidFill>
                <a:schemeClr val="tx1"/>
              </a:solidFill>
            </a:endParaRPr>
          </a:p>
        </p:txBody>
      </p:sp>
      <p:sp>
        <p:nvSpPr>
          <p:cNvPr id="10" name="正方形/長方形 9">
            <a:extLst>
              <a:ext uri="{FF2B5EF4-FFF2-40B4-BE49-F238E27FC236}">
                <a16:creationId xmlns:a16="http://schemas.microsoft.com/office/drawing/2014/main" xmlns="" id="{7C44946C-DDC9-F046-9741-41B0C61CDC09}"/>
              </a:ext>
            </a:extLst>
          </p:cNvPr>
          <p:cNvSpPr/>
          <p:nvPr/>
        </p:nvSpPr>
        <p:spPr>
          <a:xfrm>
            <a:off x="525168" y="6166246"/>
            <a:ext cx="1637236" cy="541986"/>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知財</a:t>
            </a:r>
            <a:r>
              <a:rPr lang="en-US" altLang="ja-JP" dirty="0">
                <a:solidFill>
                  <a:schemeClr val="tx1"/>
                </a:solidFill>
              </a:rPr>
              <a:t>G</a:t>
            </a:r>
            <a:endParaRPr lang="en-GB" dirty="0">
              <a:solidFill>
                <a:schemeClr val="tx1"/>
              </a:solidFill>
            </a:endParaRPr>
          </a:p>
        </p:txBody>
      </p:sp>
      <p:sp>
        <p:nvSpPr>
          <p:cNvPr id="11" name="正方形/長方形 10">
            <a:extLst>
              <a:ext uri="{FF2B5EF4-FFF2-40B4-BE49-F238E27FC236}">
                <a16:creationId xmlns:a16="http://schemas.microsoft.com/office/drawing/2014/main" xmlns="" id="{04DCACFC-C90C-144D-88C5-84E351F17FD8}"/>
              </a:ext>
            </a:extLst>
          </p:cNvPr>
          <p:cNvSpPr/>
          <p:nvPr/>
        </p:nvSpPr>
        <p:spPr>
          <a:xfrm>
            <a:off x="107504" y="2544683"/>
            <a:ext cx="1908270" cy="587972"/>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総括企画調整</a:t>
            </a:r>
            <a:r>
              <a:rPr lang="en-US" altLang="ja-JP" dirty="0">
                <a:solidFill>
                  <a:schemeClr val="tx1"/>
                </a:solidFill>
              </a:rPr>
              <a:t>G</a:t>
            </a:r>
            <a:endParaRPr lang="en-GB" dirty="0">
              <a:solidFill>
                <a:schemeClr val="tx1"/>
              </a:solidFill>
            </a:endParaRPr>
          </a:p>
        </p:txBody>
      </p:sp>
      <p:sp>
        <p:nvSpPr>
          <p:cNvPr id="12" name="正方形/長方形 11">
            <a:extLst>
              <a:ext uri="{FF2B5EF4-FFF2-40B4-BE49-F238E27FC236}">
                <a16:creationId xmlns:a16="http://schemas.microsoft.com/office/drawing/2014/main" xmlns="" id="{BD78A4E8-B0C0-274A-B56F-4D08E41A3E4B}"/>
              </a:ext>
            </a:extLst>
          </p:cNvPr>
          <p:cNvSpPr/>
          <p:nvPr/>
        </p:nvSpPr>
        <p:spPr>
          <a:xfrm>
            <a:off x="2159790" y="2544683"/>
            <a:ext cx="2312113" cy="577873"/>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本部長等の特命案件</a:t>
            </a:r>
            <a:endParaRPr lang="en-US" altLang="ja-JP" dirty="0">
              <a:solidFill>
                <a:schemeClr val="tx1"/>
              </a:solidFill>
            </a:endParaRPr>
          </a:p>
        </p:txBody>
      </p:sp>
      <p:cxnSp>
        <p:nvCxnSpPr>
          <p:cNvPr id="13" name="直線矢印コネクタ 12">
            <a:extLst>
              <a:ext uri="{FF2B5EF4-FFF2-40B4-BE49-F238E27FC236}">
                <a16:creationId xmlns:a16="http://schemas.microsoft.com/office/drawing/2014/main" xmlns="" id="{BB962B81-68F5-5F4C-B467-D1081BE527E5}"/>
              </a:ext>
            </a:extLst>
          </p:cNvPr>
          <p:cNvCxnSpPr>
            <a:stCxn id="11" idx="2"/>
            <a:endCxn id="5" idx="0"/>
          </p:cNvCxnSpPr>
          <p:nvPr/>
        </p:nvCxnSpPr>
        <p:spPr>
          <a:xfrm>
            <a:off x="1061639" y="3132655"/>
            <a:ext cx="1400198" cy="78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2A21B2BE-2DD3-9548-B3E4-BB557024FAC4}"/>
              </a:ext>
            </a:extLst>
          </p:cNvPr>
          <p:cNvCxnSpPr>
            <a:stCxn id="12" idx="2"/>
            <a:endCxn id="5" idx="0"/>
          </p:cNvCxnSpPr>
          <p:nvPr/>
        </p:nvCxnSpPr>
        <p:spPr>
          <a:xfrm flipH="1">
            <a:off x="2461837" y="3122556"/>
            <a:ext cx="854010" cy="793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xmlns="" id="{AD2D51FD-805D-9749-94F6-1565C0BA3EE7}"/>
              </a:ext>
            </a:extLst>
          </p:cNvPr>
          <p:cNvSpPr/>
          <p:nvPr/>
        </p:nvSpPr>
        <p:spPr>
          <a:xfrm>
            <a:off x="3561049" y="5451718"/>
            <a:ext cx="1949602" cy="541986"/>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産学官連携推進</a:t>
            </a:r>
            <a:r>
              <a:rPr lang="en-US" altLang="ja-JP" dirty="0">
                <a:solidFill>
                  <a:schemeClr val="tx1"/>
                </a:solidFill>
              </a:rPr>
              <a:t>G</a:t>
            </a:r>
            <a:endParaRPr lang="en-GB" dirty="0">
              <a:solidFill>
                <a:schemeClr val="tx1"/>
              </a:solidFill>
            </a:endParaRPr>
          </a:p>
        </p:txBody>
      </p:sp>
      <p:sp>
        <p:nvSpPr>
          <p:cNvPr id="22" name="正方形/長方形 21">
            <a:extLst>
              <a:ext uri="{FF2B5EF4-FFF2-40B4-BE49-F238E27FC236}">
                <a16:creationId xmlns:a16="http://schemas.microsoft.com/office/drawing/2014/main" xmlns="" id="{AACB512D-C4AF-8943-84F0-2069A5DFED09}"/>
              </a:ext>
            </a:extLst>
          </p:cNvPr>
          <p:cNvSpPr/>
          <p:nvPr/>
        </p:nvSpPr>
        <p:spPr>
          <a:xfrm>
            <a:off x="2411760" y="6189489"/>
            <a:ext cx="2356583" cy="541986"/>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ベンチャー創出推進</a:t>
            </a:r>
            <a:r>
              <a:rPr lang="en-US" altLang="ja-JP" dirty="0">
                <a:solidFill>
                  <a:schemeClr val="tx1"/>
                </a:solidFill>
              </a:rPr>
              <a:t>G</a:t>
            </a:r>
            <a:endParaRPr lang="en-GB" dirty="0">
              <a:solidFill>
                <a:schemeClr val="tx1"/>
              </a:solidFill>
            </a:endParaRPr>
          </a:p>
        </p:txBody>
      </p:sp>
      <p:sp>
        <p:nvSpPr>
          <p:cNvPr id="23" name="テキスト ボックス 22">
            <a:extLst>
              <a:ext uri="{FF2B5EF4-FFF2-40B4-BE49-F238E27FC236}">
                <a16:creationId xmlns:a16="http://schemas.microsoft.com/office/drawing/2014/main" xmlns="" id="{79B06946-7008-FB42-BDD9-464C130F21DE}"/>
              </a:ext>
            </a:extLst>
          </p:cNvPr>
          <p:cNvSpPr txBox="1"/>
          <p:nvPr/>
        </p:nvSpPr>
        <p:spPr>
          <a:xfrm>
            <a:off x="-70384" y="3906221"/>
            <a:ext cx="1778051" cy="584775"/>
          </a:xfrm>
          <a:prstGeom prst="rect">
            <a:avLst/>
          </a:prstGeom>
          <a:noFill/>
        </p:spPr>
        <p:txBody>
          <a:bodyPr wrap="none" rtlCol="0">
            <a:spAutoFit/>
          </a:bodyPr>
          <a:lstStyle/>
          <a:p>
            <a:r>
              <a:rPr lang="ja-JP" altLang="en-US" sz="1600" dirty="0">
                <a:solidFill>
                  <a:srgbClr val="FF0000"/>
                </a:solidFill>
              </a:rPr>
              <a:t>事務との連携強化</a:t>
            </a:r>
            <a:endParaRPr lang="en-US" altLang="ja-JP" sz="1600" dirty="0">
              <a:solidFill>
                <a:srgbClr val="FF0000"/>
              </a:solidFill>
            </a:endParaRPr>
          </a:p>
          <a:p>
            <a:r>
              <a:rPr lang="ja-JP" altLang="en-US" sz="1600" dirty="0">
                <a:solidFill>
                  <a:srgbClr val="FF0000"/>
                </a:solidFill>
              </a:rPr>
              <a:t>多部署と情報共有</a:t>
            </a:r>
            <a:endParaRPr lang="en-GB" sz="1600" dirty="0">
              <a:solidFill>
                <a:srgbClr val="FF0000"/>
              </a:solidFill>
            </a:endParaRPr>
          </a:p>
        </p:txBody>
      </p:sp>
      <p:sp>
        <p:nvSpPr>
          <p:cNvPr id="3" name="テキスト ボックス 2">
            <a:extLst>
              <a:ext uri="{FF2B5EF4-FFF2-40B4-BE49-F238E27FC236}">
                <a16:creationId xmlns:a16="http://schemas.microsoft.com/office/drawing/2014/main" xmlns="" id="{21D8E7AD-EE63-E64F-8207-A5DEA833D09E}"/>
              </a:ext>
            </a:extLst>
          </p:cNvPr>
          <p:cNvSpPr txBox="1"/>
          <p:nvPr/>
        </p:nvSpPr>
        <p:spPr>
          <a:xfrm>
            <a:off x="7145656" y="577133"/>
            <a:ext cx="2007857" cy="369332"/>
          </a:xfrm>
          <a:prstGeom prst="rect">
            <a:avLst/>
          </a:prstGeom>
          <a:noFill/>
        </p:spPr>
        <p:txBody>
          <a:bodyPr wrap="none" rtlCol="0">
            <a:spAutoFit/>
          </a:bodyPr>
          <a:lstStyle/>
          <a:p>
            <a:r>
              <a:rPr lang="en-GB" dirty="0"/>
              <a:t>Ver. 1.4 (2018.4.12)</a:t>
            </a:r>
          </a:p>
        </p:txBody>
      </p:sp>
      <p:sp>
        <p:nvSpPr>
          <p:cNvPr id="19" name="正方形/長方形 18">
            <a:extLst>
              <a:ext uri="{FF2B5EF4-FFF2-40B4-BE49-F238E27FC236}">
                <a16:creationId xmlns:a16="http://schemas.microsoft.com/office/drawing/2014/main" xmlns="" id="{D91B0BF1-3ACC-8944-B73B-9050D5595A34}"/>
              </a:ext>
            </a:extLst>
          </p:cNvPr>
          <p:cNvSpPr/>
          <p:nvPr/>
        </p:nvSpPr>
        <p:spPr>
          <a:xfrm>
            <a:off x="5757485" y="5733256"/>
            <a:ext cx="1232016"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bg1"/>
                </a:solidFill>
              </a:rPr>
              <a:t>アクション</a:t>
            </a:r>
            <a:endParaRPr lang="en-GB" sz="1600" b="1" dirty="0">
              <a:solidFill>
                <a:schemeClr val="bg1"/>
              </a:solidFill>
            </a:endParaRPr>
          </a:p>
        </p:txBody>
      </p:sp>
      <p:sp>
        <p:nvSpPr>
          <p:cNvPr id="14" name="テキスト ボックス 13">
            <a:extLst>
              <a:ext uri="{FF2B5EF4-FFF2-40B4-BE49-F238E27FC236}">
                <a16:creationId xmlns:a16="http://schemas.microsoft.com/office/drawing/2014/main" xmlns="" id="{B130814A-EFB8-594A-BB6F-2AE6555062DA}"/>
              </a:ext>
            </a:extLst>
          </p:cNvPr>
          <p:cNvSpPr txBox="1"/>
          <p:nvPr/>
        </p:nvSpPr>
        <p:spPr>
          <a:xfrm>
            <a:off x="4974039" y="6074712"/>
            <a:ext cx="4062457" cy="738664"/>
          </a:xfrm>
          <a:prstGeom prst="rect">
            <a:avLst/>
          </a:prstGeom>
          <a:noFill/>
          <a:ln w="12700">
            <a:solidFill>
              <a:srgbClr val="00B050"/>
            </a:solidFill>
          </a:ln>
        </p:spPr>
        <p:txBody>
          <a:bodyPr wrap="square" rtlCol="0">
            <a:spAutoFit/>
          </a:bodyPr>
          <a:lstStyle/>
          <a:p>
            <a:r>
              <a:rPr lang="ja-JP" altLang="en-US" sz="1400" dirty="0"/>
              <a:t>・学内全体の研究関連情報共有仕組み作り</a:t>
            </a:r>
            <a:endParaRPr lang="en-US" altLang="ja-JP" sz="1400" dirty="0"/>
          </a:p>
          <a:p>
            <a:r>
              <a:rPr lang="ja-JP" altLang="en-US" sz="1400" dirty="0"/>
              <a:t>・</a:t>
            </a:r>
            <a:r>
              <a:rPr lang="en-US" altLang="ja-JP" sz="1400" dirty="0"/>
              <a:t>NII</a:t>
            </a:r>
            <a:r>
              <a:rPr lang="ja-JP" altLang="en-US" sz="1400" dirty="0"/>
              <a:t>との協働進展による分析</a:t>
            </a:r>
            <a:r>
              <a:rPr lang="ja-JP" altLang="en-US" sz="1400"/>
              <a:t>手法のデファクト化</a:t>
            </a:r>
            <a:endParaRPr lang="en-US" altLang="ja-JP" sz="1400" dirty="0"/>
          </a:p>
          <a:p>
            <a:r>
              <a:rPr lang="ja-JP" altLang="en-US" sz="1400"/>
              <a:t>・オープンイノベーションの産学官連携の</a:t>
            </a:r>
            <a:r>
              <a:rPr lang="ja-JP" altLang="en-US" sz="1400" dirty="0"/>
              <a:t>指針策定</a:t>
            </a:r>
            <a:endParaRPr lang="en-US" altLang="ja-JP" sz="1400" dirty="0"/>
          </a:p>
        </p:txBody>
      </p:sp>
      <p:sp>
        <p:nvSpPr>
          <p:cNvPr id="6" name="テキスト ボックス 5">
            <a:extLst>
              <a:ext uri="{FF2B5EF4-FFF2-40B4-BE49-F238E27FC236}">
                <a16:creationId xmlns:a16="http://schemas.microsoft.com/office/drawing/2014/main" xmlns="" id="{551DC677-6C82-B14A-8952-3EE9888F205D}"/>
              </a:ext>
            </a:extLst>
          </p:cNvPr>
          <p:cNvSpPr txBox="1"/>
          <p:nvPr/>
        </p:nvSpPr>
        <p:spPr>
          <a:xfrm>
            <a:off x="1786410" y="505020"/>
            <a:ext cx="3044423" cy="338554"/>
          </a:xfrm>
          <a:prstGeom prst="rect">
            <a:avLst/>
          </a:prstGeom>
          <a:noFill/>
        </p:spPr>
        <p:txBody>
          <a:bodyPr wrap="none" rtlCol="0">
            <a:spAutoFit/>
          </a:bodyPr>
          <a:lstStyle/>
          <a:p>
            <a:r>
              <a:rPr lang="en-GB" sz="1600" dirty="0"/>
              <a:t>H29</a:t>
            </a:r>
            <a:r>
              <a:rPr lang="ja-JP" altLang="en-US" sz="1600"/>
              <a:t>年度名称は、研究戦略推進</a:t>
            </a:r>
            <a:r>
              <a:rPr lang="en-US" altLang="ja-JP" sz="1600" dirty="0"/>
              <a:t>G</a:t>
            </a:r>
            <a:endParaRPr lang="en-GB" sz="1600" dirty="0"/>
          </a:p>
        </p:txBody>
      </p:sp>
    </p:spTree>
    <p:extLst>
      <p:ext uri="{BB962C8B-B14F-4D97-AF65-F5344CB8AC3E}">
        <p14:creationId xmlns:p14="http://schemas.microsoft.com/office/powerpoint/2010/main" val="357317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xmlns="" id="{9A39BB72-4D54-424A-B405-43CD320248F0}"/>
              </a:ext>
            </a:extLst>
          </p:cNvPr>
          <p:cNvSpPr txBox="1"/>
          <p:nvPr/>
        </p:nvSpPr>
        <p:spPr>
          <a:xfrm>
            <a:off x="467544" y="404664"/>
            <a:ext cx="8568952" cy="6555641"/>
          </a:xfrm>
          <a:prstGeom prst="rect">
            <a:avLst/>
          </a:prstGeom>
          <a:noFill/>
        </p:spPr>
        <p:txBody>
          <a:bodyPr wrap="square" rtlCol="0">
            <a:spAutoFit/>
          </a:bodyPr>
          <a:lstStyle/>
          <a:p>
            <a:r>
              <a:rPr lang="ja-JP" altLang="en-US" sz="1400" dirty="0"/>
              <a:t>○定型業務</a:t>
            </a:r>
            <a:endParaRPr lang="en-US" altLang="ja-JP" sz="1400" dirty="0"/>
          </a:p>
          <a:p>
            <a:r>
              <a:rPr lang="ja-JP" altLang="en-US" sz="1400" dirty="0"/>
              <a:t>　・研究戦略データ集の作成　🔵</a:t>
            </a:r>
            <a:r>
              <a:rPr lang="ja-JP" altLang="en-US" sz="1400"/>
              <a:t>　</a:t>
            </a:r>
            <a:r>
              <a:rPr lang="en-US" altLang="ja-JP" sz="1400" dirty="0"/>
              <a:t>1.5</a:t>
            </a:r>
            <a:r>
              <a:rPr lang="ja-JP" altLang="en-US" sz="1400"/>
              <a:t>人月</a:t>
            </a:r>
            <a:r>
              <a:rPr lang="en-US" altLang="ja-JP" sz="1400" dirty="0"/>
              <a:t>x4</a:t>
            </a:r>
            <a:r>
              <a:rPr lang="ja-JP" altLang="en-US" sz="1400"/>
              <a:t>ヶ月</a:t>
            </a:r>
            <a:endParaRPr lang="en-US" altLang="ja-JP" sz="1400" dirty="0"/>
          </a:p>
          <a:p>
            <a:r>
              <a:rPr lang="ja-JP" altLang="en-US" sz="1400" dirty="0"/>
              <a:t>　・各種データによる各種賞への候補者推薦検討及びその支援</a:t>
            </a:r>
            <a:r>
              <a:rPr lang="ja-JP" altLang="en-US" sz="1400"/>
              <a:t>　🔵</a:t>
            </a:r>
            <a:r>
              <a:rPr lang="en-US" altLang="ja-JP" sz="1400" dirty="0"/>
              <a:t> 1.0</a:t>
            </a:r>
            <a:r>
              <a:rPr lang="ja-JP" altLang="en-US" sz="1400"/>
              <a:t>人月</a:t>
            </a:r>
            <a:r>
              <a:rPr lang="en-US" altLang="ja-JP" sz="1400" dirty="0"/>
              <a:t>x3</a:t>
            </a:r>
            <a:r>
              <a:rPr lang="ja-JP" altLang="en-US" sz="1400"/>
              <a:t>ヶ月</a:t>
            </a:r>
            <a:endParaRPr lang="en-US" altLang="ja-JP" sz="1400" dirty="0"/>
          </a:p>
          <a:p>
            <a:r>
              <a:rPr lang="ja-JP" altLang="en-US" sz="1400" dirty="0"/>
              <a:t>　・各種データによる学振</a:t>
            </a:r>
            <a:r>
              <a:rPr lang="en-US" altLang="ja-JP" sz="1400" dirty="0"/>
              <a:t>PO</a:t>
            </a:r>
            <a:r>
              <a:rPr lang="ja-JP" altLang="en-US" sz="1400" dirty="0"/>
              <a:t>候補者推薦</a:t>
            </a:r>
            <a:r>
              <a:rPr lang="ja-JP" altLang="en-US" sz="1400"/>
              <a:t>　🔵</a:t>
            </a:r>
            <a:r>
              <a:rPr lang="en-US" altLang="ja-JP" sz="1400" dirty="0"/>
              <a:t>  1.5</a:t>
            </a:r>
            <a:r>
              <a:rPr lang="ja-JP" altLang="en-US" sz="1400"/>
              <a:t>人月</a:t>
            </a:r>
            <a:r>
              <a:rPr lang="en-US" altLang="ja-JP" sz="1400" dirty="0"/>
              <a:t>x2</a:t>
            </a:r>
          </a:p>
          <a:p>
            <a:r>
              <a:rPr lang="ja-JP" altLang="en-US" sz="1400" dirty="0"/>
              <a:t>　・研究力分析およびデータセット作成、各種データ収集・</a:t>
            </a:r>
            <a:r>
              <a:rPr lang="ja-JP" altLang="en-US" sz="1400"/>
              <a:t>提供◎</a:t>
            </a:r>
            <a:r>
              <a:rPr lang="en-US" altLang="ja-JP" sz="1400" dirty="0"/>
              <a:t>  0.6</a:t>
            </a:r>
            <a:r>
              <a:rPr lang="ja-JP" altLang="en-US" sz="1400"/>
              <a:t>人月</a:t>
            </a:r>
            <a:endParaRPr lang="en-US" altLang="ja-JP" sz="1400" dirty="0"/>
          </a:p>
          <a:p>
            <a:r>
              <a:rPr lang="ja-JP" altLang="en-US" sz="1400" dirty="0"/>
              <a:t>　</a:t>
            </a:r>
            <a:r>
              <a:rPr lang="ja-JP" altLang="en-US" sz="1400" dirty="0">
                <a:solidFill>
                  <a:srgbClr val="FF0000"/>
                </a:solidFill>
              </a:rPr>
              <a:t>・研究・産学官連携に関するポータルサイト運営拡充による情報発信（永山）</a:t>
            </a:r>
            <a:r>
              <a:rPr lang="ja-JP" altLang="en-US" sz="1400">
                <a:solidFill>
                  <a:srgbClr val="FF0000"/>
                </a:solidFill>
              </a:rPr>
              <a:t>　</a:t>
            </a:r>
            <a:r>
              <a:rPr lang="ja-JP" altLang="en-US" sz="1400">
                <a:solidFill>
                  <a:srgbClr val="0070C0"/>
                </a:solidFill>
              </a:rPr>
              <a:t>▲</a:t>
            </a:r>
            <a:r>
              <a:rPr lang="en-US" altLang="ja-JP" sz="1400" dirty="0">
                <a:solidFill>
                  <a:srgbClr val="0070C0"/>
                </a:solidFill>
              </a:rPr>
              <a:t>  1</a:t>
            </a:r>
            <a:r>
              <a:rPr lang="ja-JP" altLang="en-US" sz="1400">
                <a:solidFill>
                  <a:srgbClr val="0070C0"/>
                </a:solidFill>
              </a:rPr>
              <a:t>時間／日</a:t>
            </a:r>
            <a:endParaRPr lang="en-US" altLang="ja-JP" sz="1400" dirty="0"/>
          </a:p>
          <a:p>
            <a:pPr>
              <a:lnSpc>
                <a:spcPct val="150000"/>
              </a:lnSpc>
            </a:pPr>
            <a:r>
              <a:rPr lang="ja-JP" altLang="en-US" sz="1400" dirty="0"/>
              <a:t>○研究力情報の共有とその分析手法の情報システムの開発・構築　🔵</a:t>
            </a:r>
            <a:endParaRPr lang="en-US" altLang="ja-JP" sz="1400" dirty="0"/>
          </a:p>
          <a:p>
            <a:r>
              <a:rPr lang="ja-JP" altLang="en-US" sz="1400">
                <a:solidFill>
                  <a:srgbClr val="FF0000"/>
                </a:solidFill>
              </a:rPr>
              <a:t>　・研究</a:t>
            </a:r>
            <a:r>
              <a:rPr lang="ja-JP" altLang="en-US" sz="1400" dirty="0">
                <a:solidFill>
                  <a:srgbClr val="FF0000"/>
                </a:solidFill>
              </a:rPr>
              <a:t>大学コンソーシアム研究分析タスクフォース及びワーキング（橋本）🔵</a:t>
            </a:r>
            <a:endParaRPr lang="en-US" altLang="ja-JP" sz="1400" dirty="0">
              <a:solidFill>
                <a:srgbClr val="FF0000"/>
              </a:solidFill>
            </a:endParaRPr>
          </a:p>
          <a:p>
            <a:r>
              <a:rPr lang="ja-JP" altLang="en-US" sz="1400">
                <a:solidFill>
                  <a:srgbClr val="FF0000"/>
                </a:solidFill>
              </a:rPr>
              <a:t>　・オープンソフトウェア</a:t>
            </a:r>
            <a:r>
              <a:rPr lang="en-US" altLang="ja-JP" sz="1400" dirty="0">
                <a:solidFill>
                  <a:srgbClr val="FF0000"/>
                </a:solidFill>
              </a:rPr>
              <a:t>(Jupyter notebook)</a:t>
            </a:r>
            <a:r>
              <a:rPr lang="ja-JP" altLang="en-US" sz="1400" dirty="0">
                <a:solidFill>
                  <a:srgbClr val="FF0000"/>
                </a:solidFill>
              </a:rPr>
              <a:t>による</a:t>
            </a:r>
            <a:r>
              <a:rPr lang="en-US" altLang="ja-JP" sz="1400" dirty="0">
                <a:solidFill>
                  <a:srgbClr val="FF0000"/>
                </a:solidFill>
              </a:rPr>
              <a:t>Web</a:t>
            </a:r>
            <a:r>
              <a:rPr lang="ja-JP" altLang="en-US" sz="1400" dirty="0">
                <a:solidFill>
                  <a:srgbClr val="FF0000"/>
                </a:solidFill>
              </a:rPr>
              <a:t>分析システム構築と対外連携（渡邉</a:t>
            </a:r>
            <a:r>
              <a:rPr lang="ja-JP" altLang="en-US" sz="1400">
                <a:solidFill>
                  <a:srgbClr val="FF0000"/>
                </a:solidFill>
              </a:rPr>
              <a:t>） 🔵</a:t>
            </a:r>
            <a:endParaRPr lang="en-US" altLang="ja-JP" sz="1400" dirty="0">
              <a:solidFill>
                <a:srgbClr val="FF0000"/>
              </a:solidFill>
            </a:endParaRPr>
          </a:p>
          <a:p>
            <a:pPr>
              <a:lnSpc>
                <a:spcPct val="150000"/>
              </a:lnSpc>
            </a:pPr>
            <a:r>
              <a:rPr lang="ja-JP" altLang="en-US" sz="1400" dirty="0"/>
              <a:t>○九大サイエンスパーク構想（主査：原田：糸島市、福岡市、</a:t>
            </a:r>
            <a:r>
              <a:rPr lang="en-US" altLang="ja-JP" sz="1400" dirty="0"/>
              <a:t>OPACK</a:t>
            </a:r>
            <a:r>
              <a:rPr lang="ja-JP" altLang="en-US" sz="1400" dirty="0"/>
              <a:t>）</a:t>
            </a:r>
            <a:endParaRPr lang="en-US" altLang="ja-JP" sz="1400" dirty="0"/>
          </a:p>
          <a:p>
            <a:pPr>
              <a:lnSpc>
                <a:spcPct val="150000"/>
              </a:lnSpc>
            </a:pPr>
            <a:r>
              <a:rPr lang="ja-JP" altLang="en-US" sz="1400" dirty="0"/>
              <a:t>○アジアに関する研究・教育機構の検討</a:t>
            </a:r>
            <a:r>
              <a:rPr lang="ja-JP" altLang="en-US" sz="1400"/>
              <a:t>　🔵</a:t>
            </a:r>
            <a:endParaRPr lang="en-US" altLang="ja-JP" sz="1400" dirty="0"/>
          </a:p>
          <a:p>
            <a:pPr>
              <a:lnSpc>
                <a:spcPct val="150000"/>
              </a:lnSpc>
            </a:pPr>
            <a:r>
              <a:rPr lang="ja-JP" altLang="en-US" sz="1400" dirty="0"/>
              <a:t>○産学連携研究プラットフォームの創生</a:t>
            </a:r>
            <a:endParaRPr lang="en-US" altLang="ja-JP" sz="1400" dirty="0"/>
          </a:p>
          <a:p>
            <a:r>
              <a:rPr lang="ja-JP" altLang="en-US" sz="1400" dirty="0"/>
              <a:t>　・農業</a:t>
            </a:r>
            <a:r>
              <a:rPr lang="en-US" altLang="ja-JP" sz="1400" dirty="0"/>
              <a:t>AI</a:t>
            </a:r>
            <a:r>
              <a:rPr lang="ja-JP" altLang="en-US" sz="1400" dirty="0"/>
              <a:t>（富士通：組織対応型連携）</a:t>
            </a:r>
            <a:endParaRPr lang="en-US" altLang="ja-JP" sz="1400" dirty="0"/>
          </a:p>
          <a:p>
            <a:r>
              <a:rPr lang="ja-JP" altLang="en-US" sz="1400" dirty="0"/>
              <a:t>　</a:t>
            </a:r>
            <a:r>
              <a:rPr lang="ja-JP" altLang="en-US" sz="1400" dirty="0">
                <a:solidFill>
                  <a:srgbClr val="FF0000"/>
                </a:solidFill>
              </a:rPr>
              <a:t>・</a:t>
            </a:r>
            <a:r>
              <a:rPr lang="ja-JP" altLang="en-US" sz="1400">
                <a:solidFill>
                  <a:srgbClr val="FF0000"/>
                </a:solidFill>
              </a:rPr>
              <a:t>九州量子科学技術研究（システム情報、</a:t>
            </a:r>
            <a:r>
              <a:rPr lang="en-US" altLang="ja-JP" sz="1400" dirty="0">
                <a:solidFill>
                  <a:srgbClr val="FF0000"/>
                </a:solidFill>
              </a:rPr>
              <a:t>IMI</a:t>
            </a:r>
            <a:r>
              <a:rPr lang="ja-JP" altLang="en-US" sz="1400">
                <a:solidFill>
                  <a:srgbClr val="FF0000"/>
                </a:solidFill>
              </a:rPr>
              <a:t>、理学、</a:t>
            </a:r>
            <a:r>
              <a:rPr lang="en-US" altLang="ja-JP" sz="1400" dirty="0">
                <a:solidFill>
                  <a:srgbClr val="FF0000"/>
                </a:solidFill>
              </a:rPr>
              <a:t>GIC</a:t>
            </a:r>
            <a:r>
              <a:rPr lang="ja-JP" altLang="en-US" sz="1400">
                <a:solidFill>
                  <a:srgbClr val="FF0000"/>
                </a:solidFill>
              </a:rPr>
              <a:t>、低温センター、</a:t>
            </a:r>
            <a:r>
              <a:rPr lang="en-US" altLang="ja-JP" sz="1400" dirty="0">
                <a:solidFill>
                  <a:srgbClr val="FF0000"/>
                </a:solidFill>
              </a:rPr>
              <a:t>CTH</a:t>
            </a:r>
            <a:r>
              <a:rPr lang="ja-JP" altLang="en-US" sz="1400">
                <a:solidFill>
                  <a:srgbClr val="FF0000"/>
                </a:solidFill>
              </a:rPr>
              <a:t>、</a:t>
            </a:r>
            <a:r>
              <a:rPr lang="en-US" altLang="ja-JP" sz="1400" dirty="0">
                <a:solidFill>
                  <a:srgbClr val="FF0000"/>
                </a:solidFill>
              </a:rPr>
              <a:t>RHUL</a:t>
            </a:r>
            <a:r>
              <a:rPr lang="ja-JP" altLang="en-US" sz="1400">
                <a:solidFill>
                  <a:srgbClr val="FF0000"/>
                </a:solidFill>
              </a:rPr>
              <a:t>）</a:t>
            </a:r>
            <a:endParaRPr lang="en-US" altLang="ja-JP" sz="1400" dirty="0">
              <a:solidFill>
                <a:srgbClr val="FF0000"/>
              </a:solidFill>
            </a:endParaRPr>
          </a:p>
          <a:p>
            <a:r>
              <a:rPr lang="ja-JP" altLang="en-US" sz="1400">
                <a:solidFill>
                  <a:srgbClr val="FF0000"/>
                </a:solidFill>
              </a:rPr>
              <a:t>　・鳥栖プロジェクト（</a:t>
            </a:r>
            <a:r>
              <a:rPr lang="ja-JP" altLang="en-US" sz="1400" dirty="0">
                <a:solidFill>
                  <a:srgbClr val="FF0000"/>
                </a:solidFill>
              </a:rPr>
              <a:t>産総研九州センター、佐賀シンクロトロン、重粒子線</a:t>
            </a:r>
            <a:r>
              <a:rPr lang="ja-JP" altLang="en-US" sz="1400">
                <a:solidFill>
                  <a:srgbClr val="FF0000"/>
                </a:solidFill>
              </a:rPr>
              <a:t>治療）</a:t>
            </a:r>
            <a:r>
              <a:rPr lang="en-US" altLang="ja-JP" sz="1400" dirty="0">
                <a:solidFill>
                  <a:srgbClr val="FF0000"/>
                </a:solidFill>
              </a:rPr>
              <a:t> ※</a:t>
            </a:r>
            <a:r>
              <a:rPr lang="ja-JP" altLang="en-US" sz="1400">
                <a:solidFill>
                  <a:srgbClr val="FF0000"/>
                </a:solidFill>
              </a:rPr>
              <a:t>総長より</a:t>
            </a:r>
            <a:endParaRPr lang="en-US" altLang="ja-JP" sz="1400" dirty="0">
              <a:solidFill>
                <a:srgbClr val="FF0000"/>
              </a:solidFill>
            </a:endParaRPr>
          </a:p>
          <a:p>
            <a:r>
              <a:rPr lang="ja-JP" altLang="en-US" sz="1400" dirty="0"/>
              <a:t>　・</a:t>
            </a:r>
            <a:r>
              <a:rPr lang="en-US" altLang="ja-JP" sz="1400" dirty="0"/>
              <a:t> Society5.0</a:t>
            </a:r>
            <a:r>
              <a:rPr lang="ja-JP" altLang="en-US" sz="1400" dirty="0"/>
              <a:t>新興国モデル ヤンゴン・ソサエティデザイン（日立製作所組織対応型連携）</a:t>
            </a:r>
            <a:endParaRPr lang="en-US" altLang="ja-JP" sz="1400" dirty="0"/>
          </a:p>
          <a:p>
            <a:r>
              <a:rPr lang="ja-JP" altLang="en-US" sz="1400" dirty="0"/>
              <a:t>　・オープンイノベーションによる部局を越えた協働推進（</a:t>
            </a:r>
            <a:r>
              <a:rPr lang="en-US" altLang="ja-JP" sz="1400" dirty="0"/>
              <a:t>GIC: KOINE</a:t>
            </a:r>
            <a:r>
              <a:rPr lang="ja-JP" altLang="en-US" sz="1400"/>
              <a:t>部門）　</a:t>
            </a:r>
            <a:r>
              <a:rPr lang="en-US" altLang="ja-JP" sz="1400" dirty="0" err="1"/>
              <a:t>NanoFactory</a:t>
            </a:r>
            <a:r>
              <a:rPr lang="en-US" altLang="ja-JP" sz="1400" dirty="0"/>
              <a:t>, </a:t>
            </a:r>
            <a:r>
              <a:rPr lang="en-US" altLang="ja-JP" sz="1400" dirty="0" err="1"/>
              <a:t>NanoFundry</a:t>
            </a:r>
            <a:r>
              <a:rPr lang="en-US" altLang="ja-JP" sz="1400" dirty="0"/>
              <a:t>, </a:t>
            </a:r>
            <a:r>
              <a:rPr lang="ja-JP" altLang="en-US" sz="1400"/>
              <a:t>食農、</a:t>
            </a:r>
            <a:endParaRPr lang="en-US" altLang="ja-JP" sz="1400" dirty="0"/>
          </a:p>
          <a:p>
            <a:pPr>
              <a:lnSpc>
                <a:spcPct val="150000"/>
              </a:lnSpc>
            </a:pPr>
            <a:r>
              <a:rPr lang="ja-JP" altLang="en-US" sz="1400" dirty="0"/>
              <a:t>○大型予算獲得（文部科学省）</a:t>
            </a:r>
            <a:endParaRPr lang="en-US" altLang="ja-JP" sz="1400" dirty="0"/>
          </a:p>
          <a:p>
            <a:r>
              <a:rPr lang="ja-JP" altLang="en-US" sz="1400" dirty="0">
                <a:solidFill>
                  <a:srgbClr val="FF0000"/>
                </a:solidFill>
              </a:rPr>
              <a:t>　・</a:t>
            </a:r>
            <a:r>
              <a:rPr lang="en-US" altLang="ja-JP" sz="1400" dirty="0">
                <a:solidFill>
                  <a:srgbClr val="FF0000"/>
                </a:solidFill>
              </a:rPr>
              <a:t>OI</a:t>
            </a:r>
            <a:r>
              <a:rPr lang="ja-JP" altLang="en-US" sz="1400" dirty="0">
                <a:solidFill>
                  <a:srgbClr val="FF0000"/>
                </a:solidFill>
              </a:rPr>
              <a:t>機構　</a:t>
            </a:r>
            <a:r>
              <a:rPr lang="en-US" altLang="ja-JP" sz="1400" dirty="0">
                <a:solidFill>
                  <a:srgbClr val="FF0000"/>
                </a:solidFill>
              </a:rPr>
              <a:t>5</a:t>
            </a:r>
            <a:r>
              <a:rPr lang="ja-JP" altLang="en-US" sz="1400" dirty="0">
                <a:solidFill>
                  <a:srgbClr val="FF0000"/>
                </a:solidFill>
              </a:rPr>
              <a:t>月末　（産学官連携組織</a:t>
            </a:r>
            <a:r>
              <a:rPr lang="ja-JP" altLang="en-US" sz="1400">
                <a:solidFill>
                  <a:srgbClr val="FF0000"/>
                </a:solidFill>
              </a:rPr>
              <a:t>整備）</a:t>
            </a:r>
            <a:r>
              <a:rPr lang="en-US" altLang="ja-JP" sz="1400" dirty="0">
                <a:solidFill>
                  <a:srgbClr val="FF0000"/>
                </a:solidFill>
              </a:rPr>
              <a:t> 1.7</a:t>
            </a:r>
            <a:r>
              <a:rPr lang="ja-JP" altLang="en-US" sz="1400">
                <a:solidFill>
                  <a:srgbClr val="FF0000"/>
                </a:solidFill>
              </a:rPr>
              <a:t>億円</a:t>
            </a:r>
            <a:r>
              <a:rPr lang="en-US" altLang="ja-JP" sz="1400" dirty="0">
                <a:solidFill>
                  <a:srgbClr val="FF0000"/>
                </a:solidFill>
              </a:rPr>
              <a:t>x5</a:t>
            </a:r>
            <a:r>
              <a:rPr lang="ja-JP" altLang="en-US" sz="1400">
                <a:solidFill>
                  <a:srgbClr val="FF0000"/>
                </a:solidFill>
              </a:rPr>
              <a:t>年</a:t>
            </a:r>
            <a:endParaRPr lang="en-US" altLang="ja-JP" sz="1400" dirty="0">
              <a:solidFill>
                <a:srgbClr val="FF0000"/>
              </a:solidFill>
            </a:endParaRPr>
          </a:p>
          <a:p>
            <a:r>
              <a:rPr lang="ja-JP" altLang="en-US" sz="1400" dirty="0">
                <a:solidFill>
                  <a:srgbClr val="FF0000"/>
                </a:solidFill>
              </a:rPr>
              <a:t>　・</a:t>
            </a:r>
            <a:r>
              <a:rPr lang="en-US" altLang="ja-JP" sz="1400" dirty="0">
                <a:solidFill>
                  <a:srgbClr val="FF0000"/>
                </a:solidFill>
              </a:rPr>
              <a:t>OI</a:t>
            </a:r>
            <a:r>
              <a:rPr lang="ja-JP" altLang="en-US" sz="1400" dirty="0">
                <a:solidFill>
                  <a:srgbClr val="FF0000"/>
                </a:solidFill>
              </a:rPr>
              <a:t>機構</a:t>
            </a:r>
            <a:r>
              <a:rPr lang="ja-JP" altLang="en-US" sz="1400">
                <a:solidFill>
                  <a:srgbClr val="FF0000"/>
                </a:solidFill>
              </a:rPr>
              <a:t>付属</a:t>
            </a:r>
            <a:r>
              <a:rPr lang="en-US" altLang="ja-JP" sz="1400" dirty="0">
                <a:solidFill>
                  <a:srgbClr val="FF0000"/>
                </a:solidFill>
              </a:rPr>
              <a:t>OPERA</a:t>
            </a:r>
            <a:r>
              <a:rPr lang="ja-JP" altLang="en-US" sz="1400">
                <a:solidFill>
                  <a:srgbClr val="FF0000"/>
                </a:solidFill>
              </a:rPr>
              <a:t>（薬学、</a:t>
            </a:r>
            <a:r>
              <a:rPr lang="en-US" altLang="ja-JP" sz="1400" dirty="0">
                <a:solidFill>
                  <a:srgbClr val="FF0000"/>
                </a:solidFill>
              </a:rPr>
              <a:t>GIC</a:t>
            </a:r>
            <a:r>
              <a:rPr lang="ja-JP" altLang="en-US" sz="1400">
                <a:solidFill>
                  <a:srgbClr val="FF0000"/>
                </a:solidFill>
              </a:rPr>
              <a:t>）</a:t>
            </a:r>
            <a:r>
              <a:rPr lang="en-US" altLang="ja-JP" sz="1400" dirty="0">
                <a:solidFill>
                  <a:srgbClr val="FF0000"/>
                </a:solidFill>
              </a:rPr>
              <a:t> 1</a:t>
            </a:r>
            <a:r>
              <a:rPr lang="ja-JP" altLang="en-US" sz="1400">
                <a:solidFill>
                  <a:srgbClr val="FF0000"/>
                </a:solidFill>
              </a:rPr>
              <a:t>億円</a:t>
            </a:r>
            <a:r>
              <a:rPr lang="en-US" altLang="ja-JP" sz="1400" dirty="0">
                <a:solidFill>
                  <a:srgbClr val="FF0000"/>
                </a:solidFill>
              </a:rPr>
              <a:t>x6</a:t>
            </a:r>
            <a:r>
              <a:rPr lang="ja-JP" altLang="en-US" sz="1400">
                <a:solidFill>
                  <a:srgbClr val="FF0000"/>
                </a:solidFill>
              </a:rPr>
              <a:t>年</a:t>
            </a:r>
            <a:endParaRPr lang="en-US" altLang="ja-JP" sz="1400" dirty="0">
              <a:solidFill>
                <a:srgbClr val="FF0000"/>
              </a:solidFill>
            </a:endParaRPr>
          </a:p>
          <a:p>
            <a:r>
              <a:rPr lang="ja-JP" altLang="en-US" sz="1400" dirty="0">
                <a:solidFill>
                  <a:srgbClr val="FF0000"/>
                </a:solidFill>
              </a:rPr>
              <a:t>　・</a:t>
            </a:r>
            <a:r>
              <a:rPr lang="en-US" altLang="ja-JP" sz="1400" dirty="0">
                <a:solidFill>
                  <a:srgbClr val="FF0000"/>
                </a:solidFill>
              </a:rPr>
              <a:t>Q-LEAP 5</a:t>
            </a:r>
            <a:r>
              <a:rPr lang="ja-JP" altLang="en-US" sz="1400" dirty="0">
                <a:solidFill>
                  <a:srgbClr val="FF0000"/>
                </a:solidFill>
              </a:rPr>
              <a:t>月末　（他大学、</a:t>
            </a:r>
            <a:r>
              <a:rPr lang="en-US" altLang="ja-JP" sz="1400" dirty="0">
                <a:solidFill>
                  <a:srgbClr val="FF0000"/>
                </a:solidFill>
              </a:rPr>
              <a:t> NTT, </a:t>
            </a:r>
            <a:r>
              <a:rPr lang="ja-JP" altLang="en-US" sz="1400" dirty="0">
                <a:solidFill>
                  <a:srgbClr val="FF0000"/>
                </a:solidFill>
              </a:rPr>
              <a:t>日立、富士通</a:t>
            </a:r>
            <a:r>
              <a:rPr lang="ja-JP" altLang="en-US" sz="1400">
                <a:solidFill>
                  <a:srgbClr val="FF0000"/>
                </a:solidFill>
              </a:rPr>
              <a:t>など）</a:t>
            </a:r>
            <a:r>
              <a:rPr lang="en-US" altLang="ja-JP" sz="1400" dirty="0">
                <a:solidFill>
                  <a:srgbClr val="FF0000"/>
                </a:solidFill>
              </a:rPr>
              <a:t> 0.6</a:t>
            </a:r>
            <a:r>
              <a:rPr lang="ja-JP" altLang="en-US" sz="1400">
                <a:solidFill>
                  <a:srgbClr val="FF0000"/>
                </a:solidFill>
              </a:rPr>
              <a:t>億円</a:t>
            </a:r>
            <a:r>
              <a:rPr lang="en-US" altLang="ja-JP" sz="1400" dirty="0">
                <a:solidFill>
                  <a:srgbClr val="FF0000"/>
                </a:solidFill>
              </a:rPr>
              <a:t>x10</a:t>
            </a:r>
            <a:r>
              <a:rPr lang="ja-JP" altLang="en-US" sz="1400">
                <a:solidFill>
                  <a:srgbClr val="FF0000"/>
                </a:solidFill>
              </a:rPr>
              <a:t>年</a:t>
            </a:r>
            <a:endParaRPr lang="en-US" altLang="ja-JP" sz="1400" dirty="0">
              <a:solidFill>
                <a:srgbClr val="FF0000"/>
              </a:solidFill>
            </a:endParaRPr>
          </a:p>
          <a:p>
            <a:pPr>
              <a:lnSpc>
                <a:spcPct val="150000"/>
              </a:lnSpc>
            </a:pPr>
            <a:r>
              <a:rPr lang="ja-JP" altLang="en-US" sz="1400" dirty="0"/>
              <a:t>○検討課題</a:t>
            </a:r>
            <a:endParaRPr lang="en-US" altLang="ja-JP" sz="1400" dirty="0"/>
          </a:p>
          <a:p>
            <a:r>
              <a:rPr lang="ja-JP" altLang="en-US" sz="1400" dirty="0"/>
              <a:t>　</a:t>
            </a:r>
            <a:r>
              <a:rPr lang="ja-JP" altLang="en-US" sz="1400" dirty="0">
                <a:solidFill>
                  <a:srgbClr val="FF0000"/>
                </a:solidFill>
              </a:rPr>
              <a:t>・先導的研究センターのヒアリング協力　🔵</a:t>
            </a:r>
            <a:endParaRPr lang="en-US" altLang="ja-JP" sz="1400" dirty="0">
              <a:solidFill>
                <a:srgbClr val="FF0000"/>
              </a:solidFill>
            </a:endParaRPr>
          </a:p>
          <a:p>
            <a:r>
              <a:rPr lang="ja-JP" altLang="en-US" sz="1400" dirty="0"/>
              <a:t>　</a:t>
            </a:r>
            <a:r>
              <a:rPr lang="ja-JP" altLang="en-US" sz="1400" dirty="0">
                <a:solidFill>
                  <a:srgbClr val="FF0000"/>
                </a:solidFill>
              </a:rPr>
              <a:t>・産総研との協働　</a:t>
            </a:r>
            <a:r>
              <a:rPr lang="ja-JP" altLang="en-US" sz="1400" dirty="0">
                <a:solidFill>
                  <a:srgbClr val="0070C0"/>
                </a:solidFill>
              </a:rPr>
              <a:t>▲</a:t>
            </a:r>
            <a:endParaRPr lang="en-US" altLang="ja-JP" sz="1400" dirty="0">
              <a:solidFill>
                <a:srgbClr val="0070C0"/>
              </a:solidFill>
            </a:endParaRPr>
          </a:p>
          <a:p>
            <a:r>
              <a:rPr lang="ja-JP" altLang="en-US" sz="1400" dirty="0"/>
              <a:t>　・研究・教育にかかる国際安全保障ガイドライン策定</a:t>
            </a:r>
            <a:endParaRPr lang="en-US" altLang="ja-JP" sz="1400" dirty="0"/>
          </a:p>
          <a:p>
            <a:r>
              <a:rPr lang="ja-JP" altLang="en-US" sz="1400" dirty="0"/>
              <a:t>　</a:t>
            </a:r>
            <a:r>
              <a:rPr lang="ja-JP" altLang="en-US" sz="1400" dirty="0">
                <a:solidFill>
                  <a:srgbClr val="FF0000"/>
                </a:solidFill>
              </a:rPr>
              <a:t>・オープンイノベーションを踏まえた知的財産権の</a:t>
            </a:r>
            <a:r>
              <a:rPr lang="en-US" altLang="ja-JP" sz="1400" dirty="0">
                <a:solidFill>
                  <a:srgbClr val="FF0000"/>
                </a:solidFill>
              </a:rPr>
              <a:t>OPEN/CLOSE</a:t>
            </a:r>
            <a:r>
              <a:rPr lang="ja-JP" altLang="en-US" sz="1400" dirty="0">
                <a:solidFill>
                  <a:srgbClr val="FF0000"/>
                </a:solidFill>
              </a:rPr>
              <a:t>戦略</a:t>
            </a:r>
            <a:r>
              <a:rPr lang="ja-JP" altLang="en-US" sz="1400">
                <a:solidFill>
                  <a:srgbClr val="FF0000"/>
                </a:solidFill>
              </a:rPr>
              <a:t>の策定）</a:t>
            </a:r>
            <a:r>
              <a:rPr lang="en-US" altLang="ja-JP" sz="1400" dirty="0">
                <a:solidFill>
                  <a:srgbClr val="FF0000"/>
                </a:solidFill>
              </a:rPr>
              <a:t> (Dolores, </a:t>
            </a:r>
            <a:r>
              <a:rPr lang="ja-JP" altLang="en-US" sz="1400">
                <a:solidFill>
                  <a:srgbClr val="FF0000"/>
                </a:solidFill>
              </a:rPr>
              <a:t>間中先生（特許庁出向）</a:t>
            </a:r>
            <a:endParaRPr lang="en-US" altLang="ja-JP" sz="1400" dirty="0">
              <a:solidFill>
                <a:srgbClr val="FF0000"/>
              </a:solidFill>
            </a:endParaRPr>
          </a:p>
        </p:txBody>
      </p:sp>
      <p:sp>
        <p:nvSpPr>
          <p:cNvPr id="3" name="テキスト ボックス 2">
            <a:extLst>
              <a:ext uri="{FF2B5EF4-FFF2-40B4-BE49-F238E27FC236}">
                <a16:creationId xmlns:a16="http://schemas.microsoft.com/office/drawing/2014/main" xmlns="" id="{72FD3B6F-9AAD-1140-B033-D14C1A397F62}"/>
              </a:ext>
            </a:extLst>
          </p:cNvPr>
          <p:cNvSpPr txBox="1"/>
          <p:nvPr/>
        </p:nvSpPr>
        <p:spPr>
          <a:xfrm>
            <a:off x="179512" y="27442"/>
            <a:ext cx="4810932" cy="369332"/>
          </a:xfrm>
          <a:prstGeom prst="rect">
            <a:avLst/>
          </a:prstGeom>
          <a:noFill/>
        </p:spPr>
        <p:txBody>
          <a:bodyPr wrap="none" rtlCol="0">
            <a:spAutoFit/>
          </a:bodyPr>
          <a:lstStyle/>
          <a:p>
            <a:r>
              <a:rPr lang="en-GB" dirty="0"/>
              <a:t>H30</a:t>
            </a:r>
            <a:r>
              <a:rPr lang="ja-JP" altLang="en-US"/>
              <a:t>年度の業務一覧（</a:t>
            </a:r>
            <a:r>
              <a:rPr lang="ja-JP" altLang="en-US" dirty="0"/>
              <a:t>赤字は</a:t>
            </a:r>
            <a:r>
              <a:rPr lang="en-US" altLang="ja-JP" dirty="0"/>
              <a:t>H29</a:t>
            </a:r>
            <a:r>
              <a:rPr lang="ja-JP" altLang="en-US" dirty="0"/>
              <a:t>年度との差分）</a:t>
            </a:r>
            <a:endParaRPr lang="en-GB" dirty="0"/>
          </a:p>
        </p:txBody>
      </p:sp>
    </p:spTree>
    <p:extLst>
      <p:ext uri="{BB962C8B-B14F-4D97-AF65-F5344CB8AC3E}">
        <p14:creationId xmlns:p14="http://schemas.microsoft.com/office/powerpoint/2010/main" val="424749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a:extLst>
              <a:ext uri="{FF2B5EF4-FFF2-40B4-BE49-F238E27FC236}">
                <a16:creationId xmlns:a16="http://schemas.microsoft.com/office/drawing/2014/main" xmlns="" id="{22987E92-3D54-3C4D-BCEA-7A0F2DAC932D}"/>
              </a:ext>
            </a:extLst>
          </p:cNvPr>
          <p:cNvSpPr/>
          <p:nvPr/>
        </p:nvSpPr>
        <p:spPr>
          <a:xfrm>
            <a:off x="1403648" y="4797151"/>
            <a:ext cx="5678028" cy="541284"/>
          </a:xfrm>
          <a:prstGeom prst="roundRect">
            <a:avLst/>
          </a:prstGeom>
          <a:solidFill>
            <a:schemeClr val="bg1">
              <a:lumMod val="95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量子回路・計算アーキテクチャ</a:t>
            </a:r>
            <a:endParaRPr lang="en-US" altLang="ja-JP" b="1" dirty="0">
              <a:solidFill>
                <a:schemeClr val="tx1"/>
              </a:solidFill>
            </a:endParaRPr>
          </a:p>
          <a:p>
            <a:pPr algn="ctr"/>
            <a:r>
              <a:rPr lang="ja-JP" altLang="en-US" sz="1600" b="1">
                <a:solidFill>
                  <a:srgbClr val="00B0F0"/>
                </a:solidFill>
              </a:rPr>
              <a:t>シス情 井上弘士教授</a:t>
            </a:r>
          </a:p>
        </p:txBody>
      </p:sp>
      <p:sp>
        <p:nvSpPr>
          <p:cNvPr id="33" name="角丸四角形 32"/>
          <p:cNvSpPr/>
          <p:nvPr/>
        </p:nvSpPr>
        <p:spPr>
          <a:xfrm>
            <a:off x="1619672" y="3789040"/>
            <a:ext cx="911597" cy="92962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量子通信回路</a:t>
            </a:r>
            <a:endParaRPr lang="en-GB" dirty="0">
              <a:solidFill>
                <a:schemeClr val="tx1"/>
              </a:solidFill>
            </a:endParaRPr>
          </a:p>
        </p:txBody>
      </p:sp>
      <p:sp>
        <p:nvSpPr>
          <p:cNvPr id="35" name="角丸四角形 34"/>
          <p:cNvSpPr/>
          <p:nvPr/>
        </p:nvSpPr>
        <p:spPr>
          <a:xfrm>
            <a:off x="2699570" y="3824363"/>
            <a:ext cx="921118" cy="90078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量子暗号回路</a:t>
            </a:r>
            <a:endParaRPr lang="en-GB" dirty="0">
              <a:solidFill>
                <a:schemeClr val="tx1"/>
              </a:solidFill>
            </a:endParaRPr>
          </a:p>
        </p:txBody>
      </p:sp>
      <p:sp>
        <p:nvSpPr>
          <p:cNvPr id="36" name="角丸四角形 35"/>
          <p:cNvSpPr/>
          <p:nvPr/>
        </p:nvSpPr>
        <p:spPr>
          <a:xfrm>
            <a:off x="1619672" y="2867633"/>
            <a:ext cx="911597" cy="92140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量子計測回路</a:t>
            </a:r>
            <a:endParaRPr lang="en-GB" dirty="0">
              <a:solidFill>
                <a:schemeClr val="tx1"/>
              </a:solidFill>
            </a:endParaRPr>
          </a:p>
        </p:txBody>
      </p:sp>
      <p:sp>
        <p:nvSpPr>
          <p:cNvPr id="37" name="角丸四角形 36"/>
          <p:cNvSpPr/>
          <p:nvPr/>
        </p:nvSpPr>
        <p:spPr>
          <a:xfrm>
            <a:off x="2699792" y="2852937"/>
            <a:ext cx="920896" cy="95788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量子演算回路</a:t>
            </a:r>
            <a:endParaRPr lang="en-GB" dirty="0">
              <a:solidFill>
                <a:schemeClr val="tx1"/>
              </a:solidFill>
            </a:endParaRPr>
          </a:p>
        </p:txBody>
      </p:sp>
      <p:sp>
        <p:nvSpPr>
          <p:cNvPr id="23" name="角丸四角形 22"/>
          <p:cNvSpPr/>
          <p:nvPr/>
        </p:nvSpPr>
        <p:spPr>
          <a:xfrm>
            <a:off x="4735680" y="3640049"/>
            <a:ext cx="2076402" cy="50405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量子アルゴリズム</a:t>
            </a:r>
            <a:endParaRPr lang="en-GB" dirty="0">
              <a:solidFill>
                <a:schemeClr val="tx1"/>
              </a:solidFill>
            </a:endParaRPr>
          </a:p>
        </p:txBody>
      </p:sp>
      <p:sp>
        <p:nvSpPr>
          <p:cNvPr id="27" name="角丸四角形 26"/>
          <p:cNvSpPr/>
          <p:nvPr/>
        </p:nvSpPr>
        <p:spPr>
          <a:xfrm>
            <a:off x="5776331" y="3076153"/>
            <a:ext cx="1132464" cy="50405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量子</a:t>
            </a:r>
            <a:r>
              <a:rPr lang="en-US" altLang="ja-JP" dirty="0">
                <a:solidFill>
                  <a:schemeClr val="tx1"/>
                </a:solidFill>
              </a:rPr>
              <a:t>OS</a:t>
            </a:r>
            <a:endParaRPr lang="en-GB" dirty="0">
              <a:solidFill>
                <a:schemeClr val="tx1"/>
              </a:solidFill>
            </a:endParaRPr>
          </a:p>
        </p:txBody>
      </p:sp>
      <p:sp>
        <p:nvSpPr>
          <p:cNvPr id="28" name="角丸四角形 27"/>
          <p:cNvSpPr/>
          <p:nvPr/>
        </p:nvSpPr>
        <p:spPr>
          <a:xfrm>
            <a:off x="4499992" y="3075827"/>
            <a:ext cx="1247742" cy="50405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量子言語</a:t>
            </a:r>
            <a:endParaRPr lang="en-GB" dirty="0">
              <a:solidFill>
                <a:schemeClr val="tx1"/>
              </a:solidFill>
            </a:endParaRPr>
          </a:p>
        </p:txBody>
      </p:sp>
      <p:sp>
        <p:nvSpPr>
          <p:cNvPr id="29" name="角丸四角形 28"/>
          <p:cNvSpPr/>
          <p:nvPr/>
        </p:nvSpPr>
        <p:spPr>
          <a:xfrm>
            <a:off x="4735680" y="4204323"/>
            <a:ext cx="2076402" cy="50405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量子コンパイラー</a:t>
            </a:r>
            <a:endParaRPr lang="en-GB" dirty="0">
              <a:solidFill>
                <a:schemeClr val="tx1"/>
              </a:solidFill>
            </a:endParaRPr>
          </a:p>
        </p:txBody>
      </p:sp>
      <p:sp>
        <p:nvSpPr>
          <p:cNvPr id="39" name="正方形/長方形 38"/>
          <p:cNvSpPr/>
          <p:nvPr/>
        </p:nvSpPr>
        <p:spPr>
          <a:xfrm>
            <a:off x="1474365" y="931302"/>
            <a:ext cx="5522022" cy="888521"/>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ja-JP" altLang="en-US" sz="2000" u="sng" dirty="0">
                <a:solidFill>
                  <a:schemeClr val="tx1"/>
                </a:solidFill>
              </a:rPr>
              <a:t>量子アプリケーション</a:t>
            </a:r>
            <a:endParaRPr lang="en-US" altLang="ja-JP" sz="2000" u="sng" dirty="0">
              <a:solidFill>
                <a:schemeClr val="tx1"/>
              </a:solidFill>
            </a:endParaRPr>
          </a:p>
          <a:p>
            <a:pPr algn="ctr"/>
            <a:endParaRPr lang="en-US" sz="2000" u="sng" dirty="0">
              <a:solidFill>
                <a:schemeClr val="tx1"/>
              </a:solidFill>
            </a:endParaRPr>
          </a:p>
        </p:txBody>
      </p:sp>
      <p:sp>
        <p:nvSpPr>
          <p:cNvPr id="43" name="角丸四角形 42"/>
          <p:cNvSpPr/>
          <p:nvPr/>
        </p:nvSpPr>
        <p:spPr>
          <a:xfrm>
            <a:off x="1902518" y="1341294"/>
            <a:ext cx="1332655" cy="431522"/>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ヘルスケア</a:t>
            </a:r>
            <a:endParaRPr lang="en-GB" dirty="0">
              <a:solidFill>
                <a:schemeClr val="tx1"/>
              </a:solidFill>
            </a:endParaRPr>
          </a:p>
        </p:txBody>
      </p:sp>
      <p:sp>
        <p:nvSpPr>
          <p:cNvPr id="44" name="角丸四角形 43"/>
          <p:cNvSpPr/>
          <p:nvPr/>
        </p:nvSpPr>
        <p:spPr>
          <a:xfrm>
            <a:off x="3455369" y="1340862"/>
            <a:ext cx="1332655" cy="431522"/>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安全通信</a:t>
            </a:r>
            <a:endParaRPr lang="en-GB" dirty="0">
              <a:solidFill>
                <a:schemeClr val="tx1"/>
              </a:solidFill>
            </a:endParaRPr>
          </a:p>
        </p:txBody>
      </p:sp>
      <p:sp>
        <p:nvSpPr>
          <p:cNvPr id="45" name="角丸四角形 44"/>
          <p:cNvSpPr/>
          <p:nvPr/>
        </p:nvSpPr>
        <p:spPr>
          <a:xfrm>
            <a:off x="4982050" y="1341294"/>
            <a:ext cx="1332655" cy="431522"/>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安心環境</a:t>
            </a:r>
            <a:endParaRPr lang="en-GB" dirty="0">
              <a:solidFill>
                <a:schemeClr val="tx1"/>
              </a:solidFill>
            </a:endParaRPr>
          </a:p>
        </p:txBody>
      </p:sp>
      <p:sp>
        <p:nvSpPr>
          <p:cNvPr id="46" name="正方形/長方形 45"/>
          <p:cNvSpPr/>
          <p:nvPr/>
        </p:nvSpPr>
        <p:spPr>
          <a:xfrm>
            <a:off x="683567" y="931302"/>
            <a:ext cx="648073" cy="5704228"/>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r>
              <a:rPr lang="ja-JP" altLang="en-US" sz="2000" dirty="0">
                <a:solidFill>
                  <a:schemeClr val="tx1"/>
                </a:solidFill>
              </a:rPr>
              <a:t>量</a:t>
            </a:r>
            <a:endParaRPr lang="en-US" altLang="ja-JP" sz="2000" dirty="0">
              <a:solidFill>
                <a:schemeClr val="tx1"/>
              </a:solidFill>
            </a:endParaRPr>
          </a:p>
          <a:p>
            <a:pPr algn="ctr"/>
            <a:r>
              <a:rPr lang="ja-JP" altLang="en-US" sz="2000">
                <a:solidFill>
                  <a:schemeClr val="tx1"/>
                </a:solidFill>
              </a:rPr>
              <a:t>子医療</a:t>
            </a:r>
            <a:endParaRPr lang="en-US" altLang="ja-JP" sz="2000" dirty="0">
              <a:solidFill>
                <a:schemeClr val="tx1"/>
              </a:solidFill>
            </a:endParaRPr>
          </a:p>
          <a:p>
            <a:pPr algn="ctr"/>
            <a:r>
              <a:rPr lang="ja-JP" altLang="en-US" sz="2000">
                <a:solidFill>
                  <a:schemeClr val="tx1"/>
                </a:solidFill>
              </a:rPr>
              <a:t>・</a:t>
            </a:r>
            <a:endParaRPr lang="en-US" altLang="ja-JP" sz="2000" dirty="0">
              <a:solidFill>
                <a:schemeClr val="tx1"/>
              </a:solidFill>
            </a:endParaRPr>
          </a:p>
          <a:p>
            <a:pPr algn="ctr"/>
            <a:r>
              <a:rPr lang="ja-JP" altLang="en-US" sz="2000">
                <a:solidFill>
                  <a:schemeClr val="tx1"/>
                </a:solidFill>
              </a:rPr>
              <a:t>量子</a:t>
            </a:r>
            <a:endParaRPr lang="en-US" altLang="ja-JP" sz="2000" dirty="0">
              <a:solidFill>
                <a:schemeClr val="tx1"/>
              </a:solidFill>
            </a:endParaRPr>
          </a:p>
          <a:p>
            <a:pPr algn="ctr"/>
            <a:r>
              <a:rPr lang="ja-JP" altLang="en-US" sz="2000">
                <a:solidFill>
                  <a:schemeClr val="tx1"/>
                </a:solidFill>
              </a:rPr>
              <a:t>意識</a:t>
            </a:r>
            <a:endParaRPr lang="en-US" altLang="ja-JP" sz="2000" dirty="0">
              <a:solidFill>
                <a:schemeClr val="tx1"/>
              </a:solidFill>
            </a:endParaRPr>
          </a:p>
        </p:txBody>
      </p:sp>
      <p:sp>
        <p:nvSpPr>
          <p:cNvPr id="47" name="正方形/長方形 46"/>
          <p:cNvSpPr/>
          <p:nvPr/>
        </p:nvSpPr>
        <p:spPr>
          <a:xfrm>
            <a:off x="7164288" y="931302"/>
            <a:ext cx="648073" cy="5704228"/>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r>
              <a:rPr lang="ja-JP" altLang="en-US" sz="2000" dirty="0">
                <a:solidFill>
                  <a:schemeClr val="tx1"/>
                </a:solidFill>
              </a:rPr>
              <a:t>量</a:t>
            </a:r>
            <a:endParaRPr lang="en-US" altLang="ja-JP" sz="2000" dirty="0">
              <a:solidFill>
                <a:schemeClr val="tx1"/>
              </a:solidFill>
            </a:endParaRPr>
          </a:p>
          <a:p>
            <a:pPr algn="ctr"/>
            <a:r>
              <a:rPr lang="ja-JP" altLang="en-US" sz="2000" dirty="0">
                <a:solidFill>
                  <a:schemeClr val="tx1"/>
                </a:solidFill>
              </a:rPr>
              <a:t>子</a:t>
            </a:r>
            <a:endParaRPr lang="en-US" altLang="ja-JP" sz="2000" dirty="0">
              <a:solidFill>
                <a:schemeClr val="tx1"/>
              </a:solidFill>
            </a:endParaRPr>
          </a:p>
          <a:p>
            <a:pPr algn="ctr"/>
            <a:r>
              <a:rPr lang="ja-JP" altLang="en-US" sz="2000" dirty="0">
                <a:solidFill>
                  <a:schemeClr val="tx1"/>
                </a:solidFill>
              </a:rPr>
              <a:t>社会学</a:t>
            </a:r>
            <a:endParaRPr lang="en-US" altLang="ja-JP" sz="2000" dirty="0">
              <a:solidFill>
                <a:schemeClr val="tx1"/>
              </a:solidFill>
            </a:endParaRPr>
          </a:p>
          <a:p>
            <a:pPr algn="ctr"/>
            <a:r>
              <a:rPr lang="ja-JP" altLang="en-US" sz="2000" dirty="0">
                <a:solidFill>
                  <a:schemeClr val="tx1"/>
                </a:solidFill>
              </a:rPr>
              <a:t>・</a:t>
            </a:r>
            <a:endParaRPr lang="en-US" altLang="ja-JP" sz="2000" dirty="0">
              <a:solidFill>
                <a:schemeClr val="tx1"/>
              </a:solidFill>
            </a:endParaRPr>
          </a:p>
          <a:p>
            <a:pPr algn="ctr"/>
            <a:r>
              <a:rPr lang="ja-JP" altLang="en-US" sz="2000" dirty="0">
                <a:solidFill>
                  <a:schemeClr val="tx1"/>
                </a:solidFill>
              </a:rPr>
              <a:t>経済学</a:t>
            </a:r>
            <a:endParaRPr lang="en-US" altLang="ja-JP" sz="2000" dirty="0">
              <a:solidFill>
                <a:schemeClr val="tx1"/>
              </a:solidFill>
            </a:endParaRPr>
          </a:p>
        </p:txBody>
      </p:sp>
      <p:sp>
        <p:nvSpPr>
          <p:cNvPr id="48" name="正方形/長方形 47"/>
          <p:cNvSpPr/>
          <p:nvPr/>
        </p:nvSpPr>
        <p:spPr>
          <a:xfrm>
            <a:off x="467544" y="509836"/>
            <a:ext cx="7920880" cy="6348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a:p>
            <a:pPr algn="ctr"/>
            <a:endParaRPr lang="en-US" altLang="ja-JP" sz="2000" dirty="0">
              <a:solidFill>
                <a:schemeClr val="tx1"/>
              </a:solidFill>
            </a:endParaRPr>
          </a:p>
        </p:txBody>
      </p:sp>
      <p:sp>
        <p:nvSpPr>
          <p:cNvPr id="4" name="テキスト ボックス 3"/>
          <p:cNvSpPr txBox="1"/>
          <p:nvPr/>
        </p:nvSpPr>
        <p:spPr>
          <a:xfrm>
            <a:off x="1706309" y="129003"/>
            <a:ext cx="4507452" cy="707886"/>
          </a:xfrm>
          <a:prstGeom prst="rect">
            <a:avLst/>
          </a:prstGeom>
          <a:solidFill>
            <a:schemeClr val="bg1"/>
          </a:solidFill>
          <a:ln>
            <a:solidFill>
              <a:srgbClr val="00B050"/>
            </a:solidFill>
          </a:ln>
          <a:effectLst>
            <a:outerShdw blurRad="50800" dist="38100" dir="5400000" algn="t" rotWithShape="0">
              <a:prstClr val="black">
                <a:alpha val="40000"/>
              </a:prstClr>
            </a:outerShdw>
          </a:effectLst>
        </p:spPr>
        <p:txBody>
          <a:bodyPr wrap="none" rtlCol="0">
            <a:spAutoFit/>
          </a:bodyPr>
          <a:lstStyle/>
          <a:p>
            <a:pPr algn="ctr"/>
            <a:r>
              <a:rPr lang="ja-JP" altLang="en-US" sz="2000" dirty="0">
                <a:solidFill>
                  <a:srgbClr val="00B0F0"/>
                </a:solidFill>
              </a:rPr>
              <a:t>量子科学を礎とする未来社会</a:t>
            </a:r>
            <a:endParaRPr lang="en-US" altLang="ja-JP" sz="2000" dirty="0">
              <a:solidFill>
                <a:srgbClr val="00B0F0"/>
              </a:solidFill>
            </a:endParaRPr>
          </a:p>
          <a:p>
            <a:pPr algn="ctr"/>
            <a:r>
              <a:rPr lang="en-US" sz="2000" dirty="0">
                <a:solidFill>
                  <a:srgbClr val="00B0F0"/>
                </a:solidFill>
              </a:rPr>
              <a:t>Future society based on quantum science</a:t>
            </a:r>
            <a:endParaRPr lang="en-GB" sz="2000" dirty="0">
              <a:solidFill>
                <a:srgbClr val="00B0F0"/>
              </a:solidFill>
            </a:endParaRPr>
          </a:p>
        </p:txBody>
      </p:sp>
      <p:grpSp>
        <p:nvGrpSpPr>
          <p:cNvPr id="6" name="図形グループ 5"/>
          <p:cNvGrpSpPr/>
          <p:nvPr/>
        </p:nvGrpSpPr>
        <p:grpSpPr>
          <a:xfrm>
            <a:off x="1474365" y="5464811"/>
            <a:ext cx="5547198" cy="1190306"/>
            <a:chOff x="1474365" y="5464811"/>
            <a:chExt cx="5547198" cy="1190306"/>
          </a:xfrm>
        </p:grpSpPr>
        <p:sp>
          <p:nvSpPr>
            <p:cNvPr id="25" name="正方形/長方形 24"/>
            <p:cNvSpPr/>
            <p:nvPr/>
          </p:nvSpPr>
          <p:spPr>
            <a:xfrm>
              <a:off x="1476947" y="5464811"/>
              <a:ext cx="5544616" cy="119030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ja-JP" altLang="en-US" sz="2000" u="sng" dirty="0">
                  <a:solidFill>
                    <a:schemeClr val="tx1"/>
                  </a:solidFill>
                </a:rPr>
                <a:t>量子ファブ　</a:t>
              </a:r>
              <a:r>
                <a:rPr lang="en-US" altLang="ja-JP" sz="2000" u="sng" dirty="0">
                  <a:solidFill>
                    <a:schemeClr val="tx1"/>
                  </a:solidFill>
                </a:rPr>
                <a:t>&amp;  </a:t>
              </a:r>
              <a:r>
                <a:rPr lang="ja-JP" altLang="en-US" sz="2000" u="sng">
                  <a:solidFill>
                    <a:schemeClr val="tx1"/>
                  </a:solidFill>
                </a:rPr>
                <a:t>計測・環境</a:t>
              </a:r>
              <a:r>
                <a:rPr lang="ja-JP" altLang="en-US" sz="2000" u="sng" dirty="0">
                  <a:solidFill>
                    <a:schemeClr val="tx1"/>
                  </a:solidFill>
                </a:rPr>
                <a:t>技術</a:t>
              </a:r>
              <a:endParaRPr lang="en-GB" sz="2000" u="sng" dirty="0">
                <a:solidFill>
                  <a:schemeClr val="tx1"/>
                </a:solidFill>
              </a:endParaRPr>
            </a:p>
          </p:txBody>
        </p:sp>
        <p:sp>
          <p:nvSpPr>
            <p:cNvPr id="31" name="角丸四角形 30"/>
            <p:cNvSpPr/>
            <p:nvPr/>
          </p:nvSpPr>
          <p:spPr>
            <a:xfrm>
              <a:off x="1619672" y="6076312"/>
              <a:ext cx="1234156" cy="504056"/>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ナノ材料</a:t>
              </a:r>
              <a:endParaRPr lang="en-GB" dirty="0">
                <a:solidFill>
                  <a:schemeClr val="tx1"/>
                </a:solidFill>
              </a:endParaRPr>
            </a:p>
          </p:txBody>
        </p:sp>
        <p:sp>
          <p:nvSpPr>
            <p:cNvPr id="5" name="テキスト ボックス 4"/>
            <p:cNvSpPr txBox="1"/>
            <p:nvPr/>
          </p:nvSpPr>
          <p:spPr>
            <a:xfrm>
              <a:off x="1474365" y="5513587"/>
              <a:ext cx="1210588" cy="338554"/>
            </a:xfrm>
            <a:prstGeom prst="rect">
              <a:avLst/>
            </a:prstGeom>
            <a:noFill/>
          </p:spPr>
          <p:txBody>
            <a:bodyPr wrap="none" rtlCol="0">
              <a:spAutoFit/>
            </a:bodyPr>
            <a:lstStyle/>
            <a:p>
              <a:r>
                <a:rPr lang="ja-JP" altLang="en-US" sz="1600" b="1">
                  <a:solidFill>
                    <a:srgbClr val="00B050"/>
                  </a:solidFill>
                </a:rPr>
                <a:t>非競争領域</a:t>
              </a:r>
              <a:endParaRPr lang="en-GB" sz="1600" b="1" dirty="0">
                <a:solidFill>
                  <a:srgbClr val="00B050"/>
                </a:solidFill>
              </a:endParaRPr>
            </a:p>
          </p:txBody>
        </p:sp>
        <p:sp>
          <p:nvSpPr>
            <p:cNvPr id="40" name="角丸四角形 39"/>
            <p:cNvSpPr/>
            <p:nvPr/>
          </p:nvSpPr>
          <p:spPr>
            <a:xfrm>
              <a:off x="2977804" y="6076312"/>
              <a:ext cx="1234156" cy="504056"/>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ナノ構造</a:t>
              </a:r>
              <a:endParaRPr lang="en-GB" dirty="0">
                <a:solidFill>
                  <a:schemeClr val="tx1"/>
                </a:solidFill>
              </a:endParaRPr>
            </a:p>
          </p:txBody>
        </p:sp>
        <p:sp>
          <p:nvSpPr>
            <p:cNvPr id="41" name="角丸四角形 40"/>
            <p:cNvSpPr/>
            <p:nvPr/>
          </p:nvSpPr>
          <p:spPr>
            <a:xfrm>
              <a:off x="4416023" y="6093296"/>
              <a:ext cx="1234156" cy="48707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極低温</a:t>
              </a:r>
              <a:endParaRPr lang="en-GB" dirty="0">
                <a:solidFill>
                  <a:schemeClr val="tx1"/>
                </a:solidFill>
              </a:endParaRPr>
            </a:p>
          </p:txBody>
        </p:sp>
        <p:sp>
          <p:nvSpPr>
            <p:cNvPr id="42" name="角丸四角形 41"/>
            <p:cNvSpPr/>
            <p:nvPr/>
          </p:nvSpPr>
          <p:spPr>
            <a:xfrm>
              <a:off x="5724128" y="6093296"/>
              <a:ext cx="1234156" cy="48707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精密計測</a:t>
              </a:r>
              <a:endParaRPr lang="en-GB" dirty="0">
                <a:solidFill>
                  <a:schemeClr val="tx1"/>
                </a:solidFill>
              </a:endParaRPr>
            </a:p>
          </p:txBody>
        </p:sp>
      </p:grpSp>
      <p:sp>
        <p:nvSpPr>
          <p:cNvPr id="8" name="左右矢印 7"/>
          <p:cNvSpPr/>
          <p:nvPr/>
        </p:nvSpPr>
        <p:spPr>
          <a:xfrm>
            <a:off x="3716778" y="2279396"/>
            <a:ext cx="1018902" cy="506500"/>
          </a:xfrm>
          <a:prstGeom prst="lef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テキスト ボックス 8"/>
          <p:cNvSpPr txBox="1"/>
          <p:nvPr/>
        </p:nvSpPr>
        <p:spPr>
          <a:xfrm>
            <a:off x="3804994" y="2924249"/>
            <a:ext cx="646331" cy="1477328"/>
          </a:xfrm>
          <a:prstGeom prst="rect">
            <a:avLst/>
          </a:prstGeom>
          <a:noFill/>
        </p:spPr>
        <p:txBody>
          <a:bodyPr wrap="none" rtlCol="0">
            <a:spAutoFit/>
          </a:bodyPr>
          <a:lstStyle/>
          <a:p>
            <a:r>
              <a:rPr lang="ja-JP" altLang="en-US" dirty="0">
                <a:solidFill>
                  <a:srgbClr val="0070C0"/>
                </a:solidFill>
              </a:rPr>
              <a:t>設計</a:t>
            </a:r>
            <a:endParaRPr lang="en-US" altLang="ja-JP" dirty="0">
              <a:solidFill>
                <a:srgbClr val="0070C0"/>
              </a:solidFill>
            </a:endParaRPr>
          </a:p>
          <a:p>
            <a:r>
              <a:rPr lang="ja-JP" altLang="en-US" dirty="0">
                <a:solidFill>
                  <a:srgbClr val="0070C0"/>
                </a:solidFill>
              </a:rPr>
              <a:t>段階</a:t>
            </a:r>
            <a:endParaRPr lang="en-US" altLang="ja-JP" dirty="0">
              <a:solidFill>
                <a:srgbClr val="0070C0"/>
              </a:solidFill>
            </a:endParaRPr>
          </a:p>
          <a:p>
            <a:r>
              <a:rPr lang="ja-JP" altLang="en-US" dirty="0">
                <a:solidFill>
                  <a:srgbClr val="0070C0"/>
                </a:solidFill>
              </a:rPr>
              <a:t>から</a:t>
            </a:r>
            <a:endParaRPr lang="en-US" altLang="ja-JP" dirty="0">
              <a:solidFill>
                <a:srgbClr val="0070C0"/>
              </a:solidFill>
            </a:endParaRPr>
          </a:p>
          <a:p>
            <a:r>
              <a:rPr lang="ja-JP" altLang="en-US" dirty="0">
                <a:solidFill>
                  <a:srgbClr val="0070C0"/>
                </a:solidFill>
              </a:rPr>
              <a:t>緊密</a:t>
            </a:r>
            <a:endParaRPr lang="en-US" altLang="ja-JP" dirty="0">
              <a:solidFill>
                <a:srgbClr val="0070C0"/>
              </a:solidFill>
            </a:endParaRPr>
          </a:p>
          <a:p>
            <a:r>
              <a:rPr lang="ja-JP" altLang="en-US" dirty="0">
                <a:solidFill>
                  <a:srgbClr val="0070C0"/>
                </a:solidFill>
              </a:rPr>
              <a:t>連携</a:t>
            </a:r>
            <a:endParaRPr lang="en-GB" dirty="0">
              <a:solidFill>
                <a:srgbClr val="0070C0"/>
              </a:solidFill>
            </a:endParaRPr>
          </a:p>
        </p:txBody>
      </p:sp>
      <p:sp>
        <p:nvSpPr>
          <p:cNvPr id="2" name="テキスト ボックス 1"/>
          <p:cNvSpPr txBox="1"/>
          <p:nvPr/>
        </p:nvSpPr>
        <p:spPr>
          <a:xfrm>
            <a:off x="1723065" y="2257708"/>
            <a:ext cx="1984839" cy="523220"/>
          </a:xfrm>
          <a:prstGeom prst="rect">
            <a:avLst/>
          </a:prstGeom>
          <a:noFill/>
        </p:spPr>
        <p:txBody>
          <a:bodyPr wrap="none" rtlCol="0">
            <a:spAutoFit/>
          </a:bodyPr>
          <a:lstStyle/>
          <a:p>
            <a:r>
              <a:rPr lang="ja-JP" altLang="en-US" sz="1400">
                <a:solidFill>
                  <a:srgbClr val="00B0F0"/>
                </a:solidFill>
              </a:rPr>
              <a:t>理学</a:t>
            </a:r>
            <a:r>
              <a:rPr lang="en-US" altLang="ja-JP" sz="1400" dirty="0">
                <a:solidFill>
                  <a:srgbClr val="00B0F0"/>
                </a:solidFill>
              </a:rPr>
              <a:t> </a:t>
            </a:r>
            <a:r>
              <a:rPr lang="ja-JP" altLang="en-US" sz="1400">
                <a:solidFill>
                  <a:srgbClr val="00B0F0"/>
                </a:solidFill>
              </a:rPr>
              <a:t>木村崇教授</a:t>
            </a:r>
            <a:endParaRPr lang="en-US" altLang="ja-JP" sz="1400" dirty="0">
              <a:solidFill>
                <a:srgbClr val="00B0F0"/>
              </a:solidFill>
            </a:endParaRPr>
          </a:p>
          <a:p>
            <a:r>
              <a:rPr lang="ja-JP" altLang="en-US" sz="1400">
                <a:solidFill>
                  <a:srgbClr val="00B0F0"/>
                </a:solidFill>
              </a:rPr>
              <a:t>シス情</a:t>
            </a:r>
            <a:r>
              <a:rPr lang="en-US" altLang="ja-JP" sz="1400" dirty="0">
                <a:solidFill>
                  <a:srgbClr val="00B0F0"/>
                </a:solidFill>
              </a:rPr>
              <a:t> </a:t>
            </a:r>
            <a:r>
              <a:rPr lang="ja-JP" altLang="en-US" sz="1400">
                <a:solidFill>
                  <a:srgbClr val="00B0F0"/>
                </a:solidFill>
              </a:rPr>
              <a:t>板垣奈穂准教授</a:t>
            </a:r>
            <a:endParaRPr lang="en-GB" sz="1400" dirty="0">
              <a:solidFill>
                <a:srgbClr val="00B0F0"/>
              </a:solidFill>
            </a:endParaRPr>
          </a:p>
        </p:txBody>
      </p:sp>
      <p:sp>
        <p:nvSpPr>
          <p:cNvPr id="34" name="テキスト ボックス 33"/>
          <p:cNvSpPr txBox="1"/>
          <p:nvPr/>
        </p:nvSpPr>
        <p:spPr>
          <a:xfrm>
            <a:off x="4858554" y="2276872"/>
            <a:ext cx="1872629" cy="830997"/>
          </a:xfrm>
          <a:prstGeom prst="rect">
            <a:avLst/>
          </a:prstGeom>
          <a:noFill/>
        </p:spPr>
        <p:txBody>
          <a:bodyPr wrap="none" rtlCol="0">
            <a:spAutoFit/>
          </a:bodyPr>
          <a:lstStyle/>
          <a:p>
            <a:r>
              <a:rPr lang="en-US" altLang="ja-JP" sz="1600" dirty="0">
                <a:solidFill>
                  <a:srgbClr val="00B0F0"/>
                </a:solidFill>
              </a:rPr>
              <a:t>IMI</a:t>
            </a:r>
            <a:r>
              <a:rPr lang="ja-JP" altLang="en-US" sz="1600" dirty="0">
                <a:solidFill>
                  <a:srgbClr val="00B0F0"/>
                </a:solidFill>
              </a:rPr>
              <a:t> </a:t>
            </a:r>
            <a:r>
              <a:rPr lang="ja-JP" altLang="en-US" sz="1600">
                <a:solidFill>
                  <a:srgbClr val="00B0F0"/>
                </a:solidFill>
              </a:rPr>
              <a:t>落合啓之教授</a:t>
            </a:r>
            <a:endParaRPr lang="en-US" altLang="ja-JP" sz="1600" dirty="0">
              <a:solidFill>
                <a:srgbClr val="00B0F0"/>
              </a:solidFill>
            </a:endParaRPr>
          </a:p>
          <a:p>
            <a:r>
              <a:rPr lang="ja-JP" altLang="en-US" sz="1600">
                <a:solidFill>
                  <a:srgbClr val="00B0F0"/>
                </a:solidFill>
              </a:rPr>
              <a:t>数理</a:t>
            </a:r>
            <a:r>
              <a:rPr lang="en-US" altLang="ja-JP" sz="1600" dirty="0">
                <a:solidFill>
                  <a:srgbClr val="00B0F0"/>
                </a:solidFill>
              </a:rPr>
              <a:t> </a:t>
            </a:r>
            <a:r>
              <a:rPr lang="ja-JP" altLang="en-US" sz="1600">
                <a:solidFill>
                  <a:srgbClr val="00B0F0"/>
                </a:solidFill>
              </a:rPr>
              <a:t>廣島文生教授</a:t>
            </a:r>
            <a:endParaRPr lang="en-US" altLang="ja-JP" sz="1600" dirty="0">
              <a:solidFill>
                <a:srgbClr val="00B0F0"/>
              </a:solidFill>
            </a:endParaRPr>
          </a:p>
          <a:p>
            <a:r>
              <a:rPr lang="en-US" altLang="ja-JP" sz="1600" dirty="0">
                <a:solidFill>
                  <a:srgbClr val="00B0F0"/>
                </a:solidFill>
              </a:rPr>
              <a:t>CTH </a:t>
            </a:r>
            <a:r>
              <a:rPr lang="ja-JP" altLang="en-US" sz="1600">
                <a:solidFill>
                  <a:srgbClr val="00B0F0"/>
                </a:solidFill>
              </a:rPr>
              <a:t>理論チーム</a:t>
            </a:r>
            <a:endParaRPr lang="en-US" altLang="ja-JP" sz="1600" dirty="0">
              <a:solidFill>
                <a:srgbClr val="00B0F0"/>
              </a:solidFill>
            </a:endParaRPr>
          </a:p>
        </p:txBody>
      </p:sp>
      <p:sp>
        <p:nvSpPr>
          <p:cNvPr id="7" name="テキスト ボックス 6">
            <a:extLst>
              <a:ext uri="{FF2B5EF4-FFF2-40B4-BE49-F238E27FC236}">
                <a16:creationId xmlns:a16="http://schemas.microsoft.com/office/drawing/2014/main" xmlns="" id="{24F3AD06-9A30-754B-95FD-A9CBF8E6D427}"/>
              </a:ext>
            </a:extLst>
          </p:cNvPr>
          <p:cNvSpPr txBox="1"/>
          <p:nvPr/>
        </p:nvSpPr>
        <p:spPr>
          <a:xfrm>
            <a:off x="633626" y="522465"/>
            <a:ext cx="1107996" cy="369332"/>
          </a:xfrm>
          <a:prstGeom prst="rect">
            <a:avLst/>
          </a:prstGeom>
          <a:noFill/>
        </p:spPr>
        <p:txBody>
          <a:bodyPr wrap="none" rtlCol="0">
            <a:spAutoFit/>
          </a:bodyPr>
          <a:lstStyle/>
          <a:p>
            <a:r>
              <a:rPr lang="ja-JP" altLang="en-US" dirty="0"/>
              <a:t>九州大学</a:t>
            </a:r>
            <a:endParaRPr lang="en-GB" dirty="0"/>
          </a:p>
        </p:txBody>
      </p:sp>
      <p:sp>
        <p:nvSpPr>
          <p:cNvPr id="50" name="テキスト ボックス 49">
            <a:extLst>
              <a:ext uri="{FF2B5EF4-FFF2-40B4-BE49-F238E27FC236}">
                <a16:creationId xmlns:a16="http://schemas.microsoft.com/office/drawing/2014/main" xmlns="" id="{EC4458E7-B871-134D-B765-46892C2D90F8}"/>
              </a:ext>
            </a:extLst>
          </p:cNvPr>
          <p:cNvSpPr txBox="1"/>
          <p:nvPr/>
        </p:nvSpPr>
        <p:spPr>
          <a:xfrm>
            <a:off x="1422851" y="5792162"/>
            <a:ext cx="6173485" cy="307777"/>
          </a:xfrm>
          <a:prstGeom prst="rect">
            <a:avLst/>
          </a:prstGeom>
          <a:noFill/>
        </p:spPr>
        <p:txBody>
          <a:bodyPr wrap="none" rtlCol="0">
            <a:spAutoFit/>
          </a:bodyPr>
          <a:lstStyle/>
          <a:p>
            <a:r>
              <a:rPr lang="en-US" altLang="ja-JP" sz="1400" dirty="0">
                <a:solidFill>
                  <a:srgbClr val="00B0F0"/>
                </a:solidFill>
              </a:rPr>
              <a:t>GIC </a:t>
            </a:r>
            <a:r>
              <a:rPr lang="ja-JP" altLang="en-US" sz="1400">
                <a:solidFill>
                  <a:srgbClr val="00B0F0"/>
                </a:solidFill>
              </a:rPr>
              <a:t>中島寛教授、吾郷浩樹教授、原田裕一教授　低温センター</a:t>
            </a:r>
            <a:r>
              <a:rPr lang="en-US" altLang="ja-JP" sz="1400" dirty="0">
                <a:solidFill>
                  <a:srgbClr val="00B0F0"/>
                </a:solidFill>
              </a:rPr>
              <a:t> </a:t>
            </a:r>
            <a:r>
              <a:rPr lang="ja-JP" altLang="en-US" sz="1400">
                <a:solidFill>
                  <a:srgbClr val="00B0F0"/>
                </a:solidFill>
              </a:rPr>
              <a:t>河江達也准教授</a:t>
            </a:r>
            <a:endParaRPr lang="en-GB" sz="1400" dirty="0">
              <a:solidFill>
                <a:srgbClr val="00B0F0"/>
              </a:solidFill>
            </a:endParaRPr>
          </a:p>
        </p:txBody>
      </p:sp>
      <p:sp>
        <p:nvSpPr>
          <p:cNvPr id="10" name="正方形/長方形 9">
            <a:extLst>
              <a:ext uri="{FF2B5EF4-FFF2-40B4-BE49-F238E27FC236}">
                <a16:creationId xmlns:a16="http://schemas.microsoft.com/office/drawing/2014/main" xmlns="" id="{F75F1FEE-2B4F-0745-9E07-9A54C693279F}"/>
              </a:ext>
            </a:extLst>
          </p:cNvPr>
          <p:cNvSpPr/>
          <p:nvPr/>
        </p:nvSpPr>
        <p:spPr>
          <a:xfrm>
            <a:off x="7931166" y="2204864"/>
            <a:ext cx="1082418" cy="1155904"/>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 </a:t>
            </a:r>
            <a:r>
              <a:rPr lang="en-GB" sz="1400" b="1" dirty="0">
                <a:solidFill>
                  <a:sysClr val="windowText" lastClr="000000"/>
                </a:solidFill>
              </a:rPr>
              <a:t>Per </a:t>
            </a:r>
            <a:r>
              <a:rPr lang="en-GB" sz="1400" b="1" dirty="0" err="1">
                <a:solidFill>
                  <a:sysClr val="windowText" lastClr="000000"/>
                </a:solidFill>
              </a:rPr>
              <a:t>Delsing</a:t>
            </a:r>
            <a:endParaRPr lang="en-GB" sz="1400" b="1" dirty="0">
              <a:solidFill>
                <a:sysClr val="windowText" lastClr="000000"/>
              </a:solidFill>
            </a:endParaRPr>
          </a:p>
          <a:p>
            <a:pPr algn="ctr"/>
            <a:r>
              <a:rPr lang="en-GB" sz="1400" b="1" dirty="0" err="1">
                <a:solidFill>
                  <a:sysClr val="windowText" lastClr="000000"/>
                </a:solidFill>
              </a:rPr>
              <a:t>Vitaly</a:t>
            </a:r>
            <a:r>
              <a:rPr lang="en-GB" sz="1400" b="1" dirty="0">
                <a:solidFill>
                  <a:sysClr val="windowText" lastClr="000000"/>
                </a:solidFill>
              </a:rPr>
              <a:t> </a:t>
            </a:r>
            <a:r>
              <a:rPr lang="en-GB" sz="1400" b="1" dirty="0" err="1">
                <a:solidFill>
                  <a:sysClr val="windowText" lastClr="000000"/>
                </a:solidFill>
              </a:rPr>
              <a:t>Shumeiko</a:t>
            </a:r>
            <a:endParaRPr lang="en-GB" sz="1400" b="1" dirty="0">
              <a:solidFill>
                <a:sysClr val="windowText" lastClr="000000"/>
              </a:solidFill>
            </a:endParaRPr>
          </a:p>
          <a:p>
            <a:pPr algn="ctr"/>
            <a:r>
              <a:rPr lang="en-GB" sz="1400" b="1" dirty="0">
                <a:solidFill>
                  <a:sysClr val="windowText" lastClr="000000"/>
                </a:solidFill>
              </a:rPr>
              <a:t>CTH, Sweden</a:t>
            </a:r>
          </a:p>
        </p:txBody>
      </p:sp>
      <p:sp>
        <p:nvSpPr>
          <p:cNvPr id="51" name="正方形/長方形 50">
            <a:extLst>
              <a:ext uri="{FF2B5EF4-FFF2-40B4-BE49-F238E27FC236}">
                <a16:creationId xmlns:a16="http://schemas.microsoft.com/office/drawing/2014/main" xmlns="" id="{4652EF08-7611-134E-8BC9-E0F7ED1E0C49}"/>
              </a:ext>
            </a:extLst>
          </p:cNvPr>
          <p:cNvSpPr/>
          <p:nvPr/>
        </p:nvSpPr>
        <p:spPr>
          <a:xfrm>
            <a:off x="7954078" y="3501008"/>
            <a:ext cx="1082418" cy="888521"/>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 </a:t>
            </a:r>
            <a:r>
              <a:rPr lang="en-GB" sz="1400" b="1" dirty="0">
                <a:solidFill>
                  <a:sysClr val="windowText" lastClr="000000"/>
                </a:solidFill>
              </a:rPr>
              <a:t>Alexander</a:t>
            </a:r>
          </a:p>
          <a:p>
            <a:pPr algn="ctr"/>
            <a:r>
              <a:rPr lang="en-GB" sz="1400" b="1" dirty="0" err="1">
                <a:solidFill>
                  <a:sysClr val="windowText" lastClr="000000"/>
                </a:solidFill>
              </a:rPr>
              <a:t>Tzalenchuk</a:t>
            </a:r>
            <a:endParaRPr lang="en-GB" sz="1400" b="1" dirty="0">
              <a:solidFill>
                <a:sysClr val="windowText" lastClr="000000"/>
              </a:solidFill>
            </a:endParaRPr>
          </a:p>
          <a:p>
            <a:pPr algn="ctr"/>
            <a:r>
              <a:rPr lang="en-GB" sz="1400" b="1" dirty="0">
                <a:solidFill>
                  <a:sysClr val="windowText" lastClr="000000"/>
                </a:solidFill>
              </a:rPr>
              <a:t>NPL, RHUL</a:t>
            </a:r>
          </a:p>
          <a:p>
            <a:pPr algn="ctr"/>
            <a:r>
              <a:rPr lang="en-GB" sz="1400" b="1" dirty="0">
                <a:solidFill>
                  <a:sysClr val="windowText" lastClr="000000"/>
                </a:solidFill>
              </a:rPr>
              <a:t>UK</a:t>
            </a:r>
          </a:p>
        </p:txBody>
      </p:sp>
      <p:sp>
        <p:nvSpPr>
          <p:cNvPr id="52" name="正方形/長方形 51">
            <a:extLst>
              <a:ext uri="{FF2B5EF4-FFF2-40B4-BE49-F238E27FC236}">
                <a16:creationId xmlns:a16="http://schemas.microsoft.com/office/drawing/2014/main" xmlns="" id="{E66A0337-B3AA-7B41-B952-D1C326A14DF1}"/>
              </a:ext>
            </a:extLst>
          </p:cNvPr>
          <p:cNvSpPr/>
          <p:nvPr/>
        </p:nvSpPr>
        <p:spPr>
          <a:xfrm>
            <a:off x="7956376" y="4509120"/>
            <a:ext cx="1082418" cy="888521"/>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 </a:t>
            </a:r>
            <a:r>
              <a:rPr lang="en-GB" sz="1400" b="1" dirty="0">
                <a:solidFill>
                  <a:sysClr val="windowText" lastClr="000000"/>
                </a:solidFill>
              </a:rPr>
              <a:t>Oleg</a:t>
            </a:r>
          </a:p>
          <a:p>
            <a:pPr algn="ctr"/>
            <a:r>
              <a:rPr lang="en-GB" sz="1400" b="1" dirty="0" err="1">
                <a:solidFill>
                  <a:sysClr val="windowText" lastClr="000000"/>
                </a:solidFill>
              </a:rPr>
              <a:t>Astafiev</a:t>
            </a:r>
            <a:endParaRPr lang="en-GB" sz="1400" b="1" dirty="0">
              <a:solidFill>
                <a:sysClr val="windowText" lastClr="000000"/>
              </a:solidFill>
            </a:endParaRPr>
          </a:p>
          <a:p>
            <a:pPr algn="ctr"/>
            <a:r>
              <a:rPr lang="en-GB" sz="1400" b="1" dirty="0">
                <a:solidFill>
                  <a:sysClr val="windowText" lastClr="000000"/>
                </a:solidFill>
              </a:rPr>
              <a:t>RHUL</a:t>
            </a:r>
          </a:p>
          <a:p>
            <a:pPr algn="ctr"/>
            <a:r>
              <a:rPr lang="en-GB" sz="1400" b="1" dirty="0">
                <a:solidFill>
                  <a:sysClr val="windowText" lastClr="000000"/>
                </a:solidFill>
              </a:rPr>
              <a:t>UK</a:t>
            </a:r>
          </a:p>
        </p:txBody>
      </p:sp>
      <p:sp>
        <p:nvSpPr>
          <p:cNvPr id="53" name="正方形/長方形 52">
            <a:extLst>
              <a:ext uri="{FF2B5EF4-FFF2-40B4-BE49-F238E27FC236}">
                <a16:creationId xmlns:a16="http://schemas.microsoft.com/office/drawing/2014/main" xmlns="" id="{45766E1A-BE09-454E-837E-4FDA3144AB92}"/>
              </a:ext>
            </a:extLst>
          </p:cNvPr>
          <p:cNvSpPr/>
          <p:nvPr/>
        </p:nvSpPr>
        <p:spPr>
          <a:xfrm>
            <a:off x="7954078" y="5517232"/>
            <a:ext cx="1082418" cy="888521"/>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ysClr val="windowText" lastClr="000000"/>
                </a:solidFill>
              </a:rPr>
              <a:t>David Cox</a:t>
            </a:r>
          </a:p>
          <a:p>
            <a:pPr algn="ctr"/>
            <a:r>
              <a:rPr lang="en-GB" sz="1400" b="1" dirty="0">
                <a:solidFill>
                  <a:sysClr val="windowText" lastClr="000000"/>
                </a:solidFill>
              </a:rPr>
              <a:t>NPL</a:t>
            </a:r>
          </a:p>
          <a:p>
            <a:pPr algn="ctr"/>
            <a:r>
              <a:rPr lang="en-GB" sz="1400" b="1" dirty="0">
                <a:solidFill>
                  <a:sysClr val="windowText" lastClr="000000"/>
                </a:solidFill>
              </a:rPr>
              <a:t>UK</a:t>
            </a:r>
          </a:p>
        </p:txBody>
      </p:sp>
      <p:sp>
        <p:nvSpPr>
          <p:cNvPr id="55" name="正方形/長方形 54">
            <a:extLst>
              <a:ext uri="{FF2B5EF4-FFF2-40B4-BE49-F238E27FC236}">
                <a16:creationId xmlns:a16="http://schemas.microsoft.com/office/drawing/2014/main" xmlns="" id="{4753B51F-8C2D-8A40-8FDB-858C78D898D3}"/>
              </a:ext>
            </a:extLst>
          </p:cNvPr>
          <p:cNvSpPr/>
          <p:nvPr/>
        </p:nvSpPr>
        <p:spPr>
          <a:xfrm>
            <a:off x="7894973" y="1192976"/>
            <a:ext cx="1082418" cy="867872"/>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 </a:t>
            </a:r>
            <a:r>
              <a:rPr lang="ja-JP" altLang="en-US" sz="1400">
                <a:solidFill>
                  <a:sysClr val="windowText" lastClr="000000"/>
                </a:solidFill>
              </a:rPr>
              <a:t>廣川真男</a:t>
            </a:r>
            <a:endParaRPr lang="en-US" altLang="ja-JP" sz="1400" dirty="0">
              <a:solidFill>
                <a:sysClr val="windowText" lastClr="000000"/>
              </a:solidFill>
            </a:endParaRPr>
          </a:p>
          <a:p>
            <a:pPr algn="ctr"/>
            <a:r>
              <a:rPr lang="ja-JP" altLang="en-US" sz="1400">
                <a:solidFill>
                  <a:sysClr val="windowText" lastClr="000000"/>
                </a:solidFill>
              </a:rPr>
              <a:t>広島大学</a:t>
            </a:r>
            <a:endParaRPr lang="en-GB" sz="1400" dirty="0">
              <a:solidFill>
                <a:sysClr val="windowText" lastClr="000000"/>
              </a:solidFill>
            </a:endParaRPr>
          </a:p>
        </p:txBody>
      </p:sp>
      <p:sp>
        <p:nvSpPr>
          <p:cNvPr id="12" name="テキスト ボックス 11">
            <a:extLst>
              <a:ext uri="{FF2B5EF4-FFF2-40B4-BE49-F238E27FC236}">
                <a16:creationId xmlns:a16="http://schemas.microsoft.com/office/drawing/2014/main" xmlns="" id="{E29F32FA-0A7A-5D48-9E9A-AAAFE40C9F10}"/>
              </a:ext>
            </a:extLst>
          </p:cNvPr>
          <p:cNvSpPr txBox="1"/>
          <p:nvPr/>
        </p:nvSpPr>
        <p:spPr>
          <a:xfrm>
            <a:off x="6377487" y="28731"/>
            <a:ext cx="1415772" cy="830997"/>
          </a:xfrm>
          <a:prstGeom prst="rect">
            <a:avLst/>
          </a:prstGeom>
          <a:solidFill>
            <a:schemeClr val="bg1"/>
          </a:solidFill>
          <a:ln>
            <a:solidFill>
              <a:srgbClr val="FF0000"/>
            </a:solidFill>
          </a:ln>
        </p:spPr>
        <p:txBody>
          <a:bodyPr wrap="none" rtlCol="0">
            <a:spAutoFit/>
          </a:bodyPr>
          <a:lstStyle/>
          <a:p>
            <a:r>
              <a:rPr lang="ja-JP" altLang="en-US" sz="1600"/>
              <a:t>若山正人理事</a:t>
            </a:r>
            <a:endParaRPr lang="en-US" altLang="ja-JP" sz="1600" dirty="0"/>
          </a:p>
          <a:p>
            <a:r>
              <a:rPr lang="ja-JP" altLang="en-US" sz="1600"/>
              <a:t>白谷正治教授</a:t>
            </a:r>
            <a:endParaRPr lang="en-US" altLang="ja-JP" sz="1600" dirty="0"/>
          </a:p>
          <a:p>
            <a:r>
              <a:rPr lang="ja-JP" altLang="en-US" sz="1600"/>
              <a:t>福本康秀教授</a:t>
            </a:r>
            <a:endParaRPr lang="en-GB" sz="1600" dirty="0"/>
          </a:p>
        </p:txBody>
      </p:sp>
      <p:sp>
        <p:nvSpPr>
          <p:cNvPr id="32" name="正方形/長方形 31"/>
          <p:cNvSpPr/>
          <p:nvPr/>
        </p:nvSpPr>
        <p:spPr>
          <a:xfrm>
            <a:off x="1475657" y="1935036"/>
            <a:ext cx="2335650" cy="3280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ja-JP" altLang="en-US" sz="2000" u="sng" dirty="0">
                <a:solidFill>
                  <a:schemeClr val="tx1"/>
                </a:solidFill>
              </a:rPr>
              <a:t>量子回路</a:t>
            </a:r>
            <a:endParaRPr lang="en-US" altLang="ja-JP" sz="2000" u="sng" dirty="0">
              <a:solidFill>
                <a:schemeClr val="tx1"/>
              </a:solidFill>
            </a:endParaRPr>
          </a:p>
        </p:txBody>
      </p:sp>
      <p:sp>
        <p:nvSpPr>
          <p:cNvPr id="20" name="正方形/長方形 19"/>
          <p:cNvSpPr/>
          <p:nvPr/>
        </p:nvSpPr>
        <p:spPr>
          <a:xfrm>
            <a:off x="4416024" y="1946851"/>
            <a:ext cx="2580364" cy="326908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ja-JP" altLang="en-US" sz="2000" u="sng" dirty="0">
                <a:solidFill>
                  <a:schemeClr val="tx1"/>
                </a:solidFill>
              </a:rPr>
              <a:t>量子情報処理</a:t>
            </a:r>
            <a:endParaRPr lang="en-GB" sz="2000" u="sng" dirty="0">
              <a:solidFill>
                <a:schemeClr val="tx1"/>
              </a:solidFill>
            </a:endParaRPr>
          </a:p>
        </p:txBody>
      </p:sp>
      <p:pic>
        <p:nvPicPr>
          <p:cNvPr id="3" name="図 2">
            <a:extLst>
              <a:ext uri="{FF2B5EF4-FFF2-40B4-BE49-F238E27FC236}">
                <a16:creationId xmlns:a16="http://schemas.microsoft.com/office/drawing/2014/main" xmlns="" id="{4AB241B6-3325-CD4C-A514-CC7C7DB9BAC5}"/>
              </a:ext>
            </a:extLst>
          </p:cNvPr>
          <p:cNvPicPr>
            <a:picLocks noChangeAspect="1"/>
          </p:cNvPicPr>
          <p:nvPr/>
        </p:nvPicPr>
        <p:blipFill>
          <a:blip r:embed="rId2"/>
          <a:stretch>
            <a:fillRect/>
          </a:stretch>
        </p:blipFill>
        <p:spPr>
          <a:xfrm>
            <a:off x="7488324" y="547670"/>
            <a:ext cx="1625600" cy="711200"/>
          </a:xfrm>
          <a:prstGeom prst="rect">
            <a:avLst/>
          </a:prstGeom>
        </p:spPr>
      </p:pic>
    </p:spTree>
    <p:extLst>
      <p:ext uri="{BB962C8B-B14F-4D97-AF65-F5344CB8AC3E}">
        <p14:creationId xmlns:p14="http://schemas.microsoft.com/office/powerpoint/2010/main" val="173894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57238" y="188640"/>
            <a:ext cx="7858125" cy="864096"/>
          </a:xfrm>
        </p:spPr>
        <p:txBody>
          <a:bodyPr>
            <a:noAutofit/>
          </a:bodyPr>
          <a:lstStyle/>
          <a:p>
            <a:r>
              <a:rPr lang="en-US" altLang="x-none" sz="3200" b="1" dirty="0">
                <a:solidFill>
                  <a:schemeClr val="accent5">
                    <a:lumMod val="50000"/>
                  </a:schemeClr>
                </a:solidFill>
              </a:rPr>
              <a:t>Wallenberg Center for Quantum Technology</a:t>
            </a:r>
            <a:endParaRPr lang="sv-SE" sz="3200" dirty="0">
              <a:solidFill>
                <a:schemeClr val="accent5">
                  <a:lumMod val="50000"/>
                </a:schemeClr>
              </a:solidFill>
            </a:endParaRPr>
          </a:p>
        </p:txBody>
      </p:sp>
      <p:sp>
        <p:nvSpPr>
          <p:cNvPr id="4" name="textruta 3"/>
          <p:cNvSpPr txBox="1"/>
          <p:nvPr/>
        </p:nvSpPr>
        <p:spPr>
          <a:xfrm>
            <a:off x="642938" y="1467639"/>
            <a:ext cx="8172450" cy="4478149"/>
          </a:xfrm>
          <a:prstGeom prst="rect">
            <a:avLst/>
          </a:prstGeom>
          <a:noFill/>
        </p:spPr>
        <p:txBody>
          <a:bodyPr wrap="square" rtlCol="0">
            <a:spAutoFit/>
          </a:bodyPr>
          <a:lstStyle/>
          <a:p>
            <a:pPr>
              <a:tabLst>
                <a:tab pos="1520429" algn="l"/>
              </a:tabLst>
            </a:pPr>
            <a:r>
              <a:rPr lang="en-US" sz="1500" dirty="0">
                <a:latin typeface="Gill Sans" charset="0"/>
                <a:ea typeface="Gill Sans" charset="0"/>
                <a:cs typeface="Gill Sans" charset="0"/>
              </a:rPr>
              <a:t>Main goals	</a:t>
            </a:r>
            <a:r>
              <a:rPr lang="en-US" sz="1500" dirty="0" err="1">
                <a:latin typeface="Gill Sans" charset="0"/>
                <a:ea typeface="Gill Sans" charset="0"/>
                <a:cs typeface="Gill Sans" charset="0"/>
              </a:rPr>
              <a:t>i</a:t>
            </a:r>
            <a:r>
              <a:rPr lang="en-US" sz="1500" dirty="0">
                <a:latin typeface="Gill Sans" charset="0"/>
                <a:ea typeface="Gill Sans" charset="0"/>
                <a:cs typeface="Gill Sans" charset="0"/>
              </a:rPr>
              <a:t>) To build a broad competence base in Sweden for Quantum Technology</a:t>
            </a:r>
          </a:p>
          <a:p>
            <a:pPr>
              <a:tabLst>
                <a:tab pos="1520429" algn="l"/>
              </a:tabLst>
            </a:pPr>
            <a:r>
              <a:rPr lang="en-US" sz="1500" dirty="0">
                <a:latin typeface="Gill Sans" charset="0"/>
                <a:ea typeface="Gill Sans" charset="0"/>
                <a:cs typeface="Gill Sans" charset="0"/>
              </a:rPr>
              <a:t>	ii) To build a quantum computer based on superconducting circuits</a:t>
            </a:r>
          </a:p>
          <a:p>
            <a:pPr>
              <a:tabLst>
                <a:tab pos="1520429" algn="l"/>
              </a:tabLst>
            </a:pPr>
            <a:endParaRPr lang="en-US" sz="1500" dirty="0">
              <a:latin typeface="Gill Sans" charset="0"/>
              <a:ea typeface="Gill Sans" charset="0"/>
              <a:cs typeface="Gill Sans" charset="0"/>
            </a:endParaRPr>
          </a:p>
          <a:p>
            <a:pPr>
              <a:tabLst>
                <a:tab pos="1520429" algn="l"/>
              </a:tabLst>
            </a:pPr>
            <a:r>
              <a:rPr lang="en-US" sz="1500" dirty="0">
                <a:latin typeface="Gill Sans" charset="0"/>
                <a:ea typeface="Gill Sans" charset="0"/>
                <a:cs typeface="Gill Sans" charset="0"/>
              </a:rPr>
              <a:t>Two parts	Core project on quantum computing</a:t>
            </a:r>
          </a:p>
          <a:p>
            <a:pPr>
              <a:tabLst>
                <a:tab pos="1520429" algn="l"/>
              </a:tabLst>
            </a:pPr>
            <a:r>
              <a:rPr lang="en-US" sz="1500" dirty="0">
                <a:latin typeface="Gill Sans" charset="0"/>
                <a:ea typeface="Gill Sans" charset="0"/>
                <a:cs typeface="Gill Sans" charset="0"/>
              </a:rPr>
              <a:t>	Excellence program including all of Quantum Technology</a:t>
            </a:r>
          </a:p>
          <a:p>
            <a:pPr>
              <a:tabLst>
                <a:tab pos="1520429" algn="l"/>
              </a:tabLst>
            </a:pPr>
            <a:endParaRPr lang="en-US" sz="1500" dirty="0">
              <a:latin typeface="Gill Sans" charset="0"/>
              <a:ea typeface="Gill Sans" charset="0"/>
              <a:cs typeface="Gill Sans" charset="0"/>
            </a:endParaRPr>
          </a:p>
          <a:p>
            <a:pPr>
              <a:tabLst>
                <a:tab pos="1520429" algn="l"/>
              </a:tabLst>
            </a:pPr>
            <a:r>
              <a:rPr lang="en-US" sz="1500" dirty="0">
                <a:latin typeface="Gill Sans" charset="0"/>
                <a:ea typeface="Gill Sans" charset="0"/>
                <a:cs typeface="Gill Sans" charset="0"/>
              </a:rPr>
              <a:t>Main location:	Chalmers</a:t>
            </a:r>
          </a:p>
          <a:p>
            <a:pPr>
              <a:tabLst>
                <a:tab pos="1520429" algn="l"/>
              </a:tabLst>
            </a:pPr>
            <a:r>
              <a:rPr lang="en-US" sz="1500" dirty="0">
                <a:latin typeface="Gill Sans" charset="0"/>
                <a:ea typeface="Gill Sans" charset="0"/>
                <a:cs typeface="Gill Sans" charset="0"/>
              </a:rPr>
              <a:t>Including:	KTH, Lund (SU and </a:t>
            </a:r>
            <a:r>
              <a:rPr lang="en-US" sz="1500" dirty="0" err="1">
                <a:latin typeface="Gill Sans" charset="0"/>
                <a:ea typeface="Gill Sans" charset="0"/>
                <a:cs typeface="Gill Sans" charset="0"/>
              </a:rPr>
              <a:t>LiU</a:t>
            </a:r>
            <a:r>
              <a:rPr lang="en-US" sz="1500" dirty="0">
                <a:latin typeface="Gill Sans" charset="0"/>
                <a:ea typeface="Gill Sans" charset="0"/>
                <a:cs typeface="Gill Sans" charset="0"/>
              </a:rPr>
              <a:t>)</a:t>
            </a:r>
          </a:p>
          <a:p>
            <a:pPr>
              <a:tabLst>
                <a:tab pos="1520429" algn="l"/>
              </a:tabLst>
            </a:pPr>
            <a:endParaRPr lang="en-US" sz="1500" dirty="0">
              <a:latin typeface="Gill Sans" charset="0"/>
              <a:ea typeface="Gill Sans" charset="0"/>
              <a:cs typeface="Gill Sans" charset="0"/>
            </a:endParaRPr>
          </a:p>
          <a:p>
            <a:pPr>
              <a:tabLst>
                <a:tab pos="1520429" algn="l"/>
              </a:tabLst>
            </a:pPr>
            <a:r>
              <a:rPr lang="en-US" sz="1500" dirty="0">
                <a:latin typeface="Gill Sans" charset="0"/>
                <a:ea typeface="Gill Sans" charset="0"/>
                <a:cs typeface="Gill Sans" charset="0"/>
              </a:rPr>
              <a:t>Duration:	10 years, (3+4+3 years)</a:t>
            </a:r>
          </a:p>
          <a:p>
            <a:pPr>
              <a:tabLst>
                <a:tab pos="1520429" algn="l"/>
              </a:tabLst>
            </a:pPr>
            <a:r>
              <a:rPr lang="en-US" sz="1500" dirty="0">
                <a:latin typeface="Gill Sans" charset="0"/>
                <a:ea typeface="Gill Sans" charset="0"/>
                <a:cs typeface="Gill Sans" charset="0"/>
              </a:rPr>
              <a:t>	start 1/1 2018</a:t>
            </a:r>
          </a:p>
          <a:p>
            <a:pPr>
              <a:tabLst>
                <a:tab pos="1520429" algn="l"/>
              </a:tabLst>
            </a:pPr>
            <a:endParaRPr lang="en-US" sz="1500" dirty="0">
              <a:latin typeface="Gill Sans" charset="0"/>
              <a:ea typeface="Gill Sans" charset="0"/>
              <a:cs typeface="Gill Sans" charset="0"/>
            </a:endParaRPr>
          </a:p>
          <a:p>
            <a:pPr>
              <a:tabLst>
                <a:tab pos="1520429" algn="l"/>
              </a:tabLst>
            </a:pPr>
            <a:r>
              <a:rPr lang="en-US" sz="1500" dirty="0">
                <a:latin typeface="Gill Sans" charset="0"/>
                <a:ea typeface="Gill Sans" charset="0"/>
                <a:cs typeface="Gill Sans" charset="0"/>
              </a:rPr>
              <a:t>Involving industry	SME for enabling technology</a:t>
            </a:r>
          </a:p>
          <a:p>
            <a:pPr>
              <a:tabLst>
                <a:tab pos="1520429" algn="l"/>
              </a:tabLst>
            </a:pPr>
            <a:r>
              <a:rPr lang="en-US" sz="1500" dirty="0">
                <a:latin typeface="Gill Sans" charset="0"/>
                <a:ea typeface="Gill Sans" charset="0"/>
                <a:cs typeface="Gill Sans" charset="0"/>
              </a:rPr>
              <a:t>	Big industry for applications</a:t>
            </a:r>
          </a:p>
          <a:p>
            <a:pPr>
              <a:tabLst>
                <a:tab pos="1520429" algn="l"/>
              </a:tabLst>
            </a:pPr>
            <a:endParaRPr lang="en-US" sz="1500" dirty="0">
              <a:latin typeface="Gill Sans" charset="0"/>
              <a:ea typeface="Gill Sans" charset="0"/>
              <a:cs typeface="Gill Sans" charset="0"/>
            </a:endParaRPr>
          </a:p>
          <a:p>
            <a:pPr>
              <a:tabLst>
                <a:tab pos="1520429" algn="l"/>
              </a:tabLst>
            </a:pPr>
            <a:r>
              <a:rPr lang="en-US" sz="1500" dirty="0">
                <a:latin typeface="Gill Sans" charset="0"/>
                <a:ea typeface="Gill Sans" charset="0"/>
                <a:cs typeface="Gill Sans" charset="0"/>
              </a:rPr>
              <a:t>Funding:	KAW</a:t>
            </a:r>
          </a:p>
          <a:p>
            <a:pPr>
              <a:tabLst>
                <a:tab pos="1520429" algn="l"/>
              </a:tabLst>
            </a:pPr>
            <a:r>
              <a:rPr lang="en-US" sz="1500" dirty="0">
                <a:latin typeface="Gill Sans" charset="0"/>
                <a:ea typeface="Gill Sans" charset="0"/>
                <a:cs typeface="Gill Sans" charset="0"/>
              </a:rPr>
              <a:t>	Universities</a:t>
            </a:r>
          </a:p>
          <a:p>
            <a:pPr>
              <a:tabLst>
                <a:tab pos="1520429" algn="l"/>
              </a:tabLst>
            </a:pPr>
            <a:r>
              <a:rPr lang="en-US" sz="1500" dirty="0">
                <a:latin typeface="Gill Sans" charset="0"/>
                <a:ea typeface="Gill Sans" charset="0"/>
                <a:cs typeface="Gill Sans" charset="0"/>
              </a:rPr>
              <a:t>	Industry partners</a:t>
            </a:r>
          </a:p>
          <a:p>
            <a:pPr>
              <a:tabLst>
                <a:tab pos="1520429" algn="l"/>
              </a:tabLst>
            </a:pPr>
            <a:r>
              <a:rPr lang="en-US" sz="1500" dirty="0">
                <a:latin typeface="Gill Sans" charset="0"/>
                <a:ea typeface="Gill Sans" charset="0"/>
                <a:cs typeface="Gill Sans" charset="0"/>
              </a:rPr>
              <a:t>	Quantum technology flagship</a:t>
            </a:r>
          </a:p>
        </p:txBody>
      </p:sp>
      <p:pic>
        <p:nvPicPr>
          <p:cNvPr id="10" name="Bildobjekt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68623" y="2894617"/>
            <a:ext cx="3246765" cy="2163158"/>
          </a:xfrm>
          <a:prstGeom prst="rect">
            <a:avLst/>
          </a:prstGeom>
        </p:spPr>
      </p:pic>
      <p:pic>
        <p:nvPicPr>
          <p:cNvPr id="3" name="図 2">
            <a:extLst>
              <a:ext uri="{FF2B5EF4-FFF2-40B4-BE49-F238E27FC236}">
                <a16:creationId xmlns:a16="http://schemas.microsoft.com/office/drawing/2014/main" xmlns="" id="{B0D58102-8AD6-3F4F-96B7-6AAF4B2FD635}"/>
              </a:ext>
            </a:extLst>
          </p:cNvPr>
          <p:cNvPicPr>
            <a:picLocks noChangeAspect="1"/>
          </p:cNvPicPr>
          <p:nvPr/>
        </p:nvPicPr>
        <p:blipFill>
          <a:blip r:embed="rId4"/>
          <a:stretch>
            <a:fillRect/>
          </a:stretch>
        </p:blipFill>
        <p:spPr>
          <a:xfrm>
            <a:off x="7380312" y="879381"/>
            <a:ext cx="1625600" cy="711200"/>
          </a:xfrm>
          <a:prstGeom prst="rect">
            <a:avLst/>
          </a:prstGeom>
        </p:spPr>
      </p:pic>
    </p:spTree>
    <p:extLst>
      <p:ext uri="{BB962C8B-B14F-4D97-AF65-F5344CB8AC3E}">
        <p14:creationId xmlns:p14="http://schemas.microsoft.com/office/powerpoint/2010/main" val="332373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bwMode="gray">
          <a:xfrm>
            <a:off x="268022" y="1196752"/>
            <a:ext cx="6752250" cy="2859995"/>
          </a:xfrm>
          <a:prstGeom prst="rect">
            <a:avLst/>
          </a:prstGeom>
          <a:noFill/>
          <a:ln w="1905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九州大学</a:t>
            </a:r>
            <a:endParaRPr kumimoji="1" lang="en-US" altLang="ja-JP"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			</a:t>
            </a:r>
          </a:p>
          <a:p>
            <a:pPr marL="0" marR="0" indent="0" algn="ctr" defTabSz="914400" rtl="0" eaLnBrk="1" fontAlgn="ctr" latinLnBrk="0" hangingPunct="1">
              <a:lnSpc>
                <a:spcPct val="100000"/>
              </a:lnSpc>
              <a:spcBef>
                <a:spcPct val="0"/>
              </a:spcBef>
              <a:spcAft>
                <a:spcPct val="0"/>
              </a:spcAft>
              <a:buClrTx/>
              <a:buSzTx/>
              <a:buFontTx/>
              <a:buNone/>
              <a:tabLst/>
            </a:pP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cs typeface="Meiryo UI" panose="020B0604030504040204" pitchFamily="50" charset="-128"/>
              </a:rPr>
              <a:t>植物生育・収量予測の基になる光合成量の算出に必要な機能モデル</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理論式</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を構築。</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cs typeface="Meiryo UI" panose="020B0604030504040204" pitchFamily="50" charset="-128"/>
              </a:rPr>
              <a:t>現在、葉単体レベルまで実現済</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a:t>Copyright 2017 FUJITSU LIMITED</a:t>
            </a:r>
          </a:p>
        </p:txBody>
      </p:sp>
      <p:sp>
        <p:nvSpPr>
          <p:cNvPr id="386089" name="Rectangle 41"/>
          <p:cNvSpPr>
            <a:spLocks noGrp="1" noChangeArrowheads="1"/>
          </p:cNvSpPr>
          <p:nvPr>
            <p:ph type="title"/>
          </p:nvPr>
        </p:nvSpPr>
        <p:spPr>
          <a:xfrm>
            <a:off x="414684" y="152982"/>
            <a:ext cx="8229600" cy="437803"/>
          </a:xfrm>
        </p:spPr>
        <p:txBody>
          <a:bodyPr>
            <a:normAutofit fontScale="90000"/>
          </a:bodyPr>
          <a:lstStyle/>
          <a:p>
            <a:r>
              <a:rPr lang="ja-JP" altLang="en-US" dirty="0"/>
              <a:t> </a:t>
            </a:r>
            <a:r>
              <a:rPr lang="en-US" altLang="ja-JP" dirty="0"/>
              <a:t>2-2</a:t>
            </a:r>
            <a:r>
              <a:rPr lang="ja-JP" altLang="en-US" dirty="0" err="1"/>
              <a: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現在の保有技術と共同研究で開発する技術</a:t>
            </a:r>
            <a:endParaRPr lang="en-US" altLang="ja-JP" sz="2800" dirty="0"/>
          </a:p>
        </p:txBody>
      </p:sp>
      <p:graphicFrame>
        <p:nvGraphicFramePr>
          <p:cNvPr id="2" name="表 1"/>
          <p:cNvGraphicFramePr>
            <a:graphicFrameLocks noGrp="1"/>
          </p:cNvGraphicFramePr>
          <p:nvPr>
            <p:extLst/>
          </p:nvPr>
        </p:nvGraphicFramePr>
        <p:xfrm>
          <a:off x="414684" y="1655377"/>
          <a:ext cx="3168352" cy="1846978"/>
        </p:xfrm>
        <a:graphic>
          <a:graphicData uri="http://schemas.openxmlformats.org/drawingml/2006/table">
            <a:tbl>
              <a:tblPr firstRow="1" bandRow="1">
                <a:tableStyleId>{B301B821-A1FF-4177-AEE7-76D212191A09}</a:tableStyleId>
              </a:tblPr>
              <a:tblGrid>
                <a:gridCol w="3168352">
                  <a:extLst>
                    <a:ext uri="{9D8B030D-6E8A-4147-A177-3AD203B41FA5}">
                      <a16:colId xmlns:a16="http://schemas.microsoft.com/office/drawing/2014/main" xmlns="" val="20000"/>
                    </a:ext>
                  </a:extLst>
                </a:gridCol>
              </a:tblGrid>
              <a:tr h="313889">
                <a:tc>
                  <a:txBody>
                    <a:bodyPr/>
                    <a:lstStyle/>
                    <a:p>
                      <a:pPr algn="l"/>
                      <a:r>
                        <a:rPr kumimoji="1" lang="ja-JP" altLang="en-US" sz="1400" dirty="0"/>
                        <a:t>理論</a:t>
                      </a:r>
                      <a:r>
                        <a:rPr kumimoji="1" lang="en-US" altLang="ja-JP" sz="1400" dirty="0"/>
                        <a:t>(</a:t>
                      </a:r>
                      <a:r>
                        <a:rPr kumimoji="1" lang="ja-JP" altLang="en-US" sz="1400" dirty="0"/>
                        <a:t>要素技術</a:t>
                      </a:r>
                      <a:r>
                        <a:rPr kumimoji="1" lang="en-US" altLang="ja-JP" sz="1400" dirty="0"/>
                        <a:t>)</a:t>
                      </a:r>
                      <a:r>
                        <a:rPr kumimoji="1" lang="ja-JP" altLang="en-US" sz="1400" dirty="0"/>
                        <a:t>関連研究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13889">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蒸散要求度の理論導出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70046">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根の養水分吸収統合モデル </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葉の光合成、蒸散、熱収支の評価 </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36510">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光合成の動態モニタリング </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果実への転流動態の観測 </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10" name="表 9"/>
          <p:cNvGraphicFramePr>
            <a:graphicFrameLocks noGrp="1"/>
          </p:cNvGraphicFramePr>
          <p:nvPr>
            <p:extLst/>
          </p:nvPr>
        </p:nvGraphicFramePr>
        <p:xfrm>
          <a:off x="3726088" y="1652639"/>
          <a:ext cx="3168352" cy="1579240"/>
        </p:xfrm>
        <a:graphic>
          <a:graphicData uri="http://schemas.openxmlformats.org/drawingml/2006/table">
            <a:tbl>
              <a:tblPr firstRow="1" bandRow="1">
                <a:tableStyleId>{B301B821-A1FF-4177-AEE7-76D212191A09}</a:tableStyleId>
              </a:tblPr>
              <a:tblGrid>
                <a:gridCol w="3168352">
                  <a:extLst>
                    <a:ext uri="{9D8B030D-6E8A-4147-A177-3AD203B41FA5}">
                      <a16:colId xmlns:a16="http://schemas.microsoft.com/office/drawing/2014/main" xmlns="" val="20000"/>
                    </a:ext>
                  </a:extLst>
                </a:gridCol>
              </a:tblGrid>
              <a:tr h="360040">
                <a:tc>
                  <a:txBody>
                    <a:bodyPr/>
                    <a:lstStyle/>
                    <a:p>
                      <a:pPr algn="l"/>
                      <a:r>
                        <a:rPr kumimoji="1" lang="ja-JP" altLang="en-US" sz="1400" dirty="0"/>
                        <a:t>計測</a:t>
                      </a:r>
                      <a:r>
                        <a:rPr kumimoji="1" lang="en-US" altLang="ja-JP" sz="1400" dirty="0"/>
                        <a:t>(</a:t>
                      </a:r>
                      <a:r>
                        <a:rPr kumimoji="1" lang="ja-JP" altLang="en-US" sz="1400" dirty="0"/>
                        <a:t>機器・センサ技術</a:t>
                      </a:r>
                      <a:r>
                        <a:rPr kumimoji="1" lang="en-US" altLang="ja-JP" sz="1400" dirty="0"/>
                        <a:t>)</a:t>
                      </a:r>
                      <a:r>
                        <a:rPr kumimoji="1" lang="ja-JP" altLang="en-US" sz="1400" dirty="0"/>
                        <a:t>関連研究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42805">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模擬葉センサの開発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9573">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草姿診断用カメラの研究 </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圃場環境と植物生育の簡易計測の研究</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RGB-D</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画像による植物計測の研究</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12" name="表 11"/>
          <p:cNvGraphicFramePr>
            <a:graphicFrameLocks noGrp="1"/>
          </p:cNvGraphicFramePr>
          <p:nvPr>
            <p:extLst/>
          </p:nvPr>
        </p:nvGraphicFramePr>
        <p:xfrm>
          <a:off x="396510" y="4979248"/>
          <a:ext cx="8416192" cy="1402080"/>
        </p:xfrm>
        <a:graphic>
          <a:graphicData uri="http://schemas.openxmlformats.org/drawingml/2006/table">
            <a:tbl>
              <a:tblPr firstRow="1" bandRow="1">
                <a:tableStyleId>{B301B821-A1FF-4177-AEE7-76D212191A09}</a:tableStyleId>
              </a:tblPr>
              <a:tblGrid>
                <a:gridCol w="5543642">
                  <a:extLst>
                    <a:ext uri="{9D8B030D-6E8A-4147-A177-3AD203B41FA5}">
                      <a16:colId xmlns:a16="http://schemas.microsoft.com/office/drawing/2014/main" xmlns="" val="20000"/>
                    </a:ext>
                  </a:extLst>
                </a:gridCol>
                <a:gridCol w="2872550">
                  <a:extLst>
                    <a:ext uri="{9D8B030D-6E8A-4147-A177-3AD203B41FA5}">
                      <a16:colId xmlns:a16="http://schemas.microsoft.com/office/drawing/2014/main" xmlns="" val="20001"/>
                    </a:ext>
                  </a:extLst>
                </a:gridCol>
              </a:tblGrid>
              <a:tr h="313889">
                <a:tc gridSpan="2">
                  <a:txBody>
                    <a:bodyPr/>
                    <a:lstStyle/>
                    <a:p>
                      <a:pPr algn="ctr"/>
                      <a:r>
                        <a:rPr kumimoji="1" lang="ja-JP" altLang="en-US" sz="1600" dirty="0"/>
                        <a:t>期待する成果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dirty="0"/>
                    </a:p>
                  </a:txBody>
                  <a:tcPr>
                    <a:lnL w="12700" cap="flat" cmpd="sng" algn="ctr">
                      <a:solidFill>
                        <a:srgbClr val="000000">
                          <a:alpha val="0"/>
                        </a:srgb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20445">
                <a:tc>
                  <a:txBody>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本研究で植物個体から群落レベルに適用できるモデル</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理論式</a:t>
                      </a: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と計測技術を構築。</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現状の観察結果からの分析・予測では無く、理論を基にした実圃場に応用できる生育予測と生育・収量制御を可能にする。</a:t>
                      </a:r>
                    </a:p>
                  </a:txBody>
                  <a:tcPr>
                    <a:lnL w="12700" cap="flat" cmpd="sng" algn="ctr">
                      <a:solidFill>
                        <a:schemeClr val="tx1"/>
                      </a:solidFill>
                      <a:prstDash val="solid"/>
                      <a:round/>
                      <a:headEnd type="none" w="med" len="med"/>
                      <a:tailEnd type="none" w="med" len="med"/>
                    </a:lnL>
                    <a:lnR w="1270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rgbClr val="000000">
                          <a:alpha val="0"/>
                        </a:srgb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正方形/長方形 8"/>
          <p:cNvSpPr/>
          <p:nvPr/>
        </p:nvSpPr>
        <p:spPr bwMode="gray">
          <a:xfrm>
            <a:off x="7164288" y="1196752"/>
            <a:ext cx="1793975" cy="2859995"/>
          </a:xfrm>
          <a:prstGeom prst="rect">
            <a:avLst/>
          </a:prstGeom>
          <a:noFill/>
          <a:ln w="1905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富士通</a:t>
            </a:r>
          </a:p>
        </p:txBody>
      </p:sp>
      <p:sp>
        <p:nvSpPr>
          <p:cNvPr id="14" name="正方形/長方形 13"/>
          <p:cNvSpPr/>
          <p:nvPr/>
        </p:nvSpPr>
        <p:spPr bwMode="gray">
          <a:xfrm>
            <a:off x="7308303" y="1615613"/>
            <a:ext cx="1504399" cy="170163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AI</a:t>
            </a:r>
            <a:r>
              <a:rPr lang="ja-JP" altLang="en-US" dirty="0">
                <a:latin typeface="Meiryo UI" panose="020B0604030504040204" pitchFamily="50" charset="-128"/>
                <a:ea typeface="Meiryo UI" panose="020B0604030504040204" pitchFamily="50" charset="-128"/>
                <a:cs typeface="Meiryo UI" panose="020B0604030504040204" pitchFamily="50" charset="-128"/>
              </a:rPr>
              <a:t>技術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（推論･予測</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・認識・解析）</a:t>
            </a:r>
          </a:p>
        </p:txBody>
      </p:sp>
      <p:sp>
        <p:nvSpPr>
          <p:cNvPr id="16" name="下矢印 15"/>
          <p:cNvSpPr/>
          <p:nvPr/>
        </p:nvSpPr>
        <p:spPr bwMode="gray">
          <a:xfrm>
            <a:off x="3716155" y="4293096"/>
            <a:ext cx="2304256" cy="432048"/>
          </a:xfrm>
          <a:prstGeom prst="downArrow">
            <a:avLst/>
          </a:prstGeom>
          <a:ln>
            <a:solidFill>
              <a:schemeClr val="tx1"/>
            </a:solidFill>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融合</a:t>
            </a:r>
          </a:p>
        </p:txBody>
      </p:sp>
      <p:sp>
        <p:nvSpPr>
          <p:cNvPr id="17" name="円/楕円 16"/>
          <p:cNvSpPr/>
          <p:nvPr/>
        </p:nvSpPr>
        <p:spPr bwMode="gray">
          <a:xfrm>
            <a:off x="5978326" y="5373216"/>
            <a:ext cx="1145903" cy="549508"/>
          </a:xfrm>
          <a:prstGeom prst="ellips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生育予測</a:t>
            </a:r>
          </a:p>
        </p:txBody>
      </p:sp>
      <p:sp>
        <p:nvSpPr>
          <p:cNvPr id="21" name="円/楕円 20"/>
          <p:cNvSpPr/>
          <p:nvPr/>
        </p:nvSpPr>
        <p:spPr bwMode="gray">
          <a:xfrm>
            <a:off x="7545444" y="5373216"/>
            <a:ext cx="1145903" cy="549508"/>
          </a:xfrm>
          <a:prstGeom prst="ellips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収量制御</a:t>
            </a:r>
          </a:p>
        </p:txBody>
      </p:sp>
      <p:sp>
        <p:nvSpPr>
          <p:cNvPr id="23" name="円/楕円 22"/>
          <p:cNvSpPr/>
          <p:nvPr/>
        </p:nvSpPr>
        <p:spPr bwMode="gray">
          <a:xfrm>
            <a:off x="6772626" y="5819908"/>
            <a:ext cx="1145903" cy="549508"/>
          </a:xfrm>
          <a:prstGeom prst="ellipse">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生育制御</a:t>
            </a:r>
          </a:p>
        </p:txBody>
      </p:sp>
      <p:sp>
        <p:nvSpPr>
          <p:cNvPr id="8" name="テキスト ボックス 7"/>
          <p:cNvSpPr txBox="1"/>
          <p:nvPr/>
        </p:nvSpPr>
        <p:spPr>
          <a:xfrm>
            <a:off x="323528" y="764704"/>
            <a:ext cx="3960440" cy="400110"/>
          </a:xfrm>
          <a:prstGeom prst="rect">
            <a:avLst/>
          </a:prstGeom>
          <a:noFill/>
        </p:spPr>
        <p:txBody>
          <a:bodyPr wrap="square" rtlCol="0">
            <a:spAutoFit/>
          </a:bodyPr>
          <a:lstStyle/>
          <a:p>
            <a:pPr algn="l"/>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既に保有している技術</a:t>
            </a:r>
          </a:p>
        </p:txBody>
      </p:sp>
      <p:sp>
        <p:nvSpPr>
          <p:cNvPr id="20" name="テキスト ボックス 19"/>
          <p:cNvSpPr txBox="1"/>
          <p:nvPr/>
        </p:nvSpPr>
        <p:spPr>
          <a:xfrm>
            <a:off x="323528" y="4541058"/>
            <a:ext cx="3960440" cy="400110"/>
          </a:xfrm>
          <a:prstGeom prst="rect">
            <a:avLst/>
          </a:prstGeom>
          <a:noFill/>
        </p:spPr>
        <p:txBody>
          <a:bodyPr wrap="square" rtlCol="0">
            <a:spAutoFit/>
          </a:bodyPr>
          <a:lstStyle/>
          <a:p>
            <a:pPr algn="l"/>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共同研究で期待する成果</a:t>
            </a:r>
          </a:p>
        </p:txBody>
      </p:sp>
      <p:sp>
        <p:nvSpPr>
          <p:cNvPr id="11" name="スライド番号プレースホルダー 10"/>
          <p:cNvSpPr>
            <a:spLocks noGrp="1"/>
          </p:cNvSpPr>
          <p:nvPr>
            <p:ph type="sldNum" sz="quarter" idx="10"/>
          </p:nvPr>
        </p:nvSpPr>
        <p:spPr/>
        <p:txBody>
          <a:bodyPr/>
          <a:lstStyle/>
          <a:p>
            <a:fld id="{DE2B87E1-F9DF-4BEE-B07D-635D26011F4B}" type="slidenum">
              <a:rPr lang="de-DE" altLang="ja-JP" smtClean="0"/>
              <a:pPr/>
              <a:t>5</a:t>
            </a:fld>
            <a:endParaRPr lang="de-DE" altLang="ja-JP"/>
          </a:p>
        </p:txBody>
      </p:sp>
    </p:spTree>
    <p:extLst>
      <p:ext uri="{BB962C8B-B14F-4D97-AF65-F5344CB8AC3E}">
        <p14:creationId xmlns:p14="http://schemas.microsoft.com/office/powerpoint/2010/main" val="172893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286" y="674551"/>
            <a:ext cx="2918564" cy="203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64704"/>
            <a:ext cx="25241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07694" y="152614"/>
            <a:ext cx="8229600" cy="436321"/>
          </a:xfrm>
        </p:spPr>
        <p:txBody>
          <a:bodyPr>
            <a:normAutofit fontScale="90000"/>
          </a:bodyPr>
          <a:lstStyle/>
          <a:p>
            <a:r>
              <a:rPr kumimoji="1" lang="en-US" altLang="ja-JP" dirty="0"/>
              <a:t>2-3</a:t>
            </a:r>
            <a:r>
              <a:rPr kumimoji="1" lang="ja-JP" altLang="en-US" dirty="0" err="1"/>
              <a:t>．</a:t>
            </a:r>
            <a:r>
              <a:rPr kumimoji="1" lang="ja-JP" altLang="en-US" dirty="0"/>
              <a:t>研究の全体像  </a:t>
            </a:r>
          </a:p>
        </p:txBody>
      </p:sp>
      <p:sp>
        <p:nvSpPr>
          <p:cNvPr id="5" name="フッター プレースホルダー 4"/>
          <p:cNvSpPr>
            <a:spLocks noGrp="1"/>
          </p:cNvSpPr>
          <p:nvPr>
            <p:ph type="ftr" sz="quarter" idx="11"/>
          </p:nvPr>
        </p:nvSpPr>
        <p:spPr/>
        <p:txBody>
          <a:bodyPr/>
          <a:lstStyle/>
          <a:p>
            <a:r>
              <a:rPr lang="de-DE" altLang="ja-JP">
                <a:solidFill>
                  <a:srgbClr val="000000"/>
                </a:solidFill>
              </a:rPr>
              <a:t>Copyright 2017 FUJITSU LIMITED</a:t>
            </a:r>
            <a:endParaRPr lang="de-DE" altLang="ja-JP" dirty="0">
              <a:solidFill>
                <a:srgbClr val="000000"/>
              </a:solidFill>
            </a:endParaRPr>
          </a:p>
        </p:txBody>
      </p:sp>
      <p:sp>
        <p:nvSpPr>
          <p:cNvPr id="3" name="円/楕円 2"/>
          <p:cNvSpPr/>
          <p:nvPr/>
        </p:nvSpPr>
        <p:spPr bwMode="gray">
          <a:xfrm>
            <a:off x="1061610" y="3011064"/>
            <a:ext cx="2214246" cy="705968"/>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latin typeface="Arial"/>
                <a:ea typeface="ＭＳ Ｐゴシック"/>
              </a:rPr>
              <a:t>成長状態の測定</a:t>
            </a:r>
            <a:endParaRPr lang="en-US" altLang="ja-JP" sz="1600" dirty="0">
              <a:latin typeface="Arial"/>
              <a:ea typeface="ＭＳ Ｐゴシック"/>
            </a:endParaRPr>
          </a:p>
          <a:p>
            <a:r>
              <a:rPr lang="ja-JP" altLang="en-US" sz="1600" dirty="0">
                <a:latin typeface="Arial"/>
                <a:ea typeface="ＭＳ Ｐゴシック"/>
              </a:rPr>
              <a:t>環境条件の測定</a:t>
            </a:r>
          </a:p>
        </p:txBody>
      </p:sp>
      <p:sp>
        <p:nvSpPr>
          <p:cNvPr id="6" name="正方形/長方形 5"/>
          <p:cNvSpPr/>
          <p:nvPr/>
        </p:nvSpPr>
        <p:spPr bwMode="gray">
          <a:xfrm>
            <a:off x="929514" y="3789040"/>
            <a:ext cx="2778390" cy="648072"/>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成長量の学習</a:t>
            </a:r>
            <a:endParaRPr lang="en-US" altLang="ja-JP" sz="1200" dirty="0">
              <a:latin typeface="Arial"/>
              <a:ea typeface="ＭＳ Ｐゴシック"/>
            </a:endParaRPr>
          </a:p>
          <a:p>
            <a:r>
              <a:rPr lang="ja-JP" altLang="en-US" sz="1200" dirty="0">
                <a:latin typeface="Arial"/>
                <a:ea typeface="ＭＳ Ｐゴシック"/>
              </a:rPr>
              <a:t>画像解析にディープラーニングを適用</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富士通</a:t>
            </a:r>
            <a:r>
              <a:rPr lang="en-US" altLang="ja-JP" sz="1200" dirty="0">
                <a:latin typeface="Arial"/>
                <a:ea typeface="ＭＳ Ｐゴシック"/>
              </a:rPr>
              <a:t>)</a:t>
            </a:r>
            <a:endParaRPr lang="ja-JP" altLang="en-US" sz="1200" dirty="0" err="1">
              <a:latin typeface="Arial"/>
              <a:ea typeface="ＭＳ Ｐゴシック"/>
            </a:endParaRPr>
          </a:p>
        </p:txBody>
      </p:sp>
      <p:sp>
        <p:nvSpPr>
          <p:cNvPr id="10" name="正方形/長方形 9"/>
          <p:cNvSpPr/>
          <p:nvPr/>
        </p:nvSpPr>
        <p:spPr bwMode="gray">
          <a:xfrm>
            <a:off x="971600" y="4509120"/>
            <a:ext cx="1296144" cy="648072"/>
          </a:xfrm>
          <a:prstGeom prst="rect">
            <a:avLst/>
          </a:prstGeom>
          <a:solidFill>
            <a:srgbClr val="00B0F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草姿診断カメラ</a:t>
            </a:r>
            <a:endParaRPr lang="en-US" altLang="ja-JP" sz="1200" dirty="0">
              <a:latin typeface="Arial"/>
              <a:ea typeface="ＭＳ Ｐゴシック"/>
            </a:endParaRPr>
          </a:p>
          <a:p>
            <a:r>
              <a:rPr lang="ja-JP" altLang="en-US" sz="1200" dirty="0">
                <a:latin typeface="Arial"/>
                <a:ea typeface="ＭＳ Ｐゴシック"/>
              </a:rPr>
              <a:t>葉面積算出</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九州大学</a:t>
            </a:r>
            <a:r>
              <a:rPr lang="en-US" altLang="ja-JP" sz="1200" dirty="0">
                <a:latin typeface="Arial"/>
                <a:ea typeface="ＭＳ Ｐゴシック"/>
              </a:rPr>
              <a:t>)</a:t>
            </a:r>
            <a:endParaRPr lang="ja-JP" altLang="en-US" sz="1200" dirty="0" err="1">
              <a:latin typeface="Arial"/>
              <a:ea typeface="ＭＳ Ｐゴシック"/>
            </a:endParaRPr>
          </a:p>
        </p:txBody>
      </p:sp>
      <p:sp>
        <p:nvSpPr>
          <p:cNvPr id="12" name="正方形/長方形 11"/>
          <p:cNvSpPr/>
          <p:nvPr/>
        </p:nvSpPr>
        <p:spPr bwMode="gray">
          <a:xfrm>
            <a:off x="2411760" y="4509120"/>
            <a:ext cx="1296144" cy="648072"/>
          </a:xfrm>
          <a:prstGeom prst="rect">
            <a:avLst/>
          </a:prstGeom>
          <a:solidFill>
            <a:srgbClr val="00B0F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微気象計測</a:t>
            </a:r>
            <a:endParaRPr lang="en-US" altLang="ja-JP" sz="1200" dirty="0">
              <a:latin typeface="Arial"/>
              <a:ea typeface="ＭＳ Ｐゴシック"/>
            </a:endParaRPr>
          </a:p>
          <a:p>
            <a:r>
              <a:rPr lang="ja-JP" altLang="en-US" sz="1200" dirty="0">
                <a:latin typeface="Arial"/>
                <a:ea typeface="ＭＳ Ｐゴシック"/>
              </a:rPr>
              <a:t>蒸散など</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九州大学</a:t>
            </a:r>
            <a:r>
              <a:rPr lang="en-US" altLang="ja-JP" sz="1200" dirty="0">
                <a:latin typeface="Arial"/>
                <a:ea typeface="ＭＳ Ｐゴシック"/>
              </a:rPr>
              <a:t>)</a:t>
            </a:r>
            <a:endParaRPr lang="ja-JP" altLang="en-US" sz="1200" dirty="0" err="1">
              <a:latin typeface="Arial"/>
              <a:ea typeface="ＭＳ Ｐゴシック"/>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764704"/>
            <a:ext cx="2808312" cy="2210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gray">
          <a:xfrm>
            <a:off x="3491880" y="2996952"/>
            <a:ext cx="504055" cy="684076"/>
          </a:xfrm>
          <a:prstGeom prst="rightArrow">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16" name="円/楕円 15"/>
          <p:cNvSpPr/>
          <p:nvPr/>
        </p:nvSpPr>
        <p:spPr bwMode="gray">
          <a:xfrm>
            <a:off x="4121950" y="2708920"/>
            <a:ext cx="2214246" cy="648072"/>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latin typeface="Arial"/>
                <a:ea typeface="ＭＳ Ｐゴシック"/>
              </a:rPr>
              <a:t>光合成速度・量・蒸散</a:t>
            </a:r>
            <a:endParaRPr lang="en-US" altLang="ja-JP" sz="1400" dirty="0">
              <a:latin typeface="Arial"/>
              <a:ea typeface="ＭＳ Ｐゴシック"/>
            </a:endParaRPr>
          </a:p>
          <a:p>
            <a:r>
              <a:rPr lang="ja-JP" altLang="en-US" sz="1400" dirty="0">
                <a:latin typeface="Arial"/>
                <a:ea typeface="ＭＳ Ｐゴシック"/>
              </a:rPr>
              <a:t>転流・根イオン吸収</a:t>
            </a:r>
          </a:p>
        </p:txBody>
      </p:sp>
      <p:sp>
        <p:nvSpPr>
          <p:cNvPr id="8" name="テキスト ボックス 7"/>
          <p:cNvSpPr txBox="1"/>
          <p:nvPr/>
        </p:nvSpPr>
        <p:spPr>
          <a:xfrm>
            <a:off x="4842030" y="3193812"/>
            <a:ext cx="792088" cy="523220"/>
          </a:xfrm>
          <a:prstGeom prst="rect">
            <a:avLst/>
          </a:prstGeom>
          <a:noFill/>
        </p:spPr>
        <p:txBody>
          <a:bodyPr wrap="square" rtlCol="0">
            <a:spAutoFit/>
          </a:bodyPr>
          <a:lstStyle/>
          <a:p>
            <a:r>
              <a:rPr lang="en-US" altLang="ja-JP" sz="2800" dirty="0">
                <a:latin typeface="Arial"/>
              </a:rPr>
              <a:t>+</a:t>
            </a:r>
            <a:endParaRPr lang="ja-JP" altLang="en-US" sz="2800" dirty="0">
              <a:latin typeface="Arial"/>
            </a:endParaRPr>
          </a:p>
        </p:txBody>
      </p:sp>
      <p:sp>
        <p:nvSpPr>
          <p:cNvPr id="18" name="円/楕円 17"/>
          <p:cNvSpPr/>
          <p:nvPr/>
        </p:nvSpPr>
        <p:spPr bwMode="gray">
          <a:xfrm>
            <a:off x="4139952" y="3520172"/>
            <a:ext cx="2214246" cy="412884"/>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latin typeface="Arial"/>
                <a:ea typeface="ＭＳ Ｐゴシック"/>
              </a:rPr>
              <a:t>時系列の成長状況</a:t>
            </a:r>
          </a:p>
        </p:txBody>
      </p:sp>
      <p:sp>
        <p:nvSpPr>
          <p:cNvPr id="20" name="右矢印 19"/>
          <p:cNvSpPr/>
          <p:nvPr/>
        </p:nvSpPr>
        <p:spPr bwMode="gray">
          <a:xfrm>
            <a:off x="6537259" y="2420888"/>
            <a:ext cx="411005" cy="1584176"/>
          </a:xfrm>
          <a:prstGeom prst="rightArrow">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21" name="円/楕円 20"/>
          <p:cNvSpPr/>
          <p:nvPr/>
        </p:nvSpPr>
        <p:spPr bwMode="gray">
          <a:xfrm>
            <a:off x="7004286" y="2456892"/>
            <a:ext cx="1960202" cy="756084"/>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latin typeface="Arial"/>
                <a:ea typeface="ＭＳ Ｐゴシック"/>
              </a:rPr>
              <a:t>相関関係を導出</a:t>
            </a:r>
            <a:endParaRPr lang="en-US" altLang="ja-JP" sz="1400" dirty="0">
              <a:latin typeface="Arial"/>
              <a:ea typeface="ＭＳ Ｐゴシック"/>
            </a:endParaRPr>
          </a:p>
          <a:p>
            <a:r>
              <a:rPr lang="ja-JP" altLang="en-US" sz="1400" u="sng" dirty="0">
                <a:latin typeface="Arial"/>
                <a:ea typeface="ＭＳ Ｐゴシック"/>
              </a:rPr>
              <a:t>成長モデル構築</a:t>
            </a:r>
          </a:p>
        </p:txBody>
      </p:sp>
      <p:sp>
        <p:nvSpPr>
          <p:cNvPr id="22" name="正方形/長方形 21"/>
          <p:cNvSpPr/>
          <p:nvPr/>
        </p:nvSpPr>
        <p:spPr bwMode="gray">
          <a:xfrm>
            <a:off x="4049942" y="4077072"/>
            <a:ext cx="1152128" cy="648072"/>
          </a:xfrm>
          <a:prstGeom prst="rect">
            <a:avLst/>
          </a:prstGeom>
          <a:solidFill>
            <a:srgbClr val="00B0F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植物モデル</a:t>
            </a:r>
            <a:endParaRPr lang="en-US" altLang="ja-JP" sz="1200" dirty="0">
              <a:latin typeface="Arial"/>
              <a:ea typeface="ＭＳ Ｐゴシック"/>
            </a:endParaRPr>
          </a:p>
          <a:p>
            <a:r>
              <a:rPr lang="ja-JP" altLang="en-US" sz="1200" dirty="0">
                <a:latin typeface="Arial"/>
                <a:ea typeface="ＭＳ Ｐゴシック"/>
              </a:rPr>
              <a:t>測定技術</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九州大学</a:t>
            </a:r>
            <a:r>
              <a:rPr lang="en-US" altLang="ja-JP" sz="1200" dirty="0">
                <a:latin typeface="Arial"/>
                <a:ea typeface="ＭＳ Ｐゴシック"/>
              </a:rPr>
              <a:t>)</a:t>
            </a:r>
            <a:endParaRPr lang="ja-JP" altLang="en-US" sz="1200" dirty="0" err="1">
              <a:latin typeface="Arial"/>
              <a:ea typeface="ＭＳ Ｐゴシック"/>
            </a:endParaRPr>
          </a:p>
        </p:txBody>
      </p:sp>
      <p:sp>
        <p:nvSpPr>
          <p:cNvPr id="23" name="正方形/長方形 22"/>
          <p:cNvSpPr/>
          <p:nvPr/>
        </p:nvSpPr>
        <p:spPr bwMode="gray">
          <a:xfrm>
            <a:off x="5418094" y="4077072"/>
            <a:ext cx="1152128" cy="648072"/>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latin typeface="Arial"/>
                <a:ea typeface="ＭＳ Ｐゴシック"/>
              </a:rPr>
              <a:t>AI</a:t>
            </a:r>
            <a:r>
              <a:rPr lang="ja-JP" altLang="en-US" sz="1200" dirty="0">
                <a:latin typeface="Arial"/>
                <a:ea typeface="ＭＳ Ｐゴシック"/>
              </a:rPr>
              <a:t>よる学習</a:t>
            </a:r>
            <a:endParaRPr lang="en-US" altLang="ja-JP" sz="1200" dirty="0">
              <a:latin typeface="Arial"/>
              <a:ea typeface="ＭＳ Ｐゴシック"/>
            </a:endParaRPr>
          </a:p>
          <a:p>
            <a:r>
              <a:rPr lang="ja-JP" altLang="en-US" sz="1200" dirty="0">
                <a:latin typeface="Arial"/>
                <a:ea typeface="ＭＳ Ｐゴシック"/>
              </a:rPr>
              <a:t>パラメータ推定</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富士通</a:t>
            </a:r>
            <a:r>
              <a:rPr lang="en-US" altLang="ja-JP" sz="1200" dirty="0">
                <a:latin typeface="Arial"/>
                <a:ea typeface="ＭＳ Ｐゴシック"/>
              </a:rPr>
              <a:t>)</a:t>
            </a:r>
            <a:endParaRPr lang="ja-JP" altLang="en-US" sz="1200" dirty="0" err="1">
              <a:latin typeface="Arial"/>
              <a:ea typeface="ＭＳ Ｐゴシック"/>
            </a:endParaRPr>
          </a:p>
        </p:txBody>
      </p:sp>
      <p:sp>
        <p:nvSpPr>
          <p:cNvPr id="24" name="正方形/長方形 23"/>
          <p:cNvSpPr/>
          <p:nvPr/>
        </p:nvSpPr>
        <p:spPr bwMode="gray">
          <a:xfrm>
            <a:off x="7065276" y="3717032"/>
            <a:ext cx="1899211" cy="554317"/>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状態予測制御</a:t>
            </a:r>
            <a:endParaRPr lang="en-US" altLang="ja-JP" sz="1200" dirty="0">
              <a:latin typeface="Arial"/>
              <a:ea typeface="ＭＳ Ｐゴシック"/>
            </a:endParaRPr>
          </a:p>
          <a:p>
            <a:r>
              <a:rPr lang="ja-JP" altLang="en-US" sz="1200" dirty="0">
                <a:latin typeface="Arial"/>
                <a:ea typeface="ＭＳ Ｐゴシック"/>
              </a:rPr>
              <a:t>品質データ解析</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富士通</a:t>
            </a:r>
            <a:r>
              <a:rPr lang="en-US" altLang="ja-JP" sz="1200" dirty="0">
                <a:latin typeface="Arial"/>
                <a:ea typeface="ＭＳ Ｐゴシック"/>
              </a:rPr>
              <a:t>)</a:t>
            </a:r>
            <a:endParaRPr lang="ja-JP" altLang="en-US" sz="1200" dirty="0" err="1">
              <a:latin typeface="Arial"/>
              <a:ea typeface="ＭＳ Ｐゴシック"/>
            </a:endParaRPr>
          </a:p>
        </p:txBody>
      </p:sp>
      <p:sp>
        <p:nvSpPr>
          <p:cNvPr id="25" name="右矢印 24"/>
          <p:cNvSpPr/>
          <p:nvPr/>
        </p:nvSpPr>
        <p:spPr bwMode="gray">
          <a:xfrm rot="5400000">
            <a:off x="7821417" y="4140026"/>
            <a:ext cx="411004" cy="861165"/>
          </a:xfrm>
          <a:prstGeom prst="rightArrow">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26" name="円/楕円 25"/>
          <p:cNvSpPr/>
          <p:nvPr/>
        </p:nvSpPr>
        <p:spPr bwMode="gray">
          <a:xfrm>
            <a:off x="7220310" y="4797152"/>
            <a:ext cx="1600162" cy="490976"/>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latin typeface="Arial"/>
                <a:ea typeface="ＭＳ Ｐゴシック"/>
              </a:rPr>
              <a:t>環境制御</a:t>
            </a:r>
            <a:endParaRPr lang="en-US" altLang="ja-JP" sz="1400" dirty="0">
              <a:latin typeface="Arial"/>
              <a:ea typeface="ＭＳ Ｐゴシック"/>
            </a:endParaRPr>
          </a:p>
          <a:p>
            <a:r>
              <a:rPr lang="en-US" altLang="ja-JP" sz="1400" dirty="0">
                <a:latin typeface="Arial"/>
                <a:ea typeface="ＭＳ Ｐゴシック"/>
              </a:rPr>
              <a:t>(</a:t>
            </a:r>
            <a:r>
              <a:rPr lang="ja-JP" altLang="en-US" sz="1400" dirty="0">
                <a:latin typeface="Arial"/>
                <a:ea typeface="ＭＳ Ｐゴシック"/>
              </a:rPr>
              <a:t>温度、</a:t>
            </a:r>
            <a:r>
              <a:rPr lang="en-US" altLang="ja-JP" sz="1400" dirty="0">
                <a:latin typeface="Arial"/>
                <a:ea typeface="ＭＳ Ｐゴシック"/>
              </a:rPr>
              <a:t>CO2</a:t>
            </a:r>
            <a:r>
              <a:rPr lang="ja-JP" altLang="en-US" sz="1400" dirty="0">
                <a:latin typeface="Arial"/>
                <a:ea typeface="ＭＳ Ｐゴシック"/>
              </a:rPr>
              <a:t>・・・</a:t>
            </a:r>
            <a:r>
              <a:rPr lang="en-US" altLang="ja-JP" sz="1400" dirty="0">
                <a:latin typeface="Arial"/>
                <a:ea typeface="ＭＳ Ｐゴシック"/>
              </a:rPr>
              <a:t>)</a:t>
            </a:r>
            <a:endParaRPr lang="ja-JP" altLang="en-US" sz="1400" dirty="0">
              <a:latin typeface="Arial"/>
              <a:ea typeface="ＭＳ Ｐゴシック"/>
            </a:endParaRPr>
          </a:p>
        </p:txBody>
      </p:sp>
      <p:sp>
        <p:nvSpPr>
          <p:cNvPr id="9" name="左カーブ矢印 8"/>
          <p:cNvSpPr/>
          <p:nvPr/>
        </p:nvSpPr>
        <p:spPr bwMode="gray">
          <a:xfrm rot="4752906">
            <a:off x="4572798" y="2437187"/>
            <a:ext cx="735871" cy="5455548"/>
          </a:xfrm>
          <a:prstGeom prst="curvedLeftArrow">
            <a:avLst>
              <a:gd name="adj1" fmla="val 21328"/>
              <a:gd name="adj2" fmla="val 50000"/>
              <a:gd name="adj3" fmla="val 15877"/>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14" name="テキスト ボックス 13"/>
          <p:cNvSpPr txBox="1"/>
          <p:nvPr/>
        </p:nvSpPr>
        <p:spPr>
          <a:xfrm>
            <a:off x="3343363" y="4756792"/>
            <a:ext cx="2565285" cy="523220"/>
          </a:xfrm>
          <a:prstGeom prst="rect">
            <a:avLst/>
          </a:prstGeom>
          <a:noFill/>
        </p:spPr>
        <p:txBody>
          <a:bodyPr wrap="square" rtlCol="0">
            <a:spAutoFit/>
          </a:bodyPr>
          <a:lstStyle/>
          <a:p>
            <a:r>
              <a:rPr lang="ja-JP" altLang="en-US" sz="1400" dirty="0">
                <a:latin typeface="Arial"/>
              </a:rPr>
              <a:t>フィードバック</a:t>
            </a:r>
            <a:endParaRPr lang="en-US" altLang="ja-JP" sz="1400" dirty="0">
              <a:latin typeface="Arial"/>
            </a:endParaRPr>
          </a:p>
          <a:p>
            <a:r>
              <a:rPr lang="en-US" altLang="ja-JP" sz="1400" dirty="0">
                <a:latin typeface="Arial"/>
              </a:rPr>
              <a:t>(</a:t>
            </a:r>
            <a:r>
              <a:rPr lang="ja-JP" altLang="en-US" sz="1400" dirty="0">
                <a:latin typeface="Arial"/>
              </a:rPr>
              <a:t>パラメータ等</a:t>
            </a:r>
            <a:r>
              <a:rPr lang="en-US" altLang="ja-JP" sz="1400" dirty="0">
                <a:latin typeface="Arial"/>
              </a:rPr>
              <a:t>)</a:t>
            </a:r>
            <a:endParaRPr lang="ja-JP" altLang="en-US" sz="1400" dirty="0">
              <a:latin typeface="Arial"/>
            </a:endParaRPr>
          </a:p>
        </p:txBody>
      </p:sp>
      <p:sp>
        <p:nvSpPr>
          <p:cNvPr id="31" name="左カーブ矢印 30"/>
          <p:cNvSpPr/>
          <p:nvPr/>
        </p:nvSpPr>
        <p:spPr bwMode="gray">
          <a:xfrm rot="4327478">
            <a:off x="5995626" y="3823495"/>
            <a:ext cx="523030" cy="2010655"/>
          </a:xfrm>
          <a:prstGeom prst="curvedLeftArrow">
            <a:avLst>
              <a:gd name="adj1" fmla="val 21328"/>
              <a:gd name="adj2" fmla="val 50000"/>
              <a:gd name="adj3" fmla="val 15877"/>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32" name="テキスト ボックス 31"/>
          <p:cNvSpPr txBox="1"/>
          <p:nvPr/>
        </p:nvSpPr>
        <p:spPr>
          <a:xfrm>
            <a:off x="2915816" y="5661248"/>
            <a:ext cx="2565285" cy="307777"/>
          </a:xfrm>
          <a:prstGeom prst="rect">
            <a:avLst/>
          </a:prstGeom>
          <a:noFill/>
        </p:spPr>
        <p:txBody>
          <a:bodyPr wrap="square" rtlCol="0">
            <a:spAutoFit/>
          </a:bodyPr>
          <a:lstStyle/>
          <a:p>
            <a:r>
              <a:rPr lang="ja-JP" altLang="en-US" sz="1400" dirty="0">
                <a:latin typeface="Arial"/>
              </a:rPr>
              <a:t>フィードバック</a:t>
            </a:r>
            <a:r>
              <a:rPr lang="en-US" altLang="ja-JP" sz="1400" dirty="0">
                <a:latin typeface="Arial"/>
              </a:rPr>
              <a:t>(</a:t>
            </a:r>
            <a:r>
              <a:rPr lang="ja-JP" altLang="en-US" sz="1400" dirty="0">
                <a:latin typeface="Arial"/>
              </a:rPr>
              <a:t>環境条件等</a:t>
            </a:r>
            <a:r>
              <a:rPr lang="en-US" altLang="ja-JP" sz="1400" dirty="0">
                <a:latin typeface="Arial"/>
              </a:rPr>
              <a:t>)</a:t>
            </a:r>
            <a:endParaRPr lang="ja-JP" altLang="en-US" sz="1400" dirty="0">
              <a:latin typeface="Arial"/>
            </a:endParaRPr>
          </a:p>
        </p:txBody>
      </p:sp>
      <p:sp>
        <p:nvSpPr>
          <p:cNvPr id="49" name="正方形/長方形 48"/>
          <p:cNvSpPr/>
          <p:nvPr/>
        </p:nvSpPr>
        <p:spPr bwMode="gray">
          <a:xfrm>
            <a:off x="6174178" y="5865203"/>
            <a:ext cx="1710190" cy="228093"/>
          </a:xfrm>
          <a:prstGeom prst="rect">
            <a:avLst/>
          </a:prstGeom>
          <a:solidFill>
            <a:srgbClr val="339966">
              <a:alpha val="5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1200" dirty="0">
                <a:latin typeface="Arial"/>
                <a:ea typeface="ＭＳ Ｐゴシック"/>
              </a:rPr>
              <a:t>A4:</a:t>
            </a:r>
            <a:r>
              <a:rPr lang="ja-JP" altLang="en-US" sz="1200" dirty="0">
                <a:latin typeface="Arial"/>
                <a:ea typeface="ＭＳ Ｐゴシック"/>
              </a:rPr>
              <a:t>局所適時環境調節</a:t>
            </a:r>
          </a:p>
        </p:txBody>
      </p:sp>
      <p:sp>
        <p:nvSpPr>
          <p:cNvPr id="52" name="正方形/長方形 51"/>
          <p:cNvSpPr/>
          <p:nvPr/>
        </p:nvSpPr>
        <p:spPr bwMode="gray">
          <a:xfrm>
            <a:off x="1763688" y="1340768"/>
            <a:ext cx="1406096" cy="216025"/>
          </a:xfrm>
          <a:prstGeom prst="rect">
            <a:avLst/>
          </a:prstGeom>
          <a:solidFill>
            <a:srgbClr val="339966">
              <a:alpha val="5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1200" dirty="0">
                <a:latin typeface="Arial"/>
                <a:ea typeface="ＭＳ Ｐゴシック"/>
              </a:rPr>
              <a:t>A1:</a:t>
            </a:r>
            <a:r>
              <a:rPr lang="ja-JP" altLang="en-US" sz="1200" dirty="0">
                <a:latin typeface="Arial"/>
                <a:ea typeface="ＭＳ Ｐゴシック"/>
              </a:rPr>
              <a:t>草姿モニタリング</a:t>
            </a:r>
          </a:p>
        </p:txBody>
      </p:sp>
      <p:sp>
        <p:nvSpPr>
          <p:cNvPr id="53" name="正方形/長方形 52"/>
          <p:cNvSpPr/>
          <p:nvPr/>
        </p:nvSpPr>
        <p:spPr bwMode="gray">
          <a:xfrm>
            <a:off x="1763688" y="1052735"/>
            <a:ext cx="1406096" cy="216025"/>
          </a:xfrm>
          <a:prstGeom prst="rect">
            <a:avLst/>
          </a:prstGeom>
          <a:solidFill>
            <a:srgbClr val="339966">
              <a:alpha val="49804"/>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1200" dirty="0">
                <a:latin typeface="Arial"/>
                <a:ea typeface="ＭＳ Ｐゴシック"/>
              </a:rPr>
              <a:t>A1:</a:t>
            </a:r>
            <a:r>
              <a:rPr lang="ja-JP" altLang="en-US" sz="1200" dirty="0">
                <a:latin typeface="Arial"/>
                <a:ea typeface="ＭＳ Ｐゴシック"/>
              </a:rPr>
              <a:t>環境モニタリング</a:t>
            </a:r>
          </a:p>
        </p:txBody>
      </p:sp>
      <p:sp>
        <p:nvSpPr>
          <p:cNvPr id="54" name="正方形/長方形 53"/>
          <p:cNvSpPr/>
          <p:nvPr/>
        </p:nvSpPr>
        <p:spPr bwMode="gray">
          <a:xfrm>
            <a:off x="5652120" y="970794"/>
            <a:ext cx="1206134" cy="225958"/>
          </a:xfrm>
          <a:prstGeom prst="rect">
            <a:avLst/>
          </a:prstGeom>
          <a:solidFill>
            <a:srgbClr val="339966">
              <a:alpha val="5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1200" dirty="0">
                <a:latin typeface="Arial"/>
                <a:ea typeface="ＭＳ Ｐゴシック"/>
              </a:rPr>
              <a:t>A3:</a:t>
            </a:r>
            <a:r>
              <a:rPr lang="ja-JP" altLang="en-US" sz="1200" dirty="0">
                <a:latin typeface="Arial"/>
                <a:ea typeface="ＭＳ Ｐゴシック"/>
              </a:rPr>
              <a:t>成長モデル</a:t>
            </a:r>
          </a:p>
        </p:txBody>
      </p:sp>
      <p:sp>
        <p:nvSpPr>
          <p:cNvPr id="55" name="正方形/長方形 54"/>
          <p:cNvSpPr/>
          <p:nvPr/>
        </p:nvSpPr>
        <p:spPr bwMode="gray">
          <a:xfrm>
            <a:off x="5652120" y="1268757"/>
            <a:ext cx="1224136" cy="216027"/>
          </a:xfrm>
          <a:prstGeom prst="rect">
            <a:avLst/>
          </a:prstGeom>
          <a:solidFill>
            <a:srgbClr val="339966">
              <a:alpha val="5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1200" dirty="0">
                <a:latin typeface="Arial"/>
                <a:ea typeface="ＭＳ Ｐゴシック"/>
              </a:rPr>
              <a:t>A3:</a:t>
            </a:r>
            <a:r>
              <a:rPr lang="ja-JP" altLang="en-US" sz="1200" dirty="0">
                <a:latin typeface="Arial"/>
                <a:ea typeface="ＭＳ Ｐゴシック"/>
              </a:rPr>
              <a:t>光合成モデル</a:t>
            </a:r>
          </a:p>
        </p:txBody>
      </p:sp>
      <p:sp>
        <p:nvSpPr>
          <p:cNvPr id="43" name="左カーブ矢印 42"/>
          <p:cNvSpPr/>
          <p:nvPr/>
        </p:nvSpPr>
        <p:spPr bwMode="gray">
          <a:xfrm rot="3660553">
            <a:off x="7349716" y="5478993"/>
            <a:ext cx="460040" cy="1429513"/>
          </a:xfrm>
          <a:prstGeom prst="curvedLeftArrow">
            <a:avLst>
              <a:gd name="adj1" fmla="val 21328"/>
              <a:gd name="adj2" fmla="val 50000"/>
              <a:gd name="adj3" fmla="val 15877"/>
            </a:avLst>
          </a:prstGeom>
          <a:solidFill>
            <a:schemeClr val="accent4">
              <a:lumMod val="9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Arial"/>
              <a:ea typeface="ＭＳ Ｐゴシック"/>
            </a:endParaRPr>
          </a:p>
        </p:txBody>
      </p:sp>
      <p:sp>
        <p:nvSpPr>
          <p:cNvPr id="38" name="角丸四角形吹き出し 37"/>
          <p:cNvSpPr/>
          <p:nvPr/>
        </p:nvSpPr>
        <p:spPr bwMode="gray">
          <a:xfrm>
            <a:off x="377534" y="5504302"/>
            <a:ext cx="1368152" cy="661002"/>
          </a:xfrm>
          <a:prstGeom prst="wedgeRoundRectCallout">
            <a:avLst>
              <a:gd name="adj1" fmla="val 138965"/>
              <a:gd name="adj2" fmla="val -18699"/>
              <a:gd name="adj3" fmla="val 16667"/>
            </a:avLst>
          </a:prstGeom>
          <a:solidFill>
            <a:srgbClr val="FFC000">
              <a:alpha val="6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安定生産</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バラツキ低減</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天候不順への対応</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bwMode="gray">
          <a:xfrm>
            <a:off x="2240741" y="6193748"/>
            <a:ext cx="4563507" cy="403603"/>
          </a:xfrm>
          <a:prstGeom prst="rect">
            <a:avLst/>
          </a:prstGeom>
          <a:solidFill>
            <a:srgbClr val="92D05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無駄の無い収穫と四定</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定時・定量・定品質・定価格</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の実現</a:t>
            </a:r>
          </a:p>
        </p:txBody>
      </p:sp>
      <p:sp>
        <p:nvSpPr>
          <p:cNvPr id="39" name="正方形/長方形 38"/>
          <p:cNvSpPr/>
          <p:nvPr/>
        </p:nvSpPr>
        <p:spPr bwMode="gray">
          <a:xfrm>
            <a:off x="7047275" y="3212976"/>
            <a:ext cx="1911477" cy="432048"/>
          </a:xfrm>
          <a:prstGeom prst="rect">
            <a:avLst/>
          </a:prstGeom>
          <a:solidFill>
            <a:srgbClr val="00B0F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成長モデル</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九州大学</a:t>
            </a:r>
            <a:r>
              <a:rPr lang="en-US" altLang="ja-JP" sz="1200" dirty="0">
                <a:latin typeface="Arial"/>
                <a:ea typeface="ＭＳ Ｐゴシック"/>
              </a:rPr>
              <a:t>)</a:t>
            </a:r>
            <a:endParaRPr lang="ja-JP" altLang="en-US" sz="1200" dirty="0" err="1">
              <a:latin typeface="Arial"/>
              <a:ea typeface="ＭＳ Ｐゴシック"/>
            </a:endParaRPr>
          </a:p>
        </p:txBody>
      </p:sp>
      <p:sp>
        <p:nvSpPr>
          <p:cNvPr id="57" name="角丸四角形吹き出し 56"/>
          <p:cNvSpPr/>
          <p:nvPr/>
        </p:nvSpPr>
        <p:spPr bwMode="gray">
          <a:xfrm>
            <a:off x="5666518" y="1991988"/>
            <a:ext cx="1962505" cy="480980"/>
          </a:xfrm>
          <a:prstGeom prst="wedgeRoundRectCallout">
            <a:avLst>
              <a:gd name="adj1" fmla="val 34030"/>
              <a:gd name="adj2" fmla="val 132164"/>
              <a:gd name="adj3" fmla="val 16667"/>
            </a:avLst>
          </a:prstGeom>
          <a:solidFill>
            <a:srgbClr val="FFC000">
              <a:alpha val="60000"/>
            </a:srgb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環境と成長の相関を見つける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理想の成長パターンに近づける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6948264" y="951111"/>
            <a:ext cx="1795445"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光合成量から草姿を推定</a:t>
            </a:r>
          </a:p>
        </p:txBody>
      </p:sp>
      <p:sp>
        <p:nvSpPr>
          <p:cNvPr id="19" name="テキスト ボックス 18"/>
          <p:cNvSpPr txBox="1"/>
          <p:nvPr/>
        </p:nvSpPr>
        <p:spPr>
          <a:xfrm>
            <a:off x="5796136" y="3068960"/>
            <a:ext cx="1933293" cy="338554"/>
          </a:xfrm>
          <a:prstGeom prst="rect">
            <a:avLst/>
          </a:prstGeom>
          <a:noFill/>
        </p:spPr>
        <p:txBody>
          <a:bodyPr wrap="square" rtlCol="0">
            <a:spAutoFit/>
          </a:bodyPr>
          <a:lstStyle/>
          <a:p>
            <a:r>
              <a:rPr lang="ja-JP" altLang="en-US" sz="1600" b="1" u="sng" dirty="0">
                <a:latin typeface="+mn-lt"/>
              </a:rPr>
              <a:t>生育予測</a:t>
            </a:r>
            <a:endParaRPr kumimoji="1" lang="ja-JP" altLang="en-US" sz="1600" b="1" u="sng" dirty="0">
              <a:latin typeface="+mn-lt"/>
            </a:endParaRPr>
          </a:p>
        </p:txBody>
      </p:sp>
      <p:sp>
        <p:nvSpPr>
          <p:cNvPr id="46" name="テキスト ボックス 45"/>
          <p:cNvSpPr txBox="1"/>
          <p:nvPr/>
        </p:nvSpPr>
        <p:spPr>
          <a:xfrm>
            <a:off x="7031195" y="4365104"/>
            <a:ext cx="1933293" cy="338554"/>
          </a:xfrm>
          <a:prstGeom prst="rect">
            <a:avLst/>
          </a:prstGeom>
          <a:noFill/>
        </p:spPr>
        <p:txBody>
          <a:bodyPr wrap="square" rtlCol="0">
            <a:spAutoFit/>
          </a:bodyPr>
          <a:lstStyle/>
          <a:p>
            <a:r>
              <a:rPr lang="ja-JP" altLang="en-US" sz="1600" b="1" u="sng" dirty="0">
                <a:latin typeface="+mn-lt"/>
              </a:rPr>
              <a:t>生育制御</a:t>
            </a:r>
            <a:endParaRPr kumimoji="1" lang="ja-JP" altLang="en-US" sz="1600" b="1" u="sng" dirty="0">
              <a:latin typeface="+mn-lt"/>
            </a:endParaRPr>
          </a:p>
        </p:txBody>
      </p:sp>
      <p:sp>
        <p:nvSpPr>
          <p:cNvPr id="47" name="テキスト ボックス 46"/>
          <p:cNvSpPr txBox="1"/>
          <p:nvPr/>
        </p:nvSpPr>
        <p:spPr>
          <a:xfrm>
            <a:off x="6998456" y="6114782"/>
            <a:ext cx="1933293" cy="338554"/>
          </a:xfrm>
          <a:prstGeom prst="rect">
            <a:avLst/>
          </a:prstGeom>
          <a:noFill/>
        </p:spPr>
        <p:txBody>
          <a:bodyPr wrap="square" rtlCol="0">
            <a:spAutoFit/>
          </a:bodyPr>
          <a:lstStyle/>
          <a:p>
            <a:r>
              <a:rPr lang="ja-JP" altLang="en-US" sz="1600" b="1" u="sng" dirty="0">
                <a:latin typeface="+mn-lt"/>
              </a:rPr>
              <a:t>収量制御</a:t>
            </a:r>
            <a:endParaRPr kumimoji="1" lang="ja-JP" altLang="en-US" sz="1600" b="1" u="sng" dirty="0">
              <a:latin typeface="+mn-lt"/>
            </a:endParaRPr>
          </a:p>
        </p:txBody>
      </p:sp>
      <p:sp>
        <p:nvSpPr>
          <p:cNvPr id="51" name="正方形/長方形 50"/>
          <p:cNvSpPr/>
          <p:nvPr/>
        </p:nvSpPr>
        <p:spPr bwMode="gray">
          <a:xfrm>
            <a:off x="7020272" y="5373216"/>
            <a:ext cx="1911477" cy="432048"/>
          </a:xfrm>
          <a:prstGeom prst="rect">
            <a:avLst/>
          </a:prstGeom>
          <a:solidFill>
            <a:srgbClr val="00B0F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200" dirty="0">
                <a:latin typeface="Arial"/>
                <a:ea typeface="ＭＳ Ｐゴシック"/>
              </a:rPr>
              <a:t>局所適時環境調節技術</a:t>
            </a:r>
            <a:endParaRPr lang="en-US" altLang="ja-JP" sz="1200" dirty="0">
              <a:latin typeface="Arial"/>
              <a:ea typeface="ＭＳ Ｐゴシック"/>
            </a:endParaRPr>
          </a:p>
          <a:p>
            <a:r>
              <a:rPr lang="en-US" altLang="ja-JP" sz="1200" dirty="0">
                <a:latin typeface="Arial"/>
                <a:ea typeface="ＭＳ Ｐゴシック"/>
              </a:rPr>
              <a:t>(</a:t>
            </a:r>
            <a:r>
              <a:rPr lang="ja-JP" altLang="en-US" sz="1200" dirty="0">
                <a:latin typeface="Arial"/>
                <a:ea typeface="ＭＳ Ｐゴシック"/>
              </a:rPr>
              <a:t>九州大学</a:t>
            </a:r>
            <a:r>
              <a:rPr lang="en-US" altLang="ja-JP" sz="1200" dirty="0">
                <a:latin typeface="Arial"/>
                <a:ea typeface="ＭＳ Ｐゴシック"/>
              </a:rPr>
              <a:t>)</a:t>
            </a:r>
            <a:endParaRPr lang="ja-JP" altLang="en-US" sz="1200" dirty="0" err="1">
              <a:latin typeface="Arial"/>
              <a:ea typeface="ＭＳ Ｐゴシック"/>
            </a:endParaRPr>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333" y="1844824"/>
            <a:ext cx="1740619" cy="993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スライド番号プレースホルダー 26"/>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298530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62426" y="195545"/>
            <a:ext cx="8865923" cy="6545032"/>
            <a:chOff x="162426" y="195545"/>
            <a:chExt cx="8865923" cy="6545032"/>
          </a:xfrm>
        </p:grpSpPr>
        <p:sp>
          <p:nvSpPr>
            <p:cNvPr id="5" name="テキスト ボックス 4"/>
            <p:cNvSpPr txBox="1"/>
            <p:nvPr/>
          </p:nvSpPr>
          <p:spPr>
            <a:xfrm>
              <a:off x="162426" y="195545"/>
              <a:ext cx="7683514" cy="369332"/>
            </a:xfrm>
            <a:prstGeom prst="rect">
              <a:avLst/>
            </a:prstGeom>
            <a:noFill/>
          </p:spPr>
          <p:txBody>
            <a:bodyPr wrap="none" rtlCol="0">
              <a:spAutoFit/>
            </a:bodyPr>
            <a:lstStyle/>
            <a:p>
              <a:r>
                <a:rPr kumimoji="1" lang="en-US" altLang="ja-JP" b="1" dirty="0" smtClean="0"/>
                <a:t>【Society5.0</a:t>
              </a:r>
              <a:r>
                <a:rPr kumimoji="1" lang="ja-JP" altLang="en-US" b="1" dirty="0" smtClean="0"/>
                <a:t>新興国モデル ヤンゴン・ソサエティデザインプロジェクト</a:t>
              </a:r>
              <a:r>
                <a:rPr kumimoji="1" lang="en-US" altLang="ja-JP" b="1" dirty="0" smtClean="0"/>
                <a:t>】</a:t>
              </a:r>
              <a:endParaRPr kumimoji="1" lang="ja-JP" altLang="en-US" b="1" dirty="0"/>
            </a:p>
          </p:txBody>
        </p:sp>
        <p:sp>
          <p:nvSpPr>
            <p:cNvPr id="6" name="テキスト ボックス 5"/>
            <p:cNvSpPr txBox="1"/>
            <p:nvPr/>
          </p:nvSpPr>
          <p:spPr>
            <a:xfrm>
              <a:off x="300789" y="559582"/>
              <a:ext cx="8263801" cy="923330"/>
            </a:xfrm>
            <a:prstGeom prst="rect">
              <a:avLst/>
            </a:prstGeom>
            <a:noFill/>
          </p:spPr>
          <p:txBody>
            <a:bodyPr wrap="none" rtlCol="0">
              <a:spAutoFit/>
            </a:bodyPr>
            <a:lstStyle/>
            <a:p>
              <a:r>
                <a:rPr kumimoji="1" lang="en-US" altLang="ja-JP" b="1" dirty="0" smtClean="0"/>
                <a:t>Societty5.0 </a:t>
              </a:r>
            </a:p>
            <a:p>
              <a:r>
                <a:rPr kumimoji="1" lang="ja-JP" altLang="en-US" dirty="0" smtClean="0"/>
                <a:t>サイバー</a:t>
              </a:r>
              <a:r>
                <a:rPr kumimoji="1" lang="ja-JP" altLang="en-US" dirty="0"/>
                <a:t>空間（仮想空間）とフィジカル空間（現実空間）を高度に融合</a:t>
              </a:r>
              <a:r>
                <a:rPr kumimoji="1" lang="ja-JP" altLang="en-US" dirty="0" smtClean="0"/>
                <a:t>させた</a:t>
              </a:r>
              <a:endParaRPr kumimoji="1" lang="en-US" altLang="ja-JP" dirty="0" smtClean="0"/>
            </a:p>
            <a:p>
              <a:r>
                <a:rPr kumimoji="1" lang="ja-JP" altLang="en-US" dirty="0" smtClean="0"/>
                <a:t>システム</a:t>
              </a:r>
              <a:r>
                <a:rPr kumimoji="1" lang="ja-JP" altLang="en-US" dirty="0"/>
                <a:t>により</a:t>
              </a:r>
              <a:r>
                <a:rPr kumimoji="1" lang="ja-JP" altLang="en-US" dirty="0" smtClean="0"/>
                <a:t>、</a:t>
              </a:r>
              <a:r>
                <a:rPr kumimoji="1" lang="ja-JP" altLang="en-US" dirty="0" smtClean="0">
                  <a:solidFill>
                    <a:srgbClr val="FF0000"/>
                  </a:solidFill>
                </a:rPr>
                <a:t>経済</a:t>
              </a:r>
              <a:r>
                <a:rPr kumimoji="1" lang="ja-JP" altLang="en-US" dirty="0">
                  <a:solidFill>
                    <a:srgbClr val="FF0000"/>
                  </a:solidFill>
                </a:rPr>
                <a:t>発展と社会的課題の解決を両立する</a:t>
              </a:r>
              <a:r>
                <a:rPr kumimoji="1" lang="ja-JP" altLang="en-US" dirty="0"/>
                <a:t>、人間中心の</a:t>
              </a:r>
              <a:r>
                <a:rPr kumimoji="1" lang="ja-JP" altLang="en-US" dirty="0" smtClean="0"/>
                <a:t>社会</a:t>
              </a:r>
              <a:endParaRPr kumimoji="1" lang="ja-JP" altLang="en-US" dirty="0"/>
            </a:p>
          </p:txBody>
        </p:sp>
        <p:sp>
          <p:nvSpPr>
            <p:cNvPr id="7" name="テキスト ボックス 6"/>
            <p:cNvSpPr txBox="1"/>
            <p:nvPr/>
          </p:nvSpPr>
          <p:spPr>
            <a:xfrm>
              <a:off x="703849" y="1489117"/>
              <a:ext cx="8083735" cy="369332"/>
            </a:xfrm>
            <a:prstGeom prst="rect">
              <a:avLst/>
            </a:prstGeom>
            <a:noFill/>
          </p:spPr>
          <p:txBody>
            <a:bodyPr wrap="square" rtlCol="0">
              <a:spAutoFit/>
            </a:bodyPr>
            <a:lstStyle/>
            <a:p>
              <a:r>
                <a:rPr kumimoji="1" lang="en-US" altLang="ja-JP" u="sng" dirty="0"/>
                <a:t>SDGs</a:t>
              </a:r>
              <a:r>
                <a:rPr kumimoji="1" lang="ja-JP" altLang="en-US" u="sng" dirty="0"/>
                <a:t>をゴールとするコンセプトと</a:t>
              </a:r>
              <a:r>
                <a:rPr kumimoji="1" lang="ja-JP" altLang="en-US" u="sng" dirty="0" smtClean="0"/>
                <a:t>して位置づけられる</a:t>
              </a:r>
              <a:r>
                <a:rPr kumimoji="1" lang="ja-JP" altLang="en-US" u="sng" dirty="0"/>
                <a:t>ようになってきて</a:t>
              </a:r>
              <a:r>
                <a:rPr kumimoji="1" lang="ja-JP" altLang="en-US" u="sng" dirty="0" smtClean="0"/>
                <a:t>いる</a:t>
              </a:r>
              <a:endParaRPr kumimoji="1" lang="ja-JP" altLang="en-US" u="sng" dirty="0"/>
            </a:p>
          </p:txBody>
        </p:sp>
        <p:sp>
          <p:nvSpPr>
            <p:cNvPr id="8" name="右矢印 7"/>
            <p:cNvSpPr/>
            <p:nvPr/>
          </p:nvSpPr>
          <p:spPr>
            <a:xfrm>
              <a:off x="300789" y="1531875"/>
              <a:ext cx="360947" cy="240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97665" y="1992055"/>
              <a:ext cx="8260627" cy="923330"/>
            </a:xfrm>
            <a:prstGeom prst="rect">
              <a:avLst/>
            </a:prstGeom>
            <a:noFill/>
            <a:ln>
              <a:solidFill>
                <a:schemeClr val="tx1"/>
              </a:solidFill>
            </a:ln>
          </p:spPr>
          <p:txBody>
            <a:bodyPr wrap="square" rtlCol="0">
              <a:spAutoFit/>
            </a:bodyPr>
            <a:lstStyle/>
            <a:p>
              <a:r>
                <a:rPr kumimoji="1" lang="ja-JP" altLang="en-US" dirty="0" smtClean="0"/>
                <a:t>＜本プロジェクトの方向性＞</a:t>
              </a:r>
              <a:endParaRPr kumimoji="1" lang="en-US" altLang="ja-JP" dirty="0" smtClean="0"/>
            </a:p>
            <a:p>
              <a:r>
                <a:rPr kumimoji="1" lang="ja-JP" altLang="en-US" dirty="0" smtClean="0"/>
                <a:t>先端</a:t>
              </a:r>
              <a:r>
                <a:rPr kumimoji="1" lang="ja-JP" altLang="en-US" dirty="0"/>
                <a:t>技術を使いながら、ローカルな文化、伝統、幸せを守りつつ</a:t>
              </a:r>
              <a:r>
                <a:rPr kumimoji="1" lang="ja-JP" altLang="en-US" dirty="0" smtClean="0"/>
                <a:t>、経済</a:t>
              </a:r>
              <a:r>
                <a:rPr kumimoji="1" lang="ja-JP" altLang="en-US" dirty="0"/>
                <a:t>発展とも両立する答え</a:t>
              </a:r>
              <a:r>
                <a:rPr kumimoji="1" lang="ja-JP" altLang="en-US" dirty="0" smtClean="0"/>
                <a:t>を一緒</a:t>
              </a:r>
              <a:r>
                <a:rPr kumimoji="1" lang="ja-JP" altLang="en-US" dirty="0"/>
                <a:t>に探して</a:t>
              </a:r>
              <a:r>
                <a:rPr kumimoji="1" lang="ja-JP" altLang="en-US" dirty="0" smtClean="0"/>
                <a:t>いく国際性を帯びた普遍的なプロジェクト 　</a:t>
              </a:r>
              <a:endParaRPr kumimoji="1" lang="ja-JP" altLang="en-US" dirty="0"/>
            </a:p>
          </p:txBody>
        </p:sp>
        <p:grpSp>
          <p:nvGrpSpPr>
            <p:cNvPr id="10" name="グループ化 9"/>
            <p:cNvGrpSpPr/>
            <p:nvPr/>
          </p:nvGrpSpPr>
          <p:grpSpPr>
            <a:xfrm>
              <a:off x="1666373" y="3119521"/>
              <a:ext cx="1678405" cy="1600200"/>
              <a:chOff x="1666373" y="3119521"/>
              <a:chExt cx="1678405" cy="1600200"/>
            </a:xfrm>
          </p:grpSpPr>
          <p:sp>
            <p:nvSpPr>
              <p:cNvPr id="36" name="楕円 35"/>
              <p:cNvSpPr/>
              <p:nvPr/>
            </p:nvSpPr>
            <p:spPr>
              <a:xfrm>
                <a:off x="1666373" y="3119521"/>
                <a:ext cx="1678405" cy="1600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1951577" y="3734955"/>
                <a:ext cx="1107996" cy="369332"/>
              </a:xfrm>
              <a:prstGeom prst="rect">
                <a:avLst/>
              </a:prstGeom>
              <a:noFill/>
            </p:spPr>
            <p:txBody>
              <a:bodyPr wrap="none" rtlCol="0">
                <a:spAutoFit/>
              </a:bodyPr>
              <a:lstStyle/>
              <a:p>
                <a:r>
                  <a:rPr kumimoji="1" lang="ja-JP" altLang="en-US" dirty="0" smtClean="0"/>
                  <a:t>九州大学</a:t>
                </a:r>
                <a:endParaRPr kumimoji="1" lang="ja-JP" altLang="en-US" dirty="0"/>
              </a:p>
            </p:txBody>
          </p:sp>
        </p:grpSp>
        <p:grpSp>
          <p:nvGrpSpPr>
            <p:cNvPr id="11" name="グループ化 10"/>
            <p:cNvGrpSpPr/>
            <p:nvPr/>
          </p:nvGrpSpPr>
          <p:grpSpPr>
            <a:xfrm>
              <a:off x="5624761" y="3142301"/>
              <a:ext cx="1678405" cy="1600200"/>
              <a:chOff x="5624761" y="3142301"/>
              <a:chExt cx="1678405" cy="1600200"/>
            </a:xfrm>
          </p:grpSpPr>
          <p:sp>
            <p:nvSpPr>
              <p:cNvPr id="34" name="テキスト ボックス 33"/>
              <p:cNvSpPr txBox="1"/>
              <p:nvPr/>
            </p:nvSpPr>
            <p:spPr>
              <a:xfrm>
                <a:off x="5794549" y="3757735"/>
                <a:ext cx="1338828" cy="369332"/>
              </a:xfrm>
              <a:prstGeom prst="rect">
                <a:avLst/>
              </a:prstGeom>
              <a:noFill/>
            </p:spPr>
            <p:txBody>
              <a:bodyPr wrap="none" rtlCol="0">
                <a:spAutoFit/>
              </a:bodyPr>
              <a:lstStyle/>
              <a:p>
                <a:r>
                  <a:rPr kumimoji="1" lang="ja-JP" altLang="en-US" dirty="0" smtClean="0"/>
                  <a:t>日立製作所</a:t>
                </a:r>
                <a:endParaRPr kumimoji="1" lang="ja-JP" altLang="en-US" dirty="0"/>
              </a:p>
            </p:txBody>
          </p:sp>
          <p:sp>
            <p:nvSpPr>
              <p:cNvPr id="35" name="楕円 34"/>
              <p:cNvSpPr/>
              <p:nvPr/>
            </p:nvSpPr>
            <p:spPr>
              <a:xfrm>
                <a:off x="5624761" y="3142301"/>
                <a:ext cx="1678405" cy="16002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94184" y="5348035"/>
              <a:ext cx="1822785" cy="1124953"/>
              <a:chOff x="1594184" y="5348035"/>
              <a:chExt cx="1822785" cy="1124953"/>
            </a:xfrm>
          </p:grpSpPr>
          <p:sp>
            <p:nvSpPr>
              <p:cNvPr id="32" name="テキスト ボックス 31"/>
              <p:cNvSpPr txBox="1"/>
              <p:nvPr/>
            </p:nvSpPr>
            <p:spPr>
              <a:xfrm>
                <a:off x="2066995" y="5725845"/>
                <a:ext cx="877163" cy="369332"/>
              </a:xfrm>
              <a:prstGeom prst="rect">
                <a:avLst/>
              </a:prstGeom>
              <a:noFill/>
            </p:spPr>
            <p:txBody>
              <a:bodyPr wrap="none" rtlCol="0">
                <a:spAutoFit/>
              </a:bodyPr>
              <a:lstStyle/>
              <a:p>
                <a:r>
                  <a:rPr kumimoji="1" lang="ja-JP" altLang="en-US" dirty="0" smtClean="0"/>
                  <a:t>福岡市</a:t>
                </a:r>
                <a:endParaRPr kumimoji="1" lang="ja-JP" altLang="en-US" dirty="0"/>
              </a:p>
            </p:txBody>
          </p:sp>
          <p:sp>
            <p:nvSpPr>
              <p:cNvPr id="33" name="角丸四角形 32"/>
              <p:cNvSpPr/>
              <p:nvPr/>
            </p:nvSpPr>
            <p:spPr>
              <a:xfrm>
                <a:off x="1594184" y="5348035"/>
                <a:ext cx="1822785" cy="112495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左右矢印 12"/>
            <p:cNvSpPr/>
            <p:nvPr/>
          </p:nvSpPr>
          <p:spPr>
            <a:xfrm>
              <a:off x="3860059" y="3771711"/>
              <a:ext cx="1249420" cy="491420"/>
            </a:xfrm>
            <a:prstGeom prst="leftRightArrow">
              <a:avLst>
                <a:gd name="adj1" fmla="val 50000"/>
                <a:gd name="adj2" fmla="val 43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699938" y="3209907"/>
              <a:ext cx="1569660" cy="553998"/>
            </a:xfrm>
            <a:prstGeom prst="rect">
              <a:avLst/>
            </a:prstGeom>
            <a:noFill/>
          </p:spPr>
          <p:txBody>
            <a:bodyPr wrap="none" rtlCol="0">
              <a:spAutoFit/>
            </a:bodyPr>
            <a:lstStyle/>
            <a:p>
              <a:pPr algn="ctr"/>
              <a:r>
                <a:rPr kumimoji="1" lang="ja-JP" altLang="en-US" dirty="0"/>
                <a:t>共同</a:t>
              </a:r>
              <a:r>
                <a:rPr kumimoji="1" lang="ja-JP" altLang="en-US" dirty="0" smtClean="0"/>
                <a:t>研究</a:t>
              </a:r>
              <a:endParaRPr kumimoji="1" lang="en-US" altLang="ja-JP" sz="1200" dirty="0"/>
            </a:p>
            <a:p>
              <a:pPr algn="ctr"/>
              <a:r>
                <a:rPr kumimoji="1" lang="ja-JP" altLang="en-US" sz="1200" dirty="0" smtClean="0"/>
                <a:t>（</a:t>
              </a:r>
              <a:r>
                <a:rPr kumimoji="1" lang="ja-JP" altLang="en-US" sz="1200" dirty="0"/>
                <a:t>組織対応型連携</a:t>
              </a:r>
              <a:r>
                <a:rPr kumimoji="1" lang="ja-JP" altLang="en-US" sz="1200" dirty="0" smtClean="0"/>
                <a:t>）</a:t>
              </a:r>
              <a:endParaRPr kumimoji="1" lang="ja-JP" altLang="en-US" sz="1200" dirty="0"/>
            </a:p>
          </p:txBody>
        </p:sp>
        <p:grpSp>
          <p:nvGrpSpPr>
            <p:cNvPr id="15" name="グループ化 14"/>
            <p:cNvGrpSpPr/>
            <p:nvPr/>
          </p:nvGrpSpPr>
          <p:grpSpPr>
            <a:xfrm>
              <a:off x="5649512" y="5348035"/>
              <a:ext cx="1822785" cy="1124953"/>
              <a:chOff x="5649512" y="5348035"/>
              <a:chExt cx="1822785" cy="1124953"/>
            </a:xfrm>
          </p:grpSpPr>
          <p:sp>
            <p:nvSpPr>
              <p:cNvPr id="30" name="テキスト ボックス 29"/>
              <p:cNvSpPr txBox="1"/>
              <p:nvPr/>
            </p:nvSpPr>
            <p:spPr>
              <a:xfrm>
                <a:off x="5891490" y="5587346"/>
                <a:ext cx="1338828" cy="646331"/>
              </a:xfrm>
              <a:prstGeom prst="rect">
                <a:avLst/>
              </a:prstGeom>
              <a:noFill/>
            </p:spPr>
            <p:txBody>
              <a:bodyPr wrap="none" rtlCol="0">
                <a:spAutoFit/>
              </a:bodyPr>
              <a:lstStyle/>
              <a:p>
                <a:pPr algn="ctr"/>
                <a:r>
                  <a:rPr kumimoji="1" lang="ja-JP" altLang="en-US" dirty="0"/>
                  <a:t>ミャンマー</a:t>
                </a:r>
              </a:p>
              <a:p>
                <a:pPr algn="ctr"/>
                <a:r>
                  <a:rPr kumimoji="1" lang="ja-JP" altLang="en-US" dirty="0" smtClean="0"/>
                  <a:t>ヤンゴン市</a:t>
                </a:r>
                <a:endParaRPr kumimoji="1" lang="en-US" altLang="ja-JP" dirty="0" smtClean="0"/>
              </a:p>
            </p:txBody>
          </p:sp>
          <p:sp>
            <p:nvSpPr>
              <p:cNvPr id="31" name="角丸四角形 30"/>
              <p:cNvSpPr/>
              <p:nvPr/>
            </p:nvSpPr>
            <p:spPr>
              <a:xfrm>
                <a:off x="5649512" y="5348035"/>
                <a:ext cx="1822785" cy="112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p:cNvSpPr txBox="1"/>
            <p:nvPr/>
          </p:nvSpPr>
          <p:spPr>
            <a:xfrm>
              <a:off x="3934900" y="5334294"/>
              <a:ext cx="1107996" cy="553998"/>
            </a:xfrm>
            <a:prstGeom prst="rect">
              <a:avLst/>
            </a:prstGeom>
            <a:noFill/>
          </p:spPr>
          <p:txBody>
            <a:bodyPr wrap="none" rtlCol="0">
              <a:spAutoFit/>
            </a:bodyPr>
            <a:lstStyle/>
            <a:p>
              <a:pPr algn="ctr"/>
              <a:r>
                <a:rPr kumimoji="1" lang="ja-JP" altLang="en-US" dirty="0" smtClean="0"/>
                <a:t>姉妹都市</a:t>
              </a:r>
              <a:endParaRPr kumimoji="1" lang="en-US" altLang="ja-JP" dirty="0" smtClean="0"/>
            </a:p>
            <a:p>
              <a:pPr algn="ctr"/>
              <a:r>
                <a:rPr kumimoji="1" lang="en-US" altLang="ja-JP" sz="1200" dirty="0" smtClean="0"/>
                <a:t>2016</a:t>
              </a:r>
              <a:r>
                <a:rPr kumimoji="1" lang="ja-JP" altLang="en-US" sz="1200" dirty="0" smtClean="0"/>
                <a:t>年</a:t>
              </a:r>
              <a:r>
                <a:rPr kumimoji="1" lang="en-US" altLang="ja-JP" sz="1200" dirty="0" smtClean="0"/>
                <a:t>12</a:t>
              </a:r>
              <a:r>
                <a:rPr kumimoji="1" lang="ja-JP" altLang="en-US" sz="1200" dirty="0" smtClean="0"/>
                <a:t>月</a:t>
              </a:r>
              <a:endParaRPr kumimoji="1" lang="ja-JP" altLang="en-US" sz="1200" dirty="0"/>
            </a:p>
          </p:txBody>
        </p:sp>
        <p:sp>
          <p:nvSpPr>
            <p:cNvPr id="17" name="左右矢印 16"/>
            <p:cNvSpPr/>
            <p:nvPr/>
          </p:nvSpPr>
          <p:spPr>
            <a:xfrm>
              <a:off x="3860059" y="5745444"/>
              <a:ext cx="1249420" cy="491420"/>
            </a:xfrm>
            <a:prstGeom prst="leftRightArrow">
              <a:avLst>
                <a:gd name="adj1" fmla="val 50000"/>
                <a:gd name="adj2" fmla="val 43671"/>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2721800" y="4456728"/>
              <a:ext cx="1620957" cy="523220"/>
            </a:xfrm>
            <a:prstGeom prst="rect">
              <a:avLst/>
            </a:prstGeom>
            <a:noFill/>
          </p:spPr>
          <p:txBody>
            <a:bodyPr wrap="none" rtlCol="0">
              <a:spAutoFit/>
            </a:bodyPr>
            <a:lstStyle/>
            <a:p>
              <a:pPr algn="ctr"/>
              <a:r>
                <a:rPr kumimoji="1" lang="en-US" altLang="ja-JP" sz="1400" dirty="0" smtClean="0"/>
                <a:t>MOU</a:t>
              </a:r>
            </a:p>
            <a:p>
              <a:pPr algn="ctr"/>
              <a:r>
                <a:rPr kumimoji="1" lang="ja-JP" altLang="en-US" sz="1400" dirty="0" smtClean="0"/>
                <a:t>九大</a:t>
              </a:r>
              <a:r>
                <a:rPr kumimoji="1" lang="en-US" altLang="ja-JP" sz="1400" dirty="0" smtClean="0"/>
                <a:t>×</a:t>
              </a:r>
              <a:r>
                <a:rPr kumimoji="1" lang="ja-JP" altLang="en-US" sz="1400" dirty="0" smtClean="0"/>
                <a:t>ヤンゴン大</a:t>
              </a:r>
              <a:endParaRPr kumimoji="1" lang="ja-JP" altLang="en-US" sz="1400" dirty="0"/>
            </a:p>
          </p:txBody>
        </p:sp>
        <p:cxnSp>
          <p:nvCxnSpPr>
            <p:cNvPr id="19" name="直線矢印コネクタ 18"/>
            <p:cNvCxnSpPr/>
            <p:nvPr/>
          </p:nvCxnSpPr>
          <p:spPr>
            <a:xfrm>
              <a:off x="3743149" y="4377956"/>
              <a:ext cx="1526449" cy="97007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2505575" y="4754980"/>
              <a:ext cx="2" cy="57913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3720465" y="4371584"/>
              <a:ext cx="1529296" cy="940496"/>
            </a:xfrm>
            <a:prstGeom prst="straightConnector1">
              <a:avLst/>
            </a:prstGeom>
            <a:ln>
              <a:solidFill>
                <a:srgbClr val="FFC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6463961" y="4746024"/>
              <a:ext cx="2" cy="57913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463961" y="4777387"/>
              <a:ext cx="2564388" cy="307777"/>
            </a:xfrm>
            <a:prstGeom prst="rect">
              <a:avLst/>
            </a:prstGeom>
            <a:noFill/>
          </p:spPr>
          <p:txBody>
            <a:bodyPr wrap="square" rtlCol="0">
              <a:spAutoFit/>
            </a:bodyPr>
            <a:lstStyle/>
            <a:p>
              <a:pPr algn="ctr"/>
              <a:r>
                <a:rPr kumimoji="1" lang="ja-JP" altLang="en-US" sz="1400" dirty="0" smtClean="0"/>
                <a:t>ヤンゴン情報大</a:t>
              </a:r>
              <a:r>
                <a:rPr kumimoji="1" lang="en-US" altLang="ja-JP" sz="1400" dirty="0" smtClean="0"/>
                <a:t>×</a:t>
              </a:r>
              <a:r>
                <a:rPr kumimoji="1" lang="ja-JP" altLang="en-US" sz="1400" dirty="0" smtClean="0"/>
                <a:t>日立ラボ</a:t>
              </a:r>
              <a:endParaRPr kumimoji="1" lang="ja-JP" altLang="en-US" sz="1400" dirty="0"/>
            </a:p>
          </p:txBody>
        </p:sp>
        <p:sp>
          <p:nvSpPr>
            <p:cNvPr id="24" name="テキスト ボックス 23"/>
            <p:cNvSpPr txBox="1"/>
            <p:nvPr/>
          </p:nvSpPr>
          <p:spPr>
            <a:xfrm>
              <a:off x="6223196" y="5004303"/>
              <a:ext cx="2564388" cy="307777"/>
            </a:xfrm>
            <a:prstGeom prst="rect">
              <a:avLst/>
            </a:prstGeom>
            <a:noFill/>
          </p:spPr>
          <p:txBody>
            <a:bodyPr wrap="square" rtlCol="0">
              <a:spAutoFit/>
            </a:bodyPr>
            <a:lstStyle/>
            <a:p>
              <a:pPr algn="ctr"/>
              <a:r>
                <a:rPr kumimoji="1" lang="en-US" altLang="ja-JP" sz="1400" dirty="0" smtClean="0"/>
                <a:t>UN-HABITAT Myanmar</a:t>
              </a:r>
              <a:endParaRPr kumimoji="1" lang="ja-JP" altLang="en-US" sz="1400" dirty="0"/>
            </a:p>
          </p:txBody>
        </p:sp>
        <p:sp>
          <p:nvSpPr>
            <p:cNvPr id="25" name="テキスト ボックス 24"/>
            <p:cNvSpPr txBox="1"/>
            <p:nvPr/>
          </p:nvSpPr>
          <p:spPr>
            <a:xfrm>
              <a:off x="1982363" y="4931275"/>
              <a:ext cx="543739" cy="307777"/>
            </a:xfrm>
            <a:prstGeom prst="rect">
              <a:avLst/>
            </a:prstGeom>
            <a:noFill/>
          </p:spPr>
          <p:txBody>
            <a:bodyPr wrap="none" rtlCol="0">
              <a:spAutoFit/>
            </a:bodyPr>
            <a:lstStyle/>
            <a:p>
              <a:pPr algn="ctr"/>
              <a:r>
                <a:rPr kumimoji="1" lang="ja-JP" altLang="en-US" sz="1400" dirty="0" smtClean="0"/>
                <a:t>連携</a:t>
              </a:r>
              <a:endParaRPr kumimoji="1" lang="ja-JP" altLang="en-US" sz="1400" dirty="0"/>
            </a:p>
          </p:txBody>
        </p:sp>
        <p:sp>
          <p:nvSpPr>
            <p:cNvPr id="26" name="テキスト ボックス 25"/>
            <p:cNvSpPr txBox="1"/>
            <p:nvPr/>
          </p:nvSpPr>
          <p:spPr>
            <a:xfrm>
              <a:off x="3401205" y="5290496"/>
              <a:ext cx="543739" cy="307777"/>
            </a:xfrm>
            <a:prstGeom prst="rect">
              <a:avLst/>
            </a:prstGeom>
            <a:noFill/>
          </p:spPr>
          <p:txBody>
            <a:bodyPr wrap="none" rtlCol="0">
              <a:spAutoFit/>
            </a:bodyPr>
            <a:lstStyle/>
            <a:p>
              <a:pPr algn="ctr"/>
              <a:r>
                <a:rPr kumimoji="1" lang="ja-JP" altLang="en-US" sz="1400" dirty="0" smtClean="0"/>
                <a:t>協力</a:t>
              </a:r>
              <a:endParaRPr kumimoji="1" lang="ja-JP" altLang="en-US" sz="1400" dirty="0"/>
            </a:p>
          </p:txBody>
        </p:sp>
        <p:sp>
          <p:nvSpPr>
            <p:cNvPr id="27" name="テキスト ボックス 26"/>
            <p:cNvSpPr txBox="1"/>
            <p:nvPr/>
          </p:nvSpPr>
          <p:spPr>
            <a:xfrm>
              <a:off x="4050926" y="6220404"/>
              <a:ext cx="902811" cy="307777"/>
            </a:xfrm>
            <a:prstGeom prst="rect">
              <a:avLst/>
            </a:prstGeom>
            <a:noFill/>
          </p:spPr>
          <p:txBody>
            <a:bodyPr wrap="none" rtlCol="0">
              <a:spAutoFit/>
            </a:bodyPr>
            <a:lstStyle/>
            <a:p>
              <a:pPr algn="ctr"/>
              <a:r>
                <a:rPr kumimoji="1" lang="ja-JP" altLang="en-US" sz="1400" dirty="0" smtClean="0"/>
                <a:t>事業協力</a:t>
              </a:r>
              <a:endParaRPr kumimoji="1" lang="ja-JP" altLang="en-US" sz="1400" dirty="0"/>
            </a:p>
          </p:txBody>
        </p:sp>
        <p:sp>
          <p:nvSpPr>
            <p:cNvPr id="28" name="テキスト ボックス 27"/>
            <p:cNvSpPr txBox="1"/>
            <p:nvPr/>
          </p:nvSpPr>
          <p:spPr>
            <a:xfrm>
              <a:off x="4050926" y="6463578"/>
              <a:ext cx="954107" cy="276999"/>
            </a:xfrm>
            <a:prstGeom prst="rect">
              <a:avLst/>
            </a:prstGeom>
            <a:noFill/>
          </p:spPr>
          <p:txBody>
            <a:bodyPr wrap="none" rtlCol="0">
              <a:spAutoFit/>
            </a:bodyPr>
            <a:lstStyle/>
            <a:p>
              <a:pPr algn="ctr"/>
              <a:r>
                <a:rPr kumimoji="1" lang="ja-JP" altLang="en-US" sz="1200" dirty="0" smtClean="0"/>
                <a:t>水道、ゴミ</a:t>
              </a:r>
              <a:endParaRPr kumimoji="1" lang="ja-JP" altLang="en-US" sz="1200" dirty="0"/>
            </a:p>
          </p:txBody>
        </p:sp>
        <p:cxnSp>
          <p:nvCxnSpPr>
            <p:cNvPr id="29" name="直線矢印コネクタ 28"/>
            <p:cNvCxnSpPr/>
            <p:nvPr/>
          </p:nvCxnSpPr>
          <p:spPr>
            <a:xfrm>
              <a:off x="3903089" y="6472988"/>
              <a:ext cx="1206390"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995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256246" y="405321"/>
            <a:ext cx="8887754" cy="6328996"/>
            <a:chOff x="256246" y="405321"/>
            <a:chExt cx="8887754" cy="6328996"/>
          </a:xfrm>
        </p:grpSpPr>
        <p:sp>
          <p:nvSpPr>
            <p:cNvPr id="5" name="テキスト ボックス 4"/>
            <p:cNvSpPr txBox="1"/>
            <p:nvPr/>
          </p:nvSpPr>
          <p:spPr>
            <a:xfrm>
              <a:off x="391026" y="3348215"/>
              <a:ext cx="3946360" cy="954107"/>
            </a:xfrm>
            <a:prstGeom prst="rect">
              <a:avLst/>
            </a:prstGeom>
            <a:noFill/>
            <a:ln>
              <a:solidFill>
                <a:srgbClr val="C00000"/>
              </a:solidFill>
            </a:ln>
          </p:spPr>
          <p:txBody>
            <a:bodyPr wrap="square" rtlCol="0">
              <a:spAutoFit/>
            </a:bodyPr>
            <a:lstStyle/>
            <a:p>
              <a:r>
                <a:rPr kumimoji="1" lang="ja-JP" altLang="en-US" sz="1400" dirty="0"/>
                <a:t>九州大学 　</a:t>
              </a:r>
              <a:r>
                <a:rPr kumimoji="1" lang="ja-JP" altLang="en-US" sz="1400" dirty="0" smtClean="0"/>
                <a:t>若山理事</a:t>
              </a:r>
              <a:endParaRPr kumimoji="1" lang="en-US" altLang="ja-JP" sz="1400" dirty="0" smtClean="0"/>
            </a:p>
            <a:p>
              <a:r>
                <a:rPr kumimoji="1" lang="ja-JP" altLang="en-US" sz="1400" dirty="0" smtClean="0"/>
                <a:t>　芸工：藤田准教授、博士学生</a:t>
              </a:r>
              <a:endParaRPr kumimoji="1" lang="en-US" altLang="ja-JP" sz="1400" dirty="0" smtClean="0"/>
            </a:p>
            <a:p>
              <a:r>
                <a:rPr kumimoji="1" lang="ja-JP" altLang="en-US" sz="1400" dirty="0" smtClean="0"/>
                <a:t>　決断セ：</a:t>
              </a:r>
              <a:r>
                <a:rPr kumimoji="1" lang="ja-JP" altLang="en-US" sz="1400" dirty="0" smtClean="0">
                  <a:latin typeface="+mn-ea"/>
                </a:rPr>
                <a:t>鹿野准教授、厳島助教、佐藤助教</a:t>
              </a:r>
              <a:endParaRPr kumimoji="1" lang="en-US" altLang="ja-JP" sz="1400" dirty="0" smtClean="0">
                <a:latin typeface="+mn-ea"/>
              </a:endParaRPr>
            </a:p>
            <a:p>
              <a:r>
                <a:rPr kumimoji="1" lang="ja-JP" altLang="en-US" sz="1400" dirty="0" smtClean="0"/>
                <a:t>（経済</a:t>
              </a:r>
              <a:r>
                <a:rPr kumimoji="1" lang="ja-JP" altLang="en-US" sz="1400" dirty="0"/>
                <a:t>：水野准</a:t>
              </a:r>
              <a:r>
                <a:rPr kumimoji="1" lang="ja-JP" altLang="en-US" sz="1400" dirty="0" smtClean="0"/>
                <a:t>教授；諸事情により辞退）</a:t>
              </a:r>
              <a:endParaRPr kumimoji="1" lang="en-US" altLang="ja-JP" sz="1400" dirty="0"/>
            </a:p>
          </p:txBody>
        </p:sp>
        <p:sp>
          <p:nvSpPr>
            <p:cNvPr id="6" name="テキスト ボックス 5"/>
            <p:cNvSpPr txBox="1"/>
            <p:nvPr/>
          </p:nvSpPr>
          <p:spPr>
            <a:xfrm>
              <a:off x="4490212" y="3354057"/>
              <a:ext cx="4497378" cy="954107"/>
            </a:xfrm>
            <a:prstGeom prst="rect">
              <a:avLst/>
            </a:prstGeom>
            <a:noFill/>
            <a:ln>
              <a:solidFill>
                <a:srgbClr val="FFC000"/>
              </a:solidFill>
            </a:ln>
          </p:spPr>
          <p:txBody>
            <a:bodyPr wrap="square" rtlCol="0">
              <a:spAutoFit/>
            </a:bodyPr>
            <a:lstStyle/>
            <a:p>
              <a:r>
                <a:rPr kumimoji="1" lang="ja-JP" altLang="en-US" sz="1400" dirty="0" smtClean="0"/>
                <a:t>日立製作所</a:t>
              </a:r>
              <a:endParaRPr kumimoji="1" lang="en-US" altLang="ja-JP" sz="1400" dirty="0" smtClean="0"/>
            </a:p>
            <a:p>
              <a:r>
                <a:rPr kumimoji="1" lang="ja-JP" altLang="en-US" sz="1400" dirty="0" smtClean="0"/>
                <a:t>　</a:t>
              </a:r>
              <a:r>
                <a:rPr kumimoji="1" lang="zh-TW" altLang="en-US" sz="1400" dirty="0">
                  <a:latin typeface="游ゴシック" panose="020B0400000000000000" pitchFamily="50" charset="-128"/>
                  <a:ea typeface="游ゴシック" panose="020B0400000000000000" pitchFamily="50" charset="-128"/>
                </a:rPr>
                <a:t>研究開発本部技術</a:t>
              </a:r>
              <a:r>
                <a:rPr kumimoji="1" lang="zh-TW" altLang="en-US" sz="1400" dirty="0" smtClean="0">
                  <a:latin typeface="游ゴシック" panose="020B0400000000000000" pitchFamily="50" charset="-128"/>
                  <a:ea typeface="游ゴシック" panose="020B0400000000000000" pitchFamily="50" charset="-128"/>
                </a:rPr>
                <a:t>戦略室ﾁｰﾌｱｰｷﾃｸﾄ室</a:t>
              </a:r>
              <a:r>
                <a:rPr kumimoji="1" lang="ja-JP" altLang="en-US" sz="1400" dirty="0" smtClean="0">
                  <a:latin typeface="游ゴシック" panose="020B0400000000000000" pitchFamily="50" charset="-128"/>
                  <a:ea typeface="游ゴシック" panose="020B0400000000000000" pitchFamily="50" charset="-128"/>
                </a:rPr>
                <a:t>長</a:t>
              </a:r>
              <a:endParaRPr kumimoji="1" lang="en-US" altLang="zh-TW" sz="1400" dirty="0" smtClean="0">
                <a:latin typeface="游ゴシック" panose="020B0400000000000000" pitchFamily="50" charset="-128"/>
                <a:ea typeface="游ゴシック" panose="020B0400000000000000" pitchFamily="50" charset="-128"/>
              </a:endParaRPr>
            </a:p>
            <a:p>
              <a:r>
                <a:rPr kumimoji="1" lang="ja-JP" altLang="en-US" sz="1400" dirty="0">
                  <a:latin typeface="游ゴシック" panose="020B0400000000000000" pitchFamily="50" charset="-128"/>
                  <a:ea typeface="游ゴシック" panose="020B0400000000000000" pitchFamily="50" charset="-128"/>
                </a:rPr>
                <a:t>　</a:t>
              </a:r>
              <a:r>
                <a:rPr kumimoji="1" lang="ja-JP" altLang="en-US" sz="1400" dirty="0" smtClean="0">
                  <a:latin typeface="游ゴシック" panose="020B0400000000000000" pitchFamily="50" charset="-128"/>
                </a:rPr>
                <a:t>アーバンソリューションビジネスユニット事業主管</a:t>
              </a:r>
              <a:r>
                <a:rPr kumimoji="1" lang="ja-JP" altLang="en-US" sz="1400" dirty="0">
                  <a:latin typeface="游ゴシック" panose="020B0400000000000000" pitchFamily="50" charset="-128"/>
                  <a:ea typeface="游ゴシック" panose="020B0400000000000000" pitchFamily="50" charset="-128"/>
                </a:rPr>
                <a:t>　</a:t>
              </a:r>
              <a:r>
                <a:rPr kumimoji="1" lang="ja-JP" altLang="en-US" sz="1400" dirty="0" smtClean="0">
                  <a:latin typeface="游ゴシック" panose="020B0400000000000000" pitchFamily="50" charset="-128"/>
                  <a:ea typeface="游ゴシック" panose="020B0400000000000000" pitchFamily="50" charset="-128"/>
                </a:rPr>
                <a:t>　　</a:t>
              </a:r>
              <a:endParaRPr kumimoji="1" lang="en-US" altLang="ja-JP" sz="1400" dirty="0" smtClean="0">
                <a:latin typeface="游ゴシック" panose="020B0400000000000000" pitchFamily="50" charset="-128"/>
                <a:ea typeface="游ゴシック" panose="020B0400000000000000" pitchFamily="50" charset="-128"/>
              </a:endParaRPr>
            </a:p>
            <a:p>
              <a:r>
                <a:rPr kumimoji="1" lang="ja-JP" altLang="en-US" sz="1400" dirty="0" smtClean="0">
                  <a:latin typeface="游ゴシック" panose="020B0400000000000000" pitchFamily="50" charset="-128"/>
                  <a:ea typeface="游ゴシック" panose="020B0400000000000000" pitchFamily="50" charset="-128"/>
                </a:rPr>
                <a:t>　</a:t>
              </a:r>
              <a:r>
                <a:rPr kumimoji="1" lang="ja-JP" altLang="en-US" sz="1400" dirty="0" smtClean="0">
                  <a:latin typeface="游ゴシック" panose="020B0400000000000000" pitchFamily="50" charset="-128"/>
                </a:rPr>
                <a:t>九州</a:t>
              </a:r>
              <a:r>
                <a:rPr kumimoji="1" lang="ja-JP" altLang="en-US" sz="1400" dirty="0">
                  <a:latin typeface="游ゴシック" panose="020B0400000000000000" pitchFamily="50" charset="-128"/>
                </a:rPr>
                <a:t>支社　社会・公共システム</a:t>
              </a:r>
              <a:r>
                <a:rPr kumimoji="1" lang="ja-JP" altLang="en-US" sz="1400" dirty="0" smtClean="0">
                  <a:latin typeface="游ゴシック" panose="020B0400000000000000" pitchFamily="50" charset="-128"/>
                </a:rPr>
                <a:t>営業部長</a:t>
              </a:r>
              <a:endParaRPr kumimoji="1" lang="en-US" altLang="ja-JP" sz="1400" dirty="0">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256246" y="880705"/>
              <a:ext cx="8887754" cy="2369880"/>
            </a:xfrm>
            <a:prstGeom prst="rect">
              <a:avLst/>
            </a:prstGeom>
            <a:noFill/>
          </p:spPr>
          <p:txBody>
            <a:bodyPr wrap="none" rtlCol="0">
              <a:spAutoFit/>
            </a:bodyPr>
            <a:lstStyle/>
            <a:p>
              <a:r>
                <a:rPr kumimoji="1" lang="en-US" altLang="ja-JP" dirty="0" smtClean="0"/>
                <a:t>2017.10</a:t>
              </a:r>
              <a:r>
                <a:rPr kumimoji="1" lang="ja-JP" altLang="en-US" dirty="0" smtClean="0"/>
                <a:t>－</a:t>
              </a:r>
              <a:r>
                <a:rPr kumimoji="1" lang="en-US" altLang="ja-JP" dirty="0" smtClean="0"/>
                <a:t>2018.3</a:t>
              </a:r>
              <a:r>
                <a:rPr kumimoji="1" lang="ja-JP" altLang="en-US" dirty="0"/>
                <a:t>　</a:t>
              </a:r>
              <a:r>
                <a:rPr kumimoji="1" lang="en-US" altLang="ja-JP" dirty="0" smtClean="0"/>
                <a:t>FS</a:t>
              </a:r>
              <a:r>
                <a:rPr kumimoji="1" lang="ja-JP" altLang="en-US" dirty="0" smtClean="0"/>
                <a:t>調査 </a:t>
              </a:r>
              <a:r>
                <a:rPr kumimoji="1" lang="en-US" altLang="ja-JP" dirty="0" smtClean="0"/>
                <a:t>300</a:t>
              </a:r>
              <a:r>
                <a:rPr kumimoji="1" lang="ja-JP" altLang="en-US" dirty="0"/>
                <a:t>万円</a:t>
              </a:r>
              <a:r>
                <a:rPr kumimoji="1" lang="en-US" altLang="ja-JP" dirty="0"/>
                <a:t>,</a:t>
              </a:r>
              <a:r>
                <a:rPr kumimoji="1" lang="en-US" altLang="ja-JP" dirty="0" smtClean="0"/>
                <a:t>2017.12</a:t>
              </a:r>
              <a:r>
                <a:rPr kumimoji="1" lang="ja-JP" altLang="en-US" dirty="0" smtClean="0"/>
                <a:t>共同研究</a:t>
              </a:r>
              <a:r>
                <a:rPr kumimoji="1" lang="ja-JP" altLang="en-US" dirty="0"/>
                <a:t>契約締結</a:t>
              </a:r>
              <a:r>
                <a:rPr kumimoji="1" lang="en-US" altLang="ja-JP" dirty="0" smtClean="0"/>
                <a:t>(</a:t>
              </a:r>
              <a:r>
                <a:rPr kumimoji="1" lang="ja-JP" altLang="en-US" dirty="0" smtClean="0"/>
                <a:t>組織対応型連携</a:t>
              </a:r>
              <a:r>
                <a:rPr kumimoji="1" lang="en-US" altLang="ja-JP" dirty="0" smtClean="0"/>
                <a:t>)</a:t>
              </a:r>
            </a:p>
            <a:p>
              <a:r>
                <a:rPr kumimoji="1" lang="ja-JP" altLang="en-US" sz="1400" dirty="0"/>
                <a:t>　</a:t>
              </a:r>
              <a:endParaRPr kumimoji="1" lang="en-US" altLang="ja-JP" sz="1400" dirty="0" smtClean="0"/>
            </a:p>
            <a:p>
              <a:r>
                <a:rPr kumimoji="1" lang="ja-JP" altLang="en-US" dirty="0" smtClean="0"/>
                <a:t>ミャンマー</a:t>
              </a:r>
              <a:r>
                <a:rPr kumimoji="1" lang="ja-JP" altLang="en-US" dirty="0"/>
                <a:t>及びヤンゴンの視点に立ち、社会課題の把握、</a:t>
              </a:r>
              <a:r>
                <a:rPr kumimoji="1" lang="en-US" altLang="ja-JP" dirty="0"/>
                <a:t>SDGs</a:t>
              </a:r>
              <a:r>
                <a:rPr kumimoji="1" lang="ja-JP" altLang="en-US" dirty="0"/>
                <a:t>取り組みの考え方を</a:t>
              </a:r>
              <a:endParaRPr kumimoji="1" lang="en-US" altLang="ja-JP" dirty="0"/>
            </a:p>
            <a:p>
              <a:r>
                <a:rPr kumimoji="1" lang="ja-JP" altLang="en-US" dirty="0"/>
                <a:t>整理するとともに、“</a:t>
              </a:r>
              <a:r>
                <a:rPr kumimoji="1" lang="en-US" altLang="ja-JP" dirty="0"/>
                <a:t>Society5.0</a:t>
              </a:r>
              <a:r>
                <a:rPr kumimoji="1" lang="ja-JP" altLang="en-US" dirty="0"/>
                <a:t>は</a:t>
              </a:r>
              <a:r>
                <a:rPr kumimoji="1" lang="en-US" altLang="ja-JP" dirty="0"/>
                <a:t>SDGs</a:t>
              </a:r>
              <a:r>
                <a:rPr kumimoji="1" lang="ja-JP" altLang="en-US" dirty="0"/>
                <a:t>取組みに貢献でき、持続的な経済社会、まち、</a:t>
              </a:r>
              <a:endParaRPr kumimoji="1" lang="en-US" altLang="ja-JP" dirty="0"/>
            </a:p>
            <a:p>
              <a:r>
                <a:rPr kumimoji="1" lang="ja-JP" altLang="en-US" dirty="0"/>
                <a:t>くらし、に役立つ”ことを体系的にまとめる</a:t>
              </a:r>
              <a:endParaRPr kumimoji="1" lang="en-US" altLang="ja-JP" dirty="0"/>
            </a:p>
            <a:p>
              <a:endParaRPr kumimoji="1" lang="en-US" altLang="ja-JP" sz="800" dirty="0" smtClean="0"/>
            </a:p>
            <a:p>
              <a:r>
                <a:rPr kumimoji="1" lang="ja-JP" altLang="en-US" dirty="0" smtClean="0"/>
                <a:t>１</a:t>
              </a:r>
              <a:r>
                <a:rPr kumimoji="1" lang="ja-JP" altLang="en-US" dirty="0"/>
                <a:t>．</a:t>
              </a:r>
              <a:r>
                <a:rPr kumimoji="1" lang="ja-JP" altLang="en-US" dirty="0" smtClean="0"/>
                <a:t>ミャンマー</a:t>
              </a:r>
              <a:r>
                <a:rPr kumimoji="1" lang="ja-JP" altLang="en-US" dirty="0"/>
                <a:t>・ヤンゴンの</a:t>
              </a:r>
              <a:r>
                <a:rPr kumimoji="1" lang="en-US" altLang="ja-JP" dirty="0"/>
                <a:t>SDGs</a:t>
              </a:r>
              <a:r>
                <a:rPr kumimoji="1" lang="ja-JP" altLang="en-US" dirty="0"/>
                <a:t>（社会課題）の確認</a:t>
              </a:r>
            </a:p>
            <a:p>
              <a:r>
                <a:rPr kumimoji="1" lang="ja-JP" altLang="en-US" dirty="0" smtClean="0"/>
                <a:t>２</a:t>
              </a:r>
              <a:r>
                <a:rPr kumimoji="1" lang="ja-JP" altLang="en-US" dirty="0"/>
                <a:t>．</a:t>
              </a:r>
              <a:r>
                <a:rPr kumimoji="1" lang="ja-JP" altLang="en-US" dirty="0" smtClean="0"/>
                <a:t>ヤンゴン</a:t>
              </a:r>
              <a:r>
                <a:rPr kumimoji="1" lang="ja-JP" altLang="en-US" dirty="0"/>
                <a:t>都市開発マスタープラン</a:t>
              </a:r>
              <a:r>
                <a:rPr kumimoji="1" lang="en-US" altLang="ja-JP" dirty="0"/>
                <a:t>2040</a:t>
              </a:r>
              <a:r>
                <a:rPr kumimoji="1" lang="ja-JP" altLang="en-US" dirty="0"/>
                <a:t>と</a:t>
              </a:r>
              <a:r>
                <a:rPr kumimoji="1" lang="en-US" altLang="ja-JP" dirty="0"/>
                <a:t>SDGs</a:t>
              </a:r>
              <a:r>
                <a:rPr kumimoji="1" lang="ja-JP" altLang="en-US" dirty="0"/>
                <a:t>の関係整理・分析</a:t>
              </a:r>
            </a:p>
            <a:p>
              <a:r>
                <a:rPr kumimoji="1" lang="ja-JP" altLang="en-US" dirty="0" smtClean="0"/>
                <a:t>３</a:t>
              </a:r>
              <a:r>
                <a:rPr kumimoji="1" lang="ja-JP" altLang="en-US" dirty="0"/>
                <a:t>．</a:t>
              </a:r>
              <a:r>
                <a:rPr kumimoji="1" lang="ja-JP" altLang="en-US" dirty="0" smtClean="0"/>
                <a:t>人</a:t>
              </a:r>
              <a:r>
                <a:rPr kumimoji="1" lang="ja-JP" altLang="en-US" dirty="0"/>
                <a:t>と文化、環境</a:t>
              </a:r>
              <a:r>
                <a:rPr kumimoji="1" lang="en-US" altLang="ja-JP" dirty="0"/>
                <a:t>(</a:t>
              </a:r>
              <a:r>
                <a:rPr kumimoji="1" lang="ja-JP" altLang="en-US" dirty="0"/>
                <a:t>水・生態系</a:t>
              </a:r>
              <a:r>
                <a:rPr kumimoji="1" lang="en-US" altLang="ja-JP" dirty="0"/>
                <a:t>)</a:t>
              </a:r>
              <a:r>
                <a:rPr kumimoji="1" lang="ja-JP" altLang="en-US" dirty="0"/>
                <a:t>を軸とした持続可能なヤンゴン社会像の</a:t>
              </a:r>
              <a:r>
                <a:rPr kumimoji="1" lang="ja-JP" altLang="en-US" dirty="0" smtClean="0"/>
                <a:t>検討</a:t>
              </a:r>
              <a:endParaRPr kumimoji="1" lang="ja-JP" altLang="en-US" dirty="0"/>
            </a:p>
          </p:txBody>
        </p:sp>
        <p:sp>
          <p:nvSpPr>
            <p:cNvPr id="8" name="テキスト ボックス 7"/>
            <p:cNvSpPr txBox="1"/>
            <p:nvPr/>
          </p:nvSpPr>
          <p:spPr>
            <a:xfrm>
              <a:off x="319155" y="4979991"/>
              <a:ext cx="8510551" cy="1754326"/>
            </a:xfrm>
            <a:prstGeom prst="rect">
              <a:avLst/>
            </a:prstGeom>
            <a:noFill/>
          </p:spPr>
          <p:txBody>
            <a:bodyPr wrap="square" rtlCol="0">
              <a:spAutoFit/>
            </a:bodyPr>
            <a:lstStyle/>
            <a:p>
              <a:r>
                <a:rPr kumimoji="1" lang="ja-JP" altLang="en-US" dirty="0"/>
                <a:t>◎将来的な全学的展開を目指して進めている</a:t>
              </a:r>
            </a:p>
            <a:p>
              <a:r>
                <a:rPr kumimoji="1" lang="ja-JP" altLang="en-US" dirty="0" smtClean="0"/>
                <a:t>◎日立製作所の</a:t>
              </a:r>
              <a:r>
                <a:rPr kumimoji="1" lang="ja-JP" altLang="en-US" dirty="0"/>
                <a:t>体制変更が</a:t>
              </a:r>
              <a:r>
                <a:rPr kumimoji="1" lang="ja-JP" altLang="en-US" dirty="0" smtClean="0"/>
                <a:t>あり</a:t>
              </a:r>
              <a:r>
                <a:rPr kumimoji="1" lang="en-US" altLang="ja-JP" dirty="0" smtClean="0"/>
                <a:t>2018</a:t>
              </a:r>
              <a:r>
                <a:rPr kumimoji="1" lang="ja-JP" altLang="en-US" dirty="0" smtClean="0"/>
                <a:t>年度以降については協議中</a:t>
              </a:r>
              <a:endParaRPr kumimoji="1" lang="en-US" altLang="ja-JP" dirty="0" smtClean="0"/>
            </a:p>
            <a:p>
              <a:r>
                <a:rPr kumimoji="1" lang="ja-JP" altLang="en-US" dirty="0"/>
                <a:t>◎今年度新たな研究者の追加を検討中</a:t>
              </a:r>
              <a:endParaRPr kumimoji="1" lang="en-US" altLang="ja-JP" dirty="0"/>
            </a:p>
            <a:p>
              <a:r>
                <a:rPr kumimoji="1" lang="ja-JP" altLang="en-US" dirty="0" smtClean="0"/>
                <a:t>◎</a:t>
              </a:r>
              <a:r>
                <a:rPr kumimoji="1" lang="en-US" altLang="ja-JP" dirty="0" smtClean="0"/>
                <a:t>2018</a:t>
              </a:r>
              <a:r>
                <a:rPr kumimoji="1" lang="ja-JP" altLang="en-US" dirty="0"/>
                <a:t>年</a:t>
              </a:r>
              <a:r>
                <a:rPr kumimoji="1" lang="en-US" altLang="ja-JP" dirty="0"/>
                <a:t>8</a:t>
              </a:r>
              <a:r>
                <a:rPr kumimoji="1" lang="ja-JP" altLang="en-US" dirty="0"/>
                <a:t>月福岡市</a:t>
              </a:r>
              <a:r>
                <a:rPr kumimoji="1" lang="ja-JP" altLang="en-US" dirty="0" smtClean="0"/>
                <a:t>開催のアジア太平洋都市サミットに日立がスポンサーとして</a:t>
              </a:r>
              <a:endParaRPr kumimoji="1" lang="en-US" altLang="ja-JP" dirty="0" smtClean="0"/>
            </a:p>
            <a:p>
              <a:r>
                <a:rPr kumimoji="1" lang="ja-JP" altLang="en-US" dirty="0"/>
                <a:t>　</a:t>
              </a:r>
              <a:r>
                <a:rPr kumimoji="1" lang="ja-JP" altLang="en-US" dirty="0" smtClean="0"/>
                <a:t>参画調整中。サミット内での本共同研究内容の発表も検討中。</a:t>
              </a:r>
              <a:endParaRPr kumimoji="1" lang="en-US" altLang="ja-JP" dirty="0" smtClean="0"/>
            </a:p>
            <a:p>
              <a:r>
                <a:rPr kumimoji="1" lang="ja-JP" altLang="en-US" dirty="0"/>
                <a:t>　</a:t>
              </a:r>
              <a:r>
                <a:rPr kumimoji="1" lang="ja-JP" altLang="en-US" dirty="0" smtClean="0"/>
                <a:t>（本サミットにはヤンゴン</a:t>
              </a:r>
              <a:r>
                <a:rPr kumimoji="1" lang="ja-JP" altLang="en-US" dirty="0"/>
                <a:t>市も参加</a:t>
              </a:r>
              <a:r>
                <a:rPr kumimoji="1" lang="ja-JP" altLang="en-US" dirty="0" smtClean="0"/>
                <a:t>予定）</a:t>
              </a:r>
              <a:endParaRPr kumimoji="1" lang="en-US" altLang="ja-JP" dirty="0" smtClean="0"/>
            </a:p>
          </p:txBody>
        </p:sp>
        <p:sp>
          <p:nvSpPr>
            <p:cNvPr id="9" name="テキスト ボックス 8"/>
            <p:cNvSpPr txBox="1"/>
            <p:nvPr/>
          </p:nvSpPr>
          <p:spPr>
            <a:xfrm>
              <a:off x="256246" y="405321"/>
              <a:ext cx="7642220" cy="369332"/>
            </a:xfrm>
            <a:prstGeom prst="rect">
              <a:avLst/>
            </a:prstGeom>
            <a:noFill/>
          </p:spPr>
          <p:txBody>
            <a:bodyPr wrap="none" rtlCol="0">
              <a:spAutoFit/>
            </a:bodyPr>
            <a:lstStyle/>
            <a:p>
              <a:r>
                <a:rPr kumimoji="1" lang="en-US" altLang="ja-JP" b="1" u="sng" dirty="0"/>
                <a:t>Phase1:</a:t>
              </a:r>
              <a:r>
                <a:rPr kumimoji="1" lang="ja-JP" altLang="en-US" b="1" u="sng" dirty="0"/>
                <a:t> </a:t>
              </a:r>
              <a:r>
                <a:rPr kumimoji="1" lang="en-US" altLang="ja-JP" b="1" u="sng" dirty="0"/>
                <a:t>SDGs</a:t>
              </a:r>
              <a:r>
                <a:rPr kumimoji="1" lang="ja-JP" altLang="en-US" b="1" u="sng" dirty="0"/>
                <a:t>達成に貢献する</a:t>
              </a:r>
              <a:r>
                <a:rPr kumimoji="1" lang="en-US" altLang="ja-JP" b="1" u="sng" dirty="0"/>
                <a:t>Society5.0</a:t>
              </a:r>
              <a:r>
                <a:rPr kumimoji="1" lang="ja-JP" altLang="en-US" b="1" u="sng" dirty="0"/>
                <a:t>の新興国モデル</a:t>
              </a:r>
              <a:r>
                <a:rPr kumimoji="1" lang="en-US" altLang="ja-JP" b="1" u="sng" dirty="0"/>
                <a:t>(</a:t>
              </a:r>
              <a:r>
                <a:rPr kumimoji="1" lang="ja-JP" altLang="en-US" b="1" u="sng" dirty="0"/>
                <a:t>コンセプト</a:t>
              </a:r>
              <a:r>
                <a:rPr kumimoji="1" lang="en-US" altLang="ja-JP" b="1" u="sng" dirty="0"/>
                <a:t>)</a:t>
              </a:r>
              <a:r>
                <a:rPr kumimoji="1" lang="ja-JP" altLang="en-US" b="1" u="sng" dirty="0"/>
                <a:t>の</a:t>
              </a:r>
              <a:r>
                <a:rPr kumimoji="1" lang="ja-JP" altLang="en-US" b="1" u="sng" dirty="0" smtClean="0"/>
                <a:t>開発</a:t>
              </a:r>
              <a:endParaRPr kumimoji="1" lang="en-US" altLang="ja-JP" b="1" u="sng" dirty="0"/>
            </a:p>
          </p:txBody>
        </p:sp>
        <p:sp>
          <p:nvSpPr>
            <p:cNvPr id="10" name="テキスト ボックス 9"/>
            <p:cNvSpPr txBox="1"/>
            <p:nvPr/>
          </p:nvSpPr>
          <p:spPr>
            <a:xfrm>
              <a:off x="1821312" y="4484347"/>
              <a:ext cx="5032147" cy="307777"/>
            </a:xfrm>
            <a:prstGeom prst="rect">
              <a:avLst/>
            </a:prstGeom>
            <a:noFill/>
            <a:ln>
              <a:solidFill>
                <a:srgbClr val="00B0F0"/>
              </a:solidFill>
            </a:ln>
          </p:spPr>
          <p:txBody>
            <a:bodyPr wrap="none" rtlCol="0">
              <a:spAutoFit/>
            </a:bodyPr>
            <a:lstStyle/>
            <a:p>
              <a:r>
                <a:rPr kumimoji="1" lang="ja-JP" altLang="en-US" sz="1400" dirty="0" smtClean="0"/>
                <a:t>福岡市総務企画局国際交流課に本共同研究を説明し協力要請</a:t>
              </a:r>
              <a:endParaRPr kumimoji="1" lang="ja-JP" altLang="en-US" sz="1400" dirty="0"/>
            </a:p>
          </p:txBody>
        </p:sp>
      </p:grpSp>
    </p:spTree>
    <p:extLst>
      <p:ext uri="{BB962C8B-B14F-4D97-AF65-F5344CB8AC3E}">
        <p14:creationId xmlns:p14="http://schemas.microsoft.com/office/powerpoint/2010/main" val="308657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図 114"/>
          <p:cNvPicPr>
            <a:picLocks noChangeAspect="1"/>
          </p:cNvPicPr>
          <p:nvPr/>
        </p:nvPicPr>
        <p:blipFill>
          <a:blip r:embed="rId2"/>
          <a:stretch>
            <a:fillRect/>
          </a:stretch>
        </p:blipFill>
        <p:spPr>
          <a:xfrm>
            <a:off x="752846" y="1522211"/>
            <a:ext cx="3351500" cy="2595810"/>
          </a:xfrm>
          <a:prstGeom prst="rect">
            <a:avLst/>
          </a:prstGeom>
          <a:ln>
            <a:solidFill>
              <a:schemeClr val="bg1">
                <a:lumMod val="65000"/>
              </a:schemeClr>
            </a:solidFill>
          </a:ln>
        </p:spPr>
      </p:pic>
      <p:sp>
        <p:nvSpPr>
          <p:cNvPr id="6" name="Rectangle 3"/>
          <p:cNvSpPr txBox="1">
            <a:spLocks noChangeArrowheads="1"/>
          </p:cNvSpPr>
          <p:nvPr/>
        </p:nvSpPr>
        <p:spPr bwMode="auto">
          <a:xfrm>
            <a:off x="4737625" y="3951026"/>
            <a:ext cx="3486180" cy="67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defRPr kumimoji="1"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defRPr/>
            </a:pPr>
            <a:r>
              <a:rPr lang="ja-JP" altLang="en-US" sz="1350" kern="0" dirty="0">
                <a:latin typeface="ＭＳ Ｐゴシック" panose="020B0600070205080204" pitchFamily="50" charset="-128"/>
                <a:ea typeface="ＭＳ Ｐゴシック" panose="020B0600070205080204" pitchFamily="50" charset="-128"/>
              </a:rPr>
              <a:t>学参本部で業務を行うにあたって、知っておいて欲しい公知のニュースや情報を共有するポータルサイト</a:t>
            </a:r>
          </a:p>
        </p:txBody>
      </p:sp>
      <p:cxnSp>
        <p:nvCxnSpPr>
          <p:cNvPr id="11" name="直線矢印コネクタ 10"/>
          <p:cNvCxnSpPr/>
          <p:nvPr/>
        </p:nvCxnSpPr>
        <p:spPr bwMode="auto">
          <a:xfrm flipH="1">
            <a:off x="4280128" y="2505575"/>
            <a:ext cx="3050619" cy="14886"/>
          </a:xfrm>
          <a:prstGeom prst="straightConnector1">
            <a:avLst/>
          </a:prstGeom>
          <a:solidFill>
            <a:schemeClr val="accent1"/>
          </a:solidFill>
          <a:ln w="19050" cap="flat" cmpd="sng" algn="ctr">
            <a:solidFill>
              <a:schemeClr val="tx1"/>
            </a:solidFill>
            <a:prstDash val="solid"/>
            <a:round/>
            <a:headEnd type="none" w="med" len="med"/>
            <a:tailEnd type="arrow" w="lg" len="lg"/>
          </a:ln>
          <a:effectLst/>
        </p:spPr>
      </p:cxn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426" y="1977030"/>
            <a:ext cx="511379" cy="692462"/>
          </a:xfrm>
          <a:prstGeom prst="rect">
            <a:avLst/>
          </a:prstGeom>
        </p:spPr>
      </p:pic>
      <p:sp>
        <p:nvSpPr>
          <p:cNvPr id="20" name="テキスト ボックス 19"/>
          <p:cNvSpPr txBox="1"/>
          <p:nvPr/>
        </p:nvSpPr>
        <p:spPr>
          <a:xfrm>
            <a:off x="7433109" y="2671901"/>
            <a:ext cx="1387363" cy="461665"/>
          </a:xfrm>
          <a:prstGeom prst="rect">
            <a:avLst/>
          </a:prstGeom>
          <a:noFill/>
        </p:spPr>
        <p:txBody>
          <a:bodyPr wrap="square" rtlCol="0">
            <a:spAutoFit/>
          </a:bodyPr>
          <a:lstStyle/>
          <a:p>
            <a:r>
              <a:rPr lang="ja-JP" altLang="en-US" sz="1200" dirty="0"/>
              <a:t>作業担当者</a:t>
            </a:r>
            <a:endParaRPr lang="en-US" altLang="ja-JP" sz="1200" dirty="0"/>
          </a:p>
          <a:p>
            <a:r>
              <a:rPr lang="en-US" altLang="ja-JP" sz="1200" dirty="0"/>
              <a:t>(</a:t>
            </a:r>
            <a:r>
              <a:rPr lang="ja-JP" altLang="en-US" sz="1200" dirty="0"/>
              <a:t>研究戦略推進</a:t>
            </a:r>
            <a:r>
              <a:rPr lang="en-US" altLang="ja-JP" sz="1200" dirty="0"/>
              <a:t>G)</a:t>
            </a:r>
            <a:endParaRPr lang="ja-JP" altLang="en-US" sz="1200" dirty="0"/>
          </a:p>
        </p:txBody>
      </p:sp>
      <p:grpSp>
        <p:nvGrpSpPr>
          <p:cNvPr id="72" name="グループ化 71"/>
          <p:cNvGrpSpPr/>
          <p:nvPr/>
        </p:nvGrpSpPr>
        <p:grpSpPr>
          <a:xfrm>
            <a:off x="605860" y="4643283"/>
            <a:ext cx="1154339" cy="1107298"/>
            <a:chOff x="540887" y="4643567"/>
            <a:chExt cx="1539118" cy="1476397"/>
          </a:xfrm>
        </p:grpSpPr>
        <p:sp>
          <p:nvSpPr>
            <p:cNvPr id="73" name="角丸四角形 72"/>
            <p:cNvSpPr/>
            <p:nvPr/>
          </p:nvSpPr>
          <p:spPr>
            <a:xfrm>
              <a:off x="540887" y="4643567"/>
              <a:ext cx="1539118" cy="1476397"/>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solidFill>
                  <a:srgbClr val="170F0B"/>
                </a:solidFill>
              </a:endParaRPr>
            </a:p>
          </p:txBody>
        </p:sp>
        <p:sp>
          <p:nvSpPr>
            <p:cNvPr id="74" name="テキスト ボックス 73"/>
            <p:cNvSpPr txBox="1"/>
            <p:nvPr/>
          </p:nvSpPr>
          <p:spPr>
            <a:xfrm>
              <a:off x="1146104" y="5821113"/>
              <a:ext cx="736261"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nvGrpSpPr>
            <p:cNvPr id="75" name="グループ化 74"/>
            <p:cNvGrpSpPr/>
            <p:nvPr/>
          </p:nvGrpSpPr>
          <p:grpSpPr>
            <a:xfrm>
              <a:off x="684866" y="4935571"/>
              <a:ext cx="1213670" cy="882167"/>
              <a:chOff x="684866" y="4935571"/>
              <a:chExt cx="1213670" cy="882167"/>
            </a:xfrm>
          </p:grpSpPr>
          <p:sp>
            <p:nvSpPr>
              <p:cNvPr id="77" name="角丸四角形 76"/>
              <p:cNvSpPr/>
              <p:nvPr/>
            </p:nvSpPr>
            <p:spPr>
              <a:xfrm>
                <a:off x="801792" y="5045789"/>
                <a:ext cx="1096744"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sp>
            <p:nvSpPr>
              <p:cNvPr id="78" name="角丸四角形 77"/>
              <p:cNvSpPr/>
              <p:nvPr/>
            </p:nvSpPr>
            <p:spPr>
              <a:xfrm>
                <a:off x="684866" y="4935571"/>
                <a:ext cx="1126636"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grpSp>
            <p:nvGrpSpPr>
              <p:cNvPr id="79" name="グループ化 78"/>
              <p:cNvGrpSpPr/>
              <p:nvPr/>
            </p:nvGrpSpPr>
            <p:grpSpPr>
              <a:xfrm>
                <a:off x="711593" y="4958087"/>
                <a:ext cx="1034394" cy="749432"/>
                <a:chOff x="787626" y="3823680"/>
                <a:chExt cx="1034394" cy="749432"/>
              </a:xfrm>
            </p:grpSpPr>
            <p:pic>
              <p:nvPicPr>
                <p:cNvPr id="80" name="図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87626" y="4013067"/>
                  <a:ext cx="462037" cy="560045"/>
                </a:xfrm>
                <a:prstGeom prst="rect">
                  <a:avLst/>
                </a:prstGeom>
              </p:spPr>
            </p:pic>
            <p:pic>
              <p:nvPicPr>
                <p:cNvPr id="81" name="図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945" y="3823680"/>
                  <a:ext cx="411344" cy="508879"/>
                </a:xfrm>
                <a:prstGeom prst="rect">
                  <a:avLst/>
                </a:prstGeom>
              </p:spPr>
            </p:pic>
            <p:pic>
              <p:nvPicPr>
                <p:cNvPr id="82" name="図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6589" y="3999833"/>
                  <a:ext cx="455431" cy="563420"/>
                </a:xfrm>
                <a:prstGeom prst="rect">
                  <a:avLst/>
                </a:prstGeom>
              </p:spPr>
            </p:pic>
          </p:grpSp>
        </p:grpSp>
        <p:sp>
          <p:nvSpPr>
            <p:cNvPr id="76" name="テキスト ボックス 75"/>
            <p:cNvSpPr txBox="1"/>
            <p:nvPr/>
          </p:nvSpPr>
          <p:spPr>
            <a:xfrm>
              <a:off x="632171" y="4714764"/>
              <a:ext cx="816588"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sp>
        <p:nvSpPr>
          <p:cNvPr id="83" name="テキスト ボックス 82"/>
          <p:cNvSpPr txBox="1"/>
          <p:nvPr/>
        </p:nvSpPr>
        <p:spPr>
          <a:xfrm>
            <a:off x="479840" y="5624003"/>
            <a:ext cx="453994" cy="253916"/>
          </a:xfrm>
          <a:prstGeom prst="rect">
            <a:avLst/>
          </a:prstGeom>
          <a:noFill/>
        </p:spPr>
        <p:txBody>
          <a:bodyPr wrap="square" rtlCol="0">
            <a:spAutoFit/>
          </a:bodyPr>
          <a:lstStyle/>
          <a:p>
            <a:r>
              <a:rPr lang="ja-JP" altLang="en-US" sz="1050" dirty="0">
                <a:solidFill>
                  <a:schemeClr val="accent2">
                    <a:lumMod val="50000"/>
                  </a:schemeClr>
                </a:solidFill>
                <a:latin typeface="HGPｺﾞｼｯｸM" panose="020B0600000000000000" pitchFamily="50" charset="-128"/>
                <a:ea typeface="HGPｺﾞｼｯｸM" panose="020B0600000000000000" pitchFamily="50" charset="-128"/>
              </a:rPr>
              <a:t>伊都</a:t>
            </a:r>
          </a:p>
        </p:txBody>
      </p:sp>
      <p:grpSp>
        <p:nvGrpSpPr>
          <p:cNvPr id="84" name="グループ化 83"/>
          <p:cNvGrpSpPr/>
          <p:nvPr/>
        </p:nvGrpSpPr>
        <p:grpSpPr>
          <a:xfrm>
            <a:off x="1860166" y="4647281"/>
            <a:ext cx="1154339" cy="1107298"/>
            <a:chOff x="540887" y="4643567"/>
            <a:chExt cx="1539118" cy="1476397"/>
          </a:xfrm>
        </p:grpSpPr>
        <p:sp>
          <p:nvSpPr>
            <p:cNvPr id="85" name="角丸四角形 84"/>
            <p:cNvSpPr/>
            <p:nvPr/>
          </p:nvSpPr>
          <p:spPr>
            <a:xfrm>
              <a:off x="540887" y="4643567"/>
              <a:ext cx="1539118" cy="1476397"/>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solidFill>
                  <a:srgbClr val="170F0B"/>
                </a:solidFill>
              </a:endParaRPr>
            </a:p>
          </p:txBody>
        </p:sp>
        <p:sp>
          <p:nvSpPr>
            <p:cNvPr id="86" name="テキスト ボックス 85"/>
            <p:cNvSpPr txBox="1"/>
            <p:nvPr/>
          </p:nvSpPr>
          <p:spPr>
            <a:xfrm>
              <a:off x="1146104" y="5821113"/>
              <a:ext cx="736261"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nvGrpSpPr>
            <p:cNvPr id="87" name="グループ化 86"/>
            <p:cNvGrpSpPr/>
            <p:nvPr/>
          </p:nvGrpSpPr>
          <p:grpSpPr>
            <a:xfrm>
              <a:off x="684866" y="4935571"/>
              <a:ext cx="1213670" cy="882167"/>
              <a:chOff x="684866" y="4935571"/>
              <a:chExt cx="1213670" cy="882167"/>
            </a:xfrm>
          </p:grpSpPr>
          <p:sp>
            <p:nvSpPr>
              <p:cNvPr id="89" name="角丸四角形 88"/>
              <p:cNvSpPr/>
              <p:nvPr/>
            </p:nvSpPr>
            <p:spPr>
              <a:xfrm>
                <a:off x="801792" y="5045789"/>
                <a:ext cx="1096744"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sp>
            <p:nvSpPr>
              <p:cNvPr id="90" name="角丸四角形 89"/>
              <p:cNvSpPr/>
              <p:nvPr/>
            </p:nvSpPr>
            <p:spPr>
              <a:xfrm>
                <a:off x="684866" y="4935571"/>
                <a:ext cx="1126636"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grpSp>
            <p:nvGrpSpPr>
              <p:cNvPr id="91" name="グループ化 90"/>
              <p:cNvGrpSpPr/>
              <p:nvPr/>
            </p:nvGrpSpPr>
            <p:grpSpPr>
              <a:xfrm>
                <a:off x="711593" y="4958087"/>
                <a:ext cx="1034394" cy="749432"/>
                <a:chOff x="787626" y="3823680"/>
                <a:chExt cx="1034394" cy="749432"/>
              </a:xfrm>
            </p:grpSpPr>
            <p:pic>
              <p:nvPicPr>
                <p:cNvPr id="92" name="図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87626" y="4013067"/>
                  <a:ext cx="462037" cy="560045"/>
                </a:xfrm>
                <a:prstGeom prst="rect">
                  <a:avLst/>
                </a:prstGeom>
              </p:spPr>
            </p:pic>
            <p:pic>
              <p:nvPicPr>
                <p:cNvPr id="93" name="図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945" y="3823680"/>
                  <a:ext cx="411344" cy="508879"/>
                </a:xfrm>
                <a:prstGeom prst="rect">
                  <a:avLst/>
                </a:prstGeom>
              </p:spPr>
            </p:pic>
            <p:pic>
              <p:nvPicPr>
                <p:cNvPr id="94" name="図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6589" y="3999833"/>
                  <a:ext cx="455431" cy="563420"/>
                </a:xfrm>
                <a:prstGeom prst="rect">
                  <a:avLst/>
                </a:prstGeom>
              </p:spPr>
            </p:pic>
          </p:grpSp>
        </p:grpSp>
        <p:sp>
          <p:nvSpPr>
            <p:cNvPr id="88" name="テキスト ボックス 87"/>
            <p:cNvSpPr txBox="1"/>
            <p:nvPr/>
          </p:nvSpPr>
          <p:spPr>
            <a:xfrm>
              <a:off x="632171" y="4714764"/>
              <a:ext cx="816588"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grpSp>
        <p:nvGrpSpPr>
          <p:cNvPr id="95" name="グループ化 94"/>
          <p:cNvGrpSpPr/>
          <p:nvPr/>
        </p:nvGrpSpPr>
        <p:grpSpPr>
          <a:xfrm>
            <a:off x="3071362" y="4655870"/>
            <a:ext cx="1154339" cy="1107298"/>
            <a:chOff x="540887" y="4643567"/>
            <a:chExt cx="1539118" cy="1476397"/>
          </a:xfrm>
        </p:grpSpPr>
        <p:sp>
          <p:nvSpPr>
            <p:cNvPr id="96" name="角丸四角形 95"/>
            <p:cNvSpPr/>
            <p:nvPr/>
          </p:nvSpPr>
          <p:spPr>
            <a:xfrm>
              <a:off x="540887" y="4643567"/>
              <a:ext cx="1539118" cy="1476397"/>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solidFill>
                  <a:srgbClr val="170F0B"/>
                </a:solidFill>
              </a:endParaRPr>
            </a:p>
          </p:txBody>
        </p:sp>
        <p:sp>
          <p:nvSpPr>
            <p:cNvPr id="97" name="テキスト ボックス 96"/>
            <p:cNvSpPr txBox="1"/>
            <p:nvPr/>
          </p:nvSpPr>
          <p:spPr>
            <a:xfrm>
              <a:off x="1146104" y="5821113"/>
              <a:ext cx="736261"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nvGrpSpPr>
            <p:cNvPr id="98" name="グループ化 97"/>
            <p:cNvGrpSpPr/>
            <p:nvPr/>
          </p:nvGrpSpPr>
          <p:grpSpPr>
            <a:xfrm>
              <a:off x="684866" y="4935571"/>
              <a:ext cx="1213670" cy="882167"/>
              <a:chOff x="684866" y="4935571"/>
              <a:chExt cx="1213670" cy="882167"/>
            </a:xfrm>
          </p:grpSpPr>
          <p:sp>
            <p:nvSpPr>
              <p:cNvPr id="100" name="角丸四角形 99"/>
              <p:cNvSpPr/>
              <p:nvPr/>
            </p:nvSpPr>
            <p:spPr>
              <a:xfrm>
                <a:off x="801792" y="5045789"/>
                <a:ext cx="1096744"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sp>
            <p:nvSpPr>
              <p:cNvPr id="101" name="角丸四角形 100"/>
              <p:cNvSpPr/>
              <p:nvPr/>
            </p:nvSpPr>
            <p:spPr>
              <a:xfrm>
                <a:off x="684866" y="4935571"/>
                <a:ext cx="1126636" cy="771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solidFill>
                    <a:srgbClr val="170F0B"/>
                  </a:solidFill>
                </a:endParaRPr>
              </a:p>
            </p:txBody>
          </p:sp>
          <p:grpSp>
            <p:nvGrpSpPr>
              <p:cNvPr id="102" name="グループ化 101"/>
              <p:cNvGrpSpPr/>
              <p:nvPr/>
            </p:nvGrpSpPr>
            <p:grpSpPr>
              <a:xfrm>
                <a:off x="711593" y="4958087"/>
                <a:ext cx="1034394" cy="749432"/>
                <a:chOff x="787626" y="3823680"/>
                <a:chExt cx="1034394" cy="749432"/>
              </a:xfrm>
            </p:grpSpPr>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87626" y="4013067"/>
                  <a:ext cx="462037" cy="560045"/>
                </a:xfrm>
                <a:prstGeom prst="rect">
                  <a:avLst/>
                </a:prstGeom>
              </p:spPr>
            </p:pic>
            <p:pic>
              <p:nvPicPr>
                <p:cNvPr id="104" name="図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945" y="3823680"/>
                  <a:ext cx="411344" cy="508879"/>
                </a:xfrm>
                <a:prstGeom prst="rect">
                  <a:avLst/>
                </a:prstGeom>
              </p:spPr>
            </p:pic>
            <p:pic>
              <p:nvPicPr>
                <p:cNvPr id="105" name="図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6589" y="3999833"/>
                  <a:ext cx="455431" cy="563420"/>
                </a:xfrm>
                <a:prstGeom prst="rect">
                  <a:avLst/>
                </a:prstGeom>
              </p:spPr>
            </p:pic>
          </p:grpSp>
        </p:grpSp>
        <p:sp>
          <p:nvSpPr>
            <p:cNvPr id="99" name="テキスト ボックス 98"/>
            <p:cNvSpPr txBox="1"/>
            <p:nvPr/>
          </p:nvSpPr>
          <p:spPr>
            <a:xfrm>
              <a:off x="632171" y="4714764"/>
              <a:ext cx="816588" cy="215444"/>
            </a:xfrm>
            <a:prstGeom prst="rect">
              <a:avLst/>
            </a:prstGeom>
            <a:solidFill>
              <a:srgbClr val="FFFFFF">
                <a:alpha val="0"/>
              </a:srgbClr>
            </a:solidFill>
          </p:spPr>
          <p:txBody>
            <a:bodyPr wrap="square" lIns="0" tIns="0" rIns="0" bIns="0" rtlCol="0">
              <a:spAutoFit/>
            </a:bodyPr>
            <a:lstStyle/>
            <a:p>
              <a:r>
                <a:rPr lang="ja-JP" altLang="en-US" sz="1050" dirty="0">
                  <a:solidFill>
                    <a:srgbClr val="170F0B"/>
                  </a:solidFill>
                  <a:latin typeface="+mn-ea"/>
                </a:rPr>
                <a:t>グループ</a:t>
              </a:r>
            </a:p>
          </p:txBody>
        </p:sp>
      </p:grpSp>
      <p:sp>
        <p:nvSpPr>
          <p:cNvPr id="106" name="テキスト ボックス 105"/>
          <p:cNvSpPr txBox="1"/>
          <p:nvPr/>
        </p:nvSpPr>
        <p:spPr>
          <a:xfrm>
            <a:off x="1654021" y="5624003"/>
            <a:ext cx="604820" cy="253916"/>
          </a:xfrm>
          <a:prstGeom prst="rect">
            <a:avLst/>
          </a:prstGeom>
          <a:noFill/>
        </p:spPr>
        <p:txBody>
          <a:bodyPr wrap="square" rtlCol="0">
            <a:spAutoFit/>
          </a:bodyPr>
          <a:lstStyle/>
          <a:p>
            <a:r>
              <a:rPr lang="ja-JP" altLang="en-US" sz="1050" dirty="0">
                <a:solidFill>
                  <a:schemeClr val="accent2">
                    <a:lumMod val="50000"/>
                  </a:schemeClr>
                </a:solidFill>
                <a:latin typeface="HGPｺﾞｼｯｸM" panose="020B0600000000000000" pitchFamily="50" charset="-128"/>
                <a:ea typeface="HGPｺﾞｼｯｸM" panose="020B0600000000000000" pitchFamily="50" charset="-128"/>
              </a:rPr>
              <a:t>百道浜</a:t>
            </a:r>
          </a:p>
        </p:txBody>
      </p:sp>
      <p:sp>
        <p:nvSpPr>
          <p:cNvPr id="107" name="テキスト ボックス 106"/>
          <p:cNvSpPr txBox="1"/>
          <p:nvPr/>
        </p:nvSpPr>
        <p:spPr>
          <a:xfrm>
            <a:off x="3049703" y="5631980"/>
            <a:ext cx="527167" cy="253916"/>
          </a:xfrm>
          <a:prstGeom prst="rect">
            <a:avLst/>
          </a:prstGeom>
          <a:noFill/>
        </p:spPr>
        <p:txBody>
          <a:bodyPr wrap="square" rtlCol="0">
            <a:spAutoFit/>
          </a:bodyPr>
          <a:lstStyle/>
          <a:p>
            <a:r>
              <a:rPr lang="ja-JP" altLang="en-US" sz="1050" dirty="0" smtClean="0">
                <a:solidFill>
                  <a:schemeClr val="accent2">
                    <a:lumMod val="50000"/>
                  </a:schemeClr>
                </a:solidFill>
                <a:latin typeface="HGPｺﾞｼｯｸM" panose="020B0600000000000000" pitchFamily="50" charset="-128"/>
                <a:ea typeface="HGPｺﾞｼｯｸM" panose="020B0600000000000000" pitchFamily="50" charset="-128"/>
              </a:rPr>
              <a:t>馬出</a:t>
            </a:r>
            <a:endParaRPr lang="ja-JP" altLang="en-US" sz="1050" dirty="0">
              <a:solidFill>
                <a:schemeClr val="accent2">
                  <a:lumMod val="50000"/>
                </a:schemeClr>
              </a:solidFill>
              <a:latin typeface="HGPｺﾞｼｯｸM" panose="020B0600000000000000" pitchFamily="50" charset="-128"/>
              <a:ea typeface="HGPｺﾞｼｯｸM" panose="020B0600000000000000" pitchFamily="50" charset="-128"/>
            </a:endParaRPr>
          </a:p>
        </p:txBody>
      </p:sp>
      <p:cxnSp>
        <p:nvCxnSpPr>
          <p:cNvPr id="108" name="直線矢印コネクタ 107"/>
          <p:cNvCxnSpPr>
            <a:stCxn id="96" idx="0"/>
          </p:cNvCxnSpPr>
          <p:nvPr/>
        </p:nvCxnSpPr>
        <p:spPr>
          <a:xfrm flipH="1" flipV="1">
            <a:off x="3245704" y="4060396"/>
            <a:ext cx="402827" cy="595474"/>
          </a:xfrm>
          <a:prstGeom prst="straightConnector1">
            <a:avLst/>
          </a:prstGeom>
          <a:ln w="44450">
            <a:tailEnd type="stealth" w="lg" len="lg"/>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85" idx="0"/>
          </p:cNvCxnSpPr>
          <p:nvPr/>
        </p:nvCxnSpPr>
        <p:spPr>
          <a:xfrm flipV="1">
            <a:off x="2437336" y="4037648"/>
            <a:ext cx="0" cy="609633"/>
          </a:xfrm>
          <a:prstGeom prst="straightConnector1">
            <a:avLst/>
          </a:prstGeom>
          <a:ln w="44450">
            <a:tailEnd type="stealth" w="lg" len="lg"/>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V="1">
            <a:off x="1330330" y="4037648"/>
            <a:ext cx="439504" cy="616476"/>
          </a:xfrm>
          <a:prstGeom prst="straightConnector1">
            <a:avLst/>
          </a:prstGeom>
          <a:ln w="44450">
            <a:tailEnd type="stealth" w="lg" len="lg"/>
          </a:ln>
        </p:spPr>
        <p:style>
          <a:lnRef idx="1">
            <a:schemeClr val="accent1"/>
          </a:lnRef>
          <a:fillRef idx="0">
            <a:schemeClr val="accent1"/>
          </a:fillRef>
          <a:effectRef idx="0">
            <a:schemeClr val="accent1"/>
          </a:effectRef>
          <a:fontRef idx="minor">
            <a:schemeClr val="tx1"/>
          </a:fontRef>
        </p:style>
      </p:cxnSp>
      <p:pic>
        <p:nvPicPr>
          <p:cNvPr id="111" name="図 1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2532" y="4315895"/>
            <a:ext cx="204338" cy="121217"/>
          </a:xfrm>
          <a:prstGeom prst="rect">
            <a:avLst/>
          </a:prstGeom>
        </p:spPr>
      </p:pic>
      <p:pic>
        <p:nvPicPr>
          <p:cNvPr id="112" name="図 1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6732" y="4315895"/>
            <a:ext cx="204338" cy="121217"/>
          </a:xfrm>
          <a:prstGeom prst="rect">
            <a:avLst/>
          </a:prstGeom>
        </p:spPr>
      </p:pic>
      <p:pic>
        <p:nvPicPr>
          <p:cNvPr id="113" name="図 1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912" y="4315895"/>
            <a:ext cx="204338" cy="121217"/>
          </a:xfrm>
          <a:prstGeom prst="rect">
            <a:avLst/>
          </a:prstGeom>
        </p:spPr>
      </p:pic>
      <p:sp>
        <p:nvSpPr>
          <p:cNvPr id="116" name="Rectangle 3"/>
          <p:cNvSpPr txBox="1">
            <a:spLocks noChangeArrowheads="1"/>
          </p:cNvSpPr>
          <p:nvPr/>
        </p:nvSpPr>
        <p:spPr bwMode="auto">
          <a:xfrm>
            <a:off x="3546705" y="629164"/>
            <a:ext cx="1961468" cy="42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defRPr kumimoji="1"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defRPr/>
            </a:pPr>
            <a:r>
              <a:rPr lang="ja-JP" altLang="en-US" sz="2400" kern="0" dirty="0">
                <a:latin typeface="ＭＳ Ｐゴシック" panose="020B0600070205080204" pitchFamily="50" charset="-128"/>
                <a:ea typeface="ＭＳ Ｐゴシック" panose="020B0600070205080204" pitchFamily="50" charset="-128"/>
              </a:rPr>
              <a:t>情報ポータル</a:t>
            </a:r>
          </a:p>
        </p:txBody>
      </p:sp>
      <p:sp>
        <p:nvSpPr>
          <p:cNvPr id="7" name="テキスト ボックス 6"/>
          <p:cNvSpPr txBox="1"/>
          <p:nvPr/>
        </p:nvSpPr>
        <p:spPr>
          <a:xfrm>
            <a:off x="4932040" y="2197910"/>
            <a:ext cx="1882918" cy="276999"/>
          </a:xfrm>
          <a:prstGeom prst="rect">
            <a:avLst/>
          </a:prstGeom>
          <a:noFill/>
        </p:spPr>
        <p:txBody>
          <a:bodyPr wrap="square" rtlCol="0">
            <a:spAutoFit/>
          </a:bodyPr>
          <a:lstStyle/>
          <a:p>
            <a:r>
              <a:rPr lang="ja-JP" altLang="en-US" sz="1200" dirty="0"/>
              <a:t>ニュース、情報を日々登録</a:t>
            </a:r>
          </a:p>
        </p:txBody>
      </p:sp>
      <p:sp>
        <p:nvSpPr>
          <p:cNvPr id="56" name="テキスト ボックス 55"/>
          <p:cNvSpPr txBox="1"/>
          <p:nvPr/>
        </p:nvSpPr>
        <p:spPr>
          <a:xfrm>
            <a:off x="4664233" y="2625949"/>
            <a:ext cx="2520339" cy="415498"/>
          </a:xfrm>
          <a:prstGeom prst="rect">
            <a:avLst/>
          </a:prstGeom>
          <a:noFill/>
        </p:spPr>
        <p:txBody>
          <a:bodyPr wrap="square" rtlCol="0">
            <a:spAutoFit/>
          </a:bodyPr>
          <a:lstStyle/>
          <a:p>
            <a:r>
              <a:rPr lang="en-US" altLang="ja-JP" sz="1050" dirty="0"/>
              <a:t>※</a:t>
            </a:r>
            <a:r>
              <a:rPr lang="ja-JP" altLang="en-US" sz="1050" dirty="0"/>
              <a:t>ニュース収集サービスで集めたニュース、及びユーザから推薦されたニュース</a:t>
            </a:r>
          </a:p>
        </p:txBody>
      </p:sp>
      <p:sp>
        <p:nvSpPr>
          <p:cNvPr id="58" name="Rectangle 3"/>
          <p:cNvSpPr txBox="1">
            <a:spLocks noChangeArrowheads="1"/>
          </p:cNvSpPr>
          <p:nvPr/>
        </p:nvSpPr>
        <p:spPr bwMode="auto">
          <a:xfrm>
            <a:off x="4737625" y="4692577"/>
            <a:ext cx="3372233" cy="74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defRPr kumimoji="1"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defRPr/>
            </a:pPr>
            <a:r>
              <a:rPr lang="en-US" altLang="ja-JP" sz="1200" kern="0" dirty="0">
                <a:latin typeface="ＭＳ Ｐゴシック" panose="020B0600070205080204" pitchFamily="50" charset="-128"/>
                <a:ea typeface="ＭＳ Ｐゴシック" panose="020B0600070205080204" pitchFamily="50" charset="-128"/>
              </a:rPr>
              <a:t>※</a:t>
            </a:r>
            <a:r>
              <a:rPr lang="ja-JP" altLang="en-US" sz="1200" kern="0" dirty="0">
                <a:latin typeface="ＭＳ Ｐゴシック" panose="020B0600070205080204" pitchFamily="50" charset="-128"/>
                <a:ea typeface="ＭＳ Ｐゴシック" panose="020B0600070205080204" pitchFamily="50" charset="-128"/>
              </a:rPr>
              <a:t>一箇所に蓄積し、さまざまな切り口から一覧的に見ることができるため、最新ニュースだけでなく、過去の情報を俯瞰的に確認することも可能。</a:t>
            </a:r>
          </a:p>
        </p:txBody>
      </p:sp>
    </p:spTree>
    <p:extLst>
      <p:ext uri="{BB962C8B-B14F-4D97-AF65-F5344CB8AC3E}">
        <p14:creationId xmlns:p14="http://schemas.microsoft.com/office/powerpoint/2010/main" val="12799275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1187</Words>
  <Application>Microsoft Office PowerPoint</Application>
  <PresentationFormat>画面に合わせる (4:3)</PresentationFormat>
  <Paragraphs>321</Paragraphs>
  <Slides>9</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Gill Sans</vt:lpstr>
      <vt:lpstr>HGPｺﾞｼｯｸM</vt:lpstr>
      <vt:lpstr>Meiryo UI</vt:lpstr>
      <vt:lpstr>ＭＳ Ｐゴシック</vt:lpstr>
      <vt:lpstr>游ゴシック</vt:lpstr>
      <vt:lpstr>Arial</vt:lpstr>
      <vt:lpstr>Calibri</vt:lpstr>
      <vt:lpstr>Wingdings</vt:lpstr>
      <vt:lpstr>Office ​​テーマ</vt:lpstr>
      <vt:lpstr>PowerPoint プレゼンテーション</vt:lpstr>
      <vt:lpstr>PowerPoint プレゼンテーション</vt:lpstr>
      <vt:lpstr>PowerPoint プレゼンテーション</vt:lpstr>
      <vt:lpstr>Wallenberg Center for Quantum Technology</vt:lpstr>
      <vt:lpstr> 2-2．現在の保有技術と共同研究で開発する技術</vt:lpstr>
      <vt:lpstr>2-3．研究の全体像  </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研究戦略支援G（仮）</dc:title>
  <dc:creator>AiRIMaQ_Strategy</dc:creator>
  <cp:lastModifiedBy>nagayama</cp:lastModifiedBy>
  <cp:revision>71</cp:revision>
  <dcterms:created xsi:type="dcterms:W3CDTF">2018-01-15T05:13:48Z</dcterms:created>
  <dcterms:modified xsi:type="dcterms:W3CDTF">2018-04-17T04:48:54Z</dcterms:modified>
</cp:coreProperties>
</file>