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3" r:id="rId4"/>
  </p:sldMasterIdLst>
  <p:notesMasterIdLst>
    <p:notesMasterId r:id="rId6"/>
  </p:notesMasterIdLst>
  <p:handoutMasterIdLst>
    <p:handoutMasterId r:id="rId17"/>
  </p:handoutMasterIdLst>
  <p:sldIdLst>
    <p:sldId id="340" r:id="rId5"/>
    <p:sldId id="1199" r:id="rId7"/>
    <p:sldId id="1190" r:id="rId8"/>
    <p:sldId id="1210" r:id="rId9"/>
    <p:sldId id="1215" r:id="rId10"/>
    <p:sldId id="1216" r:id="rId11"/>
    <p:sldId id="1218" r:id="rId12"/>
    <p:sldId id="1217" r:id="rId13"/>
    <p:sldId id="1223" r:id="rId14"/>
    <p:sldId id="1219" r:id="rId15"/>
    <p:sldId id="1181" r:id="rId16"/>
  </p:sldIdLst>
  <p:sldSz cx="12192000" cy="6858000"/>
  <p:notesSz cx="6858000" cy="9144000"/>
  <p:embeddedFontLst>
    <p:embeddedFont>
      <p:font typeface="微软雅黑" panose="020B0503020204020204" charset="-122"/>
      <p:regular r:id="rId22"/>
    </p:embeddedFont>
    <p:embeddedFont>
      <p:font typeface="黑体" panose="02010609060101010101" charset="-122"/>
      <p:regular r:id="rId23"/>
    </p:embeddedFont>
    <p:embeddedFont>
      <p:font typeface="等线" panose="02010600030101010101" charset="-122"/>
      <p:regular r:id="rId24"/>
    </p:embeddedFont>
    <p:embeddedFont>
      <p:font typeface="等线 Light" panose="02010600030101010101" charset="-122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 userDrawn="1">
          <p15:clr>
            <a:srgbClr val="A4A3A4"/>
          </p15:clr>
        </p15:guide>
        <p15:guide id="2" pos="415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FF9"/>
    <a:srgbClr val="035A9B"/>
    <a:srgbClr val="1C64A3"/>
    <a:srgbClr val="FFFFFF"/>
    <a:srgbClr val="99556C"/>
    <a:srgbClr val="3F6CA3"/>
    <a:srgbClr val="5C80D0"/>
    <a:srgbClr val="83A0E9"/>
    <a:srgbClr val="FF896D"/>
    <a:srgbClr val="71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60" autoAdjust="0"/>
    <p:restoredTop sz="93767" autoAdjust="0"/>
  </p:normalViewPr>
  <p:slideViewPr>
    <p:cSldViewPr snapToGrid="0" showGuides="1">
      <p:cViewPr varScale="1">
        <p:scale>
          <a:sx n="93" d="100"/>
          <a:sy n="93" d="100"/>
        </p:scale>
        <p:origin x="120" y="296"/>
      </p:cViewPr>
      <p:guideLst>
        <p:guide orient="horz" pos="2246"/>
        <p:guide pos="41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tags" Target="tags/tag8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4CCB2-6FA5-4120-A249-291BD60BE9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5E5A7-6535-4970-8DB8-EE9035DC87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4D254479-6EFE-46EC-A53C-AD9B40D527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25748BD7-13D5-4E81-9E98-858173B622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038A026-4EB6-42E4-B8C1-899078DFEC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623568C-92EE-4EFA-B173-236C0A735D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946489F-A343-4730-B08A-C52AB1D95A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21B098DE-7263-45B9-826C-9912BD8C86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C6869FA4-E78A-4FA1-A6F6-AEC6B49FE3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D9A47F69-77FF-456D-9735-5108E0779D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CC39240-A762-4201-9D65-D408D41068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ADE5B47-75C0-480E-95AA-AB80036C5D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287B1FC5-E278-4B53-AA61-5C8C0BA96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92A3529B-34C2-4409-A9DD-F33F315F6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4D254479-6EFE-46EC-A53C-AD9B40D527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25748BD7-13D5-4E81-9E98-858173B6222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038A026-4EB6-42E4-B8C1-899078DFEC8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623568C-92EE-4EFA-B173-236C0A735D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946489F-A343-4730-B08A-C52AB1D95A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21B098DE-7263-45B9-826C-9912BD8C86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C6869FA4-E78A-4FA1-A6F6-AEC6B49FE3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D9A47F69-77FF-456D-9735-5108E0779D5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CC39240-A762-4201-9D65-D408D41068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ADE5B47-75C0-480E-95AA-AB80036C5D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287B1FC5-E278-4B53-AA61-5C8C0BA96C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92A3529B-34C2-4409-A9DD-F33F315F6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med">
    <p:fade/>
  </p:transition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0FB32-FA62-4C0A-B965-894F026A698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2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BBEAC-1F7F-48D9-A3B0-F7397A93E3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第二章 定稿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0632B7-F11E-40E4-8412-BC8A788CDE8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第二章 定稿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2</a:t>
            </a: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 smtClean="0">
                <a:solidFill>
                  <a:srgbClr val="000000"/>
                </a:solidFill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0632B7-F11E-40E4-8412-BC8A788CDE8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>
    <p:fade/>
  </p:transition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6"/>
          <p:cNvGrpSpPr/>
          <p:nvPr/>
        </p:nvGrpSpPr>
        <p:grpSpPr>
          <a:xfrm>
            <a:off x="0" y="5266690"/>
            <a:ext cx="12192000" cy="337185"/>
            <a:chOff x="0" y="7979"/>
            <a:chExt cx="14400" cy="531"/>
          </a:xfrm>
        </p:grpSpPr>
        <p:sp>
          <p:nvSpPr>
            <p:cNvPr id="5" name="矩形 4"/>
            <p:cNvSpPr/>
            <p:nvPr/>
          </p:nvSpPr>
          <p:spPr>
            <a:xfrm>
              <a:off x="0" y="8095"/>
              <a:ext cx="4650" cy="299"/>
            </a:xfrm>
            <a:prstGeom prst="rect">
              <a:avLst/>
            </a:prstGeom>
            <a:solidFill>
              <a:srgbClr val="35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50" y="7979"/>
              <a:ext cx="5100" cy="5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600" b="1" spc="3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厚 德丨唯 实丨博 学丨慎 思</a:t>
              </a:r>
              <a:endParaRPr lang="zh-CN" altLang="en-US" sz="1600" b="1" spc="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750" y="8095"/>
              <a:ext cx="4650" cy="299"/>
            </a:xfrm>
            <a:prstGeom prst="rect">
              <a:avLst/>
            </a:prstGeom>
            <a:solidFill>
              <a:srgbClr val="35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" name="组合 2"/>
          <p:cNvGrpSpPr/>
          <p:nvPr/>
        </p:nvGrpSpPr>
        <p:grpSpPr>
          <a:xfrm>
            <a:off x="82127" y="901700"/>
            <a:ext cx="1907540" cy="106045"/>
            <a:chOff x="-22" y="1473"/>
            <a:chExt cx="2228" cy="642"/>
          </a:xfrm>
        </p:grpSpPr>
        <p:sp>
          <p:nvSpPr>
            <p:cNvPr id="21" name="矩形 20"/>
            <p:cNvSpPr/>
            <p:nvPr/>
          </p:nvSpPr>
          <p:spPr>
            <a:xfrm>
              <a:off x="233" y="1473"/>
              <a:ext cx="1973" cy="642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/>
            <p:cNvSpPr/>
            <p:nvPr/>
          </p:nvSpPr>
          <p:spPr>
            <a:xfrm>
              <a:off x="-22" y="1473"/>
              <a:ext cx="1959" cy="642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473"/>
              <a:ext cx="1411" cy="642"/>
            </a:xfrm>
            <a:prstGeom prst="rect">
              <a:avLst/>
            </a:prstGeom>
            <a:solidFill>
              <a:srgbClr val="003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" name="组合 25"/>
          <p:cNvGrpSpPr/>
          <p:nvPr/>
        </p:nvGrpSpPr>
        <p:grpSpPr>
          <a:xfrm>
            <a:off x="283633" y="1736090"/>
            <a:ext cx="11546840" cy="2364740"/>
            <a:chOff x="335" y="3139"/>
            <a:chExt cx="13638" cy="3724"/>
          </a:xfrm>
        </p:grpSpPr>
        <p:sp>
          <p:nvSpPr>
            <p:cNvPr id="4" name="矩形 3"/>
            <p:cNvSpPr/>
            <p:nvPr/>
          </p:nvSpPr>
          <p:spPr>
            <a:xfrm>
              <a:off x="335" y="3285"/>
              <a:ext cx="13638" cy="3405"/>
            </a:xfrm>
            <a:prstGeom prst="rect">
              <a:avLst/>
            </a:prstGeom>
            <a:solidFill>
              <a:srgbClr val="00519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1768" y="3139"/>
              <a:ext cx="10863" cy="3724"/>
            </a:xfrm>
            <a:prstGeom prst="rect">
              <a:avLst/>
            </a:prstGeom>
            <a:solidFill>
              <a:srgbClr val="005197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999" y="3888"/>
              <a:ext cx="831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3200" b="1" spc="30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智能信息处理团队三分队第</a:t>
              </a:r>
              <a:r>
                <a:rPr lang="zh-CN" altLang="en-US" sz="3200" b="1" spc="300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四周汇报</a:t>
              </a:r>
              <a:endParaRPr lang="zh-CN" altLang="en-US" sz="32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pSp>
          <p:nvGrpSpPr>
            <p:cNvPr id="9" name="组合 9"/>
            <p:cNvGrpSpPr/>
            <p:nvPr/>
          </p:nvGrpSpPr>
          <p:grpSpPr>
            <a:xfrm>
              <a:off x="1522" y="3300"/>
              <a:ext cx="3510" cy="3391"/>
              <a:chOff x="975359" y="2164079"/>
              <a:chExt cx="5791201" cy="2026924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975359" y="2171540"/>
                <a:ext cx="412815" cy="0"/>
              </a:xfrm>
              <a:prstGeom prst="line">
                <a:avLst/>
              </a:prstGeom>
              <a:ln w="28575">
                <a:solidFill>
                  <a:srgbClr val="F0F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986934" y="2164079"/>
                <a:ext cx="0" cy="2026924"/>
              </a:xfrm>
              <a:prstGeom prst="line">
                <a:avLst/>
              </a:prstGeom>
              <a:ln w="28575">
                <a:solidFill>
                  <a:srgbClr val="F0F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975359" y="4182728"/>
                <a:ext cx="5791201" cy="0"/>
              </a:xfrm>
              <a:prstGeom prst="line">
                <a:avLst/>
              </a:prstGeom>
              <a:ln w="28575">
                <a:solidFill>
                  <a:srgbClr val="F0F0F0"/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7"/>
            <p:cNvGrpSpPr/>
            <p:nvPr/>
          </p:nvGrpSpPr>
          <p:grpSpPr>
            <a:xfrm flipH="1" flipV="1">
              <a:off x="9369" y="3287"/>
              <a:ext cx="3510" cy="3416"/>
              <a:chOff x="975359" y="2148948"/>
              <a:chExt cx="5791201" cy="2042054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975359" y="2171540"/>
                <a:ext cx="412815" cy="0"/>
              </a:xfrm>
              <a:prstGeom prst="line">
                <a:avLst/>
              </a:prstGeom>
              <a:ln w="28575">
                <a:solidFill>
                  <a:srgbClr val="F0F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983559" y="2148948"/>
                <a:ext cx="3375" cy="2042054"/>
              </a:xfrm>
              <a:prstGeom prst="line">
                <a:avLst/>
              </a:prstGeom>
              <a:ln w="28575">
                <a:solidFill>
                  <a:srgbClr val="F0F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75359" y="4182728"/>
                <a:ext cx="5791201" cy="0"/>
              </a:xfrm>
              <a:prstGeom prst="line">
                <a:avLst/>
              </a:prstGeom>
              <a:ln w="28575">
                <a:solidFill>
                  <a:srgbClr val="F0F0F0"/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文本框 27"/>
          <p:cNvSpPr txBox="1"/>
          <p:nvPr/>
        </p:nvSpPr>
        <p:spPr>
          <a:xfrm>
            <a:off x="3100283" y="4579620"/>
            <a:ext cx="591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3F7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师傅：董俊琪</a:t>
            </a:r>
            <a:endParaRPr lang="en-US" altLang="zh-CN" sz="2000" b="1" dirty="0">
              <a:solidFill>
                <a:srgbClr val="003F74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2000" b="1" dirty="0">
                <a:solidFill>
                  <a:srgbClr val="003F74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</a:t>
            </a:r>
            <a:r>
              <a:rPr lang="zh-CN" altLang="en-US" sz="2000" b="1" dirty="0">
                <a:solidFill>
                  <a:srgbClr val="003F7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代文豪</a:t>
            </a:r>
            <a:endParaRPr lang="zh-CN" altLang="en-US" sz="2000" b="1" dirty="0">
              <a:solidFill>
                <a:srgbClr val="003F74"/>
              </a:solidFill>
              <a:effectLst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图片 15" descr="河南城建学院标志（透明背景）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151765" y="297180"/>
            <a:ext cx="3056890" cy="582295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2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61720" y="176530"/>
            <a:ext cx="7485380" cy="8115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p>
            <a:pPr indent="0">
              <a:buFont typeface="Wingdings" panose="05000000000000000000" pitchFamily="2" charset="2"/>
              <a:buNone/>
            </a:pPr>
            <a:r>
              <a:rPr lang="en-US" altLang="zh-CN" sz="2400">
                <a:sym typeface="+mn-ea"/>
              </a:rPr>
              <a:t>train</a:t>
            </a:r>
            <a:r>
              <a:rPr lang="zh-CN" altLang="en-US" sz="2400">
                <a:sym typeface="+mn-ea"/>
              </a:rPr>
              <a:t>中的预训练权重出现问题，准备去掉预训练权重。</a:t>
            </a:r>
            <a:r>
              <a:rPr lang="en-US" altLang="zh-CN" sz="2400">
                <a:sym typeface="+mn-ea"/>
              </a:rPr>
              <a:t>ai</a:t>
            </a:r>
            <a:r>
              <a:rPr lang="zh-CN" altLang="en-US" sz="2400">
                <a:sym typeface="+mn-ea"/>
              </a:rPr>
              <a:t>说</a:t>
            </a:r>
            <a:r>
              <a:rPr lang="en-US" altLang="zh-CN" sz="2400">
                <a:sym typeface="+mn-ea"/>
              </a:rPr>
              <a:t>Vit</a:t>
            </a:r>
            <a:r>
              <a:rPr lang="zh-CN" altLang="en-US" sz="2400">
                <a:sym typeface="+mn-ea"/>
              </a:rPr>
              <a:t>库与其他库接口不同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，目前还在修改。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 descr="f06785714fc8de15a1bbce9505944a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1045210"/>
            <a:ext cx="9965690" cy="53111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6"/>
          <p:cNvGrpSpPr/>
          <p:nvPr/>
        </p:nvGrpSpPr>
        <p:grpSpPr>
          <a:xfrm>
            <a:off x="0" y="5340350"/>
            <a:ext cx="12192000" cy="189865"/>
            <a:chOff x="0" y="8095"/>
            <a:chExt cx="14400" cy="299"/>
          </a:xfrm>
        </p:grpSpPr>
        <p:sp>
          <p:nvSpPr>
            <p:cNvPr id="5" name="矩形 4"/>
            <p:cNvSpPr/>
            <p:nvPr/>
          </p:nvSpPr>
          <p:spPr>
            <a:xfrm>
              <a:off x="0" y="8095"/>
              <a:ext cx="4650" cy="299"/>
            </a:xfrm>
            <a:prstGeom prst="rect">
              <a:avLst/>
            </a:prstGeom>
            <a:solidFill>
              <a:srgbClr val="35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750" y="8095"/>
              <a:ext cx="4650" cy="299"/>
            </a:xfrm>
            <a:prstGeom prst="rect">
              <a:avLst/>
            </a:prstGeom>
            <a:solidFill>
              <a:srgbClr val="357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7" name="组合 2"/>
          <p:cNvGrpSpPr/>
          <p:nvPr/>
        </p:nvGrpSpPr>
        <p:grpSpPr>
          <a:xfrm>
            <a:off x="82127" y="901700"/>
            <a:ext cx="1907540" cy="106045"/>
            <a:chOff x="-22" y="1473"/>
            <a:chExt cx="2228" cy="642"/>
          </a:xfrm>
        </p:grpSpPr>
        <p:sp>
          <p:nvSpPr>
            <p:cNvPr id="21" name="矩形 20"/>
            <p:cNvSpPr/>
            <p:nvPr/>
          </p:nvSpPr>
          <p:spPr>
            <a:xfrm>
              <a:off x="233" y="1473"/>
              <a:ext cx="1973" cy="642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9" name="矩形 18"/>
            <p:cNvSpPr/>
            <p:nvPr/>
          </p:nvSpPr>
          <p:spPr>
            <a:xfrm>
              <a:off x="-22" y="1473"/>
              <a:ext cx="1959" cy="642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/>
            <p:cNvSpPr/>
            <p:nvPr/>
          </p:nvSpPr>
          <p:spPr>
            <a:xfrm>
              <a:off x="0" y="1473"/>
              <a:ext cx="1411" cy="642"/>
            </a:xfrm>
            <a:prstGeom prst="rect">
              <a:avLst/>
            </a:prstGeom>
            <a:solidFill>
              <a:srgbClr val="003F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8" name="组合 25"/>
          <p:cNvGrpSpPr/>
          <p:nvPr/>
        </p:nvGrpSpPr>
        <p:grpSpPr>
          <a:xfrm>
            <a:off x="283633" y="1736090"/>
            <a:ext cx="11546840" cy="2364740"/>
            <a:chOff x="335" y="3139"/>
            <a:chExt cx="13638" cy="3724"/>
          </a:xfrm>
        </p:grpSpPr>
        <p:sp>
          <p:nvSpPr>
            <p:cNvPr id="4" name="矩形 3"/>
            <p:cNvSpPr/>
            <p:nvPr/>
          </p:nvSpPr>
          <p:spPr>
            <a:xfrm>
              <a:off x="335" y="3285"/>
              <a:ext cx="13638" cy="3405"/>
            </a:xfrm>
            <a:prstGeom prst="rect">
              <a:avLst/>
            </a:prstGeom>
            <a:solidFill>
              <a:srgbClr val="00519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" name="矩形 5"/>
            <p:cNvSpPr/>
            <p:nvPr/>
          </p:nvSpPr>
          <p:spPr>
            <a:xfrm>
              <a:off x="1768" y="3139"/>
              <a:ext cx="10863" cy="3724"/>
            </a:xfrm>
            <a:prstGeom prst="rect">
              <a:avLst/>
            </a:prstGeom>
            <a:solidFill>
              <a:srgbClr val="005197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02" y="3461"/>
              <a:ext cx="8998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5000"/>
                </a:lnSpc>
                <a:buClrTx/>
                <a:buSzTx/>
                <a:buNone/>
              </a:pPr>
              <a:r>
                <a:rPr lang="en-US" altLang="zh-CN" sz="4800" b="1" spc="30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汉仪程行简" panose="00020600040101010101" charset="-122"/>
                </a:rPr>
                <a:t> </a:t>
              </a:r>
              <a:r>
                <a:rPr lang="zh-CN" altLang="en-US" sz="4800" b="1" spc="30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汉仪程行简" panose="00020600040101010101" charset="-122"/>
                </a:rPr>
                <a:t>汇报完毕，谢谢！</a:t>
              </a:r>
              <a:endParaRPr lang="zh-CN" altLang="en-US" sz="4800" b="1" spc="3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汉仪程行简" panose="00020600040101010101" charset="-122"/>
              </a:endParaRPr>
            </a:p>
            <a:p>
              <a:pPr algn="ctr">
                <a:lnSpc>
                  <a:spcPct val="125000"/>
                </a:lnSpc>
                <a:buClrTx/>
                <a:buSzTx/>
                <a:buNone/>
              </a:pPr>
              <a:r>
                <a:rPr lang="zh-CN" altLang="en-US" sz="4800" b="1" spc="30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汉仪程行简" panose="00020600040101010101" charset="-122"/>
                </a:rPr>
                <a:t>请老师和同学们批评指正</a:t>
              </a:r>
              <a:endParaRPr lang="zh-CN" altLang="en-US" sz="4800" b="1" spc="3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汉仪程行简" panose="00020600040101010101" charset="-122"/>
              </a:endParaRPr>
            </a:p>
          </p:txBody>
        </p:sp>
        <p:grpSp>
          <p:nvGrpSpPr>
            <p:cNvPr id="9" name="组合 9"/>
            <p:cNvGrpSpPr/>
            <p:nvPr/>
          </p:nvGrpSpPr>
          <p:grpSpPr>
            <a:xfrm>
              <a:off x="1522" y="3300"/>
              <a:ext cx="3510" cy="3391"/>
              <a:chOff x="975359" y="2164079"/>
              <a:chExt cx="5791201" cy="2026924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975359" y="2171540"/>
                <a:ext cx="412815" cy="0"/>
              </a:xfrm>
              <a:prstGeom prst="line">
                <a:avLst/>
              </a:prstGeom>
              <a:ln w="28575">
                <a:solidFill>
                  <a:srgbClr val="F0F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986934" y="2164079"/>
                <a:ext cx="0" cy="2026924"/>
              </a:xfrm>
              <a:prstGeom prst="line">
                <a:avLst/>
              </a:prstGeom>
              <a:ln w="28575">
                <a:solidFill>
                  <a:srgbClr val="F0F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975359" y="4182728"/>
                <a:ext cx="5791201" cy="0"/>
              </a:xfrm>
              <a:prstGeom prst="line">
                <a:avLst/>
              </a:prstGeom>
              <a:ln w="28575">
                <a:solidFill>
                  <a:srgbClr val="F0F0F0"/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17"/>
            <p:cNvGrpSpPr/>
            <p:nvPr/>
          </p:nvGrpSpPr>
          <p:grpSpPr>
            <a:xfrm flipH="1" flipV="1">
              <a:off x="9369" y="3287"/>
              <a:ext cx="3510" cy="3416"/>
              <a:chOff x="975359" y="2148948"/>
              <a:chExt cx="5791201" cy="2042054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975359" y="2171540"/>
                <a:ext cx="412815" cy="0"/>
              </a:xfrm>
              <a:prstGeom prst="line">
                <a:avLst/>
              </a:prstGeom>
              <a:ln w="28575">
                <a:solidFill>
                  <a:srgbClr val="F0F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983559" y="2148948"/>
                <a:ext cx="3375" cy="2042054"/>
              </a:xfrm>
              <a:prstGeom prst="line">
                <a:avLst/>
              </a:prstGeom>
              <a:ln w="28575">
                <a:solidFill>
                  <a:srgbClr val="F0F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975359" y="4182728"/>
                <a:ext cx="5791201" cy="0"/>
              </a:xfrm>
              <a:prstGeom prst="line">
                <a:avLst/>
              </a:prstGeom>
              <a:ln w="28575">
                <a:solidFill>
                  <a:srgbClr val="F0F0F0"/>
                </a:solidFill>
                <a:tailEnd type="diamond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6" name="图片 15" descr="河南城建学院标志（透明背景）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151765" y="297180"/>
            <a:ext cx="3056890" cy="58229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37000" y="5266690"/>
            <a:ext cx="4318000" cy="3371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dist"/>
            <a:r>
              <a:rPr lang="zh-CN" altLang="en-US" sz="1600" b="1" spc="3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厚 德丨唯 实丨博 学丨慎 思</a:t>
            </a:r>
            <a:endParaRPr lang="zh-CN" altLang="en-US" sz="1600" b="1" spc="3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2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206364" y="238760"/>
            <a:ext cx="7317095" cy="755650"/>
            <a:chOff x="-194934" y="227965"/>
            <a:chExt cx="7317095" cy="755650"/>
          </a:xfrm>
        </p:grpSpPr>
        <p:grpSp>
          <p:nvGrpSpPr>
            <p:cNvPr id="3" name="组合 2"/>
            <p:cNvGrpSpPr/>
            <p:nvPr/>
          </p:nvGrpSpPr>
          <p:grpSpPr>
            <a:xfrm flipH="1">
              <a:off x="1114211" y="625475"/>
              <a:ext cx="5057987" cy="45719"/>
              <a:chOff x="7390554" y="504825"/>
              <a:chExt cx="4798907" cy="52705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7390554" y="557530"/>
                <a:ext cx="4798060" cy="0"/>
              </a:xfrm>
              <a:prstGeom prst="line">
                <a:avLst/>
              </a:prstGeom>
              <a:ln w="28575" cmpd="sng">
                <a:solidFill>
                  <a:schemeClr val="accent1">
                    <a:shade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7514168" y="504825"/>
                <a:ext cx="4675293" cy="19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24"/>
            <p:cNvGrpSpPr/>
            <p:nvPr/>
          </p:nvGrpSpPr>
          <p:grpSpPr>
            <a:xfrm>
              <a:off x="326814" y="250825"/>
              <a:ext cx="723053" cy="486410"/>
              <a:chOff x="386" y="395"/>
              <a:chExt cx="854" cy="766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55" y="645"/>
                <a:ext cx="685" cy="516"/>
              </a:xfrm>
              <a:prstGeom prst="rect">
                <a:avLst/>
              </a:prstGeom>
              <a:solidFill>
                <a:srgbClr val="005197">
                  <a:alpha val="55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86" y="395"/>
                <a:ext cx="685" cy="614"/>
              </a:xfrm>
              <a:prstGeom prst="rect">
                <a:avLst/>
              </a:prstGeom>
              <a:solidFill>
                <a:srgbClr val="00519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prstClr val="white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一</a:t>
                </a:r>
                <a:endPara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17" name="矩形 16"/>
            <p:cNvSpPr/>
            <p:nvPr/>
          </p:nvSpPr>
          <p:spPr>
            <a:xfrm>
              <a:off x="-194934" y="227965"/>
              <a:ext cx="7317095" cy="7556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lang="zh-CN" altLang="zh-CN" b="1" dirty="0">
                <a:solidFill>
                  <a:srgbClr val="4472C4"/>
                </a:solidFill>
                <a:ea typeface="方正宝黑体 简 Medium" panose="02010600010101010101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b="1" dirty="0">
                <a:solidFill>
                  <a:srgbClr val="4472C4"/>
                </a:solidFill>
                <a:latin typeface="方正宝黑体 简 Medium" panose="02010600010101010101" charset="-122"/>
                <a:ea typeface="方正宝黑体 简 Medium" panose="02010600010101010101" charset="-122"/>
                <a:sym typeface="+mn-ea"/>
              </a:endParaRPr>
            </a:p>
          </p:txBody>
        </p:sp>
      </p:grpSp>
      <p:sp>
        <p:nvSpPr>
          <p:cNvPr id="99" name="文本框 98" descr="7b0a20202020227461726765744964223a202270726f636573734f6e6c696e6554657874426f78220a7d0a"/>
          <p:cNvSpPr txBox="1"/>
          <p:nvPr>
            <p:custDataLst>
              <p:tags r:id="rId1"/>
            </p:custDataLst>
          </p:nvPr>
        </p:nvSpPr>
        <p:spPr>
          <a:xfrm rot="16200000">
            <a:off x="2931617" y="-1800225"/>
            <a:ext cx="551815" cy="45002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FF"/>
              </a:gs>
              <a:gs pos="0">
                <a:schemeClr val="accent1">
                  <a:lumMod val="45000"/>
                  <a:lumOff val="5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vert="vert" wrap="square" rtlCol="0">
            <a:spAutoFit/>
          </a:bodyPr>
          <a:lstStyle/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4509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跑</a:t>
            </a:r>
            <a:r>
              <a:rPr lang="en-US" altLang="zh-CN" sz="2400" b="1" dirty="0">
                <a:solidFill>
                  <a:srgbClr val="14509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VGG16</a:t>
            </a:r>
            <a:endParaRPr lang="en-US" altLang="zh-CN" sz="2400" b="1" dirty="0">
              <a:solidFill>
                <a:srgbClr val="14509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内容占位符 2"/>
          <p:cNvSpPr txBox="1">
            <a:spLocks noGrp="1"/>
          </p:cNvSpPr>
          <p:nvPr>
            <p:custDataLst>
              <p:tags r:id="rId2"/>
            </p:custDataLst>
          </p:nvPr>
        </p:nvSpPr>
        <p:spPr>
          <a:xfrm>
            <a:off x="467360" y="859155"/>
            <a:ext cx="10779760" cy="6762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>
              <a:lnSpc>
                <a:spcPct val="120000"/>
              </a:lnSpc>
              <a:buClr>
                <a:srgbClr val="FFFF00"/>
              </a:buClr>
              <a:buSzTx/>
              <a:buFontTx/>
              <a:buNone/>
            </a:pPr>
            <a:r>
              <a:rPr lang="en-US" altLang="zh-CN" sz="2000" b="1" spc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000" b="1" spc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跑分类模型</a:t>
            </a:r>
            <a:r>
              <a:rPr lang="en-US" altLang="zh-CN" sz="2000" b="1" spc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VGG16</a:t>
            </a:r>
            <a:r>
              <a:rPr lang="zh-CN" altLang="en-US" sz="2000" b="1" spc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，代码比较老</a:t>
            </a:r>
            <a:r>
              <a:rPr lang="zh-CN" altLang="en-US" sz="2000" b="1" spc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黑体" panose="02010609060101010101" charset="-122"/>
                <a:sym typeface="+mn-ea"/>
              </a:rPr>
              <a:t>出现了错。</a:t>
            </a:r>
            <a:endParaRPr lang="zh-CN" altLang="en-US" sz="2000" b="1" spc="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黑体" panose="02010609060101010101" charset="-122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442077"/>
            <a:ext cx="4114800" cy="365125"/>
          </a:xfrm>
        </p:spPr>
        <p:txBody>
          <a:bodyPr/>
          <a:p>
            <a:r>
              <a:rPr lang="en-US" altLang="zh-CN" sz="2000" b="1"/>
              <a:t>1</a:t>
            </a:r>
            <a:endParaRPr lang="en-US" altLang="zh-CN" sz="20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5" y="2418080"/>
            <a:ext cx="1152906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7904480" y="790575"/>
            <a:ext cx="2663825" cy="1383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最后按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改了下代码运行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成功了。</a:t>
            </a:r>
            <a:endParaRPr lang="zh-CN" altLang="en-US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 sz="1800" b="1">
                <a:solidFill>
                  <a:schemeClr val="tx1"/>
                </a:solidFill>
              </a:rPr>
              <a:t>2</a:t>
            </a:r>
            <a:endParaRPr lang="en-US" altLang="zh-CN" sz="1800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2174240"/>
            <a:ext cx="10871200" cy="3627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635" y="628015"/>
            <a:ext cx="839470" cy="1429385"/>
          </a:xfrm>
        </p:spPr>
        <p:txBody>
          <a:bodyPr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39490" y="5834380"/>
            <a:ext cx="5257165" cy="52197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p>
            <a:pPr indent="0"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解决：增加输入数据的批量大小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9" name="文本框 98" descr="7b0a20202020227461726765744964223a202270726f636573734f6e6c696e6554657874426f78220a7d0a"/>
          <p:cNvSpPr txBox="1"/>
          <p:nvPr>
            <p:custDataLst>
              <p:tags r:id="rId1"/>
            </p:custDataLst>
          </p:nvPr>
        </p:nvSpPr>
        <p:spPr>
          <a:xfrm rot="16200000">
            <a:off x="2931617" y="-1800225"/>
            <a:ext cx="551815" cy="45002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FFFF"/>
              </a:gs>
              <a:gs pos="0">
                <a:schemeClr val="accent1">
                  <a:lumMod val="45000"/>
                  <a:lumOff val="55000"/>
                </a:schemeClr>
              </a:gs>
              <a:gs pos="26000">
                <a:schemeClr val="accent1">
                  <a:lumMod val="45000"/>
                  <a:lumOff val="55000"/>
                </a:schemeClr>
              </a:gs>
              <a:gs pos="55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txBody>
          <a:bodyPr vert="vert" wrap="square" rtlCol="0">
            <a:spAutoFit/>
          </a:bodyPr>
          <a:p>
            <a:pPr indent="0" algn="ctr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4509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二：跑</a:t>
            </a:r>
            <a:r>
              <a:rPr lang="en-US" altLang="zh-CN" sz="2400" b="1" dirty="0">
                <a:solidFill>
                  <a:srgbClr val="14509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MobileNet</a:t>
            </a:r>
            <a:r>
              <a:rPr lang="en-US" altLang="zh-CN" sz="2400" b="1" dirty="0">
                <a:solidFill>
                  <a:srgbClr val="145098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v3</a:t>
            </a:r>
            <a:endParaRPr lang="en-US" altLang="zh-CN" sz="2400" b="1" dirty="0">
              <a:solidFill>
                <a:srgbClr val="145098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 descr="9680f0c2dd96020b645ea505757b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35" y="811530"/>
            <a:ext cx="9728835" cy="4864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152400"/>
            <a:ext cx="3800475" cy="734695"/>
          </a:xfrm>
        </p:spPr>
        <p:txBody>
          <a:bodyPr>
            <a:normAutofit fontScale="90000"/>
          </a:bodyPr>
          <a:p>
            <a:r>
              <a:rPr lang="zh-CN" altLang="en-US" sz="1780"/>
              <a:t>输出界面只有简单的</a:t>
            </a:r>
            <a:r>
              <a:rPr lang="en-US" altLang="zh-CN" sz="1780"/>
              <a:t>torch.Size([2, 10])</a:t>
            </a:r>
            <a:r>
              <a:rPr lang="zh-CN" altLang="en-US" sz="1780"/>
              <a:t>，加了些代码和下载数据集，来观察</a:t>
            </a:r>
            <a:r>
              <a:rPr lang="en-US" altLang="zh-CN" sz="1780"/>
              <a:t>loss</a:t>
            </a:r>
            <a:r>
              <a:rPr lang="zh-CN" altLang="en-US" sz="1780"/>
              <a:t>，</a:t>
            </a:r>
            <a:r>
              <a:rPr lang="en-US" altLang="zh-CN" sz="1780"/>
              <a:t>accuracy</a:t>
            </a:r>
            <a:endParaRPr lang="en-US" altLang="zh-CN" sz="1780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1410970" y="1078230"/>
            <a:ext cx="10038080" cy="5149215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667760" cy="972185"/>
          </a:xfrm>
        </p:spPr>
        <p:txBody>
          <a:bodyPr>
            <a:normAutofit fontScale="90000"/>
          </a:bodyPr>
          <a:p>
            <a:r>
              <a:rPr lang="zh-CN" altLang="en-US"/>
              <a:t>跑的比较慢，所以</a:t>
            </a:r>
            <a:r>
              <a:rPr lang="zh-CN" altLang="en-US"/>
              <a:t>轮数跑得不多。</a:t>
            </a:r>
            <a:endParaRPr lang="zh-CN" altLang="en-US"/>
          </a:p>
        </p:txBody>
      </p:sp>
      <p:pic>
        <p:nvPicPr>
          <p:cNvPr id="5" name="图片占位符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351790" y="1748155"/>
            <a:ext cx="11607800" cy="3803650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5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然后开始跑近</a:t>
            </a:r>
            <a:r>
              <a:rPr lang="zh-CN" altLang="en-US"/>
              <a:t>年的模型</a:t>
            </a:r>
            <a:r>
              <a:rPr lang="en-US" altLang="zh-CN"/>
              <a:t>Vision Transform</a:t>
            </a:r>
            <a:r>
              <a:rPr lang="en-US" altLang="zh-CN"/>
              <a:t>er</a:t>
            </a:r>
            <a:endParaRPr lang="en-US" alt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6</a:t>
            </a:r>
            <a:endParaRPr lang="en-US" altLang="zh-CN"/>
          </a:p>
        </p:txBody>
      </p:sp>
      <p:pic>
        <p:nvPicPr>
          <p:cNvPr id="7" name="图片 6" descr="731ae0d0a9ebaa6d4d9bfc25f8d25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245" y="2481580"/>
            <a:ext cx="7334250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6743065" cy="1305560"/>
          </a:xfrm>
        </p:spPr>
        <p:txBody>
          <a:bodyPr/>
          <a:p>
            <a:r>
              <a:rPr lang="zh-CN" altLang="en-US"/>
              <a:t>按照上一步的步骤一步步修改</a:t>
            </a:r>
            <a:r>
              <a:rPr lang="zh-CN" altLang="en-US"/>
              <a:t>文件的代码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7</a:t>
            </a:r>
            <a:endParaRPr lang="en-US" altLang="zh-CN"/>
          </a:p>
        </p:txBody>
      </p:sp>
      <p:pic>
        <p:nvPicPr>
          <p:cNvPr id="3" name="图片 2" descr="e8a44986a212403069781838af147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70" y="1762760"/>
            <a:ext cx="12037060" cy="5379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zh-CN"/>
              <a:t>8</a:t>
            </a:r>
            <a:endParaRPr lang="en-US" altLang="zh-CN"/>
          </a:p>
        </p:txBody>
      </p:sp>
      <p:pic>
        <p:nvPicPr>
          <p:cNvPr id="6" name="图片 5" descr="7ea0d8ecb3445b9a2ae1d04359f8b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1143000"/>
            <a:ext cx="11633200" cy="2139950"/>
          </a:xfrm>
          <a:prstGeom prst="rect">
            <a:avLst/>
          </a:prstGeom>
        </p:spPr>
      </p:pic>
      <p:pic>
        <p:nvPicPr>
          <p:cNvPr id="7" name="图片 6" descr="f7d8219e08c58ace5d1c1d8da2c78f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3282950"/>
            <a:ext cx="11665585" cy="16427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SLIDE_MODEL_TYPE" val="cover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SLIDE_MODEL_TYPE" val="cover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8.xml><?xml version="1.0" encoding="utf-8"?>
<p:tagLst xmlns:p="http://schemas.openxmlformats.org/presentationml/2006/main">
  <p:tag name="KSO_WPP_MARK_KEY" val="33f06afd-efc9-4fed-a2f9-1d4cb107885f"/>
  <p:tag name="COMMONDATA" val="eyJoZGlkIjoiNDdmMWJkNzMyOTgyNDM1NDM1NzFlNDY1ZDJlMmYwNm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</a:spPr>
      <a:bodyPr wrap="square" rtlCol="0">
        <a:spAutoFit/>
      </a:bodyPr>
      <a:lstStyle>
        <a:defPPr marL="342900" indent="-342900">
          <a:buFont typeface="Wingdings" panose="05000000000000000000" pitchFamily="2" charset="2"/>
          <a:buChar char="p"/>
          <a:defRPr sz="2800" b="1" dirty="0">
            <a:solidFill>
              <a:schemeClr val="accent1"/>
            </a:solidFill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kx="-3284103" algn="br" rotWithShape="0">
            <a:schemeClr val="bg2">
              <a:alpha val="50000"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WPS 演示</Application>
  <PresentationFormat>宽屏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方正宝黑体 简 Medium</vt:lpstr>
      <vt:lpstr>Wingdings</vt:lpstr>
      <vt:lpstr>黑体</vt:lpstr>
      <vt:lpstr>汉仪程行简</vt:lpstr>
      <vt:lpstr>等线</vt:lpstr>
      <vt:lpstr>Arial Unicode MS</vt:lpstr>
      <vt:lpstr>等线 Light</vt:lpstr>
      <vt:lpstr>Calibri</vt:lpstr>
      <vt:lpstr>Office 主题​​</vt:lpstr>
      <vt:lpstr>4_自定义设计方案</vt:lpstr>
      <vt:lpstr>5_自定义设计方案</vt:lpstr>
      <vt:lpstr>PowerPoint 演示文稿</vt:lpstr>
      <vt:lpstr>PowerPoint 演示文稿</vt:lpstr>
      <vt:lpstr>PowerPoint 演示文稿</vt:lpstr>
      <vt:lpstr>PowerPoint 演示文稿</vt:lpstr>
      <vt:lpstr>输出界面只有简单的torch.Size([2, 10])，加了些代码和下载数据集，来观察loss，accuracy</vt:lpstr>
      <vt:lpstr>跑的比较慢，所以轮数跑得不多。</vt:lpstr>
      <vt:lpstr>然后开始跑最近的模型Vision Transformer</vt:lpstr>
      <vt:lpstr>按照上一步的步骤一步步修改文件的代码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WPS_1722672155</cp:lastModifiedBy>
  <cp:revision>563</cp:revision>
  <dcterms:created xsi:type="dcterms:W3CDTF">2019-08-09T10:13:00Z</dcterms:created>
  <dcterms:modified xsi:type="dcterms:W3CDTF">2025-03-15T11:05:01Z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84CBB4EE49DE494C8C3783A382B30DFE_13</vt:lpwstr>
  </property>
</Properties>
</file>