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54.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36.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31.xml.rels" ContentType="application/vnd.openxmlformats-package.relationships+xml"/>
  <Override PartName="/ppt/notesSlides/_rels/notesSlide43.xml.rels" ContentType="application/vnd.openxmlformats-package.relationships+xml"/>
  <Override PartName="/ppt/notesSlides/_rels/notesSlide27.xml.rels" ContentType="application/vnd.openxmlformats-package.relationships+xml"/>
  <Override PartName="/ppt/notesSlides/_rels/notesSlide3.xml.rels" ContentType="application/vnd.openxmlformats-package.relationships+xml"/>
  <Override PartName="/ppt/notesSlides/_rels/notesSlide37.xml.rels" ContentType="application/vnd.openxmlformats-package.relationships+xml"/>
  <Override PartName="/ppt/notesSlides/_rels/notesSlide12.xml.rels" ContentType="application/vnd.openxmlformats-package.relationships+xml"/>
  <Override PartName="/ppt/notesSlides/_rels/notesSlide4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48.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_rels/notesSlide29.xml.rels" ContentType="application/vnd.openxmlformats-package.relationships+xml"/>
  <Override PartName="/ppt/notesSlides/_rels/notesSlide39.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40.xml.rels" ContentType="application/vnd.openxmlformats-package.relationships+xml"/>
  <Override PartName="/ppt/notesSlides/_rels/notesSlide24.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8.xml.rels" ContentType="application/vnd.openxmlformats-package.relationships+xml"/>
  <Override PartName="/ppt/notesSlides/notesSlide45.xml" ContentType="application/vnd.openxmlformats-officedocument.presentationml.notesSlide+xml"/>
  <Override PartName="/ppt/notesSlides/notesSlide18.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16.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5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4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7.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152.png" ContentType="image/png"/>
  <Override PartName="/ppt/media/image151.png" ContentType="image/png"/>
  <Override PartName="/ppt/media/image150.png" ContentType="image/png"/>
  <Override PartName="/ppt/media/image145.png" ContentType="image/png"/>
  <Override PartName="/ppt/media/image144.png" ContentType="image/png"/>
  <Override PartName="/ppt/media/image143.png" ContentType="image/png"/>
  <Override PartName="/ppt/media/image142.png" ContentType="image/png"/>
  <Override PartName="/ppt/media/image141.png" ContentType="image/png"/>
  <Override PartName="/ppt/media/image140.png" ContentType="image/png"/>
  <Override PartName="/ppt/media/image135.png" ContentType="image/png"/>
  <Override PartName="/ppt/media/image134.png" ContentType="image/png"/>
  <Override PartName="/ppt/media/image133.png" ContentType="image/png"/>
  <Override PartName="/ppt/media/image132.png" ContentType="image/png"/>
  <Override PartName="/ppt/media/image131.png" ContentType="image/png"/>
  <Override PartName="/ppt/media/image130.png" ContentType="image/png"/>
  <Override PartName="/ppt/media/image125.png" ContentType="image/png"/>
  <Override PartName="/ppt/media/image124.png" ContentType="image/png"/>
  <Override PartName="/ppt/media/image123.png" ContentType="image/png"/>
  <Override PartName="/ppt/media/image122.png" ContentType="image/png"/>
  <Override PartName="/ppt/media/image121.png" ContentType="image/png"/>
  <Override PartName="/ppt/media/image120.png" ContentType="image/png"/>
  <Override PartName="/ppt/media/image115.png" ContentType="image/png"/>
  <Override PartName="/ppt/media/image114.png" ContentType="image/png"/>
  <Override PartName="/ppt/media/image113.png" ContentType="image/png"/>
  <Override PartName="/ppt/media/image112.png" ContentType="image/png"/>
  <Override PartName="/ppt/media/image111.png" ContentType="image/png"/>
  <Override PartName="/ppt/media/image110.png" ContentType="image/png"/>
  <Override PartName="/ppt/media/image105.png" ContentType="image/png"/>
  <Override PartName="/ppt/media/image104.png" ContentType="image/png"/>
  <Override PartName="/ppt/media/image103.png" ContentType="image/png"/>
  <Override PartName="/ppt/media/image102.png" ContentType="image/png"/>
  <Override PartName="/ppt/media/image101.png" ContentType="image/png"/>
  <Override PartName="/ppt/media/image100.png" ContentType="image/png"/>
  <Override PartName="/ppt/media/image97.png" ContentType="image/png"/>
  <Override PartName="/ppt/media/image96.png" ContentType="image/png"/>
  <Override PartName="/ppt/media/image95.png" ContentType="image/png"/>
  <Override PartName="/ppt/media/image30.png" ContentType="image/png"/>
  <Override PartName="/ppt/media/image88.png" ContentType="image/png"/>
  <Override PartName="/ppt/media/image87.png" ContentType="image/png"/>
  <Override PartName="/ppt/media/image86.png" ContentType="image/png"/>
  <Override PartName="/ppt/media/image85.png" ContentType="image/png"/>
  <Override PartName="/ppt/media/image84.png" ContentType="image/png"/>
  <Override PartName="/ppt/media/image139.png" ContentType="image/png"/>
  <Override PartName="/ppt/media/image83.png" ContentType="image/png"/>
  <Override PartName="/ppt/media/image138.png" ContentType="image/png"/>
  <Override PartName="/ppt/media/image82.png" ContentType="image/png"/>
  <Override PartName="/ppt/media/image137.png" ContentType="image/png"/>
  <Override PartName="/ppt/media/image81.png" ContentType="image/png"/>
  <Override PartName="/ppt/media/image136.png" ContentType="image/png"/>
  <Override PartName="/ppt/media/image80.png" ContentType="image/png"/>
  <Override PartName="/ppt/media/image20.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129.png" ContentType="image/png"/>
  <Override PartName="/ppt/media/image73.png" ContentType="image/png"/>
  <Override PartName="/ppt/media/image128.png" ContentType="image/png"/>
  <Override PartName="/ppt/media/image72.png" ContentType="image/png"/>
  <Override PartName="/ppt/media/image127.png" ContentType="image/png"/>
  <Override PartName="/ppt/media/image71.png" ContentType="image/png"/>
  <Override PartName="/ppt/media/image126.png" ContentType="image/png"/>
  <Override PartName="/ppt/media/image70.png" ContentType="image/png"/>
  <Override PartName="/ppt/media/image6.png" ContentType="image/png"/>
  <Override PartName="/ppt/media/image10.png" ContentType="image/png"/>
  <Override PartName="/ppt/media/image68.png" ContentType="image/png"/>
  <Override PartName="/ppt/media/image5.png" ContentType="image/png"/>
  <Override PartName="/ppt/media/image67.png" ContentType="image/png"/>
  <Override PartName="/ppt/media/image4.png" ContentType="image/png"/>
  <Override PartName="/ppt/media/image66.png" ContentType="image/png"/>
  <Override PartName="/ppt/media/image3.png" ContentType="image/png"/>
  <Override PartName="/ppt/media/image65.png" ContentType="image/png"/>
  <Override PartName="/ppt/media/image2.png" ContentType="image/png"/>
  <Override PartName="/ppt/media/image64.png" ContentType="image/png"/>
  <Override PartName="/ppt/media/image119.png" ContentType="image/png"/>
  <Override PartName="/ppt/media/image1.png" ContentType="image/png"/>
  <Override PartName="/ppt/media/image63.png" ContentType="image/png"/>
  <Override PartName="/ppt/media/image118.png" ContentType="image/png"/>
  <Override PartName="/ppt/media/image62.png" ContentType="image/png"/>
  <Override PartName="/ppt/media/image117.png" ContentType="image/png"/>
  <Override PartName="/ppt/media/image61.png" ContentType="image/png"/>
  <Override PartName="/ppt/media/image116.png" ContentType="image/png"/>
  <Override PartName="/ppt/media/image60.png" ContentType="image/png"/>
  <Override PartName="/ppt/media/image39.png" ContentType="image/png"/>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89.png" ContentType="image/png"/>
  <Override PartName="/ppt/media/image31.png" ContentType="image/png"/>
  <Override PartName="/ppt/media/image23.png" ContentType="image/png"/>
  <Override PartName="/ppt/media/image22.png" ContentType="image/png"/>
  <Override PartName="/ppt/media/image79.png" ContentType="image/png"/>
  <Override PartName="/ppt/media/image21.png" ContentType="image/png"/>
  <Override PartName="/ppt/media/image44.png" ContentType="image/png"/>
  <Override PartName="/ppt/media/image94.png" ContentType="image/png"/>
  <Override PartName="/ppt/media/image19.png" ContentType="image/png"/>
  <Override PartName="/ppt/media/image43.png" ContentType="image/png"/>
  <Override PartName="/ppt/media/image149.png" ContentType="image/png"/>
  <Override PartName="/ppt/media/image93.png" ContentType="image/png"/>
  <Override PartName="/ppt/media/image18.png" ContentType="image/png"/>
  <Override PartName="/ppt/media/image14.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69.png" ContentType="image/png"/>
  <Override PartName="/ppt/media/image11.png" ContentType="image/png"/>
  <Override PartName="/ppt/media/image59.png" ContentType="image/png"/>
  <Override PartName="/ppt/media/image58.png" ContentType="image/png"/>
  <Override PartName="/ppt/media/image57.png" ContentType="image/png"/>
  <Override PartName="/ppt/media/image29.png" ContentType="image/png"/>
  <Override PartName="/ppt/media/image56.png" ContentType="image/png"/>
  <Override PartName="/ppt/media/image109.png" ContentType="image/png"/>
  <Override PartName="/ppt/media/image53.png" ContentType="image/png"/>
  <Override PartName="/ppt/media/image28.png" ContentType="image/png"/>
  <Override PartName="/ppt/media/image49.png" ContentType="image/png"/>
  <Override PartName="/ppt/media/image55.png" ContentType="image/png"/>
  <Override PartName="/ppt/media/image108.png" ContentType="image/png"/>
  <Override PartName="/ppt/media/image52.png" ContentType="image/png"/>
  <Override PartName="/ppt/media/image27.png" ContentType="image/png"/>
  <Override PartName="/ppt/media/image48.png" ContentType="image/png"/>
  <Override PartName="/ppt/media/image54.png" ContentType="image/png"/>
  <Override PartName="/ppt/media/image42.png" ContentType="image/png"/>
  <Override PartName="/ppt/media/image148.png" ContentType="image/png"/>
  <Override PartName="/ppt/media/image92.png" ContentType="image/png"/>
  <Override PartName="/ppt/media/image17.png" ContentType="image/png"/>
  <Override PartName="/ppt/media/image107.png" ContentType="image/png"/>
  <Override PartName="/ppt/media/image51.png" ContentType="image/png"/>
  <Override PartName="/ppt/media/image26.png" ContentType="image/png"/>
  <Override PartName="/ppt/media/image47.png" ContentType="image/png"/>
  <Override PartName="/ppt/media/image99.png" ContentType="image/png"/>
  <Override PartName="/ppt/media/image41.png" ContentType="image/png"/>
  <Override PartName="/ppt/media/image147.png" ContentType="image/png"/>
  <Override PartName="/ppt/media/image91.png" ContentType="image/png"/>
  <Override PartName="/ppt/media/image16.png" ContentType="image/png"/>
  <Override PartName="/ppt/media/image106.png" ContentType="image/png"/>
  <Override PartName="/ppt/media/image50.png" ContentType="image/png"/>
  <Override PartName="/ppt/media/image25.png" ContentType="image/png"/>
  <Override PartName="/ppt/media/image46.png" ContentType="image/png"/>
  <Override PartName="/ppt/media/image98.png" ContentType="image/png"/>
  <Override PartName="/ppt/media/image40.png" ContentType="image/png"/>
  <Override PartName="/ppt/media/image146.png" ContentType="image/png"/>
  <Override PartName="/ppt/media/image90.png" ContentType="image/png"/>
  <Override PartName="/ppt/media/image15.png" ContentType="image/png"/>
  <Override PartName="/ppt/media/image24.png" ContentType="image/png"/>
  <Override PartName="/ppt/media/image45.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260"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261"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262"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263" name="PlaceHolder 5"/>
          <p:cNvSpPr>
            <a:spLocks noGrp="1"/>
          </p:cNvSpPr>
          <p:nvPr>
            <p:ph type="sldNum"/>
          </p:nvPr>
        </p:nvSpPr>
        <p:spPr>
          <a:xfrm>
            <a:off x="4278960" y="10157400"/>
            <a:ext cx="3280680" cy="534240"/>
          </a:xfrm>
          <a:prstGeom prst="rect">
            <a:avLst/>
          </a:prstGeom>
        </p:spPr>
        <p:txBody>
          <a:bodyPr lIns="0" rIns="0" tIns="0" bIns="0" anchor="b"/>
          <a:p>
            <a:pPr algn="r"/>
            <a:fld id="{BEDB6B44-D43F-4AF7-B5B7-646ECC8EB461}"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image" Target="../media/image145.png"/><Relationship Id="rId2" Type="http://schemas.openxmlformats.org/officeDocument/2006/relationships/slide" Target="../slides/slide22.xml"/><Relationship Id="rId3"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49.png"/><Relationship Id="rId5" Type="http://schemas.openxmlformats.org/officeDocument/2006/relationships/image" Target="../media/image150.png"/><Relationship Id="rId6" Type="http://schemas.openxmlformats.org/officeDocument/2006/relationships/image" Target="../media/image151.png"/><Relationship Id="rId7" Type="http://schemas.openxmlformats.org/officeDocument/2006/relationships/image" Target="../media/image152.png"/><Relationship Id="rId8" Type="http://schemas.openxmlformats.org/officeDocument/2006/relationships/slide" Target="../slides/slide48.xml"/><Relationship Id="rId9"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576720" y="741600"/>
            <a:ext cx="6117840" cy="5736960"/>
          </a:xfrm>
          <a:prstGeom prst="rect">
            <a:avLst/>
          </a:prstGeom>
        </p:spPr>
        <p:txBody>
          <a:bodyPr lIns="0" rIns="0" tIns="0" bIns="0"/>
          <a:p>
            <a:r>
              <a:rPr lang="en-IN" sz="1000" strike="noStrike">
                <a:latin typeface="Arial"/>
              </a:rPr>
              <a:t>T</a:t>
            </a:r>
            <a:endParaRPr/>
          </a:p>
          <a:p>
            <a:r>
              <a:rPr lang="en-IN" sz="2200" strike="noStrike">
                <a:latin typeface="Arial"/>
              </a:rPr>
              <a:t>   </a:t>
            </a:r>
            <a:r>
              <a:rPr lang="en-IN" sz="2200" strike="noStrike">
                <a:latin typeface="Arial"/>
              </a:rPr>
              <a:t>The Local_wPort, Local_UDP_Port and Local_IP_Address parameters indicate wrapper Port number, UDP Port number and IP Address parameters belonging to the device / DLMS/COSEM AE requesting  to send the Data. </a:t>
            </a:r>
            <a:endParaRPr/>
          </a:p>
          <a:p>
            <a:endParaRPr/>
          </a:p>
          <a:p>
            <a:r>
              <a:rPr lang="en-IN" sz="2200" strike="noStrike">
                <a:latin typeface="Arial"/>
              </a:rPr>
              <a:t>   </a:t>
            </a:r>
            <a:r>
              <a:rPr lang="en-IN" sz="2200" strike="noStrike">
                <a:latin typeface="Arial"/>
              </a:rPr>
              <a:t>The Remote_wPort, Remote_UDP_Port and Remote_IP_Address parameters  indicate the wrapper Port number, UDP Port number and IP Address parameters belonging to the  device / DLMS/COSEM AE to which the Data is to be transmitted. </a:t>
            </a:r>
            <a:endParaRPr/>
          </a:p>
          <a:p>
            <a:r>
              <a:rPr lang="en-IN" sz="2200" strike="noStrike">
                <a:latin typeface="Arial"/>
              </a:rPr>
              <a:t> </a:t>
            </a:r>
            <a:endParaRPr/>
          </a:p>
          <a:p>
            <a:r>
              <a:rPr lang="en-IN" sz="2200" strike="noStrike">
                <a:latin typeface="Arial"/>
              </a:rPr>
              <a:t>  </a:t>
            </a:r>
            <a:r>
              <a:rPr lang="en-IN" sz="2200" strike="noStrike">
                <a:latin typeface="Arial"/>
              </a:rPr>
              <a:t>The Data_Length parameter indicates the length of the Data parameter in bytes. </a:t>
            </a:r>
            <a:endParaRPr/>
          </a:p>
          <a:p>
            <a:endParaRPr/>
          </a:p>
          <a:p>
            <a:r>
              <a:rPr lang="en-IN" sz="2200" strike="noStrike">
                <a:latin typeface="Arial"/>
              </a:rPr>
              <a:t>  </a:t>
            </a:r>
            <a:r>
              <a:rPr lang="en-IN" sz="2200" strike="noStrike">
                <a:latin typeface="Arial"/>
              </a:rPr>
              <a:t>The Data parameter contains the xDLMS APDU to be transferred to the peer AL. </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288720" y="576000"/>
            <a:ext cx="7197840" cy="8616240"/>
          </a:xfrm>
          <a:prstGeom prst="rect">
            <a:avLst/>
          </a:prstGeom>
        </p:spPr>
        <p:txBody>
          <a:bodyPr lIns="0" rIns="0" tIns="0" bIns="0"/>
          <a:p>
            <a:r>
              <a:rPr lang="en-IN" sz="2939" strike="noStrike">
                <a:latin typeface="Arial"/>
              </a:rPr>
              <a:t>The Local_wPort, Local_UDP_Port and Local_IP_Address parameters indicate wrapper Port number,  UDP Port number and IP Address parameters belonging to the device / DLMS/COSEM AE receiving  the Data. </a:t>
            </a:r>
            <a:endParaRPr/>
          </a:p>
          <a:p>
            <a:endParaRPr/>
          </a:p>
          <a:p>
            <a:r>
              <a:rPr lang="en-IN" sz="2939" strike="noStrike">
                <a:latin typeface="Arial"/>
              </a:rPr>
              <a:t>The Remote_wPort, Remote_UDP_Port and Remote_IP_Address parameters indicate the  wrapper Port number, UDP Port number and IP Address parameters belonging to the device / AP,  which has sent the data.</a:t>
            </a:r>
            <a:endParaRPr/>
          </a:p>
          <a:p>
            <a:r>
              <a:rPr lang="en-IN" sz="2939" strike="noStrike">
                <a:latin typeface="Arial"/>
              </a:rPr>
              <a:t>  </a:t>
            </a:r>
            <a:endParaRPr/>
          </a:p>
          <a:p>
            <a:r>
              <a:rPr lang="en-IN" sz="2800" strike="noStrike">
                <a:latin typeface="Arial"/>
              </a:rPr>
              <a:t>The Data_Length parameter indicates the length of the Data parameter in bytes. </a:t>
            </a:r>
            <a:endParaRPr/>
          </a:p>
          <a:p>
            <a:r>
              <a:rPr lang="en-IN" sz="2800" strike="noStrike">
                <a:latin typeface="Arial"/>
              </a:rPr>
              <a:t> </a:t>
            </a:r>
            <a:endParaRPr/>
          </a:p>
          <a:p>
            <a:r>
              <a:rPr lang="en-IN" sz="2800" strike="noStrike">
                <a:solidFill>
                  <a:srgbClr val="000000"/>
                </a:solidFill>
                <a:latin typeface="Arial"/>
                <a:ea typeface="WenQuanYi Zen Hei"/>
              </a:rPr>
              <a:t>The Data parameter contains the xDLMS APDU received from the peer AL.  </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216000" y="926280"/>
            <a:ext cx="7270560" cy="5408280"/>
          </a:xfrm>
          <a:prstGeom prst="rect">
            <a:avLst/>
          </a:prstGeom>
        </p:spPr>
        <p:txBody>
          <a:bodyPr lIns="0" rIns="0" tIns="0" bIns="0"/>
          <a:p>
            <a:r>
              <a:rPr lang="en-IN" sz="2939" strike="noStrike">
                <a:latin typeface="Arial"/>
              </a:rPr>
              <a:t>  </a:t>
            </a:r>
            <a:r>
              <a:rPr lang="en-IN" sz="2939" strike="noStrike">
                <a:latin typeface="Arial"/>
              </a:rPr>
              <a:t>The Local_wPort, Remote_wPort, Local_UDP_Port,Remote_UDP_Port, Local_IP_Address andRemote_IP_Address parameters carry the same values as the corresponding UDP-DATA.request  service being confirmed.</a:t>
            </a:r>
            <a:endParaRPr/>
          </a:p>
          <a:p>
            <a:endParaRPr/>
          </a:p>
          <a:p>
            <a:r>
              <a:rPr lang="en-IN" sz="2939" strike="noStrike">
                <a:latin typeface="Arial"/>
              </a:rPr>
              <a:t> </a:t>
            </a:r>
            <a:r>
              <a:rPr lang="en-IN" sz="2939" strike="noStrike">
                <a:latin typeface="Arial"/>
              </a:rPr>
              <a:t>The value of the Result parameter indicates whether the DLMS/COSEM UDP-based TL was able to send the requested UDP Datagram (OK) or not (NOK). </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504720" y="1303560"/>
            <a:ext cx="6117840" cy="6327000"/>
          </a:xfrm>
          <a:prstGeom prst="rect">
            <a:avLst/>
          </a:prstGeom>
        </p:spPr>
        <p:txBody>
          <a:bodyPr lIns="0" rIns="0" tIns="0" bIns="0"/>
          <a:p>
            <a:r>
              <a:rPr lang="en-IN" sz="2939" strike="noStrike">
                <a:latin typeface="Arial"/>
              </a:rPr>
              <a:t>Stateless entity::a communications protocol that treats each request as an independent transaction that is unrelated to any previous request so that the communication consists of independent pairs of request and response</a:t>
            </a:r>
            <a:endParaRPr/>
          </a:p>
          <a:p>
            <a:endParaRPr/>
          </a:p>
          <a:p>
            <a:r>
              <a:rPr lang="en-IN" sz="2800" strike="noStrike">
                <a:solidFill>
                  <a:srgbClr val="000000"/>
                </a:solidFill>
                <a:latin typeface="Arial"/>
                <a:ea typeface="WenQuanYi Zen Hei"/>
              </a:rPr>
              <a:t>   </a:t>
            </a:r>
            <a:r>
              <a:rPr lang="en-IN" sz="2800" strike="noStrike">
                <a:solidFill>
                  <a:srgbClr val="000000"/>
                </a:solidFill>
                <a:latin typeface="Arial"/>
                <a:ea typeface="WenQuanYi Zen Hei"/>
              </a:rPr>
              <a:t>Although it is not necessary in the UDP-based profile, in order to have the same wrapper protocol control information – in other words the wrapper header – in both TLs, the wrapper sublayer shall also include the Data Length information in the wrapper protocol data unit. </a:t>
            </a: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72720" y="1171080"/>
            <a:ext cx="7269840" cy="7179480"/>
          </a:xfrm>
          <a:prstGeom prst="rect">
            <a:avLst/>
          </a:prstGeom>
        </p:spPr>
        <p:txBody>
          <a:bodyPr lIns="0" rIns="0" tIns="0" bIns="0"/>
          <a:p>
            <a:r>
              <a:rPr lang="en-IN" sz="2200" strike="noStrike">
                <a:latin typeface="Arial"/>
              </a:rPr>
              <a:t>The wrapper header includes four fields, see Figure. Each field is a 16 bit long unsigned integer  value.</a:t>
            </a:r>
            <a:endParaRPr/>
          </a:p>
          <a:p>
            <a:r>
              <a:rPr lang="en-IN" sz="2200" strike="noStrike">
                <a:latin typeface="Arial"/>
              </a:rPr>
              <a:t> </a:t>
            </a:r>
            <a:endParaRPr/>
          </a:p>
          <a:p>
            <a:r>
              <a:rPr lang="en-IN" sz="2200" strike="noStrike">
                <a:latin typeface="Arial"/>
              </a:rPr>
              <a:t>•   </a:t>
            </a:r>
            <a:r>
              <a:rPr lang="en-IN" sz="2200" strike="noStrike">
                <a:latin typeface="Arial"/>
              </a:rPr>
              <a:t>Version: carries the version of the wrapper. Its    value is controlled by the DLMS UA. The current value is 0x0001. Note, that in later versions the wrapper header may have a different structure</a:t>
            </a:r>
            <a:endParaRPr/>
          </a:p>
          <a:p>
            <a:r>
              <a:rPr lang="en-IN" sz="2200" strike="noStrike">
                <a:latin typeface="Arial"/>
              </a:rPr>
              <a:t> </a:t>
            </a:r>
            <a:endParaRPr/>
          </a:p>
          <a:p>
            <a:pPr>
              <a:lnSpc>
                <a:spcPct val="100000"/>
              </a:lnSpc>
              <a:buSzPct val="45000"/>
              <a:buFont typeface="StarSymbol"/>
              <a:buChar char="l"/>
            </a:pPr>
            <a:r>
              <a:rPr lang="en-IN" sz="2200" strike="noStrike">
                <a:latin typeface="Arial"/>
              </a:rPr>
              <a:t>Source wPort: carries the wPort number identifying          the sender DLMS/COSEM AE;</a:t>
            </a:r>
            <a:endParaRPr/>
          </a:p>
          <a:p>
            <a:pPr>
              <a:lnSpc>
                <a:spcPct val="100000"/>
              </a:lnSpc>
              <a:buSzPct val="45000"/>
              <a:buFont typeface="StarSymbol"/>
              <a:buChar char="l"/>
            </a:pPr>
            <a:r>
              <a:rPr lang="en-IN" sz="2200" strike="noStrike">
                <a:latin typeface="Arial"/>
              </a:rPr>
              <a:t> </a:t>
            </a:r>
            <a:endParaRPr/>
          </a:p>
          <a:p>
            <a:pPr>
              <a:lnSpc>
                <a:spcPct val="100000"/>
              </a:lnSpc>
            </a:pPr>
            <a:r>
              <a:rPr lang="en-IN" sz="2200" strike="noStrike">
                <a:latin typeface="Arial"/>
              </a:rPr>
              <a:t>• </a:t>
            </a:r>
            <a:r>
              <a:rPr lang="en-IN" sz="2200" strike="noStrike">
                <a:latin typeface="Arial"/>
              </a:rPr>
              <a:t>Destination wPort: carries the wPort number identifying   the DLMS/COSEM AE; </a:t>
            </a:r>
            <a:endParaRPr/>
          </a:p>
          <a:p>
            <a:pPr>
              <a:lnSpc>
                <a:spcPct val="100000"/>
              </a:lnSpc>
            </a:pPr>
            <a:r>
              <a:rPr lang="en-IN" sz="2200" strike="noStrike">
                <a:latin typeface="Arial"/>
              </a:rPr>
              <a:t> </a:t>
            </a:r>
            <a:endParaRPr/>
          </a:p>
          <a:p>
            <a:pPr>
              <a:lnSpc>
                <a:spcPct val="100000"/>
              </a:lnSpc>
            </a:pPr>
            <a:r>
              <a:rPr lang="en-IN" sz="2200" strike="noStrike">
                <a:latin typeface="Arial"/>
              </a:rPr>
              <a:t>• </a:t>
            </a:r>
            <a:r>
              <a:rPr lang="en-IN" sz="2200" strike="noStrike">
                <a:latin typeface="Arial"/>
              </a:rPr>
              <a:t>Data length: indicates the length of the DATA field of the WPDU (the xDLMS APDU transported).</a:t>
            </a:r>
            <a:endParaRPr/>
          </a:p>
          <a:p>
            <a:pPr>
              <a:lnSpc>
                <a:spcPct val="100000"/>
              </a:lnSpc>
            </a:pPr>
            <a:endParaRPr/>
          </a:p>
          <a:p>
            <a:pPr>
              <a:lnSpc>
                <a:spcPct val="100000"/>
              </a:lnSpc>
            </a:pPr>
            <a:r>
              <a:rPr lang="en-IN" sz="2200" strike="noStrike">
                <a:solidFill>
                  <a:srgbClr val="000000"/>
                </a:solidFill>
                <a:latin typeface="Arial"/>
                <a:ea typeface="WenQuanYi Zen Hei"/>
              </a:rPr>
              <a:t>NOTE :: The maximum length of the APDU should be eight bytes less than the maximum length of the UDP datagram. </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576000" y="1008000"/>
            <a:ext cx="6117840" cy="5037840"/>
          </a:xfrm>
          <a:prstGeom prst="rect">
            <a:avLst/>
          </a:prstGeom>
        </p:spPr>
        <p:txBody>
          <a:bodyPr lIns="0" rIns="0" tIns="0" bIns="0"/>
          <a:p>
            <a:r>
              <a:rPr lang="en-IN" sz="2000" strike="noStrike">
                <a:latin typeface="Arial"/>
              </a:rPr>
              <a:t>From the external point of view, the DLMS/COSEM connection-less TL PDU is an ordinary UDP  Datagram: any DLMS/COSEM specific element, including the wrapper-specific header is inside the  UDP Data field. </a:t>
            </a:r>
            <a:endParaRPr/>
          </a:p>
          <a:p>
            <a:endParaRPr/>
          </a:p>
          <a:p>
            <a:r>
              <a:rPr lang="en-IN" sz="2000" strike="noStrike">
                <a:latin typeface="Arial"/>
              </a:rPr>
              <a:t>Consequently, standard UDP implementations can be (re-)used to easily implement  this TL. </a:t>
            </a:r>
            <a:endParaRPr/>
          </a:p>
          <a:p>
            <a:endParaRPr/>
          </a:p>
          <a:p>
            <a:r>
              <a:rPr lang="en-IN" sz="2000" strike="noStrike">
                <a:latin typeface="Arial"/>
              </a:rPr>
              <a:t>The Source and Destination UDP ports may refer to either local or remote UDP ports depending on  the direction of the data transfer: from the point of view of the sending device the Source UDP port in  a Datagram corresponds to the Local_UDP_port, but from the point of view of the receiving device the Source UDP port in a Datagram corresponds to the Remote_UDP_Port service parameter.</a:t>
            </a:r>
            <a:endParaRPr/>
          </a:p>
          <a:p>
            <a:endParaRPr/>
          </a:p>
          <a:p>
            <a:r>
              <a:rPr lang="en-IN" sz="2000" strike="noStrike">
                <a:solidFill>
                  <a:srgbClr val="000000"/>
                </a:solidFill>
                <a:latin typeface="Arial"/>
                <a:ea typeface="WenQuanYi Zen Hei"/>
              </a:rPr>
              <a:t>According to the UDP specification, filling the source UDP Port and Checksum fields with real data is  optional. A zero value – all bits are equal to zero – of these fields indicates that in the given UDP  Datagram the field is not used. However, in the DLMS/COSEM_on_IP profile, the source UDP Port field shall always be filled with the source UDP port number.  </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756000" y="5078520"/>
            <a:ext cx="6046200" cy="4809600"/>
          </a:xfrm>
          <a:prstGeom prst="rect">
            <a:avLst/>
          </a:prstGeom>
        </p:spPr>
        <p:txBody>
          <a:bodyPr lIns="0" rIns="0" tIns="0" bIns="0"/>
          <a:p>
            <a:r>
              <a:rPr lang="en-IN" sz="2000" strike="noStrike">
                <a:latin typeface="Arial"/>
              </a:rPr>
              <a:t>    </a:t>
            </a:r>
            <a:r>
              <a:rPr lang="en-IN" sz="2000" strike="noStrike">
                <a:latin typeface="Arial"/>
              </a:rPr>
              <a:t>reserved one is used for future purpose.</a:t>
            </a:r>
            <a:endParaRPr/>
          </a:p>
          <a:p>
            <a:endParaRPr/>
          </a:p>
          <a:p>
            <a:r>
              <a:rPr lang="en-IN" sz="2000" strike="noStrike">
                <a:latin typeface="Arial"/>
              </a:rPr>
              <a:t>    </a:t>
            </a:r>
            <a:r>
              <a:rPr lang="en-IN" sz="2000" strike="noStrike">
                <a:latin typeface="Arial"/>
              </a:rPr>
              <a:t>for client management process::</a:t>
            </a:r>
            <a:endParaRPr/>
          </a:p>
          <a:p>
            <a:r>
              <a:rPr lang="en-IN" sz="2000" strike="noStrike">
                <a:latin typeface="Arial"/>
              </a:rPr>
              <a:t>    </a:t>
            </a:r>
            <a:r>
              <a:rPr lang="en-IN" sz="2000" strike="noStrike">
                <a:latin typeface="Arial"/>
              </a:rPr>
              <a:t>Events in the server may occur any time and they    have to be reported to the client. This is always done by the server management logical device (address 0x01) to the client management application process (address 0x01).</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936000" y="5400000"/>
            <a:ext cx="5542200" cy="410220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z="2000" strike="noStrike">
                <a:solidFill>
                  <a:srgbClr val="000000"/>
                </a:solidFill>
                <a:latin typeface="Arial"/>
              </a:rPr>
              <a:t>The DLMS/COSEM connection-oriented, TCP-based TL contains the same wrapper sublayer as the DLMS/COSEM UDP-based TL. In addition to transforming OSI-style services to and from TCP  function calls, this wrapper provides additional addressing and length information.</a:t>
            </a:r>
            <a:endParaRPr/>
          </a:p>
          <a:p>
            <a:pPr>
              <a:lnSpc>
                <a:spcPct val="100000"/>
              </a:lnSpc>
            </a:pPr>
            <a:endParaRPr/>
          </a:p>
          <a:p>
            <a:pPr>
              <a:lnSpc>
                <a:spcPct val="100000"/>
              </a:lnSpc>
            </a:pPr>
            <a:r>
              <a:rPr lang="en-IN" sz="2000" strike="noStrike">
                <a:solidFill>
                  <a:srgbClr val="000000"/>
                </a:solidFill>
                <a:latin typeface="Arial"/>
                <a:ea typeface="Microsoft YaHei"/>
              </a:rPr>
              <a:t>The DLMS/COSEM connection-oriented, TCP-based TL is specified in terms of services and  protocols. The conversion between OSI-style services and TCP function calls is presented in later .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180720" y="792000"/>
            <a:ext cx="6297840" cy="9139680"/>
          </a:xfrm>
          <a:prstGeom prst="rect">
            <a:avLst/>
          </a:prstGeom>
        </p:spPr>
        <p:txBody>
          <a:bodyPr lIns="0" rIns="0" tIns="0" bIns="0"/>
          <a:p>
            <a:r>
              <a:rPr lang="en-IN" sz="2000" strike="noStrike">
                <a:latin typeface="Arial"/>
              </a:rPr>
              <a:t> </a:t>
            </a:r>
            <a:endParaRPr/>
          </a:p>
          <a:p>
            <a:r>
              <a:rPr lang="en-IN" sz="2000" strike="noStrike">
                <a:latin typeface="Arial"/>
              </a:rPr>
              <a:t>   </a:t>
            </a:r>
            <a:r>
              <a:rPr lang="en-IN" sz="2000" strike="noStrike">
                <a:latin typeface="Arial"/>
              </a:rPr>
              <a:t>In this communication profile, the full set of the service</a:t>
            </a:r>
            <a:endParaRPr/>
          </a:p>
          <a:p>
            <a:r>
              <a:rPr lang="en-IN" sz="2000" strike="noStrike">
                <a:latin typeface="Arial"/>
              </a:rPr>
              <a:t>    </a:t>
            </a:r>
            <a:r>
              <a:rPr lang="en-IN" sz="2000" strike="noStrike">
                <a:latin typeface="Arial"/>
              </a:rPr>
              <a:t>primitives of the TCP connection  management services (TCP-CONNECT and TCP-DISCONNECT) is provided both at the client- and  at the server sides. This is to allow the server initiating and releasing a TCP connection, too</a:t>
            </a:r>
            <a:endParaRPr/>
          </a:p>
          <a:p>
            <a:endParaRPr/>
          </a:p>
          <a:p>
            <a:r>
              <a:rPr lang="en-IN" sz="2000" strike="noStrike">
                <a:latin typeface="Arial"/>
              </a:rPr>
              <a:t>    </a:t>
            </a:r>
            <a:r>
              <a:rPr lang="en-IN" sz="2000" strike="noStrike">
                <a:latin typeface="Arial"/>
              </a:rPr>
              <a:t>The service user of the TCP connection management services is not the DLMS/COSEM AL, but the  TCP connection manager process. The specification of this process is out of the scope of this  companion specification; however, the DLMS/COSEM AL sets some requirements concerning this.</a:t>
            </a:r>
            <a:endParaRPr/>
          </a:p>
          <a:p>
            <a:r>
              <a:rPr lang="en-IN" sz="2000" strike="noStrike">
                <a:latin typeface="Arial"/>
              </a:rPr>
              <a:t>    </a:t>
            </a:r>
            <a:r>
              <a:rPr lang="en-IN" sz="2000" strike="noStrike">
                <a:latin typeface="Arial"/>
              </a:rPr>
              <a:t>An additional COSEM-ABORT service is provided to indicate to the COSEM AL the disruption or disconnection of supporting TCP connection.  </a:t>
            </a:r>
            <a:endParaRPr/>
          </a:p>
          <a:p>
            <a:endParaRPr/>
          </a:p>
          <a:p>
            <a:r>
              <a:rPr lang="en-IN" sz="2000" strike="noStrike">
                <a:latin typeface="Arial"/>
              </a:rPr>
              <a:t>    </a:t>
            </a:r>
            <a:r>
              <a:rPr lang="en-IN" sz="2000" strike="noStrike">
                <a:latin typeface="Arial"/>
              </a:rPr>
              <a:t>Like in the DLMS/COSEM UDP-based TL, the TCP-</a:t>
            </a:r>
            <a:endParaRPr/>
          </a:p>
          <a:p>
            <a:r>
              <a:rPr lang="en-IN" sz="2000" strike="noStrike">
                <a:latin typeface="Arial"/>
              </a:rPr>
              <a:t>    </a:t>
            </a:r>
            <a:r>
              <a:rPr lang="en-IN" sz="2000" strike="noStrike">
                <a:latin typeface="Arial"/>
              </a:rPr>
              <a:t>DATA.confirm service primitive is also optional. </a:t>
            </a:r>
            <a:endParaRPr/>
          </a:p>
          <a:p>
            <a:endParaRPr/>
          </a:p>
          <a:p>
            <a:r>
              <a:rPr lang="en-IN" sz="2000" strike="noStrike">
                <a:latin typeface="Arial"/>
              </a:rPr>
              <a:t>    </a:t>
            </a:r>
            <a:r>
              <a:rPr lang="en-IN" sz="2000" strike="noStrike">
                <a:latin typeface="Arial"/>
              </a:rPr>
              <a:t>However, the TCP-DATA.request service can be   confirmed either locally or remotely </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720720" y="1800000"/>
            <a:ext cx="6045840" cy="4809240"/>
          </a:xfrm>
          <a:prstGeom prst="rect">
            <a:avLst/>
          </a:prstGeom>
        </p:spPr>
        <p:txBody>
          <a:bodyPr lIns="0" rIns="0" tIns="0" bIns="0"/>
          <a:p>
            <a:r>
              <a:rPr lang="en-IN" sz="2000" strike="noStrike">
                <a:latin typeface="Arial"/>
              </a:rPr>
              <a:t>   </a:t>
            </a:r>
            <a:r>
              <a:rPr lang="en-IN" sz="2000" strike="noStrike">
                <a:latin typeface="Arial"/>
              </a:rPr>
              <a:t>The Local_TCP_Port and Remote_TCP_Port parameters identify the local and remote TCP ports  respectively. The Local_IP_Address and Remote_IP_Address parameters indicate the IP Address of the physical device requesting the TCP connection and of the target physical device, to which the  TCP connection requested is to be established. </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756000" y="5078520"/>
            <a:ext cx="6045840" cy="4809240"/>
          </a:xfrm>
          <a:prstGeom prst="rect">
            <a:avLst/>
          </a:prstGeom>
        </p:spPr>
        <p:txBody>
          <a:bodyPr lIns="0" rIns="0" tIns="0" bIns="0"/>
          <a:p>
            <a:r>
              <a:rPr lang="en-IN" sz="2000" strike="noStrike">
                <a:latin typeface="Arial"/>
              </a:rPr>
              <a:t>  </a:t>
            </a:r>
            <a:r>
              <a:rPr lang="en-IN" sz="2000" strike="noStrike">
                <a:latin typeface="Arial"/>
              </a:rPr>
              <a:t>The Local_TCP_Port and Remote_TCP_Port parameters indicate the two TCP ports between which  the requested TCP connection is to be established. The Local_IP_Address and Remote_IP_Address  parameters indicate the IP addresses of the two devices participating in the TCP connection. </a:t>
            </a:r>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720000" y="3096000"/>
            <a:ext cx="6550200" cy="4809240"/>
          </a:xfrm>
          <a:prstGeom prst="rect">
            <a:avLst/>
          </a:prstGeom>
        </p:spPr>
        <p:txBody>
          <a:bodyPr lIns="0" rIns="0" tIns="0" bIns="0"/>
          <a:p>
            <a:r>
              <a:rPr i="1" lang="en-IN" sz="2000" strike="noStrike">
                <a:solidFill>
                  <a:srgbClr val="000000"/>
                </a:solidFill>
                <a:latin typeface="Arial"/>
                <a:ea typeface="Microsoft YaHei"/>
              </a:rPr>
              <a:t>  </a:t>
            </a:r>
            <a:r>
              <a:rPr i="1" lang="en-IN" sz="2000" strike="noStrike">
                <a:solidFill>
                  <a:srgbClr val="000000"/>
                </a:solidFill>
                <a:latin typeface="Arial"/>
                <a:ea typeface="Microsoft YaHei"/>
              </a:rPr>
              <a:t>The Local_TCP_Port and Remote_TCP_Port parameters indicate the two TCP ports between which  the connection is being established. The Local_IP_Address and Remote_IP_Address parameters indicate the IP addresses of the two physical devices participating in the TCP connection. </a:t>
            </a:r>
            <a:endParaRPr/>
          </a:p>
          <a:p>
            <a:endParaRPr/>
          </a:p>
          <a:p>
            <a:r>
              <a:rPr i="1" lang="en-IN" sz="2000" strike="noStrike">
                <a:solidFill>
                  <a:srgbClr val="000000"/>
                </a:solidFill>
                <a:latin typeface="Arial"/>
                <a:ea typeface="Microsoft YaHei"/>
              </a:rPr>
              <a:t>   </a:t>
            </a:r>
            <a:r>
              <a:rPr i="1" lang="en-IN" sz="2000" strike="noStrike">
                <a:solidFill>
                  <a:srgbClr val="000000"/>
                </a:solidFill>
                <a:latin typeface="Arial"/>
                <a:ea typeface="Microsoft YaHei"/>
              </a:rPr>
              <a:t>The Result parameter indicates that the service user TCP connection manager has accepted the  requested TCP connection. Its value is always SUCCESS.  </a:t>
            </a: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756000" y="5078520"/>
            <a:ext cx="6045840" cy="5381640"/>
          </a:xfrm>
          <a:prstGeom prst="rect">
            <a:avLst/>
          </a:prstGeom>
        </p:spPr>
        <p:txBody>
          <a:bodyPr lIns="0" rIns="0" tIns="0" bIns="0"/>
          <a:p>
            <a:r>
              <a:rPr i="1" lang="en-IN" sz="2000" strike="noStrike">
                <a:solidFill>
                  <a:srgbClr val="000000"/>
                </a:solidFill>
                <a:latin typeface="Arial"/>
                <a:ea typeface="Microsoft YaHei"/>
              </a:rPr>
              <a:t>  </a:t>
            </a:r>
            <a:r>
              <a:rPr i="1" lang="en-IN" sz="2000" strike="noStrike">
                <a:solidFill>
                  <a:srgbClr val="000000"/>
                </a:solidFill>
                <a:latin typeface="Arial"/>
                <a:ea typeface="Microsoft YaHei"/>
              </a:rPr>
              <a:t>The Local_TCP_Port and Remote_TCP_Port parameters indicate the two TCP ports between which 2310 the connection is being established. The Local_IP_Address and Remote_IP_Address parameters  indicate the IP addresses of the two physical devices participating in this TCP connection.  </a:t>
            </a:r>
            <a:endParaRPr/>
          </a:p>
          <a:p>
            <a:endParaRPr/>
          </a:p>
          <a:p>
            <a:r>
              <a:rPr i="1" lang="en-IN" sz="2000" strike="noStrike">
                <a:solidFill>
                  <a:srgbClr val="000000"/>
                </a:solidFill>
                <a:latin typeface="Arial"/>
                <a:ea typeface="Microsoft YaHei"/>
              </a:rPr>
              <a:t>   </a:t>
            </a:r>
            <a:r>
              <a:rPr i="1" lang="en-IN" sz="2000" strike="noStrike">
                <a:solidFill>
                  <a:srgbClr val="000000"/>
                </a:solidFill>
                <a:latin typeface="Arial"/>
                <a:ea typeface="Microsoft YaHei"/>
              </a:rPr>
              <a:t>The Result parameter indicates, whether the requested TCP connection is established or not. Note,  that this service primitive is normally the result of a remote confirmation – and as a TCP connection  request cannot be rejected, the Result parameter shall always indicate SUCCESS</a:t>
            </a:r>
            <a:endParaRPr/>
          </a:p>
          <a:p>
            <a:endParaRPr/>
          </a:p>
          <a:p>
            <a:r>
              <a:rPr i="1" lang="en-IN" sz="2000" strike="noStrike">
                <a:solidFill>
                  <a:srgbClr val="000000"/>
                </a:solidFill>
                <a:latin typeface="Arial"/>
                <a:ea typeface="Microsoft YaHei"/>
              </a:rPr>
              <a:t>   </a:t>
            </a:r>
            <a:r>
              <a:rPr i="1" lang="en-IN" sz="2000" strike="noStrike">
                <a:solidFill>
                  <a:srgbClr val="000000"/>
                </a:solidFill>
                <a:latin typeface="Arial"/>
                <a:ea typeface="Microsoft YaHei"/>
              </a:rPr>
              <a:t>However, the Result parameter may also indicate FAILURE, when it is locally confirmed. In this case  the Reason_of_Failure parameter indicates the reason for the failure. </a:t>
            </a:r>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756000" y="5078520"/>
            <a:ext cx="6045840" cy="4809240"/>
          </a:xfrm>
          <a:prstGeom prst="rect">
            <a:avLst/>
          </a:prstGeom>
        </p:spPr>
        <p:txBody>
          <a:bodyPr lIns="0" rIns="0" tIns="0" bIns="0"/>
          <a:p>
            <a:r>
              <a:rPr lang="en-IN" sz="2000" strike="noStrike">
                <a:latin typeface="Arial"/>
              </a:rPr>
              <a:t>  </a:t>
            </a:r>
            <a:r>
              <a:rPr lang="en-IN" sz="2000" strike="noStrike">
                <a:latin typeface="Arial"/>
              </a:rPr>
              <a:t>The service parameters are the identifiers of the TCP connection to be released. The  Local_TCP_Port and Local_IP_Address parameters designate the local TCP port and IP Address of  the requesting device and application, the Remote_IP_Address and Remote_TCP_Port parameters  refer to the remote device and application. </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756000" y="5078520"/>
            <a:ext cx="6045840" cy="4809240"/>
          </a:xfrm>
          <a:prstGeom prst="rect">
            <a:avLst/>
          </a:prstGeom>
        </p:spPr>
        <p:txBody>
          <a:bodyPr lIns="0" rIns="0" tIns="0" bIns="0"/>
          <a:p>
            <a:r>
              <a:rPr lang="en-IN" sz="2000" strike="noStrike">
                <a:solidFill>
                  <a:srgbClr val="000000"/>
                </a:solidFill>
                <a:latin typeface="Arial"/>
                <a:ea typeface="Microsoft YaHei"/>
              </a:rPr>
              <a:t>  </a:t>
            </a:r>
            <a:r>
              <a:rPr lang="en-IN" sz="2000" strike="noStrike">
                <a:solidFill>
                  <a:srgbClr val="000000"/>
                </a:solidFill>
                <a:latin typeface="Arial"/>
                <a:ea typeface="Microsoft YaHei"/>
              </a:rPr>
              <a:t>The same primitive is used also to indicate if the TL  detects a non-solicited disconnection of an existing TCP connection (for example, when the physical connection breaks down) </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756000" y="5078520"/>
            <a:ext cx="6046200" cy="4809600"/>
          </a:xfrm>
          <a:prstGeom prst="rect">
            <a:avLst/>
          </a:prstGeom>
        </p:spPr>
        <p:txBody>
          <a:bodyPr lIns="0" rIns="0" tIns="0" bIns="0"/>
          <a:p>
            <a:r>
              <a:rPr lang="en-IN" sz="2000" strike="noStrike">
                <a:latin typeface="Arial"/>
              </a:rPr>
              <a:t>IANA : Acronym for Internet Assigned Number             Authority</a:t>
            </a:r>
            <a:endParaRPr/>
          </a:p>
          <a:p>
            <a:r>
              <a:rPr lang="en-IN" sz="2000" strike="noStrike">
                <a:latin typeface="Arial"/>
              </a:rPr>
              <a:t>    </a:t>
            </a:r>
            <a:r>
              <a:rPr lang="en-IN" sz="2000" strike="noStrike">
                <a:latin typeface="Arial"/>
              </a:rPr>
              <a:t>It is responsible for the global coordinetion of the DNS root,IP addressing and other IP resources.</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756000" y="5078520"/>
            <a:ext cx="6045840" cy="4809240"/>
          </a:xfrm>
          <a:prstGeom prst="rect">
            <a:avLst/>
          </a:prstGeom>
        </p:spPr>
        <p:txBody>
          <a:bodyPr lIns="0" rIns="0" tIns="0" bIns="0"/>
          <a:p>
            <a:r>
              <a:rPr lang="en-IN" sz="2000" strike="noStrike">
                <a:latin typeface="Arial"/>
              </a:rPr>
              <a:t>The Local_TCP_Port and Remote_TCP_Port parameters identify the two TCP ports between which 2377 the TCP connection has to be disconnected. The Local_IP_Address and Remote_IP_Address 2378 parameters indicate the IP addresses of the two physical devices participating in the TCP connection 2379 to be disconnected. 2380 </a:t>
            </a:r>
            <a:endParaRPr/>
          </a:p>
          <a:p>
            <a:r>
              <a:rPr lang="en-IN" sz="2000" strike="noStrike">
                <a:latin typeface="Arial"/>
              </a:rPr>
              <a:t>The Result parameter indicates that the service user TCP connection manager process has accepted 2381 to disconnect the TCP connection referenced. The value of this parameter is always SUCCESS</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756000" y="5078520"/>
            <a:ext cx="6045840" cy="5664960"/>
          </a:xfrm>
          <a:prstGeom prst="rect">
            <a:avLst/>
          </a:prstGeom>
        </p:spPr>
        <p:txBody>
          <a:bodyPr lIns="0" rIns="0" tIns="0" bIns="0"/>
          <a:p>
            <a:r>
              <a:rPr lang="en-IN" sz="2000" strike="noStrike">
                <a:latin typeface="Arial"/>
              </a:rPr>
              <a:t>  </a:t>
            </a:r>
            <a:r>
              <a:rPr lang="en-IN" sz="2000" strike="noStrike">
                <a:latin typeface="Arial"/>
              </a:rPr>
              <a:t>The Local_TCP_Port and Remote_TCP_Port parameters identify the two TCP ports between which  the TCP connection has to be disconnected. The Local_IP_Address and Remote_IP_Address  parameters indicate the IP addresses of the two physical devices participating in the TCP connection  to be disconnected. </a:t>
            </a:r>
            <a:endParaRPr/>
          </a:p>
          <a:p>
            <a:endParaRPr/>
          </a:p>
          <a:p>
            <a:r>
              <a:rPr lang="en-IN" sz="2000" strike="noStrike">
                <a:latin typeface="Arial"/>
              </a:rPr>
              <a:t>  </a:t>
            </a:r>
            <a:r>
              <a:rPr lang="en-IN" sz="2000" strike="noStrike">
                <a:latin typeface="Arial"/>
              </a:rPr>
              <a:t>The Result parameter indicates, whether the disconnection of the TCP connection referenced has succeeded or not. Normally, this service primitive is invoked as the result of a remote confirmation, and as a TCP disconnection request cannot be rejected, the value of the Result parameter is always  SUCCESS.</a:t>
            </a:r>
            <a:endParaRPr/>
          </a:p>
          <a:p>
            <a:r>
              <a:rPr lang="en-IN" sz="2000" strike="noStrike">
                <a:latin typeface="Arial"/>
              </a:rPr>
              <a:t> </a:t>
            </a:r>
            <a:endParaRPr/>
          </a:p>
          <a:p>
            <a:r>
              <a:rPr lang="en-IN" sz="2000" strike="noStrike">
                <a:latin typeface="Arial"/>
              </a:rPr>
              <a:t>    </a:t>
            </a:r>
            <a:r>
              <a:rPr lang="en-IN" sz="2000" strike="noStrike">
                <a:latin typeface="Arial"/>
              </a:rPr>
              <a:t>However, the Result parameter may also indicate FAILURE, when it is locally confirmed. In this case  the Reason_of_Failure parameter indicates the reason of the failure.</a:t>
            </a:r>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CustomShape 1"/>
          <p:cNvSpPr/>
          <p:nvPr/>
        </p:nvSpPr>
        <p:spPr>
          <a:xfrm>
            <a:off x="70560" y="5140440"/>
            <a:ext cx="7643520" cy="4217760"/>
          </a:xfrm>
          <a:prstGeom prst="rect">
            <a:avLst/>
          </a:prstGeom>
          <a:noFill/>
          <a:ln>
            <a:noFill/>
          </a:ln>
        </p:spPr>
        <p:style>
          <a:lnRef idx="0"/>
          <a:fillRef idx="0"/>
          <a:effectRef idx="0"/>
          <a:fontRef idx="minor"/>
        </p:style>
        <p:txBody>
          <a:bodyPr lIns="90000" rIns="90000" tIns="45000" bIns="45000"/>
          <a:p>
            <a:r>
              <a:rPr lang="en-IN" sz="2000" strike="noStrike">
                <a:solidFill>
                  <a:srgbClr val="000000"/>
                </a:solidFill>
                <a:latin typeface="Arial"/>
              </a:rPr>
              <a:t>The Local_TCP_Port and Remote_TCP_Port parameters identify the two TCP ports the connection between which has aborted. The Local_IP_Address and Remote_IP_Address parameters indicate  the IP addresses of the two physical devices having been participated in the TCP connection  aborted. </a:t>
            </a:r>
            <a:endParaRPr/>
          </a:p>
          <a:p>
            <a:endParaRPr/>
          </a:p>
          <a:p>
            <a:r>
              <a:rPr lang="en-IN" sz="2000" strike="noStrike">
                <a:solidFill>
                  <a:srgbClr val="000000"/>
                </a:solidFill>
                <a:latin typeface="Arial"/>
              </a:rPr>
              <a:t>The Reason parameter indicates the reason of the TCP abort. This parameter is optional. </a:t>
            </a:r>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756000" y="5078520"/>
            <a:ext cx="6045840" cy="4815000"/>
          </a:xfrm>
          <a:prstGeom prst="rect">
            <a:avLst/>
          </a:prstGeom>
        </p:spPr>
        <p:txBody>
          <a:bodyPr lIns="0" rIns="0" tIns="0" bIns="0"/>
          <a:p>
            <a:r>
              <a:rPr lang="en-IN" sz="2000" strike="noStrike">
                <a:latin typeface="Arial"/>
              </a:rPr>
              <a:t>  </a:t>
            </a:r>
            <a:r>
              <a:rPr lang="en-IN" sz="2000" strike="noStrike">
                <a:latin typeface="Arial"/>
              </a:rPr>
              <a:t>The Local_wPort, Local_TCP_Port and Local_IP_Address parameters indicate wrapper Port number,  TCP Port number and IP Address parameters of the device / DLMS/COSEM AE requesting to send  the Data. The Remote_wPort, Remote_TCP_Port and Remote_IP_Address parameters indicate the  wrapper Port number, TCP Port number and IP Address parameters belonging to the device /  DLMS/COSEM AE to which the Data is to be transmitted.</a:t>
            </a:r>
            <a:endParaRPr/>
          </a:p>
          <a:p>
            <a:r>
              <a:rPr lang="en-IN" sz="2000" strike="noStrike">
                <a:latin typeface="Arial"/>
              </a:rPr>
              <a:t>  </a:t>
            </a:r>
            <a:endParaRPr/>
          </a:p>
          <a:p>
            <a:r>
              <a:rPr lang="en-IN" sz="2000" strike="noStrike">
                <a:latin typeface="Arial"/>
              </a:rPr>
              <a:t>  </a:t>
            </a:r>
            <a:r>
              <a:rPr lang="en-IN" sz="2000" strike="noStrike">
                <a:latin typeface="Arial"/>
              </a:rPr>
              <a:t>The Data_Length parameter indicates the length of the Data parameter in bytes.  </a:t>
            </a:r>
            <a:endParaRPr/>
          </a:p>
          <a:p>
            <a:endParaRPr/>
          </a:p>
          <a:p>
            <a:r>
              <a:rPr lang="en-IN" sz="2000" strike="noStrike">
                <a:latin typeface="Arial"/>
              </a:rPr>
              <a:t> </a:t>
            </a:r>
            <a:r>
              <a:rPr lang="en-IN" sz="2000" strike="noStrike">
                <a:latin typeface="Arial"/>
              </a:rPr>
              <a:t>The Data parameter contains the xDLMS APDU to be transferred to the peer AL. </a:t>
            </a:r>
            <a:endParaRPr/>
          </a:p>
          <a:p>
            <a:r>
              <a:rPr lang="en-IN" sz="2000" strike="noStrike">
                <a:latin typeface="Arial"/>
              </a:rPr>
              <a:t> </a:t>
            </a:r>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756000" y="5078520"/>
            <a:ext cx="6045840" cy="4809240"/>
          </a:xfrm>
          <a:prstGeom prst="rect">
            <a:avLst/>
          </a:prstGeom>
        </p:spPr>
        <p:txBody>
          <a:bodyPr lIns="0" rIns="0" tIns="0" bIns="0"/>
          <a:p>
            <a:r>
              <a:rPr lang="en-IN" sz="2000" strike="noStrike">
                <a:latin typeface="Arial"/>
              </a:rPr>
              <a:t>   </a:t>
            </a:r>
            <a:r>
              <a:rPr lang="en-IN" sz="2000" strike="noStrike">
                <a:latin typeface="Arial"/>
              </a:rPr>
              <a:t>The Local_wPort, Local_TCP_Port and Local_IP_Address parameters indicate wrapper Port number,  TCP Port number and IP Address parameters belonging to the device / DLMS/COSEM AE receiving  the Data. The Remote_wPort, Remote_TCP_Port and Remote_IP_Address parameters indicate the  wrapper Port number, TCP Port number and IP Address parameters belonging to the device  DLMS/COSEM AE which has sent the Data. </a:t>
            </a:r>
            <a:endParaRPr/>
          </a:p>
          <a:p>
            <a:r>
              <a:rPr lang="en-IN" sz="2000" strike="noStrike">
                <a:latin typeface="Arial"/>
              </a:rPr>
              <a:t> </a:t>
            </a:r>
            <a:endParaRPr/>
          </a:p>
          <a:p>
            <a:r>
              <a:rPr lang="en-IN" sz="2000" strike="noStrike">
                <a:latin typeface="Arial"/>
              </a:rPr>
              <a:t>   </a:t>
            </a:r>
            <a:r>
              <a:rPr lang="en-IN" sz="2000" strike="noStrike">
                <a:latin typeface="Arial"/>
              </a:rPr>
              <a:t>The Data_Length parameter indicates the length of the Data parameter in bytes.  </a:t>
            </a:r>
            <a:endParaRPr/>
          </a:p>
          <a:p>
            <a:endParaRPr/>
          </a:p>
          <a:p>
            <a:r>
              <a:rPr lang="en-IN" sz="2000" strike="noStrike">
                <a:latin typeface="Arial"/>
              </a:rPr>
              <a:t>   </a:t>
            </a:r>
            <a:r>
              <a:rPr lang="en-IN" sz="2000" strike="noStrike">
                <a:latin typeface="Arial"/>
              </a:rPr>
              <a:t>The Data parameter contains the xDLMS APDU received from the peer AL. </a:t>
            </a:r>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756000" y="5078520"/>
            <a:ext cx="6045840" cy="4809240"/>
          </a:xfrm>
          <a:prstGeom prst="rect">
            <a:avLst/>
          </a:prstGeom>
        </p:spPr>
        <p:txBody>
          <a:bodyPr lIns="0" rIns="0" tIns="0" bIns="0"/>
          <a:p>
            <a:r>
              <a:rPr lang="en-IN" sz="2000" strike="noStrike">
                <a:latin typeface="Arial"/>
              </a:rPr>
              <a:t>  </a:t>
            </a:r>
            <a:r>
              <a:rPr lang="en-IN" sz="2000" strike="noStrike">
                <a:latin typeface="Arial"/>
              </a:rPr>
              <a:t>The Local_wPort, Remote_wPort, Local_TCP_Port, Remote_TCP_Port, Local_IP_Address and  Remote_IP_Address parameters carry the same values as the corresponding TCP-DATA.request  service being confirmed. </a:t>
            </a:r>
            <a:endParaRPr/>
          </a:p>
          <a:p>
            <a:r>
              <a:rPr lang="en-IN" sz="2000" strike="noStrike">
                <a:latin typeface="Arial"/>
              </a:rPr>
              <a:t> </a:t>
            </a:r>
            <a:endParaRPr/>
          </a:p>
          <a:p>
            <a:r>
              <a:rPr lang="en-IN" sz="2000" strike="noStrike">
                <a:latin typeface="Arial"/>
              </a:rPr>
              <a:t>   </a:t>
            </a:r>
            <a:r>
              <a:rPr lang="en-IN" sz="2000" strike="noStrike">
                <a:latin typeface="Arial"/>
              </a:rPr>
              <a:t>The Confirmation_Type parameter indicates whether the confirmation service is a LOCAL or a  REMOTE confirmation. </a:t>
            </a:r>
            <a:endParaRPr/>
          </a:p>
          <a:p>
            <a:r>
              <a:rPr lang="en-IN" sz="2000" strike="noStrike">
                <a:latin typeface="Arial"/>
              </a:rPr>
              <a:t> </a:t>
            </a:r>
            <a:endParaRPr/>
          </a:p>
          <a:p>
            <a:r>
              <a:rPr lang="en-IN" sz="2000" strike="noStrike">
                <a:latin typeface="Arial"/>
              </a:rPr>
              <a:t>   </a:t>
            </a:r>
            <a:r>
              <a:rPr lang="en-IN" sz="2000" strike="noStrike">
                <a:latin typeface="Arial"/>
              </a:rPr>
              <a:t>The value of the Result parameter indicates the result of the previous TCP-DATA.request service. Its 2521 value is either OK or NOK, but the meaning of this depends on the implementation of the .confirm  primitive.  </a:t>
            </a:r>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43920" y="5210280"/>
            <a:ext cx="7696800" cy="3571920"/>
          </a:xfrm>
          <a:prstGeom prst="rect">
            <a:avLst/>
          </a:prstGeom>
          <a:noFill/>
          <a:ln>
            <a:noFill/>
          </a:ln>
        </p:spPr>
        <p:style>
          <a:lnRef idx="0"/>
          <a:fillRef idx="0"/>
          <a:effectRef idx="0"/>
          <a:fontRef idx="minor"/>
        </p:style>
        <p:txBody>
          <a:bodyPr lIns="90000" rIns="90000" tIns="45000" bIns="45000"/>
          <a:p>
            <a:r>
              <a:rPr lang="en-IN" sz="2000" strike="noStrike">
                <a:solidFill>
                  <a:srgbClr val="000000"/>
                </a:solidFill>
                <a:latin typeface="Arial"/>
                <a:ea typeface="Microsoft YaHei"/>
              </a:rPr>
              <a:t>state-less entity: it is doing the above described track-keeping – re-trying procedure in order to make the “streaming”  nature of the TCP transparent to the service user DLMS/COSEM AL</a:t>
            </a:r>
            <a:endParaRPr/>
          </a:p>
          <a:p>
            <a:endParaRPr/>
          </a:p>
          <a:p>
            <a:endParaRPr/>
          </a:p>
          <a:p>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9288000" y="6374520"/>
            <a:ext cx="3743640" cy="5361120"/>
          </a:xfrm>
          <a:prstGeom prst="rect">
            <a:avLst/>
          </a:prstGeom>
        </p:spPr>
        <p:txBody>
          <a:bodyPr lIns="0" rIns="0" tIns="0" bIns="0"/>
          <a:p>
            <a:r>
              <a:rPr lang="en-IN" sz="2000" strike="noStrike">
                <a:latin typeface="Arial"/>
              </a:rPr>
              <a:t>    </a:t>
            </a:r>
            <a:endParaRPr/>
          </a:p>
        </p:txBody>
      </p:sp>
      <p:sp>
        <p:nvSpPr>
          <p:cNvPr id="392" name="CustomShape 2"/>
          <p:cNvSpPr/>
          <p:nvPr/>
        </p:nvSpPr>
        <p:spPr>
          <a:xfrm>
            <a:off x="216000" y="11997720"/>
            <a:ext cx="5543640" cy="601920"/>
          </a:xfrm>
          <a:prstGeom prst="rect">
            <a:avLst/>
          </a:prstGeom>
          <a:noFill/>
          <a:ln>
            <a:noFill/>
          </a:ln>
        </p:spPr>
        <p:style>
          <a:lnRef idx="0"/>
          <a:fillRef idx="0"/>
          <a:effectRef idx="0"/>
          <a:fontRef idx="minor"/>
        </p:style>
        <p:txBody>
          <a:bodyPr lIns="90000" rIns="90000" tIns="45000" bIns="45000"/>
          <a:p>
            <a:r>
              <a:rPr lang="en-IN" strike="noStrike">
                <a:latin typeface="Arial"/>
              </a:rPr>
              <a:t>http://www.tcpipguide.com/free/t_TCPMessageSegmentFormat-3.htm</a:t>
            </a:r>
            <a:endParaRPr/>
          </a:p>
        </p:txBody>
      </p:sp>
      <p:sp>
        <p:nvSpPr>
          <p:cNvPr id="393" name="CustomShape 3"/>
          <p:cNvSpPr/>
          <p:nvPr/>
        </p:nvSpPr>
        <p:spPr>
          <a:xfrm>
            <a:off x="23400" y="-1558800"/>
            <a:ext cx="7739280" cy="13912200"/>
          </a:xfrm>
          <a:prstGeom prst="rect">
            <a:avLst/>
          </a:prstGeom>
          <a:noFill/>
          <a:ln>
            <a:noFill/>
          </a:ln>
        </p:spPr>
        <p:style>
          <a:lnRef idx="0"/>
          <a:fillRef idx="0"/>
          <a:effectRef idx="0"/>
          <a:fontRef idx="minor"/>
        </p:style>
        <p:txBody>
          <a:bodyPr lIns="90000" rIns="90000" tIns="45000" bIns="45000"/>
          <a:p>
            <a:r>
              <a:rPr lang="en-IN" strike="noStrike">
                <a:latin typeface="Arial"/>
              </a:rPr>
              <a:t> </a:t>
            </a:r>
            <a:r>
              <a:rPr lang="en-IN" strike="noStrike">
                <a:latin typeface="Arial"/>
              </a:rPr>
              <a:t>http://www.tcpipguide.com/free/t_TCPMessageSegmentFormat-3.htm</a:t>
            </a:r>
            <a:endParaRPr/>
          </a:p>
          <a:p>
            <a:endParaRPr/>
          </a:p>
          <a:p>
            <a:r>
              <a:rPr lang="en-IN" strike="noStrike">
                <a:latin typeface="Arial"/>
              </a:rPr>
              <a:t>Source Port:  The 16-bit port number of the process that originated the TCP segment on the source device. </a:t>
            </a:r>
            <a:endParaRPr/>
          </a:p>
          <a:p>
            <a:endParaRPr/>
          </a:p>
          <a:p>
            <a:r>
              <a:rPr lang="en-IN" strike="noStrike">
                <a:latin typeface="Arial"/>
              </a:rPr>
              <a:t>Destination Port: The 16-bit port number of the process that is the ultimate intended recipient of the message on the destination device. </a:t>
            </a:r>
            <a:endParaRPr/>
          </a:p>
          <a:p>
            <a:endParaRPr/>
          </a:p>
          <a:p>
            <a:r>
              <a:rPr lang="en-IN" strike="noStrike">
                <a:latin typeface="Arial"/>
              </a:rPr>
              <a:t>Sequence Number: For normal transmissions, the sequence number of the first byte of data in this segment. In a connection request (SYN) message, this carries the initial sequence number (ISN) of the source TCP. The first byte of data will be given the next sequence number after the contents of this field, </a:t>
            </a:r>
            <a:endParaRPr/>
          </a:p>
          <a:p>
            <a:endParaRPr/>
          </a:p>
          <a:p>
            <a:r>
              <a:rPr lang="en-IN" strike="noStrike">
                <a:latin typeface="Arial"/>
              </a:rPr>
              <a:t>Acknowledgment Number: When the ACK bit is set, this segment is serving as an acknowledgment (in addition to other possible duties) and this field contains the sequence number the source is next expecting the destination to send. </a:t>
            </a:r>
            <a:endParaRPr/>
          </a:p>
          <a:p>
            <a:endParaRPr/>
          </a:p>
          <a:p>
            <a:r>
              <a:rPr lang="en-IN" strike="noStrike">
                <a:latin typeface="Arial"/>
              </a:rPr>
              <a:t>Data Offset: Specifies the number of 32-bit words of data in the TCP header. In other words, this value times four equals the number of bytes in the header, which must always be a multiple of four. It is called a “data offset” since it indicates by how many 32-bit words the start of the data is offset from the beginning of the TCP segment.</a:t>
            </a:r>
            <a:endParaRPr/>
          </a:p>
          <a:p>
            <a:endParaRPr/>
          </a:p>
          <a:p>
            <a:r>
              <a:rPr lang="en-IN" strike="noStrike">
                <a:latin typeface="Arial"/>
              </a:rPr>
              <a:t>Reserved: 6 bits reserved for future use; sent as zero.</a:t>
            </a:r>
            <a:endParaRPr/>
          </a:p>
        </p:txBody>
      </p:sp>
      <p:sp>
        <p:nvSpPr>
          <p:cNvPr id="394" name="CustomShape 4"/>
          <p:cNvSpPr/>
          <p:nvPr/>
        </p:nvSpPr>
        <p:spPr>
          <a:xfrm>
            <a:off x="23400" y="4986720"/>
            <a:ext cx="7693560" cy="9628920"/>
          </a:xfrm>
          <a:prstGeom prst="rect">
            <a:avLst/>
          </a:prstGeom>
          <a:noFill/>
          <a:ln>
            <a:noFill/>
          </a:ln>
        </p:spPr>
        <p:style>
          <a:lnRef idx="0"/>
          <a:fillRef idx="0"/>
          <a:effectRef idx="0"/>
          <a:fontRef idx="minor"/>
        </p:style>
        <p:txBody>
          <a:bodyPr lIns="90000" rIns="90000" tIns="45000" bIns="45000"/>
          <a:p>
            <a:endParaRPr/>
          </a:p>
          <a:p>
            <a:endParaRPr/>
          </a:p>
          <a:p>
            <a:r>
              <a:rPr lang="en-IN" strike="noStrike">
                <a:latin typeface="Arial"/>
              </a:rPr>
              <a:t>Window: Indicates the number of octets of data the sender of this segment is willing to accept from the receiver at one time. This normally corresponds to the current size of the buffer allocated to accept data for this connection. This field is, in other words, the current receive window size for the device sending this segment, which is also the send window for the recipient of the segment. See the data transfer mechanics topic for details.</a:t>
            </a:r>
            <a:endParaRPr/>
          </a:p>
          <a:p>
            <a:endParaRPr/>
          </a:p>
          <a:p>
            <a:r>
              <a:rPr lang="en-IN" strike="noStrike">
                <a:latin typeface="Arial"/>
              </a:rPr>
              <a:t>Checksum: A 16-bit checksum for data integrity protection, computed over the entire TCP datagram plus a special “pseudo header” of fields. It is used to protect the entire TCP segment against not just errors in transmission, but also errors in delivery. Optional alternate checksum methods are also supported.</a:t>
            </a:r>
            <a:endParaRPr/>
          </a:p>
          <a:p>
            <a:endParaRPr/>
          </a:p>
          <a:p>
            <a:r>
              <a:rPr lang="en-IN" strike="noStrike">
                <a:latin typeface="Arial"/>
              </a:rPr>
              <a:t>Urgent Pointer: Used in conjunction with the URG control bit for priority data transfer. This field contains the sequence number of the last byte of urgent data. See the priority data transfer topic for details</a:t>
            </a:r>
            <a:endParaRPr/>
          </a:p>
          <a:p>
            <a:endParaRPr/>
          </a:p>
          <a:p>
            <a:r>
              <a:rPr lang="en-IN" strike="noStrike">
                <a:latin typeface="Arial"/>
              </a:rPr>
              <a:t>Padding: If the Options field is not a multiple of 32 bits in length, enough zeroes are added to pad the header so it is a multiple of 32 bits</a:t>
            </a:r>
            <a:endParaRPr/>
          </a:p>
          <a:p>
            <a:endParaRPr/>
          </a:p>
          <a:p>
            <a:r>
              <a:rPr lang="en-IN" strike="noStrike">
                <a:latin typeface="Arial"/>
              </a:rPr>
              <a:t>Data: The bytes of data being sent in the segment.</a:t>
            </a:r>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1224000" y="4968000"/>
            <a:ext cx="8782200" cy="8044200"/>
          </a:xfrm>
          <a:prstGeom prst="rect">
            <a:avLst/>
          </a:prstGeom>
        </p:spPr>
        <p:txBody>
          <a:bodyPr lIns="0" rIns="0" tIns="0" bIns="0"/>
          <a:p>
            <a:r>
              <a:rPr lang="en-IN" sz="2000" strike="noStrike">
                <a:latin typeface="Arial"/>
              </a:rPr>
              <a:t>  </a:t>
            </a:r>
            <a:r>
              <a:rPr lang="en-IN" sz="2000" strike="noStrike">
                <a:latin typeface="Arial"/>
              </a:rPr>
              <a:t>The TCP connection is established using a three-way handshake mechanism, as described in  STD0007. This requires three message exchanges as shown above and guarantees that both sides  know that the other side is ready to transmit and also that the two sides are synchronized: the initial  sequence numbers are agreed upon.  </a:t>
            </a:r>
            <a:endParaRPr/>
          </a:p>
          <a:p>
            <a:r>
              <a:rPr lang="en-IN" sz="2000" strike="noStrike">
                <a:latin typeface="Arial"/>
              </a:rPr>
              <a:t>    </a:t>
            </a:r>
            <a:r>
              <a:rPr lang="en-IN" sz="2000" strike="noStrike">
                <a:latin typeface="Arial"/>
              </a:rPr>
              <a:t>Both the client and server side TCP connection manager processes are allowed to initiate the TCP  connection. To establish the connection, one of them plays the role of the initiator, and the other that 2580 of the responder.  </a:t>
            </a:r>
            <a:endParaRPr/>
          </a:p>
          <a:p>
            <a:r>
              <a:rPr lang="en-IN" sz="2000" strike="noStrike">
                <a:latin typeface="Arial"/>
              </a:rPr>
              <a:t>   </a:t>
            </a:r>
            <a:r>
              <a:rPr lang="en-IN" sz="2000" strike="noStrike">
                <a:latin typeface="Arial"/>
              </a:rPr>
              <a:t>In order to be able to respond, the responder has to perform a ‘passive’ opening before receiving the  first, SYN packet. </a:t>
            </a:r>
            <a:endParaRPr/>
          </a:p>
          <a:p>
            <a:r>
              <a:rPr lang="en-IN" sz="2000" strike="noStrike">
                <a:latin typeface="Arial"/>
              </a:rPr>
              <a:t>To do this, it has to contact the local operating system (OS) to indicate, that it is  ready to accept incoming connection requests. As the result of this contact, the OS assigns  a TCP  port number to that end-point of the connection and reserves the resources required for a future  connection – but no message is sent out.  </a:t>
            </a:r>
            <a:endParaRPr/>
          </a:p>
          <a:p>
            <a:r>
              <a:rPr lang="en-IN" sz="2000" strike="noStrike">
                <a:latin typeface="Arial"/>
              </a:rPr>
              <a:t>    </a:t>
            </a:r>
            <a:r>
              <a:rPr lang="en-IN" sz="2000" strike="noStrike">
                <a:latin typeface="Arial"/>
              </a:rPr>
              <a:t>In the case of the DLMS/COSEM TCP-based TL, the wrapper sublayer initiates this passive opening  autonomously during system initialisation. In other words, as this passive opening is the  responsibility of the wrapper sublayer, no service is provided to an external entity to initiate the  passive opening.  </a:t>
            </a:r>
            <a:endParaRPr/>
          </a:p>
          <a:p>
            <a:r>
              <a:rPr lang="en-IN" sz="2000" strike="noStrike">
                <a:latin typeface="Arial"/>
              </a:rPr>
              <a:t>    </a:t>
            </a:r>
            <a:r>
              <a:rPr lang="en-IN" sz="2000" strike="noStrike">
                <a:latin typeface="Arial"/>
              </a:rPr>
              <a:t>As both the client and the server side TCP connection manager processes are allowed to play the  role of the “Responder” application, the TLs on both sides shall perform a passive opening during the  system initialisation. </a:t>
            </a:r>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1440000" y="2448000"/>
            <a:ext cx="9935640" cy="6478560"/>
          </a:xfrm>
          <a:prstGeom prst="rect">
            <a:avLst/>
          </a:prstGeom>
        </p:spPr>
        <p:txBody>
          <a:bodyPr lIns="0" rIns="0" tIns="0" bIns="0"/>
          <a:p>
            <a:r>
              <a:rPr lang="en-IN" sz="2000" strike="noStrike">
                <a:latin typeface="Arial"/>
              </a:rPr>
              <a:t>    </a:t>
            </a:r>
            <a:r>
              <a:rPr lang="en-IN" sz="2000" strike="noStrike">
                <a:latin typeface="Arial"/>
              </a:rPr>
              <a:t>The procedure can be initiated either by the client or the server side TCP connection manager  process, by invoking the TCP-DISCONNECT.request primitive. </a:t>
            </a:r>
            <a:endParaRPr/>
          </a:p>
          <a:p>
            <a:r>
              <a:rPr lang="en-IN" sz="2000" strike="noStrike">
                <a:latin typeface="Arial"/>
              </a:rPr>
              <a:t>    </a:t>
            </a:r>
            <a:r>
              <a:rPr lang="en-IN" sz="2000" strike="noStrike">
                <a:latin typeface="Arial"/>
              </a:rPr>
              <a:t>This request is transformed by the  “wrapper” to a CLOSE () function call to the TCP interface.  </a:t>
            </a:r>
            <a:endParaRPr/>
          </a:p>
          <a:p>
            <a:r>
              <a:rPr lang="en-IN" sz="2000" strike="noStrike">
                <a:latin typeface="Arial"/>
              </a:rPr>
              <a:t>    </a:t>
            </a:r>
            <a:r>
              <a:rPr lang="en-IN" sz="2000" strike="noStrike">
                <a:latin typeface="Arial"/>
              </a:rPr>
              <a:t>The TCP sends a fin segment, which is acknowledged by the peer TCP . At the same time, through  the wrapper, the TCP-DISCONNECT.indication primitive is generated, informing the user TCP  connection manager that the connection is closing. The connection manager – in order to gracefully  release the connection – responds with a TCP-DISCONNECT.response primitive. </a:t>
            </a:r>
            <a:endParaRPr/>
          </a:p>
          <a:p>
            <a:endParaRPr/>
          </a:p>
          <a:p>
            <a:r>
              <a:rPr lang="en-IN" sz="2000" strike="noStrike">
                <a:latin typeface="Arial"/>
              </a:rPr>
              <a:t>    </a:t>
            </a:r>
            <a:r>
              <a:rPr lang="en-IN" sz="2000" strike="noStrike">
                <a:latin typeface="Arial"/>
              </a:rPr>
              <a:t>The TCP wrapper  calls the CLOSE function and the TCP sends out its fin segment. At the same time, the TCP wrapper  indicates the closing of the TCP connection to the DLMS/COSEM AL using the TCP- ABORT.indication primitive.  </a:t>
            </a:r>
            <a:endParaRPr/>
          </a:p>
          <a:p>
            <a:r>
              <a:rPr lang="en-IN" sz="2000" strike="noStrike">
                <a:latin typeface="Arial"/>
              </a:rPr>
              <a:t>    </a:t>
            </a:r>
            <a:r>
              <a:rPr lang="en-IN" sz="2000" strike="noStrike">
                <a:latin typeface="Arial"/>
              </a:rPr>
              <a:t>On the requesting side, the TCP sends an acknowledgement and upon the reception of this by the  peer the TCP connection is deleted. At the same time, the wrapper generates the TCP- DISCONNECT.confirm primitive informing the connection manager process that the disconnection  request has been accepted. Similarly to the peer, the TCP disconnection is also indicated to the  DLMS/COSEM AL with the help of the COSEM-ABORT.indication primitive. </a:t>
            </a:r>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288000" y="2952000"/>
            <a:ext cx="6838200" cy="5885640"/>
          </a:xfrm>
          <a:prstGeom prst="rect">
            <a:avLst/>
          </a:prstGeom>
        </p:spPr>
        <p:txBody>
          <a:bodyPr lIns="0" rIns="0" tIns="0" bIns="0"/>
          <a:p>
            <a:r>
              <a:rPr lang="en-IN" sz="2000" strike="noStrike">
                <a:latin typeface="Arial"/>
              </a:rPr>
              <a:t>    </a:t>
            </a:r>
            <a:r>
              <a:rPr lang="en-IN" sz="2000" strike="noStrike">
                <a:latin typeface="Arial"/>
              </a:rPr>
              <a:t>The optional TCP-DATA.confirm primitive indicates the result of the TCP-DATA.request primitive  invoked previously, which is either OK or NOK.</a:t>
            </a:r>
            <a:endParaRPr/>
          </a:p>
          <a:p>
            <a:r>
              <a:rPr lang="en-IN" sz="2000" strike="noStrike">
                <a:latin typeface="Arial"/>
              </a:rPr>
              <a:t>   </a:t>
            </a:r>
            <a:r>
              <a:rPr lang="en-IN" sz="2000" strike="noStrike">
                <a:latin typeface="Arial"/>
              </a:rPr>
              <a:t>However, the meaning of this result is  implementation dependent. When the .confirm primitive is implemented as a local confirmation, the  result indicates whether the DLMS/COSEM TL was able to buffer for sending or to send out the  APDU or not. </a:t>
            </a:r>
            <a:endParaRPr/>
          </a:p>
          <a:p>
            <a:r>
              <a:rPr lang="en-IN" sz="2000" strike="noStrike">
                <a:latin typeface="Arial"/>
              </a:rPr>
              <a:t>   </a:t>
            </a:r>
            <a:r>
              <a:rPr lang="en-IN" sz="2000" strike="noStrike">
                <a:latin typeface="Arial"/>
              </a:rPr>
              <a:t>When it is implemented as a remote confirmation, the result indicates whether the  APDU has been successfully delivered to the destination or not.</a:t>
            </a:r>
            <a:endParaRPr/>
          </a:p>
          <a:p>
            <a:r>
              <a:rPr lang="en-IN" sz="2000" strike="noStrike">
                <a:latin typeface="Arial"/>
              </a:rPr>
              <a:t>  </a:t>
            </a:r>
            <a:endParaRPr/>
          </a:p>
          <a:p>
            <a:r>
              <a:rPr lang="en-IN" sz="2000" strike="noStrike">
                <a:latin typeface="Arial"/>
              </a:rPr>
              <a:t>    </a:t>
            </a:r>
            <a:r>
              <a:rPr lang="en-IN" sz="2000" strike="noStrike">
                <a:latin typeface="Arial"/>
              </a:rPr>
              <a:t>As shown in Figure, the message (a WPDU) may be transported (sent / received) in more than  one TCP packet. It is because TCP sends data as a stream of octets, without preserving data  boundaries. It is the responsibility of the wrapper sublayer to hide this property of the TCP sublayer  from the service user DLMS/COSEM AL. The sender side wrapper keeps track about the amount of  data sent with one SEND() function call and repeats the operation until the whole WPDU is sent. The  receiver side wrapper continues to receive incoming TCP packets until a complete WPDU is  received. </a:t>
            </a:r>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8" name="CustomShape 1"/>
          <p:cNvSpPr/>
          <p:nvPr/>
        </p:nvSpPr>
        <p:spPr>
          <a:xfrm>
            <a:off x="66600" y="4997520"/>
            <a:ext cx="7203600" cy="4648680"/>
          </a:xfrm>
          <a:prstGeom prst="rect">
            <a:avLst/>
          </a:prstGeom>
          <a:noFill/>
          <a:ln>
            <a:noFill/>
          </a:ln>
        </p:spPr>
        <p:style>
          <a:lnRef idx="0"/>
          <a:fillRef idx="0"/>
          <a:effectRef idx="0"/>
          <a:fontRef idx="minor"/>
        </p:style>
        <p:txBody>
          <a:bodyPr lIns="90000" rIns="90000" tIns="45000" bIns="45000"/>
          <a:p>
            <a:r>
              <a:rPr lang="en-IN" sz="2000" strike="noStrike">
                <a:solidFill>
                  <a:srgbClr val="000000"/>
                </a:solidFill>
                <a:latin typeface="Arial"/>
              </a:rPr>
              <a:t>In both macro-states – No TCP Connection and TCP Connected – the wrapper keeps polling the TCP  layer for its connection status, and transits into the other macro-state if the status has changed.  </a:t>
            </a:r>
            <a:endParaRPr/>
          </a:p>
          <a:p>
            <a:endParaRPr/>
          </a:p>
          <a:p>
            <a:r>
              <a:rPr lang="en-IN" sz="2000" strike="noStrike">
                <a:solidFill>
                  <a:srgbClr val="000000"/>
                </a:solidFill>
                <a:latin typeface="Arial"/>
              </a:rPr>
              <a:t>The wrapper enters always into the IDLE sub-state of the TCP Connected state, and transits to the  composite.</a:t>
            </a:r>
            <a:endParaRPr/>
          </a:p>
          <a:p>
            <a:endParaRPr/>
          </a:p>
          <a:p>
            <a:r>
              <a:rPr lang="en-IN" sz="2000" strike="noStrike">
                <a:solidFill>
                  <a:srgbClr val="000000"/>
                </a:solidFill>
                <a:latin typeface="Arial"/>
              </a:rPr>
              <a:t>SEND/RECEIVE state either on a TCP-DATA.request or on the reception of a TCP packet.  In this state, the wrapper sends and/or  receives WPDUs </a:t>
            </a:r>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756000" y="5078520"/>
            <a:ext cx="6046560" cy="4809960"/>
          </a:xfrm>
          <a:prstGeom prst="rect">
            <a:avLst/>
          </a:prstGeom>
        </p:spPr>
        <p:txBody>
          <a:bodyPr lIns="0" rIns="0" tIns="0" bIns="0"/>
          <a:p>
            <a:r>
              <a:rPr lang="en-IN" sz="1600" strike="noStrike">
                <a:solidFill>
                  <a:srgbClr val="000000"/>
                </a:solidFill>
                <a:latin typeface="Arial"/>
                <a:ea typeface="Microsoft YaHei"/>
              </a:rPr>
              <a:t>Sequence numbers are part of the TCP packet, and are</a:t>
            </a:r>
            <a:endParaRPr/>
          </a:p>
          <a:p>
            <a:r>
              <a:rPr lang="en-IN" sz="1600" strike="noStrike">
                <a:solidFill>
                  <a:srgbClr val="000000"/>
                </a:solidFill>
                <a:latin typeface="Arial"/>
                <a:ea typeface="Microsoft YaHei"/>
              </a:rPr>
              <a:t>fundamental to reliable data transfer. </a:t>
            </a:r>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2087640" y="3168000"/>
            <a:ext cx="13607280" cy="11227320"/>
          </a:xfrm>
          <a:prstGeom prst="rect">
            <a:avLst/>
          </a:prstGeom>
        </p:spPr>
        <p:txBody>
          <a:bodyPr lIns="0" rIns="0" tIns="0" bIns="0"/>
          <a:p>
            <a:endParaRPr/>
          </a:p>
          <a:p>
            <a:endParaRPr/>
          </a:p>
          <a:p>
            <a:r>
              <a:rPr lang="en-IN" sz="1600" strike="noStrike">
                <a:latin typeface="Arial"/>
              </a:rPr>
              <a:t>A connection progresses through a series of states during its lifetime.</a:t>
            </a:r>
            <a:endParaRPr/>
          </a:p>
          <a:p>
            <a:endParaRPr/>
          </a:p>
          <a:p>
            <a:r>
              <a:rPr lang="en-IN" sz="1600" strike="noStrike">
                <a:latin typeface="Arial"/>
              </a:rPr>
              <a:t>The states are: LISTEN, SYN-SENT, SYN-RECEIVED,ESTABLISHED, FIN-WAIT-1, FIN-WAIT-2, CLOSE-WAIT, CLOSING, LAST-ACK, TIME-WAIT, and the fictional state CLOSED. CLOSED is fictional because it represents the state when there is no TCB, and therefore, no connection. Briefly the meanings of the states are:</a:t>
            </a:r>
            <a:endParaRPr/>
          </a:p>
          <a:p>
            <a:endParaRPr/>
          </a:p>
          <a:p>
            <a:r>
              <a:rPr lang="en-IN" sz="1600" strike="noStrike">
                <a:latin typeface="Arial"/>
              </a:rPr>
              <a:t>LISTEN - represents waiting for a connection request from any remote TCP and port.</a:t>
            </a:r>
            <a:endParaRPr/>
          </a:p>
          <a:p>
            <a:endParaRPr/>
          </a:p>
          <a:p>
            <a:r>
              <a:rPr lang="en-IN" sz="1600" strike="noStrike">
                <a:latin typeface="Arial"/>
              </a:rPr>
              <a:t>SYN-SENT - represents waiting for a matching connection request after having sent a connection request.</a:t>
            </a:r>
            <a:endParaRPr/>
          </a:p>
          <a:p>
            <a:endParaRPr/>
          </a:p>
          <a:p>
            <a:r>
              <a:rPr lang="en-IN" sz="1600" strike="noStrike">
                <a:latin typeface="Arial"/>
              </a:rPr>
              <a:t>SYN-RECEIVED - represents waiting for a confirming connection request acknowledgment after having both received and sent a connection request.</a:t>
            </a:r>
            <a:endParaRPr/>
          </a:p>
          <a:p>
            <a:endParaRPr/>
          </a:p>
          <a:p>
            <a:r>
              <a:rPr lang="en-IN" sz="1600" strike="noStrike">
                <a:latin typeface="Arial"/>
              </a:rPr>
              <a:t>ESTABLISHED - represents an open connection, data received can be delivered to the user. The normal state for the data transfer phase of the connection.</a:t>
            </a:r>
            <a:endParaRPr/>
          </a:p>
          <a:p>
            <a:endParaRPr/>
          </a:p>
          <a:p>
            <a:r>
              <a:rPr lang="en-IN" sz="1600" strike="noStrike">
                <a:latin typeface="Arial"/>
              </a:rPr>
              <a:t>FIN-WAIT-1 - represents waiting for a connection termination request from the remote TCP, or an acknowledgment of the connection termination request previously sent.</a:t>
            </a:r>
            <a:endParaRPr/>
          </a:p>
          <a:p>
            <a:endParaRPr/>
          </a:p>
          <a:p>
            <a:r>
              <a:rPr lang="en-IN" sz="1600" strike="noStrike">
                <a:latin typeface="Arial"/>
              </a:rPr>
              <a:t>FIN-WAIT-2 - represents waiting for a connection termination request from the remote TCP.</a:t>
            </a:r>
            <a:endParaRPr/>
          </a:p>
          <a:p>
            <a:endParaRPr/>
          </a:p>
          <a:p>
            <a:r>
              <a:rPr lang="en-IN" sz="1600" strike="noStrike">
                <a:latin typeface="Arial"/>
              </a:rPr>
              <a:t>CLOSE-WAIT - represents waiting for a connection termination request from the local user.</a:t>
            </a:r>
            <a:endParaRPr/>
          </a:p>
          <a:p>
            <a:endParaRPr/>
          </a:p>
          <a:p>
            <a:r>
              <a:rPr lang="en-IN" sz="1600" strike="noStrike">
                <a:latin typeface="Arial"/>
              </a:rPr>
              <a:t>CLOSING - represents waiting for a connection termination request acknowledgment from the remote TCP.</a:t>
            </a:r>
            <a:endParaRPr/>
          </a:p>
          <a:p>
            <a:endParaRPr/>
          </a:p>
          <a:p>
            <a:r>
              <a:rPr lang="en-IN" sz="1600" strike="noStrike">
                <a:latin typeface="Arial"/>
              </a:rPr>
              <a:t>LAST-ACK - represents waiting for an acknowledgment of the connection termination request previously sent to the remote TCP (which includes an acknowledgment of its connection termination request).</a:t>
            </a:r>
            <a:endParaRPr/>
          </a:p>
          <a:p>
            <a:endParaRPr/>
          </a:p>
          <a:p>
            <a:r>
              <a:rPr lang="en-IN" sz="1600" strike="noStrike">
                <a:latin typeface="Arial"/>
              </a:rPr>
              <a:t>TIME-WAIT - represents waiting for enough time to pass to be sure the remote TCP received the acknowledgment of its connection termination request.</a:t>
            </a:r>
            <a:endParaRPr/>
          </a:p>
          <a:p>
            <a:endParaRPr/>
          </a:p>
          <a:p>
            <a:r>
              <a:rPr lang="en-IN" sz="1600" strike="noStrike">
                <a:latin typeface="Arial"/>
              </a:rPr>
              <a:t>CLOSED - represents no connection state at all.</a:t>
            </a:r>
            <a:endParaRPr/>
          </a:p>
          <a:p>
            <a:endParaRPr/>
          </a:p>
          <a:p>
            <a:r>
              <a:rPr lang="en-IN" sz="1600" strike="noStrike">
                <a:latin typeface="Arial"/>
              </a:rPr>
              <a:t>A TCP connection progresses from one state to another in response to events. The events are the user calls, OPEN, SEND, RECEIVE, CLOSE, ABORT, and STATUS; the incoming segments, particularly those containing the SYN, ACK, RST and FIN flags; and timeouts.</a:t>
            </a:r>
            <a:endParaRPr/>
          </a:p>
          <a:p>
            <a:endParaRPr/>
          </a:p>
          <a:p>
            <a:r>
              <a:rPr lang="en-IN" sz="1600" strike="noStrike">
                <a:latin typeface="Arial"/>
              </a:rPr>
              <a:t>The state diagram in figure illustrates only state changes, together with the causing events and resulting actions, but addresses neither error conditions nor actions which are not connected with state changes. In a later section, more detail is offered with respect to the reaction of the TCP to events.</a:t>
            </a:r>
            <a:endParaRPr/>
          </a:p>
          <a:p>
            <a:endParaRPr/>
          </a:p>
          <a:p>
            <a:r>
              <a:rPr lang="en-IN" sz="1600" strike="noStrike">
                <a:latin typeface="Arial"/>
              </a:rPr>
              <a:t>If one device setting up a TCP connection sends a SYN and then receives a SYN</a:t>
            </a:r>
            <a:endParaRPr/>
          </a:p>
          <a:p>
            <a:r>
              <a:rPr lang="en-IN" sz="1600" strike="noStrike">
                <a:latin typeface="Arial"/>
              </a:rPr>
              <a:t>from the other one before its SYN is acknowledged, the two devices perform a</a:t>
            </a:r>
            <a:endParaRPr/>
          </a:p>
          <a:p>
            <a:r>
              <a:rPr lang="en-IN" sz="1600" strike="noStrike">
                <a:latin typeface="Arial"/>
              </a:rPr>
              <a:t>simultaneous open, which consists of the exchange of two independent SYN and</a:t>
            </a:r>
            <a:endParaRPr/>
          </a:p>
          <a:p>
            <a:r>
              <a:rPr lang="en-IN" sz="1600" strike="noStrike">
                <a:latin typeface="Arial"/>
              </a:rPr>
              <a:t>ACK message sets. The end result is the same as the conventional three-way</a:t>
            </a:r>
            <a:endParaRPr/>
          </a:p>
          <a:p>
            <a:r>
              <a:rPr lang="en-IN" sz="1600" strike="noStrike">
                <a:latin typeface="Arial"/>
              </a:rPr>
              <a:t>handshake, but the process of getting to the ESTABLISHED state is different. </a:t>
            </a:r>
            <a:endParaRPr/>
          </a:p>
          <a:p>
            <a:r>
              <a:rPr lang="en-IN" sz="1600" strike="noStrike">
                <a:latin typeface="Arial"/>
              </a:rPr>
              <a:t>The possibility of collision normally occurs in Peer-2-Peer connection.</a:t>
            </a:r>
            <a:endParaRPr/>
          </a:p>
        </p:txBody>
      </p:sp>
      <p:sp>
        <p:nvSpPr>
          <p:cNvPr id="401" name="CustomShape 2"/>
          <p:cNvSpPr/>
          <p:nvPr/>
        </p:nvSpPr>
        <p:spPr>
          <a:xfrm>
            <a:off x="-1152000" y="2853360"/>
            <a:ext cx="11231640" cy="602280"/>
          </a:xfrm>
          <a:prstGeom prst="rect">
            <a:avLst/>
          </a:prstGeom>
          <a:noFill/>
          <a:ln>
            <a:noFill/>
          </a:ln>
        </p:spPr>
        <p:style>
          <a:lnRef idx="0"/>
          <a:fillRef idx="0"/>
          <a:effectRef idx="0"/>
          <a:fontRef idx="minor"/>
        </p:style>
        <p:txBody>
          <a:bodyPr lIns="90000" rIns="90000" tIns="45000" bIns="45000"/>
          <a:p>
            <a:r>
              <a:rPr lang="en-IN" strike="noStrike" u="sng">
                <a:latin typeface="Arial"/>
              </a:rPr>
              <a:t>http://www.tcpipguide.com/free/t_TCPConnectionEstablishmentProcessTheThreeWayHandsh-3.htm</a:t>
            </a:r>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821880" y="2232000"/>
            <a:ext cx="9143640" cy="1347228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latin typeface="Arial"/>
              </a:rPr>
              <a:t>::http://www.tcpipguide.com/free/t_TCPConnectionTermination-2.htm</a:t>
            </a:r>
            <a:endParaRPr/>
          </a:p>
          <a:p>
            <a:pPr>
              <a:lnSpc>
                <a:spcPct val="100000"/>
              </a:lnSpc>
            </a:pPr>
            <a:endParaRPr/>
          </a:p>
          <a:p>
            <a:pPr>
              <a:lnSpc>
                <a:spcPct val="100000"/>
              </a:lnSpc>
            </a:pPr>
            <a:r>
              <a:rPr lang="en-IN" strike="noStrike">
                <a:latin typeface="Arial"/>
              </a:rPr>
              <a:t>CLIENT</a:t>
            </a:r>
            <a:endParaRPr/>
          </a:p>
          <a:p>
            <a:pPr>
              <a:lnSpc>
                <a:spcPct val="100000"/>
              </a:lnSpc>
              <a:buBlip>
                <a:blip r:embed="rId1"/>
              </a:buBlip>
            </a:pPr>
            <a:r>
              <a:rPr lang="en-IN" strike="noStrike">
                <a:latin typeface="Arial"/>
              </a:rPr>
              <a:t>ESTABLISHED</a:t>
            </a:r>
            <a:endParaRPr/>
          </a:p>
          <a:p>
            <a:pPr>
              <a:lnSpc>
                <a:spcPct val="100000"/>
              </a:lnSpc>
            </a:pPr>
            <a:endParaRPr/>
          </a:p>
          <a:p>
            <a:pPr>
              <a:lnSpc>
                <a:spcPct val="100000"/>
              </a:lnSpc>
            </a:pPr>
            <a:r>
              <a:rPr lang="en-IN" strike="noStrike">
                <a:latin typeface="Arial"/>
              </a:rPr>
              <a:t>Client Close Step #1 Transmit: The application using TCP signals that the connection is no longer needed. The client TCP sends a segment with the FIN bit set to request that the connection be closed.</a:t>
            </a:r>
            <a:endParaRPr/>
          </a:p>
          <a:p>
            <a:pPr>
              <a:lnSpc>
                <a:spcPct val="100000"/>
              </a:lnSpc>
            </a:pPr>
            <a:endParaRPr/>
          </a:p>
          <a:p>
            <a:pPr>
              <a:lnSpc>
                <a:spcPct val="100000"/>
              </a:lnSpc>
            </a:pPr>
            <a:r>
              <a:rPr lang="en-IN" strike="noStrike">
                <a:latin typeface="Arial"/>
              </a:rPr>
              <a:t>FIN-WAIT-1</a:t>
            </a:r>
            <a:endParaRPr/>
          </a:p>
          <a:p>
            <a:pPr>
              <a:lnSpc>
                <a:spcPct val="100000"/>
              </a:lnSpc>
            </a:pPr>
            <a:endParaRPr/>
          </a:p>
          <a:p>
            <a:pPr>
              <a:lnSpc>
                <a:spcPct val="100000"/>
              </a:lnSpc>
              <a:buBlip>
                <a:blip r:embed="rId2"/>
              </a:buBlip>
            </a:pPr>
            <a:r>
              <a:rPr lang="en-IN" strike="noStrike">
                <a:latin typeface="Arial"/>
              </a:rPr>
              <a:t>FIN-WAIT-1</a:t>
            </a:r>
            <a:endParaRPr/>
          </a:p>
          <a:p>
            <a:pPr>
              <a:lnSpc>
                <a:spcPct val="100000"/>
              </a:lnSpc>
            </a:pPr>
            <a:endParaRPr/>
          </a:p>
          <a:p>
            <a:pPr>
              <a:lnSpc>
                <a:spcPct val="100000"/>
              </a:lnSpc>
            </a:pPr>
            <a:r>
              <a:rPr lang="en-IN" strike="noStrike">
                <a:latin typeface="Arial"/>
              </a:rPr>
              <a:t>The client, having sent a FIN, is waiting for it to both be acknowledged and for the serve to send its own FIN. In this state the client can still receive data from the server but will no longer accept data from its local application to be sent to the server.</a:t>
            </a:r>
            <a:endParaRPr/>
          </a:p>
          <a:p>
            <a:pPr>
              <a:lnSpc>
                <a:spcPct val="100000"/>
              </a:lnSpc>
            </a:pPr>
            <a:endParaRPr/>
          </a:p>
          <a:p>
            <a:pPr>
              <a:lnSpc>
                <a:spcPct val="100000"/>
              </a:lnSpc>
              <a:buBlip>
                <a:blip r:embed="rId3"/>
              </a:buBlip>
            </a:pPr>
            <a:r>
              <a:rPr lang="en-IN" strike="noStrike">
                <a:latin typeface="Arial"/>
              </a:rPr>
              <a:t>FIN-WAIT-1</a:t>
            </a:r>
            <a:endParaRPr/>
          </a:p>
          <a:p>
            <a:pPr>
              <a:lnSpc>
                <a:spcPct val="100000"/>
              </a:lnSpc>
            </a:pPr>
            <a:endParaRPr/>
          </a:p>
          <a:p>
            <a:pPr>
              <a:lnSpc>
                <a:spcPct val="100000"/>
              </a:lnSpc>
            </a:pPr>
            <a:r>
              <a:rPr lang="en-IN" strike="noStrike">
                <a:latin typeface="Arial"/>
              </a:rPr>
              <a:t>Client Close Step #2 Receive: The client receives the ACK for its FIN. It must now wait for the server to close.</a:t>
            </a:r>
            <a:endParaRPr/>
          </a:p>
          <a:p>
            <a:pPr>
              <a:lnSpc>
                <a:spcPct val="100000"/>
              </a:lnSpc>
            </a:pPr>
            <a:endParaRPr/>
          </a:p>
          <a:p>
            <a:pPr>
              <a:lnSpc>
                <a:spcPct val="100000"/>
              </a:lnSpc>
            </a:pPr>
            <a:r>
              <a:rPr lang="en-IN" strike="noStrike">
                <a:latin typeface="Arial"/>
              </a:rPr>
              <a:t>FIN-WAIT-2</a:t>
            </a:r>
            <a:endParaRPr/>
          </a:p>
          <a:p>
            <a:pPr>
              <a:lnSpc>
                <a:spcPct val="100000"/>
              </a:lnSpc>
            </a:pPr>
            <a:r>
              <a:rPr lang="en-IN" strike="noStrike">
                <a:latin typeface="Arial"/>
              </a:rPr>
              <a:t>The client is waiting for the server's FIN.</a:t>
            </a:r>
            <a:endParaRPr/>
          </a:p>
          <a:p>
            <a:pPr>
              <a:lnSpc>
                <a:spcPct val="100000"/>
              </a:lnSpc>
            </a:pPr>
            <a:endParaRPr/>
          </a:p>
          <a:p>
            <a:pPr>
              <a:lnSpc>
                <a:spcPct val="100000"/>
              </a:lnSpc>
              <a:buBlip>
                <a:blip r:embed="rId4"/>
              </a:buBlip>
            </a:pPr>
            <a:r>
              <a:rPr lang="en-IN" strike="noStrike">
                <a:latin typeface="Arial"/>
              </a:rPr>
              <a:t>FIN-WAIT-2</a:t>
            </a:r>
            <a:endParaRPr/>
          </a:p>
          <a:p>
            <a:pPr>
              <a:lnSpc>
                <a:spcPct val="100000"/>
              </a:lnSpc>
            </a:pPr>
            <a:endParaRPr/>
          </a:p>
          <a:p>
            <a:pPr>
              <a:lnSpc>
                <a:spcPct val="100000"/>
              </a:lnSpc>
            </a:pPr>
            <a:r>
              <a:rPr lang="en-IN" strike="noStrike">
                <a:latin typeface="Arial"/>
              </a:rPr>
              <a:t>Server Close Step #1 Receive and Step #2 Transmit: The client receives the server's FIN and sends back an ACK.</a:t>
            </a:r>
            <a:endParaRPr/>
          </a:p>
          <a:p>
            <a:pPr>
              <a:lnSpc>
                <a:spcPct val="100000"/>
              </a:lnSpc>
            </a:pPr>
            <a:endParaRPr/>
          </a:p>
          <a:p>
            <a:pPr>
              <a:lnSpc>
                <a:spcPct val="100000"/>
              </a:lnSpc>
            </a:pPr>
            <a:r>
              <a:rPr lang="en-IN" strike="noStrike">
                <a:latin typeface="Arial"/>
              </a:rPr>
              <a:t>TIME-WAIT</a:t>
            </a:r>
            <a:endParaRPr/>
          </a:p>
          <a:p>
            <a:pPr>
              <a:lnSpc>
                <a:spcPct val="100000"/>
              </a:lnSpc>
            </a:pPr>
            <a:endParaRPr/>
          </a:p>
          <a:p>
            <a:pPr>
              <a:lnSpc>
                <a:spcPct val="100000"/>
              </a:lnSpc>
              <a:buBlip>
                <a:blip r:embed="rId5"/>
              </a:buBlip>
            </a:pPr>
            <a:r>
              <a:rPr lang="en-IN" strike="noStrike">
                <a:latin typeface="Arial"/>
              </a:rPr>
              <a:t>TIME-WAIT</a:t>
            </a:r>
            <a:endParaRPr/>
          </a:p>
          <a:p>
            <a:pPr>
              <a:lnSpc>
                <a:spcPct val="100000"/>
              </a:lnSpc>
            </a:pPr>
            <a:endParaRPr/>
          </a:p>
          <a:p>
            <a:pPr>
              <a:lnSpc>
                <a:spcPct val="100000"/>
              </a:lnSpc>
            </a:pPr>
            <a:r>
              <a:rPr lang="en-IN" strike="noStrike">
                <a:latin typeface="Arial"/>
              </a:rPr>
              <a:t>The client waits for a period of time equal to double the maximum segment life (MSL) time, to ensure the ACK it sent was received.</a:t>
            </a:r>
            <a:endParaRPr/>
          </a:p>
          <a:p>
            <a:pPr>
              <a:lnSpc>
                <a:spcPct val="100000"/>
              </a:lnSpc>
            </a:pPr>
            <a:endParaRPr/>
          </a:p>
          <a:p>
            <a:pPr>
              <a:lnSpc>
                <a:spcPct val="100000"/>
              </a:lnSpc>
              <a:buBlip>
                <a:blip r:embed="rId6"/>
              </a:buBlip>
            </a:pPr>
            <a:r>
              <a:rPr lang="en-IN" strike="noStrike">
                <a:latin typeface="Arial"/>
              </a:rPr>
              <a:t>TIME-WAIT</a:t>
            </a:r>
            <a:endParaRPr/>
          </a:p>
          <a:p>
            <a:pPr>
              <a:lnSpc>
                <a:spcPct val="100000"/>
              </a:lnSpc>
            </a:pPr>
            <a:r>
              <a:rPr lang="en-IN" strike="noStrike">
                <a:latin typeface="Arial"/>
              </a:rPr>
              <a:t>The timer expires after double the MSL time.</a:t>
            </a:r>
            <a:endParaRPr/>
          </a:p>
          <a:p>
            <a:pPr>
              <a:lnSpc>
                <a:spcPct val="100000"/>
              </a:lnSpc>
            </a:pPr>
            <a:r>
              <a:rPr lang="en-IN" strike="noStrike">
                <a:latin typeface="Arial"/>
              </a:rPr>
              <a:t>CLOSED</a:t>
            </a:r>
            <a:endParaRPr/>
          </a:p>
          <a:p>
            <a:pPr>
              <a:lnSpc>
                <a:spcPct val="100000"/>
              </a:lnSpc>
              <a:buBlip>
                <a:blip r:embed="rId7"/>
              </a:buBlip>
            </a:pPr>
            <a:r>
              <a:rPr lang="en-IN" strike="noStrike">
                <a:latin typeface="Arial"/>
              </a:rPr>
              <a:t>CLOSED</a:t>
            </a:r>
            <a:endParaRPr/>
          </a:p>
          <a:p>
            <a:pPr>
              <a:lnSpc>
                <a:spcPct val="100000"/>
              </a:lnSpc>
            </a:pPr>
            <a:r>
              <a:rPr lang="en-IN" strike="noStrike">
                <a:latin typeface="Arial"/>
              </a:rPr>
              <a:t>The connection is closed.</a:t>
            </a:r>
            <a:endParaRPr/>
          </a:p>
          <a:p>
            <a:pPr>
              <a:lnSpc>
                <a:spcPct val="100000"/>
              </a:lnSpc>
            </a:pPr>
            <a:endParaRPr/>
          </a:p>
          <a:p>
            <a:pPr>
              <a:lnSpc>
                <a:spcPct val="100000"/>
              </a:lnSpc>
            </a:pPr>
            <a:endParaRPr/>
          </a:p>
        </p:txBody>
      </p:sp>
      <p:sp>
        <p:nvSpPr>
          <p:cNvPr id="403" name="CustomShape 2"/>
          <p:cNvSpPr/>
          <p:nvPr/>
        </p:nvSpPr>
        <p:spPr>
          <a:xfrm>
            <a:off x="-216000" y="15264000"/>
            <a:ext cx="6978960" cy="34632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792360" y="4917240"/>
            <a:ext cx="6046200" cy="5665320"/>
          </a:xfrm>
          <a:prstGeom prst="rect">
            <a:avLst/>
          </a:prstGeom>
        </p:spPr>
        <p:txBody>
          <a:bodyPr lIns="0" rIns="0" tIns="0" bIns="0"/>
          <a:p>
            <a:r>
              <a:rPr lang="en-IN" sz="2000" strike="noStrike">
                <a:latin typeface="Arial"/>
              </a:rPr>
              <a:t>Stateless entity:  </a:t>
            </a:r>
            <a:endParaRPr/>
          </a:p>
          <a:p>
            <a:r>
              <a:rPr lang="en-IN" sz="2000" strike="noStrike">
                <a:latin typeface="Arial"/>
              </a:rPr>
              <a:t>   </a:t>
            </a:r>
            <a:r>
              <a:rPr lang="en-IN" sz="2000" strike="noStrike">
                <a:latin typeface="Arial"/>
              </a:rPr>
              <a:t>a communication protocol that treats each request as an independent transaction that is unrelated to any previous request so that the communication consists of independent pairs of request and response</a:t>
            </a:r>
            <a:endParaRPr/>
          </a:p>
          <a:p>
            <a:r>
              <a:rPr lang="en-IN" sz="2000" strike="noStrike">
                <a:latin typeface="Arial"/>
              </a:rPr>
              <a:t>Both TCP and UDP provide additional addressing capability at the transport level, called port, to  distinguish between applications. The AL is listening only on one TCP or UDP port for exchanging  messages between any client and server APs. As in a single physical device several client or server  APs may be present, an additional addressing capability is needed. This is provided by the wrapper sublayer. The wrapper provides an identifier – wPort – similar to the TCP or UDP port  numbers, but on the top of these layers. A particular COSEM client AP and/or a particular COSEM logical device in the same physical device can be thus identified by its wPort number.</a:t>
            </a:r>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720" y="2952000"/>
            <a:ext cx="8063280" cy="7380000"/>
          </a:xfrm>
          <a:prstGeom prst="rect">
            <a:avLst/>
          </a:prstGeom>
        </p:spPr>
        <p:txBody>
          <a:bodyPr lIns="0" rIns="0" tIns="0" bIns="0"/>
          <a:p>
            <a:r>
              <a:rPr lang="en-IN" sz="2600" strike="noStrike">
                <a:latin typeface="Arial"/>
              </a:rPr>
              <a:t>NOTE: As calling the RECEIVE() function is asynchronous with regard to the TCP communications, it is perfectly possible,  that the receiver calls the RECEIVE() function at a moment, when the reception of a TCP packet is in progress ( T1. on the  Figure above) – or even if when no characters have been received since the last RECEIVE() call. It does not lead to  erroneous reception: it increases only the number of necessary RECEIVE() function calls to get the complete message.  </a:t>
            </a:r>
            <a:endParaRPr/>
          </a:p>
          <a:p>
            <a:endParaRPr/>
          </a:p>
          <a:p>
            <a:r>
              <a:rPr lang="en-IN" sz="2600" strike="noStrike">
                <a:latin typeface="Arial"/>
              </a:rPr>
              <a:t>NOTE : It is also possible that one or more SEND() calls result in sending more than one TCP packet. It does not lead to  erroneous reception either: sooner or later, the receiver gets the whole message. </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756000" y="5078520"/>
            <a:ext cx="6046200" cy="4809600"/>
          </a:xfrm>
          <a:prstGeom prst="rect">
            <a:avLst/>
          </a:prstGeom>
        </p:spPr>
        <p:txBody>
          <a:bodyPr lIns="0" rIns="0" tIns="0" bIns="0"/>
          <a:p>
            <a:r>
              <a:rPr lang="en-IN" sz="2000" strike="noStrike">
                <a:solidFill>
                  <a:srgbClr val="000000"/>
                </a:solidFill>
                <a:latin typeface="Arial"/>
                <a:ea typeface="Microsoft YaHei"/>
              </a:rPr>
              <a:t> </a:t>
            </a:r>
            <a:r>
              <a:rPr lang="en-IN" sz="2000" strike="noStrike">
                <a:solidFill>
                  <a:srgbClr val="000000"/>
                </a:solidFill>
                <a:latin typeface="Arial"/>
                <a:ea typeface="Microsoft YaHei"/>
              </a:rPr>
              <a:t>Several well-known Internet applications, like SNMP,  DHCP, TFTP, etc. take advantage of these performance benefits, either because some datagram  applications do not need to be reliable or because the required reliability mechanism is ensured by  the application itself.</a:t>
            </a:r>
            <a:endParaRPr/>
          </a:p>
          <a:p>
            <a:endParaRPr/>
          </a:p>
          <a:p>
            <a:r>
              <a:rPr lang="en-IN" sz="2000" strike="noStrike">
                <a:solidFill>
                  <a:srgbClr val="000000"/>
                </a:solidFill>
                <a:latin typeface="Arial"/>
                <a:ea typeface="Microsoft YaHei"/>
              </a:rPr>
              <a:t> </a:t>
            </a:r>
            <a:r>
              <a:rPr lang="en-IN" sz="2000" strike="noStrike">
                <a:solidFill>
                  <a:srgbClr val="000000"/>
                </a:solidFill>
                <a:latin typeface="Arial"/>
                <a:ea typeface="Microsoft YaHei"/>
              </a:rPr>
              <a:t>Request/response type applications, like a confirmed COSEM application  association established on the DLMS/COSEM UDP-based TL, then invoking confirmed xDLMS data  transfer services is a good example for this second category.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5" name="" descr=""/>
          <p:cNvPicPr/>
          <p:nvPr/>
        </p:nvPicPr>
        <p:blipFill>
          <a:blip r:embed="rId2"/>
          <a:stretch/>
        </p:blipFill>
        <p:spPr>
          <a:xfrm>
            <a:off x="2292480" y="1768680"/>
            <a:ext cx="5494680" cy="4384080"/>
          </a:xfrm>
          <a:prstGeom prst="rect">
            <a:avLst/>
          </a:prstGeom>
          <a:ln>
            <a:noFill/>
          </a:ln>
        </p:spPr>
      </p:pic>
      <p:pic>
        <p:nvPicPr>
          <p:cNvPr id="36"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9" name="" descr=""/>
          <p:cNvPicPr/>
          <p:nvPr/>
        </p:nvPicPr>
        <p:blipFill>
          <a:blip r:embed="rId2"/>
          <a:stretch/>
        </p:blipFill>
        <p:spPr>
          <a:xfrm>
            <a:off x="2292480" y="1768680"/>
            <a:ext cx="5494680" cy="4384080"/>
          </a:xfrm>
          <a:prstGeom prst="rect">
            <a:avLst/>
          </a:prstGeom>
          <a:ln>
            <a:noFill/>
          </a:ln>
        </p:spPr>
      </p:pic>
      <p:pic>
        <p:nvPicPr>
          <p:cNvPr id="110"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15"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1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1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3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4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4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6" name="" descr=""/>
          <p:cNvPicPr/>
          <p:nvPr/>
        </p:nvPicPr>
        <p:blipFill>
          <a:blip r:embed="rId2"/>
          <a:stretch/>
        </p:blipFill>
        <p:spPr>
          <a:xfrm>
            <a:off x="2292480" y="1768680"/>
            <a:ext cx="5494680" cy="4384080"/>
          </a:xfrm>
          <a:prstGeom prst="rect">
            <a:avLst/>
          </a:prstGeom>
          <a:ln>
            <a:noFill/>
          </a:ln>
        </p:spPr>
      </p:pic>
      <p:pic>
        <p:nvPicPr>
          <p:cNvPr id="147" name="" descr=""/>
          <p:cNvPicPr/>
          <p:nvPr/>
        </p:nvPicPr>
        <p:blipFill>
          <a:blip r:embed="rId3"/>
          <a:stretch/>
        </p:blipFill>
        <p:spPr>
          <a:xfrm>
            <a:off x="2292480" y="1768680"/>
            <a:ext cx="549468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52"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54"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5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57"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6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62"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63"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6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67"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6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7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71"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73"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74"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7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7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78"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79"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81"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82"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83" name="" descr=""/>
          <p:cNvPicPr/>
          <p:nvPr/>
        </p:nvPicPr>
        <p:blipFill>
          <a:blip r:embed="rId2"/>
          <a:stretch/>
        </p:blipFill>
        <p:spPr>
          <a:xfrm>
            <a:off x="2292480" y="1768680"/>
            <a:ext cx="5494680" cy="4384080"/>
          </a:xfrm>
          <a:prstGeom prst="rect">
            <a:avLst/>
          </a:prstGeom>
          <a:ln>
            <a:noFill/>
          </a:ln>
        </p:spPr>
      </p:pic>
      <p:pic>
        <p:nvPicPr>
          <p:cNvPr id="184" name="" descr=""/>
          <p:cNvPicPr/>
          <p:nvPr/>
        </p:nvPicPr>
        <p:blipFill>
          <a:blip r:embed="rId3"/>
          <a:stretch/>
        </p:blipFill>
        <p:spPr>
          <a:xfrm>
            <a:off x="2292480" y="1768680"/>
            <a:ext cx="5494680" cy="43840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89"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9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9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9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9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9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20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0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0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0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0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0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0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1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1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1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21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1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21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220" name="" descr=""/>
          <p:cNvPicPr/>
          <p:nvPr/>
        </p:nvPicPr>
        <p:blipFill>
          <a:blip r:embed="rId2"/>
          <a:stretch/>
        </p:blipFill>
        <p:spPr>
          <a:xfrm>
            <a:off x="2292480" y="1768680"/>
            <a:ext cx="5494680" cy="4384080"/>
          </a:xfrm>
          <a:prstGeom prst="rect">
            <a:avLst/>
          </a:prstGeom>
          <a:ln>
            <a:noFill/>
          </a:ln>
        </p:spPr>
      </p:pic>
      <p:pic>
        <p:nvPicPr>
          <p:cNvPr id="221" name="" descr=""/>
          <p:cNvPicPr/>
          <p:nvPr/>
        </p:nvPicPr>
        <p:blipFill>
          <a:blip r:embed="rId3"/>
          <a:stretch/>
        </p:blipFill>
        <p:spPr>
          <a:xfrm>
            <a:off x="2292480" y="1768680"/>
            <a:ext cx="5494680" cy="43840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26"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28"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3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31"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504000" y="576000"/>
            <a:ext cx="7197840" cy="332892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36"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237"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3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4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41"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4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4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45"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47"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48"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5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52"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253"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55"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256"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257" name="" descr=""/>
          <p:cNvPicPr/>
          <p:nvPr/>
        </p:nvPicPr>
        <p:blipFill>
          <a:blip r:embed="rId2"/>
          <a:stretch/>
        </p:blipFill>
        <p:spPr>
          <a:xfrm>
            <a:off x="2292480" y="1768680"/>
            <a:ext cx="5494680" cy="4384080"/>
          </a:xfrm>
          <a:prstGeom prst="rect">
            <a:avLst/>
          </a:prstGeom>
          <a:ln>
            <a:noFill/>
          </a:ln>
        </p:spPr>
      </p:pic>
      <p:pic>
        <p:nvPicPr>
          <p:cNvPr id="258" name="" descr=""/>
          <p:cNvPicPr/>
          <p:nvPr/>
        </p:nvPicPr>
        <p:blipFill>
          <a:blip r:embed="rId3"/>
          <a:stretch/>
        </p:blipFill>
        <p:spPr>
          <a:xfrm>
            <a:off x="2292480" y="1768680"/>
            <a:ext cx="5494680" cy="43840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7480" cy="7557480"/>
          </a:xfrm>
          <a:prstGeom prst="rect">
            <a:avLst/>
          </a:prstGeom>
          <a:ln>
            <a:noFill/>
          </a:ln>
        </p:spPr>
      </p:pic>
      <p:sp>
        <p:nvSpPr>
          <p:cNvPr id="1"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p:blipFill>
        <p:spPr>
          <a:xfrm>
            <a:off x="720" y="720"/>
            <a:ext cx="10077480" cy="7557480"/>
          </a:xfrm>
          <a:prstGeom prst="rect">
            <a:avLst/>
          </a:prstGeom>
          <a:ln>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4" name="" descr=""/>
          <p:cNvPicPr/>
          <p:nvPr/>
        </p:nvPicPr>
        <p:blipFill>
          <a:blip r:embed="rId2"/>
          <a:stretch/>
        </p:blipFill>
        <p:spPr>
          <a:xfrm>
            <a:off x="720" y="720"/>
            <a:ext cx="10077480" cy="7557480"/>
          </a:xfrm>
          <a:prstGeom prst="rect">
            <a:avLst/>
          </a:prstGeom>
          <a:ln>
            <a:noFill/>
          </a:ln>
        </p:spPr>
      </p:pic>
      <p:sp>
        <p:nvSpPr>
          <p:cNvPr id="75" name="PlaceHolder 1"/>
          <p:cNvSpPr>
            <a:spLocks noGrp="1"/>
          </p:cNvSpPr>
          <p:nvPr>
            <p:ph type="title"/>
          </p:nvPr>
        </p:nvSpPr>
        <p:spPr>
          <a:xfrm>
            <a:off x="504000" y="576000"/>
            <a:ext cx="7197840" cy="717840"/>
          </a:xfrm>
          <a:prstGeom prst="rect">
            <a:avLst/>
          </a:prstGeom>
        </p:spPr>
        <p:txBody>
          <a:bodyPr lIns="0" rIns="0" tIns="0" bIns="0" anchor="ctr"/>
          <a:p>
            <a:pPr algn="ctr"/>
            <a:endParaRPr/>
          </a:p>
        </p:txBody>
      </p:sp>
      <p:sp>
        <p:nvSpPr>
          <p:cNvPr id="76"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1" name="" descr=""/>
          <p:cNvPicPr/>
          <p:nvPr/>
        </p:nvPicPr>
        <p:blipFill>
          <a:blip r:embed="rId2"/>
          <a:stretch/>
        </p:blipFill>
        <p:spPr>
          <a:xfrm>
            <a:off x="720" y="720"/>
            <a:ext cx="10077480" cy="7557480"/>
          </a:xfrm>
          <a:prstGeom prst="rect">
            <a:avLst/>
          </a:prstGeom>
          <a:ln>
            <a:noFill/>
          </a:ln>
        </p:spPr>
      </p:pic>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8" name="" descr=""/>
          <p:cNvPicPr/>
          <p:nvPr/>
        </p:nvPicPr>
        <p:blipFill>
          <a:blip r:embed="rId2"/>
          <a:stretch/>
        </p:blipFill>
        <p:spPr>
          <a:xfrm>
            <a:off x="720" y="720"/>
            <a:ext cx="10077480" cy="7557480"/>
          </a:xfrm>
          <a:prstGeom prst="rect">
            <a:avLst/>
          </a:prstGeom>
          <a:ln>
            <a:noFill/>
          </a:ln>
        </p:spPr>
      </p:pic>
      <p:sp>
        <p:nvSpPr>
          <p:cNvPr id="149"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50"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5" name="" descr=""/>
          <p:cNvPicPr/>
          <p:nvPr/>
        </p:nvPicPr>
        <p:blipFill>
          <a:blip r:embed="rId2"/>
          <a:stretch/>
        </p:blipFill>
        <p:spPr>
          <a:xfrm>
            <a:off x="720" y="720"/>
            <a:ext cx="10077480" cy="7557480"/>
          </a:xfrm>
          <a:prstGeom prst="rect">
            <a:avLst/>
          </a:prstGeom>
          <a:ln>
            <a:noFill/>
          </a:ln>
        </p:spPr>
      </p:pic>
      <p:sp>
        <p:nvSpPr>
          <p:cNvPr id="186"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8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2" name="" descr=""/>
          <p:cNvPicPr/>
          <p:nvPr/>
        </p:nvPicPr>
        <p:blipFill>
          <a:blip r:embed="rId2"/>
          <a:stretch/>
        </p:blipFill>
        <p:spPr>
          <a:xfrm>
            <a:off x="720" y="720"/>
            <a:ext cx="10077480" cy="7557480"/>
          </a:xfrm>
          <a:prstGeom prst="rect">
            <a:avLst/>
          </a:prstGeom>
          <a:ln>
            <a:noFill/>
          </a:ln>
        </p:spPr>
      </p:pic>
      <p:sp>
        <p:nvSpPr>
          <p:cNvPr id="223"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224"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slideLayout" Target="../slideLayouts/slideLayout13.xml"/><Relationship Id="rId7"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image" Target="../media/image83.png"/><Relationship Id="rId7" Type="http://schemas.openxmlformats.org/officeDocument/2006/relationships/image" Target="../media/image84.png"/><Relationship Id="rId8"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slideLayout" Target="../slideLayouts/slideLayout13.xml"/><Relationship Id="rId7"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slideLayout" Target="../slideLayouts/slideLayout29.xml"/><Relationship Id="rId8"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7" Type="http://schemas.openxmlformats.org/officeDocument/2006/relationships/slideLayout" Target="../slideLayouts/slideLayout61.xml"/><Relationship Id="rId8"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29.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5.xml"/>
</Relationships>
</file>

<file path=ppt/slides/_rels/slide40.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slideLayout" Target="../slideLayouts/slideLayout29.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slideLayout" Target="../slideLayouts/slideLayout29.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slideLayout" Target="../slideLayouts/slideLayout29.xml"/>
</Relationships>
</file>

<file path=ppt/slides/_rels/slide43.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29.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slideLayout" Target="../slideLayouts/slideLayout29.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10.png"/><Relationship Id="rId2" Type="http://schemas.openxmlformats.org/officeDocument/2006/relationships/image" Target="../media/image111.png"/><Relationship Id="rId3"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image" Target="../media/image114.png"/><Relationship Id="rId6" Type="http://schemas.openxmlformats.org/officeDocument/2006/relationships/image" Target="../media/image115.png"/><Relationship Id="rId7" Type="http://schemas.openxmlformats.org/officeDocument/2006/relationships/image" Target="../media/image116.png"/><Relationship Id="rId8" Type="http://schemas.openxmlformats.org/officeDocument/2006/relationships/slideLayout" Target="../slideLayouts/slideLayout73.xml"/><Relationship Id="rId9"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17.png"/><Relationship Id="rId2" Type="http://schemas.openxmlformats.org/officeDocument/2006/relationships/slideLayout" Target="../slideLayouts/slideLayout7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18.png"/><Relationship Id="rId2" Type="http://schemas.openxmlformats.org/officeDocument/2006/relationships/image" Target="../media/image119.png"/><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image" Target="../media/image122.png"/><Relationship Id="rId6" Type="http://schemas.openxmlformats.org/officeDocument/2006/relationships/image" Target="../media/image123.png"/><Relationship Id="rId7" Type="http://schemas.openxmlformats.org/officeDocument/2006/relationships/slideLayout" Target="../slideLayouts/slideLayout29.xml"/>
</Relationships>
</file>

<file path=ppt/slides/_rels/slide48.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slideLayout" Target="../slideLayouts/slideLayout2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25.png"/><Relationship Id="rId2"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slideLayout" Target="../slideLayouts/slideLayout37.xml"/><Relationship Id="rId7"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image" Target="../media/image127.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slideLayout" Target="../slideLayouts/slideLayout29.xml"/>
</Relationships>
</file>

<file path=ppt/slides/_rels/slide51.xml.rels><?xml version="1.0" encoding="UTF-8"?>
<Relationships xmlns="http://schemas.openxmlformats.org/package/2006/relationships"><Relationship Id="rId1" Type="http://schemas.openxmlformats.org/officeDocument/2006/relationships/image" Target="../media/image130.png"/><Relationship Id="rId2" Type="http://schemas.openxmlformats.org/officeDocument/2006/relationships/image" Target="../media/image131.png"/><Relationship Id="rId3" Type="http://schemas.openxmlformats.org/officeDocument/2006/relationships/image" Target="../media/image132.png"/><Relationship Id="rId4" Type="http://schemas.openxmlformats.org/officeDocument/2006/relationships/image" Target="../media/image133.png"/><Relationship Id="rId5" Type="http://schemas.openxmlformats.org/officeDocument/2006/relationships/image" Target="../media/image134.png"/><Relationship Id="rId6" Type="http://schemas.openxmlformats.org/officeDocument/2006/relationships/slideLayout" Target="../slideLayouts/slideLayout73.xml"/>
</Relationships>
</file>

<file path=ppt/slides/_rels/slide52.xml.rels><?xml version="1.0" encoding="UTF-8"?>
<Relationships xmlns="http://schemas.openxmlformats.org/package/2006/relationships"><Relationship Id="rId1" Type="http://schemas.openxmlformats.org/officeDocument/2006/relationships/image" Target="../media/image135.png"/><Relationship Id="rId2" Type="http://schemas.openxmlformats.org/officeDocument/2006/relationships/slideLayout" Target="../slideLayouts/slideLayout73.xml"/>
</Relationships>
</file>

<file path=ppt/slides/_rels/slide53.xml.rels><?xml version="1.0" encoding="UTF-8"?>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image" Target="../media/image140.png"/><Relationship Id="rId6" Type="http://schemas.openxmlformats.org/officeDocument/2006/relationships/image" Target="../media/image141.png"/><Relationship Id="rId7" Type="http://schemas.openxmlformats.org/officeDocument/2006/relationships/image" Target="../media/image142.png"/><Relationship Id="rId8" Type="http://schemas.openxmlformats.org/officeDocument/2006/relationships/image" Target="../media/image143.png"/><Relationship Id="rId9" Type="http://schemas.openxmlformats.org/officeDocument/2006/relationships/slideLayout" Target="../slideLayouts/slideLayout73.xml"/>
</Relationships>
</file>

<file path=ppt/slides/_rels/slide54.xml.rels><?xml version="1.0" encoding="UTF-8"?>
<Relationships xmlns="http://schemas.openxmlformats.org/package/2006/relationships"><Relationship Id="rId1" Type="http://schemas.openxmlformats.org/officeDocument/2006/relationships/image" Target="../media/image144.png"/><Relationship Id="rId2" Type="http://schemas.openxmlformats.org/officeDocument/2006/relationships/slideLayout" Target="../slideLayouts/slideLayout29.xml"/><Relationship Id="rId3" Type="http://schemas.openxmlformats.org/officeDocument/2006/relationships/notesSlide" Target="../notesSlides/notesSlide54.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slideLayout" Target="../slideLayouts/slideLayout13.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432000" y="2232000"/>
            <a:ext cx="9214200" cy="2085840"/>
          </a:xfrm>
          <a:prstGeom prst="rect">
            <a:avLst/>
          </a:prstGeom>
          <a:noFill/>
          <a:ln>
            <a:noFill/>
          </a:ln>
        </p:spPr>
        <p:style>
          <a:lnRef idx="0"/>
          <a:fillRef idx="0"/>
          <a:effectRef idx="0"/>
          <a:fontRef idx="minor"/>
        </p:style>
        <p:txBody>
          <a:bodyPr lIns="0" rIns="0" tIns="0" bIns="0" anchor="ctr"/>
          <a:p>
            <a:r>
              <a:rPr b="1" lang="en-IN" sz="3200" strike="noStrike">
                <a:solidFill>
                  <a:srgbClr val="000000"/>
                </a:solidFill>
                <a:latin typeface="Arial"/>
                <a:ea typeface="WenQuanYi Zen Hei"/>
              </a:rPr>
              <a:t>DLMS/COSEM transport layer for IP networks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600" strike="noStrike">
                <a:solidFill>
                  <a:srgbClr val="000000"/>
                </a:solidFill>
                <a:latin typeface="Arial"/>
                <a:ea typeface="WenQuanYi Zen Hei"/>
              </a:rPr>
              <a:t>The UDP-DATA service </a:t>
            </a:r>
            <a:endParaRPr/>
          </a:p>
        </p:txBody>
      </p:sp>
      <p:sp>
        <p:nvSpPr>
          <p:cNvPr id="282" name="CustomShape 2"/>
          <p:cNvSpPr/>
          <p:nvPr/>
        </p:nvSpPr>
        <p:spPr>
          <a:xfrm>
            <a:off x="432000" y="1440000"/>
            <a:ext cx="9069840" cy="5757840"/>
          </a:xfrm>
          <a:prstGeom prst="rect">
            <a:avLst/>
          </a:prstGeom>
          <a:noFill/>
          <a:ln>
            <a:noFill/>
          </a:ln>
        </p:spPr>
        <p:style>
          <a:lnRef idx="0"/>
          <a:fillRef idx="0"/>
          <a:effectRef idx="0"/>
          <a:fontRef idx="minor"/>
        </p:style>
        <p:txBody>
          <a:bodyPr lIns="0" rIns="0" tIns="0" bIns="0"/>
          <a:p>
            <a:r>
              <a:rPr b="1" lang="en-IN" sz="2200" strike="noStrike">
                <a:solidFill>
                  <a:srgbClr val="006600"/>
                </a:solidFill>
                <a:latin typeface="Arial"/>
                <a:ea typeface="WenQuanYi Zen Hei"/>
              </a:rPr>
              <a:t>UDP-DATA.request : </a:t>
            </a:r>
            <a:endParaRPr/>
          </a:p>
          <a:p>
            <a:r>
              <a:rPr b="1" i="1" lang="en-IN" strike="noStrike">
                <a:solidFill>
                  <a:srgbClr val="000000"/>
                </a:solidFill>
                <a:latin typeface="Arial"/>
                <a:ea typeface="WenQuanYi Zen Hei"/>
              </a:rPr>
              <a:t>   </a:t>
            </a:r>
            <a:r>
              <a:rPr b="1" i="1" lang="en-IN" sz="2000" strike="noStrike" u="sng">
                <a:solidFill>
                  <a:srgbClr val="000000"/>
                </a:solidFill>
                <a:latin typeface="Arial"/>
                <a:ea typeface="WenQuanYi Zen Hei"/>
              </a:rPr>
              <a:t>Function</a:t>
            </a:r>
            <a:r>
              <a:rPr i="1" lang="en-IN" sz="2000" strike="noStrike" u="sng">
                <a:solidFill>
                  <a:srgbClr val="000000"/>
                </a:solidFill>
                <a:latin typeface="Arial"/>
                <a:ea typeface="WenQuanYi Zen Hei"/>
              </a:rPr>
              <a:t> </a:t>
            </a:r>
            <a:r>
              <a:rPr lang="en-IN" sz="2000" strike="noStrike">
                <a:solidFill>
                  <a:srgbClr val="000000"/>
                </a:solidFill>
                <a:latin typeface="Arial"/>
                <a:ea typeface="WenQuanYi Zen Hei"/>
              </a:rPr>
              <a:t>:</a:t>
            </a:r>
            <a:endParaRPr/>
          </a:p>
          <a:p>
            <a:r>
              <a:rPr b="1" lang="en-IN" strike="noStrike">
                <a:solidFill>
                  <a:srgbClr val="000000"/>
                </a:solidFill>
                <a:latin typeface="Arial"/>
                <a:ea typeface="WenQuanYi Zen Hei"/>
              </a:rPr>
              <a:t>      </a:t>
            </a:r>
            <a:r>
              <a:rPr b="1" lang="en-IN" strike="noStrike">
                <a:solidFill>
                  <a:srgbClr val="000000"/>
                </a:solidFill>
                <a:latin typeface="Arial"/>
                <a:ea typeface="WenQuanYi Zen Hei"/>
              </a:rPr>
              <a:t>T</a:t>
            </a:r>
            <a:r>
              <a:rPr lang="en-IN" strike="noStrike">
                <a:solidFill>
                  <a:srgbClr val="000000"/>
                </a:solidFill>
                <a:latin typeface="Arial"/>
                <a:ea typeface="WenQuanYi Zen Hei"/>
              </a:rPr>
              <a:t>his primitive is the service request primitive for the connection-less mode data                   transfer service</a:t>
            </a:r>
            <a:r>
              <a:rPr b="1" lang="en-IN" strike="noStrike">
                <a:solidFill>
                  <a:srgbClr val="000000"/>
                </a:solidFill>
                <a:latin typeface="Arial"/>
                <a:ea typeface="WenQuanYi Zen Hei"/>
              </a:rPr>
              <a:t>.</a:t>
            </a:r>
            <a:endParaRPr/>
          </a:p>
          <a:p>
            <a:endParaRPr/>
          </a:p>
          <a:p>
            <a:r>
              <a:rPr b="1" lang="en-IN" sz="2000" strike="noStrike">
                <a:solidFill>
                  <a:srgbClr val="000000"/>
                </a:solidFill>
                <a:latin typeface="Arial"/>
                <a:ea typeface="WenQuanYi Zen Hei"/>
              </a:rPr>
              <a:t>   </a:t>
            </a:r>
            <a:r>
              <a:rPr b="1" lang="en-IN" sz="2000" strike="noStrike" u="sng">
                <a:solidFill>
                  <a:srgbClr val="000000"/>
                </a:solidFill>
                <a:latin typeface="Arial"/>
                <a:ea typeface="WenQuanYi Zen Hei"/>
              </a:rPr>
              <a:t>Semantics of the service primitive : </a:t>
            </a:r>
            <a:endParaRPr/>
          </a:p>
          <a:p>
            <a:r>
              <a:rPr b="1" lang="en-IN" strike="noStrike">
                <a:solidFill>
                  <a:srgbClr val="000000"/>
                </a:solidFill>
                <a:latin typeface="Arial"/>
                <a:ea typeface="WenQuanYi Zen Hei"/>
              </a:rPr>
              <a:t>       </a:t>
            </a:r>
            <a:r>
              <a:rPr lang="en-IN" strike="noStrike">
                <a:solidFill>
                  <a:srgbClr val="000000"/>
                </a:solidFill>
                <a:latin typeface="Arial"/>
                <a:ea typeface="WenQuanYi Zen Hei"/>
              </a:rPr>
              <a:t>UDP-DATA.request </a:t>
            </a:r>
            <a:endParaRPr/>
          </a:p>
          <a:p>
            <a:r>
              <a:rPr lang="en-IN" strike="noStrike">
                <a:solidFill>
                  <a:srgbClr val="000000"/>
                </a:solidFill>
                <a:latin typeface="Arial"/>
                <a:ea typeface="WenQuanYi Zen Hei"/>
              </a:rPr>
              <a:t>        </a:t>
            </a:r>
            <a:r>
              <a:rPr lang="en-IN" strike="noStrike">
                <a:solidFill>
                  <a:srgbClr val="000000"/>
                </a:solidFill>
                <a:latin typeface="Arial"/>
                <a:ea typeface="WenQuanYi Zen Hei"/>
              </a:rPr>
              <a:t>(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Local_wPort,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Remote_wPort,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Local_UDP_Port,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Remote_UDP_Port,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Local_IP_Address,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Remote_IP_Address,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Data_Length, </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Data</a:t>
            </a:r>
            <a:endParaRPr/>
          </a:p>
          <a:p>
            <a:pPr>
              <a:lnSpc>
                <a:spcPct val="100000"/>
              </a:lnSpc>
            </a:pPr>
            <a:r>
              <a:rPr lang="en-IN" strike="noStrike">
                <a:solidFill>
                  <a:srgbClr val="000000"/>
                </a:solidFill>
                <a:latin typeface="Arial"/>
                <a:ea typeface="WenQuanYi Zen Hei"/>
              </a:rPr>
              <a:t>        </a:t>
            </a:r>
            <a:r>
              <a:rPr lang="en-IN" strike="noStrike">
                <a:solidFill>
                  <a:srgbClr val="000000"/>
                </a:solidFill>
                <a:latin typeface="Arial"/>
                <a:ea typeface="WenQuanYi Zen Hei"/>
              </a:rPr>
              <a:t>) </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504000" y="216000"/>
            <a:ext cx="8493840" cy="6045840"/>
          </a:xfrm>
          <a:prstGeom prst="rect">
            <a:avLst/>
          </a:prstGeom>
          <a:noFill/>
          <a:ln>
            <a:noFill/>
          </a:ln>
        </p:spPr>
        <p:style>
          <a:lnRef idx="0"/>
          <a:fillRef idx="0"/>
          <a:effectRef idx="0"/>
          <a:fontRef idx="minor"/>
        </p:style>
        <p:txBody>
          <a:bodyPr lIns="0" rIns="0" tIns="0" bIns="0" anchor="ctr"/>
          <a:p>
            <a:endParaRPr/>
          </a:p>
          <a:p>
            <a:r>
              <a:rPr b="1" lang="en-IN" sz="2000" strike="noStrike" u="sng">
                <a:solidFill>
                  <a:srgbClr val="000000"/>
                </a:solidFill>
                <a:latin typeface="Arial"/>
                <a:ea typeface="WenQuanYi Zen Hei"/>
              </a:rPr>
              <a:t>Use</a:t>
            </a:r>
            <a:r>
              <a:rPr lang="en-IN" sz="2000" strike="noStrike" u="sng">
                <a:solidFill>
                  <a:srgbClr val="000000"/>
                </a:solidFill>
                <a:latin typeface="Arial"/>
                <a:ea typeface="WenQuanYi Zen Hei"/>
              </a:rPr>
              <a:t>:</a:t>
            </a:r>
            <a:endParaRPr/>
          </a:p>
          <a:p>
            <a:endParaRPr/>
          </a:p>
          <a:p>
            <a:pPr>
              <a:lnSpc>
                <a:spcPct val="100000"/>
              </a:lnSpc>
              <a:buBlip>
                <a:blip r:embed="rId1"/>
              </a:buBlip>
            </a:pPr>
            <a:r>
              <a:rPr lang="en-IN" sz="2000" strike="noStrike">
                <a:solidFill>
                  <a:srgbClr val="000000"/>
                </a:solidFill>
                <a:latin typeface="Arial"/>
                <a:ea typeface="WenQuanYi Zen Hei"/>
              </a:rPr>
              <a:t>The UDP-DATA.request primitive is invoked by either the client or the server DLMS/COSEM AL to request sending an APDU to a single peer AL, or, in the case of multi- or broadcasting, to multiple peer Als.</a:t>
            </a:r>
            <a:endParaRPr/>
          </a:p>
          <a:p>
            <a:pPr>
              <a:lnSpc>
                <a:spcPct val="100000"/>
              </a:lnSpc>
            </a:pPr>
            <a:endParaRPr/>
          </a:p>
          <a:p>
            <a:pPr>
              <a:lnSpc>
                <a:spcPct val="100000"/>
              </a:lnSpc>
              <a:buBlip>
                <a:blip r:embed="rId2"/>
              </a:buBlip>
            </a:pPr>
            <a:r>
              <a:rPr lang="en-IN" sz="2000" strike="noStrike">
                <a:solidFill>
                  <a:srgbClr val="000000"/>
                </a:solidFill>
                <a:latin typeface="Arial"/>
                <a:ea typeface="WenQuanYi Zen Hei"/>
              </a:rPr>
              <a:t>The reception of this service primitive shall cause the wrapper sublayer to pre-fix the wrapper header  to the APDU received, and then to call the SEND() function of the UDP sublayer with the properly formed WPDU,as DATA.</a:t>
            </a:r>
            <a:endParaRPr/>
          </a:p>
          <a:p>
            <a:pPr>
              <a:lnSpc>
                <a:spcPct val="100000"/>
              </a:lnSpc>
            </a:pPr>
            <a:endParaRPr/>
          </a:p>
          <a:p>
            <a:pPr>
              <a:lnSpc>
                <a:spcPct val="100000"/>
              </a:lnSpc>
              <a:buBlip>
                <a:blip r:embed="rId3"/>
              </a:buBlip>
            </a:pPr>
            <a:r>
              <a:rPr lang="en-IN" sz="2000" strike="noStrike">
                <a:solidFill>
                  <a:srgbClr val="000000"/>
                </a:solidFill>
                <a:latin typeface="Arial"/>
                <a:ea typeface="WenQuanYi Zen Hei"/>
              </a:rPr>
              <a:t>The UDP sublayer shall transmit the WPDU to the peer  wrapper sublayer as described in STD0006</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432000" y="1512000"/>
            <a:ext cx="8565840" cy="5601240"/>
          </a:xfrm>
          <a:prstGeom prst="rect">
            <a:avLst/>
          </a:prstGeom>
          <a:noFill/>
          <a:ln>
            <a:noFill/>
          </a:ln>
        </p:spPr>
        <p:style>
          <a:lnRef idx="0"/>
          <a:fillRef idx="0"/>
          <a:effectRef idx="0"/>
          <a:fontRef idx="minor"/>
        </p:style>
        <p:txBody>
          <a:bodyPr lIns="90000" rIns="90000" tIns="45000" bIns="45000"/>
          <a:p>
            <a:r>
              <a:rPr b="1" lang="en-IN" sz="2000" strike="noStrike">
                <a:solidFill>
                  <a:srgbClr val="007826"/>
                </a:solidFill>
                <a:latin typeface="Arial"/>
                <a:ea typeface="DejaVu Sans"/>
              </a:rPr>
              <a:t>UDP-DATA.indication </a:t>
            </a:r>
            <a:endParaRPr/>
          </a:p>
          <a:p>
            <a:r>
              <a:rPr lang="en-IN" sz="1000" strike="noStrike">
                <a:solidFill>
                  <a:srgbClr val="007826"/>
                </a:solidFill>
                <a:latin typeface="Arial"/>
                <a:ea typeface="DejaVu Sans"/>
              </a:rPr>
              <a:t> </a:t>
            </a:r>
            <a:endParaRPr/>
          </a:p>
          <a:p>
            <a:r>
              <a:rPr b="1" i="1" lang="en-IN" sz="2000" strike="noStrike" u="sng">
                <a:solidFill>
                  <a:srgbClr val="000000"/>
                </a:solidFill>
                <a:latin typeface="Arial"/>
                <a:ea typeface="DejaVu Sans"/>
              </a:rPr>
              <a:t>Function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indication primitive for the connection-less mode data transfer service. </a:t>
            </a:r>
            <a:endParaRPr/>
          </a:p>
          <a:p>
            <a:endParaRPr/>
          </a:p>
          <a:p>
            <a:r>
              <a:rPr b="1" i="1" lang="en-IN" strike="noStrike" u="sng">
                <a:solidFill>
                  <a:srgbClr val="000000"/>
                </a:solidFill>
                <a:latin typeface="Arial"/>
                <a:ea typeface="DejaVu Sans"/>
              </a:rPr>
              <a:t>Semantics of the service primitive :</a:t>
            </a:r>
            <a:r>
              <a:rPr i="1" lang="en-IN" strike="noStrike" u="sng">
                <a:solidFill>
                  <a:srgbClr val="000000"/>
                </a:solidFill>
                <a:latin typeface="Arial"/>
                <a:ea typeface="DejaVu Sans"/>
              </a:rPr>
              <a:t> </a:t>
            </a:r>
            <a:endParaRPr/>
          </a:p>
          <a:p>
            <a:endParaRPr/>
          </a:p>
          <a:p>
            <a:r>
              <a:rPr lang="en-IN" strike="noStrike">
                <a:solidFill>
                  <a:srgbClr val="000000"/>
                </a:solidFill>
                <a:latin typeface="Arial"/>
                <a:ea typeface="DejaVu Sans"/>
              </a:rPr>
              <a:t>UDP-DATA.indication</a:t>
            </a:r>
            <a:endParaRPr/>
          </a:p>
          <a:p>
            <a:r>
              <a:rPr lang="en-IN"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Local_wPort,  </a:t>
            </a:r>
            <a:endParaRPr/>
          </a:p>
          <a:p>
            <a:r>
              <a:rPr lang="en-IN" strike="noStrike">
                <a:solidFill>
                  <a:srgbClr val="000000"/>
                </a:solidFill>
                <a:latin typeface="Arial"/>
                <a:ea typeface="DejaVu Sans"/>
              </a:rPr>
              <a:t>Remote_wPort,  </a:t>
            </a:r>
            <a:endParaRPr/>
          </a:p>
          <a:p>
            <a:r>
              <a:rPr lang="en-IN" strike="noStrike">
                <a:solidFill>
                  <a:srgbClr val="000000"/>
                </a:solidFill>
                <a:latin typeface="Arial"/>
                <a:ea typeface="DejaVu Sans"/>
              </a:rPr>
              <a:t>Local_UDP_Port, </a:t>
            </a:r>
            <a:endParaRPr/>
          </a:p>
          <a:p>
            <a:r>
              <a:rPr lang="en-IN" strike="noStrike">
                <a:solidFill>
                  <a:srgbClr val="000000"/>
                </a:solidFill>
                <a:latin typeface="Arial"/>
                <a:ea typeface="DejaVu Sans"/>
              </a:rPr>
              <a:t>Remote_UDP_Port,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Data_Length, </a:t>
            </a:r>
            <a:endParaRPr/>
          </a:p>
          <a:p>
            <a:r>
              <a:rPr lang="en-IN" strike="noStrike">
                <a:solidFill>
                  <a:srgbClr val="000000"/>
                </a:solidFill>
                <a:latin typeface="Arial"/>
                <a:ea typeface="DejaVu Sans"/>
              </a:rPr>
              <a:t>Data </a:t>
            </a:r>
            <a:endParaRPr/>
          </a:p>
          <a:p>
            <a:r>
              <a:rPr lang="en-IN" strike="noStrike">
                <a:solidFill>
                  <a:srgbClr val="000000"/>
                </a:solidFill>
                <a:latin typeface="Arial"/>
                <a:ea typeface="DejaVu Sans"/>
              </a:rPr>
              <a:t>)</a:t>
            </a:r>
            <a:endParaRPr/>
          </a:p>
          <a:p>
            <a:endParaRPr/>
          </a:p>
          <a:p>
            <a:r>
              <a:rPr lang="en-IN" strike="noStrike">
                <a:solidFill>
                  <a:srgbClr val="007826"/>
                </a:solidFill>
                <a:latin typeface="Arial"/>
                <a:ea typeface="DejaVu Sans"/>
              </a:rPr>
              <a:t> </a:t>
            </a:r>
            <a:endParaRPr/>
          </a:p>
          <a:p>
            <a:endParaRPr/>
          </a:p>
          <a:p>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360000" y="1775880"/>
            <a:ext cx="9429840" cy="3072960"/>
          </a:xfrm>
          <a:prstGeom prst="rect">
            <a:avLst/>
          </a:prstGeom>
          <a:noFill/>
          <a:ln>
            <a:noFill/>
          </a:ln>
        </p:spPr>
        <p:style>
          <a:lnRef idx="0"/>
          <a:fillRef idx="0"/>
          <a:effectRef idx="0"/>
          <a:fontRef idx="minor"/>
        </p:style>
        <p:txBody>
          <a:bodyPr lIns="90000" rIns="90000" tIns="45000" bIns="45000"/>
          <a:p>
            <a:r>
              <a:rPr b="1" i="1" lang="en-IN" sz="2000" strike="noStrike" u="sng">
                <a:solidFill>
                  <a:srgbClr val="000000"/>
                </a:solidFill>
                <a:latin typeface="Arial"/>
                <a:ea typeface="DejaVu Sans"/>
              </a:rPr>
              <a:t>Use </a:t>
            </a:r>
            <a:r>
              <a:rPr i="1" lang="en-IN" sz="2000" strike="noStrike" u="sng">
                <a:solidFill>
                  <a:srgbClr val="000000"/>
                </a:solidFill>
                <a:latin typeface="Arial"/>
                <a:ea typeface="DejaVu Sans"/>
              </a:rPr>
              <a:t>:</a:t>
            </a:r>
            <a:endParaRPr/>
          </a:p>
          <a:p>
            <a:r>
              <a:rPr lang="en-IN" sz="1000" strike="noStrike">
                <a:solidFill>
                  <a:srgbClr val="000000"/>
                </a:solidFill>
                <a:latin typeface="Arial"/>
                <a:ea typeface="DejaVu Sans"/>
              </a:rPr>
              <a:t> </a:t>
            </a:r>
            <a:endParaRPr/>
          </a:p>
          <a:p>
            <a:pPr>
              <a:lnSpc>
                <a:spcPct val="100000"/>
              </a:lnSpc>
              <a:buBlip>
                <a:blip r:embed="rId1"/>
              </a:buBlip>
            </a:pPr>
            <a:r>
              <a:rPr lang="en-IN" strike="noStrike">
                <a:solidFill>
                  <a:srgbClr val="000000"/>
                </a:solidFill>
                <a:latin typeface="Arial"/>
                <a:ea typeface="DejaVu Sans"/>
              </a:rPr>
              <a:t>The UDP-DATA.indication primitive is generated by the DLMS/COSEM UDP based TL to indicate to  the service user DLMS/COSEM AL that an APDU from the peer layer entity has been received.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The primitive is generated following the reception of an UDP Datagram by the UDP sublayer, if both  the Local_UDP_Port and Local_wPort parameters of the message received contain valid port numbers, meaning that there is a DLMS/COSEM AE in the receiving device bound to the given port numbers.</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Otherwise, the message received shall simply be discarded.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360000" y="1512000"/>
            <a:ext cx="9357840" cy="5399640"/>
          </a:xfrm>
          <a:prstGeom prst="rect">
            <a:avLst/>
          </a:prstGeom>
          <a:noFill/>
          <a:ln>
            <a:noFill/>
          </a:ln>
        </p:spPr>
        <p:style>
          <a:lnRef idx="0"/>
          <a:fillRef idx="0"/>
          <a:effectRef idx="0"/>
          <a:fontRef idx="minor"/>
        </p:style>
        <p:txBody>
          <a:bodyPr lIns="90000" rIns="90000" tIns="45000" bIns="45000"/>
          <a:p>
            <a:r>
              <a:rPr b="1" lang="en-IN" sz="2000" strike="noStrike">
                <a:solidFill>
                  <a:srgbClr val="009933"/>
                </a:solidFill>
                <a:latin typeface="Arial"/>
                <a:ea typeface="DejaVu Sans"/>
              </a:rPr>
              <a:t>UDP-DATA.confirm </a:t>
            </a:r>
            <a:endParaRPr/>
          </a:p>
          <a:p>
            <a:r>
              <a:rPr lang="en-IN" sz="2000" strike="noStrike">
                <a:solidFill>
                  <a:srgbClr val="009933"/>
                </a:solidFill>
                <a:latin typeface="Arial"/>
                <a:ea typeface="DejaVu Sans"/>
              </a:rPr>
              <a:t> </a:t>
            </a:r>
            <a:endParaRPr/>
          </a:p>
          <a:p>
            <a:r>
              <a:rPr b="1" i="1" lang="en-IN" sz="2000" strike="noStrike" u="sng">
                <a:solidFill>
                  <a:srgbClr val="000000"/>
                </a:solidFill>
                <a:latin typeface="Arial"/>
                <a:ea typeface="DejaVu Sans"/>
              </a:rPr>
              <a:t>Function : </a:t>
            </a:r>
            <a:r>
              <a:rPr b="1" lang="en-IN" sz="2000" strike="noStrike" u="sng">
                <a:solidFill>
                  <a:srgbClr val="000000"/>
                </a:solidFill>
                <a:latin typeface="Arial"/>
                <a:ea typeface="DejaVu Sans"/>
              </a:rPr>
              <a:t> </a:t>
            </a:r>
            <a:endParaRPr/>
          </a:p>
          <a:p>
            <a:endParaRPr/>
          </a:p>
          <a:p>
            <a:r>
              <a:rPr lang="en-IN" strike="noStrike">
                <a:solidFill>
                  <a:srgbClr val="000000"/>
                </a:solidFill>
                <a:latin typeface="Arial"/>
                <a:ea typeface="DejaVu Sans"/>
              </a:rPr>
              <a:t>This primitive is the optional service confirm primitive for connection-less mode data transfer service. </a:t>
            </a:r>
            <a:endParaRPr/>
          </a:p>
          <a:p>
            <a:endParaRPr/>
          </a:p>
          <a:p>
            <a:r>
              <a:rPr b="1" i="1" lang="en-IN" sz="2000" strike="noStrike" u="sng">
                <a:solidFill>
                  <a:srgbClr val="000000"/>
                </a:solidFill>
                <a:latin typeface="Arial"/>
                <a:ea typeface="DejaVu Sans"/>
              </a:rPr>
              <a:t>Semantics of the service primitive :</a:t>
            </a:r>
            <a:endParaRPr/>
          </a:p>
          <a:p>
            <a:endParaRPr/>
          </a:p>
          <a:p>
            <a:r>
              <a:rPr b="1" lang="en-IN" strike="noStrike">
                <a:solidFill>
                  <a:srgbClr val="000000"/>
                </a:solidFill>
                <a:latin typeface="Arial"/>
                <a:ea typeface="DejaVu Sans"/>
              </a:rPr>
              <a:t>UDP-DATA.confirm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Local_wPort,  </a:t>
            </a:r>
            <a:endParaRPr/>
          </a:p>
          <a:p>
            <a:r>
              <a:rPr lang="en-IN" strike="noStrike">
                <a:solidFill>
                  <a:srgbClr val="000000"/>
                </a:solidFill>
                <a:latin typeface="Arial"/>
                <a:ea typeface="DejaVu Sans"/>
              </a:rPr>
              <a:t>Remote_wPort,  </a:t>
            </a:r>
            <a:endParaRPr/>
          </a:p>
          <a:p>
            <a:r>
              <a:rPr lang="en-IN" strike="noStrike">
                <a:solidFill>
                  <a:srgbClr val="000000"/>
                </a:solidFill>
                <a:latin typeface="Arial"/>
                <a:ea typeface="DejaVu Sans"/>
              </a:rPr>
              <a:t>Local_UDP_Port, </a:t>
            </a:r>
            <a:endParaRPr/>
          </a:p>
          <a:p>
            <a:r>
              <a:rPr lang="en-IN" strike="noStrike">
                <a:solidFill>
                  <a:srgbClr val="000000"/>
                </a:solidFill>
                <a:latin typeface="Arial"/>
                <a:ea typeface="DejaVu Sans"/>
              </a:rPr>
              <a:t>Remote_UDP_Port,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Result </a:t>
            </a:r>
            <a:endParaRPr/>
          </a:p>
          <a:p>
            <a:r>
              <a:rPr lang="en-IN" strike="noStrike">
                <a:solidFill>
                  <a:srgbClr val="000000"/>
                </a:solidFill>
                <a:latin typeface="Arial"/>
                <a:ea typeface="DejaVu Sans"/>
              </a:rPr>
              <a:t>) </a:t>
            </a:r>
            <a:endParaRPr/>
          </a:p>
          <a:p>
            <a:r>
              <a:rPr lang="en-IN" sz="1000" strike="noStrike">
                <a:solidFill>
                  <a:srgbClr val="009933"/>
                </a:solidFill>
                <a:latin typeface="Arial"/>
                <a:ea typeface="DejaVu Sans"/>
              </a:rPr>
              <a:t> </a:t>
            </a:r>
            <a:endParaRPr/>
          </a:p>
          <a:p>
            <a:endParaRPr/>
          </a:p>
          <a:p>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288000" y="2160000"/>
            <a:ext cx="9790920" cy="2561040"/>
          </a:xfrm>
          <a:prstGeom prst="rect">
            <a:avLst/>
          </a:prstGeom>
          <a:noFill/>
          <a:ln>
            <a:noFill/>
          </a:ln>
        </p:spPr>
        <p:style>
          <a:lnRef idx="0"/>
          <a:fillRef idx="0"/>
          <a:effectRef idx="0"/>
          <a:fontRef idx="minor"/>
        </p:style>
        <p:txBody>
          <a:bodyPr lIns="90000" rIns="90000" tIns="45000" bIns="45000"/>
          <a:p>
            <a:r>
              <a:rPr b="1" i="1" lang="en-IN" sz="2000" strike="noStrike" u="sng">
                <a:solidFill>
                  <a:srgbClr val="000000"/>
                </a:solidFill>
                <a:latin typeface="Arial"/>
                <a:ea typeface="DejaVu Sans"/>
              </a:rPr>
              <a:t>Use :</a:t>
            </a:r>
            <a:endParaRPr/>
          </a:p>
          <a:p>
            <a:endParaRPr/>
          </a:p>
          <a:p>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pPr>
              <a:lnSpc>
                <a:spcPct val="100000"/>
              </a:lnSpc>
              <a:buBlip>
                <a:blip r:embed="rId1"/>
              </a:buBlip>
            </a:pPr>
            <a:r>
              <a:rPr lang="en-IN" strike="noStrike">
                <a:solidFill>
                  <a:srgbClr val="000000"/>
                </a:solidFill>
                <a:latin typeface="Arial"/>
                <a:ea typeface="DejaVu Sans"/>
              </a:rPr>
              <a:t>The UDP-DATA.confirm primitive is optional. If implemented, it is generated by the DLMS/COSEM TL  to confirm to the service user DLMS/COSEM AL the result of the previous UDP-DATA.request. It is  locally generated and indicates only whether the Data in the .request primitive could be sent or not. </a:t>
            </a:r>
            <a:endParaRPr/>
          </a:p>
          <a:p>
            <a:pPr>
              <a:lnSpc>
                <a:spcPct val="100000"/>
              </a:lnSpc>
              <a:buBlip>
                <a:blip r:embed="rId2"/>
              </a:buBlip>
            </a:pPr>
            <a:r>
              <a:rPr lang="en-IN" strike="noStrike">
                <a:solidFill>
                  <a:srgbClr val="000000"/>
                </a:solidFill>
                <a:latin typeface="Arial"/>
                <a:ea typeface="DejaVu Sans"/>
              </a:rPr>
              <a:t> </a:t>
            </a:r>
            <a:endParaRPr/>
          </a:p>
          <a:p>
            <a:pPr>
              <a:lnSpc>
                <a:spcPct val="100000"/>
              </a:lnSpc>
              <a:buBlip>
                <a:blip r:embed="rId3"/>
              </a:buBlip>
            </a:pPr>
            <a:r>
              <a:rPr lang="en-IN" strike="noStrike">
                <a:solidFill>
                  <a:srgbClr val="000000"/>
                </a:solidFill>
                <a:latin typeface="Arial"/>
                <a:ea typeface="DejaVu Sans"/>
              </a:rPr>
              <a:t>An UDP-DATA.confirm with Result == OK means only that the Data has been sent,  and does not mean that the Data has been (or will be) successfully delivered to the destination.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144000" y="576000"/>
            <a:ext cx="8997840" cy="717840"/>
          </a:xfrm>
          <a:prstGeom prst="rect">
            <a:avLst/>
          </a:prstGeom>
          <a:noFill/>
          <a:ln>
            <a:noFill/>
          </a:ln>
        </p:spPr>
        <p:style>
          <a:lnRef idx="0"/>
          <a:fillRef idx="0"/>
          <a:effectRef idx="0"/>
          <a:fontRef idx="minor"/>
        </p:style>
        <p:txBody>
          <a:bodyPr lIns="0" rIns="0" tIns="0" bIns="0" anchor="ctr"/>
          <a:p>
            <a:r>
              <a:rPr b="1" lang="en-IN" sz="2000" strike="noStrike">
                <a:solidFill>
                  <a:srgbClr val="000000"/>
                </a:solidFill>
                <a:latin typeface="Arial"/>
                <a:ea typeface="WenQuanYi Zen Hei"/>
              </a:rPr>
              <a:t>   </a:t>
            </a:r>
            <a:r>
              <a:rPr b="1" lang="en-IN" sz="2000" strike="noStrike">
                <a:solidFill>
                  <a:srgbClr val="000000"/>
                </a:solidFill>
                <a:latin typeface="Arial"/>
                <a:ea typeface="WenQuanYi Zen Hei"/>
              </a:rPr>
              <a:t>Protocol specification for the DLMS/COSEM UDP-based transport layer </a:t>
            </a:r>
            <a:endParaRPr/>
          </a:p>
        </p:txBody>
      </p:sp>
      <p:sp>
        <p:nvSpPr>
          <p:cNvPr id="289" name="CustomShape 2"/>
          <p:cNvSpPr/>
          <p:nvPr/>
        </p:nvSpPr>
        <p:spPr>
          <a:xfrm>
            <a:off x="504000" y="1800000"/>
            <a:ext cx="9069840" cy="4382280"/>
          </a:xfrm>
          <a:prstGeom prst="rect">
            <a:avLst/>
          </a:prstGeom>
          <a:noFill/>
          <a:ln>
            <a:noFill/>
          </a:ln>
        </p:spPr>
        <p:style>
          <a:lnRef idx="0"/>
          <a:fillRef idx="0"/>
          <a:effectRef idx="0"/>
          <a:fontRef idx="minor"/>
        </p:style>
        <p:txBody>
          <a:bodyPr lIns="0" rIns="0" tIns="0" bIns="0"/>
          <a:p>
            <a:r>
              <a:rPr b="1" lang="en-IN" sz="2000" strike="noStrike" u="sng">
                <a:solidFill>
                  <a:srgbClr val="000000"/>
                </a:solidFill>
                <a:latin typeface="Arial"/>
                <a:ea typeface="WenQuanYi Zen Hei"/>
              </a:rPr>
              <a:t>DLMS/COSEM-specific light-weight wrapper sublayer</a:t>
            </a:r>
            <a:endParaRPr/>
          </a:p>
          <a:p>
            <a:endParaRPr/>
          </a:p>
          <a:p>
            <a:pPr>
              <a:lnSpc>
                <a:spcPct val="100000"/>
              </a:lnSpc>
              <a:buBlip>
                <a:blip r:embed="rId1"/>
              </a:buBlip>
            </a:pPr>
            <a:r>
              <a:rPr lang="en-IN" strike="noStrike">
                <a:solidFill>
                  <a:srgbClr val="000000"/>
                </a:solidFill>
                <a:latin typeface="Arial"/>
                <a:ea typeface="WenQuanYi Zen Hei"/>
              </a:rPr>
              <a:t>The wrapper sublayer is a state-less entity. </a:t>
            </a:r>
            <a:endParaRPr/>
          </a:p>
          <a:p>
            <a:pPr>
              <a:lnSpc>
                <a:spcPct val="100000"/>
              </a:lnSpc>
            </a:pPr>
            <a:endParaRPr/>
          </a:p>
          <a:p>
            <a:pPr>
              <a:lnSpc>
                <a:spcPct val="100000"/>
              </a:lnSpc>
            </a:pPr>
            <a:r>
              <a:rPr lang="en-IN" strike="noStrike">
                <a:solidFill>
                  <a:srgbClr val="000000"/>
                </a:solidFill>
                <a:latin typeface="Arial"/>
                <a:ea typeface="WenQuanYi Zen Hei"/>
              </a:rPr>
              <a:t>Its only roles are::</a:t>
            </a:r>
            <a:endParaRPr/>
          </a:p>
          <a:p>
            <a:pPr>
              <a:lnSpc>
                <a:spcPct val="100000"/>
              </a:lnSpc>
            </a:pPr>
            <a:endParaRPr/>
          </a:p>
          <a:p>
            <a:pPr>
              <a:lnSpc>
                <a:spcPct val="100000"/>
              </a:lnSpc>
              <a:buBlip>
                <a:blip r:embed="rId2"/>
              </a:buBlip>
            </a:pPr>
            <a:r>
              <a:rPr lang="en-IN" strike="noStrike">
                <a:solidFill>
                  <a:srgbClr val="000000"/>
                </a:solidFill>
                <a:latin typeface="Arial"/>
                <a:ea typeface="WenQuanYi Zen Hei"/>
              </a:rPr>
              <a:t>Ensure  source and destination DLMS/COSEM AE identification using the wPort numbers. </a:t>
            </a:r>
            <a:endParaRPr/>
          </a:p>
          <a:p>
            <a:pPr>
              <a:lnSpc>
                <a:spcPct val="100000"/>
              </a:lnSpc>
              <a:buBlip>
                <a:blip r:embed="rId3"/>
              </a:buBlip>
            </a:pPr>
            <a:r>
              <a:rPr lang="en-IN" strike="noStrike">
                <a:solidFill>
                  <a:srgbClr val="000000"/>
                </a:solidFill>
                <a:latin typeface="Arial"/>
                <a:ea typeface="WenQuanYi Zen Hei"/>
              </a:rPr>
              <a:t>And provide conversion between the OSI-style UDP-DATA.xxx service invocations and the SEND() and RECEIVE() interface functions provided by the standard UDP.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200" strike="noStrike">
                <a:solidFill>
                  <a:srgbClr val="000000"/>
                </a:solidFill>
                <a:latin typeface="Arial"/>
                <a:ea typeface="WenQuanYi Zen Hei"/>
              </a:rPr>
              <a:t> </a:t>
            </a:r>
            <a:r>
              <a:rPr b="1" lang="en-IN" sz="2200" strike="noStrike">
                <a:solidFill>
                  <a:srgbClr val="000000"/>
                </a:solidFill>
                <a:latin typeface="Arial"/>
                <a:ea typeface="WenQuanYi Zen Hei"/>
              </a:rPr>
              <a:t>The wrapper protocol data unit (WPDU) </a:t>
            </a:r>
            <a:endParaRPr/>
          </a:p>
        </p:txBody>
      </p:sp>
      <p:sp>
        <p:nvSpPr>
          <p:cNvPr id="291" name="CustomShape 2"/>
          <p:cNvSpPr/>
          <p:nvPr/>
        </p:nvSpPr>
        <p:spPr>
          <a:xfrm>
            <a:off x="504000" y="1440000"/>
            <a:ext cx="9069840" cy="6045840"/>
          </a:xfrm>
          <a:prstGeom prst="rect">
            <a:avLst/>
          </a:prstGeom>
          <a:noFill/>
          <a:ln>
            <a:noFill/>
          </a:ln>
        </p:spPr>
        <p:style>
          <a:lnRef idx="0"/>
          <a:fillRef idx="0"/>
          <a:effectRef idx="0"/>
          <a:fontRef idx="minor"/>
        </p:style>
        <p:txBody>
          <a:bodyPr lIns="0" rIns="0" tIns="0" bIns="0"/>
          <a:p>
            <a:r>
              <a:rPr lang="en-IN" strike="noStrike">
                <a:solidFill>
                  <a:srgbClr val="000000"/>
                </a:solidFill>
                <a:latin typeface="Arial"/>
                <a:ea typeface="WenQuanYi Zen Hei"/>
              </a:rPr>
              <a:t>The WPDU consists of two parts:</a:t>
            </a:r>
            <a:endParaRPr/>
          </a:p>
          <a:p>
            <a:r>
              <a:rPr lang="en-IN" strike="noStrike">
                <a:solidFill>
                  <a:srgbClr val="000000"/>
                </a:solidFill>
                <a:latin typeface="Arial"/>
                <a:ea typeface="WenQuanYi Zen Hei"/>
              </a:rPr>
              <a:t> </a:t>
            </a:r>
            <a:endParaRPr/>
          </a:p>
          <a:p>
            <a:pPr>
              <a:lnSpc>
                <a:spcPct val="100000"/>
              </a:lnSpc>
              <a:buBlip>
                <a:blip r:embed="rId2"/>
              </a:buBlip>
            </a:pPr>
            <a:r>
              <a:rPr lang="en-IN" sz="2000" strike="noStrike">
                <a:solidFill>
                  <a:srgbClr val="000000"/>
                </a:solidFill>
                <a:latin typeface="Arial"/>
                <a:ea typeface="WenQuanYi Zen Hei"/>
              </a:rPr>
              <a:t> </a:t>
            </a:r>
            <a:r>
              <a:rPr lang="en-IN" sz="2000" strike="noStrike">
                <a:solidFill>
                  <a:srgbClr val="000000"/>
                </a:solidFill>
                <a:latin typeface="Arial"/>
                <a:ea typeface="WenQuanYi Zen Hei"/>
              </a:rPr>
              <a:t>T</a:t>
            </a:r>
            <a:r>
              <a:rPr lang="en-IN" strike="noStrike">
                <a:solidFill>
                  <a:srgbClr val="000000"/>
                </a:solidFill>
                <a:latin typeface="Arial"/>
                <a:ea typeface="WenQuanYi Zen Hei"/>
              </a:rPr>
              <a:t>he wrapper header part, containing the wrapper control information.</a:t>
            </a:r>
            <a:endParaRPr/>
          </a:p>
          <a:p>
            <a:pPr>
              <a:lnSpc>
                <a:spcPct val="100000"/>
              </a:lnSpc>
              <a:buBlip>
                <a:blip r:embed="rId3"/>
              </a:buBlip>
            </a:pPr>
            <a:r>
              <a:rPr lang="en-IN" strike="noStrike">
                <a:solidFill>
                  <a:srgbClr val="000000"/>
                </a:solidFill>
                <a:latin typeface="Arial"/>
                <a:ea typeface="WenQuanYi Zen Hei"/>
              </a:rPr>
              <a:t> </a:t>
            </a:r>
            <a:r>
              <a:rPr lang="en-IN" strike="noStrike">
                <a:solidFill>
                  <a:srgbClr val="000000"/>
                </a:solidFill>
                <a:latin typeface="Arial"/>
                <a:ea typeface="WenQuanYi Zen Hei"/>
              </a:rPr>
              <a:t>The data part, containing the DATA parameter – an xDLMS APDU – of the                       corresponding UDP-DATA.xxx service invocation. </a:t>
            </a:r>
            <a:endParaRPr/>
          </a:p>
          <a:p>
            <a:pPr>
              <a:lnSpc>
                <a:spcPct val="100000"/>
              </a:lnSpc>
              <a:buBlip>
                <a:blip r:embed="rId4"/>
              </a:buBlip>
            </a:pPr>
            <a:r>
              <a:rPr lang="en-IN" strike="noStrike">
                <a:solidFill>
                  <a:srgbClr val="000000"/>
                </a:solidFill>
                <a:latin typeface="Arial"/>
                <a:ea typeface="WenQuanYi Zen Hei"/>
              </a:rPr>
              <a:t> </a:t>
            </a:r>
            <a:r>
              <a:rPr lang="en-IN" strike="noStrike">
                <a:solidFill>
                  <a:srgbClr val="000000"/>
                </a:solidFill>
                <a:latin typeface="Arial"/>
                <a:ea typeface="WenQuanYi Zen Hei"/>
              </a:rPr>
              <a:t>The wrapper header includes four fields, see Figure. Each field is a 16 bit                         long unsigned integer value.</a:t>
            </a:r>
            <a:endParaRPr/>
          </a:p>
        </p:txBody>
      </p:sp>
      <p:pic>
        <p:nvPicPr>
          <p:cNvPr id="292" name="" descr=""/>
          <p:cNvPicPr/>
          <p:nvPr/>
        </p:nvPicPr>
        <p:blipFill>
          <a:blip r:embed="rId5"/>
          <a:stretch/>
        </p:blipFill>
        <p:spPr>
          <a:xfrm>
            <a:off x="993240" y="3744000"/>
            <a:ext cx="7933680" cy="35402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648000" y="576000"/>
            <a:ext cx="8349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000" strike="noStrike">
                <a:solidFill>
                  <a:srgbClr val="000000"/>
                </a:solidFill>
                <a:latin typeface="Arial"/>
                <a:ea typeface="WenQuanYi Zen Hei"/>
              </a:rPr>
              <a:t> </a:t>
            </a:r>
            <a:r>
              <a:rPr b="1" lang="en-IN" sz="2000" strike="noStrike">
                <a:solidFill>
                  <a:srgbClr val="000000"/>
                </a:solidFill>
                <a:latin typeface="Arial"/>
                <a:ea typeface="WenQuanYi Zen Hei"/>
              </a:rPr>
              <a:t>The DLMS/COSEM UDP-based transport layer protocol data unit </a:t>
            </a:r>
            <a:endParaRPr/>
          </a:p>
        </p:txBody>
      </p:sp>
      <p:sp>
        <p:nvSpPr>
          <p:cNvPr id="294" name="CustomShape 2"/>
          <p:cNvSpPr/>
          <p:nvPr/>
        </p:nvSpPr>
        <p:spPr>
          <a:xfrm>
            <a:off x="432000" y="1800000"/>
            <a:ext cx="8997840" cy="4533840"/>
          </a:xfrm>
          <a:prstGeom prst="rect">
            <a:avLst/>
          </a:prstGeom>
          <a:noFill/>
          <a:ln>
            <a:noFill/>
          </a:ln>
        </p:spPr>
        <p:style>
          <a:lnRef idx="0"/>
          <a:fillRef idx="0"/>
          <a:effectRef idx="0"/>
          <a:fontRef idx="minor"/>
        </p:style>
        <p:txBody>
          <a:bodyPr lIns="0" rIns="0" tIns="0" bIns="0"/>
          <a:p>
            <a:r>
              <a:rPr lang="en-IN" sz="2000" strike="noStrike">
                <a:solidFill>
                  <a:srgbClr val="000000"/>
                </a:solidFill>
                <a:latin typeface="Arial"/>
                <a:ea typeface="WenQuanYi Zen Hei"/>
              </a:rPr>
              <a:t>In this profile, WPDUs shall be transmitted in UDP Datagrams, specified in Internet standard STD0006. They shall encapsulate the WPDU, as shown in Figure </a:t>
            </a:r>
            <a:endParaRPr/>
          </a:p>
          <a:p>
            <a:endParaRPr/>
          </a:p>
          <a:p>
            <a:endParaRPr/>
          </a:p>
        </p:txBody>
      </p:sp>
      <p:pic>
        <p:nvPicPr>
          <p:cNvPr id="295" name="" descr=""/>
          <p:cNvPicPr/>
          <p:nvPr/>
        </p:nvPicPr>
        <p:blipFill>
          <a:blip r:embed="rId2"/>
          <a:stretch/>
        </p:blipFill>
        <p:spPr>
          <a:xfrm>
            <a:off x="288000" y="3059640"/>
            <a:ext cx="9501840" cy="29142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000" strike="noStrike">
                <a:solidFill>
                  <a:srgbClr val="000000"/>
                </a:solidFill>
                <a:latin typeface="Arial"/>
                <a:ea typeface="WenQuanYi Zen Hei"/>
              </a:rPr>
              <a:t> </a:t>
            </a:r>
            <a:r>
              <a:rPr b="1" lang="en-IN" sz="2000" strike="noStrike">
                <a:solidFill>
                  <a:srgbClr val="000000"/>
                </a:solidFill>
                <a:latin typeface="Arial"/>
                <a:ea typeface="WenQuanYi Zen Hei"/>
              </a:rPr>
              <a:t>Reserved wrapper port numbers (wPorts) </a:t>
            </a:r>
            <a:endParaRPr/>
          </a:p>
        </p:txBody>
      </p:sp>
      <p:sp>
        <p:nvSpPr>
          <p:cNvPr id="297" name="CustomShape 2"/>
          <p:cNvSpPr/>
          <p:nvPr/>
        </p:nvSpPr>
        <p:spPr>
          <a:xfrm>
            <a:off x="504000" y="1800000"/>
            <a:ext cx="9069840" cy="4382280"/>
          </a:xfrm>
          <a:prstGeom prst="rect">
            <a:avLst/>
          </a:prstGeom>
          <a:noFill/>
          <a:ln>
            <a:noFill/>
          </a:ln>
        </p:spPr>
        <p:style>
          <a:lnRef idx="0"/>
          <a:fillRef idx="0"/>
          <a:effectRef idx="0"/>
          <a:fontRef idx="minor"/>
        </p:style>
      </p:sp>
      <p:pic>
        <p:nvPicPr>
          <p:cNvPr id="298" name="" descr=""/>
          <p:cNvPicPr/>
          <p:nvPr/>
        </p:nvPicPr>
        <p:blipFill>
          <a:blip r:embed="rId2"/>
          <a:stretch/>
        </p:blipFill>
        <p:spPr>
          <a:xfrm>
            <a:off x="560520" y="1800000"/>
            <a:ext cx="8860680" cy="47235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432000" y="504360"/>
            <a:ext cx="7197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800" strike="noStrike">
                <a:solidFill>
                  <a:srgbClr val="000000"/>
                </a:solidFill>
                <a:latin typeface="Arial"/>
                <a:ea typeface="WenQuanYi Zen Hei"/>
              </a:rPr>
              <a:t> </a:t>
            </a:r>
            <a:r>
              <a:rPr b="1" lang="en-IN" sz="2800" strike="noStrike">
                <a:solidFill>
                  <a:srgbClr val="000000"/>
                </a:solidFill>
                <a:latin typeface="Arial"/>
                <a:ea typeface="WenQuanYi Zen Hei"/>
              </a:rPr>
              <a:t>SCOPE</a:t>
            </a:r>
            <a:r>
              <a:rPr b="1" lang="en-IN" sz="2400" strike="noStrike">
                <a:solidFill>
                  <a:srgbClr val="0000cc"/>
                </a:solidFill>
                <a:latin typeface="Arial"/>
                <a:ea typeface="WenQuanYi Zen Hei"/>
              </a:rPr>
              <a:t> </a:t>
            </a:r>
            <a:endParaRPr/>
          </a:p>
        </p:txBody>
      </p:sp>
      <p:sp>
        <p:nvSpPr>
          <p:cNvPr id="266" name="CustomShape 2"/>
          <p:cNvSpPr/>
          <p:nvPr/>
        </p:nvSpPr>
        <p:spPr>
          <a:xfrm>
            <a:off x="504000" y="1656000"/>
            <a:ext cx="9069840" cy="4382280"/>
          </a:xfrm>
          <a:prstGeom prst="rect">
            <a:avLst/>
          </a:prstGeom>
          <a:noFill/>
          <a:ln>
            <a:noFill/>
          </a:ln>
        </p:spPr>
        <p:style>
          <a:lnRef idx="0"/>
          <a:fillRef idx="0"/>
          <a:effectRef idx="0"/>
          <a:fontRef idx="minor"/>
        </p:style>
        <p:txBody>
          <a:bodyPr lIns="0" rIns="0" tIns="0" bIns="0"/>
          <a:p>
            <a:pPr>
              <a:lnSpc>
                <a:spcPct val="100000"/>
              </a:lnSpc>
            </a:pPr>
            <a:endParaRPr/>
          </a:p>
          <a:p>
            <a:pPr>
              <a:lnSpc>
                <a:spcPct val="100000"/>
              </a:lnSpc>
              <a:buBlip>
                <a:blip r:embed="rId2"/>
              </a:buBlip>
            </a:pPr>
            <a:r>
              <a:rPr lang="en-IN" strike="noStrike">
                <a:solidFill>
                  <a:srgbClr val="000000"/>
                </a:solidFill>
                <a:latin typeface="Arial"/>
                <a:ea typeface="DejaVu Sans"/>
              </a:rPr>
              <a:t>Specifies a connection-less and a connection oriented transport layer (TL) for  DLMS/COSEM communication profiles used on IP networks.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These TLs provide OSI-style services to the service user DLMS/COSEM AL.</a:t>
            </a:r>
            <a:endParaRPr/>
          </a:p>
          <a:p>
            <a:pPr>
              <a:lnSpc>
                <a:spcPct val="100000"/>
              </a:lnSpc>
            </a:pPr>
            <a:endParaRPr/>
          </a:p>
          <a:p>
            <a:pPr>
              <a:lnSpc>
                <a:spcPct val="100000"/>
              </a:lnSpc>
              <a:buBlip>
                <a:blip r:embed="rId4"/>
              </a:buBlip>
            </a:pPr>
            <a:r>
              <a:rPr lang="en-IN" strike="noStrike">
                <a:solidFill>
                  <a:srgbClr val="000000"/>
                </a:solidFill>
                <a:latin typeface="Arial"/>
                <a:ea typeface="WenQuanYi Zen Hei"/>
              </a:rPr>
              <a:t>The connection-less TL  is based on the Internet Standard User Datagram Protocol (UDP).The connection-oriented TL is based on the Internet Standard Transmission Control Protocol(TCP).</a:t>
            </a:r>
            <a:endParaRPr/>
          </a:p>
          <a:p>
            <a:pPr>
              <a:lnSpc>
                <a:spcPct val="100000"/>
              </a:lnSpc>
            </a:pPr>
            <a:endParaRPr/>
          </a:p>
          <a:p>
            <a:pPr>
              <a:lnSpc>
                <a:spcPct val="100000"/>
              </a:lnSpc>
              <a:buBlip>
                <a:blip r:embed="rId5"/>
              </a:buBlip>
            </a:pPr>
            <a:r>
              <a:rPr lang="en-IN" strike="noStrike">
                <a:solidFill>
                  <a:srgbClr val="000000"/>
                </a:solidFill>
                <a:latin typeface="Arial"/>
                <a:ea typeface="WenQuanYi Zen Hei"/>
              </a:rPr>
              <a:t>Although the major part of the DLMS/COSEM TLs is the UDP and TCP,it also include an additional sublayer, called wrapper.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504000" y="576000"/>
            <a:ext cx="7197840" cy="717840"/>
          </a:xfrm>
          <a:prstGeom prst="rect">
            <a:avLst/>
          </a:prstGeom>
          <a:noFill/>
          <a:ln>
            <a:noFill/>
          </a:ln>
        </p:spPr>
        <p:style>
          <a:lnRef idx="0"/>
          <a:fillRef idx="0"/>
          <a:effectRef idx="0"/>
          <a:fontRef idx="minor"/>
        </p:style>
      </p:sp>
      <p:sp>
        <p:nvSpPr>
          <p:cNvPr id="300" name="CustomShape 2"/>
          <p:cNvSpPr/>
          <p:nvPr/>
        </p:nvSpPr>
        <p:spPr>
          <a:xfrm>
            <a:off x="504000" y="1800000"/>
            <a:ext cx="9069840" cy="4382280"/>
          </a:xfrm>
          <a:prstGeom prst="rect">
            <a:avLst/>
          </a:prstGeom>
          <a:noFill/>
          <a:ln>
            <a:noFill/>
          </a:ln>
        </p:spPr>
        <p:style>
          <a:lnRef idx="0"/>
          <a:fillRef idx="0"/>
          <a:effectRef idx="0"/>
          <a:fontRef idx="minor"/>
        </p:style>
      </p:sp>
      <p:sp>
        <p:nvSpPr>
          <p:cNvPr id="301" name="CustomShape 3"/>
          <p:cNvSpPr/>
          <p:nvPr/>
        </p:nvSpPr>
        <p:spPr>
          <a:xfrm>
            <a:off x="504000" y="576000"/>
            <a:ext cx="511056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200" strike="noStrike">
                <a:solidFill>
                  <a:srgbClr val="000000"/>
                </a:solidFill>
                <a:latin typeface="Arial"/>
                <a:ea typeface="DejaVu Sans"/>
              </a:rPr>
              <a:t>   </a:t>
            </a:r>
            <a:r>
              <a:rPr b="1" lang="en-IN" sz="2200" strike="noStrike">
                <a:solidFill>
                  <a:srgbClr val="000000"/>
                </a:solidFill>
                <a:latin typeface="Arial"/>
                <a:ea typeface="DejaVu Sans"/>
              </a:rPr>
              <a:t>Protocol state machine </a:t>
            </a:r>
            <a:r>
              <a:rPr lang="en-IN" sz="2200" strike="noStrike">
                <a:solidFill>
                  <a:srgbClr val="000000"/>
                </a:solidFill>
                <a:latin typeface="Arial"/>
                <a:ea typeface="DejaVu Sans"/>
              </a:rPr>
              <a:t> </a:t>
            </a:r>
            <a:endParaRPr/>
          </a:p>
          <a:p>
            <a:pPr algn="ctr">
              <a:lnSpc>
                <a:spcPct val="100000"/>
              </a:lnSpc>
            </a:pPr>
            <a:endParaRPr/>
          </a:p>
        </p:txBody>
      </p:sp>
      <p:sp>
        <p:nvSpPr>
          <p:cNvPr id="302" name="CustomShape 4"/>
          <p:cNvSpPr/>
          <p:nvPr/>
        </p:nvSpPr>
        <p:spPr>
          <a:xfrm>
            <a:off x="504000" y="1800000"/>
            <a:ext cx="9069840" cy="4382280"/>
          </a:xfrm>
          <a:prstGeom prst="rect">
            <a:avLst/>
          </a:prstGeom>
          <a:noFill/>
          <a:ln>
            <a:noFill/>
          </a:ln>
        </p:spPr>
        <p:style>
          <a:lnRef idx="0"/>
          <a:fillRef idx="0"/>
          <a:effectRef idx="0"/>
          <a:fontRef idx="minor"/>
        </p:style>
        <p:txBody>
          <a:bodyPr lIns="0" rIns="0" tIns="0" bIns="0"/>
          <a:p>
            <a:pPr>
              <a:lnSpc>
                <a:spcPct val="100000"/>
              </a:lnSpc>
              <a:buBlip>
                <a:blip r:embed="rId2"/>
              </a:buBlip>
            </a:pPr>
            <a:r>
              <a:rPr lang="en-IN" strike="noStrike">
                <a:solidFill>
                  <a:srgbClr val="000000"/>
                </a:solidFill>
                <a:latin typeface="Arial"/>
                <a:ea typeface="DejaVu Sans"/>
              </a:rPr>
              <a:t>As the wrapper sublayer in this profile is state-less, for all other protocol related issues – protocol state machine, etc. – the governing rules are as they are specified in the Internet standard STD0006.</a:t>
            </a:r>
            <a:endParaRPr/>
          </a:p>
          <a:p>
            <a:pPr>
              <a:lnSpc>
                <a:spcPct val="100000"/>
              </a:lnSpc>
              <a:buBlip>
                <a:blip r:embed="rId3"/>
              </a:buBlip>
            </a:pPr>
            <a:r>
              <a:rPr lang="en-IN" strike="noStrike">
                <a:solidFill>
                  <a:srgbClr val="000000"/>
                </a:solidFill>
                <a:latin typeface="Arial"/>
                <a:ea typeface="DejaVu Sans"/>
              </a:rPr>
              <a:t> </a:t>
            </a:r>
            <a:endParaRPr/>
          </a:p>
          <a:p>
            <a:pPr>
              <a:lnSpc>
                <a:spcPct val="100000"/>
              </a:lnSpc>
              <a:buBlip>
                <a:blip r:embed="rId4"/>
              </a:buBlip>
            </a:pPr>
            <a:r>
              <a:rPr lang="en-IN" strike="noStrike">
                <a:solidFill>
                  <a:srgbClr val="000000"/>
                </a:solidFill>
                <a:latin typeface="Arial"/>
                <a:ea typeface="DejaVu Sans"/>
              </a:rPr>
              <a:t>The only supplementary rule is concerning discarding inappropriate messages: messages with an  invalid destination wPort number </a:t>
            </a:r>
            <a:endParaRPr/>
          </a:p>
          <a:p>
            <a:pPr>
              <a:lnSpc>
                <a:spcPct val="100000"/>
              </a:lnSpc>
            </a:pPr>
            <a:endParaRPr/>
          </a:p>
          <a:p>
            <a:pPr>
              <a:lnSpc>
                <a:spcPct val="100000"/>
              </a:lnSpc>
              <a:buBlip>
                <a:blip r:embed="rId5"/>
              </a:buBlip>
            </a:pPr>
            <a:r>
              <a:rPr lang="en-IN" strike="noStrike">
                <a:solidFill>
                  <a:srgbClr val="000000"/>
                </a:solidFill>
                <a:latin typeface="Arial"/>
                <a:ea typeface="DejaVu Sans"/>
              </a:rPr>
              <a:t> </a:t>
            </a:r>
            <a:r>
              <a:rPr lang="en-IN" strike="noStrike">
                <a:solidFill>
                  <a:srgbClr val="000000"/>
                </a:solidFill>
                <a:latin typeface="Arial"/>
                <a:ea typeface="DejaVu Sans"/>
              </a:rPr>
              <a:t>There is no DLMS/COSEM AE in the receiving device bound to this wPort number – shall be discarded by the wrapper sublayer.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504000" y="576000"/>
            <a:ext cx="7197840" cy="717840"/>
          </a:xfrm>
          <a:prstGeom prst="rect">
            <a:avLst/>
          </a:prstGeom>
          <a:noFill/>
          <a:ln>
            <a:noFill/>
          </a:ln>
        </p:spPr>
        <p:style>
          <a:lnRef idx="0"/>
          <a:fillRef idx="0"/>
          <a:effectRef idx="0"/>
          <a:fontRef idx="minor"/>
        </p:style>
      </p:sp>
      <p:sp>
        <p:nvSpPr>
          <p:cNvPr id="304" name="CustomShape 2"/>
          <p:cNvSpPr/>
          <p:nvPr/>
        </p:nvSpPr>
        <p:spPr>
          <a:xfrm>
            <a:off x="504000" y="1800000"/>
            <a:ext cx="9214560" cy="4382280"/>
          </a:xfrm>
          <a:prstGeom prst="rect">
            <a:avLst/>
          </a:prstGeom>
          <a:noFill/>
          <a:ln>
            <a:noFill/>
          </a:ln>
        </p:spPr>
        <p:style>
          <a:lnRef idx="0"/>
          <a:fillRef idx="0"/>
          <a:effectRef idx="0"/>
          <a:fontRef idx="minor"/>
        </p:style>
      </p:sp>
      <p:sp>
        <p:nvSpPr>
          <p:cNvPr id="305" name="CustomShape 3"/>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000" strike="noStrike">
                <a:solidFill>
                  <a:srgbClr val="000000"/>
                </a:solidFill>
                <a:latin typeface="Arial"/>
                <a:ea typeface="Microsoft YaHei"/>
              </a:rPr>
              <a:t>The DLMS/COSEM connection-oriented, TCP-based transport layer </a:t>
            </a:r>
            <a:endParaRPr/>
          </a:p>
        </p:txBody>
      </p:sp>
      <p:sp>
        <p:nvSpPr>
          <p:cNvPr id="306" name="CustomShape 4"/>
          <p:cNvSpPr/>
          <p:nvPr/>
        </p:nvSpPr>
        <p:spPr>
          <a:xfrm>
            <a:off x="288000" y="1944000"/>
            <a:ext cx="9884520" cy="367200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trike="noStrike">
                <a:solidFill>
                  <a:srgbClr val="000000"/>
                </a:solidFill>
                <a:latin typeface="Arial"/>
                <a:ea typeface="DejaVu Sans"/>
              </a:rPr>
              <a:t>The DLMS/COSEM connection-oriented TL is based on the connection-oriented Internet transport  protocol, called Transmission Control Protocol.</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 </a:t>
            </a:r>
            <a:r>
              <a:rPr lang="en-IN" strike="noStrike">
                <a:solidFill>
                  <a:srgbClr val="000000"/>
                </a:solidFill>
                <a:latin typeface="Arial"/>
                <a:ea typeface="DejaVu Sans"/>
              </a:rPr>
              <a:t>TCP is an end-to-end reliable protocol.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This reliability  is ensured by a conceptual “virtual circuit”, using a method called PAR, </a:t>
            </a:r>
            <a:endParaRPr/>
          </a:p>
          <a:p>
            <a:pPr>
              <a:lnSpc>
                <a:spcPct val="100000"/>
              </a:lnSpc>
              <a:buBlip>
                <a:blip r:embed="rId4"/>
              </a:buBlip>
            </a:pPr>
            <a:r>
              <a:rPr lang="en-IN" strike="noStrike">
                <a:solidFill>
                  <a:srgbClr val="000000"/>
                </a:solidFill>
                <a:latin typeface="Arial"/>
                <a:ea typeface="DejaVu Sans"/>
              </a:rPr>
              <a:t>Positive Acknowledgement  with Retransmission.</a:t>
            </a:r>
            <a:endParaRPr/>
          </a:p>
          <a:p>
            <a:pPr>
              <a:lnSpc>
                <a:spcPct val="100000"/>
              </a:lnSpc>
            </a:pPr>
            <a:endParaRPr/>
          </a:p>
          <a:p>
            <a:pPr>
              <a:lnSpc>
                <a:spcPct val="100000"/>
              </a:lnSpc>
              <a:buBlip>
                <a:blip r:embed="rId5"/>
              </a:buBlip>
            </a:pPr>
            <a:r>
              <a:rPr lang="en-IN" strike="noStrike">
                <a:solidFill>
                  <a:srgbClr val="000000"/>
                </a:solidFill>
                <a:latin typeface="Arial"/>
                <a:ea typeface="DejaVu Sans"/>
              </a:rPr>
              <a:t> </a:t>
            </a:r>
            <a:r>
              <a:rPr lang="en-IN" strike="noStrike">
                <a:solidFill>
                  <a:srgbClr val="000000"/>
                </a:solidFill>
                <a:latin typeface="Arial"/>
                <a:ea typeface="DejaVu Sans"/>
              </a:rPr>
              <a:t>It provides acknowledged data delivery, error detection, data re-transmission  after an acknowledgement time-out, etc. Therefore it deals with lost, delayed, duplicated or </a:t>
            </a:r>
            <a:endParaRPr/>
          </a:p>
          <a:p>
            <a:pPr>
              <a:lnSpc>
                <a:spcPct val="100000"/>
              </a:lnSpc>
              <a:buBlip>
                <a:blip r:embed="rId6"/>
              </a:buBlip>
            </a:pPr>
            <a:r>
              <a:rPr lang="en-IN" strike="noStrike">
                <a:solidFill>
                  <a:srgbClr val="000000"/>
                </a:solidFill>
                <a:latin typeface="Arial"/>
                <a:ea typeface="DejaVu Sans"/>
              </a:rPr>
              <a:t>erroneous data packets. In addition, TCP offers an efficient flow control mechanism and </a:t>
            </a:r>
            <a:endParaRPr/>
          </a:p>
          <a:p>
            <a:pPr>
              <a:lnSpc>
                <a:spcPct val="100000"/>
              </a:lnSpc>
              <a:buBlip>
                <a:blip r:embed="rId7"/>
              </a:buBlip>
            </a:pPr>
            <a:r>
              <a:rPr lang="en-IN" strike="noStrike">
                <a:solidFill>
                  <a:srgbClr val="000000"/>
                </a:solidFill>
                <a:latin typeface="Arial"/>
                <a:ea typeface="DejaVu Sans"/>
              </a:rPr>
              <a:t>full-duplex  operation, too. </a:t>
            </a:r>
            <a:endParaRPr/>
          </a:p>
          <a:p>
            <a:pPr>
              <a:lnSpc>
                <a:spcPct val="100000"/>
              </a:lnSpc>
            </a:pP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504000" y="576000"/>
            <a:ext cx="7197840" cy="717840"/>
          </a:xfrm>
          <a:prstGeom prst="rect">
            <a:avLst/>
          </a:prstGeom>
          <a:noFill/>
          <a:ln>
            <a:noFill/>
          </a:ln>
        </p:spPr>
        <p:style>
          <a:lnRef idx="0"/>
          <a:fillRef idx="0"/>
          <a:effectRef idx="0"/>
          <a:fontRef idx="minor"/>
        </p:style>
      </p:sp>
      <p:sp>
        <p:nvSpPr>
          <p:cNvPr id="308" name="CustomShape 2"/>
          <p:cNvSpPr/>
          <p:nvPr/>
        </p:nvSpPr>
        <p:spPr>
          <a:xfrm>
            <a:off x="504000" y="1800000"/>
            <a:ext cx="9069840" cy="4382280"/>
          </a:xfrm>
          <a:prstGeom prst="rect">
            <a:avLst/>
          </a:prstGeom>
          <a:noFill/>
          <a:ln>
            <a:noFill/>
          </a:ln>
        </p:spPr>
        <p:style>
          <a:lnRef idx="0"/>
          <a:fillRef idx="0"/>
          <a:effectRef idx="0"/>
          <a:fontRef idx="minor"/>
        </p:style>
      </p:sp>
      <p:sp>
        <p:nvSpPr>
          <p:cNvPr id="309" name="CustomShape 3"/>
          <p:cNvSpPr/>
          <p:nvPr/>
        </p:nvSpPr>
        <p:spPr>
          <a:xfrm>
            <a:off x="360000" y="1440000"/>
            <a:ext cx="9358200" cy="4777920"/>
          </a:xfrm>
          <a:prstGeom prst="rect">
            <a:avLst/>
          </a:prstGeom>
          <a:noFill/>
          <a:ln>
            <a:noFill/>
          </a:ln>
        </p:spPr>
        <p:style>
          <a:lnRef idx="0"/>
          <a:fillRef idx="0"/>
          <a:effectRef idx="0"/>
          <a:fontRef idx="minor"/>
        </p:style>
        <p:txBody>
          <a:bodyPr lIns="90000" rIns="90000" tIns="45000" bIns="45000"/>
          <a:p>
            <a:pPr>
              <a:lnSpc>
                <a:spcPct val="100000"/>
              </a:lnSpc>
            </a:pPr>
            <a:r>
              <a:rPr lang="en-IN" sz="2000" strike="noStrike">
                <a:solidFill>
                  <a:srgbClr val="000000"/>
                </a:solidFill>
                <a:latin typeface="Arial"/>
                <a:ea typeface="DejaVu Sans"/>
              </a:rPr>
              <a:t>TCP, as a connection-oriented transfer protocol involves three phases: connection establishment,  data exchange and connection release. </a:t>
            </a:r>
            <a:endParaRPr/>
          </a:p>
          <a:p>
            <a:pPr>
              <a:lnSpc>
                <a:spcPct val="100000"/>
              </a:lnSpc>
            </a:pPr>
            <a:endParaRPr/>
          </a:p>
          <a:p>
            <a:pPr>
              <a:lnSpc>
                <a:spcPct val="100000"/>
              </a:lnSpc>
              <a:buBlip>
                <a:blip r:embed="rId1"/>
              </a:buBlip>
            </a:pPr>
            <a:r>
              <a:rPr lang="en-IN" strike="noStrike">
                <a:solidFill>
                  <a:srgbClr val="000000"/>
                </a:solidFill>
                <a:latin typeface="Arial"/>
                <a:ea typeface="DejaVu Sans"/>
              </a:rPr>
              <a:t>Consequently, the DLMS/COSEM TCP-based TL provides  OSI-style services to the service user(s) for all three phases: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For the connection establishment phase, the TCP-CONNECT service is provided to the service  user TCP connection manager process;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For the data transfer phase, the TCP-DATA service is provided to the service user DLMS/COSEM  AL;</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For the connection closing phase, the TCP-DISCONNECT service is provided to the service user TCP connection manager process;  </a:t>
            </a:r>
            <a:endParaRPr/>
          </a:p>
          <a:p>
            <a:pPr>
              <a:lnSpc>
                <a:spcPct val="100000"/>
              </a:lnSpc>
            </a:pPr>
            <a:endParaRPr/>
          </a:p>
          <a:p>
            <a:pPr>
              <a:lnSpc>
                <a:spcPct val="100000"/>
              </a:lnSpc>
              <a:buBlip>
                <a:blip r:embed="rId5"/>
              </a:buBlip>
            </a:pPr>
            <a:r>
              <a:rPr lang="en-IN" strike="noStrike">
                <a:solidFill>
                  <a:srgbClr val="000000"/>
                </a:solidFill>
                <a:latin typeface="Arial"/>
                <a:ea typeface="DejaVu Sans"/>
              </a:rPr>
              <a:t> </a:t>
            </a:r>
            <a:r>
              <a:rPr lang="en-IN" strike="noStrike">
                <a:solidFill>
                  <a:srgbClr val="000000"/>
                </a:solidFill>
                <a:latin typeface="Arial"/>
                <a:ea typeface="DejaVu Sans"/>
              </a:rPr>
              <a:t>In addition, a TCP-ABORT service is provided to the service user DLMS/COSEM AL. </a:t>
            </a:r>
            <a:endParaRPr/>
          </a:p>
          <a:p>
            <a:pPr>
              <a:lnSpc>
                <a:spcPct val="100000"/>
              </a:lnSpc>
            </a:pP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Service specification for the DLMS/COSEM TCP-based transport layer </a:t>
            </a:r>
            <a:endParaRPr/>
          </a:p>
        </p:txBody>
      </p:sp>
      <p:pic>
        <p:nvPicPr>
          <p:cNvPr id="311" name="" descr=""/>
          <p:cNvPicPr/>
          <p:nvPr/>
        </p:nvPicPr>
        <p:blipFill>
          <a:blip r:embed="rId1"/>
          <a:stretch/>
        </p:blipFill>
        <p:spPr>
          <a:xfrm>
            <a:off x="612000" y="1503360"/>
            <a:ext cx="8134200" cy="57672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504000" y="576000"/>
            <a:ext cx="374220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The TCP-CONNECT service </a:t>
            </a:r>
            <a:endParaRPr/>
          </a:p>
        </p:txBody>
      </p:sp>
      <p:sp>
        <p:nvSpPr>
          <p:cNvPr id="313" name="CustomShape 2"/>
          <p:cNvSpPr/>
          <p:nvPr/>
        </p:nvSpPr>
        <p:spPr>
          <a:xfrm>
            <a:off x="432000" y="1944000"/>
            <a:ext cx="9069840" cy="4822200"/>
          </a:xfrm>
          <a:prstGeom prst="rect">
            <a:avLst/>
          </a:prstGeom>
          <a:noFill/>
          <a:ln>
            <a:noFill/>
          </a:ln>
        </p:spPr>
        <p:style>
          <a:lnRef idx="0"/>
          <a:fillRef idx="0"/>
          <a:effectRef idx="0"/>
          <a:fontRef idx="minor"/>
        </p:style>
        <p:txBody>
          <a:bodyPr lIns="0" rIns="0" tIns="0" bIns="0"/>
          <a:p>
            <a:r>
              <a:rPr b="1" lang="en-IN" sz="2000" strike="noStrike">
                <a:solidFill>
                  <a:srgbClr val="00cc33"/>
                </a:solidFill>
                <a:latin typeface="Arial"/>
                <a:ea typeface="DejaVu Sans"/>
              </a:rPr>
              <a:t>TCP-CONNECT.request </a:t>
            </a:r>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request primitive for the connection establishment service</a:t>
            </a:r>
            <a:r>
              <a:rPr b="1" lang="en-IN" strike="noStrike">
                <a:solidFill>
                  <a:srgbClr val="000000"/>
                </a:solidFill>
                <a:latin typeface="Arial"/>
                <a:ea typeface="DejaVu Sans"/>
              </a:rPr>
              <a:t>.</a:t>
            </a:r>
            <a:r>
              <a:rPr lang="en-IN" sz="1000" strike="noStrike">
                <a:solidFill>
                  <a:srgbClr val="000000"/>
                </a:solidFill>
                <a:latin typeface="Arial"/>
                <a:ea typeface="DejaVu Sans"/>
              </a:rPr>
              <a:t> </a:t>
            </a:r>
            <a:endParaRPr/>
          </a:p>
          <a:p>
            <a:r>
              <a:rPr b="1" i="1" lang="en-IN" sz="2000" strike="noStrike" u="sng">
                <a:solidFill>
                  <a:srgbClr val="000000"/>
                </a:solidFill>
                <a:latin typeface="Arial"/>
                <a:ea typeface="DejaVu Sans"/>
              </a:rPr>
              <a:t>Semantics of the service primitive </a:t>
            </a:r>
            <a:r>
              <a:rPr lang="en-IN" sz="1000" strike="noStrike">
                <a:solidFill>
                  <a:srgbClr val="000000"/>
                </a:solidFill>
                <a:latin typeface="Arial"/>
                <a:ea typeface="DejaVu Sans"/>
              </a:rPr>
              <a:t> </a:t>
            </a:r>
            <a:endParaRPr/>
          </a:p>
          <a:p>
            <a:endParaRPr/>
          </a:p>
          <a:p>
            <a:r>
              <a:rPr b="1" lang="en-IN" strike="noStrike">
                <a:solidFill>
                  <a:srgbClr val="000000"/>
                </a:solidFill>
                <a:latin typeface="Arial"/>
                <a:ea typeface="DejaVu Sans"/>
              </a:rPr>
              <a:t>TCP-CONNECT.request</a:t>
            </a:r>
            <a:endParaRPr/>
          </a:p>
          <a:p>
            <a:r>
              <a:rPr b="1" lang="en-IN"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 </a:t>
            </a:r>
            <a:endParaRPr/>
          </a:p>
          <a:p>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The TCP-CONNECT.request primitive is invoked by the service user TCP connection manager  process to establish a connection with the peer DLMS/COSEM TCP-based TL</a:t>
            </a:r>
            <a:r>
              <a:rPr lang="en-IN" sz="1000" strike="noStrike">
                <a:solidFill>
                  <a:srgbClr val="000000"/>
                </a:solidFill>
                <a:latin typeface="Arial"/>
                <a:ea typeface="DejaVu Sans"/>
              </a:rPr>
              <a:t>.</a:t>
            </a:r>
            <a:r>
              <a:rPr lang="en-IN" sz="1000" strike="noStrike">
                <a:solidFill>
                  <a:srgbClr val="00cc33"/>
                </a:solidFill>
                <a:latin typeface="Arial"/>
                <a:ea typeface="DejaVu Sans"/>
              </a:rPr>
              <a:t> </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360000" y="1858320"/>
            <a:ext cx="7774200" cy="4382280"/>
          </a:xfrm>
          <a:prstGeom prst="rect">
            <a:avLst/>
          </a:prstGeom>
          <a:noFill/>
          <a:ln>
            <a:noFill/>
          </a:ln>
        </p:spPr>
        <p:style>
          <a:lnRef idx="0"/>
          <a:fillRef idx="0"/>
          <a:effectRef idx="0"/>
          <a:fontRef idx="minor"/>
        </p:style>
        <p:txBody>
          <a:bodyPr lIns="0" rIns="0" tIns="0" bIns="0"/>
          <a:p>
            <a:r>
              <a:rPr b="1" lang="en-IN" sz="2200" strike="noStrike">
                <a:solidFill>
                  <a:srgbClr val="00cc33"/>
                </a:solidFill>
                <a:latin typeface="Arial"/>
                <a:ea typeface="DejaVu Sans"/>
              </a:rPr>
              <a:t>TCP-CONNECT.indication </a:t>
            </a:r>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indication primitive for the connection establishment service.</a:t>
            </a:r>
            <a:r>
              <a:rPr lang="en-IN" sz="1000" strike="noStrike">
                <a:solidFill>
                  <a:srgbClr val="000000"/>
                </a:solidFill>
                <a:latin typeface="Arial"/>
                <a:ea typeface="DejaVu Sans"/>
              </a:rPr>
              <a:t> </a:t>
            </a:r>
            <a:endParaRPr/>
          </a:p>
          <a:p>
            <a:r>
              <a:rPr b="1" i="1" lang="en-IN" sz="2000" strike="noStrike" u="sng">
                <a:solidFill>
                  <a:srgbClr val="000000"/>
                </a:solidFill>
                <a:latin typeface="Arial"/>
                <a:ea typeface="DejaVu Sans"/>
              </a:rPr>
              <a:t>Semantics of the service primitive</a:t>
            </a:r>
            <a:r>
              <a:rPr i="1" lang="en-IN" sz="1000" strike="noStrike">
                <a:solidFill>
                  <a:srgbClr val="000000"/>
                </a:solidFill>
                <a:latin typeface="Arial"/>
                <a:ea typeface="DejaVu Sans"/>
              </a:rPr>
              <a:t> </a:t>
            </a:r>
            <a:endParaRPr/>
          </a:p>
          <a:p>
            <a:endParaRPr/>
          </a:p>
          <a:p>
            <a:r>
              <a:rPr b="1" lang="en-IN" strike="noStrike">
                <a:solidFill>
                  <a:srgbClr val="000000"/>
                </a:solidFill>
                <a:latin typeface="Arial"/>
                <a:ea typeface="DejaVu Sans"/>
              </a:rPr>
              <a:t>TCP-CONNECT.indication</a:t>
            </a:r>
            <a:endParaRPr/>
          </a:p>
          <a:p>
            <a:r>
              <a:rPr b="1" lang="en-IN"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 </a:t>
            </a:r>
            <a:endParaRPr/>
          </a:p>
          <a:p>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The TCP-CONNECT.indication primitive is generated by the DLMS/COSEM TCP-based TL following  the reception of a TCP packet, indicating to the TCP connection manager process that a remote device is requesting a new TCP connection. </a:t>
            </a:r>
            <a:endParaRPr/>
          </a:p>
          <a:p>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CustomShape 1"/>
          <p:cNvSpPr/>
          <p:nvPr/>
        </p:nvSpPr>
        <p:spPr>
          <a:xfrm>
            <a:off x="353880" y="1440000"/>
            <a:ext cx="9364320" cy="6350400"/>
          </a:xfrm>
          <a:prstGeom prst="rect">
            <a:avLst/>
          </a:prstGeom>
          <a:noFill/>
          <a:ln>
            <a:noFill/>
          </a:ln>
        </p:spPr>
        <p:style>
          <a:lnRef idx="0"/>
          <a:fillRef idx="0"/>
          <a:effectRef idx="0"/>
          <a:fontRef idx="minor"/>
        </p:style>
        <p:txBody>
          <a:bodyPr lIns="90000" rIns="90000" tIns="45000" bIns="45000"/>
          <a:p>
            <a:r>
              <a:rPr b="1" lang="en-IN" sz="2000" strike="noStrike">
                <a:solidFill>
                  <a:srgbClr val="00cc33"/>
                </a:solidFill>
                <a:latin typeface="Arial"/>
                <a:ea typeface="DejaVu Sans"/>
              </a:rPr>
              <a:t>TCP-CONNECT.response</a:t>
            </a:r>
            <a:r>
              <a:rPr b="1" lang="en-IN" sz="1000" strike="noStrike">
                <a:solidFill>
                  <a:srgbClr val="00cc33"/>
                </a:solidFill>
                <a:latin typeface="Arial"/>
                <a:ea typeface="DejaVu Sans"/>
              </a:rPr>
              <a:t> </a:t>
            </a:r>
            <a:endParaRPr/>
          </a:p>
          <a:p>
            <a:r>
              <a:rPr lang="en-IN" sz="1000" strike="noStrike">
                <a:solidFill>
                  <a:srgbClr val="00cc33"/>
                </a:solidFill>
                <a:latin typeface="Arial"/>
                <a:ea typeface="DejaVu Sans"/>
              </a:rPr>
              <a:t> </a:t>
            </a:r>
            <a:endParaRPr/>
          </a:p>
          <a:p>
            <a:r>
              <a:rPr b="1" i="1" lang="en-IN" sz="2000" strike="noStrike" u="sng">
                <a:solidFill>
                  <a:srgbClr val="000000"/>
                </a:solidFill>
                <a:latin typeface="Arial"/>
                <a:ea typeface="DejaVu Sans"/>
              </a:rPr>
              <a:t>Function</a:t>
            </a:r>
            <a:endParaRPr/>
          </a:p>
          <a:p>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response primitive for the connection establishment service. </a:t>
            </a:r>
            <a:endParaRPr/>
          </a:p>
          <a:p>
            <a:endParaRPr/>
          </a:p>
          <a:p>
            <a:r>
              <a:rPr b="1" i="1" lang="en-IN" strike="noStrike" u="sng">
                <a:solidFill>
                  <a:srgbClr val="000000"/>
                </a:solidFill>
                <a:latin typeface="Arial"/>
                <a:ea typeface="Microsoft YaHei"/>
              </a:rPr>
              <a:t>Semantics of the service primitive </a:t>
            </a:r>
            <a:endParaRPr/>
          </a:p>
          <a:p>
            <a:endParaRPr/>
          </a:p>
          <a:p>
            <a:r>
              <a:rPr b="1" i="1" lang="en-IN" strike="noStrike">
                <a:solidFill>
                  <a:srgbClr val="000000"/>
                </a:solidFill>
                <a:latin typeface="Arial"/>
                <a:ea typeface="Microsoft YaHei"/>
              </a:rPr>
              <a:t>TCP-CONNECT.response </a:t>
            </a:r>
            <a:endParaRPr/>
          </a:p>
          <a:p>
            <a:r>
              <a:rPr i="1" lang="en-IN" strike="noStrike">
                <a:solidFill>
                  <a:srgbClr val="000000"/>
                </a:solidFill>
                <a:latin typeface="Arial"/>
                <a:ea typeface="Microsoft YaHei"/>
              </a:rPr>
              <a:t>( </a:t>
            </a:r>
            <a:endParaRPr/>
          </a:p>
          <a:p>
            <a:r>
              <a:rPr i="1" lang="en-IN" strike="noStrike">
                <a:solidFill>
                  <a:srgbClr val="000000"/>
                </a:solidFill>
                <a:latin typeface="Arial"/>
                <a:ea typeface="Microsoft YaHei"/>
              </a:rPr>
              <a:t>Local_TCP_Port, </a:t>
            </a:r>
            <a:endParaRPr/>
          </a:p>
          <a:p>
            <a:r>
              <a:rPr i="1" lang="en-IN" strike="noStrike">
                <a:solidFill>
                  <a:srgbClr val="000000"/>
                </a:solidFill>
                <a:latin typeface="Arial"/>
                <a:ea typeface="Microsoft YaHei"/>
              </a:rPr>
              <a:t>Remote_TCP_Port, </a:t>
            </a:r>
            <a:endParaRPr/>
          </a:p>
          <a:p>
            <a:r>
              <a:rPr i="1" lang="en-IN" strike="noStrike">
                <a:solidFill>
                  <a:srgbClr val="000000"/>
                </a:solidFill>
                <a:latin typeface="Arial"/>
                <a:ea typeface="Microsoft YaHei"/>
              </a:rPr>
              <a:t>Local_IP_Address, </a:t>
            </a:r>
            <a:endParaRPr/>
          </a:p>
          <a:p>
            <a:r>
              <a:rPr i="1" lang="en-IN" strike="noStrike">
                <a:solidFill>
                  <a:srgbClr val="000000"/>
                </a:solidFill>
                <a:latin typeface="Arial"/>
                <a:ea typeface="Microsoft YaHei"/>
              </a:rPr>
              <a:t>Remote_IP_Address,  </a:t>
            </a:r>
            <a:endParaRPr/>
          </a:p>
          <a:p>
            <a:r>
              <a:rPr i="1" lang="en-IN" strike="noStrike">
                <a:solidFill>
                  <a:srgbClr val="000000"/>
                </a:solidFill>
                <a:latin typeface="Arial"/>
                <a:ea typeface="Microsoft YaHei"/>
              </a:rPr>
              <a:t>Result </a:t>
            </a:r>
            <a:endParaRPr/>
          </a:p>
          <a:p>
            <a:r>
              <a:rPr i="1" lang="en-IN" strike="noStrike">
                <a:solidFill>
                  <a:srgbClr val="000000"/>
                </a:solidFill>
                <a:latin typeface="Arial"/>
                <a:ea typeface="Microsoft YaHei"/>
              </a:rPr>
              <a:t>) </a:t>
            </a:r>
            <a:endParaRPr/>
          </a:p>
          <a:p>
            <a:r>
              <a:rPr i="1" lang="en-IN" strike="noStrike">
                <a:solidFill>
                  <a:srgbClr val="000000"/>
                </a:solidFill>
                <a:latin typeface="Arial"/>
                <a:ea typeface="Microsoft YaHei"/>
              </a:rPr>
              <a:t> </a:t>
            </a:r>
            <a:r>
              <a:rPr b="1" i="1" lang="en-IN" sz="2000" strike="noStrike" u="sng">
                <a:solidFill>
                  <a:srgbClr val="000000"/>
                </a:solidFill>
                <a:latin typeface="Arial"/>
                <a:ea typeface="Microsoft YaHei"/>
              </a:rPr>
              <a:t>USE:</a:t>
            </a:r>
            <a:endParaRPr/>
          </a:p>
          <a:p>
            <a:endParaRPr/>
          </a:p>
          <a:p>
            <a:r>
              <a:rPr i="1" lang="en-IN" sz="1500" strike="noStrike">
                <a:solidFill>
                  <a:srgbClr val="000000"/>
                </a:solidFill>
                <a:latin typeface="Arial"/>
                <a:ea typeface="Microsoft YaHei"/>
              </a:rPr>
              <a:t>The TCP-CONNECT.response primitive is invoked by the TCP connection manager process to indicate to the DLMS/COSEM TCP-based TL whether the TCP connection requested previously has been accepted. The TCP connection manager cannot reject a requested connection.  </a:t>
            </a:r>
            <a:endParaRPr/>
          </a:p>
          <a:p>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288000" y="1516680"/>
            <a:ext cx="9574200" cy="5825520"/>
          </a:xfrm>
          <a:prstGeom prst="rect">
            <a:avLst/>
          </a:prstGeom>
          <a:noFill/>
          <a:ln>
            <a:noFill/>
          </a:ln>
        </p:spPr>
        <p:style>
          <a:lnRef idx="0"/>
          <a:fillRef idx="0"/>
          <a:effectRef idx="0"/>
          <a:fontRef idx="minor"/>
        </p:style>
        <p:txBody>
          <a:bodyPr lIns="90000" rIns="90000" tIns="45000" bIns="45000"/>
          <a:p>
            <a:r>
              <a:rPr b="1" i="1" lang="en-IN" sz="2000" strike="noStrike">
                <a:solidFill>
                  <a:srgbClr val="00cc00"/>
                </a:solidFill>
                <a:latin typeface="Arial"/>
                <a:ea typeface="Microsoft YaHei"/>
              </a:rPr>
              <a:t>TCP-CONNECT.confirm</a:t>
            </a:r>
            <a:r>
              <a:rPr b="1" i="1" lang="en-IN" sz="1000" strike="noStrike">
                <a:solidFill>
                  <a:srgbClr val="000000"/>
                </a:solidFill>
                <a:latin typeface="Arial"/>
                <a:ea typeface="Microsoft YaHei"/>
              </a:rPr>
              <a:t> </a:t>
            </a:r>
            <a:endParaRPr/>
          </a:p>
          <a:p>
            <a:endParaRPr/>
          </a:p>
          <a:p>
            <a:r>
              <a:rPr b="1" i="1" lang="en-IN" sz="2000" strike="noStrike" u="sng">
                <a:solidFill>
                  <a:srgbClr val="000000"/>
                </a:solidFill>
                <a:latin typeface="Arial"/>
                <a:ea typeface="Microsoft YaHei"/>
              </a:rPr>
              <a:t>Function </a:t>
            </a:r>
            <a:endParaRPr/>
          </a:p>
          <a:p>
            <a:r>
              <a:rPr i="1" lang="en-IN" strike="noStrike">
                <a:solidFill>
                  <a:srgbClr val="000000"/>
                </a:solidFill>
                <a:latin typeface="Arial"/>
                <a:ea typeface="Microsoft YaHei"/>
              </a:rPr>
              <a:t>This primitive is the service confirm primitive for the connection establishment service.</a:t>
            </a:r>
            <a:endParaRPr/>
          </a:p>
          <a:p>
            <a:endParaRPr/>
          </a:p>
          <a:p>
            <a:r>
              <a:rPr b="1" i="1" lang="en-IN" sz="2000" strike="noStrike" u="sng">
                <a:solidFill>
                  <a:srgbClr val="000000"/>
                </a:solidFill>
                <a:latin typeface="Arial"/>
                <a:ea typeface="Microsoft YaHei"/>
              </a:rPr>
              <a:t>Semantics of the service primitive</a:t>
            </a:r>
            <a:endParaRPr/>
          </a:p>
          <a:p>
            <a:r>
              <a:rPr i="1" lang="en-IN" sz="1000" strike="noStrike">
                <a:solidFill>
                  <a:srgbClr val="000000"/>
                </a:solidFill>
                <a:latin typeface="Arial"/>
                <a:ea typeface="Microsoft YaHei"/>
              </a:rPr>
              <a:t> </a:t>
            </a:r>
            <a:endParaRPr/>
          </a:p>
          <a:p>
            <a:r>
              <a:rPr b="1" i="1" lang="en-IN" strike="noStrike">
                <a:solidFill>
                  <a:srgbClr val="000000"/>
                </a:solidFill>
                <a:latin typeface="Arial"/>
                <a:ea typeface="Microsoft YaHei"/>
              </a:rPr>
              <a:t>TCP-CONNECT.confirm</a:t>
            </a:r>
            <a:endParaRPr/>
          </a:p>
          <a:p>
            <a:r>
              <a:rPr b="1" i="1" lang="en-IN" strike="noStrike">
                <a:solidFill>
                  <a:srgbClr val="000000"/>
                </a:solidFill>
                <a:latin typeface="Arial"/>
                <a:ea typeface="Microsoft YaHei"/>
              </a:rPr>
              <a:t> </a:t>
            </a:r>
            <a:r>
              <a:rPr i="1" lang="en-IN" strike="noStrike">
                <a:solidFill>
                  <a:srgbClr val="000000"/>
                </a:solidFill>
                <a:latin typeface="Arial"/>
                <a:ea typeface="Microsoft YaHei"/>
              </a:rPr>
              <a:t>(  </a:t>
            </a:r>
            <a:endParaRPr/>
          </a:p>
          <a:p>
            <a:r>
              <a:rPr i="1" lang="en-IN" strike="noStrike">
                <a:solidFill>
                  <a:srgbClr val="000000"/>
                </a:solidFill>
                <a:latin typeface="Arial"/>
                <a:ea typeface="Microsoft YaHei"/>
              </a:rPr>
              <a:t>Local_TCP_Port, </a:t>
            </a:r>
            <a:endParaRPr/>
          </a:p>
          <a:p>
            <a:r>
              <a:rPr i="1" lang="en-IN" strike="noStrike">
                <a:solidFill>
                  <a:srgbClr val="000000"/>
                </a:solidFill>
                <a:latin typeface="Arial"/>
                <a:ea typeface="Microsoft YaHei"/>
              </a:rPr>
              <a:t>Remote_TCP_Port,  </a:t>
            </a:r>
            <a:endParaRPr/>
          </a:p>
          <a:p>
            <a:r>
              <a:rPr i="1" lang="en-IN" strike="noStrike">
                <a:solidFill>
                  <a:srgbClr val="000000"/>
                </a:solidFill>
                <a:latin typeface="Arial"/>
                <a:ea typeface="Microsoft YaHei"/>
              </a:rPr>
              <a:t>Local_IP_Address,  </a:t>
            </a:r>
            <a:endParaRPr/>
          </a:p>
          <a:p>
            <a:r>
              <a:rPr i="1" lang="en-IN" strike="noStrike">
                <a:solidFill>
                  <a:srgbClr val="000000"/>
                </a:solidFill>
                <a:latin typeface="Arial"/>
                <a:ea typeface="Microsoft YaHei"/>
              </a:rPr>
              <a:t>Remote_IP_Address,  </a:t>
            </a:r>
            <a:endParaRPr/>
          </a:p>
          <a:p>
            <a:r>
              <a:rPr i="1" lang="en-IN" strike="noStrike">
                <a:solidFill>
                  <a:srgbClr val="000000"/>
                </a:solidFill>
                <a:latin typeface="Arial"/>
                <a:ea typeface="Microsoft YaHei"/>
              </a:rPr>
              <a:t>Result, </a:t>
            </a:r>
            <a:endParaRPr/>
          </a:p>
          <a:p>
            <a:r>
              <a:rPr i="1" lang="en-IN" strike="noStrike">
                <a:solidFill>
                  <a:srgbClr val="000000"/>
                </a:solidFill>
                <a:latin typeface="Arial"/>
                <a:ea typeface="Microsoft YaHei"/>
              </a:rPr>
              <a:t>Reason_of_Failure </a:t>
            </a:r>
            <a:endParaRPr/>
          </a:p>
          <a:p>
            <a:r>
              <a:rPr i="1" lang="en-IN" strike="noStrike">
                <a:solidFill>
                  <a:srgbClr val="000000"/>
                </a:solidFill>
                <a:latin typeface="Arial"/>
                <a:ea typeface="Microsoft YaHei"/>
              </a:rPr>
              <a:t>) </a:t>
            </a:r>
            <a:endParaRPr/>
          </a:p>
          <a:p>
            <a:r>
              <a:rPr b="1" i="1" lang="en-IN" sz="2000" strike="noStrike" u="sng">
                <a:solidFill>
                  <a:srgbClr val="000000"/>
                </a:solidFill>
                <a:latin typeface="Arial"/>
                <a:ea typeface="Microsoft YaHei"/>
              </a:rPr>
              <a:t>Use</a:t>
            </a:r>
            <a:endParaRPr/>
          </a:p>
          <a:p>
            <a:r>
              <a:rPr i="1" lang="en-IN" sz="1000" strike="noStrike">
                <a:solidFill>
                  <a:srgbClr val="000000"/>
                </a:solidFill>
                <a:latin typeface="Arial"/>
                <a:ea typeface="Microsoft YaHei"/>
              </a:rPr>
              <a:t> </a:t>
            </a:r>
            <a:endParaRPr/>
          </a:p>
          <a:p>
            <a:r>
              <a:rPr i="1" lang="en-IN" strike="noStrike">
                <a:solidFill>
                  <a:srgbClr val="000000"/>
                </a:solidFill>
                <a:latin typeface="Arial"/>
                <a:ea typeface="Microsoft YaHei"/>
              </a:rPr>
              <a:t>The TCP-CONNECT.confirm primitive is generated by the DLMS/COSEM TCP-based TL to indicate to the service user TCP connection manager process the result of a TCP-CONNECT.request service invocation received previously. </a:t>
            </a:r>
            <a:endParaRPr/>
          </a:p>
          <a:p>
            <a:endParaRPr/>
          </a:p>
          <a:p>
            <a:r>
              <a:rPr i="1" lang="en-IN" sz="1000" strike="noStrike">
                <a:solidFill>
                  <a:srgbClr val="000000"/>
                </a:solidFill>
                <a:latin typeface="Arial"/>
                <a:ea typeface="Microsoft YaHei"/>
              </a:rPr>
              <a:t> </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CustomShape 1"/>
          <p:cNvSpPr/>
          <p:nvPr/>
        </p:nvSpPr>
        <p:spPr>
          <a:xfrm>
            <a:off x="341640" y="1584000"/>
            <a:ext cx="9376560" cy="5765400"/>
          </a:xfrm>
          <a:prstGeom prst="rect">
            <a:avLst/>
          </a:prstGeom>
          <a:noFill/>
          <a:ln>
            <a:noFill/>
          </a:ln>
        </p:spPr>
        <p:style>
          <a:lnRef idx="0"/>
          <a:fillRef idx="0"/>
          <a:effectRef idx="0"/>
          <a:fontRef idx="minor"/>
        </p:style>
        <p:txBody>
          <a:bodyPr lIns="90000" rIns="90000" tIns="45000" bIns="45000"/>
          <a:p>
            <a:r>
              <a:rPr b="1" lang="en-IN" sz="2000" strike="noStrike">
                <a:solidFill>
                  <a:srgbClr val="00cc33"/>
                </a:solidFill>
                <a:latin typeface="Arial"/>
                <a:ea typeface="DejaVu Sans"/>
              </a:rPr>
              <a:t>TCP-DISCONNECT.request </a:t>
            </a:r>
            <a:endParaRPr/>
          </a:p>
          <a:p>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endParaRPr/>
          </a:p>
          <a:p>
            <a:endParaRPr/>
          </a:p>
          <a:p>
            <a:r>
              <a:rPr lang="en-IN" strike="noStrike">
                <a:solidFill>
                  <a:srgbClr val="000000"/>
                </a:solidFill>
                <a:latin typeface="Arial"/>
                <a:ea typeface="DejaVu Sans"/>
              </a:rPr>
              <a:t>This primitive is the service request primitive for the connection termination service</a:t>
            </a:r>
            <a:r>
              <a:rPr lang="en-IN" sz="1000" strike="noStrike">
                <a:solidFill>
                  <a:srgbClr val="000000"/>
                </a:solidFill>
                <a:latin typeface="Arial"/>
                <a:ea typeface="DejaVu Sans"/>
              </a:rPr>
              <a:t>.</a:t>
            </a:r>
            <a:endParaRPr/>
          </a:p>
          <a:p>
            <a:endParaRPr/>
          </a:p>
          <a:p>
            <a:r>
              <a:rPr b="1" i="1" lang="en-IN" sz="2000" strike="noStrike" u="sng">
                <a:solidFill>
                  <a:srgbClr val="000000"/>
                </a:solidFill>
                <a:latin typeface="Arial"/>
                <a:ea typeface="DejaVu Sans"/>
              </a:rPr>
              <a:t>Semantics of the service primitive</a:t>
            </a:r>
            <a:r>
              <a:rPr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TCP-DISCONNECT.request</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 </a:t>
            </a:r>
            <a:endParaRPr/>
          </a:p>
          <a:p>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endParaRPr/>
          </a:p>
          <a:p>
            <a:r>
              <a:rPr lang="en-IN" sz="2000" strike="noStrike">
                <a:solidFill>
                  <a:srgbClr val="000000"/>
                </a:solidFill>
                <a:latin typeface="Arial"/>
                <a:ea typeface="DejaVu Sans"/>
              </a:rPr>
              <a:t>The TCP-DISCONNECT.request primitive is invoked by the service user TCP connection manager  process to request the disconnection of an existing TCP connection. </a:t>
            </a:r>
            <a:endParaRPr/>
          </a:p>
          <a:p>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216000" y="1296000"/>
            <a:ext cx="8998200" cy="5905080"/>
          </a:xfrm>
          <a:prstGeom prst="rect">
            <a:avLst/>
          </a:prstGeom>
          <a:noFill/>
          <a:ln>
            <a:noFill/>
          </a:ln>
        </p:spPr>
        <p:style>
          <a:lnRef idx="0"/>
          <a:fillRef idx="0"/>
          <a:effectRef idx="0"/>
          <a:fontRef idx="minor"/>
        </p:style>
        <p:txBody>
          <a:bodyPr lIns="90000" rIns="90000" tIns="45000" bIns="45000"/>
          <a:p>
            <a:r>
              <a:rPr b="1" lang="en-IN" sz="2000" strike="noStrike">
                <a:solidFill>
                  <a:srgbClr val="009933"/>
                </a:solidFill>
                <a:latin typeface="Arial"/>
                <a:ea typeface="DejaVu Sans"/>
              </a:rPr>
              <a:t>TCP-DISCONNECT.indication</a:t>
            </a:r>
            <a:r>
              <a:rPr b="1" lang="en-IN" sz="1000" strike="noStrike">
                <a:solidFill>
                  <a:srgbClr val="009933"/>
                </a:solidFill>
                <a:latin typeface="Arial"/>
                <a:ea typeface="DejaVu Sans"/>
              </a:rPr>
              <a:t> </a:t>
            </a:r>
            <a:endParaRPr/>
          </a:p>
          <a:p>
            <a:endParaRPr/>
          </a:p>
          <a:p>
            <a:r>
              <a:rPr b="1" i="1" lang="en-IN" sz="2000" strike="noStrike" u="sng">
                <a:solidFill>
                  <a:srgbClr val="000000"/>
                </a:solidFill>
                <a:latin typeface="Arial"/>
                <a:ea typeface="DejaVu Sans"/>
              </a:rPr>
              <a:t>Function</a:t>
            </a:r>
            <a:endParaRPr/>
          </a:p>
          <a:p>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indication primitive for the connection termination service. </a:t>
            </a:r>
            <a:endParaRPr/>
          </a:p>
          <a:p>
            <a:endParaRPr/>
          </a:p>
          <a:p>
            <a:r>
              <a:rPr b="1" i="1" lang="en-IN" sz="2000" strike="noStrike" u="sng">
                <a:solidFill>
                  <a:srgbClr val="000000"/>
                </a:solidFill>
                <a:latin typeface="Arial"/>
                <a:ea typeface="DejaVu Sans"/>
              </a:rPr>
              <a:t>Semantics of the service primitive</a:t>
            </a:r>
            <a:r>
              <a:rPr i="1"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TCP-DISCONNECT.indication</a:t>
            </a:r>
            <a:endParaRPr/>
          </a:p>
          <a:p>
            <a:r>
              <a:rPr lang="en-IN"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Reason  </a:t>
            </a:r>
            <a:endParaRPr/>
          </a:p>
          <a:p>
            <a:r>
              <a:rPr lang="en-IN" strike="noStrike">
                <a:solidFill>
                  <a:srgbClr val="000000"/>
                </a:solidFill>
                <a:latin typeface="Arial"/>
                <a:ea typeface="DejaVu Sans"/>
              </a:rPr>
              <a:t>)</a:t>
            </a:r>
            <a:endParaRPr/>
          </a:p>
          <a:p>
            <a:r>
              <a:rPr lang="en-IN" strike="noStrike">
                <a:solidFill>
                  <a:srgbClr val="000000"/>
                </a:solidFill>
                <a:latin typeface="Arial"/>
                <a:ea typeface="DejaVu Sans"/>
              </a:rPr>
              <a:t>  </a:t>
            </a:r>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endParaRPr/>
          </a:p>
          <a:p>
            <a:r>
              <a:rPr lang="en-IN" sz="1600" strike="noStrike">
                <a:solidFill>
                  <a:srgbClr val="000000"/>
                </a:solidFill>
                <a:latin typeface="Arial"/>
                <a:ea typeface="DejaVu Sans"/>
              </a:rPr>
              <a:t>The TCP-DISCONNECT.indication primitive is generated by the DLMS/COSEM TCP-based TL to the service user TCP connection manager process to indicate that the peer entity has requested the  disconnection of an existing TCP connection. </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432000" y="576000"/>
            <a:ext cx="7197840" cy="717840"/>
          </a:xfrm>
          <a:prstGeom prst="rect">
            <a:avLst/>
          </a:prstGeom>
          <a:noFill/>
          <a:ln>
            <a:noFill/>
          </a:ln>
        </p:spPr>
        <p:style>
          <a:lnRef idx="0"/>
          <a:fillRef idx="0"/>
          <a:effectRef idx="0"/>
          <a:fontRef idx="minor"/>
        </p:style>
        <p:txBody>
          <a:bodyPr lIns="0" rIns="0" tIns="0" bIns="0" anchor="ctr"/>
          <a:p>
            <a:pPr>
              <a:lnSpc>
                <a:spcPct val="100000"/>
              </a:lnSpc>
              <a:buSzPct val="45000"/>
              <a:buFont typeface="StarSymbol"/>
              <a:buChar char="l"/>
            </a:pPr>
            <a:r>
              <a:rPr lang="en-IN" strike="noStrike">
                <a:solidFill>
                  <a:srgbClr val="000000"/>
                </a:solidFill>
                <a:latin typeface="Arial"/>
                <a:ea typeface="DejaVu Sans"/>
              </a:rPr>
              <a:t> </a:t>
            </a:r>
            <a:endParaRPr/>
          </a:p>
        </p:txBody>
      </p:sp>
      <p:sp>
        <p:nvSpPr>
          <p:cNvPr id="268" name="CustomShape 2"/>
          <p:cNvSpPr/>
          <p:nvPr/>
        </p:nvSpPr>
        <p:spPr>
          <a:xfrm>
            <a:off x="360000" y="1641960"/>
            <a:ext cx="9069840" cy="5411880"/>
          </a:xfrm>
          <a:prstGeom prst="rect">
            <a:avLst/>
          </a:prstGeom>
          <a:noFill/>
          <a:ln>
            <a:noFill/>
          </a:ln>
        </p:spPr>
        <p:style>
          <a:lnRef idx="0"/>
          <a:fillRef idx="0"/>
          <a:effectRef idx="0"/>
          <a:fontRef idx="minor"/>
        </p:style>
        <p:txBody>
          <a:bodyPr lIns="0" rIns="0" tIns="0" bIns="0"/>
          <a:p>
            <a:endParaRPr/>
          </a:p>
          <a:p>
            <a:pPr>
              <a:lnSpc>
                <a:spcPct val="100000"/>
              </a:lnSpc>
              <a:buBlip>
                <a:blip r:embed="rId1"/>
              </a:buBlip>
            </a:pPr>
            <a:r>
              <a:rPr lang="en-IN" strike="noStrike">
                <a:solidFill>
                  <a:srgbClr val="000000"/>
                </a:solidFill>
                <a:latin typeface="Arial"/>
                <a:ea typeface="DejaVu Sans"/>
              </a:rPr>
              <a:t>In the DLMS/COSEM_on_IP profiles, the DLMS/COSEM AL uses the services of one of these TLs, which use then the services of the Internet Protocol (IP) network layer to communicate with other nodes connected to the abstract IP network.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When used in these profiles, the DLMS/COSEM AL can be considered as another Internet standard application protocol (like the well-known HTTP, FTP or SNMP) and it may co-exist with other Internet application protocols, as it is shown in Fig.</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For DLMS/COSEM, the following port numbers have been registered by the IANA. </a:t>
            </a:r>
            <a:r>
              <a:rPr lang="en-IN" strike="noStrike" u="sng">
                <a:solidFill>
                  <a:srgbClr val="000000"/>
                </a:solidFill>
                <a:latin typeface="Arial"/>
                <a:ea typeface="DejaVu Sans"/>
              </a:rPr>
              <a:t>http://www.iana.org/assignments/port-numbers</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        </a:t>
            </a:r>
            <a:r>
              <a:rPr lang="en-IN" strike="noStrike">
                <a:solidFill>
                  <a:srgbClr val="000000"/>
                </a:solidFill>
                <a:latin typeface="Arial"/>
                <a:ea typeface="DejaVu Sans"/>
              </a:rPr>
              <a:t>dlms/cosem 4059/TCP DLMS/COSEM  </a:t>
            </a:r>
            <a:endParaRPr/>
          </a:p>
          <a:p>
            <a:pPr>
              <a:lnSpc>
                <a:spcPct val="100000"/>
              </a:lnSpc>
              <a:buBlip>
                <a:blip r:embed="rId5"/>
              </a:buBlip>
            </a:pPr>
            <a:r>
              <a:rPr lang="en-IN" strike="noStrike">
                <a:solidFill>
                  <a:srgbClr val="000000"/>
                </a:solidFill>
                <a:latin typeface="Arial"/>
                <a:ea typeface="DejaVu Sans"/>
              </a:rPr>
              <a:t>        </a:t>
            </a:r>
            <a:r>
              <a:rPr lang="en-IN" strike="noStrike">
                <a:solidFill>
                  <a:srgbClr val="000000"/>
                </a:solidFill>
                <a:latin typeface="Arial"/>
                <a:ea typeface="DejaVu Sans"/>
              </a:rPr>
              <a:t>dlms/cosem 4059/UDP DLMS/COSEM </a:t>
            </a:r>
            <a:endParaRPr/>
          </a:p>
        </p:txBody>
      </p:sp>
      <p:sp>
        <p:nvSpPr>
          <p:cNvPr id="269" name="CustomShape 3"/>
          <p:cNvSpPr/>
          <p:nvPr/>
        </p:nvSpPr>
        <p:spPr>
          <a:xfrm>
            <a:off x="360000" y="576000"/>
            <a:ext cx="2950560" cy="861840"/>
          </a:xfrm>
          <a:prstGeom prst="rect">
            <a:avLst/>
          </a:prstGeom>
          <a:noFill/>
          <a:ln>
            <a:noFill/>
          </a:ln>
        </p:spPr>
        <p:style>
          <a:lnRef idx="0"/>
          <a:fillRef idx="0"/>
          <a:effectRef idx="0"/>
          <a:fontRef idx="minor"/>
        </p:style>
        <p:txBody>
          <a:bodyPr lIns="0" rIns="0" tIns="0" bIns="0" anchor="ctr"/>
          <a:p>
            <a:pPr algn="ctr">
              <a:lnSpc>
                <a:spcPct val="100000"/>
              </a:lnSpc>
              <a:buBlip>
                <a:blip r:embed="rId6"/>
              </a:buBlip>
            </a:pPr>
            <a:r>
              <a:rPr lang="en-IN" sz="2600" strike="noStrike">
                <a:solidFill>
                  <a:srgbClr val="000000"/>
                </a:solidFill>
                <a:latin typeface="Arial"/>
                <a:ea typeface="DejaVu Sans"/>
              </a:rPr>
              <a:t> </a:t>
            </a:r>
            <a:r>
              <a:rPr lang="en-IN" sz="2600" strike="noStrike">
                <a:solidFill>
                  <a:srgbClr val="000000"/>
                </a:solidFill>
                <a:latin typeface="Arial"/>
                <a:ea typeface="DejaVu Sans"/>
              </a:rPr>
              <a:t>OVERVIEW</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CustomShape 1"/>
          <p:cNvSpPr/>
          <p:nvPr/>
        </p:nvSpPr>
        <p:spPr>
          <a:xfrm>
            <a:off x="288000" y="1329840"/>
            <a:ext cx="9358200" cy="6154560"/>
          </a:xfrm>
          <a:prstGeom prst="rect">
            <a:avLst/>
          </a:prstGeom>
          <a:noFill/>
          <a:ln>
            <a:noFill/>
          </a:ln>
        </p:spPr>
        <p:style>
          <a:lnRef idx="0"/>
          <a:fillRef idx="0"/>
          <a:effectRef idx="0"/>
          <a:fontRef idx="minor"/>
        </p:style>
        <p:txBody>
          <a:bodyPr lIns="90000" rIns="90000" tIns="45000" bIns="45000"/>
          <a:p>
            <a:r>
              <a:rPr b="1" lang="en-IN" sz="2000" strike="noStrike">
                <a:solidFill>
                  <a:srgbClr val="00cc33"/>
                </a:solidFill>
                <a:latin typeface="Arial"/>
                <a:ea typeface="DejaVu Sans"/>
              </a:rPr>
              <a:t>TCP-DISCONNECT.response </a:t>
            </a:r>
            <a:endParaRPr/>
          </a:p>
          <a:p>
            <a:r>
              <a:rPr i="1" lang="en-IN" sz="2000" strike="noStrike" u="sng">
                <a:solidFill>
                  <a:srgbClr val="000000"/>
                </a:solidFill>
                <a:latin typeface="Arial"/>
                <a:ea typeface="DejaVu Sans"/>
              </a:rPr>
              <a:t>Function </a:t>
            </a:r>
            <a:endParaRPr/>
          </a:p>
          <a:p>
            <a:r>
              <a:rPr lang="en-IN" strike="noStrike">
                <a:solidFill>
                  <a:srgbClr val="000000"/>
                </a:solidFill>
                <a:latin typeface="Arial"/>
                <a:ea typeface="DejaVu Sans"/>
              </a:rPr>
              <a:t>This primitive is the service response primitive for the connection termination service.</a:t>
            </a:r>
            <a:r>
              <a:rPr lang="en-IN" sz="1000" strike="noStrike">
                <a:solidFill>
                  <a:srgbClr val="000000"/>
                </a:solidFill>
                <a:latin typeface="Arial"/>
                <a:ea typeface="DejaVu Sans"/>
              </a:rPr>
              <a:t> </a:t>
            </a:r>
            <a:endParaRPr/>
          </a:p>
          <a:p>
            <a:endParaRPr/>
          </a:p>
          <a:p>
            <a:r>
              <a:rPr b="1" lang="en-IN" strike="noStrike">
                <a:solidFill>
                  <a:srgbClr val="000000"/>
                </a:solidFill>
                <a:latin typeface="Arial"/>
                <a:ea typeface="DejaVu Sans"/>
              </a:rPr>
              <a:t>TCP-DISCONNECT.response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a:t>
            </a:r>
            <a:endParaRPr/>
          </a:p>
          <a:p>
            <a:r>
              <a:rPr lang="en-IN" strike="noStrike">
                <a:solidFill>
                  <a:srgbClr val="000000"/>
                </a:solidFill>
                <a:latin typeface="Arial"/>
                <a:ea typeface="DejaVu Sans"/>
              </a:rPr>
              <a:t>Result </a:t>
            </a:r>
            <a:endParaRPr/>
          </a:p>
          <a:p>
            <a:r>
              <a:rPr lang="en-IN" strike="noStrike">
                <a:solidFill>
                  <a:srgbClr val="000000"/>
                </a:solidFill>
                <a:latin typeface="Arial"/>
                <a:ea typeface="DejaVu Sans"/>
              </a:rPr>
              <a:t>) </a:t>
            </a:r>
            <a:endParaRPr/>
          </a:p>
          <a:p>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r>
              <a:rPr lang="en-IN" sz="1600" strike="noStrike">
                <a:solidFill>
                  <a:srgbClr val="000000"/>
                </a:solidFill>
                <a:latin typeface="Arial"/>
                <a:ea typeface="DejaVu Sans"/>
              </a:rPr>
              <a:t> </a:t>
            </a:r>
            <a:endParaRPr/>
          </a:p>
          <a:p>
            <a:r>
              <a:rPr lang="en-IN" sz="1600" strike="noStrike">
                <a:solidFill>
                  <a:srgbClr val="000000"/>
                </a:solidFill>
                <a:latin typeface="Arial"/>
                <a:ea typeface="DejaVu Sans"/>
              </a:rPr>
              <a:t>The TCP-DISCONNECT.response primitive is invoked by the TCP connection manager process to indicate to the DLMS/COSEM TCP-based TL whether the previously requested TCP disconnection is  accepted.</a:t>
            </a:r>
            <a:endParaRPr/>
          </a:p>
          <a:p>
            <a:r>
              <a:rPr lang="en-IN" sz="1600" strike="noStrike">
                <a:solidFill>
                  <a:srgbClr val="000000"/>
                </a:solidFill>
                <a:latin typeface="Arial"/>
                <a:ea typeface="DejaVu Sans"/>
              </a:rPr>
              <a:t> </a:t>
            </a:r>
            <a:r>
              <a:rPr lang="en-IN" sz="1600" strike="noStrike">
                <a:solidFill>
                  <a:srgbClr val="000000"/>
                </a:solidFill>
                <a:latin typeface="Arial"/>
                <a:ea typeface="DejaVu Sans"/>
              </a:rPr>
              <a:t>The TCP connection manager process cannot reject the requested disconnection. This service primitive is invoked only if the corresponding TCP-DISCONNECT.indication service indicated a remotely initiated disconnection request (Reason ==  REMOTE_REQ)</a:t>
            </a:r>
            <a:r>
              <a:rPr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endParaRPr/>
          </a:p>
          <a:p>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288000" y="1621800"/>
            <a:ext cx="9237600" cy="5495760"/>
          </a:xfrm>
          <a:prstGeom prst="rect">
            <a:avLst/>
          </a:prstGeom>
          <a:noFill/>
          <a:ln>
            <a:noFill/>
          </a:ln>
        </p:spPr>
        <p:style>
          <a:lnRef idx="0"/>
          <a:fillRef idx="0"/>
          <a:effectRef idx="0"/>
          <a:fontRef idx="minor"/>
        </p:style>
        <p:txBody>
          <a:bodyPr lIns="90000" rIns="90000" tIns="45000" bIns="45000"/>
          <a:p>
            <a:r>
              <a:rPr b="1" lang="en-IN" sz="1000" strike="noStrike">
                <a:solidFill>
                  <a:srgbClr val="000000"/>
                </a:solidFill>
                <a:latin typeface="Arial"/>
                <a:ea typeface="DejaVu Sans"/>
              </a:rPr>
              <a:t> </a:t>
            </a:r>
            <a:r>
              <a:rPr b="1" lang="en-IN" sz="2000" strike="noStrike">
                <a:solidFill>
                  <a:srgbClr val="00cc33"/>
                </a:solidFill>
                <a:latin typeface="Arial"/>
                <a:ea typeface="DejaVu Sans"/>
              </a:rPr>
              <a:t>TCP-DISCONNECT.confirm</a:t>
            </a:r>
            <a:r>
              <a:rPr b="1" lang="en-IN" sz="1000" strike="noStrike">
                <a:solidFill>
                  <a:srgbClr val="00cc33"/>
                </a:solidFill>
                <a:latin typeface="Arial"/>
                <a:ea typeface="DejaVu Sans"/>
              </a:rPr>
              <a:t> </a:t>
            </a:r>
            <a:endParaRPr/>
          </a:p>
          <a:p>
            <a:endParaRPr/>
          </a:p>
          <a:p>
            <a:r>
              <a:rPr b="1" i="1" lang="en-IN" sz="2000" strike="noStrike" u="sng">
                <a:solidFill>
                  <a:srgbClr val="000000"/>
                </a:solidFill>
                <a:latin typeface="Arial"/>
                <a:ea typeface="DejaVu Sans"/>
              </a:rPr>
              <a:t>Function</a:t>
            </a:r>
            <a:r>
              <a:rPr i="1" lang="en-IN" sz="2000" strike="noStrike" u="sng">
                <a:solidFill>
                  <a:srgbClr val="000000"/>
                </a:solidFill>
                <a:latin typeface="Arial"/>
                <a:ea typeface="DejaVu Sans"/>
              </a:rPr>
              <a:t>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confirm primitive for the connection termination service.</a:t>
            </a:r>
            <a:r>
              <a:rPr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b="1" i="1" lang="en-IN" sz="2000" strike="noStrike" u="sng">
                <a:solidFill>
                  <a:srgbClr val="000000"/>
                </a:solidFill>
                <a:latin typeface="Arial"/>
                <a:ea typeface="DejaVu Sans"/>
              </a:rPr>
              <a:t>Semantics of the service primitive</a:t>
            </a:r>
            <a:r>
              <a:rPr lang="en-IN" sz="1000" strike="noStrike">
                <a:solidFill>
                  <a:srgbClr val="000000"/>
                </a:solidFill>
                <a:latin typeface="Arial"/>
                <a:ea typeface="DejaVu Sans"/>
              </a:rPr>
              <a:t> </a:t>
            </a:r>
            <a:endParaRPr/>
          </a:p>
          <a:p>
            <a:endParaRPr/>
          </a:p>
          <a:p>
            <a:r>
              <a:rPr b="1" lang="en-IN" strike="noStrike">
                <a:solidFill>
                  <a:srgbClr val="000000"/>
                </a:solidFill>
                <a:latin typeface="Arial"/>
                <a:ea typeface="DejaVu Sans"/>
              </a:rPr>
              <a:t>TCP-DISCONNECT.confirm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Result,  </a:t>
            </a:r>
            <a:endParaRPr/>
          </a:p>
          <a:p>
            <a:r>
              <a:rPr lang="en-IN" strike="noStrike">
                <a:solidFill>
                  <a:srgbClr val="000000"/>
                </a:solidFill>
                <a:latin typeface="Arial"/>
                <a:ea typeface="DejaVu Sans"/>
              </a:rPr>
              <a:t>Reason_of_Failure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 </a:t>
            </a:r>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lang="en-IN" sz="1500" strike="noStrike">
                <a:solidFill>
                  <a:srgbClr val="000000"/>
                </a:solidFill>
                <a:latin typeface="Arial"/>
                <a:ea typeface="DejaVu Sans"/>
              </a:rPr>
              <a:t>The TCP-DISCONNECT.confirm primitive is invoked by the DLMS/COSEM TCP-based TL to confirm  to the service user TCP connection manager the result of a previous TCP-DISCONNECT.request  service invocation. </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CustomShape 1"/>
          <p:cNvSpPr/>
          <p:nvPr/>
        </p:nvSpPr>
        <p:spPr>
          <a:xfrm>
            <a:off x="318600" y="1283400"/>
            <a:ext cx="9687600" cy="5902560"/>
          </a:xfrm>
          <a:prstGeom prst="rect">
            <a:avLst/>
          </a:prstGeom>
          <a:noFill/>
          <a:ln>
            <a:noFill/>
          </a:ln>
        </p:spPr>
        <p:style>
          <a:lnRef idx="0"/>
          <a:fillRef idx="0"/>
          <a:effectRef idx="0"/>
          <a:fontRef idx="minor"/>
        </p:style>
        <p:txBody>
          <a:bodyPr lIns="90000" rIns="90000" tIns="45000" bIns="45000"/>
          <a:p>
            <a:endParaRPr/>
          </a:p>
          <a:p>
            <a:r>
              <a:rPr b="1" lang="en-IN" sz="2000" strike="noStrike">
                <a:solidFill>
                  <a:srgbClr val="00cc00"/>
                </a:solidFill>
                <a:latin typeface="Arial"/>
                <a:ea typeface="DejaVu Sans"/>
              </a:rPr>
              <a:t>TCP-ABORT.indication </a:t>
            </a:r>
            <a:endParaRPr/>
          </a:p>
          <a:p>
            <a:r>
              <a:rPr b="1" i="1" lang="en-IN" sz="2000" strike="noStrike" u="sng">
                <a:solidFill>
                  <a:srgbClr val="000000"/>
                </a:solidFill>
                <a:latin typeface="Arial"/>
                <a:ea typeface="DejaVu Sans"/>
              </a:rPr>
              <a:t>Function</a:t>
            </a:r>
            <a:endParaRPr/>
          </a:p>
          <a:p>
            <a:r>
              <a:rPr i="1"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indication primitive for the connection termination service. </a:t>
            </a:r>
            <a:endParaRPr/>
          </a:p>
          <a:p>
            <a:r>
              <a:rPr b="1" i="1" lang="en-IN" sz="2000" strike="noStrike" u="sng">
                <a:solidFill>
                  <a:srgbClr val="000000"/>
                </a:solidFill>
                <a:latin typeface="Arial"/>
                <a:ea typeface="DejaVu Sans"/>
              </a:rPr>
              <a:t>Semantics of the service primitive</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endParaRPr/>
          </a:p>
          <a:p>
            <a:r>
              <a:rPr lang="en-IN" sz="1000" strike="noStrike">
                <a:solidFill>
                  <a:srgbClr val="000000"/>
                </a:solidFill>
                <a:latin typeface="Arial"/>
                <a:ea typeface="DejaVu Sans"/>
              </a:rPr>
              <a:t> </a:t>
            </a:r>
            <a:r>
              <a:rPr lang="en-IN" strike="noStrike">
                <a:solidFill>
                  <a:srgbClr val="000000"/>
                </a:solidFill>
                <a:latin typeface="Arial"/>
                <a:ea typeface="DejaVu Sans"/>
              </a:rPr>
              <a:t>TCP-ABORT.indication</a:t>
            </a:r>
            <a:endParaRPr/>
          </a:p>
          <a:p>
            <a:r>
              <a:rPr lang="en-IN"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Reason  </a:t>
            </a:r>
            <a:endParaRPr/>
          </a:p>
          <a:p>
            <a:r>
              <a:rPr lang="en-IN" strike="noStrike">
                <a:solidFill>
                  <a:srgbClr val="000000"/>
                </a:solidFill>
                <a:latin typeface="Arial"/>
                <a:ea typeface="DejaVu Sans"/>
              </a:rPr>
              <a:t>)</a:t>
            </a:r>
            <a:endParaRPr/>
          </a:p>
          <a:p>
            <a:r>
              <a:rPr lang="en-IN" strike="noStrike">
                <a:solidFill>
                  <a:srgbClr val="000000"/>
                </a:solidFill>
                <a:latin typeface="Arial"/>
                <a:ea typeface="DejaVu Sans"/>
              </a:rPr>
              <a:t> </a:t>
            </a:r>
            <a:r>
              <a:rPr b="1" i="1" lang="en-IN" sz="2000" strike="noStrike" u="sng">
                <a:solidFill>
                  <a:srgbClr val="000000"/>
                </a:solidFill>
                <a:latin typeface="Arial"/>
                <a:ea typeface="DejaVu Sans"/>
              </a:rPr>
              <a:t>Use</a:t>
            </a:r>
            <a:endParaRPr/>
          </a:p>
          <a:p>
            <a:endParaRPr/>
          </a:p>
          <a:p>
            <a:r>
              <a:rPr lang="en-IN" sz="1600" strike="noStrike">
                <a:solidFill>
                  <a:srgbClr val="000000"/>
                </a:solidFill>
                <a:latin typeface="Arial"/>
                <a:ea typeface="DejaVu Sans"/>
              </a:rPr>
              <a:t>The TCP-ABORT.indication primitive is generated by the DLMS/COSEM TCP-based TL to indicate to the service user DLMS/COSEM AL a non-solicited disruption of the supporting TCP connection. </a:t>
            </a:r>
            <a:endParaRPr/>
          </a:p>
          <a:p>
            <a:r>
              <a:rPr lang="en-IN" sz="1600" strike="noStrike">
                <a:solidFill>
                  <a:srgbClr val="000000"/>
                </a:solidFill>
                <a:latin typeface="Arial"/>
                <a:ea typeface="DejaVu Sans"/>
              </a:rPr>
              <a:t>When this indication is received, the DLMS/COSEM AL shall release all AAs established using this  TCP connection, and shall indicate this to the COSEM AP using the COSEM-ABORT.indication  service primitive. . </a:t>
            </a:r>
            <a:endParaRPr/>
          </a:p>
        </p:txBody>
      </p:sp>
      <p:sp>
        <p:nvSpPr>
          <p:cNvPr id="322" name="CustomShape 2"/>
          <p:cNvSpPr/>
          <p:nvPr/>
        </p:nvSpPr>
        <p:spPr>
          <a:xfrm>
            <a:off x="360000" y="792000"/>
            <a:ext cx="3814200" cy="40104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b="1" lang="en-IN" sz="2200" strike="noStrike">
                <a:solidFill>
                  <a:srgbClr val="000000"/>
                </a:solidFill>
                <a:latin typeface="Arial"/>
                <a:ea typeface="DejaVu Sans"/>
              </a:rPr>
              <a:t>The TCP-ABORT service</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CustomShape 1"/>
          <p:cNvSpPr/>
          <p:nvPr/>
        </p:nvSpPr>
        <p:spPr>
          <a:xfrm>
            <a:off x="288000" y="1296000"/>
            <a:ext cx="9790920" cy="6424920"/>
          </a:xfrm>
          <a:prstGeom prst="rect">
            <a:avLst/>
          </a:prstGeom>
          <a:noFill/>
          <a:ln>
            <a:noFill/>
          </a:ln>
        </p:spPr>
        <p:style>
          <a:lnRef idx="0"/>
          <a:fillRef idx="0"/>
          <a:effectRef idx="0"/>
          <a:fontRef idx="minor"/>
        </p:style>
        <p:txBody>
          <a:bodyPr lIns="90000" rIns="90000" tIns="45000" bIns="45000"/>
          <a:p>
            <a:r>
              <a:rPr b="1" lang="en-IN" sz="2000" strike="noStrike">
                <a:solidFill>
                  <a:srgbClr val="00cc00"/>
                </a:solidFill>
                <a:latin typeface="Arial"/>
                <a:ea typeface="DejaVu Sans"/>
              </a:rPr>
              <a:t>TCP-DATA.request</a:t>
            </a:r>
            <a:r>
              <a:rPr b="1" lang="en-IN" sz="1000" strike="noStrike">
                <a:solidFill>
                  <a:srgbClr val="00cc00"/>
                </a:solidFill>
                <a:latin typeface="Arial"/>
                <a:ea typeface="DejaVu Sans"/>
              </a:rPr>
              <a:t> </a:t>
            </a:r>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This primitive is the service request primitive for the connection mode data transfer service. </a:t>
            </a:r>
            <a:endParaRPr/>
          </a:p>
          <a:p>
            <a:r>
              <a:rPr lang="en-IN" sz="1000" strike="noStrike">
                <a:solidFill>
                  <a:srgbClr val="000000"/>
                </a:solidFill>
                <a:latin typeface="Arial"/>
                <a:ea typeface="DejaVu Sans"/>
              </a:rPr>
              <a:t> </a:t>
            </a:r>
            <a:r>
              <a:rPr b="1" i="1" lang="en-IN" sz="2000" strike="noStrike" u="sng">
                <a:solidFill>
                  <a:srgbClr val="000000"/>
                </a:solidFill>
                <a:latin typeface="Arial"/>
                <a:ea typeface="DejaVu Sans"/>
              </a:rPr>
              <a:t>Semantics of the service primitive </a:t>
            </a:r>
            <a:endParaRPr/>
          </a:p>
          <a:p>
            <a:r>
              <a:rPr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r>
              <a:rPr lang="en-IN" strike="noStrike">
                <a:solidFill>
                  <a:srgbClr val="000000"/>
                </a:solidFill>
                <a:latin typeface="Arial"/>
                <a:ea typeface="DejaVu Sans"/>
              </a:rPr>
              <a:t>TCP-DATA.request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Local_wPort,  </a:t>
            </a:r>
            <a:endParaRPr/>
          </a:p>
          <a:p>
            <a:r>
              <a:rPr lang="en-IN" strike="noStrike">
                <a:solidFill>
                  <a:srgbClr val="000000"/>
                </a:solidFill>
                <a:latin typeface="Arial"/>
                <a:ea typeface="DejaVu Sans"/>
              </a:rPr>
              <a:t>Remote_wPort,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Data_Length,  </a:t>
            </a:r>
            <a:endParaRPr/>
          </a:p>
          <a:p>
            <a:r>
              <a:rPr lang="en-IN" strike="noStrike">
                <a:solidFill>
                  <a:srgbClr val="000000"/>
                </a:solidFill>
                <a:latin typeface="Arial"/>
                <a:ea typeface="DejaVu Sans"/>
              </a:rPr>
              <a:t>Data  </a:t>
            </a:r>
            <a:endParaRPr/>
          </a:p>
          <a:p>
            <a:r>
              <a:rPr lang="en-IN" strike="noStrike">
                <a:solidFill>
                  <a:srgbClr val="000000"/>
                </a:solidFill>
                <a:latin typeface="Arial"/>
                <a:ea typeface="DejaVu Sans"/>
              </a:rPr>
              <a:t>) </a:t>
            </a:r>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r>
              <a:rPr lang="en-IN" sz="1400" strike="noStrike">
                <a:solidFill>
                  <a:srgbClr val="000000"/>
                </a:solidFill>
                <a:latin typeface="Arial"/>
                <a:ea typeface="DejaVu Sans"/>
              </a:rPr>
              <a:t>The TCP-DATA.request primitive is invoked by either the client or the server DLMS/COSEM AL to  request sending an APDU to a single peer application.  </a:t>
            </a:r>
            <a:endParaRPr/>
          </a:p>
          <a:p>
            <a:r>
              <a:rPr lang="en-IN" sz="1400" strike="noStrike">
                <a:solidFill>
                  <a:srgbClr val="000000"/>
                </a:solidFill>
                <a:latin typeface="Arial"/>
                <a:ea typeface="DejaVu Sans"/>
              </a:rPr>
              <a:t>The reception of this primitive shall cause the wrapper sublayer to pre-fix the wrapper-specific fields  (Local_wPort, Remote_wPort and the Data_Length) to the xDLMS APDU received, and then to call  the SEND() function of the TCP sublayer with the properly formed WPDU, as DATA.</a:t>
            </a:r>
            <a:endParaRPr/>
          </a:p>
          <a:p>
            <a:r>
              <a:rPr lang="en-IN" sz="1500" strike="noStrike">
                <a:solidFill>
                  <a:srgbClr val="000000"/>
                </a:solidFill>
                <a:latin typeface="Arial"/>
                <a:ea typeface="DejaVu Sans"/>
              </a:rPr>
              <a:t>   </a:t>
            </a:r>
            <a:endParaRPr/>
          </a:p>
          <a:p>
            <a:endParaRPr/>
          </a:p>
        </p:txBody>
      </p:sp>
      <p:sp>
        <p:nvSpPr>
          <p:cNvPr id="324" name="CustomShape 2"/>
          <p:cNvSpPr/>
          <p:nvPr/>
        </p:nvSpPr>
        <p:spPr>
          <a:xfrm>
            <a:off x="288000" y="720000"/>
            <a:ext cx="5038200" cy="65520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b="1" lang="en-IN" sz="2200" strike="noStrike">
                <a:solidFill>
                  <a:srgbClr val="000000"/>
                </a:solidFill>
                <a:latin typeface="Arial"/>
                <a:ea typeface="DejaVu Sans"/>
              </a:rPr>
              <a:t> </a:t>
            </a:r>
            <a:r>
              <a:rPr b="1" lang="en-IN" sz="2200" strike="noStrike">
                <a:solidFill>
                  <a:srgbClr val="000000"/>
                </a:solidFill>
                <a:latin typeface="Arial"/>
                <a:ea typeface="DejaVu Sans"/>
              </a:rPr>
              <a:t>The TCP-DATA service</a:t>
            </a:r>
            <a:r>
              <a:rPr b="1" lang="en-IN" sz="2000" strike="noStrike">
                <a:solidFill>
                  <a:srgbClr val="000000"/>
                </a:solidFill>
                <a:latin typeface="Arial"/>
                <a:ea typeface="DejaVu Sans"/>
              </a:rPr>
              <a:t> </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CustomShape 1"/>
          <p:cNvSpPr/>
          <p:nvPr/>
        </p:nvSpPr>
        <p:spPr>
          <a:xfrm>
            <a:off x="432000" y="1728000"/>
            <a:ext cx="8494200" cy="4833360"/>
          </a:xfrm>
          <a:prstGeom prst="rect">
            <a:avLst/>
          </a:prstGeom>
          <a:noFill/>
          <a:ln>
            <a:noFill/>
          </a:ln>
        </p:spPr>
        <p:style>
          <a:lnRef idx="0"/>
          <a:fillRef idx="0"/>
          <a:effectRef idx="0"/>
          <a:fontRef idx="minor"/>
        </p:style>
        <p:txBody>
          <a:bodyPr lIns="90000" rIns="90000" tIns="45000" bIns="45000"/>
          <a:p>
            <a:endParaRPr/>
          </a:p>
          <a:p>
            <a:r>
              <a:rPr b="1" lang="en-IN" sz="2000" strike="noStrike">
                <a:solidFill>
                  <a:srgbClr val="00cc33"/>
                </a:solidFill>
                <a:latin typeface="Arial"/>
                <a:ea typeface="DejaVu Sans"/>
              </a:rPr>
              <a:t>TCP-DATA.indication</a:t>
            </a:r>
            <a:r>
              <a:rPr b="1" lang="en-IN" sz="1000" strike="noStrike">
                <a:solidFill>
                  <a:srgbClr val="00cc33"/>
                </a:solidFill>
                <a:latin typeface="Arial"/>
                <a:ea typeface="DejaVu Sans"/>
              </a:rPr>
              <a:t> </a:t>
            </a:r>
            <a:r>
              <a:rPr lang="en-IN" sz="1000" strike="noStrike">
                <a:solidFill>
                  <a:srgbClr val="00cc33"/>
                </a:solidFill>
                <a:latin typeface="Arial"/>
                <a:ea typeface="DejaVu Sans"/>
              </a:rPr>
              <a:t> </a:t>
            </a:r>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endParaRPr/>
          </a:p>
          <a:p>
            <a:r>
              <a:rPr lang="en-IN" strike="noStrike">
                <a:solidFill>
                  <a:srgbClr val="000000"/>
                </a:solidFill>
                <a:latin typeface="Arial"/>
                <a:ea typeface="DejaVu Sans"/>
              </a:rPr>
              <a:t>This primitive is the service request primitive for the connection mode data transfer service. </a:t>
            </a:r>
            <a:endParaRPr/>
          </a:p>
          <a:p>
            <a:r>
              <a:rPr b="1" i="1" lang="en-IN" sz="2000" strike="noStrike" u="sng">
                <a:solidFill>
                  <a:srgbClr val="000000"/>
                </a:solidFill>
                <a:latin typeface="Arial"/>
                <a:ea typeface="DejaVu Sans"/>
              </a:rPr>
              <a:t>Semantics of the service primitive</a:t>
            </a:r>
            <a:r>
              <a:rPr i="1" lang="en-IN" sz="1000" strike="noStrike">
                <a:solidFill>
                  <a:srgbClr val="000000"/>
                </a:solidFill>
                <a:latin typeface="Arial"/>
                <a:ea typeface="DejaVu Sans"/>
              </a:rPr>
              <a:t> </a:t>
            </a:r>
            <a:r>
              <a:rPr lang="en-IN"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TCP-DATA.indication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Local_wPort,  </a:t>
            </a:r>
            <a:endParaRPr/>
          </a:p>
          <a:p>
            <a:r>
              <a:rPr lang="en-IN" strike="noStrike">
                <a:solidFill>
                  <a:srgbClr val="000000"/>
                </a:solidFill>
                <a:latin typeface="Arial"/>
                <a:ea typeface="DejaVu Sans"/>
              </a:rPr>
              <a:t>Remote_wPort,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Data_Length,  </a:t>
            </a:r>
            <a:endParaRPr/>
          </a:p>
          <a:p>
            <a:r>
              <a:rPr lang="en-IN" strike="noStrike">
                <a:solidFill>
                  <a:srgbClr val="000000"/>
                </a:solidFill>
                <a:latin typeface="Arial"/>
                <a:ea typeface="DejaVu Sans"/>
              </a:rPr>
              <a:t>Data  </a:t>
            </a:r>
            <a:endParaRPr/>
          </a:p>
          <a:p>
            <a:r>
              <a:rPr lang="en-IN" strike="noStrike">
                <a:solidFill>
                  <a:srgbClr val="000000"/>
                </a:solidFill>
                <a:latin typeface="Arial"/>
                <a:ea typeface="DejaVu Sans"/>
              </a:rPr>
              <a:t>)  </a:t>
            </a:r>
            <a:endParaRPr/>
          </a:p>
          <a:p>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288000" y="2016000"/>
            <a:ext cx="9358200" cy="3886200"/>
          </a:xfrm>
          <a:prstGeom prst="rect">
            <a:avLst/>
          </a:prstGeom>
          <a:noFill/>
          <a:ln>
            <a:noFill/>
          </a:ln>
        </p:spPr>
        <p:style>
          <a:lnRef idx="0"/>
          <a:fillRef idx="0"/>
          <a:effectRef idx="0"/>
          <a:fontRef idx="minor"/>
        </p:style>
        <p:txBody>
          <a:bodyPr lIns="90000" rIns="90000" tIns="45000" bIns="45000"/>
          <a:p>
            <a:r>
              <a:rPr b="1" i="1" lang="en-IN" sz="2000" strike="noStrike" u="sng">
                <a:solidFill>
                  <a:srgbClr val="000000"/>
                </a:solidFill>
                <a:latin typeface="Arial"/>
                <a:ea typeface="DejaVu Sans"/>
              </a:rPr>
              <a:t>Use </a:t>
            </a:r>
            <a:endParaRPr/>
          </a:p>
          <a:p>
            <a:r>
              <a:rPr lang="en-IN" sz="1000" strike="noStrike">
                <a:solidFill>
                  <a:srgbClr val="000000"/>
                </a:solidFill>
                <a:latin typeface="Arial"/>
                <a:ea typeface="DejaVu Sans"/>
              </a:rPr>
              <a:t> </a:t>
            </a:r>
            <a:endParaRPr/>
          </a:p>
          <a:p>
            <a:r>
              <a:rPr lang="en-IN" strike="noStrike">
                <a:solidFill>
                  <a:srgbClr val="000000"/>
                </a:solidFill>
                <a:latin typeface="Arial"/>
                <a:ea typeface="DejaVu Sans"/>
              </a:rPr>
              <a:t>The TCP-DATA.indication primitive is generated by the DLMS/COSEM TL to indicate to the service  user DLMS/COSEM AL that an xDLMS APDU has been received from a remote device.</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It is  generated following the reception of a complete APDU (in one or more TCP packets) by the  DLMS/COSEM TCP-based TL, if both the Local_TCP_Port and Local_wPort parameters in the TCP  packet(s) carrying the APDU contain valid port numbers, meaning that there is a DLMS/COSEM AE  in the receiving device bound to the given port numbers. Otherwise, the message received shall  simply be discarded. </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CustomShape 1"/>
          <p:cNvSpPr/>
          <p:nvPr/>
        </p:nvSpPr>
        <p:spPr>
          <a:xfrm>
            <a:off x="246600" y="1368000"/>
            <a:ext cx="9687600" cy="5744520"/>
          </a:xfrm>
          <a:prstGeom prst="rect">
            <a:avLst/>
          </a:prstGeom>
          <a:noFill/>
          <a:ln>
            <a:noFill/>
          </a:ln>
        </p:spPr>
        <p:style>
          <a:lnRef idx="0"/>
          <a:fillRef idx="0"/>
          <a:effectRef idx="0"/>
          <a:fontRef idx="minor"/>
        </p:style>
        <p:txBody>
          <a:bodyPr lIns="90000" rIns="90000" tIns="45000" bIns="45000"/>
          <a:p>
            <a:r>
              <a:rPr b="1" lang="en-IN" sz="2000" strike="noStrike">
                <a:solidFill>
                  <a:srgbClr val="00cc33"/>
                </a:solidFill>
                <a:latin typeface="Arial"/>
                <a:ea typeface="DejaVu Sans"/>
              </a:rPr>
              <a:t>TCP-DATA.confirm</a:t>
            </a:r>
            <a:r>
              <a:rPr b="1" lang="en-IN" sz="1000" strike="noStrike">
                <a:solidFill>
                  <a:srgbClr val="00cc33"/>
                </a:solidFill>
                <a:latin typeface="Arial"/>
                <a:ea typeface="DejaVu Sans"/>
              </a:rPr>
              <a:t> </a:t>
            </a:r>
            <a:r>
              <a:rPr lang="en-IN" sz="1000" strike="noStrike">
                <a:solidFill>
                  <a:srgbClr val="00cc33"/>
                </a:solidFill>
                <a:latin typeface="Arial"/>
                <a:ea typeface="DejaVu Sans"/>
              </a:rPr>
              <a:t> </a:t>
            </a:r>
            <a:endParaRPr/>
          </a:p>
          <a:p>
            <a:r>
              <a:rPr b="1" i="1" lang="en-IN" sz="2000" strike="noStrike" u="sng">
                <a:solidFill>
                  <a:srgbClr val="000000"/>
                </a:solidFill>
                <a:latin typeface="Arial"/>
                <a:ea typeface="DejaVu Sans"/>
              </a:rPr>
              <a:t>Function</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endParaRPr/>
          </a:p>
          <a:p>
            <a:r>
              <a:rPr lang="en-IN" strike="noStrike">
                <a:solidFill>
                  <a:srgbClr val="000000"/>
                </a:solidFill>
                <a:latin typeface="Arial"/>
                <a:ea typeface="DejaVu Sans"/>
              </a:rPr>
              <a:t>This primitive is the optional service confirm primitive for the connection mode data transfer service.</a:t>
            </a:r>
            <a:r>
              <a:rPr lang="en-IN" sz="1000" strike="noStrike">
                <a:solidFill>
                  <a:srgbClr val="000000"/>
                </a:solidFill>
                <a:latin typeface="Arial"/>
                <a:ea typeface="DejaVu Sans"/>
              </a:rPr>
              <a:t> </a:t>
            </a:r>
            <a:endParaRPr/>
          </a:p>
          <a:p>
            <a:r>
              <a:rPr lang="en-IN" sz="1000" strike="noStrike">
                <a:solidFill>
                  <a:srgbClr val="000000"/>
                </a:solidFill>
                <a:latin typeface="Arial"/>
                <a:ea typeface="DejaVu Sans"/>
              </a:rPr>
              <a:t> </a:t>
            </a:r>
            <a:endParaRPr/>
          </a:p>
          <a:p>
            <a:r>
              <a:rPr b="1" i="1" lang="en-IN" sz="2000" strike="noStrike" u="sng">
                <a:solidFill>
                  <a:srgbClr val="000000"/>
                </a:solidFill>
                <a:latin typeface="Arial"/>
                <a:ea typeface="DejaVu Sans"/>
              </a:rPr>
              <a:t>Semantics of the service primitive</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endParaRPr/>
          </a:p>
          <a:p>
            <a:r>
              <a:rPr b="1" lang="en-IN" strike="noStrike">
                <a:solidFill>
                  <a:srgbClr val="000000"/>
                </a:solidFill>
                <a:latin typeface="Arial"/>
                <a:ea typeface="DejaVu Sans"/>
              </a:rPr>
              <a:t>TCP-DATA.confirm </a:t>
            </a:r>
            <a:endParaRPr/>
          </a:p>
          <a:p>
            <a:r>
              <a:rPr lang="en-IN" strike="noStrike">
                <a:solidFill>
                  <a:srgbClr val="000000"/>
                </a:solidFill>
                <a:latin typeface="Arial"/>
                <a:ea typeface="DejaVu Sans"/>
              </a:rPr>
              <a:t>(  </a:t>
            </a:r>
            <a:endParaRPr/>
          </a:p>
          <a:p>
            <a:r>
              <a:rPr lang="en-IN" strike="noStrike">
                <a:solidFill>
                  <a:srgbClr val="000000"/>
                </a:solidFill>
                <a:latin typeface="Arial"/>
                <a:ea typeface="DejaVu Sans"/>
              </a:rPr>
              <a:t>Local_wPort,  </a:t>
            </a:r>
            <a:endParaRPr/>
          </a:p>
          <a:p>
            <a:r>
              <a:rPr lang="en-IN" strike="noStrike">
                <a:solidFill>
                  <a:srgbClr val="000000"/>
                </a:solidFill>
                <a:latin typeface="Arial"/>
                <a:ea typeface="DejaVu Sans"/>
              </a:rPr>
              <a:t>Remote_wPort,  </a:t>
            </a:r>
            <a:endParaRPr/>
          </a:p>
          <a:p>
            <a:r>
              <a:rPr lang="en-IN" strike="noStrike">
                <a:solidFill>
                  <a:srgbClr val="000000"/>
                </a:solidFill>
                <a:latin typeface="Arial"/>
                <a:ea typeface="DejaVu Sans"/>
              </a:rPr>
              <a:t>Local_TCP_Port,  </a:t>
            </a:r>
            <a:endParaRPr/>
          </a:p>
          <a:p>
            <a:r>
              <a:rPr lang="en-IN" strike="noStrike">
                <a:solidFill>
                  <a:srgbClr val="000000"/>
                </a:solidFill>
                <a:latin typeface="Arial"/>
                <a:ea typeface="DejaVu Sans"/>
              </a:rPr>
              <a:t>Remote_TCP_Port, </a:t>
            </a:r>
            <a:endParaRPr/>
          </a:p>
          <a:p>
            <a:r>
              <a:rPr lang="en-IN" strike="noStrike">
                <a:solidFill>
                  <a:srgbClr val="000000"/>
                </a:solidFill>
                <a:latin typeface="Arial"/>
                <a:ea typeface="DejaVu Sans"/>
              </a:rPr>
              <a:t>Local_IP_Address,  </a:t>
            </a:r>
            <a:endParaRPr/>
          </a:p>
          <a:p>
            <a:r>
              <a:rPr lang="en-IN" strike="noStrike">
                <a:solidFill>
                  <a:srgbClr val="000000"/>
                </a:solidFill>
                <a:latin typeface="Arial"/>
                <a:ea typeface="DejaVu Sans"/>
              </a:rPr>
              <a:t>Remote_IP_Address,  </a:t>
            </a:r>
            <a:endParaRPr/>
          </a:p>
          <a:p>
            <a:r>
              <a:rPr lang="en-IN" strike="noStrike">
                <a:solidFill>
                  <a:srgbClr val="000000"/>
                </a:solidFill>
                <a:latin typeface="Arial"/>
                <a:ea typeface="DejaVu Sans"/>
              </a:rPr>
              <a:t>Confirmation_Type,  </a:t>
            </a:r>
            <a:endParaRPr/>
          </a:p>
          <a:p>
            <a:r>
              <a:rPr lang="en-IN" strike="noStrike">
                <a:solidFill>
                  <a:srgbClr val="000000"/>
                </a:solidFill>
                <a:latin typeface="Arial"/>
                <a:ea typeface="DejaVu Sans"/>
              </a:rPr>
              <a:t>Result  </a:t>
            </a:r>
            <a:endParaRPr/>
          </a:p>
          <a:p>
            <a:r>
              <a:rPr lang="en-IN" strike="noStrike">
                <a:solidFill>
                  <a:srgbClr val="000000"/>
                </a:solidFill>
                <a:latin typeface="Arial"/>
                <a:ea typeface="DejaVu Sans"/>
              </a:rPr>
              <a:t>) </a:t>
            </a:r>
            <a:endParaRPr/>
          </a:p>
          <a:p>
            <a:r>
              <a:rPr b="1" i="1" lang="en-IN" sz="2000" strike="noStrike" u="sng">
                <a:solidFill>
                  <a:srgbClr val="000000"/>
                </a:solidFill>
                <a:latin typeface="Arial"/>
                <a:ea typeface="DejaVu Sans"/>
              </a:rPr>
              <a:t>Use</a:t>
            </a:r>
            <a:r>
              <a:rPr i="1" lang="en-IN" sz="1000" strike="noStrike">
                <a:solidFill>
                  <a:srgbClr val="000000"/>
                </a:solidFill>
                <a:latin typeface="Arial"/>
                <a:ea typeface="DejaVu Sans"/>
              </a:rPr>
              <a:t> </a:t>
            </a:r>
            <a:r>
              <a:rPr lang="en-IN" sz="1000" strike="noStrike">
                <a:solidFill>
                  <a:srgbClr val="000000"/>
                </a:solidFill>
                <a:latin typeface="Arial"/>
                <a:ea typeface="DejaVu Sans"/>
              </a:rPr>
              <a:t> </a:t>
            </a:r>
            <a:endParaRPr/>
          </a:p>
          <a:p>
            <a:r>
              <a:rPr lang="en-IN" sz="1400" strike="noStrike">
                <a:solidFill>
                  <a:srgbClr val="000000"/>
                </a:solidFill>
                <a:latin typeface="Arial"/>
                <a:ea typeface="DejaVu Sans"/>
              </a:rPr>
              <a:t>The TCP-DATA.confirm primitive is optional. If implemented, it is generated by the DLMS/COSEM TL  to confirm to the service user DLMS/COSEM AL the result of the execution of the previous .request </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72000" y="466920"/>
            <a:ext cx="9070200" cy="93600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Protocol specification for the DLMS/COSEM TCP-based transport layer </a:t>
            </a:r>
            <a:endParaRPr/>
          </a:p>
        </p:txBody>
      </p:sp>
      <p:sp>
        <p:nvSpPr>
          <p:cNvPr id="329" name="CustomShape 2"/>
          <p:cNvSpPr/>
          <p:nvPr/>
        </p:nvSpPr>
        <p:spPr>
          <a:xfrm>
            <a:off x="504000" y="1800000"/>
            <a:ext cx="9069840" cy="4382280"/>
          </a:xfrm>
          <a:prstGeom prst="rect">
            <a:avLst/>
          </a:prstGeom>
          <a:noFill/>
          <a:ln>
            <a:noFill/>
          </a:ln>
        </p:spPr>
        <p:style>
          <a:lnRef idx="0"/>
          <a:fillRef idx="0"/>
          <a:effectRef idx="0"/>
          <a:fontRef idx="minor"/>
        </p:style>
        <p:txBody>
          <a:bodyPr lIns="0" rIns="0" tIns="0" bIns="0"/>
          <a:p>
            <a:r>
              <a:rPr lang="en-IN" strike="noStrike">
                <a:solidFill>
                  <a:srgbClr val="000000"/>
                </a:solidFill>
                <a:latin typeface="Arial"/>
                <a:ea typeface="DejaVu Sans"/>
              </a:rPr>
              <a:t>The DLMS/COSEM CO, TCP-based TL includes the Internet standard  TCP layer as specified in STD0007, and the DLMS/COSEM-specific wrapper sublayer.</a:t>
            </a:r>
            <a:endParaRPr/>
          </a:p>
          <a:p>
            <a:r>
              <a:rPr lang="en-IN" strike="noStrike">
                <a:solidFill>
                  <a:srgbClr val="000000"/>
                </a:solidFill>
                <a:latin typeface="Arial"/>
                <a:ea typeface="DejaVu Sans"/>
              </a:rPr>
              <a:t>  </a:t>
            </a:r>
            <a:endParaRPr/>
          </a:p>
          <a:p>
            <a:pPr>
              <a:lnSpc>
                <a:spcPct val="100000"/>
              </a:lnSpc>
              <a:buBlip>
                <a:blip r:embed="rId1"/>
              </a:buBlip>
            </a:pPr>
            <a:r>
              <a:rPr lang="en-IN" sz="1600" strike="noStrike">
                <a:solidFill>
                  <a:srgbClr val="000000"/>
                </a:solidFill>
                <a:latin typeface="Arial"/>
                <a:ea typeface="DejaVu Sans"/>
              </a:rPr>
              <a:t> </a:t>
            </a:r>
            <a:r>
              <a:rPr lang="en-IN" sz="1600" strike="noStrike">
                <a:solidFill>
                  <a:srgbClr val="000000"/>
                </a:solidFill>
                <a:latin typeface="Arial"/>
                <a:ea typeface="DejaVu Sans"/>
              </a:rPr>
              <a:t>In the TCP-based TL the wrapper sublayer is more complex than in the UDP-based TL.</a:t>
            </a:r>
            <a:endParaRPr/>
          </a:p>
          <a:p>
            <a:pPr>
              <a:lnSpc>
                <a:spcPct val="100000"/>
              </a:lnSpc>
            </a:pPr>
            <a:endParaRPr/>
          </a:p>
          <a:p>
            <a:pPr>
              <a:lnSpc>
                <a:spcPct val="100000"/>
              </a:lnSpc>
              <a:buBlip>
                <a:blip r:embed="rId2"/>
              </a:buBlip>
            </a:pPr>
            <a:r>
              <a:rPr lang="en-IN" sz="1600" strike="noStrike">
                <a:solidFill>
                  <a:srgbClr val="000000"/>
                </a:solidFill>
                <a:latin typeface="Arial"/>
                <a:ea typeface="DejaVu Sans"/>
              </a:rPr>
              <a:t> </a:t>
            </a:r>
            <a:r>
              <a:rPr lang="en-IN" sz="1600" strike="noStrike">
                <a:solidFill>
                  <a:srgbClr val="000000"/>
                </a:solidFill>
                <a:latin typeface="Arial"/>
                <a:ea typeface="DejaVu Sans"/>
              </a:rPr>
              <a:t>Its main role is also to ensure source and destination  DLMS/COSEM AE identification using the wPort numbers, and to convert OSI-style TCP-DATA  service primitives to and from the SEND() and RECEIVE() interface functions provided by the  standard TCP.</a:t>
            </a:r>
            <a:endParaRPr/>
          </a:p>
          <a:p>
            <a:pPr>
              <a:lnSpc>
                <a:spcPct val="100000"/>
              </a:lnSpc>
            </a:pPr>
            <a:endParaRPr/>
          </a:p>
          <a:p>
            <a:pPr>
              <a:lnSpc>
                <a:spcPct val="100000"/>
              </a:lnSpc>
              <a:buBlip>
                <a:blip r:embed="rId3"/>
              </a:buBlip>
            </a:pPr>
            <a:r>
              <a:rPr lang="en-IN" sz="1600" strike="noStrike">
                <a:solidFill>
                  <a:srgbClr val="000000"/>
                </a:solidFill>
                <a:latin typeface="Arial"/>
                <a:ea typeface="DejaVu Sans"/>
              </a:rPr>
              <a:t> </a:t>
            </a:r>
            <a:r>
              <a:rPr lang="en-IN" sz="1600" strike="noStrike">
                <a:solidFill>
                  <a:srgbClr val="000000"/>
                </a:solidFill>
                <a:latin typeface="Arial"/>
                <a:ea typeface="DejaVu Sans"/>
              </a:rPr>
              <a:t>On the other hand, the wrapper sublayer in the TCP-based TL has also the task to  help the service user DLMS/COSEM ALs to exchange complete APDUs. </a:t>
            </a:r>
            <a:endParaRPr/>
          </a:p>
          <a:p>
            <a:pPr>
              <a:lnSpc>
                <a:spcPct val="100000"/>
              </a:lnSpc>
            </a:pPr>
            <a:endParaRPr/>
          </a:p>
          <a:p>
            <a:pPr>
              <a:lnSpc>
                <a:spcPct val="100000"/>
              </a:lnSpc>
              <a:buBlip>
                <a:blip r:embed="rId4"/>
              </a:buBlip>
            </a:pPr>
            <a:r>
              <a:rPr lang="en-IN" sz="1600" strike="noStrike">
                <a:solidFill>
                  <a:srgbClr val="000000"/>
                </a:solidFill>
                <a:latin typeface="Arial"/>
                <a:ea typeface="DejaVu Sans"/>
              </a:rPr>
              <a:t> </a:t>
            </a:r>
            <a:r>
              <a:rPr lang="en-IN" sz="1600" strike="noStrike">
                <a:solidFill>
                  <a:srgbClr val="000000"/>
                </a:solidFill>
                <a:latin typeface="Arial"/>
                <a:ea typeface="DejaVu Sans"/>
              </a:rPr>
              <a:t>TCP is a “streaming” protocol.</a:t>
            </a:r>
            <a:endParaRPr/>
          </a:p>
          <a:p>
            <a:pPr>
              <a:lnSpc>
                <a:spcPct val="100000"/>
              </a:lnSpc>
            </a:pPr>
            <a:endParaRPr/>
          </a:p>
          <a:p>
            <a:pPr>
              <a:lnSpc>
                <a:spcPct val="100000"/>
              </a:lnSpc>
              <a:buBlip>
                <a:blip r:embed="rId5"/>
              </a:buBlip>
            </a:pPr>
            <a:r>
              <a:rPr lang="en-IN" sz="1600" strike="noStrike">
                <a:solidFill>
                  <a:srgbClr val="000000"/>
                </a:solidFill>
                <a:latin typeface="Arial"/>
                <a:ea typeface="DejaVu Sans"/>
              </a:rPr>
              <a:t> </a:t>
            </a:r>
            <a:r>
              <a:rPr lang="en-IN" sz="1600" strike="noStrike">
                <a:solidFill>
                  <a:srgbClr val="000000"/>
                </a:solidFill>
                <a:latin typeface="Arial"/>
                <a:ea typeface="DejaVu Sans"/>
              </a:rPr>
              <a:t>It is the responsibility </a:t>
            </a:r>
            <a:r>
              <a:rPr lang="en-IN" sz="1600" strike="noStrike">
                <a:solidFill>
                  <a:srgbClr val="000000"/>
                </a:solidFill>
                <a:latin typeface="Arial"/>
                <a:ea typeface="Microsoft YaHei"/>
              </a:rPr>
              <a:t>the wrapper  sublayer to know how much data had to be sent / received, to keep track how much has been  actually sent / received, and repeat the operation until the complete APDU is transmitted.</a:t>
            </a:r>
            <a:endParaRPr/>
          </a:p>
          <a:p>
            <a:pPr>
              <a:lnSpc>
                <a:spcPct val="100000"/>
              </a:lnSpc>
            </a:pPr>
            <a:endParaRPr/>
          </a:p>
          <a:p>
            <a:pPr>
              <a:lnSpc>
                <a:spcPct val="100000"/>
              </a:lnSpc>
              <a:buBlip>
                <a:blip r:embed="rId6"/>
              </a:buBlip>
            </a:pPr>
            <a:r>
              <a:rPr lang="en-IN" sz="1600" strike="noStrike">
                <a:solidFill>
                  <a:srgbClr val="000000"/>
                </a:solidFill>
                <a:latin typeface="Arial"/>
                <a:ea typeface="Microsoft YaHei"/>
              </a:rPr>
              <a:t> </a:t>
            </a:r>
            <a:r>
              <a:rPr lang="en-IN" sz="1600" strike="noStrike">
                <a:solidFill>
                  <a:srgbClr val="000000"/>
                </a:solidFill>
                <a:latin typeface="Arial"/>
                <a:ea typeface="Microsoft YaHei"/>
              </a:rPr>
              <a:t>The wrapper sublayer in the TCP-based DLMS/COSEM TL is not a state-less entity: </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360000" y="1519920"/>
            <a:ext cx="9069840" cy="4382280"/>
          </a:xfrm>
          <a:prstGeom prst="rect">
            <a:avLst/>
          </a:prstGeom>
          <a:noFill/>
          <a:ln>
            <a:noFill/>
          </a:ln>
        </p:spPr>
        <p:style>
          <a:lnRef idx="0"/>
          <a:fillRef idx="0"/>
          <a:effectRef idx="0"/>
          <a:fontRef idx="minor"/>
        </p:style>
        <p:txBody>
          <a:bodyPr lIns="0" rIns="0" tIns="0" bIns="0"/>
          <a:p>
            <a:r>
              <a:rPr lang="en-IN" sz="1000" strike="noStrike">
                <a:solidFill>
                  <a:srgbClr val="000000"/>
                </a:solidFill>
                <a:latin typeface="Arial"/>
                <a:ea typeface="DejaVu Sans"/>
              </a:rPr>
              <a:t> </a:t>
            </a:r>
            <a:endParaRPr/>
          </a:p>
          <a:p>
            <a:pPr>
              <a:lnSpc>
                <a:spcPct val="100000"/>
              </a:lnSpc>
            </a:pPr>
            <a:r>
              <a:rPr lang="en-IN" strike="noStrike">
                <a:solidFill>
                  <a:srgbClr val="000000"/>
                </a:solidFill>
                <a:latin typeface="Arial"/>
                <a:ea typeface="DejaVu Sans"/>
              </a:rPr>
              <a:t>     </a:t>
            </a:r>
            <a:r>
              <a:rPr b="1" lang="en-IN" sz="2200" strike="noStrike">
                <a:solidFill>
                  <a:srgbClr val="000000"/>
                </a:solidFill>
                <a:latin typeface="Arial"/>
                <a:ea typeface="DejaVu Sans"/>
              </a:rPr>
              <a:t>The wrapper protocol data unit (WPDU) </a:t>
            </a:r>
            <a:endParaRPr/>
          </a:p>
          <a:p>
            <a:pPr>
              <a:lnSpc>
                <a:spcPct val="100000"/>
              </a:lnSpc>
            </a:pPr>
            <a:endParaRPr/>
          </a:p>
          <a:p>
            <a:pPr>
              <a:lnSpc>
                <a:spcPct val="100000"/>
              </a:lnSpc>
              <a:buBlip>
                <a:blip r:embed="rId1"/>
              </a:buBlip>
            </a:pPr>
            <a:r>
              <a:rPr lang="en-IN" sz="2000" strike="noStrike">
                <a:solidFill>
                  <a:srgbClr val="000000"/>
                </a:solidFill>
                <a:latin typeface="Arial"/>
                <a:ea typeface="DejaVu Sans"/>
              </a:rPr>
              <a:t>  </a:t>
            </a:r>
            <a:r>
              <a:rPr lang="en-IN" sz="2000" strike="noStrike">
                <a:solidFill>
                  <a:srgbClr val="000000"/>
                </a:solidFill>
                <a:latin typeface="Arial"/>
                <a:ea typeface="DejaVu Sans"/>
              </a:rPr>
              <a:t>The wrapper protocol data unit is as it is specified in UDP TL. </a:t>
            </a:r>
            <a:endParaRPr/>
          </a:p>
          <a:p>
            <a:pPr>
              <a:lnSpc>
                <a:spcPct val="100000"/>
              </a:lnSpc>
            </a:pPr>
            <a:endParaRPr/>
          </a:p>
        </p:txBody>
      </p:sp>
      <p:sp>
        <p:nvSpPr>
          <p:cNvPr id="331" name="CustomShape 2"/>
          <p:cNvSpPr/>
          <p:nvPr/>
        </p:nvSpPr>
        <p:spPr>
          <a:xfrm>
            <a:off x="432000" y="864000"/>
            <a:ext cx="6478200" cy="430200"/>
          </a:xfrm>
          <a:prstGeom prst="rect">
            <a:avLst/>
          </a:prstGeom>
          <a:noFill/>
          <a:ln>
            <a:noFill/>
          </a:ln>
        </p:spPr>
        <p:style>
          <a:lnRef idx="0"/>
          <a:fillRef idx="0"/>
          <a:effectRef idx="0"/>
          <a:fontRef idx="minor"/>
        </p:style>
      </p:sp>
      <p:sp>
        <p:nvSpPr>
          <p:cNvPr id="332" name="CustomShape 3"/>
          <p:cNvSpPr/>
          <p:nvPr/>
        </p:nvSpPr>
        <p:spPr>
          <a:xfrm>
            <a:off x="360000" y="2520000"/>
            <a:ext cx="8638200" cy="25902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buBlip>
                <a:blip r:embed="rId2"/>
              </a:buBlip>
            </a:pPr>
            <a:r>
              <a:rPr b="1" lang="en-IN" sz="2000" strike="noStrike">
                <a:solidFill>
                  <a:srgbClr val="000000"/>
                </a:solidFill>
                <a:latin typeface="Arial"/>
                <a:ea typeface="DejaVu Sans"/>
              </a:rPr>
              <a:t>Reserved wrapper port numbers </a:t>
            </a:r>
            <a:endParaRPr/>
          </a:p>
          <a:p>
            <a:pPr>
              <a:lnSpc>
                <a:spcPct val="100000"/>
              </a:lnSpc>
            </a:pPr>
            <a:endParaRPr/>
          </a:p>
          <a:p>
            <a:pPr>
              <a:lnSpc>
                <a:spcPct val="100000"/>
              </a:lnSpc>
              <a:buBlip>
                <a:blip r:embed="rId3"/>
              </a:buBlip>
            </a:pPr>
            <a:r>
              <a:rPr lang="en-IN" sz="2000" strike="noStrike">
                <a:solidFill>
                  <a:srgbClr val="000000"/>
                </a:solidFill>
                <a:latin typeface="Arial"/>
                <a:ea typeface="DejaVu Sans"/>
              </a:rPr>
              <a:t>Reserved wPort Numbers are specified in UDP TL Table </a:t>
            </a:r>
            <a:r>
              <a:rPr lang="en-IN" sz="1000" strike="noStrike">
                <a:solidFill>
                  <a:srgbClr val="000000"/>
                </a:solidFill>
                <a:latin typeface="Arial"/>
                <a:ea typeface="DejaVu Sans"/>
              </a:rPr>
              <a:t> </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CustomShape 1"/>
          <p:cNvSpPr/>
          <p:nvPr/>
        </p:nvSpPr>
        <p:spPr>
          <a:xfrm>
            <a:off x="360000" y="576000"/>
            <a:ext cx="784620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000" strike="noStrike">
                <a:solidFill>
                  <a:srgbClr val="000000"/>
                </a:solidFill>
                <a:latin typeface="Arial"/>
                <a:ea typeface="Microsoft YaHei"/>
              </a:rPr>
              <a:t>The DLMS/COSEM TCP-based transport layer protocol data unit </a:t>
            </a:r>
            <a:endParaRPr/>
          </a:p>
        </p:txBody>
      </p:sp>
      <p:pic>
        <p:nvPicPr>
          <p:cNvPr id="334" name="" descr=""/>
          <p:cNvPicPr/>
          <p:nvPr/>
        </p:nvPicPr>
        <p:blipFill>
          <a:blip r:embed="rId1"/>
          <a:stretch/>
        </p:blipFill>
        <p:spPr>
          <a:xfrm>
            <a:off x="360000" y="2572200"/>
            <a:ext cx="9142200" cy="349524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504000" y="276840"/>
            <a:ext cx="8925840" cy="1132200"/>
          </a:xfrm>
          <a:prstGeom prst="rect">
            <a:avLst/>
          </a:prstGeom>
          <a:noFill/>
          <a:ln>
            <a:noFill/>
          </a:ln>
        </p:spPr>
        <p:style>
          <a:lnRef idx="0"/>
          <a:fillRef idx="0"/>
          <a:effectRef idx="0"/>
          <a:fontRef idx="minor"/>
        </p:style>
        <p:txBody>
          <a:bodyPr lIns="0" rIns="0" tIns="0" bIns="0" anchor="ctr"/>
          <a:p>
            <a:r>
              <a:rPr b="1" lang="en-IN" sz="2200" strike="noStrike">
                <a:solidFill>
                  <a:srgbClr val="000000"/>
                </a:solidFill>
                <a:latin typeface="Arial"/>
                <a:ea typeface="WenQuanYi Zen Hei"/>
              </a:rPr>
              <a:t>                 </a:t>
            </a:r>
            <a:endParaRPr/>
          </a:p>
          <a:p>
            <a:r>
              <a:rPr b="1" lang="en-IN" sz="2200" strike="noStrike">
                <a:solidFill>
                  <a:srgbClr val="000000"/>
                </a:solidFill>
                <a:latin typeface="Arial"/>
                <a:ea typeface="WenQuanYi Zen Hei"/>
              </a:rPr>
              <a:t>                   </a:t>
            </a:r>
            <a:r>
              <a:rPr b="1" lang="en-IN" sz="2200" strike="noStrike">
                <a:solidFill>
                  <a:srgbClr val="000000"/>
                </a:solidFill>
                <a:latin typeface="Arial"/>
                <a:ea typeface="WenQuanYi Zen Hei"/>
              </a:rPr>
              <a:t>DLMS/COSEM as a standard Internet application                                                                    protocol </a:t>
            </a:r>
            <a:endParaRPr/>
          </a:p>
        </p:txBody>
      </p:sp>
      <p:pic>
        <p:nvPicPr>
          <p:cNvPr id="271" name="" descr=""/>
          <p:cNvPicPr/>
          <p:nvPr/>
        </p:nvPicPr>
        <p:blipFill>
          <a:blip r:embed="rId1"/>
          <a:stretch/>
        </p:blipFill>
        <p:spPr>
          <a:xfrm>
            <a:off x="1897920" y="1411200"/>
            <a:ext cx="6387840" cy="5714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u="sng">
                <a:solidFill>
                  <a:srgbClr val="000000"/>
                </a:solidFill>
                <a:latin typeface="Arial"/>
                <a:ea typeface="Microsoft YaHei"/>
              </a:rPr>
              <a:t>Definition of the procedures </a:t>
            </a:r>
            <a:endParaRPr/>
          </a:p>
          <a:p>
            <a:pPr algn="ctr">
              <a:lnSpc>
                <a:spcPct val="100000"/>
              </a:lnSpc>
            </a:pPr>
            <a:r>
              <a:rPr b="1" lang="en-IN" sz="2200" strike="noStrike">
                <a:solidFill>
                  <a:srgbClr val="000000"/>
                </a:solidFill>
                <a:latin typeface="Arial"/>
                <a:ea typeface="Microsoft YaHei"/>
              </a:rPr>
              <a:t>TCP connection establishment</a:t>
            </a:r>
            <a:r>
              <a:rPr b="1" lang="en-IN" sz="1000" strike="noStrike">
                <a:solidFill>
                  <a:srgbClr val="000000"/>
                </a:solidFill>
                <a:latin typeface="Arial"/>
                <a:ea typeface="Microsoft YaHei"/>
              </a:rPr>
              <a:t> </a:t>
            </a:r>
            <a:endParaRPr/>
          </a:p>
        </p:txBody>
      </p:sp>
      <p:pic>
        <p:nvPicPr>
          <p:cNvPr id="336" name="" descr=""/>
          <p:cNvPicPr/>
          <p:nvPr/>
        </p:nvPicPr>
        <p:blipFill>
          <a:blip r:embed="rId1"/>
          <a:stretch/>
        </p:blipFill>
        <p:spPr>
          <a:xfrm>
            <a:off x="650160" y="1945800"/>
            <a:ext cx="8996040" cy="471132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trike="noStrike">
                <a:solidFill>
                  <a:srgbClr val="000000"/>
                </a:solidFill>
                <a:latin typeface="Arial"/>
                <a:ea typeface="Microsoft YaHei"/>
              </a:rPr>
              <a:t>TCP disconnection </a:t>
            </a:r>
            <a:endParaRPr/>
          </a:p>
        </p:txBody>
      </p:sp>
      <p:pic>
        <p:nvPicPr>
          <p:cNvPr id="338" name="" descr=""/>
          <p:cNvPicPr/>
          <p:nvPr/>
        </p:nvPicPr>
        <p:blipFill>
          <a:blip r:embed="rId1"/>
          <a:stretch/>
        </p:blipFill>
        <p:spPr>
          <a:xfrm>
            <a:off x="360000" y="2117520"/>
            <a:ext cx="9286200" cy="382788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CustomShape 1"/>
          <p:cNvSpPr/>
          <p:nvPr/>
        </p:nvSpPr>
        <p:spPr>
          <a:xfrm>
            <a:off x="504000" y="576000"/>
            <a:ext cx="374256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trike="noStrike">
                <a:solidFill>
                  <a:srgbClr val="000000"/>
                </a:solidFill>
                <a:latin typeface="Arial"/>
                <a:ea typeface="DejaVu Sans"/>
              </a:rPr>
              <a:t>TCP connection abort </a:t>
            </a:r>
            <a:r>
              <a:rPr lang="en-IN" sz="2400" strike="noStrike">
                <a:solidFill>
                  <a:srgbClr val="000000"/>
                </a:solidFill>
                <a:latin typeface="Arial"/>
                <a:ea typeface="DejaVu Sans"/>
              </a:rPr>
              <a:t> </a:t>
            </a:r>
            <a:endParaRPr/>
          </a:p>
        </p:txBody>
      </p:sp>
      <p:sp>
        <p:nvSpPr>
          <p:cNvPr id="340" name="CustomShape 2"/>
          <p:cNvSpPr/>
          <p:nvPr/>
        </p:nvSpPr>
        <p:spPr>
          <a:xfrm>
            <a:off x="432000" y="2088000"/>
            <a:ext cx="9358200" cy="3699720"/>
          </a:xfrm>
          <a:prstGeom prst="rect">
            <a:avLst/>
          </a:prstGeom>
          <a:noFill/>
          <a:ln>
            <a:noFill/>
          </a:ln>
        </p:spPr>
        <p:style>
          <a:lnRef idx="0"/>
          <a:fillRef idx="0"/>
          <a:effectRef idx="0"/>
          <a:fontRef idx="minor"/>
        </p:style>
        <p:txBody>
          <a:bodyPr lIns="90000" rIns="90000" tIns="45000" bIns="45000"/>
          <a:p>
            <a:endParaRPr/>
          </a:p>
          <a:p>
            <a:endParaRPr/>
          </a:p>
          <a:p>
            <a:r>
              <a:rPr lang="en-IN" strike="noStrike">
                <a:solidFill>
                  <a:srgbClr val="000000"/>
                </a:solidFill>
                <a:latin typeface="Arial"/>
                <a:ea typeface="DejaVu Sans"/>
              </a:rPr>
              <a:t>The DLMS/COSEM TCP-based TL indicates the disruption or disconnection of the supporting TCP  connection to the DLMS/COSEM AL with the help of the TCP-ABORT.indication primitive.</a:t>
            </a:r>
            <a:endParaRPr/>
          </a:p>
          <a:p>
            <a:endParaRPr/>
          </a:p>
          <a:p>
            <a:pPr>
              <a:lnSpc>
                <a:spcPct val="100000"/>
              </a:lnSpc>
              <a:buBlip>
                <a:blip r:embed="rId1"/>
              </a:buBlip>
            </a:pPr>
            <a:r>
              <a:rPr lang="en-IN" strike="noStrike">
                <a:solidFill>
                  <a:srgbClr val="000000"/>
                </a:solidFill>
                <a:latin typeface="Arial"/>
                <a:ea typeface="DejaVu Sans"/>
              </a:rPr>
              <a:t>This is the only TCP connection management service provided to the DLMS/COSEM AL.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The service is invoked either when the TCP connection is disconnected by the TCP connection  manager process or when the TCP disconnection occurs in a  non-solicited manner, for example the TCP sublayer is detecting a non-resolvable error or the  physical connection is shut down.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The purpose of this service is to inform the DLMS/COSEM AL about the disruption of the TCP  connection, so that it could release all existing AAs. </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CustomShape 1"/>
          <p:cNvSpPr/>
          <p:nvPr/>
        </p:nvSpPr>
        <p:spPr>
          <a:xfrm>
            <a:off x="360000" y="576000"/>
            <a:ext cx="791820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Data transfer using the COSEM TCP-based transport layer </a:t>
            </a:r>
            <a:endParaRPr/>
          </a:p>
        </p:txBody>
      </p:sp>
      <p:pic>
        <p:nvPicPr>
          <p:cNvPr id="342" name="" descr=""/>
          <p:cNvPicPr/>
          <p:nvPr/>
        </p:nvPicPr>
        <p:blipFill>
          <a:blip r:embed="rId1"/>
          <a:stretch/>
        </p:blipFill>
        <p:spPr>
          <a:xfrm>
            <a:off x="360000" y="2087280"/>
            <a:ext cx="9142200" cy="420084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CustomShape 1"/>
          <p:cNvSpPr/>
          <p:nvPr/>
        </p:nvSpPr>
        <p:spPr>
          <a:xfrm>
            <a:off x="216000" y="648000"/>
            <a:ext cx="835020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High-level state transition diagram of the wrapper sublayer </a:t>
            </a:r>
            <a:endParaRPr/>
          </a:p>
        </p:txBody>
      </p:sp>
      <p:pic>
        <p:nvPicPr>
          <p:cNvPr id="344" name="" descr=""/>
          <p:cNvPicPr/>
          <p:nvPr/>
        </p:nvPicPr>
        <p:blipFill>
          <a:blip r:embed="rId1"/>
          <a:stretch/>
        </p:blipFill>
        <p:spPr>
          <a:xfrm>
            <a:off x="599760" y="2016000"/>
            <a:ext cx="8447400" cy="410364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CustomShape 1"/>
          <p:cNvSpPr/>
          <p:nvPr/>
        </p:nvSpPr>
        <p:spPr>
          <a:xfrm>
            <a:off x="0" y="639000"/>
            <a:ext cx="9286920" cy="655920"/>
          </a:xfrm>
          <a:prstGeom prst="rect">
            <a:avLst/>
          </a:prstGeom>
          <a:noFill/>
          <a:ln>
            <a:noFill/>
          </a:ln>
        </p:spPr>
        <p:style>
          <a:lnRef idx="0"/>
          <a:fillRef idx="0"/>
          <a:effectRef idx="0"/>
          <a:fontRef idx="minor"/>
        </p:style>
        <p:txBody>
          <a:bodyPr lIns="90000" rIns="90000" tIns="45000" bIns="45000"/>
          <a:p>
            <a:r>
              <a:rPr b="1" lang="en-IN" sz="2000" strike="noStrike">
                <a:solidFill>
                  <a:srgbClr val="000000"/>
                </a:solidFill>
                <a:latin typeface="Arial"/>
                <a:ea typeface="Microsoft YaHei"/>
              </a:rPr>
              <a:t>Converting OSI-style TL services to and from RFC-style TCP function calls</a:t>
            </a:r>
            <a:r>
              <a:rPr b="1" lang="en-IN" sz="1000" strike="noStrike">
                <a:solidFill>
                  <a:srgbClr val="000000"/>
                </a:solidFill>
                <a:latin typeface="Arial"/>
                <a:ea typeface="Microsoft YaHei"/>
              </a:rPr>
              <a:t> </a:t>
            </a:r>
            <a:endParaRPr/>
          </a:p>
        </p:txBody>
      </p:sp>
      <p:sp>
        <p:nvSpPr>
          <p:cNvPr id="346" name="CustomShape 2"/>
          <p:cNvSpPr/>
          <p:nvPr/>
        </p:nvSpPr>
        <p:spPr>
          <a:xfrm>
            <a:off x="360000" y="1512000"/>
            <a:ext cx="9286920" cy="597492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z="1600" strike="noStrike">
                <a:solidFill>
                  <a:srgbClr val="000000"/>
                </a:solidFill>
                <a:latin typeface="Arial"/>
                <a:ea typeface="Microsoft YaHei"/>
              </a:rPr>
              <a:t>As specified in STD0007, a TCP connection is established by calling the OPEN function. This  function can be called in </a:t>
            </a:r>
            <a:r>
              <a:rPr i="1" lang="en-IN" sz="1600" strike="noStrike">
                <a:solidFill>
                  <a:srgbClr val="000000"/>
                </a:solidFill>
                <a:latin typeface="Arial"/>
                <a:ea typeface="Microsoft YaHei"/>
              </a:rPr>
              <a:t>active </a:t>
            </a:r>
            <a:r>
              <a:rPr lang="en-IN" sz="1600" strike="noStrike">
                <a:solidFill>
                  <a:srgbClr val="000000"/>
                </a:solidFill>
                <a:latin typeface="Arial"/>
                <a:ea typeface="Microsoft YaHei"/>
              </a:rPr>
              <a:t>or </a:t>
            </a:r>
            <a:r>
              <a:rPr i="1" lang="en-IN" sz="1600" strike="noStrike">
                <a:solidFill>
                  <a:srgbClr val="000000"/>
                </a:solidFill>
                <a:latin typeface="Arial"/>
                <a:ea typeface="Microsoft YaHei"/>
              </a:rPr>
              <a:t>passive </a:t>
            </a:r>
            <a:r>
              <a:rPr lang="en-IN" sz="1600" strike="noStrike">
                <a:solidFill>
                  <a:srgbClr val="000000"/>
                </a:solidFill>
                <a:latin typeface="Arial"/>
                <a:ea typeface="Microsoft YaHei"/>
              </a:rPr>
              <a:t>manner.</a:t>
            </a:r>
            <a:endParaRPr/>
          </a:p>
          <a:p>
            <a:pPr>
              <a:lnSpc>
                <a:spcPct val="100000"/>
              </a:lnSpc>
            </a:pPr>
            <a:endParaRPr/>
          </a:p>
          <a:p>
            <a:pPr>
              <a:lnSpc>
                <a:spcPct val="100000"/>
              </a:lnSpc>
              <a:buBlip>
                <a:blip r:embed="rId2"/>
              </a:buBlip>
            </a:pPr>
            <a:r>
              <a:rPr lang="en-IN" sz="1600" strike="noStrike">
                <a:solidFill>
                  <a:srgbClr val="000000"/>
                </a:solidFill>
                <a:latin typeface="Arial"/>
                <a:ea typeface="Microsoft YaHei"/>
              </a:rPr>
              <a:t>According to the TCP connection state diagram (Figure) a </a:t>
            </a:r>
            <a:r>
              <a:rPr i="1" lang="en-IN" sz="1600" strike="noStrike">
                <a:solidFill>
                  <a:srgbClr val="000000"/>
                </a:solidFill>
                <a:latin typeface="Arial"/>
                <a:ea typeface="Microsoft YaHei"/>
              </a:rPr>
              <a:t>passive </a:t>
            </a:r>
            <a:r>
              <a:rPr lang="en-IN" sz="1600" strike="noStrike">
                <a:solidFill>
                  <a:srgbClr val="000000"/>
                </a:solidFill>
                <a:latin typeface="Arial"/>
                <a:ea typeface="Microsoft YaHei"/>
              </a:rPr>
              <a:t>OPEN takes the caller device  to the LISTEN state, waiting for a connection request from any remote TCP and port. </a:t>
            </a:r>
            <a:endParaRPr/>
          </a:p>
          <a:p>
            <a:pPr>
              <a:lnSpc>
                <a:spcPct val="100000"/>
              </a:lnSpc>
            </a:pPr>
            <a:endParaRPr/>
          </a:p>
          <a:p>
            <a:pPr>
              <a:lnSpc>
                <a:spcPct val="100000"/>
              </a:lnSpc>
              <a:buBlip>
                <a:blip r:embed="rId3"/>
              </a:buBlip>
            </a:pPr>
            <a:r>
              <a:rPr lang="en-IN" sz="1600" strike="noStrike">
                <a:solidFill>
                  <a:srgbClr val="000000"/>
                </a:solidFill>
                <a:latin typeface="Arial"/>
                <a:ea typeface="Microsoft YaHei"/>
              </a:rPr>
              <a:t>An </a:t>
            </a:r>
            <a:r>
              <a:rPr i="1" lang="en-IN" sz="1600" strike="noStrike">
                <a:solidFill>
                  <a:srgbClr val="000000"/>
                </a:solidFill>
                <a:latin typeface="Arial"/>
                <a:ea typeface="Microsoft YaHei"/>
              </a:rPr>
              <a:t>active </a:t>
            </a:r>
            <a:r>
              <a:rPr lang="en-IN" sz="1600" strike="noStrike">
                <a:solidFill>
                  <a:srgbClr val="000000"/>
                </a:solidFill>
                <a:latin typeface="Arial"/>
                <a:ea typeface="Microsoft YaHei"/>
              </a:rPr>
              <a:t>OPEN call makes the TCP to establish the connection to a remote TCP.  </a:t>
            </a:r>
            <a:endParaRPr/>
          </a:p>
          <a:p>
            <a:pPr>
              <a:lnSpc>
                <a:spcPct val="100000"/>
              </a:lnSpc>
            </a:pPr>
            <a:endParaRPr/>
          </a:p>
          <a:p>
            <a:pPr>
              <a:lnSpc>
                <a:spcPct val="100000"/>
              </a:lnSpc>
              <a:buBlip>
                <a:blip r:embed="rId4"/>
              </a:buBlip>
            </a:pPr>
            <a:r>
              <a:rPr lang="en-IN" sz="1600" strike="noStrike">
                <a:solidFill>
                  <a:srgbClr val="000000"/>
                </a:solidFill>
                <a:latin typeface="Arial"/>
                <a:ea typeface="Microsoft YaHei"/>
              </a:rPr>
              <a:t>The establishment of a TCP Connection is performed by using the so-called “Three-way handshake”  procedure. This is initiated by one TCP calling an </a:t>
            </a:r>
            <a:r>
              <a:rPr i="1" lang="en-IN" sz="1600" strike="noStrike">
                <a:solidFill>
                  <a:srgbClr val="000000"/>
                </a:solidFill>
                <a:latin typeface="Arial"/>
                <a:ea typeface="Microsoft YaHei"/>
              </a:rPr>
              <a:t>active </a:t>
            </a:r>
            <a:r>
              <a:rPr lang="en-IN" sz="1600" strike="noStrike">
                <a:solidFill>
                  <a:srgbClr val="000000"/>
                </a:solidFill>
                <a:latin typeface="Arial"/>
                <a:ea typeface="Microsoft YaHei"/>
              </a:rPr>
              <a:t>OPEN and responded by another TCP, the  one, which has already been called a </a:t>
            </a:r>
            <a:r>
              <a:rPr i="1" lang="en-IN" sz="1600" strike="noStrike">
                <a:solidFill>
                  <a:srgbClr val="000000"/>
                </a:solidFill>
                <a:latin typeface="Arial"/>
                <a:ea typeface="Microsoft YaHei"/>
              </a:rPr>
              <a:t>passive </a:t>
            </a:r>
            <a:r>
              <a:rPr lang="en-IN" sz="1600" strike="noStrike">
                <a:solidFill>
                  <a:srgbClr val="000000"/>
                </a:solidFill>
                <a:latin typeface="Arial"/>
                <a:ea typeface="Microsoft YaHei"/>
              </a:rPr>
              <a:t>OPEN and consequently is in the LISTEN state</a:t>
            </a:r>
            <a:endParaRPr/>
          </a:p>
          <a:p>
            <a:pPr>
              <a:lnSpc>
                <a:spcPct val="100000"/>
              </a:lnSpc>
              <a:buBlip>
                <a:blip r:embed="rId5"/>
              </a:buBlip>
            </a:pPr>
            <a:r>
              <a:rPr lang="en-IN" sz="1600" strike="noStrike">
                <a:solidFill>
                  <a:srgbClr val="000000"/>
                </a:solidFill>
                <a:latin typeface="Arial"/>
                <a:ea typeface="Microsoft YaHei"/>
              </a:rPr>
              <a:t>  </a:t>
            </a:r>
            <a:endParaRPr/>
          </a:p>
          <a:p>
            <a:pPr>
              <a:lnSpc>
                <a:spcPct val="100000"/>
              </a:lnSpc>
              <a:buBlip>
                <a:blip r:embed="rId6"/>
              </a:buBlip>
            </a:pPr>
            <a:r>
              <a:rPr lang="en-IN" sz="1600" strike="noStrike">
                <a:solidFill>
                  <a:srgbClr val="000000"/>
                </a:solidFill>
                <a:latin typeface="Arial"/>
                <a:ea typeface="Microsoft YaHei"/>
              </a:rPr>
              <a:t>The message sequence – and the state transitions corresponding to that message exchange – for  this “three-way handshake” procedure are shown in Figure  </a:t>
            </a:r>
            <a:endParaRPr/>
          </a:p>
          <a:p>
            <a:pPr>
              <a:lnSpc>
                <a:spcPct val="100000"/>
              </a:lnSpc>
            </a:pPr>
            <a:endParaRPr/>
          </a:p>
          <a:p>
            <a:pPr>
              <a:lnSpc>
                <a:spcPct val="100000"/>
              </a:lnSpc>
              <a:buBlip>
                <a:blip r:embed="rId7"/>
              </a:buBlip>
            </a:pPr>
            <a:r>
              <a:rPr lang="en-IN" sz="1600" strike="noStrike">
                <a:solidFill>
                  <a:srgbClr val="000000"/>
                </a:solidFill>
                <a:latin typeface="Arial"/>
                <a:ea typeface="Microsoft YaHei"/>
              </a:rPr>
              <a:t>  </a:t>
            </a:r>
            <a:endParaRPr/>
          </a:p>
          <a:p>
            <a:pPr>
              <a:lnSpc>
                <a:spcPct val="100000"/>
              </a:lnSpc>
            </a:pPr>
            <a:endParaRPr/>
          </a:p>
          <a:p>
            <a:pPr>
              <a:lnSpc>
                <a:spcPct val="100000"/>
              </a:lnSpc>
            </a:pP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7" name="" descr=""/>
          <p:cNvPicPr/>
          <p:nvPr/>
        </p:nvPicPr>
        <p:blipFill>
          <a:blip r:embed="rId1"/>
          <a:stretch/>
        </p:blipFill>
        <p:spPr>
          <a:xfrm>
            <a:off x="432000" y="1368000"/>
            <a:ext cx="9358920" cy="5202360"/>
          </a:xfrm>
          <a:prstGeom prst="rect">
            <a:avLst/>
          </a:prstGeom>
          <a:ln>
            <a:noFill/>
          </a:ln>
        </p:spPr>
      </p:pic>
      <p:sp>
        <p:nvSpPr>
          <p:cNvPr id="348" name="CustomShape 1"/>
          <p:cNvSpPr/>
          <p:nvPr/>
        </p:nvSpPr>
        <p:spPr>
          <a:xfrm>
            <a:off x="576000" y="6624000"/>
            <a:ext cx="9070920" cy="655920"/>
          </a:xfrm>
          <a:prstGeom prst="rect">
            <a:avLst/>
          </a:prstGeom>
          <a:noFill/>
          <a:ln>
            <a:noFill/>
          </a:ln>
        </p:spPr>
        <p:style>
          <a:lnRef idx="0"/>
          <a:fillRef idx="0"/>
          <a:effectRef idx="0"/>
          <a:fontRef idx="minor"/>
        </p:style>
        <p:txBody>
          <a:bodyPr lIns="90000" rIns="90000" tIns="45000" bIns="45000"/>
          <a:p>
            <a:r>
              <a:rPr lang="en-IN" strike="noStrike">
                <a:solidFill>
                  <a:srgbClr val="000000"/>
                </a:solidFill>
                <a:latin typeface="Arial"/>
                <a:ea typeface="Microsoft YaHei"/>
              </a:rPr>
              <a:t>NOTE In the case of the COSEM transport layer, the TCP user protocol layer is the wrapper sublayer. </a:t>
            </a:r>
            <a:endParaRPr/>
          </a:p>
        </p:txBody>
      </p:sp>
      <p:sp>
        <p:nvSpPr>
          <p:cNvPr id="349" name="CustomShape 2"/>
          <p:cNvSpPr/>
          <p:nvPr/>
        </p:nvSpPr>
        <p:spPr>
          <a:xfrm>
            <a:off x="360000" y="639000"/>
            <a:ext cx="8062920" cy="655920"/>
          </a:xfrm>
          <a:prstGeom prst="rect">
            <a:avLst/>
          </a:prstGeom>
          <a:noFill/>
          <a:ln>
            <a:noFill/>
          </a:ln>
        </p:spPr>
        <p:style>
          <a:lnRef idx="0"/>
          <a:fillRef idx="0"/>
          <a:effectRef idx="0"/>
          <a:fontRef idx="minor"/>
        </p:style>
        <p:txBody>
          <a:bodyPr lIns="90000" rIns="90000" tIns="45000" bIns="45000"/>
          <a:p>
            <a:r>
              <a:rPr b="1" lang="en-IN" sz="2000" strike="noStrike">
                <a:solidFill>
                  <a:srgbClr val="000000"/>
                </a:solidFill>
                <a:latin typeface="Arial"/>
                <a:ea typeface="Microsoft YaHei"/>
              </a:rPr>
              <a:t>MSC and state transitions for establishing a transport layer and TCP connection </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CustomShape 1"/>
          <p:cNvSpPr/>
          <p:nvPr/>
        </p:nvSpPr>
        <p:spPr>
          <a:xfrm>
            <a:off x="360000" y="576000"/>
            <a:ext cx="655092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200" strike="noStrike">
                <a:solidFill>
                  <a:srgbClr val="000000"/>
                </a:solidFill>
                <a:latin typeface="Arial"/>
                <a:ea typeface="Microsoft YaHei"/>
              </a:rPr>
              <a:t>Closing a transport layer and a TCP connection </a:t>
            </a:r>
            <a:endParaRPr/>
          </a:p>
        </p:txBody>
      </p:sp>
      <p:sp>
        <p:nvSpPr>
          <p:cNvPr id="351" name="CustomShape 2"/>
          <p:cNvSpPr/>
          <p:nvPr/>
        </p:nvSpPr>
        <p:spPr>
          <a:xfrm>
            <a:off x="288000" y="1656000"/>
            <a:ext cx="9502920" cy="6744240"/>
          </a:xfrm>
          <a:prstGeom prst="rect">
            <a:avLst/>
          </a:prstGeom>
          <a:noFill/>
          <a:ln>
            <a:noFill/>
          </a:ln>
        </p:spPr>
        <p:style>
          <a:lnRef idx="0"/>
          <a:fillRef idx="0"/>
          <a:effectRef idx="0"/>
          <a:fontRef idx="minor"/>
        </p:style>
        <p:txBody>
          <a:bodyPr lIns="90000" rIns="90000" tIns="45000" bIns="45000"/>
          <a:p>
            <a:endParaRPr/>
          </a:p>
          <a:p>
            <a:pPr>
              <a:lnSpc>
                <a:spcPct val="100000"/>
              </a:lnSpc>
              <a:buBlip>
                <a:blip r:embed="rId1"/>
              </a:buBlip>
            </a:pPr>
            <a:r>
              <a:rPr lang="en-IN" strike="noStrike">
                <a:solidFill>
                  <a:srgbClr val="000000"/>
                </a:solidFill>
                <a:latin typeface="Arial"/>
                <a:ea typeface="DejaVu Sans"/>
              </a:rPr>
              <a:t>Closing a TCP connection is done by calling the CLOSE function, generally when there is no more  data to be sent.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Upon the invocation of the TCP-DISCONNECT.request service primitive by the TCP  connection manager process, the wrapper sublayer invokes the CLOSE function of the TCP  sublayer.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However, as the TCP connection is full duplex, the other side may still have data to send. Therefore,  after calling the CLOSE function, the TCP-based transport later may continue to receive data and  send it to the DLMS/COSEM AL, until it is told that the other side has CLOSED, too. </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At this point it  generates the COSEM-ABORT.indication primitive, and all AAs are released.  </a:t>
            </a:r>
            <a:endParaRPr/>
          </a:p>
          <a:p>
            <a:pPr>
              <a:lnSpc>
                <a:spcPct val="100000"/>
              </a:lnSpc>
              <a:buBlip>
                <a:blip r:embed="rId5"/>
              </a:buBlip>
            </a:pPr>
            <a:r>
              <a:rPr lang="en-IN" strike="noStrike">
                <a:solidFill>
                  <a:srgbClr val="000000"/>
                </a:solidFill>
                <a:latin typeface="Arial"/>
                <a:ea typeface="DejaVu Sans"/>
              </a:rPr>
              <a:t> </a:t>
            </a:r>
            <a:endParaRPr/>
          </a:p>
          <a:p>
            <a:pPr>
              <a:lnSpc>
                <a:spcPct val="100000"/>
              </a:lnSpc>
              <a:buBlip>
                <a:blip r:embed="rId6"/>
              </a:buBlip>
            </a:pPr>
            <a:r>
              <a:rPr lang="en-IN" strike="noStrike">
                <a:solidFill>
                  <a:srgbClr val="000000"/>
                </a:solidFill>
                <a:latin typeface="Arial"/>
                <a:ea typeface="DejaVu Sans"/>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000" strike="noStrike">
                <a:solidFill>
                  <a:srgbClr val="000000"/>
                </a:solidFill>
                <a:latin typeface="Arial"/>
                <a:ea typeface="Microsoft YaHei"/>
              </a:rPr>
              <a:t>MSC and state transitions for closing a transport layer and TCP connection </a:t>
            </a:r>
            <a:endParaRPr/>
          </a:p>
        </p:txBody>
      </p:sp>
      <p:sp>
        <p:nvSpPr>
          <p:cNvPr id="353" name="CustomShape 2"/>
          <p:cNvSpPr/>
          <p:nvPr/>
        </p:nvSpPr>
        <p:spPr>
          <a:xfrm>
            <a:off x="-432000" y="4680000"/>
            <a:ext cx="10038240" cy="1369440"/>
          </a:xfrm>
          <a:prstGeom prst="rect">
            <a:avLst/>
          </a:prstGeom>
          <a:noFill/>
          <a:ln>
            <a:noFill/>
          </a:ln>
        </p:spPr>
        <p:style>
          <a:lnRef idx="0"/>
          <a:fillRef idx="0"/>
          <a:effectRef idx="0"/>
          <a:fontRef idx="minor"/>
        </p:style>
        <p:txBody>
          <a:bodyPr lIns="90000" rIns="90000" tIns="45000" bIns="45000"/>
          <a:p>
            <a:endParaRPr/>
          </a:p>
          <a:p>
            <a:endParaRPr/>
          </a:p>
        </p:txBody>
      </p:sp>
      <p:pic>
        <p:nvPicPr>
          <p:cNvPr id="354" name="" descr=""/>
          <p:cNvPicPr/>
          <p:nvPr/>
        </p:nvPicPr>
        <p:blipFill>
          <a:blip r:embed="rId1"/>
          <a:stretch/>
        </p:blipFill>
        <p:spPr>
          <a:xfrm>
            <a:off x="288000" y="1789920"/>
            <a:ext cx="9502920" cy="531684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400" strike="noStrike">
                <a:solidFill>
                  <a:srgbClr val="000000"/>
                </a:solidFill>
                <a:latin typeface="Arial"/>
                <a:ea typeface="Microsoft YaHei"/>
              </a:rPr>
              <a:t>Polling the TCP sublayer for TCP abort indication </a:t>
            </a:r>
            <a:endParaRPr/>
          </a:p>
        </p:txBody>
      </p:sp>
      <p:pic>
        <p:nvPicPr>
          <p:cNvPr id="356" name="" descr=""/>
          <p:cNvPicPr/>
          <p:nvPr/>
        </p:nvPicPr>
        <p:blipFill>
          <a:blip r:embed="rId1"/>
          <a:stretch/>
        </p:blipFill>
        <p:spPr>
          <a:xfrm>
            <a:off x="595440" y="2908440"/>
            <a:ext cx="8619840" cy="4218480"/>
          </a:xfrm>
          <a:prstGeom prst="rect">
            <a:avLst/>
          </a:prstGeom>
          <a:ln>
            <a:noFill/>
          </a:ln>
        </p:spPr>
      </p:pic>
      <p:sp>
        <p:nvSpPr>
          <p:cNvPr id="357" name="CustomShape 2"/>
          <p:cNvSpPr/>
          <p:nvPr/>
        </p:nvSpPr>
        <p:spPr>
          <a:xfrm>
            <a:off x="402480" y="1512000"/>
            <a:ext cx="9532440" cy="1369440"/>
          </a:xfrm>
          <a:prstGeom prst="rect">
            <a:avLst/>
          </a:prstGeom>
          <a:noFill/>
          <a:ln>
            <a:noFill/>
          </a:ln>
        </p:spPr>
        <p:style>
          <a:lnRef idx="0"/>
          <a:fillRef idx="0"/>
          <a:effectRef idx="0"/>
          <a:fontRef idx="minor"/>
        </p:style>
        <p:txBody>
          <a:bodyPr lIns="90000" rIns="90000" tIns="45000" bIns="45000"/>
          <a:p>
            <a:r>
              <a:rPr b="1" lang="en-IN" strike="noStrike">
                <a:solidFill>
                  <a:srgbClr val="000000"/>
                </a:solidFill>
                <a:latin typeface="Arial"/>
                <a:ea typeface="DejaVu Sans"/>
              </a:rPr>
              <a:t>TCP connection abort </a:t>
            </a:r>
            <a:r>
              <a:rPr lang="en-IN" strike="noStrike">
                <a:solidFill>
                  <a:srgbClr val="000000"/>
                </a:solidFill>
                <a:latin typeface="Arial"/>
                <a:ea typeface="DejaVu Sans"/>
              </a:rPr>
              <a:t> </a:t>
            </a:r>
            <a:endParaRPr/>
          </a:p>
          <a:p>
            <a:endParaRPr/>
          </a:p>
          <a:p>
            <a:r>
              <a:rPr lang="en-IN" strike="noStrike">
                <a:solidFill>
                  <a:srgbClr val="000000"/>
                </a:solidFill>
                <a:latin typeface="Arial"/>
                <a:ea typeface="DejaVu Sans"/>
              </a:rPr>
              <a:t>STD0007 does not specify a standard function to indicate an unexpected abort at TCP level.  However, it can be detected by the TCP user entity by polling the status of the TCP with the  STATUS() function, as shown in Figure  </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504000" y="1800000"/>
            <a:ext cx="8349840" cy="4605840"/>
          </a:xfrm>
          <a:prstGeom prst="rect">
            <a:avLst/>
          </a:prstGeom>
          <a:noFill/>
          <a:ln>
            <a:noFill/>
          </a:ln>
        </p:spPr>
        <p:style>
          <a:lnRef idx="0"/>
          <a:fillRef idx="0"/>
          <a:effectRef idx="0"/>
          <a:fontRef idx="minor"/>
        </p:style>
        <p:txBody>
          <a:bodyPr lIns="0" rIns="0" tIns="0" bIns="0" anchor="ctr"/>
          <a:p>
            <a:pPr algn="just">
              <a:lnSpc>
                <a:spcPct val="100000"/>
              </a:lnSpc>
              <a:buBlip>
                <a:blip r:embed="rId1"/>
              </a:buBlip>
            </a:pPr>
            <a:r>
              <a:rPr lang="en-IN" strike="noStrike">
                <a:solidFill>
                  <a:srgbClr val="000000"/>
                </a:solidFill>
                <a:latin typeface="Arial"/>
                <a:ea typeface="Microsoft YaHei"/>
              </a:rPr>
              <a:t>  </a:t>
            </a:r>
            <a:r>
              <a:rPr lang="en-IN" strike="noStrike">
                <a:solidFill>
                  <a:srgbClr val="000000"/>
                </a:solidFill>
                <a:latin typeface="Arial"/>
                <a:ea typeface="Microsoft YaHei"/>
              </a:rPr>
              <a:t>The DLMS/COSEM TLs consist of a wrapper sublayer and the UDP or TCP TL. </a:t>
            </a:r>
            <a:endParaRPr/>
          </a:p>
          <a:p>
            <a:pPr algn="just">
              <a:lnSpc>
                <a:spcPct val="100000"/>
              </a:lnSpc>
            </a:pPr>
            <a:endParaRPr/>
          </a:p>
          <a:p>
            <a:pPr algn="just">
              <a:lnSpc>
                <a:spcPct val="100000"/>
              </a:lnSpc>
              <a:buBlip>
                <a:blip r:embed="rId2"/>
              </a:buBlip>
            </a:pPr>
            <a:r>
              <a:rPr lang="en-IN" strike="noStrike">
                <a:solidFill>
                  <a:srgbClr val="000000"/>
                </a:solidFill>
                <a:latin typeface="Arial"/>
                <a:ea typeface="Microsoft YaHei"/>
              </a:rPr>
              <a:t>  </a:t>
            </a:r>
            <a:r>
              <a:rPr lang="en-IN" strike="noStrike">
                <a:solidFill>
                  <a:srgbClr val="000000"/>
                </a:solidFill>
                <a:latin typeface="Arial"/>
                <a:ea typeface="Microsoft YaHei"/>
              </a:rPr>
              <a:t>The wrapper sublayer is a  lightweight, nearly state-less entity:</a:t>
            </a:r>
            <a:endParaRPr/>
          </a:p>
          <a:p>
            <a:pPr algn="just">
              <a:lnSpc>
                <a:spcPct val="100000"/>
              </a:lnSpc>
            </a:pPr>
            <a:endParaRPr/>
          </a:p>
          <a:p>
            <a:pPr algn="just">
              <a:lnSpc>
                <a:spcPct val="100000"/>
              </a:lnSpc>
              <a:buBlip>
                <a:blip r:embed="rId3"/>
              </a:buBlip>
            </a:pPr>
            <a:r>
              <a:rPr lang="en-IN" strike="noStrike">
                <a:solidFill>
                  <a:srgbClr val="000000"/>
                </a:solidFill>
                <a:latin typeface="Arial"/>
                <a:ea typeface="Microsoft YaHei"/>
              </a:rPr>
              <a:t>  </a:t>
            </a:r>
            <a:r>
              <a:rPr lang="en-IN" strike="noStrike">
                <a:solidFill>
                  <a:srgbClr val="000000"/>
                </a:solidFill>
                <a:latin typeface="Arial"/>
                <a:ea typeface="Microsoft YaHei"/>
              </a:rPr>
              <a:t>Main function is  to adapt the OSI-style service set, provided by the                      DLMS/COSEM TL, to UDP or TCP function calls and vice versa. In addition,        the   wrapper sublayer has the following functions: </a:t>
            </a:r>
            <a:endParaRPr/>
          </a:p>
          <a:p>
            <a:pPr algn="just">
              <a:lnSpc>
                <a:spcPct val="100000"/>
              </a:lnSpc>
            </a:pPr>
            <a:endParaRPr/>
          </a:p>
          <a:p>
            <a:pPr algn="just">
              <a:lnSpc>
                <a:spcPct val="100000"/>
              </a:lnSpc>
              <a:buBlip>
                <a:blip r:embed="rId4"/>
              </a:buBlip>
            </a:pPr>
            <a:r>
              <a:rPr lang="en-IN" strike="noStrike">
                <a:solidFill>
                  <a:srgbClr val="000000"/>
                </a:solidFill>
                <a:latin typeface="Arial"/>
                <a:ea typeface="Microsoft YaHei"/>
              </a:rPr>
              <a:t>     </a:t>
            </a:r>
            <a:r>
              <a:rPr lang="en-IN" strike="noStrike">
                <a:solidFill>
                  <a:srgbClr val="000000"/>
                </a:solidFill>
                <a:latin typeface="Arial"/>
                <a:ea typeface="Microsoft YaHei"/>
              </a:rPr>
              <a:t>It provides an additional addressing capability (wPort) on top of the                       UDP/TCP  port </a:t>
            </a:r>
            <a:endParaRPr/>
          </a:p>
          <a:p>
            <a:pPr algn="just">
              <a:lnSpc>
                <a:spcPct val="100000"/>
              </a:lnSpc>
            </a:pPr>
            <a:endParaRPr/>
          </a:p>
          <a:p>
            <a:pPr algn="just">
              <a:lnSpc>
                <a:spcPct val="100000"/>
              </a:lnSpc>
              <a:buBlip>
                <a:blip r:embed="rId5"/>
              </a:buBlip>
            </a:pPr>
            <a:r>
              <a:rPr lang="en-IN" strike="noStrike">
                <a:solidFill>
                  <a:srgbClr val="000000"/>
                </a:solidFill>
                <a:latin typeface="Arial"/>
                <a:ea typeface="Microsoft YaHei"/>
              </a:rPr>
              <a:t>     </a:t>
            </a:r>
            <a:r>
              <a:rPr lang="en-IN" strike="noStrike">
                <a:solidFill>
                  <a:srgbClr val="000000"/>
                </a:solidFill>
                <a:latin typeface="Arial"/>
                <a:ea typeface="Microsoft YaHei"/>
              </a:rPr>
              <a:t>It provides information about the length of the data transported . This feature       helps the sender to  send and the receiver to recognize the reception of a            complete APDU, which may be sent and received in multiple TCP packets.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504000" y="576000"/>
            <a:ext cx="669492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600" strike="noStrike">
                <a:solidFill>
                  <a:srgbClr val="000000"/>
                </a:solidFill>
                <a:latin typeface="Arial"/>
                <a:ea typeface="Microsoft YaHei"/>
              </a:rPr>
              <a:t>Data transfer using the TCP-DATA service </a:t>
            </a:r>
            <a:endParaRPr/>
          </a:p>
        </p:txBody>
      </p:sp>
      <p:sp>
        <p:nvSpPr>
          <p:cNvPr id="359" name="CustomShape 2"/>
          <p:cNvSpPr/>
          <p:nvPr/>
        </p:nvSpPr>
        <p:spPr>
          <a:xfrm>
            <a:off x="360000" y="1872000"/>
            <a:ext cx="9430920" cy="460692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trike="noStrike">
                <a:solidFill>
                  <a:srgbClr val="000000"/>
                </a:solidFill>
                <a:latin typeface="Arial"/>
                <a:ea typeface="DejaVu Sans"/>
              </a:rPr>
              <a:t>To send an APDU to the peer, the DLMS/COSEM AL simply invokes the TCP-DATA.request primitive  of the DLMS/COSEM TCP-based TL.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Also, when a complete APDU is received, this is indicated to  the COSEM AL with the help of the TCP-DATA.indication primitive. Thus, for the AL the TL behaves  as if it would transport the whole APDU in one piece.</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However, as TCP is a streaming protocol, not preserving data boundaries,nothing ensures that an APDU is actually transmitted in one TCP packet. As already mentioned in the DLMS/COSEM TCP-based TL it is the responsibility of the wrapper sublayer to “hide” the streaming nature of the TCP sublayer. </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The following example illustrates how the wrapper sublayer accomplishes this task. Let’s suppose  that an AL  entity wants to send an APDU containing 992 bytes via the DLMS/COSEM TCP-based TL. It invokes the TCP-DATA.request service with this APDU as the DATA service parameter as  shown in Figure .</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CustomShape 1"/>
          <p:cNvSpPr/>
          <p:nvPr/>
        </p:nvSpPr>
        <p:spPr>
          <a:xfrm>
            <a:off x="288000" y="1800000"/>
            <a:ext cx="9574920" cy="418464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trike="noStrike">
                <a:solidFill>
                  <a:srgbClr val="000000"/>
                </a:solidFill>
                <a:latin typeface="Arial"/>
                <a:ea typeface="DejaVu Sans"/>
              </a:rPr>
              <a:t>Upon the reception of this service invocation, the wrapper sublayer constructs the WPDU: </a:t>
            </a:r>
            <a:endParaRPr/>
          </a:p>
          <a:p>
            <a:pPr>
              <a:lnSpc>
                <a:spcPct val="100000"/>
              </a:lnSpc>
            </a:pPr>
            <a:endParaRPr/>
          </a:p>
          <a:p>
            <a:pPr>
              <a:lnSpc>
                <a:spcPct val="100000"/>
              </a:lnSpc>
              <a:buBlip>
                <a:blip r:embed="rId2"/>
              </a:buBlip>
            </a:pPr>
            <a:r>
              <a:rPr lang="en-IN" strike="noStrike">
                <a:solidFill>
                  <a:srgbClr val="000000"/>
                </a:solidFill>
                <a:latin typeface="Arial"/>
                <a:ea typeface="DejaVu Sans"/>
              </a:rPr>
              <a:t>it pre-fixes the APDU with the wrapper header (WH), including the local and remote wPort numbers and the APDU length.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It calls then the SEND() function of the TCP sublayer, requesting to send the WPDU,  which is now 1000 bytes long: 8 bytes of wrapper header plus 992 bytes of APDU.</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The SEND() function returns with the number of bytes sent or an error (a negative value). Let’s  suppose that no error occurs and the SEND() function successfully returns with the value 476. </a:t>
            </a:r>
            <a:endParaRPr/>
          </a:p>
          <a:p>
            <a:pPr>
              <a:lnSpc>
                <a:spcPct val="100000"/>
              </a:lnSpc>
            </a:pPr>
            <a:endParaRPr/>
          </a:p>
          <a:p>
            <a:pPr>
              <a:lnSpc>
                <a:spcPct val="100000"/>
              </a:lnSpc>
              <a:buBlip>
                <a:blip r:embed="rId5"/>
              </a:buBlip>
            </a:pPr>
            <a:r>
              <a:rPr lang="en-IN" strike="noStrike">
                <a:solidFill>
                  <a:srgbClr val="000000"/>
                </a:solidFill>
                <a:latin typeface="Arial"/>
                <a:ea typeface="DejaVu Sans"/>
              </a:rPr>
              <a:t>This  number is the number of bytes sent. This also illustrates the meaning of the “streaming” nature of the TCP: in fact, the SEND() function returns with success even if the number of bytes sent is less than  the number of bytes requested to be sent.</a:t>
            </a:r>
            <a:endParaRPr/>
          </a:p>
          <a:p>
            <a:pPr>
              <a:lnSpc>
                <a:spcPct val="100000"/>
              </a:lnSpc>
            </a:pP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1" name="" descr=""/>
          <p:cNvPicPr/>
          <p:nvPr/>
        </p:nvPicPr>
        <p:blipFill>
          <a:blip r:embed="rId1"/>
          <a:stretch/>
        </p:blipFill>
        <p:spPr>
          <a:xfrm>
            <a:off x="1440000" y="2313360"/>
            <a:ext cx="7439760" cy="4486680"/>
          </a:xfrm>
          <a:prstGeom prst="rect">
            <a:avLst/>
          </a:prstGeom>
          <a:ln>
            <a:noFill/>
          </a:ln>
        </p:spPr>
      </p:pic>
      <p:sp>
        <p:nvSpPr>
          <p:cNvPr id="362" name="CustomShape 1"/>
          <p:cNvSpPr/>
          <p:nvPr/>
        </p:nvSpPr>
        <p:spPr>
          <a:xfrm>
            <a:off x="1945080" y="720000"/>
            <a:ext cx="5110560" cy="402840"/>
          </a:xfrm>
          <a:prstGeom prst="rect">
            <a:avLst/>
          </a:prstGeom>
          <a:noFill/>
          <a:ln>
            <a:noFill/>
          </a:ln>
        </p:spPr>
        <p:style>
          <a:lnRef idx="0"/>
          <a:fillRef idx="0"/>
          <a:effectRef idx="0"/>
          <a:fontRef idx="minor"/>
        </p:style>
        <p:txBody>
          <a:bodyPr lIns="90000" rIns="90000" tIns="45000" bIns="45000"/>
          <a:p>
            <a:r>
              <a:rPr lang="en-IN" sz="2200" strike="noStrike">
                <a:latin typeface="Arial"/>
              </a:rPr>
              <a:t>Sending an APDU in three TCP packets</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CustomShape 1"/>
          <p:cNvSpPr/>
          <p:nvPr/>
        </p:nvSpPr>
        <p:spPr>
          <a:xfrm>
            <a:off x="471240" y="1440000"/>
            <a:ext cx="9142920" cy="5752440"/>
          </a:xfrm>
          <a:prstGeom prst="rect">
            <a:avLst/>
          </a:prstGeom>
          <a:noFill/>
          <a:ln>
            <a:noFill/>
          </a:ln>
        </p:spPr>
        <p:style>
          <a:lnRef idx="0"/>
          <a:fillRef idx="0"/>
          <a:effectRef idx="0"/>
          <a:fontRef idx="minor"/>
        </p:style>
        <p:txBody>
          <a:bodyPr lIns="90000" rIns="90000" tIns="45000" bIns="45000"/>
          <a:p>
            <a:pPr>
              <a:lnSpc>
                <a:spcPct val="100000"/>
              </a:lnSpc>
              <a:buBlip>
                <a:blip r:embed="rId1"/>
              </a:buBlip>
            </a:pPr>
            <a:r>
              <a:rPr lang="en-IN" strike="noStrike">
                <a:solidFill>
                  <a:srgbClr val="000000"/>
                </a:solidFill>
                <a:latin typeface="Arial"/>
                <a:ea typeface="DejaVu Sans"/>
              </a:rPr>
              <a:t>From the value returned, the wrapper knows that not the  whole WPDU has been sent. </a:t>
            </a:r>
            <a:endParaRPr/>
          </a:p>
          <a:p>
            <a:pPr>
              <a:lnSpc>
                <a:spcPct val="100000"/>
              </a:lnSpc>
              <a:buBlip>
                <a:blip r:embed="rId2"/>
              </a:buBlip>
            </a:pPr>
            <a:r>
              <a:rPr lang="en-IN" strike="noStrike">
                <a:solidFill>
                  <a:srgbClr val="000000"/>
                </a:solidFill>
                <a:latin typeface="Arial"/>
                <a:ea typeface="DejaVu Sans"/>
              </a:rPr>
              <a:t>It calls the SEND() function again, with the remaining part of the WPDU and so on, until the complete WPDU is sent.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As already mentioned in depending on the implementation, the successful return of the SEND() function may even not mean that something has been really sent to the network.</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It may  mean only that the protocol implementation took and buffered the data. It may happen that the  protocol implementation delays the transmission to comply with protocol conventions or network traffic related algorithms.</a:t>
            </a:r>
            <a:endParaRPr/>
          </a:p>
          <a:p>
            <a:pPr>
              <a:lnSpc>
                <a:spcPct val="100000"/>
              </a:lnSpc>
              <a:buBlip>
                <a:blip r:embed="rId5"/>
              </a:buBlip>
            </a:pPr>
            <a:r>
              <a:rPr lang="en-IN" strike="noStrike">
                <a:solidFill>
                  <a:srgbClr val="000000"/>
                </a:solidFill>
                <a:latin typeface="Arial"/>
                <a:ea typeface="DejaVu Sans"/>
              </a:rPr>
              <a:t>  </a:t>
            </a:r>
            <a:endParaRPr/>
          </a:p>
          <a:p>
            <a:pPr>
              <a:lnSpc>
                <a:spcPct val="100000"/>
              </a:lnSpc>
              <a:buBlip>
                <a:blip r:embed="rId6"/>
              </a:buBlip>
            </a:pPr>
            <a:r>
              <a:rPr lang="en-IN" strike="noStrike">
                <a:solidFill>
                  <a:srgbClr val="000000"/>
                </a:solidFill>
                <a:latin typeface="Arial"/>
                <a:ea typeface="DejaVu Sans"/>
              </a:rPr>
              <a:t>On the receiving side, it is also the responsibility of the wrapper sublayer to assemble the complete  APDU before invoking the TCP-DATA.indication primitive. </a:t>
            </a:r>
            <a:endParaRPr/>
          </a:p>
          <a:p>
            <a:pPr>
              <a:lnSpc>
                <a:spcPct val="100000"/>
              </a:lnSpc>
            </a:pPr>
            <a:endParaRPr/>
          </a:p>
          <a:p>
            <a:pPr>
              <a:lnSpc>
                <a:spcPct val="100000"/>
              </a:lnSpc>
              <a:buBlip>
                <a:blip r:embed="rId7"/>
              </a:buBlip>
            </a:pPr>
            <a:r>
              <a:rPr lang="en-IN" strike="noStrike">
                <a:solidFill>
                  <a:srgbClr val="000000"/>
                </a:solidFill>
                <a:latin typeface="Arial"/>
                <a:ea typeface="DejaVu Sans"/>
              </a:rPr>
              <a:t>This is possible by using the length  </a:t>
            </a:r>
            <a:r>
              <a:rPr lang="en-IN" strike="noStrike">
                <a:solidFill>
                  <a:srgbClr val="000000"/>
                </a:solidFill>
                <a:latin typeface="Arial"/>
                <a:ea typeface="Microsoft YaHei"/>
              </a:rPr>
              <a:t>bytes  of the WPDU header. The wrapper repeats RECEIVE() calls until the number of bytes, indicated in  the WPDU header is received.</a:t>
            </a:r>
            <a:endParaRPr/>
          </a:p>
          <a:p>
            <a:pPr>
              <a:lnSpc>
                <a:spcPct val="100000"/>
              </a:lnSpc>
            </a:pPr>
            <a:endParaRPr/>
          </a:p>
          <a:p>
            <a:pPr>
              <a:lnSpc>
                <a:spcPct val="100000"/>
              </a:lnSpc>
              <a:buBlip>
                <a:blip r:embed="rId8"/>
              </a:buBlip>
            </a:pPr>
            <a:r>
              <a:rPr lang="en-IN" strike="noStrike">
                <a:solidFill>
                  <a:srgbClr val="000000"/>
                </a:solidFill>
                <a:latin typeface="Arial"/>
                <a:ea typeface="Microsoft YaHei"/>
              </a:rPr>
              <a:t>All these SEND() and RECEIVE() calls are internal to the DLMS/COSEM TL. The service user  DLMS/COSEM AL simply uses the TCP-DATA services, and observes a reliable data transfer service  preserving the data boundaries of the APDUs </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CustomShape 1"/>
          <p:cNvSpPr/>
          <p:nvPr/>
        </p:nvSpPr>
        <p:spPr>
          <a:xfrm>
            <a:off x="504000" y="576000"/>
            <a:ext cx="7197840" cy="717840"/>
          </a:xfrm>
          <a:prstGeom prst="rect">
            <a:avLst/>
          </a:prstGeom>
          <a:noFill/>
          <a:ln>
            <a:noFill/>
          </a:ln>
        </p:spPr>
        <p:style>
          <a:lnRef idx="0"/>
          <a:fillRef idx="0"/>
          <a:effectRef idx="0"/>
          <a:fontRef idx="minor"/>
        </p:style>
        <p:txBody>
          <a:bodyPr lIns="0" rIns="0" tIns="0" bIns="0" anchor="ctr"/>
          <a:p>
            <a:pPr algn="ctr">
              <a:lnSpc>
                <a:spcPct val="100000"/>
              </a:lnSpc>
            </a:pPr>
            <a:r>
              <a:rPr b="1" lang="en-IN" sz="2800" strike="noStrike">
                <a:solidFill>
                  <a:srgbClr val="000000"/>
                </a:solidFill>
                <a:latin typeface="Arial"/>
                <a:ea typeface="Microsoft YaHei"/>
              </a:rPr>
              <a:t>Receiving the message in several packets</a:t>
            </a:r>
            <a:r>
              <a:rPr b="1" lang="en-IN" sz="1000" strike="noStrike">
                <a:solidFill>
                  <a:srgbClr val="000000"/>
                </a:solidFill>
                <a:latin typeface="Arial"/>
                <a:ea typeface="Microsoft YaHei"/>
              </a:rPr>
              <a:t> </a:t>
            </a:r>
            <a:endParaRPr/>
          </a:p>
        </p:txBody>
      </p:sp>
      <p:pic>
        <p:nvPicPr>
          <p:cNvPr id="365" name="" descr=""/>
          <p:cNvPicPr/>
          <p:nvPr/>
        </p:nvPicPr>
        <p:blipFill>
          <a:blip r:embed="rId1"/>
          <a:stretch/>
        </p:blipFill>
        <p:spPr>
          <a:xfrm>
            <a:off x="360000" y="1601280"/>
            <a:ext cx="9358920" cy="551808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32000" y="369000"/>
            <a:ext cx="8637840" cy="1132200"/>
          </a:xfrm>
          <a:prstGeom prst="rect">
            <a:avLst/>
          </a:prstGeom>
          <a:noFill/>
          <a:ln>
            <a:noFill/>
          </a:ln>
        </p:spPr>
        <p:style>
          <a:lnRef idx="0"/>
          <a:fillRef idx="0"/>
          <a:effectRef idx="0"/>
          <a:fontRef idx="minor"/>
        </p:style>
        <p:txBody>
          <a:bodyPr lIns="0" rIns="0" tIns="0" bIns="0" anchor="ctr"/>
          <a:p>
            <a:r>
              <a:rPr b="1" lang="en-IN" sz="2600" strike="noStrike">
                <a:solidFill>
                  <a:srgbClr val="000000"/>
                </a:solidFill>
                <a:latin typeface="Arial"/>
                <a:ea typeface="WenQuanYi Zen Hei"/>
              </a:rPr>
              <a:t>  </a:t>
            </a:r>
            <a:endParaRPr/>
          </a:p>
          <a:p>
            <a:r>
              <a:rPr b="1" lang="en-IN" sz="2600" strike="noStrike">
                <a:solidFill>
                  <a:srgbClr val="000000"/>
                </a:solidFill>
                <a:latin typeface="Arial"/>
                <a:ea typeface="WenQuanYi Zen Hei"/>
              </a:rPr>
              <a:t>   </a:t>
            </a:r>
            <a:r>
              <a:rPr b="1" lang="en-IN" sz="2600" strike="noStrike">
                <a:solidFill>
                  <a:srgbClr val="000000"/>
                </a:solidFill>
                <a:latin typeface="Arial"/>
                <a:ea typeface="WenQuanYi Zen Hei"/>
              </a:rPr>
              <a:t>Transport layers of the DLMS/COSEM_on_IP profile        </a:t>
            </a:r>
            <a:endParaRPr/>
          </a:p>
        </p:txBody>
      </p:sp>
      <p:pic>
        <p:nvPicPr>
          <p:cNvPr id="274" name="" descr=""/>
          <p:cNvPicPr/>
          <p:nvPr/>
        </p:nvPicPr>
        <p:blipFill>
          <a:blip r:embed="rId1"/>
          <a:stretch/>
        </p:blipFill>
        <p:spPr>
          <a:xfrm>
            <a:off x="504000" y="1752840"/>
            <a:ext cx="8997840" cy="4675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216000" y="576000"/>
            <a:ext cx="8925840" cy="717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200" strike="noStrike">
                <a:solidFill>
                  <a:srgbClr val="000000"/>
                </a:solidFill>
                <a:latin typeface="Arial"/>
                <a:ea typeface="WenQuanYi Zen Hei"/>
              </a:rPr>
              <a:t> </a:t>
            </a:r>
            <a:r>
              <a:rPr b="1" lang="en-IN" sz="2200" strike="noStrike">
                <a:solidFill>
                  <a:srgbClr val="000000"/>
                </a:solidFill>
                <a:latin typeface="Arial"/>
                <a:ea typeface="WenQuanYi Zen Hei"/>
              </a:rPr>
              <a:t>The DLMS/COSEM connection-less, UDP-based transport layer </a:t>
            </a:r>
            <a:endParaRPr/>
          </a:p>
        </p:txBody>
      </p:sp>
      <p:sp>
        <p:nvSpPr>
          <p:cNvPr id="276" name="CustomShape 2"/>
          <p:cNvSpPr/>
          <p:nvPr/>
        </p:nvSpPr>
        <p:spPr>
          <a:xfrm>
            <a:off x="504000" y="1800000"/>
            <a:ext cx="9069840" cy="4382280"/>
          </a:xfrm>
          <a:prstGeom prst="rect">
            <a:avLst/>
          </a:prstGeom>
          <a:noFill/>
          <a:ln>
            <a:noFill/>
          </a:ln>
        </p:spPr>
        <p:style>
          <a:lnRef idx="0"/>
          <a:fillRef idx="0"/>
          <a:effectRef idx="0"/>
          <a:fontRef idx="minor"/>
        </p:style>
        <p:txBody>
          <a:bodyPr lIns="0" rIns="0" tIns="0" bIns="0"/>
          <a:p>
            <a:pPr>
              <a:lnSpc>
                <a:spcPct val="100000"/>
              </a:lnSpc>
              <a:buBlip>
                <a:blip r:embed="rId2"/>
              </a:buBlip>
            </a:pPr>
            <a:r>
              <a:rPr lang="en-IN" strike="noStrike">
                <a:solidFill>
                  <a:srgbClr val="000000"/>
                </a:solidFill>
                <a:latin typeface="Arial"/>
                <a:ea typeface="WenQuanYi Zen Hei"/>
              </a:rPr>
              <a:t>UDP provides a procedure for application programs to send messages to other programs with a  minimum of protocol mechanism.</a:t>
            </a:r>
            <a:endParaRPr/>
          </a:p>
          <a:p>
            <a:pPr>
              <a:lnSpc>
                <a:spcPct val="100000"/>
              </a:lnSpc>
            </a:pPr>
            <a:endParaRPr/>
          </a:p>
          <a:p>
            <a:pPr>
              <a:lnSpc>
                <a:spcPct val="100000"/>
              </a:lnSpc>
              <a:buBlip>
                <a:blip r:embed="rId3"/>
              </a:buBlip>
            </a:pPr>
            <a:r>
              <a:rPr lang="en-IN" strike="noStrike">
                <a:solidFill>
                  <a:srgbClr val="000000"/>
                </a:solidFill>
                <a:latin typeface="Arial"/>
                <a:ea typeface="WenQuanYi Zen Hei"/>
              </a:rPr>
              <a:t>It is transaction oriented, and delivery  and duplicate protection are not guaranteed. </a:t>
            </a:r>
            <a:endParaRPr/>
          </a:p>
          <a:p>
            <a:pPr>
              <a:lnSpc>
                <a:spcPct val="100000"/>
              </a:lnSpc>
            </a:pPr>
            <a:endParaRPr/>
          </a:p>
          <a:p>
            <a:pPr>
              <a:lnSpc>
                <a:spcPct val="100000"/>
              </a:lnSpc>
              <a:buBlip>
                <a:blip r:embed="rId4"/>
              </a:buBlip>
            </a:pPr>
            <a:r>
              <a:rPr lang="en-IN" strike="noStrike">
                <a:solidFill>
                  <a:srgbClr val="000000"/>
                </a:solidFill>
                <a:latin typeface="Arial"/>
                <a:ea typeface="WenQuanYi Zen Hei"/>
              </a:rPr>
              <a:t>UDP is simple, it adds a minimum of  overhead, and it is efficient and easy to use.</a:t>
            </a:r>
            <a:endParaRPr/>
          </a:p>
          <a:p>
            <a:pPr>
              <a:lnSpc>
                <a:spcPct val="100000"/>
              </a:lnSpc>
            </a:pPr>
            <a:endParaRPr/>
          </a:p>
          <a:p>
            <a:pPr>
              <a:lnSpc>
                <a:spcPct val="100000"/>
              </a:lnSpc>
              <a:buBlip>
                <a:blip r:embed="rId5"/>
              </a:buBlip>
            </a:pPr>
            <a:r>
              <a:rPr lang="en-IN" strike="noStrike">
                <a:solidFill>
                  <a:srgbClr val="000000"/>
                </a:solidFill>
                <a:latin typeface="Arial"/>
                <a:ea typeface="WenQuanYi Zen Hei"/>
              </a:rPr>
              <a:t>Another advantage of UDP is that  being connection-less, it is easily capable of multi- and broadcasting.  </a:t>
            </a:r>
            <a:endParaRPr/>
          </a:p>
          <a:p>
            <a:pPr>
              <a:lnSpc>
                <a:spcPct val="100000"/>
              </a:lnSpc>
            </a:pPr>
            <a:endParaRPr/>
          </a:p>
          <a:p>
            <a:pPr>
              <a:lnSpc>
                <a:spcPct val="100000"/>
              </a:lnSpc>
              <a:buBlip>
                <a:blip r:embed="rId6"/>
              </a:buBlip>
            </a:pPr>
            <a:r>
              <a:rPr lang="en-IN" strike="noStrike">
                <a:solidFill>
                  <a:srgbClr val="000000"/>
                </a:solidFill>
                <a:latin typeface="Arial"/>
                <a:ea typeface="WenQuanYi Zen Hei"/>
              </a:rPr>
              <a:t>UDP basically provides an upper interface to the IP layer, with an additional identification capability, the UDP port number. This allows distinguishing between APs, hosted in the same physical device and identified by its IP address.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288000" y="648000"/>
            <a:ext cx="8781840" cy="645840"/>
          </a:xfrm>
          <a:prstGeom prst="rect">
            <a:avLst/>
          </a:prstGeom>
          <a:noFill/>
          <a:ln>
            <a:noFill/>
          </a:ln>
        </p:spPr>
        <p:style>
          <a:lnRef idx="0"/>
          <a:fillRef idx="0"/>
          <a:effectRef idx="0"/>
          <a:fontRef idx="minor"/>
        </p:style>
        <p:txBody>
          <a:bodyPr lIns="0" rIns="0" tIns="0" bIns="0" anchor="ctr"/>
          <a:p>
            <a:pPr>
              <a:lnSpc>
                <a:spcPct val="100000"/>
              </a:lnSpc>
              <a:buBlip>
                <a:blip r:embed="rId1"/>
              </a:buBlip>
            </a:pPr>
            <a:r>
              <a:rPr b="1" lang="en-IN" sz="2000" strike="noStrike">
                <a:solidFill>
                  <a:srgbClr val="000000"/>
                </a:solidFill>
                <a:latin typeface="Arial"/>
                <a:ea typeface="WenQuanYi Zen Hei"/>
              </a:rPr>
              <a:t> </a:t>
            </a:r>
            <a:r>
              <a:rPr b="1" lang="en-IN" sz="2000" strike="noStrike">
                <a:solidFill>
                  <a:srgbClr val="000000"/>
                </a:solidFill>
                <a:latin typeface="Arial"/>
                <a:ea typeface="WenQuanYi Zen Hei"/>
              </a:rPr>
              <a:t>Service specification for the DLMS/COSEM UDP-based transport layer </a:t>
            </a:r>
            <a:endParaRPr/>
          </a:p>
        </p:txBody>
      </p:sp>
      <p:sp>
        <p:nvSpPr>
          <p:cNvPr id="278" name="CustomShape 2"/>
          <p:cNvSpPr/>
          <p:nvPr/>
        </p:nvSpPr>
        <p:spPr>
          <a:xfrm>
            <a:off x="504000" y="1800000"/>
            <a:ext cx="9069840" cy="4382280"/>
          </a:xfrm>
          <a:prstGeom prst="rect">
            <a:avLst/>
          </a:prstGeom>
          <a:noFill/>
          <a:ln>
            <a:noFill/>
          </a:ln>
        </p:spPr>
        <p:style>
          <a:lnRef idx="0"/>
          <a:fillRef idx="0"/>
          <a:effectRef idx="0"/>
          <a:fontRef idx="minor"/>
        </p:style>
        <p:txBody>
          <a:bodyPr lIns="0" rIns="0" tIns="0" bIns="0"/>
          <a:p>
            <a:pPr>
              <a:lnSpc>
                <a:spcPct val="100000"/>
              </a:lnSpc>
            </a:pPr>
            <a:endParaRPr/>
          </a:p>
          <a:p>
            <a:pPr>
              <a:lnSpc>
                <a:spcPct val="100000"/>
              </a:lnSpc>
              <a:buBlip>
                <a:blip r:embed="rId2"/>
              </a:buBlip>
            </a:pPr>
            <a:r>
              <a:rPr lang="en-IN" strike="noStrike">
                <a:solidFill>
                  <a:srgbClr val="000000"/>
                </a:solidFill>
                <a:latin typeface="Arial"/>
                <a:ea typeface="DejaVu Sans"/>
              </a:rPr>
              <a:t>The DLMS/COSEM UDP-based TL provides only a data transfer service: the connection-less UDP-DATA service. Consequently, the service specification for this service is the same for both the client and server TLs, as it is shown in Figure. </a:t>
            </a:r>
            <a:endParaRPr/>
          </a:p>
          <a:p>
            <a:pPr>
              <a:lnSpc>
                <a:spcPct val="100000"/>
              </a:lnSpc>
            </a:pPr>
            <a:endParaRPr/>
          </a:p>
          <a:p>
            <a:pPr>
              <a:lnSpc>
                <a:spcPct val="100000"/>
              </a:lnSpc>
              <a:buBlip>
                <a:blip r:embed="rId3"/>
              </a:buBlip>
            </a:pPr>
            <a:r>
              <a:rPr lang="en-IN" strike="noStrike">
                <a:solidFill>
                  <a:srgbClr val="000000"/>
                </a:solidFill>
                <a:latin typeface="Arial"/>
                <a:ea typeface="DejaVu Sans"/>
              </a:rPr>
              <a:t>The .request and .indication service primitives are mandatory. The implementation of the local .confirm service primitive is optional. </a:t>
            </a:r>
            <a:endParaRPr/>
          </a:p>
          <a:p>
            <a:pPr>
              <a:lnSpc>
                <a:spcPct val="100000"/>
              </a:lnSpc>
            </a:pPr>
            <a:endParaRPr/>
          </a:p>
          <a:p>
            <a:pPr>
              <a:lnSpc>
                <a:spcPct val="100000"/>
              </a:lnSpc>
              <a:buBlip>
                <a:blip r:embed="rId4"/>
              </a:buBlip>
            </a:pPr>
            <a:r>
              <a:rPr lang="en-IN" strike="noStrike">
                <a:solidFill>
                  <a:srgbClr val="000000"/>
                </a:solidFill>
                <a:latin typeface="Arial"/>
                <a:ea typeface="DejaVu Sans"/>
              </a:rPr>
              <a:t>The xDLMS APDU pre-fixed with the wrapper header shall fit in a single UDP datagram.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72000" y="576000"/>
            <a:ext cx="9069840" cy="717840"/>
          </a:xfrm>
          <a:prstGeom prst="rect">
            <a:avLst/>
          </a:prstGeom>
          <a:noFill/>
          <a:ln>
            <a:noFill/>
          </a:ln>
        </p:spPr>
        <p:style>
          <a:lnRef idx="0"/>
          <a:fillRef idx="0"/>
          <a:effectRef idx="0"/>
          <a:fontRef idx="minor"/>
        </p:style>
        <p:txBody>
          <a:bodyPr lIns="0" rIns="0" tIns="0" bIns="0" anchor="ctr"/>
          <a:p>
            <a:r>
              <a:rPr b="1" lang="en-IN" sz="2000" strike="noStrike">
                <a:solidFill>
                  <a:srgbClr val="000000"/>
                </a:solidFill>
                <a:latin typeface="Arial"/>
                <a:ea typeface="WenQuanYi Zen Hei"/>
              </a:rPr>
              <a:t>Services of the DLMS/COSEM connection-less, UDP-based transport layer </a:t>
            </a:r>
            <a:endParaRPr/>
          </a:p>
        </p:txBody>
      </p:sp>
      <p:pic>
        <p:nvPicPr>
          <p:cNvPr id="280" name="" descr=""/>
          <p:cNvPicPr/>
          <p:nvPr/>
        </p:nvPicPr>
        <p:blipFill>
          <a:blip r:embed="rId1"/>
          <a:stretch/>
        </p:blipFill>
        <p:spPr>
          <a:xfrm>
            <a:off x="864000" y="1406880"/>
            <a:ext cx="8361360" cy="5896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44048</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2015-08-11T09:59:46Z</dcterms:created>
  <dc:language>en-IN</dc:language>
  <dcterms:modified xsi:type="dcterms:W3CDTF">2015-08-17T17:29:13Z</dcterms:modified>
  <cp:revision>190</cp:revision>
</cp:coreProperties>
</file>

<file path=docProps/custom.xml><?xml version="1.0" encoding="utf-8"?>
<Properties xmlns="http://schemas.openxmlformats.org/officeDocument/2006/custom-properties" xmlns:vt="http://schemas.openxmlformats.org/officeDocument/2006/docPropsVTypes"/>
</file>