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82376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30"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11408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11408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35" name="PlaceHolder 2"/>
          <p:cNvSpPr>
            <a:spLocks noGrp="1"/>
          </p:cNvSpPr>
          <p:nvPr>
            <p:ph type="body"/>
          </p:nvPr>
        </p:nvSpPr>
        <p:spPr>
          <a:xfrm>
            <a:off x="504000" y="182376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23760"/>
            <a:ext cx="9072000" cy="4384440"/>
          </a:xfrm>
          <a:prstGeom prst="rect">
            <a:avLst/>
          </a:prstGeom>
        </p:spPr>
        <p:txBody>
          <a:bodyPr lIns="0" rIns="0" tIns="0" bIns="0"/>
          <a:p>
            <a:endParaRPr/>
          </a:p>
        </p:txBody>
      </p:sp>
      <p:pic>
        <p:nvPicPr>
          <p:cNvPr id="37" name="" descr=""/>
          <p:cNvPicPr/>
          <p:nvPr/>
        </p:nvPicPr>
        <p:blipFill>
          <a:blip r:embed="rId2"/>
          <a:stretch/>
        </p:blipFill>
        <p:spPr>
          <a:xfrm>
            <a:off x="2292480" y="1823400"/>
            <a:ext cx="5495040" cy="4384440"/>
          </a:xfrm>
          <a:prstGeom prst="rect">
            <a:avLst/>
          </a:prstGeom>
          <a:ln>
            <a:noFill/>
          </a:ln>
        </p:spPr>
      </p:pic>
      <p:pic>
        <p:nvPicPr>
          <p:cNvPr id="38" name="" descr=""/>
          <p:cNvPicPr/>
          <p:nvPr/>
        </p:nvPicPr>
        <p:blipFill>
          <a:blip r:embed="rId3"/>
          <a:stretch/>
        </p:blipFill>
        <p:spPr>
          <a:xfrm>
            <a:off x="229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46" name="PlaceHolder 2"/>
          <p:cNvSpPr>
            <a:spLocks noGrp="1"/>
          </p:cNvSpPr>
          <p:nvPr>
            <p:ph type="subTitle"/>
          </p:nvPr>
        </p:nvSpPr>
        <p:spPr>
          <a:xfrm>
            <a:off x="504000" y="182376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48" name="PlaceHolder 2"/>
          <p:cNvSpPr>
            <a:spLocks noGrp="1"/>
          </p:cNvSpPr>
          <p:nvPr>
            <p:ph type="body"/>
          </p:nvPr>
        </p:nvSpPr>
        <p:spPr>
          <a:xfrm>
            <a:off x="504000" y="182376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50"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9072000" cy="40064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55"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11408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82376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59"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11408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63"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67" name="PlaceHolder 2"/>
          <p:cNvSpPr>
            <a:spLocks noGrp="1"/>
          </p:cNvSpPr>
          <p:nvPr>
            <p:ph type="body"/>
          </p:nvPr>
        </p:nvSpPr>
        <p:spPr>
          <a:xfrm>
            <a:off x="504000" y="182376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70"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11408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11408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75" name="PlaceHolder 2"/>
          <p:cNvSpPr>
            <a:spLocks noGrp="1"/>
          </p:cNvSpPr>
          <p:nvPr>
            <p:ph type="body"/>
          </p:nvPr>
        </p:nvSpPr>
        <p:spPr>
          <a:xfrm>
            <a:off x="504000" y="182376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23760"/>
            <a:ext cx="9072000" cy="4384440"/>
          </a:xfrm>
          <a:prstGeom prst="rect">
            <a:avLst/>
          </a:prstGeom>
        </p:spPr>
        <p:txBody>
          <a:bodyPr lIns="0" rIns="0" tIns="0" bIns="0"/>
          <a:p>
            <a:endParaRPr/>
          </a:p>
        </p:txBody>
      </p:sp>
      <p:pic>
        <p:nvPicPr>
          <p:cNvPr id="77" name="" descr=""/>
          <p:cNvPicPr/>
          <p:nvPr/>
        </p:nvPicPr>
        <p:blipFill>
          <a:blip r:embed="rId2"/>
          <a:stretch/>
        </p:blipFill>
        <p:spPr>
          <a:xfrm>
            <a:off x="2292480" y="1823400"/>
            <a:ext cx="5495040" cy="4384440"/>
          </a:xfrm>
          <a:prstGeom prst="rect">
            <a:avLst/>
          </a:prstGeom>
          <a:ln>
            <a:noFill/>
          </a:ln>
        </p:spPr>
      </p:pic>
      <p:pic>
        <p:nvPicPr>
          <p:cNvPr id="78" name="" descr=""/>
          <p:cNvPicPr/>
          <p:nvPr/>
        </p:nvPicPr>
        <p:blipFill>
          <a:blip r:embed="rId3"/>
          <a:stretch/>
        </p:blipFill>
        <p:spPr>
          <a:xfrm>
            <a:off x="229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8" name="PlaceHolder 2"/>
          <p:cNvSpPr>
            <a:spLocks noGrp="1"/>
          </p:cNvSpPr>
          <p:nvPr>
            <p:ph type="body"/>
          </p:nvPr>
        </p:nvSpPr>
        <p:spPr>
          <a:xfrm>
            <a:off x="504000" y="182376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10"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9072000" cy="40064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15"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11408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2376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19" name="PlaceHolder 2"/>
          <p:cNvSpPr>
            <a:spLocks noGrp="1"/>
          </p:cNvSpPr>
          <p:nvPr>
            <p:ph type="body"/>
          </p:nvPr>
        </p:nvSpPr>
        <p:spPr>
          <a:xfrm>
            <a:off x="504000" y="182376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11408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9072000" cy="864000"/>
          </a:xfrm>
          <a:prstGeom prst="rect">
            <a:avLst/>
          </a:prstGeom>
        </p:spPr>
        <p:txBody>
          <a:bodyPr lIns="0" rIns="0" tIns="0" bIns="0" anchor="ctr"/>
          <a:p>
            <a:pPr algn="ctr"/>
            <a:endParaRPr/>
          </a:p>
        </p:txBody>
      </p:sp>
      <p:sp>
        <p:nvSpPr>
          <p:cNvPr id="23" name="PlaceHolder 2"/>
          <p:cNvSpPr>
            <a:spLocks noGrp="1"/>
          </p:cNvSpPr>
          <p:nvPr>
            <p:ph type="body"/>
          </p:nvPr>
        </p:nvSpPr>
        <p:spPr>
          <a:xfrm>
            <a:off x="504000" y="182376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2376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11408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9E9B065-DCDF-4A7C-B09B-B97000662841}"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360"/>
            <a:ext cx="10078920" cy="7564320"/>
          </a:xfrm>
          <a:prstGeom prst="rect">
            <a:avLst/>
          </a:prstGeom>
          <a:ln>
            <a:noFill/>
          </a:ln>
        </p:spPr>
      </p:pic>
      <p:sp>
        <p:nvSpPr>
          <p:cNvPr id="40" name="PlaceHolder 1"/>
          <p:cNvSpPr>
            <a:spLocks noGrp="1"/>
          </p:cNvSpPr>
          <p:nvPr>
            <p:ph type="title"/>
          </p:nvPr>
        </p:nvSpPr>
        <p:spPr>
          <a:xfrm>
            <a:off x="504000" y="288000"/>
            <a:ext cx="9072000" cy="864000"/>
          </a:xfrm>
          <a:prstGeom prst="rect">
            <a:avLst/>
          </a:prstGeom>
        </p:spPr>
        <p:txBody>
          <a:bodyPr lIns="0" rIns="0" tIns="0" bIns="0" anchor="ctr"/>
          <a:p>
            <a:pPr algn="ctr"/>
            <a:r>
              <a:rPr lang="en-IN" sz="4400">
                <a:latin typeface="Arial"/>
              </a:rPr>
              <a:t>Click to edit the title text format</a:t>
            </a:r>
            <a:endParaRPr/>
          </a:p>
        </p:txBody>
      </p:sp>
      <p:sp>
        <p:nvSpPr>
          <p:cNvPr id="41" name="PlaceHolder 2"/>
          <p:cNvSpPr>
            <a:spLocks noGrp="1"/>
          </p:cNvSpPr>
          <p:nvPr>
            <p:ph type="body"/>
          </p:nvPr>
        </p:nvSpPr>
        <p:spPr>
          <a:xfrm>
            <a:off x="504000" y="1823760"/>
            <a:ext cx="907200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789">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42" name="PlaceHolder 3"/>
          <p:cNvSpPr>
            <a:spLocks noGrp="1"/>
          </p:cNvSpPr>
          <p:nvPr>
            <p:ph type="dt"/>
          </p:nvPr>
        </p:nvSpPr>
        <p:spPr>
          <a:xfrm>
            <a:off x="504000" y="6886440"/>
            <a:ext cx="2348280" cy="521280"/>
          </a:xfrm>
          <a:prstGeom prst="rect">
            <a:avLst/>
          </a:prstGeom>
        </p:spPr>
        <p:txBody>
          <a:bodyPr lIns="0" rIns="0" tIns="0" bIns="0"/>
          <a:p>
            <a:r>
              <a:rPr lang="en-IN" sz="1400">
                <a:latin typeface="Times New Roman"/>
              </a:rPr>
              <a:t>&lt;date/time&gt;</a:t>
            </a:r>
            <a:endParaRPr/>
          </a:p>
        </p:txBody>
      </p:sp>
      <p:sp>
        <p:nvSpPr>
          <p:cNvPr id="43" name="PlaceHolder 4"/>
          <p:cNvSpPr>
            <a:spLocks noGrp="1"/>
          </p:cNvSpPr>
          <p:nvPr>
            <p:ph type="ftr"/>
          </p:nvPr>
        </p:nvSpPr>
        <p:spPr>
          <a:xfrm>
            <a:off x="3447000" y="6886440"/>
            <a:ext cx="3195000" cy="521280"/>
          </a:xfrm>
          <a:prstGeom prst="rect">
            <a:avLst/>
          </a:prstGeom>
        </p:spPr>
        <p:txBody>
          <a:bodyPr lIns="0" rIns="0" tIns="0" bIns="0"/>
          <a:p>
            <a:pPr algn="ctr"/>
            <a:r>
              <a:rPr lang="en-IN" sz="1400">
                <a:latin typeface="Times New Roman"/>
              </a:rPr>
              <a:t>&lt;footer&gt;</a:t>
            </a:r>
            <a:endParaRPr/>
          </a:p>
        </p:txBody>
      </p:sp>
      <p:sp>
        <p:nvSpPr>
          <p:cNvPr id="44" name="PlaceHolder 5"/>
          <p:cNvSpPr>
            <a:spLocks noGrp="1"/>
          </p:cNvSpPr>
          <p:nvPr>
            <p:ph type="sldNum"/>
          </p:nvPr>
        </p:nvSpPr>
        <p:spPr>
          <a:xfrm>
            <a:off x="7227000" y="6886440"/>
            <a:ext cx="2348280" cy="521280"/>
          </a:xfrm>
          <a:prstGeom prst="rect">
            <a:avLst/>
          </a:prstGeom>
        </p:spPr>
        <p:txBody>
          <a:bodyPr lIns="0" rIns="0" tIns="0" bIns="0"/>
          <a:p>
            <a:pPr algn="r"/>
            <a:fld id="{BF8C0417-9D19-43B0-91FF-18DA1AD05D3D}"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1823760"/>
            <a:ext cx="9072000" cy="4384440"/>
          </a:xfrm>
          <a:prstGeom prst="rect">
            <a:avLst/>
          </a:prstGeom>
          <a:noFill/>
          <a:ln>
            <a:noFill/>
          </a:ln>
        </p:spPr>
        <p:txBody>
          <a:bodyPr lIns="0" rIns="0" tIns="0" bIns="0" anchor="ctr"/>
          <a:p>
            <a:pPr algn="ctr"/>
            <a:r>
              <a:rPr lang="en-IN" sz="8800">
                <a:latin typeface="Arial"/>
              </a:rPr>
              <a:t>ZCL format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00"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2) Manufacturer Code Field</a:t>
            </a:r>
            <a:endParaRPr/>
          </a:p>
          <a:p>
            <a:pPr lvl="1">
              <a:buSzPct val="75000"/>
              <a:buFont typeface="StarSymbol"/>
              <a:buChar char=""/>
            </a:pPr>
            <a:r>
              <a:rPr lang="en-IN" sz="2789">
                <a:latin typeface="Arial"/>
              </a:rPr>
              <a:t>The manufacturer code field is 16 bits in length and specifies the ZigBee assigned manufacturer code for proprietary extensions to a profile.</a:t>
            </a:r>
            <a:endParaRPr/>
          </a:p>
          <a:p>
            <a:pPr lvl="1">
              <a:buSzPct val="75000"/>
              <a:buFont typeface="StarSymbol"/>
              <a:buChar char=""/>
            </a:pPr>
            <a:r>
              <a:rPr lang="en-IN" sz="2789">
                <a:latin typeface="Arial"/>
              </a:rPr>
              <a:t> </a:t>
            </a:r>
            <a:r>
              <a:rPr lang="en-IN" sz="2789">
                <a:latin typeface="Arial"/>
              </a:rPr>
              <a:t>This field shall only be included in the ZCL frame:</a:t>
            </a:r>
            <a:endParaRPr/>
          </a:p>
          <a:p>
            <a:pPr lvl="1">
              <a:buSzPct val="75000"/>
              <a:buFont typeface="StarSymbol"/>
              <a:buChar char=""/>
            </a:pPr>
            <a:r>
              <a:rPr lang="en-IN" sz="2789">
                <a:latin typeface="Arial"/>
              </a:rPr>
              <a:t> </a:t>
            </a:r>
            <a:r>
              <a:rPr lang="en-IN" sz="2789">
                <a:latin typeface="Arial"/>
              </a:rPr>
              <a:t>if the manufacturer specific sub-field of the frame control field is set to 1.</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02"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(3) Transaction Sequence Number Field</a:t>
            </a:r>
            <a:endParaRPr/>
          </a:p>
          <a:p>
            <a:pPr lvl="1">
              <a:buSzPct val="75000"/>
              <a:buFont typeface="StarSymbol"/>
              <a:buChar char=""/>
            </a:pPr>
            <a:r>
              <a:rPr lang="en-IN" sz="2789">
                <a:latin typeface="Arial"/>
              </a:rPr>
              <a:t>The transaction sequence number field is 8 bits in length and specifies an identification number for the transaction so that a response-style command frame can be related to a request-style command frame. </a:t>
            </a:r>
            <a:endParaRPr/>
          </a:p>
          <a:p>
            <a:pPr lvl="1">
              <a:buSzPct val="75000"/>
              <a:buFont typeface="StarSymbol"/>
              <a:buChar char=""/>
            </a:pPr>
            <a:r>
              <a:rPr lang="en-IN" sz="2789">
                <a:latin typeface="Arial"/>
              </a:rPr>
              <a:t>The application object itself shall maintain an 8-bit counter that is copied into this field and incremented by one for each command sent. When a value of 0xff is reached, the next command shall re-start the counter with a value of 0x00. </a:t>
            </a:r>
            <a:endParaRPr/>
          </a:p>
          <a:p>
            <a:pPr lvl="1">
              <a:buSzPct val="75000"/>
              <a:buFont typeface="StarSymbol"/>
              <a:buChar char=""/>
            </a:pPr>
            <a:r>
              <a:rPr lang="en-IN" sz="2789">
                <a:latin typeface="Arial"/>
              </a:rPr>
              <a:t>The transaction sequence number field can be used by a controlling device, which may have issued multiple commands, so that it can match the incoming responses to the relevant command.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04"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(4) Command Identifier Field</a:t>
            </a:r>
            <a:endParaRPr/>
          </a:p>
          <a:p>
            <a:pPr lvl="1">
              <a:buSzPct val="75000"/>
              <a:buFont typeface="StarSymbol"/>
              <a:buChar char=""/>
            </a:pPr>
            <a:r>
              <a:rPr lang="en-IN" sz="2789">
                <a:latin typeface="Arial"/>
              </a:rPr>
              <a:t>The command identifier field is 8 bits in length and specifies the cluster command being used.</a:t>
            </a:r>
            <a:endParaRPr/>
          </a:p>
          <a:p>
            <a:pPr lvl="1">
              <a:buSzPct val="75000"/>
              <a:buFont typeface="StarSymbol"/>
              <a:buChar char=""/>
            </a:pPr>
            <a:r>
              <a:rPr lang="en-IN" sz="2789">
                <a:latin typeface="Arial"/>
              </a:rPr>
              <a:t> </a:t>
            </a:r>
            <a:r>
              <a:rPr lang="en-IN" sz="2789">
                <a:latin typeface="Arial"/>
              </a:rPr>
              <a:t>If the frame type sub-field of the frame control field is set to 0b00, the command identifier corresponds to one of the non-reserved values.</a:t>
            </a:r>
            <a:endParaRPr/>
          </a:p>
          <a:p>
            <a:pPr lvl="1">
              <a:buSzPct val="75000"/>
              <a:buFont typeface="StarSymbol"/>
              <a:buChar char=""/>
            </a:pPr>
            <a:endParaRPr/>
          </a:p>
          <a:p>
            <a:pPr lvl="1">
              <a:buSzPct val="75000"/>
              <a:buFont typeface="StarSymbol"/>
              <a:buChar char=""/>
            </a:pPr>
            <a:r>
              <a:rPr lang="en-IN" sz="2789">
                <a:latin typeface="Arial"/>
              </a:rPr>
              <a:t> </a:t>
            </a:r>
            <a:r>
              <a:rPr lang="en-IN" sz="2789">
                <a:latin typeface="Arial"/>
              </a:rPr>
              <a:t>If the frame type sub-field of the frame control field is set to 0b01, the command identifier corresponds to a cluster specific command.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06" name="TextShape 2"/>
          <p:cNvSpPr txBox="1"/>
          <p:nvPr/>
        </p:nvSpPr>
        <p:spPr>
          <a:xfrm>
            <a:off x="504000" y="1584000"/>
            <a:ext cx="8928000" cy="720000"/>
          </a:xfrm>
          <a:prstGeom prst="rect">
            <a:avLst/>
          </a:prstGeom>
          <a:noFill/>
          <a:ln>
            <a:noFill/>
          </a:ln>
        </p:spPr>
        <p:txBody>
          <a:bodyPr lIns="0" rIns="0" tIns="0" bIns="0"/>
          <a:p>
            <a:r>
              <a:rPr lang="en-IN" sz="3200">
                <a:latin typeface="Arial"/>
              </a:rPr>
              <a:t>                         </a:t>
            </a:r>
            <a:r>
              <a:rPr lang="en-IN" sz="3200">
                <a:latin typeface="Arial"/>
              </a:rPr>
              <a:t>ZCL command frame</a:t>
            </a:r>
            <a:endParaRPr/>
          </a:p>
        </p:txBody>
      </p:sp>
      <p:pic>
        <p:nvPicPr>
          <p:cNvPr id="107" name="" descr=""/>
          <p:cNvPicPr/>
          <p:nvPr/>
        </p:nvPicPr>
        <p:blipFill>
          <a:blip r:embed="rId1"/>
          <a:stretch/>
        </p:blipFill>
        <p:spPr>
          <a:xfrm>
            <a:off x="2016000" y="2257920"/>
            <a:ext cx="6324120" cy="5086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09" name="TextShape 2"/>
          <p:cNvSpPr txBox="1"/>
          <p:nvPr/>
        </p:nvSpPr>
        <p:spPr>
          <a:xfrm>
            <a:off x="504000" y="1823760"/>
            <a:ext cx="9072000" cy="768240"/>
          </a:xfrm>
          <a:prstGeom prst="rect">
            <a:avLst/>
          </a:prstGeom>
          <a:noFill/>
          <a:ln>
            <a:noFill/>
          </a:ln>
        </p:spPr>
        <p:txBody>
          <a:bodyPr lIns="0" rIns="0" tIns="0" bIns="0"/>
          <a:p>
            <a:pPr algn="ctr">
              <a:buSzPct val="45000"/>
              <a:buFont typeface="StarSymbol"/>
              <a:buChar char=""/>
            </a:pPr>
            <a:r>
              <a:rPr lang="en-IN" sz="3200">
                <a:latin typeface="Arial"/>
              </a:rPr>
              <a:t>ZCL command frame</a:t>
            </a:r>
            <a:endParaRPr/>
          </a:p>
        </p:txBody>
      </p:sp>
      <p:pic>
        <p:nvPicPr>
          <p:cNvPr id="110" name="" descr=""/>
          <p:cNvPicPr/>
          <p:nvPr/>
        </p:nvPicPr>
        <p:blipFill>
          <a:blip r:embed="rId1"/>
          <a:stretch/>
        </p:blipFill>
        <p:spPr>
          <a:xfrm>
            <a:off x="1697040" y="2664000"/>
            <a:ext cx="6803640" cy="3096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112"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(5) Frame Payload Field</a:t>
            </a:r>
            <a:endParaRPr/>
          </a:p>
          <a:p>
            <a:pPr lvl="1">
              <a:buSzPct val="75000"/>
              <a:buFont typeface="StarSymbol"/>
              <a:buChar char=""/>
            </a:pPr>
            <a:r>
              <a:rPr lang="en-IN" sz="2789">
                <a:latin typeface="Arial"/>
              </a:rPr>
              <a:t>The frame payload field has a variable length and contains information specific to individual command types. </a:t>
            </a:r>
            <a:endParaRPr/>
          </a:p>
          <a:p>
            <a:pPr lvl="1">
              <a:buSzPct val="75000"/>
              <a:buFont typeface="StarSymbol"/>
              <a:buChar char=""/>
            </a:pPr>
            <a:r>
              <a:rPr lang="en-IN" sz="2789">
                <a:latin typeface="Arial"/>
              </a:rPr>
              <a:t>The maximum payload length for a given command is limited by the stack profile in use, in conjunction with the applicable cluster specification and application profile.</a:t>
            </a:r>
            <a:endParaRPr/>
          </a:p>
          <a:p>
            <a:pPr lvl="1">
              <a:buSzPct val="75000"/>
              <a:buFont typeface="StarSymbol"/>
              <a:buChar char=""/>
            </a:pPr>
            <a:r>
              <a:rPr lang="en-IN" sz="2789">
                <a:latin typeface="Arial"/>
              </a:rPr>
              <a:t> </a:t>
            </a:r>
            <a:r>
              <a:rPr lang="en-IN" sz="2789">
                <a:latin typeface="Arial"/>
              </a:rPr>
              <a:t>Fragmentation will be used where available.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4000" y="4104000"/>
            <a:ext cx="9072000" cy="1056240"/>
          </a:xfrm>
          <a:prstGeom prst="rect">
            <a:avLst/>
          </a:prstGeom>
          <a:noFill/>
          <a:ln>
            <a:noFill/>
          </a:ln>
        </p:spPr>
        <p:txBody>
          <a:bodyPr lIns="0" rIns="0" tIns="0" bIns="0"/>
          <a:p>
            <a:pPr algn="ctr">
              <a:buSzPct val="45000"/>
              <a:buFont typeface="StarSymbol"/>
              <a:buChar char=""/>
            </a:pPr>
            <a:r>
              <a:rPr b="1" lang="en-IN" sz="4000">
                <a:solidFill>
                  <a:srgbClr val="00ccff"/>
                </a:solidFill>
                <a:latin typeface="Arial"/>
              </a:rPr>
              <a:t>Thank You</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288000"/>
            <a:ext cx="9072000" cy="864000"/>
          </a:xfrm>
          <a:prstGeom prst="rect">
            <a:avLst/>
          </a:prstGeom>
          <a:noFill/>
          <a:ln>
            <a:noFill/>
          </a:ln>
        </p:spPr>
        <p:txBody>
          <a:bodyPr lIns="0" rIns="0" tIns="0" bIns="0" anchor="ctr"/>
          <a:p>
            <a:pPr>
              <a:buSzPct val="45000"/>
              <a:buFont typeface="StarSymbol"/>
              <a:buChar char=""/>
            </a:pPr>
            <a:r>
              <a:rPr lang="en-IN" sz="3600">
                <a:latin typeface="Arial"/>
              </a:rPr>
              <a:t>What is ZCL ?</a:t>
            </a:r>
            <a:endParaRPr/>
          </a:p>
        </p:txBody>
      </p:sp>
      <p:sp>
        <p:nvSpPr>
          <p:cNvPr id="81" name="TextShape 2"/>
          <p:cNvSpPr txBox="1"/>
          <p:nvPr/>
        </p:nvSpPr>
        <p:spPr>
          <a:xfrm>
            <a:off x="144000" y="1656000"/>
            <a:ext cx="9720000" cy="5688000"/>
          </a:xfrm>
          <a:prstGeom prst="rect">
            <a:avLst/>
          </a:prstGeom>
          <a:noFill/>
          <a:ln>
            <a:noFill/>
          </a:ln>
        </p:spPr>
        <p:txBody>
          <a:bodyPr lIns="0" rIns="0" tIns="0" bIns="0"/>
          <a:p>
            <a:pPr>
              <a:buSzPct val="45000"/>
              <a:buFont typeface="StarSymbol"/>
              <a:buChar char=""/>
            </a:pPr>
            <a:r>
              <a:rPr lang="en-IN" sz="3200">
                <a:latin typeface="Arial"/>
              </a:rPr>
              <a:t>The ZigBee Cluster Library (ZCL) is intended to act as a repository for cluster functionality that is developed by ZigBee Alliance.</a:t>
            </a:r>
            <a:endParaRPr/>
          </a:p>
          <a:p>
            <a:pPr>
              <a:buSzPct val="45000"/>
              <a:buFont typeface="StarSymbol"/>
              <a:buChar char=""/>
            </a:pPr>
            <a:r>
              <a:rPr lang="en-IN" sz="3200">
                <a:latin typeface="Arial"/>
              </a:rPr>
              <a:t> </a:t>
            </a:r>
            <a:r>
              <a:rPr lang="en-IN" sz="3200">
                <a:latin typeface="Arial"/>
              </a:rPr>
              <a:t>It will be a working library with regular updates as new functionality is added.</a:t>
            </a:r>
            <a:endParaRPr/>
          </a:p>
          <a:p>
            <a:pPr>
              <a:buSzPct val="45000"/>
              <a:buFont typeface="StarSymbol"/>
              <a:buChar char=""/>
            </a:pPr>
            <a:r>
              <a:rPr lang="en-IN" sz="3200">
                <a:latin typeface="Arial"/>
              </a:rPr>
              <a:t>The ZigBee Cluster Library introduces the concept of attributes and commands to the ZigBee specification.</a:t>
            </a:r>
            <a:endParaRPr/>
          </a:p>
          <a:p>
            <a:pPr>
              <a:buSzPct val="45000"/>
              <a:buFont typeface="StarSymbol"/>
              <a:buChar char=""/>
            </a:pPr>
            <a:r>
              <a:rPr lang="en-IN" sz="3200">
                <a:latin typeface="Arial"/>
              </a:rPr>
              <a:t>Attributes are data items or states defined within a cluster. Commands are actions the cluster must perform. </a:t>
            </a:r>
            <a:endParaRPr/>
          </a:p>
          <a:p>
            <a:pPr>
              <a:buSzPct val="45000"/>
              <a:buFont typeface="StarSymbol"/>
              <a:buChar char=""/>
            </a:pPr>
            <a:r>
              <a:rPr lang="en-IN" sz="3200">
                <a:latin typeface="Arial"/>
              </a:rPr>
              <a:t>For example, a Home Automation On/Off Light uses the On/Off Cluster, cluster ID 0x0006. An attribute of the On/Off Cluster indicates whether the light is on (0x01) or off (0x00). However there are also commands which turn the light on(0x01), off (0x00), or toggle it (0x02), which affect the state of the On/Off attribute.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288000"/>
            <a:ext cx="9072000" cy="864000"/>
          </a:xfrm>
          <a:prstGeom prst="rect">
            <a:avLst/>
          </a:prstGeom>
          <a:noFill/>
          <a:ln>
            <a:noFill/>
          </a:ln>
        </p:spPr>
        <p:txBody>
          <a:bodyPr lIns="0" rIns="0" tIns="0" bIns="0" anchor="ctr"/>
          <a:p>
            <a:pPr algn="ctr"/>
            <a:r>
              <a:rPr lang="en-IN" sz="4400">
                <a:latin typeface="Arial"/>
              </a:rPr>
              <a:t>ZCL Format</a:t>
            </a:r>
            <a:endParaRPr/>
          </a:p>
        </p:txBody>
      </p:sp>
      <p:sp>
        <p:nvSpPr>
          <p:cNvPr id="83" name="TextShape 2"/>
          <p:cNvSpPr txBox="1"/>
          <p:nvPr/>
        </p:nvSpPr>
        <p:spPr>
          <a:xfrm>
            <a:off x="426240" y="1901520"/>
            <a:ext cx="8928000" cy="5520240"/>
          </a:xfrm>
          <a:prstGeom prst="rect">
            <a:avLst/>
          </a:prstGeom>
          <a:noFill/>
          <a:ln>
            <a:noFill/>
          </a:ln>
        </p:spPr>
        <p:txBody>
          <a:bodyPr lIns="0" rIns="0" tIns="0" bIns="0"/>
          <a:p>
            <a:pPr>
              <a:buSzPct val="45000"/>
              <a:buFont typeface="StarSymbol"/>
              <a:buChar char=""/>
            </a:pPr>
            <a:r>
              <a:rPr lang="en-IN" sz="3200">
                <a:latin typeface="Arial"/>
              </a:rPr>
              <a:t>The ZCL frame format is composed of a ZCL header and a ZCL payload.</a:t>
            </a:r>
            <a:endParaRPr/>
          </a:p>
          <a:p>
            <a:pPr>
              <a:buSzPct val="45000"/>
              <a:buFont typeface="StarSymbol"/>
              <a:buChar char=""/>
            </a:pPr>
            <a:endParaRPr/>
          </a:p>
        </p:txBody>
      </p:sp>
      <p:pic>
        <p:nvPicPr>
          <p:cNvPr id="84" name="" descr=""/>
          <p:cNvPicPr/>
          <p:nvPr/>
        </p:nvPicPr>
        <p:blipFill>
          <a:blip r:embed="rId1"/>
          <a:stretch/>
        </p:blipFill>
        <p:spPr>
          <a:xfrm>
            <a:off x="504000" y="3491640"/>
            <a:ext cx="8993520" cy="3024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86"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1) Frame Control Field</a:t>
            </a:r>
            <a:endParaRPr/>
          </a:p>
          <a:p>
            <a:pPr lvl="1">
              <a:buSzPct val="75000"/>
              <a:buFont typeface="StarSymbol"/>
              <a:buChar char=""/>
            </a:pPr>
            <a:r>
              <a:rPr lang="en-IN" sz="2789">
                <a:latin typeface="Arial"/>
              </a:rPr>
              <a:t>The frame control field is 8 bits in length and contains information defining the command type and other control flags. </a:t>
            </a:r>
            <a:endParaRPr/>
          </a:p>
          <a:p>
            <a:pPr lvl="1">
              <a:buSzPct val="75000"/>
              <a:buFont typeface="StarSymbol"/>
              <a:buChar char=""/>
            </a:pPr>
            <a:r>
              <a:rPr lang="en-IN" sz="2789">
                <a:latin typeface="Arial"/>
              </a:rPr>
              <a:t> </a:t>
            </a:r>
            <a:r>
              <a:rPr lang="en-IN" sz="2789">
                <a:latin typeface="Arial"/>
              </a:rPr>
              <a:t>Bits 5-7 are reserved for future use and shall be set to 0. </a:t>
            </a:r>
            <a:endParaRPr/>
          </a:p>
          <a:p>
            <a:pPr lvl="1">
              <a:buSzPct val="75000"/>
              <a:buFont typeface="StarSymbol"/>
              <a:buChar char=""/>
            </a:pPr>
            <a:endParaRPr/>
          </a:p>
        </p:txBody>
      </p:sp>
      <p:pic>
        <p:nvPicPr>
          <p:cNvPr id="87" name="" descr=""/>
          <p:cNvPicPr/>
          <p:nvPr/>
        </p:nvPicPr>
        <p:blipFill>
          <a:blip r:embed="rId1"/>
          <a:stretch/>
        </p:blipFill>
        <p:spPr>
          <a:xfrm>
            <a:off x="633600" y="4905720"/>
            <a:ext cx="8798400" cy="14205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89"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1.(a) Frame Type Sub-field</a:t>
            </a:r>
            <a:endParaRPr/>
          </a:p>
          <a:p>
            <a:pPr lvl="1">
              <a:buSzPct val="75000"/>
              <a:buFont typeface="StarSymbol"/>
              <a:buChar char=""/>
            </a:pPr>
            <a:r>
              <a:rPr lang="en-IN" sz="2789">
                <a:latin typeface="Arial"/>
              </a:rPr>
              <a:t>The frame type sub-field is 2 bits in length.</a:t>
            </a:r>
            <a:endParaRPr/>
          </a:p>
          <a:p>
            <a:pPr lvl="1">
              <a:buSzPct val="75000"/>
              <a:buFont typeface="StarSymbol"/>
              <a:buChar char=""/>
            </a:pPr>
            <a:endParaRPr/>
          </a:p>
          <a:p>
            <a:pPr>
              <a:buSzPct val="45000"/>
              <a:buFont typeface="StarSymbol"/>
              <a:buChar char=""/>
            </a:pPr>
            <a:endParaRPr/>
          </a:p>
        </p:txBody>
      </p:sp>
      <p:pic>
        <p:nvPicPr>
          <p:cNvPr id="90" name="" descr=""/>
          <p:cNvPicPr/>
          <p:nvPr/>
        </p:nvPicPr>
        <p:blipFill>
          <a:blip r:embed="rId1"/>
          <a:stretch/>
        </p:blipFill>
        <p:spPr>
          <a:xfrm>
            <a:off x="1152000" y="3292200"/>
            <a:ext cx="7388640" cy="2255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92"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1.(b) Manufacturer Specific Sub-field</a:t>
            </a:r>
            <a:endParaRPr/>
          </a:p>
          <a:p>
            <a:pPr lvl="1">
              <a:buSzPct val="75000"/>
              <a:buFont typeface="StarSymbol"/>
              <a:buChar char=""/>
            </a:pPr>
            <a:r>
              <a:rPr lang="en-IN" sz="2789">
                <a:latin typeface="Arial"/>
              </a:rPr>
              <a:t>The manufacturer specific sub-field is 1 bit in length and specifies whether this command refers to a manufacturer specific extension to a profile.</a:t>
            </a:r>
            <a:endParaRPr/>
          </a:p>
          <a:p>
            <a:pPr lvl="1">
              <a:buSzPct val="75000"/>
              <a:buFont typeface="StarSymbol"/>
              <a:buChar char=""/>
            </a:pPr>
            <a:r>
              <a:rPr lang="en-IN" sz="2789">
                <a:latin typeface="Arial"/>
              </a:rPr>
              <a:t> </a:t>
            </a:r>
            <a:r>
              <a:rPr lang="en-IN" sz="2789">
                <a:latin typeface="Arial"/>
              </a:rPr>
              <a:t>If this value is set to 1, the manufacturer code field shall be present in the ZCL frame.</a:t>
            </a:r>
            <a:endParaRPr/>
          </a:p>
          <a:p>
            <a:pPr lvl="1">
              <a:buSzPct val="75000"/>
              <a:buFont typeface="StarSymbol"/>
              <a:buChar char=""/>
            </a:pPr>
            <a:r>
              <a:rPr lang="en-IN" sz="2789">
                <a:latin typeface="Arial"/>
              </a:rPr>
              <a:t> </a:t>
            </a:r>
            <a:r>
              <a:rPr lang="en-IN" sz="2789">
                <a:latin typeface="Arial"/>
              </a:rPr>
              <a:t>If this value is set to 0, the manufacturer code field shall not be included in the ZCL frame.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94" name="TextShape 2"/>
          <p:cNvSpPr txBox="1"/>
          <p:nvPr/>
        </p:nvSpPr>
        <p:spPr>
          <a:xfrm>
            <a:off x="504000" y="1823760"/>
            <a:ext cx="9072000" cy="4384440"/>
          </a:xfrm>
          <a:prstGeom prst="rect">
            <a:avLst/>
          </a:prstGeom>
          <a:noFill/>
          <a:ln>
            <a:noFill/>
          </a:ln>
        </p:spPr>
        <p:txBody>
          <a:bodyPr lIns="0" rIns="0" tIns="0" bIns="0"/>
          <a:p>
            <a:pPr>
              <a:buSzPct val="45000"/>
              <a:buFont typeface="StarSymbol"/>
              <a:buChar char=""/>
            </a:pPr>
            <a:r>
              <a:rPr lang="en-IN" sz="3200">
                <a:latin typeface="Arial"/>
              </a:rPr>
              <a:t>1.(c) Direction Sub-field</a:t>
            </a:r>
            <a:endParaRPr/>
          </a:p>
          <a:p>
            <a:pPr lvl="1">
              <a:buSzPct val="75000"/>
              <a:buFont typeface="StarSymbol"/>
              <a:buChar char=""/>
            </a:pPr>
            <a:r>
              <a:rPr lang="en-IN" sz="2789">
                <a:latin typeface="Arial"/>
              </a:rPr>
              <a:t>The direction sub-field specifies the client/server direction for this command. </a:t>
            </a:r>
            <a:endParaRPr/>
          </a:p>
          <a:p>
            <a:pPr lvl="1">
              <a:buSzPct val="75000"/>
              <a:buFont typeface="StarSymbol"/>
              <a:buChar char=""/>
            </a:pPr>
            <a:r>
              <a:rPr lang="en-IN" sz="2789">
                <a:latin typeface="Arial"/>
              </a:rPr>
              <a:t>If this value is set to 1, the command is being sent from the server side of a cluster to the client side of a cluster. </a:t>
            </a:r>
            <a:endParaRPr/>
          </a:p>
          <a:p>
            <a:pPr lvl="1">
              <a:buSzPct val="75000"/>
              <a:buFont typeface="StarSymbol"/>
              <a:buChar char=""/>
            </a:pPr>
            <a:r>
              <a:rPr lang="en-IN" sz="2789">
                <a:latin typeface="Arial"/>
              </a:rPr>
              <a:t>If this value is set to 0, the command is being sent from the client side of a cluster to the server side of a cluster.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96" name="TextShape 2"/>
          <p:cNvSpPr txBox="1"/>
          <p:nvPr/>
        </p:nvSpPr>
        <p:spPr>
          <a:xfrm>
            <a:off x="576000" y="1872000"/>
            <a:ext cx="9072000" cy="4384440"/>
          </a:xfrm>
          <a:prstGeom prst="rect">
            <a:avLst/>
          </a:prstGeom>
          <a:noFill/>
          <a:ln>
            <a:noFill/>
          </a:ln>
        </p:spPr>
        <p:txBody>
          <a:bodyPr lIns="0" rIns="0" tIns="0" bIns="0"/>
          <a:p>
            <a:pPr>
              <a:buSzPct val="45000"/>
              <a:buFont typeface="StarSymbol"/>
              <a:buChar char=""/>
            </a:pPr>
            <a:r>
              <a:rPr lang="en-IN" sz="3200">
                <a:latin typeface="Arial"/>
              </a:rPr>
              <a:t>1.(d) Disable Default Response Sub-field</a:t>
            </a:r>
            <a:endParaRPr/>
          </a:p>
          <a:p>
            <a:pPr lvl="1">
              <a:buSzPct val="75000"/>
              <a:buFont typeface="StarSymbol"/>
              <a:buChar char=""/>
            </a:pPr>
            <a:r>
              <a:rPr lang="en-IN" sz="2789">
                <a:latin typeface="Arial"/>
              </a:rPr>
              <a:t>The disable default response sub-field is 1 bit in length.</a:t>
            </a:r>
            <a:endParaRPr/>
          </a:p>
          <a:p>
            <a:pPr lvl="1">
              <a:buSzPct val="75000"/>
              <a:buFont typeface="StarSymbol"/>
              <a:buChar char=""/>
            </a:pPr>
            <a:r>
              <a:rPr lang="en-IN" sz="2789">
                <a:latin typeface="Arial"/>
              </a:rPr>
              <a:t> </a:t>
            </a:r>
            <a:r>
              <a:rPr lang="en-IN" sz="2789">
                <a:latin typeface="Arial"/>
              </a:rPr>
              <a:t>If it is set to 0, the Default response command will be returned, under the conditions specified :</a:t>
            </a:r>
            <a:endParaRPr/>
          </a:p>
          <a:p>
            <a:pPr lvl="1">
              <a:buSzPct val="75000"/>
              <a:buFont typeface="StarSymbol"/>
              <a:buChar char=""/>
            </a:pPr>
            <a:r>
              <a:rPr lang="en-IN" sz="2789">
                <a:latin typeface="Arial"/>
              </a:rPr>
              <a:t>1)  A device receives a unicast command that is not a default response command</a:t>
            </a:r>
            <a:endParaRPr/>
          </a:p>
          <a:p>
            <a:pPr lvl="1">
              <a:buSzPct val="75000"/>
              <a:buFont typeface="StarSymbol"/>
              <a:buChar char=""/>
            </a:pPr>
            <a:r>
              <a:rPr lang="en-IN" sz="2789">
                <a:latin typeface="Arial"/>
              </a:rPr>
              <a:t>2) No other command is sent in response to the received command, using the same Transaction sequence number as the received command</a:t>
            </a:r>
            <a:endParaRPr/>
          </a:p>
          <a:p>
            <a:pPr lvl="1">
              <a:buSzPct val="75000"/>
              <a:buFont typeface="StarSymbol"/>
              <a:buChar char=""/>
            </a:pPr>
            <a:r>
              <a:rPr lang="en-IN" sz="2789">
                <a:latin typeface="Arial"/>
              </a:rPr>
              <a:t>3) The Disable default response bit of its Frame control field is set to 0 or when an error results.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288000"/>
            <a:ext cx="9072000" cy="864000"/>
          </a:xfrm>
          <a:prstGeom prst="rect">
            <a:avLst/>
          </a:prstGeom>
          <a:noFill/>
          <a:ln>
            <a:noFill/>
          </a:ln>
        </p:spPr>
        <p:txBody>
          <a:bodyPr lIns="0" rIns="0" tIns="0" bIns="0" anchor="ctr"/>
          <a:p>
            <a:r>
              <a:rPr lang="en-IN" sz="4400">
                <a:latin typeface="Arial"/>
              </a:rPr>
              <a:t>Cont.</a:t>
            </a:r>
            <a:endParaRPr/>
          </a:p>
        </p:txBody>
      </p:sp>
      <p:sp>
        <p:nvSpPr>
          <p:cNvPr id="98" name="TextShape 2"/>
          <p:cNvSpPr txBox="1"/>
          <p:nvPr/>
        </p:nvSpPr>
        <p:spPr>
          <a:xfrm>
            <a:off x="504000" y="1823760"/>
            <a:ext cx="9072000" cy="4384440"/>
          </a:xfrm>
          <a:prstGeom prst="rect">
            <a:avLst/>
          </a:prstGeom>
          <a:noFill/>
          <a:ln>
            <a:noFill/>
          </a:ln>
        </p:spPr>
        <p:txBody>
          <a:bodyPr lIns="0" rIns="0" tIns="0" bIns="0"/>
          <a:p>
            <a:pPr lvl="1">
              <a:buSzPct val="75000"/>
              <a:buFont typeface="StarSymbol"/>
              <a:buChar char=""/>
            </a:pPr>
            <a:r>
              <a:rPr lang="en-IN" sz="2789">
                <a:latin typeface="Arial"/>
              </a:rPr>
              <a:t>If it is set to 1, the Default response command will only be returned if there is an error, also under the conditions specified :</a:t>
            </a:r>
            <a:endParaRPr/>
          </a:p>
          <a:p>
            <a:pPr lvl="1">
              <a:buSzPct val="75000"/>
              <a:buFont typeface="StarSymbol"/>
              <a:buChar char=""/>
            </a:pPr>
            <a:r>
              <a:rPr lang="en-IN" sz="2789">
                <a:latin typeface="Arial"/>
              </a:rPr>
              <a:t>if a device receives a command in error through a broadcast or multicast transmission, the command shall be discarded and the default response command shall not be generated.</a:t>
            </a:r>
            <a:endParaRPr/>
          </a:p>
          <a:p>
            <a:pPr lvl="1">
              <a:buSzPct val="75000"/>
              <a:buFont typeface="StarSymbol"/>
              <a:buChar char=""/>
            </a:pPr>
            <a:r>
              <a:rPr lang="en-IN" sz="2789">
                <a:latin typeface="Arial"/>
              </a:rPr>
              <a:t>If the identifier of the received command is not supported on the device, it shall  set the command identifier field to the value of the identifier of the command  received in error. The error code field shall be set to the either: </a:t>
            </a:r>
            <a:endParaRPr/>
          </a:p>
          <a:p>
            <a:pPr lvl="1">
              <a:buSzPct val="75000"/>
              <a:buFont typeface="StarSymbol"/>
              <a:buChar char=""/>
            </a:pPr>
            <a:r>
              <a:rPr lang="en-IN" sz="2789">
                <a:latin typeface="Arial"/>
              </a:rPr>
              <a:t>UNSUP_CLUSTER_COMMAND, </a:t>
            </a:r>
            <a:endParaRPr/>
          </a:p>
          <a:p>
            <a:pPr lvl="1">
              <a:buSzPct val="75000"/>
              <a:buFont typeface="StarSymbol"/>
              <a:buChar char=""/>
            </a:pPr>
            <a:r>
              <a:rPr lang="en-IN" sz="2789">
                <a:latin typeface="Arial"/>
              </a:rPr>
              <a:t>UNSUP_GENERAL_COMMAND,</a:t>
            </a:r>
            <a:endParaRPr/>
          </a:p>
          <a:p>
            <a:pPr lvl="1">
              <a:buSzPct val="75000"/>
              <a:buFont typeface="StarSymbol"/>
              <a:buChar char=""/>
            </a:pPr>
            <a:r>
              <a:rPr lang="en-IN" sz="2789">
                <a:latin typeface="Arial"/>
              </a:rPr>
              <a:t>UNSUP_MANUF_CLUSTER_COMMAND or </a:t>
            </a:r>
            <a:endParaRPr/>
          </a:p>
          <a:p>
            <a:pPr lvl="1">
              <a:buSzPct val="75000"/>
              <a:buFont typeface="StarSymbol"/>
              <a:buChar char=""/>
            </a:pPr>
            <a:r>
              <a:rPr lang="en-IN" sz="2789">
                <a:latin typeface="Arial"/>
              </a:rPr>
              <a:t>UNSUP_MANUF_GENERAL_COMMAND,as appropriate.</a:t>
            </a:r>
            <a:endParaRPr/>
          </a:p>
          <a:p>
            <a:pPr>
              <a:buSzPct val="45000"/>
              <a:buFont typeface="StarSymbol"/>
              <a:buChar char=""/>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10137</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2015-07-29T17:20:31Z</dcterms:created>
  <dc:language>en-IN</dc:language>
  <dcterms:modified xsi:type="dcterms:W3CDTF">2015-08-03T10:33:22Z</dcterms:modified>
  <cp:revision>6</cp:revision>
</cp:coreProperties>
</file>

<file path=docProps/custom.xml><?xml version="1.0" encoding="utf-8"?>
<Properties xmlns="http://schemas.openxmlformats.org/officeDocument/2006/custom-properties" xmlns:vt="http://schemas.openxmlformats.org/officeDocument/2006/docPropsVTypes"/>
</file>