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6" r:id="rId2"/>
    <p:sldId id="257" r:id="rId3"/>
    <p:sldId id="275" r:id="rId4"/>
    <p:sldId id="276" r:id="rId5"/>
    <p:sldId id="277" r:id="rId6"/>
    <p:sldId id="278" r:id="rId7"/>
    <p:sldId id="279" r:id="rId8"/>
    <p:sldId id="280" r:id="rId9"/>
    <p:sldId id="281"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82" r:id="rId23"/>
    <p:sldId id="270" r:id="rId24"/>
    <p:sldId id="271" r:id="rId25"/>
    <p:sldId id="272" r:id="rId26"/>
    <p:sldId id="273" r:id="rId27"/>
    <p:sldId id="27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16" autoAdjust="0"/>
  </p:normalViewPr>
  <p:slideViewPr>
    <p:cSldViewPr>
      <p:cViewPr varScale="1">
        <p:scale>
          <a:sx n="64" d="100"/>
          <a:sy n="64" d="100"/>
        </p:scale>
        <p:origin x="-213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747A6F-F078-45A6-9411-50622AD3077E}" type="datetimeFigureOut">
              <a:rPr lang="en-US" smtClean="0"/>
              <a:pPr/>
              <a:t>12/23/2010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1A8BC4-F176-4F3C-92FE-50E786BA9BCD}"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0991F6-AF6C-4869-8165-625BB879F8C1}" type="datetimeFigureOut">
              <a:rPr lang="en-US" smtClean="0"/>
              <a:pPr/>
              <a:t>12/23/2010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CA988-B369-466B-A3C0-574974B5EA4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50CA988-B369-466B-A3C0-574974B5EA4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smtClean="0"/>
              <a:t>Must</a:t>
            </a:r>
            <a:r>
              <a:rPr lang="en-US" baseline="0" dirty="0" smtClean="0"/>
              <a:t> provide </a:t>
            </a:r>
            <a:r>
              <a:rPr lang="en-US" baseline="0" dirty="0" err="1" smtClean="0"/>
              <a:t>atleast</a:t>
            </a:r>
            <a:r>
              <a:rPr lang="en-US" baseline="0" dirty="0" smtClean="0"/>
              <a:t> a first level table with valid entries for the area of code being executed</a:t>
            </a:r>
          </a:p>
          <a:p>
            <a:pPr marL="228600" indent="-228600">
              <a:buAutoNum type="arabicParenR"/>
            </a:pPr>
            <a:r>
              <a:rPr lang="en-US" baseline="0" dirty="0" smtClean="0"/>
              <a:t>TTBCR controls partition of virtual memory between TTBR0&amp;1</a:t>
            </a:r>
          </a:p>
          <a:p>
            <a:pPr marL="228600" indent="-228600">
              <a:buAutoNum type="arabicParenR"/>
            </a:pPr>
            <a:r>
              <a:rPr lang="en-US" baseline="0" dirty="0" smtClean="0"/>
              <a:t>TTBR0&amp;1 set to physical base address</a:t>
            </a:r>
          </a:p>
          <a:p>
            <a:pPr marL="228600" indent="-228600">
              <a:buAutoNum type="arabicParenR"/>
            </a:pPr>
            <a:r>
              <a:rPr lang="en-US" baseline="0" dirty="0" smtClean="0"/>
              <a:t>DACTR used </a:t>
            </a:r>
            <a:r>
              <a:rPr lang="en-US" baseline="0" dirty="0" smtClean="0"/>
              <a:t>to set to either client or manger</a:t>
            </a:r>
          </a:p>
          <a:p>
            <a:pPr marL="228600" indent="-228600">
              <a:buAutoNum type="arabicParenR"/>
            </a:pPr>
            <a:r>
              <a:rPr lang="en-US" baseline="0" dirty="0" smtClean="0"/>
              <a:t>Invalidate caches TLBs are not guaranteed on Reset on v7 cores.</a:t>
            </a:r>
            <a:endParaRPr lang="en-US" dirty="0"/>
          </a:p>
        </p:txBody>
      </p:sp>
      <p:sp>
        <p:nvSpPr>
          <p:cNvPr id="4" name="Slide Number Placeholder 3"/>
          <p:cNvSpPr>
            <a:spLocks noGrp="1"/>
          </p:cNvSpPr>
          <p:nvPr>
            <p:ph type="sldNum" sz="quarter" idx="10"/>
          </p:nvPr>
        </p:nvSpPr>
        <p:spPr/>
        <p:txBody>
          <a:bodyPr/>
          <a:lstStyle/>
          <a:p>
            <a:fld id="{D50CA988-B369-466B-A3C0-574974B5EA4B}"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lock_mutex</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 Is </a:t>
            </a:r>
            <a:r>
              <a:rPr lang="en-US" sz="1200" b="0" i="0" kern="1200" dirty="0" err="1" smtClean="0">
                <a:solidFill>
                  <a:schemeClr val="tx1"/>
                </a:solidFill>
                <a:latin typeface="+mn-lt"/>
                <a:ea typeface="+mn-ea"/>
                <a:cs typeface="+mn-cs"/>
              </a:rPr>
              <a:t>mutex</a:t>
            </a:r>
            <a:r>
              <a:rPr lang="en-US" sz="1200" b="0" i="0" kern="1200" dirty="0" smtClean="0">
                <a:solidFill>
                  <a:schemeClr val="tx1"/>
                </a:solidFill>
                <a:latin typeface="+mn-lt"/>
                <a:ea typeface="+mn-ea"/>
                <a:cs typeface="+mn-cs"/>
              </a:rPr>
              <a:t> locked?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LDREX r1, [r0]         ; Check if locked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CMP r1, #LOCKED        ; Compare with "unlocked"</a:t>
            </a:r>
          </a:p>
          <a:p>
            <a:r>
              <a:rPr lang="en-US" sz="1200" b="0" i="0" kern="1200" dirty="0" smtClean="0">
                <a:solidFill>
                  <a:schemeClr val="tx1"/>
                </a:solidFill>
                <a:latin typeface="+mn-lt"/>
                <a:ea typeface="+mn-ea"/>
                <a:cs typeface="+mn-cs"/>
              </a:rPr>
              <a:t>      WFEEQ                  ; </a:t>
            </a:r>
            <a:r>
              <a:rPr lang="en-US" sz="1200" b="0" i="0" kern="1200" dirty="0" err="1" smtClean="0">
                <a:solidFill>
                  <a:schemeClr val="tx1"/>
                </a:solidFill>
                <a:latin typeface="+mn-lt"/>
                <a:ea typeface="+mn-ea"/>
                <a:cs typeface="+mn-cs"/>
              </a:rPr>
              <a:t>Mutex</a:t>
            </a:r>
            <a:r>
              <a:rPr lang="en-US" sz="1200" b="0" i="0" kern="1200" dirty="0" smtClean="0">
                <a:solidFill>
                  <a:schemeClr val="tx1"/>
                </a:solidFill>
                <a:latin typeface="+mn-lt"/>
                <a:ea typeface="+mn-ea"/>
                <a:cs typeface="+mn-cs"/>
              </a:rPr>
              <a:t> is locked, go into standby</a:t>
            </a:r>
          </a:p>
          <a:p>
            <a:r>
              <a:rPr lang="en-US" sz="1200" b="0" i="0" kern="1200" dirty="0" smtClean="0">
                <a:solidFill>
                  <a:schemeClr val="tx1"/>
                </a:solidFill>
                <a:latin typeface="+mn-lt"/>
                <a:ea typeface="+mn-ea"/>
                <a:cs typeface="+mn-cs"/>
              </a:rPr>
              <a:t>      BEQ </a:t>
            </a:r>
            <a:r>
              <a:rPr lang="en-US" sz="1200" b="0" i="0" kern="1200" dirty="0" err="1" smtClean="0">
                <a:solidFill>
                  <a:schemeClr val="tx1"/>
                </a:solidFill>
                <a:latin typeface="+mn-lt"/>
                <a:ea typeface="+mn-ea"/>
                <a:cs typeface="+mn-cs"/>
              </a:rPr>
              <a:t>lock_mutex</a:t>
            </a:r>
            <a:r>
              <a:rPr lang="en-US" sz="1200" b="0" i="0" kern="1200" dirty="0" smtClean="0">
                <a:solidFill>
                  <a:schemeClr val="tx1"/>
                </a:solidFill>
                <a:latin typeface="+mn-lt"/>
                <a:ea typeface="+mn-ea"/>
                <a:cs typeface="+mn-cs"/>
              </a:rPr>
              <a:t>         ; On waking re-check the </a:t>
            </a:r>
            <a:r>
              <a:rPr lang="en-US" sz="1200" b="0" i="0" kern="1200" dirty="0" err="1" smtClean="0">
                <a:solidFill>
                  <a:schemeClr val="tx1"/>
                </a:solidFill>
                <a:latin typeface="+mn-lt"/>
                <a:ea typeface="+mn-ea"/>
                <a:cs typeface="+mn-cs"/>
              </a:rPr>
              <a:t>mutex</a:t>
            </a:r>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      ; Attempt to lock </a:t>
            </a:r>
            <a:r>
              <a:rPr lang="en-US" sz="1200" b="0" i="0" kern="1200" dirty="0" err="1" smtClean="0">
                <a:solidFill>
                  <a:schemeClr val="tx1"/>
                </a:solidFill>
                <a:latin typeface="+mn-lt"/>
                <a:ea typeface="+mn-ea"/>
                <a:cs typeface="+mn-cs"/>
              </a:rPr>
              <a:t>mutex</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MOV r1, #LOCKED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STREX r2, r1, [r0]     ; Attempt to lock </a:t>
            </a:r>
            <a:r>
              <a:rPr lang="en-US" sz="1200" b="0" i="0" kern="1200" dirty="0" err="1" smtClean="0">
                <a:solidFill>
                  <a:schemeClr val="tx1"/>
                </a:solidFill>
                <a:latin typeface="+mn-lt"/>
                <a:ea typeface="+mn-ea"/>
                <a:cs typeface="+mn-cs"/>
              </a:rPr>
              <a:t>mutex</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CMP r2, #0x0           ; Check whether store completed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BNE </a:t>
            </a:r>
            <a:r>
              <a:rPr lang="en-US" sz="1200" b="0" i="0" kern="1200" dirty="0" err="1" smtClean="0">
                <a:solidFill>
                  <a:schemeClr val="tx1"/>
                </a:solidFill>
                <a:latin typeface="+mn-lt"/>
                <a:ea typeface="+mn-ea"/>
                <a:cs typeface="+mn-cs"/>
              </a:rPr>
              <a:t>lock_mutex</a:t>
            </a:r>
            <a:r>
              <a:rPr lang="en-US" sz="1200" b="0" i="0" kern="1200" dirty="0" smtClean="0">
                <a:solidFill>
                  <a:schemeClr val="tx1"/>
                </a:solidFill>
                <a:latin typeface="+mn-lt"/>
                <a:ea typeface="+mn-ea"/>
                <a:cs typeface="+mn-cs"/>
              </a:rPr>
              <a:t>         ; If store failed, try again</a:t>
            </a:r>
          </a:p>
          <a:p>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DMB                    ; Required before accessing protected resource</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BX </a:t>
            </a:r>
            <a:r>
              <a:rPr lang="en-US" sz="1200" b="0" i="0" kern="1200" dirty="0" err="1" smtClean="0">
                <a:solidFill>
                  <a:schemeClr val="tx1"/>
                </a:solidFill>
                <a:latin typeface="+mn-lt"/>
                <a:ea typeface="+mn-ea"/>
                <a:cs typeface="+mn-cs"/>
              </a:rPr>
              <a:t>lr</a:t>
            </a: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unlock_mutex</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DMB                    ; To ensure accesses to protected resource have completed</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MOV r1, #UNLOCKED      ; Write "unlocked" into lock field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STR r1, [r0]</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DSB                    ; To ensure update of the </a:t>
            </a:r>
            <a:r>
              <a:rPr lang="en-US" sz="1200" b="1" i="0" kern="1200" dirty="0" err="1" smtClean="0">
                <a:solidFill>
                  <a:schemeClr val="tx1"/>
                </a:solidFill>
                <a:latin typeface="+mn-lt"/>
                <a:ea typeface="+mn-ea"/>
                <a:cs typeface="+mn-cs"/>
              </a:rPr>
              <a:t>mutex</a:t>
            </a:r>
            <a:r>
              <a:rPr lang="en-US" sz="1200" b="1" i="0" kern="1200" dirty="0" smtClean="0">
                <a:solidFill>
                  <a:schemeClr val="tx1"/>
                </a:solidFill>
                <a:latin typeface="+mn-lt"/>
                <a:ea typeface="+mn-ea"/>
                <a:cs typeface="+mn-cs"/>
              </a:rPr>
              <a:t> occurs before other CPUs wake</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SEV                    ; Send event to other CPUs, wakes any CPU waiting on using WFE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BX </a:t>
            </a:r>
            <a:r>
              <a:rPr lang="en-US" sz="1200" b="0" i="0" kern="1200" dirty="0" err="1" smtClean="0">
                <a:solidFill>
                  <a:schemeClr val="tx1"/>
                </a:solidFill>
                <a:latin typeface="+mn-lt"/>
                <a:ea typeface="+mn-ea"/>
                <a:cs typeface="+mn-cs"/>
              </a:rPr>
              <a:t>lr</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50CA988-B369-466B-A3C0-574974B5EA4B}" type="slidenum">
              <a:rPr lang="en-US" smtClean="0"/>
              <a:pPr/>
              <a:t>24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kern="1200" dirty="0" smtClean="0">
                <a:solidFill>
                  <a:schemeClr val="tx1"/>
                </a:solidFill>
                <a:latin typeface="+mn-lt"/>
                <a:ea typeface="+mn-ea"/>
                <a:cs typeface="+mn-cs"/>
              </a:rPr>
              <a:t>Consider a situation where your reset handler/boot code lives in Flash memory (ROM), which is aliased to address 0x0 to ensure that your program boots correctly from the vector table, which normally resides at the bottom of memory (see left-hand-side memory map).</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After you have initialized your system, you may wish to turn off the Flash memory alias so that you can use the bottom portion of memory for RAM (see right-hand-side memory map).  The following code (running from the permanent Flash memory region) disables the Flash alias, before calling a memory block copying routine (e.g., </a:t>
            </a:r>
            <a:r>
              <a:rPr lang="en-US" sz="1200" b="0" i="0" kern="1200" dirty="0" err="1" smtClean="0">
                <a:solidFill>
                  <a:schemeClr val="tx1"/>
                </a:solidFill>
                <a:latin typeface="+mn-lt"/>
                <a:ea typeface="+mn-ea"/>
                <a:cs typeface="+mn-cs"/>
              </a:rPr>
              <a:t>memcpy</a:t>
            </a:r>
            <a:r>
              <a:rPr lang="en-US" sz="1200" b="0" i="0" kern="1200" dirty="0" smtClean="0">
                <a:solidFill>
                  <a:schemeClr val="tx1"/>
                </a:solidFill>
                <a:latin typeface="+mn-lt"/>
                <a:ea typeface="+mn-ea"/>
                <a:cs typeface="+mn-cs"/>
              </a:rPr>
              <a:t>) to copy some data from to the bottom portion of memory (RAM).</a:t>
            </a:r>
          </a:p>
          <a:p>
            <a:r>
              <a:rPr lang="en-US" sz="1200" b="0" i="0" kern="1200" dirty="0" smtClean="0">
                <a:solidFill>
                  <a:schemeClr val="tx1"/>
                </a:solidFill>
                <a:latin typeface="+mn-lt"/>
                <a:ea typeface="+mn-ea"/>
                <a:cs typeface="+mn-cs"/>
              </a:rPr>
              <a:t>     MOV r0, #0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MOV r1, #REMAP_REG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STR r0, [r1]                     ; Disable Flash alias</a:t>
            </a:r>
            <a:br>
              <a:rPr lang="en-US" sz="1200" b="0"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DMB                              ; Ensure completion with Data Memory Barrier      </a:t>
            </a:r>
            <a:br>
              <a:rPr lang="en-US" sz="1200" b="1"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BL </a:t>
            </a:r>
            <a:r>
              <a:rPr lang="en-US" sz="1200" b="0" i="0" kern="1200" dirty="0" err="1" smtClean="0">
                <a:solidFill>
                  <a:schemeClr val="tx1"/>
                </a:solidFill>
                <a:latin typeface="+mn-lt"/>
                <a:ea typeface="+mn-ea"/>
                <a:cs typeface="+mn-cs"/>
              </a:rPr>
              <a:t>block_copy_routine</a:t>
            </a:r>
            <a:r>
              <a:rPr lang="en-US" sz="1200" b="0" i="0" kern="1200" dirty="0" smtClean="0">
                <a:solidFill>
                  <a:schemeClr val="tx1"/>
                </a:solidFill>
                <a:latin typeface="+mn-lt"/>
                <a:ea typeface="+mn-ea"/>
                <a:cs typeface="+mn-cs"/>
              </a:rPr>
              <a:t>()          ; Block copy code into RAM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ISB                              ; Ensure pipeline flush with Instruction </a:t>
            </a:r>
            <a:r>
              <a:rPr lang="en-US" sz="1200" b="1" i="0" kern="1200" dirty="0" err="1" smtClean="0">
                <a:solidFill>
                  <a:schemeClr val="tx1"/>
                </a:solidFill>
                <a:latin typeface="+mn-lt"/>
                <a:ea typeface="+mn-ea"/>
                <a:cs typeface="+mn-cs"/>
              </a:rPr>
              <a:t>Syncronization</a:t>
            </a:r>
            <a:r>
              <a:rPr lang="en-US" sz="1200" b="1" i="0" kern="1200" dirty="0" smtClean="0">
                <a:solidFill>
                  <a:schemeClr val="tx1"/>
                </a:solidFill>
                <a:latin typeface="+mn-lt"/>
                <a:ea typeface="+mn-ea"/>
                <a:cs typeface="+mn-cs"/>
              </a:rPr>
              <a:t> Barrier </a:t>
            </a:r>
            <a:br>
              <a:rPr lang="en-US" sz="1200" b="1"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BL </a:t>
            </a:r>
            <a:r>
              <a:rPr lang="en-US" sz="1200" b="0" i="0" kern="1200" dirty="0" err="1" smtClean="0">
                <a:solidFill>
                  <a:schemeClr val="tx1"/>
                </a:solidFill>
                <a:latin typeface="+mn-lt"/>
                <a:ea typeface="+mn-ea"/>
                <a:cs typeface="+mn-cs"/>
              </a:rPr>
              <a:t>copied_routine</a:t>
            </a:r>
            <a:r>
              <a:rPr lang="en-US" sz="1200" b="0" i="0" kern="1200" dirty="0" smtClean="0">
                <a:solidFill>
                  <a:schemeClr val="tx1"/>
                </a:solidFill>
                <a:latin typeface="+mn-lt"/>
                <a:ea typeface="+mn-ea"/>
                <a:cs typeface="+mn-cs"/>
              </a:rPr>
              <a:t>()              ; Execute copied routine (now in RAM)</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Without the DMB between the store (STR) and the branch with link (BL) instructions, there is no guarantee that the store out to memory will complete before the block copying routine starts writing to the bottom portion of memory, because the block copying routine can execute while the data is draining through the write buffer.  The DMB causes all instructions before the </a:t>
            </a:r>
            <a:r>
              <a:rPr lang="en-US" sz="1200" b="0" i="0" kern="1200" dirty="0" err="1" smtClean="0">
                <a:solidFill>
                  <a:schemeClr val="tx1"/>
                </a:solidFill>
                <a:latin typeface="+mn-lt"/>
                <a:ea typeface="+mn-ea"/>
                <a:cs typeface="+mn-cs"/>
              </a:rPr>
              <a:t>DMBto</a:t>
            </a:r>
            <a:r>
              <a:rPr lang="en-US" sz="1200" b="0" i="0" kern="1200" dirty="0" smtClean="0">
                <a:solidFill>
                  <a:schemeClr val="tx1"/>
                </a:solidFill>
                <a:latin typeface="+mn-lt"/>
                <a:ea typeface="+mn-ea"/>
                <a:cs typeface="+mn-cs"/>
              </a:rPr>
              <a:t> complete.  The ISB prevents instructions being fetched from RAM before the block copying routine completes.</a:t>
            </a:r>
          </a:p>
          <a:p>
            <a:endParaRPr lang="en-US" dirty="0"/>
          </a:p>
        </p:txBody>
      </p:sp>
      <p:sp>
        <p:nvSpPr>
          <p:cNvPr id="4" name="Slide Number Placeholder 3"/>
          <p:cNvSpPr>
            <a:spLocks noGrp="1"/>
          </p:cNvSpPr>
          <p:nvPr>
            <p:ph type="sldNum" sz="quarter" idx="10"/>
          </p:nvPr>
        </p:nvSpPr>
        <p:spPr/>
        <p:txBody>
          <a:bodyPr/>
          <a:lstStyle/>
          <a:p>
            <a:fld id="{D50CA988-B369-466B-A3C0-574974B5EA4B}" type="slidenum">
              <a:rPr lang="en-US" smtClean="0"/>
              <a:pPr/>
              <a:t>25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kern="1200" dirty="0" smtClean="0">
                <a:solidFill>
                  <a:schemeClr val="tx1"/>
                </a:solidFill>
                <a:latin typeface="+mn-lt"/>
                <a:ea typeface="+mn-ea"/>
                <a:cs typeface="+mn-cs"/>
              </a:rPr>
              <a:t>The diagram below shows a system containing an interrupt controller based on the Generic Interrupt Controller (GIC) architecture. When the interrupt controller detects an incoming interrupt, it signals this by asserting the </a:t>
            </a:r>
            <a:r>
              <a:rPr lang="en-US" sz="1200" b="0" i="0" kern="1200" dirty="0" err="1" smtClean="0">
                <a:solidFill>
                  <a:schemeClr val="tx1"/>
                </a:solidFill>
                <a:latin typeface="+mn-lt"/>
                <a:ea typeface="+mn-ea"/>
                <a:cs typeface="+mn-cs"/>
              </a:rPr>
              <a:t>nIRQ</a:t>
            </a:r>
            <a:r>
              <a:rPr lang="en-US" sz="1200" b="0" i="0" kern="1200" dirty="0" smtClean="0">
                <a:solidFill>
                  <a:schemeClr val="tx1"/>
                </a:solidFill>
                <a:latin typeface="+mn-lt"/>
                <a:ea typeface="+mn-ea"/>
                <a:cs typeface="+mn-cs"/>
              </a:rPr>
              <a:t> input signal to the processor. This triggers a series of events that end up with the processor executing its interrupt handler, with </a:t>
            </a:r>
            <a:r>
              <a:rPr lang="en-US" sz="1200" b="0" i="0" kern="1200" dirty="0" err="1" smtClean="0">
                <a:solidFill>
                  <a:schemeClr val="tx1"/>
                </a:solidFill>
                <a:latin typeface="+mn-lt"/>
                <a:ea typeface="+mn-ea"/>
                <a:cs typeface="+mn-cs"/>
              </a:rPr>
              <a:t>IRQinterrupts</a:t>
            </a:r>
            <a:r>
              <a:rPr lang="en-US" sz="1200" b="0" i="0" kern="1200" dirty="0" smtClean="0">
                <a:solidFill>
                  <a:schemeClr val="tx1"/>
                </a:solidFill>
                <a:latin typeface="+mn-lt"/>
                <a:ea typeface="+mn-ea"/>
                <a:cs typeface="+mn-cs"/>
              </a:rPr>
              <a:t> masked (it ignores any further changes to the </a:t>
            </a:r>
            <a:r>
              <a:rPr lang="en-US" sz="1200" b="0" i="0" kern="1200" dirty="0" err="1" smtClean="0">
                <a:solidFill>
                  <a:schemeClr val="tx1"/>
                </a:solidFill>
                <a:latin typeface="+mn-lt"/>
                <a:ea typeface="+mn-ea"/>
                <a:cs typeface="+mn-cs"/>
              </a:rPr>
              <a:t>nIRQ</a:t>
            </a:r>
            <a:r>
              <a:rPr lang="en-US" sz="1200" b="0" i="0" kern="1200" dirty="0" smtClean="0">
                <a:solidFill>
                  <a:schemeClr val="tx1"/>
                </a:solidFill>
                <a:latin typeface="+mn-lt"/>
                <a:ea typeface="+mn-ea"/>
                <a:cs typeface="+mn-cs"/>
              </a:rPr>
              <a:t> input).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example interrupt handler below acknowledges an interrupt by reading the Interrupt Acknowledge Register (IAR). As well as returning the ID of the highest priority pending interrupt, this causes the interrupt controller to </a:t>
            </a:r>
            <a:r>
              <a:rPr lang="en-US" sz="1200" b="0" i="0" kern="1200" dirty="0" err="1" smtClean="0">
                <a:solidFill>
                  <a:schemeClr val="tx1"/>
                </a:solidFill>
                <a:latin typeface="+mn-lt"/>
                <a:ea typeface="+mn-ea"/>
                <a:cs typeface="+mn-cs"/>
              </a:rPr>
              <a:t>deassert</a:t>
            </a:r>
            <a:r>
              <a:rPr lang="en-US" sz="1200" b="0" i="0" kern="1200" dirty="0" smtClean="0">
                <a:solidFill>
                  <a:schemeClr val="tx1"/>
                </a:solidFill>
                <a:latin typeface="+mn-lt"/>
                <a:ea typeface="+mn-ea"/>
                <a:cs typeface="+mn-cs"/>
              </a:rPr>
              <a:t> the </a:t>
            </a:r>
            <a:r>
              <a:rPr lang="en-US" sz="1200" b="0" i="0" kern="1200" dirty="0" err="1" smtClean="0">
                <a:solidFill>
                  <a:schemeClr val="tx1"/>
                </a:solidFill>
                <a:latin typeface="+mn-lt"/>
                <a:ea typeface="+mn-ea"/>
                <a:cs typeface="+mn-cs"/>
              </a:rPr>
              <a:t>nIRQ</a:t>
            </a:r>
            <a:r>
              <a:rPr lang="en-US" sz="1200" b="0" i="0" kern="1200" dirty="0" smtClean="0">
                <a:solidFill>
                  <a:schemeClr val="tx1"/>
                </a:solidFill>
                <a:latin typeface="+mn-lt"/>
                <a:ea typeface="+mn-ea"/>
                <a:cs typeface="+mn-cs"/>
              </a:rPr>
              <a:t> input to the processor. After this, the handler needs to re-enable interrupts, so that an interrupt with a higher priority can pre-empt the current one.</a:t>
            </a:r>
          </a:p>
          <a:p>
            <a:r>
              <a:rPr lang="en-US" sz="1200" b="0" i="0" kern="1200" dirty="0" err="1" smtClean="0">
                <a:solidFill>
                  <a:schemeClr val="tx1"/>
                </a:solidFill>
                <a:latin typeface="+mn-lt"/>
                <a:ea typeface="+mn-ea"/>
                <a:cs typeface="+mn-cs"/>
              </a:rPr>
              <a:t>interrupt_handler</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LDR r0, =GIC_CPUIF_BASE          ; Get interrupt controller base address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LDR r1, [r0, #0x0c]              ; Read IAR - this </a:t>
            </a:r>
            <a:r>
              <a:rPr lang="en-US" sz="1200" b="0" i="0" kern="1200" dirty="0" err="1" smtClean="0">
                <a:solidFill>
                  <a:schemeClr val="tx1"/>
                </a:solidFill>
                <a:latin typeface="+mn-lt"/>
                <a:ea typeface="+mn-ea"/>
                <a:cs typeface="+mn-cs"/>
              </a:rPr>
              <a:t>deasserts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nIRQ</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DSB                              ; Ensure memory accesses complete before continuing</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CPSIE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Enable interrupts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RFE sp!                          ; Return from interrupt handler</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In this sequence, correct operation requires that the read from the IAR completes before the CPSIE instruction enables </a:t>
            </a:r>
            <a:r>
              <a:rPr lang="en-US" sz="1200" b="0" i="0" kern="1200" dirty="0" err="1" smtClean="0">
                <a:solidFill>
                  <a:schemeClr val="tx1"/>
                </a:solidFill>
                <a:latin typeface="+mn-lt"/>
                <a:ea typeface="+mn-ea"/>
                <a:cs typeface="+mn-cs"/>
              </a:rPr>
              <a:t>IRQinterrupts</a:t>
            </a:r>
            <a:r>
              <a:rPr lang="en-US" sz="1200" b="0" i="0" kern="1200" dirty="0" smtClean="0">
                <a:solidFill>
                  <a:schemeClr val="tx1"/>
                </a:solidFill>
                <a:latin typeface="+mn-lt"/>
                <a:ea typeface="+mn-ea"/>
                <a:cs typeface="+mn-cs"/>
              </a:rPr>
              <a:t>. Because there are no data dependencies between these two instructions, the </a:t>
            </a:r>
            <a:r>
              <a:rPr lang="en-US" sz="1200" b="0" i="0" kern="1200" dirty="0" err="1" smtClean="0">
                <a:solidFill>
                  <a:schemeClr val="tx1"/>
                </a:solidFill>
                <a:latin typeface="+mn-lt"/>
                <a:ea typeface="+mn-ea"/>
                <a:cs typeface="+mn-cs"/>
              </a:rPr>
              <a:t>cpu</a:t>
            </a:r>
            <a:r>
              <a:rPr lang="en-US" sz="1200" b="0" i="0" kern="1200" dirty="0" smtClean="0">
                <a:solidFill>
                  <a:schemeClr val="tx1"/>
                </a:solidFill>
                <a:latin typeface="+mn-lt"/>
                <a:ea typeface="+mn-ea"/>
                <a:cs typeface="+mn-cs"/>
              </a:rPr>
              <a:t> may execute the CPSIE before the LDR completes. This could result in the processor incorrectly responding to the same interrupt again.  Therefore you </a:t>
            </a:r>
            <a:r>
              <a:rPr lang="en-US" sz="1200" b="0" i="0" kern="1200" dirty="0" err="1" smtClean="0">
                <a:solidFill>
                  <a:schemeClr val="tx1"/>
                </a:solidFill>
                <a:latin typeface="+mn-lt"/>
                <a:ea typeface="+mn-ea"/>
                <a:cs typeface="+mn-cs"/>
              </a:rPr>
              <a:t>needto</a:t>
            </a:r>
            <a:r>
              <a:rPr lang="en-US" sz="1200" b="0" i="0" kern="1200" dirty="0" smtClean="0">
                <a:solidFill>
                  <a:schemeClr val="tx1"/>
                </a:solidFill>
                <a:latin typeface="+mn-lt"/>
                <a:ea typeface="+mn-ea"/>
                <a:cs typeface="+mn-cs"/>
              </a:rPr>
              <a:t> insert a </a:t>
            </a:r>
            <a:r>
              <a:rPr lang="en-US" sz="1200" b="1" i="0" kern="1200" dirty="0" smtClean="0">
                <a:solidFill>
                  <a:schemeClr val="tx1"/>
                </a:solidFill>
                <a:latin typeface="+mn-lt"/>
                <a:ea typeface="+mn-ea"/>
                <a:cs typeface="+mn-cs"/>
              </a:rPr>
              <a:t>DSB</a:t>
            </a:r>
            <a:r>
              <a:rPr lang="en-US" sz="1200" b="0" i="0" kern="1200" dirty="0" smtClean="0">
                <a:solidFill>
                  <a:schemeClr val="tx1"/>
                </a:solidFill>
                <a:latin typeface="+mn-lt"/>
                <a:ea typeface="+mn-ea"/>
                <a:cs typeface="+mn-cs"/>
              </a:rPr>
              <a:t> as shown in the above example.</a:t>
            </a:r>
          </a:p>
          <a:p>
            <a:endParaRPr lang="en-US" dirty="0"/>
          </a:p>
        </p:txBody>
      </p:sp>
      <p:sp>
        <p:nvSpPr>
          <p:cNvPr id="4" name="Slide Number Placeholder 3"/>
          <p:cNvSpPr>
            <a:spLocks noGrp="1"/>
          </p:cNvSpPr>
          <p:nvPr>
            <p:ph type="sldNum" sz="quarter" idx="10"/>
          </p:nvPr>
        </p:nvSpPr>
        <p:spPr/>
        <p:txBody>
          <a:bodyPr/>
          <a:lstStyle/>
          <a:p>
            <a:fld id="{D50CA988-B369-466B-A3C0-574974B5EA4B}" type="slidenum">
              <a:rPr lang="en-US" smtClean="0"/>
              <a:pPr/>
              <a:t>26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kern="1200" dirty="0" smtClean="0">
                <a:solidFill>
                  <a:schemeClr val="tx1"/>
                </a:solidFill>
                <a:latin typeface="+mn-lt"/>
                <a:ea typeface="+mn-ea"/>
                <a:cs typeface="+mn-cs"/>
              </a:rPr>
              <a:t>Self-modifying code sequences must be preceded by an ISB, because the </a:t>
            </a:r>
            <a:r>
              <a:rPr lang="en-US" sz="1200" b="0" i="0" kern="1200" dirty="0" err="1" smtClean="0">
                <a:solidFill>
                  <a:schemeClr val="tx1"/>
                </a:solidFill>
                <a:latin typeface="+mn-lt"/>
                <a:ea typeface="+mn-ea"/>
                <a:cs typeface="+mn-cs"/>
              </a:rPr>
              <a:t>prefetch</a:t>
            </a:r>
            <a:r>
              <a:rPr lang="en-US" sz="1200" b="0" i="0" kern="1200" dirty="0" smtClean="0">
                <a:solidFill>
                  <a:schemeClr val="tx1"/>
                </a:solidFill>
                <a:latin typeface="+mn-lt"/>
                <a:ea typeface="+mn-ea"/>
                <a:cs typeface="+mn-cs"/>
              </a:rPr>
              <a:t> unit pipeline and the core pipeline may contain out-of-date instructions.</a:t>
            </a:r>
          </a:p>
          <a:p>
            <a:r>
              <a:rPr lang="en-US" sz="1200" b="0" i="0" kern="1200" dirty="0" smtClean="0">
                <a:solidFill>
                  <a:schemeClr val="tx1"/>
                </a:solidFill>
                <a:latin typeface="+mn-lt"/>
                <a:ea typeface="+mn-ea"/>
                <a:cs typeface="+mn-cs"/>
              </a:rPr>
              <a:t>The example below shows a block of code being copied from ROM to RAM, and then branched to and executed. </a:t>
            </a:r>
          </a:p>
          <a:p>
            <a:r>
              <a:rPr lang="en-US" sz="1200" b="0" i="0" kern="1200" dirty="0" err="1" smtClean="0">
                <a:solidFill>
                  <a:schemeClr val="tx1"/>
                </a:solidFill>
                <a:latin typeface="+mn-lt"/>
                <a:ea typeface="+mn-ea"/>
                <a:cs typeface="+mn-cs"/>
              </a:rPr>
              <a:t>Overlay_manager</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BL </a:t>
            </a:r>
            <a:r>
              <a:rPr lang="en-US" sz="1200" b="0" i="0" kern="1200" dirty="0" err="1" smtClean="0">
                <a:solidFill>
                  <a:schemeClr val="tx1"/>
                </a:solidFill>
                <a:latin typeface="+mn-lt"/>
                <a:ea typeface="+mn-ea"/>
                <a:cs typeface="+mn-cs"/>
              </a:rPr>
              <a:t>block_copy</a:t>
            </a:r>
            <a:r>
              <a:rPr lang="en-US" sz="1200" b="0" i="0" kern="1200" dirty="0" smtClean="0">
                <a:solidFill>
                  <a:schemeClr val="tx1"/>
                </a:solidFill>
                <a:latin typeface="+mn-lt"/>
                <a:ea typeface="+mn-ea"/>
                <a:cs typeface="+mn-cs"/>
              </a:rPr>
              <a:t>                    ; Copy new routine from ROM to RAM</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B </a:t>
            </a:r>
            <a:r>
              <a:rPr lang="en-US" sz="1200" b="0" i="0" kern="1200" dirty="0" err="1" smtClean="0">
                <a:solidFill>
                  <a:schemeClr val="tx1"/>
                </a:solidFill>
                <a:latin typeface="+mn-lt"/>
                <a:ea typeface="+mn-ea"/>
                <a:cs typeface="+mn-cs"/>
              </a:rPr>
              <a:t>relocated_code</a:t>
            </a:r>
            <a:r>
              <a:rPr lang="en-US" sz="1200" b="0" i="0" kern="1200" dirty="0" smtClean="0">
                <a:solidFill>
                  <a:schemeClr val="tx1"/>
                </a:solidFill>
                <a:latin typeface="+mn-lt"/>
                <a:ea typeface="+mn-ea"/>
                <a:cs typeface="+mn-cs"/>
              </a:rPr>
              <a:t>                 ; Branch to new routine</a:t>
            </a:r>
          </a:p>
          <a:p>
            <a:r>
              <a:rPr lang="en-US" sz="1200" b="0" i="0" kern="1200" dirty="0" smtClean="0">
                <a:solidFill>
                  <a:schemeClr val="tx1"/>
                </a:solidFill>
                <a:latin typeface="+mn-lt"/>
                <a:ea typeface="+mn-ea"/>
                <a:cs typeface="+mn-cs"/>
              </a:rPr>
              <a:t>If you have branch prediction enabled, and you are relocating code in memory like in the above example, the processor could predict that the second branch instruction will be taken and begin fetching instructions from an another routine, causing the processor to execute code from the older routine, rather than the new one.  This issue could occur if the block copying routine and the branch to the new routine are located in close proximity to each other.</a:t>
            </a:r>
          </a:p>
          <a:p>
            <a:r>
              <a:rPr lang="en-US" sz="1200" b="0" i="0" kern="1200" dirty="0" smtClean="0">
                <a:solidFill>
                  <a:schemeClr val="tx1"/>
                </a:solidFill>
                <a:latin typeface="+mn-lt"/>
                <a:ea typeface="+mn-ea"/>
                <a:cs typeface="+mn-cs"/>
              </a:rPr>
              <a:t>To ensure that this optimization does not occur, you should insert an ISB before any newly relocated code begins executing, to ensure that the </a:t>
            </a:r>
            <a:r>
              <a:rPr lang="en-US" sz="1200" b="0" i="0" kern="1200" dirty="0" err="1" smtClean="0">
                <a:solidFill>
                  <a:schemeClr val="tx1"/>
                </a:solidFill>
                <a:latin typeface="+mn-lt"/>
                <a:ea typeface="+mn-ea"/>
                <a:cs typeface="+mn-cs"/>
              </a:rPr>
              <a:t>prefetch</a:t>
            </a:r>
            <a:r>
              <a:rPr lang="en-US" sz="1200" b="0" i="0" kern="1200" dirty="0" smtClean="0">
                <a:solidFill>
                  <a:schemeClr val="tx1"/>
                </a:solidFill>
                <a:latin typeface="+mn-lt"/>
                <a:ea typeface="+mn-ea"/>
                <a:cs typeface="+mn-cs"/>
              </a:rPr>
              <a:t> buffer is flushed before the processor continues fetching instructions:</a:t>
            </a:r>
          </a:p>
          <a:p>
            <a:r>
              <a:rPr lang="en-US" sz="1200" b="0" i="0" kern="1200" dirty="0" err="1" smtClean="0">
                <a:solidFill>
                  <a:schemeClr val="tx1"/>
                </a:solidFill>
                <a:latin typeface="+mn-lt"/>
                <a:ea typeface="+mn-ea"/>
                <a:cs typeface="+mn-cs"/>
              </a:rPr>
              <a:t>Overlay_manager</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BL </a:t>
            </a:r>
            <a:r>
              <a:rPr lang="en-US" sz="1200" b="0" i="0" kern="1200" dirty="0" err="1" smtClean="0">
                <a:solidFill>
                  <a:schemeClr val="tx1"/>
                </a:solidFill>
                <a:latin typeface="+mn-lt"/>
                <a:ea typeface="+mn-ea"/>
                <a:cs typeface="+mn-cs"/>
              </a:rPr>
              <a:t>block_copy</a:t>
            </a:r>
            <a:r>
              <a:rPr lang="en-US" sz="1200" b="0" i="0" kern="1200" dirty="0" smtClean="0">
                <a:solidFill>
                  <a:schemeClr val="tx1"/>
                </a:solidFill>
                <a:latin typeface="+mn-lt"/>
                <a:ea typeface="+mn-ea"/>
                <a:cs typeface="+mn-cs"/>
              </a:rPr>
              <a:t>                    ; Copy new routine from ROM to RAM</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ISB                              </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Ensure pipeline flush with Instruction </a:t>
            </a:r>
            <a:r>
              <a:rPr lang="en-US" sz="1200" b="1" i="0" kern="1200" dirty="0" err="1" smtClean="0">
                <a:solidFill>
                  <a:schemeClr val="tx1"/>
                </a:solidFill>
                <a:latin typeface="+mn-lt"/>
                <a:ea typeface="+mn-ea"/>
                <a:cs typeface="+mn-cs"/>
              </a:rPr>
              <a:t>Syncronization</a:t>
            </a:r>
            <a:r>
              <a:rPr lang="en-US" sz="1200" b="1" i="0" kern="1200" dirty="0" smtClean="0">
                <a:solidFill>
                  <a:schemeClr val="tx1"/>
                </a:solidFill>
                <a:latin typeface="+mn-lt"/>
                <a:ea typeface="+mn-ea"/>
                <a:cs typeface="+mn-cs"/>
              </a:rPr>
              <a:t> Barrier </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B </a:t>
            </a:r>
            <a:r>
              <a:rPr lang="en-US" sz="1200" b="0" i="0" kern="1200" dirty="0" err="1" smtClean="0">
                <a:solidFill>
                  <a:schemeClr val="tx1"/>
                </a:solidFill>
                <a:latin typeface="+mn-lt"/>
                <a:ea typeface="+mn-ea"/>
                <a:cs typeface="+mn-cs"/>
              </a:rPr>
              <a:t>relocated_code</a:t>
            </a:r>
            <a:r>
              <a:rPr lang="en-US" sz="1200" b="0" i="0" kern="1200" dirty="0" smtClean="0">
                <a:solidFill>
                  <a:schemeClr val="tx1"/>
                </a:solidFill>
                <a:latin typeface="+mn-lt"/>
                <a:ea typeface="+mn-ea"/>
                <a:cs typeface="+mn-cs"/>
              </a:rPr>
              <a:t>                 ; Branch to new routine</a:t>
            </a:r>
          </a:p>
          <a:p>
            <a:r>
              <a:rPr lang="en-US" sz="1200" b="0" i="0" kern="1200" dirty="0" smtClean="0">
                <a:solidFill>
                  <a:schemeClr val="tx1"/>
                </a:solidFill>
                <a:latin typeface="+mn-lt"/>
                <a:ea typeface="+mn-ea"/>
                <a:cs typeface="+mn-cs"/>
              </a:rPr>
              <a:t>If the memory you are performing the block copying routine on is marked as 'write-back cacheable', then you should ensure that this memory is written back to main memory by cleaning the data cache. Also, the instruction cache will need to </a:t>
            </a:r>
            <a:r>
              <a:rPr lang="en-US" sz="1200" b="0" i="0" kern="1200" dirty="0" err="1" smtClean="0">
                <a:solidFill>
                  <a:schemeClr val="tx1"/>
                </a:solidFill>
                <a:latin typeface="+mn-lt"/>
                <a:ea typeface="+mn-ea"/>
                <a:cs typeface="+mn-cs"/>
              </a:rPr>
              <a:t>beinvalidated</a:t>
            </a:r>
            <a:r>
              <a:rPr lang="en-US" sz="1200" b="0" i="0" kern="1200" dirty="0" smtClean="0">
                <a:solidFill>
                  <a:schemeClr val="tx1"/>
                </a:solidFill>
                <a:latin typeface="+mn-lt"/>
                <a:ea typeface="+mn-ea"/>
                <a:cs typeface="+mn-cs"/>
              </a:rPr>
              <a:t> so that the processor does not execute any other 'cached' code.  </a:t>
            </a:r>
          </a:p>
          <a:p>
            <a:r>
              <a:rPr lang="en-US" sz="1200" b="0" i="0" kern="1200" dirty="0" err="1" smtClean="0">
                <a:solidFill>
                  <a:schemeClr val="tx1"/>
                </a:solidFill>
                <a:latin typeface="+mn-lt"/>
                <a:ea typeface="+mn-ea"/>
                <a:cs typeface="+mn-cs"/>
              </a:rPr>
              <a:t>Overlay_manager</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BL </a:t>
            </a:r>
            <a:r>
              <a:rPr lang="en-US" sz="1200" b="0" i="0" kern="1200" dirty="0" err="1" smtClean="0">
                <a:solidFill>
                  <a:schemeClr val="tx1"/>
                </a:solidFill>
                <a:latin typeface="+mn-lt"/>
                <a:ea typeface="+mn-ea"/>
                <a:cs typeface="+mn-cs"/>
              </a:rPr>
              <a:t>block_copy</a:t>
            </a:r>
            <a:r>
              <a:rPr lang="en-US" sz="1200" b="0" i="0" kern="1200" dirty="0" smtClean="0">
                <a:solidFill>
                  <a:schemeClr val="tx1"/>
                </a:solidFill>
                <a:latin typeface="+mn-lt"/>
                <a:ea typeface="+mn-ea"/>
                <a:cs typeface="+mn-cs"/>
              </a:rPr>
              <a:t>                    ; Copy new routine from ROM to RAM</a:t>
            </a:r>
            <a:br>
              <a:rPr lang="en-US" sz="1200" b="0"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DMB                              ; Ensure memory accesses complete before continuing</a:t>
            </a:r>
            <a:r>
              <a:rPr lang="en-US" sz="1200" b="0" i="0" kern="1200" dirty="0" smtClean="0">
                <a:solidFill>
                  <a:schemeClr val="tx1"/>
                </a:solidFill>
                <a:latin typeface="+mn-lt"/>
                <a:ea typeface="+mn-ea"/>
                <a:cs typeface="+mn-cs"/>
              </a:rPr>
              <a:t>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data_cache_clean</a:t>
            </a:r>
            <a:r>
              <a:rPr lang="en-US" sz="1200" b="0" i="0" kern="1200" dirty="0" smtClean="0">
                <a:solidFill>
                  <a:schemeClr val="tx1"/>
                </a:solidFill>
                <a:latin typeface="+mn-lt"/>
                <a:ea typeface="+mn-ea"/>
                <a:cs typeface="+mn-cs"/>
              </a:rPr>
              <a:t>                 ; clean the cache so that the new routine is written out to memory</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instruction_cache_invalidate</a:t>
            </a:r>
            <a:r>
              <a:rPr lang="en-US" sz="1200" b="0" i="0" kern="1200" dirty="0" smtClean="0">
                <a:solidFill>
                  <a:schemeClr val="tx1"/>
                </a:solidFill>
                <a:latin typeface="+mn-lt"/>
                <a:ea typeface="+mn-ea"/>
                <a:cs typeface="+mn-cs"/>
              </a:rPr>
              <a:t>     ; invalidate the instruction cache so that the old routine is no longer cached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DSB                              ; Ensure completion of cache clean and invalidation before any further memory accesses</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ISB                              ; Ensure pipeline flush with Instruction </a:t>
            </a:r>
            <a:r>
              <a:rPr lang="en-US" sz="1200" b="1" i="0" kern="1200" dirty="0" err="1" smtClean="0">
                <a:solidFill>
                  <a:schemeClr val="tx1"/>
                </a:solidFill>
                <a:latin typeface="+mn-lt"/>
                <a:ea typeface="+mn-ea"/>
                <a:cs typeface="+mn-cs"/>
              </a:rPr>
              <a:t>Syncronization</a:t>
            </a:r>
            <a:r>
              <a:rPr lang="en-US" sz="1200" b="1" i="0" kern="1200" dirty="0" smtClean="0">
                <a:solidFill>
                  <a:schemeClr val="tx1"/>
                </a:solidFill>
                <a:latin typeface="+mn-lt"/>
                <a:ea typeface="+mn-ea"/>
                <a:cs typeface="+mn-cs"/>
              </a:rPr>
              <a:t> Barrier </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B </a:t>
            </a:r>
            <a:r>
              <a:rPr lang="en-US" sz="1200" b="0" i="0" kern="1200" dirty="0" err="1" smtClean="0">
                <a:solidFill>
                  <a:schemeClr val="tx1"/>
                </a:solidFill>
                <a:latin typeface="+mn-lt"/>
                <a:ea typeface="+mn-ea"/>
                <a:cs typeface="+mn-cs"/>
              </a:rPr>
              <a:t>relocated_code</a:t>
            </a:r>
            <a:r>
              <a:rPr lang="en-US" sz="1200" b="0" i="0" kern="1200" dirty="0" smtClean="0">
                <a:solidFill>
                  <a:schemeClr val="tx1"/>
                </a:solidFill>
                <a:latin typeface="+mn-lt"/>
                <a:ea typeface="+mn-ea"/>
                <a:cs typeface="+mn-cs"/>
              </a:rPr>
              <a:t>                 ; Branch to new routine</a:t>
            </a:r>
          </a:p>
          <a:p>
            <a:r>
              <a:rPr lang="en-US" sz="1200" b="0" i="0" kern="1200" dirty="0" smtClean="0">
                <a:solidFill>
                  <a:schemeClr val="tx1"/>
                </a:solidFill>
                <a:latin typeface="+mn-lt"/>
                <a:ea typeface="+mn-ea"/>
                <a:cs typeface="+mn-cs"/>
              </a:rPr>
              <a:t>Similar situations where you may require a barrier are:</a:t>
            </a:r>
          </a:p>
          <a:p>
            <a:r>
              <a:rPr lang="en-US" sz="1200" b="0" i="0" kern="1200" dirty="0" smtClean="0">
                <a:solidFill>
                  <a:schemeClr val="tx1"/>
                </a:solidFill>
                <a:latin typeface="+mn-lt"/>
                <a:ea typeface="+mn-ea"/>
                <a:cs typeface="+mn-cs"/>
              </a:rPr>
              <a:t>A Just-In-Time (JIT) compiler, for example, converting </a:t>
            </a:r>
            <a:r>
              <a:rPr lang="en-US" sz="1200" b="0" i="0" kern="1200" dirty="0" err="1" smtClean="0">
                <a:solidFill>
                  <a:schemeClr val="tx1"/>
                </a:solidFill>
                <a:latin typeface="+mn-lt"/>
                <a:ea typeface="+mn-ea"/>
                <a:cs typeface="+mn-cs"/>
              </a:rPr>
              <a:t>Jazelle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bytecode</a:t>
            </a:r>
            <a:r>
              <a:rPr lang="en-US" sz="1200" b="0" i="0" kern="1200" dirty="0" smtClean="0">
                <a:solidFill>
                  <a:schemeClr val="tx1"/>
                </a:solidFill>
                <a:latin typeface="+mn-lt"/>
                <a:ea typeface="+mn-ea"/>
                <a:cs typeface="+mn-cs"/>
              </a:rPr>
              <a:t> into native ARM code</a:t>
            </a:r>
          </a:p>
          <a:p>
            <a:r>
              <a:rPr lang="en-US" sz="1200" b="0" i="0" kern="1200" dirty="0" smtClean="0">
                <a:solidFill>
                  <a:schemeClr val="tx1"/>
                </a:solidFill>
                <a:latin typeface="+mn-lt"/>
                <a:ea typeface="+mn-ea"/>
                <a:cs typeface="+mn-cs"/>
              </a:rPr>
              <a:t>A post linker/loader which relocates code into memory at run-time. </a:t>
            </a:r>
          </a:p>
          <a:p>
            <a:endParaRPr lang="en-US" dirty="0"/>
          </a:p>
        </p:txBody>
      </p:sp>
      <p:sp>
        <p:nvSpPr>
          <p:cNvPr id="4" name="Slide Number Placeholder 3"/>
          <p:cNvSpPr>
            <a:spLocks noGrp="1"/>
          </p:cNvSpPr>
          <p:nvPr>
            <p:ph type="sldNum" sz="quarter" idx="10"/>
          </p:nvPr>
        </p:nvSpPr>
        <p:spPr/>
        <p:txBody>
          <a:bodyPr/>
          <a:lstStyle/>
          <a:p>
            <a:fld id="{D50CA988-B369-466B-A3C0-574974B5EA4B}"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3790B1B4-E918-421B-B436-6B5C6CC5736C}"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font size 20</a:t>
            </a:r>
            <a:endParaRPr lang="en-US" dirty="0"/>
          </a:p>
        </p:txBody>
      </p:sp>
      <p:sp>
        <p:nvSpPr>
          <p:cNvPr id="4" name="Slide Number Placeholder 3"/>
          <p:cNvSpPr>
            <a:spLocks noGrp="1"/>
          </p:cNvSpPr>
          <p:nvPr>
            <p:ph type="sldNum" sz="quarter" idx="10"/>
          </p:nvPr>
        </p:nvSpPr>
        <p:spPr/>
        <p:txBody>
          <a:bodyPr/>
          <a:lstStyle/>
          <a:p>
            <a:fld id="{D50CA988-B369-466B-A3C0-574974B5EA4B}"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 to update notes….</a:t>
            </a:r>
          </a:p>
          <a:p>
            <a:r>
              <a:rPr lang="en-US" dirty="0" smtClean="0"/>
              <a:t>Make font</a:t>
            </a:r>
            <a:r>
              <a:rPr lang="en-US" baseline="0" dirty="0" smtClean="0"/>
              <a:t> size 20 now 18</a:t>
            </a:r>
            <a:endParaRPr lang="en-US" dirty="0"/>
          </a:p>
        </p:txBody>
      </p:sp>
      <p:sp>
        <p:nvSpPr>
          <p:cNvPr id="4" name="Slide Number Placeholder 3"/>
          <p:cNvSpPr>
            <a:spLocks noGrp="1"/>
          </p:cNvSpPr>
          <p:nvPr>
            <p:ph type="sldNum" sz="quarter" idx="10"/>
          </p:nvPr>
        </p:nvSpPr>
        <p:spPr/>
        <p:txBody>
          <a:bodyPr/>
          <a:lstStyle/>
          <a:p>
            <a:fld id="{D50CA988-B369-466B-A3C0-574974B5EA4B}"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smtClean="0"/>
              <a:t>Example- a write to a peripherals control register</a:t>
            </a:r>
            <a:r>
              <a:rPr lang="en-US" baseline="0" dirty="0" smtClean="0"/>
              <a:t> may trigger an interrupt as a side effect</a:t>
            </a:r>
          </a:p>
          <a:p>
            <a:pPr marL="228600" indent="-228600">
              <a:buAutoNum type="arabicParenR"/>
            </a:pPr>
            <a:endParaRPr lang="en-US" baseline="0" dirty="0" smtClean="0"/>
          </a:p>
          <a:p>
            <a:pPr marL="228600" indent="-228600">
              <a:buAutoNum type="arabicParenR"/>
            </a:pPr>
            <a:r>
              <a:rPr lang="en-US" baseline="0" dirty="0" smtClean="0"/>
              <a:t>Ordering is only enforced between device accesses with the same shared attribute</a:t>
            </a:r>
          </a:p>
          <a:p>
            <a:pPr marL="228600" indent="-228600">
              <a:buNone/>
            </a:pPr>
            <a:endParaRPr lang="en-US" baseline="0" dirty="0" smtClean="0"/>
          </a:p>
          <a:p>
            <a:pPr marL="228600" indent="-228600">
              <a:buNone/>
            </a:pPr>
            <a:r>
              <a:rPr lang="en-US" baseline="0" dirty="0" smtClean="0"/>
              <a:t>-- Ordering is done at compile </a:t>
            </a:r>
            <a:r>
              <a:rPr lang="en-US" baseline="0" dirty="0" smtClean="0"/>
              <a:t>time so need synchronization barriers</a:t>
            </a:r>
            <a:endParaRPr lang="en-US" baseline="0" dirty="0" smtClean="0"/>
          </a:p>
          <a:p>
            <a:pPr marL="228600" indent="-228600">
              <a:buNone/>
            </a:pPr>
            <a:endParaRPr lang="en-US" dirty="0"/>
          </a:p>
        </p:txBody>
      </p:sp>
      <p:sp>
        <p:nvSpPr>
          <p:cNvPr id="4" name="Slide Number Placeholder 3"/>
          <p:cNvSpPr>
            <a:spLocks noGrp="1"/>
          </p:cNvSpPr>
          <p:nvPr>
            <p:ph type="sldNum" sz="quarter" idx="10"/>
          </p:nvPr>
        </p:nvSpPr>
        <p:spPr/>
        <p:txBody>
          <a:bodyPr/>
          <a:lstStyle/>
          <a:p>
            <a:fld id="{D50CA988-B369-466B-A3C0-574974B5EA4B}"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 to change fonts…</a:t>
            </a:r>
          </a:p>
          <a:p>
            <a:r>
              <a:rPr lang="en-US" dirty="0" smtClean="0"/>
              <a:t>Need to know the answers for the one in</a:t>
            </a:r>
            <a:r>
              <a:rPr lang="en-US" baseline="0" dirty="0" smtClean="0"/>
              <a:t> red.</a:t>
            </a:r>
            <a:endParaRPr lang="en-US" dirty="0"/>
          </a:p>
        </p:txBody>
      </p:sp>
      <p:sp>
        <p:nvSpPr>
          <p:cNvPr id="4" name="Slide Number Placeholder 3"/>
          <p:cNvSpPr>
            <a:spLocks noGrp="1"/>
          </p:cNvSpPr>
          <p:nvPr>
            <p:ph type="sldNum" sz="quarter" idx="10"/>
          </p:nvPr>
        </p:nvSpPr>
        <p:spPr/>
        <p:txBody>
          <a:bodyPr/>
          <a:lstStyle/>
          <a:p>
            <a:fld id="{D50CA988-B369-466B-A3C0-574974B5EA4B}"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Font size…</a:t>
            </a:r>
          </a:p>
          <a:p>
            <a:endParaRPr lang="en-US" dirty="0" smtClean="0"/>
          </a:p>
          <a:p>
            <a:r>
              <a:rPr lang="en-US" dirty="0" smtClean="0"/>
              <a:t>Example of DMB</a:t>
            </a:r>
            <a:r>
              <a:rPr lang="en-US" baseline="0" dirty="0" smtClean="0"/>
              <a:t> – Using DMB just before returning from an interrupt handler ensures that</a:t>
            </a:r>
          </a:p>
          <a:p>
            <a:r>
              <a:rPr lang="en-US" baseline="0" dirty="0" smtClean="0"/>
              <a:t>The interrupt controller register is written and interrupt source is cleared before returning from exception</a:t>
            </a:r>
            <a:endParaRPr lang="en-US" dirty="0"/>
          </a:p>
        </p:txBody>
      </p:sp>
      <p:sp>
        <p:nvSpPr>
          <p:cNvPr id="4" name="Slide Number Placeholder 3"/>
          <p:cNvSpPr>
            <a:spLocks noGrp="1"/>
          </p:cNvSpPr>
          <p:nvPr>
            <p:ph type="sldNum" sz="quarter" idx="10"/>
          </p:nvPr>
        </p:nvSpPr>
        <p:spPr/>
        <p:txBody>
          <a:bodyPr/>
          <a:lstStyle/>
          <a:p>
            <a:fld id="{D50CA988-B369-466B-A3C0-574974B5EA4B}"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a diagram</a:t>
            </a:r>
            <a:r>
              <a:rPr lang="en-US" baseline="0" dirty="0" smtClean="0"/>
              <a:t> here</a:t>
            </a:r>
          </a:p>
          <a:p>
            <a:r>
              <a:rPr lang="en-US" baseline="0" dirty="0" smtClean="0"/>
              <a:t>Font…</a:t>
            </a:r>
            <a:endParaRPr lang="en-US" dirty="0"/>
          </a:p>
        </p:txBody>
      </p:sp>
      <p:sp>
        <p:nvSpPr>
          <p:cNvPr id="4" name="Slide Number Placeholder 3"/>
          <p:cNvSpPr>
            <a:spLocks noGrp="1"/>
          </p:cNvSpPr>
          <p:nvPr>
            <p:ph type="sldNum" sz="quarter" idx="10"/>
          </p:nvPr>
        </p:nvSpPr>
        <p:spPr/>
        <p:txBody>
          <a:bodyPr/>
          <a:lstStyle/>
          <a:p>
            <a:fld id="{D50CA988-B369-466B-A3C0-574974B5EA4B}"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a diagram</a:t>
            </a:r>
            <a:r>
              <a:rPr lang="en-US" baseline="0" dirty="0" smtClean="0"/>
              <a:t> for this…</a:t>
            </a:r>
            <a:endParaRPr lang="en-US" dirty="0"/>
          </a:p>
        </p:txBody>
      </p:sp>
      <p:sp>
        <p:nvSpPr>
          <p:cNvPr id="4" name="Slide Number Placeholder 3"/>
          <p:cNvSpPr>
            <a:spLocks noGrp="1"/>
          </p:cNvSpPr>
          <p:nvPr>
            <p:ph type="sldNum" sz="quarter" idx="10"/>
          </p:nvPr>
        </p:nvSpPr>
        <p:spPr/>
        <p:txBody>
          <a:bodyPr/>
          <a:lstStyle/>
          <a:p>
            <a:fld id="{D50CA988-B369-466B-A3C0-574974B5EA4B}"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4"/>
          <p:cNvSpPr>
            <a:spLocks noChangeArrowheads="1"/>
          </p:cNvSpPr>
          <p:nvPr/>
        </p:nvSpPr>
        <p:spPr bwMode="auto">
          <a:xfrm>
            <a:off x="1676400" y="0"/>
            <a:ext cx="7466013" cy="6856413"/>
          </a:xfrm>
          <a:prstGeom prst="rect">
            <a:avLst/>
          </a:prstGeom>
          <a:noFill/>
          <a:ln w="9525" algn="ctr">
            <a:noFill/>
            <a:miter lim="800000"/>
            <a:headEnd/>
            <a:tailEnd/>
          </a:ln>
          <a:effectLst/>
        </p:spPr>
        <p:txBody>
          <a:bodyPr wrap="none" anchor="ctr"/>
          <a:lstStyle/>
          <a:p>
            <a:pPr algn="ctr">
              <a:defRPr/>
            </a:pPr>
            <a:endParaRPr lang="en-US">
              <a:cs typeface="+mn-cs"/>
            </a:endParaRPr>
          </a:p>
        </p:txBody>
      </p:sp>
      <p:sp>
        <p:nvSpPr>
          <p:cNvPr id="5122" name="Rectangle 2"/>
          <p:cNvSpPr>
            <a:spLocks noGrp="1" noChangeArrowheads="1"/>
          </p:cNvSpPr>
          <p:nvPr>
            <p:ph type="ctrTitle"/>
          </p:nvPr>
        </p:nvSpPr>
        <p:spPr>
          <a:xfrm>
            <a:off x="2074863" y="3429000"/>
            <a:ext cx="6992937" cy="533400"/>
          </a:xfrm>
        </p:spPr>
        <p:txBody>
          <a:bodyPr/>
          <a:lstStyle>
            <a:lvl1pPr>
              <a:defRPr sz="2800" b="0">
                <a:solidFill>
                  <a:schemeClr val="bg1"/>
                </a:solidFill>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2074863" y="4114800"/>
            <a:ext cx="5638800" cy="381000"/>
          </a:xfrm>
        </p:spPr>
        <p:txBody>
          <a:bodyPr/>
          <a:lstStyle>
            <a:lvl1pPr marL="0" indent="0">
              <a:lnSpc>
                <a:spcPct val="80000"/>
              </a:lnSpc>
              <a:buFontTx/>
              <a:buNone/>
              <a:defRPr sz="1600">
                <a:solidFill>
                  <a:schemeClr val="bg1"/>
                </a:solidFill>
              </a:defRPr>
            </a:lvl1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endParaRPr lang="en-US"/>
          </a:p>
        </p:txBody>
      </p:sp>
      <p:sp>
        <p:nvSpPr>
          <p:cNvPr id="5" name="Rectangle 5"/>
          <p:cNvSpPr>
            <a:spLocks noGrp="1" noChangeArrowheads="1"/>
          </p:cNvSpPr>
          <p:nvPr>
            <p:ph type="sldNum" sz="quarter" idx="11"/>
          </p:nvPr>
        </p:nvSpPr>
        <p:spPr>
          <a:ln/>
        </p:spPr>
        <p:txBody>
          <a:bodyPr/>
          <a:lstStyle>
            <a:lvl1pPr>
              <a:defRPr/>
            </a:lvl1pPr>
          </a:lstStyle>
          <a:p>
            <a:fld id="{1E630428-ADF1-4D39-8E02-51BDC4893499}"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685800"/>
            <a:ext cx="211455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685800"/>
            <a:ext cx="619125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endParaRPr lang="en-US"/>
          </a:p>
        </p:txBody>
      </p:sp>
      <p:sp>
        <p:nvSpPr>
          <p:cNvPr id="5" name="Rectangle 5"/>
          <p:cNvSpPr>
            <a:spLocks noGrp="1" noChangeArrowheads="1"/>
          </p:cNvSpPr>
          <p:nvPr>
            <p:ph type="sldNum" sz="quarter" idx="11"/>
          </p:nvPr>
        </p:nvSpPr>
        <p:spPr>
          <a:ln/>
        </p:spPr>
        <p:txBody>
          <a:bodyPr/>
          <a:lstStyle>
            <a:lvl1pPr>
              <a:defRPr/>
            </a:lvl1pPr>
          </a:lstStyle>
          <a:p>
            <a:fld id="{1E630428-ADF1-4D39-8E02-51BDC4893499}" type="slidenum">
              <a:rPr lang="en-US" smtClean="0"/>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ftr" sz="quarter" idx="10"/>
          </p:nvPr>
        </p:nvSpPr>
        <p:spPr>
          <a:ln/>
        </p:spPr>
        <p:txBody>
          <a:bodyPr/>
          <a:lstStyle>
            <a:lvl1pPr>
              <a:defRPr/>
            </a:lvl1pPr>
          </a:lstStyle>
          <a:p>
            <a:endParaRPr lang="en-US"/>
          </a:p>
        </p:txBody>
      </p:sp>
      <p:sp>
        <p:nvSpPr>
          <p:cNvPr id="5" name="Rectangle 5"/>
          <p:cNvSpPr>
            <a:spLocks noGrp="1" noChangeArrowheads="1"/>
          </p:cNvSpPr>
          <p:nvPr>
            <p:ph type="sldNum" sz="quarter" idx="11"/>
          </p:nvPr>
        </p:nvSpPr>
        <p:spPr>
          <a:ln/>
        </p:spPr>
        <p:txBody>
          <a:bodyPr/>
          <a:lstStyle>
            <a:lvl1pPr>
              <a:defRPr/>
            </a:lvl1pPr>
          </a:lstStyle>
          <a:p>
            <a:fld id="{1E630428-ADF1-4D39-8E02-51BDC4893499}"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endParaRPr lang="en-US"/>
          </a:p>
        </p:txBody>
      </p:sp>
      <p:sp>
        <p:nvSpPr>
          <p:cNvPr id="5" name="Rectangle 5"/>
          <p:cNvSpPr>
            <a:spLocks noGrp="1" noChangeArrowheads="1"/>
          </p:cNvSpPr>
          <p:nvPr>
            <p:ph type="sldNum" sz="quarter" idx="11"/>
          </p:nvPr>
        </p:nvSpPr>
        <p:spPr>
          <a:ln/>
        </p:spPr>
        <p:txBody>
          <a:bodyPr/>
          <a:lstStyle>
            <a:lvl1pPr>
              <a:defRPr/>
            </a:lvl1pPr>
          </a:lstStyle>
          <a:p>
            <a:fld id="{1E630428-ADF1-4D39-8E02-51BDC4893499}"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endParaRPr lang="en-US"/>
          </a:p>
        </p:txBody>
      </p:sp>
      <p:sp>
        <p:nvSpPr>
          <p:cNvPr id="5" name="Rectangle 5"/>
          <p:cNvSpPr>
            <a:spLocks noGrp="1" noChangeArrowheads="1"/>
          </p:cNvSpPr>
          <p:nvPr>
            <p:ph type="sldNum" sz="quarter" idx="11"/>
          </p:nvPr>
        </p:nvSpPr>
        <p:spPr>
          <a:ln/>
        </p:spPr>
        <p:txBody>
          <a:bodyPr/>
          <a:lstStyle>
            <a:lvl1pPr>
              <a:defRPr/>
            </a:lvl1pPr>
          </a:lstStyle>
          <a:p>
            <a:fld id="{1E630428-ADF1-4D39-8E02-51BDC4893499}"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2954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2954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endParaRPr lang="en-US"/>
          </a:p>
        </p:txBody>
      </p:sp>
      <p:sp>
        <p:nvSpPr>
          <p:cNvPr id="6" name="Rectangle 5"/>
          <p:cNvSpPr>
            <a:spLocks noGrp="1" noChangeArrowheads="1"/>
          </p:cNvSpPr>
          <p:nvPr>
            <p:ph type="sldNum" sz="quarter" idx="11"/>
          </p:nvPr>
        </p:nvSpPr>
        <p:spPr>
          <a:ln/>
        </p:spPr>
        <p:txBody>
          <a:bodyPr/>
          <a:lstStyle>
            <a:lvl1pPr>
              <a:defRPr/>
            </a:lvl1pPr>
          </a:lstStyle>
          <a:p>
            <a:fld id="{1E630428-ADF1-4D39-8E02-51BDC4893499}"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endParaRPr lang="en-US"/>
          </a:p>
        </p:txBody>
      </p:sp>
      <p:sp>
        <p:nvSpPr>
          <p:cNvPr id="8" name="Rectangle 5"/>
          <p:cNvSpPr>
            <a:spLocks noGrp="1" noChangeArrowheads="1"/>
          </p:cNvSpPr>
          <p:nvPr>
            <p:ph type="sldNum" sz="quarter" idx="11"/>
          </p:nvPr>
        </p:nvSpPr>
        <p:spPr>
          <a:ln/>
        </p:spPr>
        <p:txBody>
          <a:bodyPr/>
          <a:lstStyle>
            <a:lvl1pPr>
              <a:defRPr/>
            </a:lvl1pPr>
          </a:lstStyle>
          <a:p>
            <a:fld id="{1E630428-ADF1-4D39-8E02-51BDC4893499}"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endParaRPr lang="en-US"/>
          </a:p>
        </p:txBody>
      </p:sp>
      <p:sp>
        <p:nvSpPr>
          <p:cNvPr id="4" name="Rectangle 5"/>
          <p:cNvSpPr>
            <a:spLocks noGrp="1" noChangeArrowheads="1"/>
          </p:cNvSpPr>
          <p:nvPr>
            <p:ph type="sldNum" sz="quarter" idx="11"/>
          </p:nvPr>
        </p:nvSpPr>
        <p:spPr>
          <a:ln/>
        </p:spPr>
        <p:txBody>
          <a:bodyPr/>
          <a:lstStyle>
            <a:lvl1pPr>
              <a:defRPr/>
            </a:lvl1pPr>
          </a:lstStyle>
          <a:p>
            <a:fld id="{1E630428-ADF1-4D39-8E02-51BDC4893499}"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endParaRPr lang="en-US"/>
          </a:p>
        </p:txBody>
      </p:sp>
      <p:sp>
        <p:nvSpPr>
          <p:cNvPr id="3" name="Rectangle 5"/>
          <p:cNvSpPr>
            <a:spLocks noGrp="1" noChangeArrowheads="1"/>
          </p:cNvSpPr>
          <p:nvPr>
            <p:ph type="sldNum" sz="quarter" idx="11"/>
          </p:nvPr>
        </p:nvSpPr>
        <p:spPr>
          <a:ln/>
        </p:spPr>
        <p:txBody>
          <a:bodyPr/>
          <a:lstStyle>
            <a:lvl1pPr>
              <a:defRPr/>
            </a:lvl1pPr>
          </a:lstStyle>
          <a:p>
            <a:fld id="{1E630428-ADF1-4D39-8E02-51BDC4893499}"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endParaRPr lang="en-US"/>
          </a:p>
        </p:txBody>
      </p:sp>
      <p:sp>
        <p:nvSpPr>
          <p:cNvPr id="6" name="Rectangle 5"/>
          <p:cNvSpPr>
            <a:spLocks noGrp="1" noChangeArrowheads="1"/>
          </p:cNvSpPr>
          <p:nvPr>
            <p:ph type="sldNum" sz="quarter" idx="11"/>
          </p:nvPr>
        </p:nvSpPr>
        <p:spPr>
          <a:ln/>
        </p:spPr>
        <p:txBody>
          <a:bodyPr/>
          <a:lstStyle>
            <a:lvl1pPr>
              <a:defRPr/>
            </a:lvl1pPr>
          </a:lstStyle>
          <a:p>
            <a:fld id="{1E630428-ADF1-4D39-8E02-51BDC4893499}"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endParaRPr lang="en-US"/>
          </a:p>
        </p:txBody>
      </p:sp>
      <p:sp>
        <p:nvSpPr>
          <p:cNvPr id="6" name="Rectangle 5"/>
          <p:cNvSpPr>
            <a:spLocks noGrp="1" noChangeArrowheads="1"/>
          </p:cNvSpPr>
          <p:nvPr>
            <p:ph type="sldNum" sz="quarter" idx="11"/>
          </p:nvPr>
        </p:nvSpPr>
        <p:spPr>
          <a:ln/>
        </p:spPr>
        <p:txBody>
          <a:bodyPr/>
          <a:lstStyle>
            <a:lvl1pPr>
              <a:defRPr/>
            </a:lvl1pPr>
          </a:lstStyle>
          <a:p>
            <a:fld id="{1E630428-ADF1-4D39-8E02-51BDC4893499}"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81000" y="685800"/>
            <a:ext cx="8305800" cy="381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4100" name="Rectangle 4"/>
          <p:cNvSpPr>
            <a:spLocks noGrp="1" noChangeArrowheads="1"/>
          </p:cNvSpPr>
          <p:nvPr>
            <p:ph type="ftr" sz="quarter" idx="3"/>
          </p:nvPr>
        </p:nvSpPr>
        <p:spPr bwMode="auto">
          <a:xfrm>
            <a:off x="2286000" y="6477000"/>
            <a:ext cx="4038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a:latin typeface="Arial" charset="0"/>
                <a:cs typeface="+mn-cs"/>
              </a:defRPr>
            </a:lvl1pPr>
          </a:lstStyle>
          <a:p>
            <a:endParaRPr lang="en-US"/>
          </a:p>
        </p:txBody>
      </p:sp>
      <p:sp>
        <p:nvSpPr>
          <p:cNvPr id="4101" name="Rectangle 5"/>
          <p:cNvSpPr>
            <a:spLocks noGrp="1" noChangeArrowheads="1"/>
          </p:cNvSpPr>
          <p:nvPr>
            <p:ph type="sldNum" sz="quarter" idx="4"/>
          </p:nvPr>
        </p:nvSpPr>
        <p:spPr bwMode="auto">
          <a:xfrm>
            <a:off x="190500" y="6489700"/>
            <a:ext cx="457200" cy="1825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700" b="1">
                <a:latin typeface="Arial" charset="0"/>
                <a:cs typeface="+mn-cs"/>
              </a:defRPr>
            </a:lvl1pPr>
          </a:lstStyle>
          <a:p>
            <a:fld id="{1E630428-ADF1-4D39-8E02-51BDC4893499}" type="slidenum">
              <a:rPr lang="en-US" smtClean="0"/>
              <a:pPr/>
              <a:t>‹#›</a:t>
            </a:fld>
            <a:endParaRPr lang="en-US"/>
          </a:p>
        </p:txBody>
      </p:sp>
      <p:sp>
        <p:nvSpPr>
          <p:cNvPr id="2053" name="Rectangle 6"/>
          <p:cNvSpPr>
            <a:spLocks noGrp="1" noChangeArrowheads="1"/>
          </p:cNvSpPr>
          <p:nvPr>
            <p:ph type="body" idx="1"/>
          </p:nvPr>
        </p:nvSpPr>
        <p:spPr bwMode="auto">
          <a:xfrm>
            <a:off x="381000" y="1295400"/>
            <a:ext cx="84582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3" name="Line 7"/>
          <p:cNvSpPr>
            <a:spLocks noChangeShapeType="1"/>
          </p:cNvSpPr>
          <p:nvPr/>
        </p:nvSpPr>
        <p:spPr bwMode="auto">
          <a:xfrm flipH="1">
            <a:off x="0" y="6361113"/>
            <a:ext cx="9144000" cy="0"/>
          </a:xfrm>
          <a:prstGeom prst="line">
            <a:avLst/>
          </a:prstGeom>
          <a:noFill/>
          <a:ln w="19050">
            <a:solidFill>
              <a:schemeClr val="tx1"/>
            </a:solidFill>
            <a:round/>
            <a:headEnd/>
            <a:tailEnd/>
          </a:ln>
          <a:effectLst/>
        </p:spPr>
        <p:txBody>
          <a:bodyPr anchor="ctr"/>
          <a:lstStyle/>
          <a:p>
            <a:pPr algn="ct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hf hdr="0" ftr="0" dt="0"/>
  <p:txStyles>
    <p:titleStyle>
      <a:lvl1pPr algn="l" rtl="0" eaLnBrk="1" fontAlgn="base" hangingPunct="1">
        <a:spcBef>
          <a:spcPct val="0"/>
        </a:spcBef>
        <a:spcAft>
          <a:spcPct val="0"/>
        </a:spcAft>
        <a:defRPr sz="2000" b="1">
          <a:solidFill>
            <a:schemeClr val="tx2"/>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defRPr>
      </a:lvl2pPr>
      <a:lvl3pPr algn="l" rtl="0" eaLnBrk="1" fontAlgn="base" hangingPunct="1">
        <a:spcBef>
          <a:spcPct val="0"/>
        </a:spcBef>
        <a:spcAft>
          <a:spcPct val="0"/>
        </a:spcAft>
        <a:defRPr sz="2000" b="1">
          <a:solidFill>
            <a:schemeClr val="tx2"/>
          </a:solidFill>
          <a:latin typeface="Arial" charset="0"/>
        </a:defRPr>
      </a:lvl3pPr>
      <a:lvl4pPr algn="l" rtl="0" eaLnBrk="1" fontAlgn="base" hangingPunct="1">
        <a:spcBef>
          <a:spcPct val="0"/>
        </a:spcBef>
        <a:spcAft>
          <a:spcPct val="0"/>
        </a:spcAft>
        <a:defRPr sz="2000" b="1">
          <a:solidFill>
            <a:schemeClr val="tx2"/>
          </a:solidFill>
          <a:latin typeface="Arial" charset="0"/>
        </a:defRPr>
      </a:lvl4pPr>
      <a:lvl5pPr algn="l" rtl="0" eaLnBrk="1" fontAlgn="base" hangingPunct="1">
        <a:spcBef>
          <a:spcPct val="0"/>
        </a:spcBef>
        <a:spcAft>
          <a:spcPct val="0"/>
        </a:spcAft>
        <a:defRPr sz="2000" b="1">
          <a:solidFill>
            <a:schemeClr val="tx2"/>
          </a:solidFill>
          <a:latin typeface="Arial" charset="0"/>
        </a:defRPr>
      </a:lvl5pPr>
      <a:lvl6pPr marL="457200" algn="l" rtl="0" eaLnBrk="1" fontAlgn="base" hangingPunct="1">
        <a:spcBef>
          <a:spcPct val="0"/>
        </a:spcBef>
        <a:spcAft>
          <a:spcPct val="0"/>
        </a:spcAft>
        <a:defRPr sz="2000" b="1">
          <a:solidFill>
            <a:schemeClr val="tx2"/>
          </a:solidFill>
          <a:latin typeface="Arial" charset="0"/>
        </a:defRPr>
      </a:lvl6pPr>
      <a:lvl7pPr marL="914400" algn="l" rtl="0" eaLnBrk="1" fontAlgn="base" hangingPunct="1">
        <a:spcBef>
          <a:spcPct val="0"/>
        </a:spcBef>
        <a:spcAft>
          <a:spcPct val="0"/>
        </a:spcAft>
        <a:defRPr sz="2000" b="1">
          <a:solidFill>
            <a:schemeClr val="tx2"/>
          </a:solidFill>
          <a:latin typeface="Arial" charset="0"/>
        </a:defRPr>
      </a:lvl7pPr>
      <a:lvl8pPr marL="1371600" algn="l" rtl="0" eaLnBrk="1" fontAlgn="base" hangingPunct="1">
        <a:spcBef>
          <a:spcPct val="0"/>
        </a:spcBef>
        <a:spcAft>
          <a:spcPct val="0"/>
        </a:spcAft>
        <a:defRPr sz="2000" b="1">
          <a:solidFill>
            <a:schemeClr val="tx2"/>
          </a:solidFill>
          <a:latin typeface="Arial" charset="0"/>
        </a:defRPr>
      </a:lvl8pPr>
      <a:lvl9pPr marL="1828800" algn="l" rtl="0" eaLnBrk="1" fontAlgn="base" hangingPunct="1">
        <a:spcBef>
          <a:spcPct val="0"/>
        </a:spcBef>
        <a:spcAft>
          <a:spcPct val="0"/>
        </a:spcAft>
        <a:defRPr sz="2000" b="1">
          <a:solidFill>
            <a:schemeClr val="tx2"/>
          </a:solidFill>
          <a:latin typeface="Arial" charset="0"/>
        </a:defRPr>
      </a:lvl9pPr>
    </p:titleStyle>
    <p:bodyStyle>
      <a:lvl1pPr marL="231775" indent="-231775" algn="l" rtl="0" eaLnBrk="1" fontAlgn="base" hangingPunct="1">
        <a:spcBef>
          <a:spcPct val="20000"/>
        </a:spcBef>
        <a:spcAft>
          <a:spcPct val="0"/>
        </a:spcAft>
        <a:buChar char="•"/>
        <a:defRPr sz="3200">
          <a:solidFill>
            <a:schemeClr val="tx1"/>
          </a:solidFill>
          <a:latin typeface="+mn-lt"/>
          <a:ea typeface="+mn-ea"/>
          <a:cs typeface="+mn-cs"/>
        </a:defRPr>
      </a:lvl1pPr>
      <a:lvl2pPr marL="682625" indent="-225425" algn="l" rtl="0" eaLnBrk="1" fontAlgn="base" hangingPunct="1">
        <a:spcBef>
          <a:spcPct val="20000"/>
        </a:spcBef>
        <a:spcAft>
          <a:spcPct val="0"/>
        </a:spcAft>
        <a:buChar char="–"/>
        <a:defRPr sz="1600" b="1">
          <a:solidFill>
            <a:schemeClr val="tx1"/>
          </a:solidFill>
          <a:latin typeface="+mn-lt"/>
        </a:defRPr>
      </a:lvl2pPr>
      <a:lvl3pPr marL="1143000" indent="-228600" algn="l" rtl="0" eaLnBrk="1" fontAlgn="base" hangingPunct="1">
        <a:spcBef>
          <a:spcPct val="20000"/>
        </a:spcBef>
        <a:spcAft>
          <a:spcPct val="0"/>
        </a:spcAft>
        <a:buChar char="•"/>
        <a:defRPr sz="1600">
          <a:solidFill>
            <a:schemeClr val="tx1"/>
          </a:solidFill>
          <a:latin typeface="+mn-lt"/>
        </a:defRPr>
      </a:lvl3pPr>
      <a:lvl4pPr marL="1600200" indent="-228600" algn="l" rtl="0" eaLnBrk="1" fontAlgn="base" hangingPunct="1">
        <a:spcBef>
          <a:spcPct val="20000"/>
        </a:spcBef>
        <a:spcAft>
          <a:spcPct val="0"/>
        </a:spcAft>
        <a:buChar char="–"/>
        <a:defRPr sz="1400" b="1">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1063" y="3657600"/>
            <a:ext cx="6992937" cy="533400"/>
          </a:xfrm>
        </p:spPr>
        <p:txBody>
          <a:bodyPr/>
          <a:lstStyle/>
          <a:p>
            <a:r>
              <a:rPr lang="en-US" dirty="0" smtClean="0"/>
              <a:t>Overview of ARM Architecture</a:t>
            </a:r>
            <a:endParaRPr lang="en-US" dirty="0"/>
          </a:p>
        </p:txBody>
      </p:sp>
      <p:sp>
        <p:nvSpPr>
          <p:cNvPr id="3" name="Subtitle 2"/>
          <p:cNvSpPr>
            <a:spLocks noGrp="1"/>
          </p:cNvSpPr>
          <p:nvPr>
            <p:ph type="subTitle" idx="1"/>
          </p:nvPr>
        </p:nvSpPr>
        <p:spPr>
          <a:xfrm>
            <a:off x="2209800" y="4800600"/>
            <a:ext cx="5638800" cy="381000"/>
          </a:xfrm>
        </p:spPr>
        <p:txBody>
          <a:bodyPr/>
          <a:lstStyle/>
          <a:p>
            <a:r>
              <a:rPr lang="en-US" dirty="0" smtClean="0"/>
              <a:t>Sujit Reddy Thumma</a:t>
            </a:r>
          </a:p>
          <a:p>
            <a:r>
              <a:rPr lang="en-US" dirty="0" smtClean="0"/>
              <a:t>        December 2010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Memory Management</a:t>
            </a:r>
            <a:endParaRPr lang="en-US" sz="3000" dirty="0"/>
          </a:p>
        </p:txBody>
      </p:sp>
      <p:sp>
        <p:nvSpPr>
          <p:cNvPr id="3" name="Content Placeholder 2"/>
          <p:cNvSpPr>
            <a:spLocks noGrp="1"/>
          </p:cNvSpPr>
          <p:nvPr>
            <p:ph idx="1"/>
          </p:nvPr>
        </p:nvSpPr>
        <p:spPr/>
        <p:txBody>
          <a:bodyPr/>
          <a:lstStyle/>
          <a:p>
            <a:r>
              <a:rPr lang="en-US" sz="2500" dirty="0" smtClean="0"/>
              <a:t>The memory map of a typical system is partitioned into logical regions</a:t>
            </a:r>
          </a:p>
          <a:p>
            <a:r>
              <a:rPr lang="en-US" sz="2500" dirty="0" smtClean="0"/>
              <a:t>Each region may require different memory attributes </a:t>
            </a:r>
          </a:p>
          <a:p>
            <a:pPr lvl="1"/>
            <a:r>
              <a:rPr lang="en-US" sz="1800" dirty="0" smtClean="0"/>
              <a:t>Access permissions</a:t>
            </a:r>
          </a:p>
          <a:p>
            <a:pPr lvl="2"/>
            <a:r>
              <a:rPr lang="en-US" dirty="0" err="1" smtClean="0"/>
              <a:t>Unprivilaged</a:t>
            </a:r>
            <a:r>
              <a:rPr lang="en-US" dirty="0" smtClean="0"/>
              <a:t> mode: User</a:t>
            </a:r>
          </a:p>
          <a:p>
            <a:pPr lvl="2"/>
            <a:r>
              <a:rPr lang="en-US" dirty="0" err="1" smtClean="0"/>
              <a:t>Privilaged</a:t>
            </a:r>
            <a:r>
              <a:rPr lang="en-US" dirty="0" smtClean="0"/>
              <a:t> modes: Supervisor, Undefined, Abort, FIQ, IRQ, System, Monitor</a:t>
            </a:r>
          </a:p>
          <a:p>
            <a:pPr lvl="2"/>
            <a:r>
              <a:rPr lang="en-US" dirty="0" smtClean="0">
                <a:solidFill>
                  <a:srgbClr val="000000"/>
                </a:solidFill>
              </a:rPr>
              <a:t>Instruction fetches from a region can be disabled by setting the Execute Never (XN) attribute</a:t>
            </a:r>
          </a:p>
          <a:p>
            <a:pPr lvl="1"/>
            <a:r>
              <a:rPr lang="en-US" sz="1800" dirty="0" smtClean="0">
                <a:solidFill>
                  <a:srgbClr val="000000"/>
                </a:solidFill>
              </a:rPr>
              <a:t>Memory Types</a:t>
            </a:r>
          </a:p>
          <a:p>
            <a:pPr lvl="2"/>
            <a:r>
              <a:rPr lang="en-US" dirty="0" smtClean="0">
                <a:solidFill>
                  <a:srgbClr val="000000"/>
                </a:solidFill>
              </a:rPr>
              <a:t>Controls Memory access ordering rules</a:t>
            </a:r>
          </a:p>
          <a:p>
            <a:pPr lvl="2"/>
            <a:r>
              <a:rPr lang="en-US" dirty="0" smtClean="0">
                <a:solidFill>
                  <a:srgbClr val="000000"/>
                </a:solidFill>
              </a:rPr>
              <a:t>Controls Caching and buffering behavior</a:t>
            </a:r>
          </a:p>
          <a:p>
            <a:pPr lvl="2"/>
            <a:r>
              <a:rPr lang="en-US" dirty="0" smtClean="0">
                <a:solidFill>
                  <a:srgbClr val="000000"/>
                </a:solidFill>
              </a:rPr>
              <a:t>Three mutually exclusive memory types</a:t>
            </a:r>
          </a:p>
          <a:p>
            <a:pPr lvl="3"/>
            <a:r>
              <a:rPr lang="en-US" dirty="0" smtClean="0">
                <a:solidFill>
                  <a:srgbClr val="000000"/>
                </a:solidFill>
              </a:rPr>
              <a:t>Normal</a:t>
            </a:r>
          </a:p>
          <a:p>
            <a:pPr lvl="3"/>
            <a:r>
              <a:rPr lang="en-US" dirty="0" smtClean="0">
                <a:solidFill>
                  <a:srgbClr val="000000"/>
                </a:solidFill>
              </a:rPr>
              <a:t>Device</a:t>
            </a:r>
          </a:p>
          <a:p>
            <a:pPr lvl="3"/>
            <a:r>
              <a:rPr lang="en-US" dirty="0" smtClean="0">
                <a:solidFill>
                  <a:srgbClr val="000000"/>
                </a:solidFill>
              </a:rPr>
              <a:t>Strongly-ordered</a:t>
            </a:r>
          </a:p>
          <a:p>
            <a:pPr lvl="2"/>
            <a:endParaRPr lang="en-US" dirty="0" smtClean="0">
              <a:solidFill>
                <a:srgbClr val="000000"/>
              </a:solidFill>
            </a:endParaRPr>
          </a:p>
          <a:p>
            <a:pPr lvl="2">
              <a:buNone/>
            </a:pPr>
            <a:endParaRPr lang="en-US" dirty="0" smtClean="0"/>
          </a:p>
        </p:txBody>
      </p:sp>
      <p:sp>
        <p:nvSpPr>
          <p:cNvPr id="4" name="Slide Number Placeholder 3"/>
          <p:cNvSpPr>
            <a:spLocks noGrp="1"/>
          </p:cNvSpPr>
          <p:nvPr>
            <p:ph type="sldNum" sz="quarter" idx="11"/>
          </p:nvPr>
        </p:nvSpPr>
        <p:spPr/>
        <p:txBody>
          <a:bodyPr/>
          <a:lstStyle/>
          <a:p>
            <a:fld id="{1E630428-ADF1-4D39-8E02-51BDC4893499}" type="slidenum">
              <a:rPr lang="en-US" smtClean="0"/>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Memory Types – Normal</a:t>
            </a:r>
            <a:endParaRPr lang="en-US" sz="3000" dirty="0"/>
          </a:p>
        </p:txBody>
      </p:sp>
      <p:sp>
        <p:nvSpPr>
          <p:cNvPr id="3" name="Content Placeholder 2"/>
          <p:cNvSpPr>
            <a:spLocks noGrp="1"/>
          </p:cNvSpPr>
          <p:nvPr>
            <p:ph idx="1"/>
          </p:nvPr>
        </p:nvSpPr>
        <p:spPr/>
        <p:txBody>
          <a:bodyPr/>
          <a:lstStyle/>
          <a:p>
            <a:r>
              <a:rPr lang="en-US" sz="2500" dirty="0" smtClean="0"/>
              <a:t>Normal memory implements a “weakly ordered” memory model</a:t>
            </a:r>
          </a:p>
          <a:p>
            <a:r>
              <a:rPr lang="en-US" sz="2500" dirty="0" smtClean="0"/>
              <a:t>The Normal type is used for code and most data regions</a:t>
            </a:r>
          </a:p>
          <a:p>
            <a:r>
              <a:rPr lang="en-US" sz="2500" dirty="0" smtClean="0"/>
              <a:t>Normal memory gives best performance</a:t>
            </a:r>
          </a:p>
          <a:p>
            <a:pPr lvl="1"/>
            <a:r>
              <a:rPr lang="en-US" sz="1800" dirty="0" smtClean="0"/>
              <a:t>Allows the core to re-order, repeat and merge accesses</a:t>
            </a:r>
          </a:p>
          <a:p>
            <a:pPr lvl="1"/>
            <a:r>
              <a:rPr lang="en-US" sz="1800" dirty="0" smtClean="0"/>
              <a:t>Allows buffering of writes</a:t>
            </a:r>
          </a:p>
          <a:p>
            <a:pPr lvl="0"/>
            <a:r>
              <a:rPr lang="en-US" sz="2500" dirty="0" smtClean="0">
                <a:solidFill>
                  <a:srgbClr val="000000"/>
                </a:solidFill>
              </a:rPr>
              <a:t>Instruction fetches are only permitted to Normal regions</a:t>
            </a:r>
          </a:p>
          <a:p>
            <a:pPr lvl="0"/>
            <a:r>
              <a:rPr lang="en-US" sz="2500" dirty="0" smtClean="0">
                <a:solidFill>
                  <a:srgbClr val="000000"/>
                </a:solidFill>
              </a:rPr>
              <a:t>Normal memory allows additional attributes</a:t>
            </a:r>
          </a:p>
          <a:p>
            <a:pPr lvl="1"/>
            <a:r>
              <a:rPr lang="en-US" sz="1800" dirty="0" smtClean="0">
                <a:solidFill>
                  <a:srgbClr val="000000"/>
                </a:solidFill>
              </a:rPr>
              <a:t>Caching options – </a:t>
            </a:r>
            <a:r>
              <a:rPr lang="en-US" sz="1800" dirty="0" err="1" smtClean="0">
                <a:solidFill>
                  <a:srgbClr val="000000"/>
                </a:solidFill>
              </a:rPr>
              <a:t>Uncached</a:t>
            </a:r>
            <a:r>
              <a:rPr lang="en-US" sz="1800" dirty="0" smtClean="0">
                <a:solidFill>
                  <a:srgbClr val="000000"/>
                </a:solidFill>
              </a:rPr>
              <a:t>, Write-Through, Write-Back</a:t>
            </a:r>
          </a:p>
          <a:p>
            <a:pPr lvl="1"/>
            <a:r>
              <a:rPr lang="en-US" sz="1800" dirty="0" smtClean="0">
                <a:solidFill>
                  <a:srgbClr val="000000"/>
                </a:solidFill>
              </a:rPr>
              <a:t>Shared – Non-Shareable, Inner Shareable, Outer Shareable</a:t>
            </a:r>
          </a:p>
          <a:p>
            <a:pPr lvl="1"/>
            <a:endParaRPr lang="en-US" dirty="0"/>
          </a:p>
        </p:txBody>
      </p:sp>
      <p:sp>
        <p:nvSpPr>
          <p:cNvPr id="4" name="Slide Number Placeholder 3"/>
          <p:cNvSpPr>
            <a:spLocks noGrp="1"/>
          </p:cNvSpPr>
          <p:nvPr>
            <p:ph type="sldNum" sz="quarter" idx="11"/>
          </p:nvPr>
        </p:nvSpPr>
        <p:spPr/>
        <p:txBody>
          <a:bodyPr/>
          <a:lstStyle/>
          <a:p>
            <a:fld id="{1E630428-ADF1-4D39-8E02-51BDC4893499}" type="slidenum">
              <a:rPr lang="en-US" smtClean="0"/>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Memory Types – Device</a:t>
            </a:r>
            <a:endParaRPr lang="en-US" sz="3000" dirty="0"/>
          </a:p>
        </p:txBody>
      </p:sp>
      <p:sp>
        <p:nvSpPr>
          <p:cNvPr id="3" name="Content Placeholder 2"/>
          <p:cNvSpPr>
            <a:spLocks noGrp="1"/>
          </p:cNvSpPr>
          <p:nvPr>
            <p:ph idx="1"/>
          </p:nvPr>
        </p:nvSpPr>
        <p:spPr/>
        <p:txBody>
          <a:bodyPr/>
          <a:lstStyle/>
          <a:p>
            <a:r>
              <a:rPr lang="en-US" sz="2500" dirty="0" smtClean="0"/>
              <a:t>The Device type is used for regions where accesses can have side-effects</a:t>
            </a:r>
          </a:p>
          <a:p>
            <a:pPr lvl="1"/>
            <a:r>
              <a:rPr lang="en-US" sz="1800" dirty="0" smtClean="0"/>
              <a:t>Typically used only for peripherals</a:t>
            </a:r>
          </a:p>
          <a:p>
            <a:r>
              <a:rPr lang="en-US" sz="2500" dirty="0" smtClean="0"/>
              <a:t>Device type imposes more restrictions on the core</a:t>
            </a:r>
          </a:p>
          <a:p>
            <a:pPr lvl="1"/>
            <a:r>
              <a:rPr lang="en-US" sz="1800" dirty="0" smtClean="0"/>
              <a:t>Must be issued in order with respect to other device accesses</a:t>
            </a:r>
          </a:p>
          <a:p>
            <a:pPr lvl="1"/>
            <a:r>
              <a:rPr lang="en-US" sz="1800" dirty="0" smtClean="0"/>
              <a:t>Accesses cannot be merged, re-sized or repeated</a:t>
            </a:r>
          </a:p>
          <a:p>
            <a:pPr lvl="1"/>
            <a:r>
              <a:rPr lang="en-US" sz="1800" dirty="0" smtClean="0"/>
              <a:t>Cannot be Cached</a:t>
            </a:r>
          </a:p>
          <a:p>
            <a:pPr lvl="1"/>
            <a:r>
              <a:rPr lang="en-US" sz="1800" dirty="0" smtClean="0"/>
              <a:t>Buffering is allowed</a:t>
            </a:r>
          </a:p>
          <a:p>
            <a:r>
              <a:rPr lang="en-US" sz="2500" dirty="0" smtClean="0"/>
              <a:t>Device regions can be shared or non-shared</a:t>
            </a:r>
          </a:p>
          <a:p>
            <a:r>
              <a:rPr lang="en-US" sz="2500" dirty="0" smtClean="0"/>
              <a:t>Device memory accesses are less efficient compared to Normal memory</a:t>
            </a:r>
            <a:endParaRPr lang="en-US" sz="2500" dirty="0"/>
          </a:p>
        </p:txBody>
      </p:sp>
      <p:sp>
        <p:nvSpPr>
          <p:cNvPr id="4" name="Slide Number Placeholder 3"/>
          <p:cNvSpPr>
            <a:spLocks noGrp="1"/>
          </p:cNvSpPr>
          <p:nvPr>
            <p:ph type="sldNum" sz="quarter" idx="11"/>
          </p:nvPr>
        </p:nvSpPr>
        <p:spPr/>
        <p:txBody>
          <a:bodyPr/>
          <a:lstStyle/>
          <a:p>
            <a:fld id="{1E630428-ADF1-4D39-8E02-51BDC4893499}" type="slidenum">
              <a:rPr lang="en-US" smtClean="0"/>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Memory Types – Strongly-ordered</a:t>
            </a:r>
            <a:endParaRPr lang="en-US" sz="3000" dirty="0"/>
          </a:p>
        </p:txBody>
      </p:sp>
      <p:sp>
        <p:nvSpPr>
          <p:cNvPr id="3" name="Content Placeholder 2"/>
          <p:cNvSpPr>
            <a:spLocks noGrp="1"/>
          </p:cNvSpPr>
          <p:nvPr>
            <p:ph idx="1"/>
          </p:nvPr>
        </p:nvSpPr>
        <p:spPr/>
        <p:txBody>
          <a:bodyPr/>
          <a:lstStyle/>
          <a:p>
            <a:r>
              <a:rPr lang="en-US" sz="2500" dirty="0" smtClean="0"/>
              <a:t>Imposes the most restrictions on the core</a:t>
            </a:r>
          </a:p>
          <a:p>
            <a:pPr lvl="1"/>
            <a:r>
              <a:rPr lang="en-US" sz="1800" dirty="0" smtClean="0"/>
              <a:t>Must be issued in order with respect to all other Strongly-ordered and Device accesses</a:t>
            </a:r>
          </a:p>
          <a:p>
            <a:pPr lvl="1"/>
            <a:r>
              <a:rPr lang="en-US" sz="1800" dirty="0" smtClean="0"/>
              <a:t>Cannot  be merged, re-sized or repeated</a:t>
            </a:r>
          </a:p>
          <a:p>
            <a:pPr lvl="1"/>
            <a:r>
              <a:rPr lang="en-US" sz="1800" dirty="0" smtClean="0"/>
              <a:t>Cannot be cached or buffered</a:t>
            </a:r>
          </a:p>
          <a:p>
            <a:r>
              <a:rPr lang="en-US" sz="2500" dirty="0" smtClean="0"/>
              <a:t>Give worst performance</a:t>
            </a:r>
          </a:p>
          <a:p>
            <a:pPr lvl="1"/>
            <a:r>
              <a:rPr lang="en-US" dirty="0" smtClean="0"/>
              <a:t>Usage should be limited to cases which require implicit memory barriers</a:t>
            </a:r>
          </a:p>
          <a:p>
            <a:pPr lvl="1"/>
            <a:r>
              <a:rPr lang="en-US" dirty="0" smtClean="0"/>
              <a:t>The Use of explicit memory barrier instructions may yield better performance</a:t>
            </a:r>
          </a:p>
          <a:p>
            <a:pPr lvl="0"/>
            <a:r>
              <a:rPr lang="en-US" sz="2500" dirty="0" smtClean="0">
                <a:solidFill>
                  <a:srgbClr val="000000"/>
                </a:solidFill>
              </a:rPr>
              <a:t>Strongly-ordered memory is always a shared memory</a:t>
            </a:r>
          </a:p>
          <a:p>
            <a:pPr lvl="0"/>
            <a:r>
              <a:rPr lang="en-US" sz="2500" dirty="0" smtClean="0">
                <a:solidFill>
                  <a:srgbClr val="000000"/>
                </a:solidFill>
              </a:rPr>
              <a:t>In v7, a Strongly-ordered access is only guaranteed to complete in program order with respect to Device and Strongly ordered only, not Normal</a:t>
            </a:r>
          </a:p>
          <a:p>
            <a:pPr lvl="1">
              <a:buNone/>
            </a:pPr>
            <a:endParaRPr lang="en-US" dirty="0" smtClean="0"/>
          </a:p>
        </p:txBody>
      </p:sp>
      <p:sp>
        <p:nvSpPr>
          <p:cNvPr id="4" name="Slide Number Placeholder 3"/>
          <p:cNvSpPr>
            <a:spLocks noGrp="1"/>
          </p:cNvSpPr>
          <p:nvPr>
            <p:ph type="sldNum" sz="quarter" idx="11"/>
          </p:nvPr>
        </p:nvSpPr>
        <p:spPr/>
        <p:txBody>
          <a:bodyPr/>
          <a:lstStyle/>
          <a:p>
            <a:fld id="{1E630428-ADF1-4D39-8E02-51BDC4893499}" type="slidenum">
              <a:rPr lang="en-US" smtClean="0"/>
              <a:pPr/>
              <a:t>13</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Memory Barriers</a:t>
            </a:r>
            <a:endParaRPr lang="en-US" sz="3000" dirty="0"/>
          </a:p>
        </p:txBody>
      </p:sp>
      <p:sp>
        <p:nvSpPr>
          <p:cNvPr id="3" name="Content Placeholder 2"/>
          <p:cNvSpPr>
            <a:spLocks noGrp="1"/>
          </p:cNvSpPr>
          <p:nvPr>
            <p:ph idx="1"/>
          </p:nvPr>
        </p:nvSpPr>
        <p:spPr/>
        <p:txBody>
          <a:bodyPr/>
          <a:lstStyle/>
          <a:p>
            <a:r>
              <a:rPr lang="en-US" sz="2500" dirty="0" smtClean="0"/>
              <a:t>Memory Barriers provide a mechanism to force access order and access completion</a:t>
            </a:r>
          </a:p>
          <a:p>
            <a:pPr lvl="1"/>
            <a:r>
              <a:rPr lang="en-US" sz="1800" dirty="0" smtClean="0"/>
              <a:t>Useful in situations where the memory types do not enforce ordering</a:t>
            </a:r>
          </a:p>
          <a:p>
            <a:r>
              <a:rPr lang="en-US" sz="2500" dirty="0" smtClean="0"/>
              <a:t>Two instructions are available for this purpose</a:t>
            </a:r>
          </a:p>
          <a:p>
            <a:pPr lvl="1"/>
            <a:r>
              <a:rPr lang="en-US" sz="1800" i="1" dirty="0" smtClean="0"/>
              <a:t>DMB – </a:t>
            </a:r>
            <a:r>
              <a:rPr lang="en-US" sz="1800" dirty="0" smtClean="0"/>
              <a:t>Data Memory Barrier</a:t>
            </a:r>
          </a:p>
          <a:p>
            <a:pPr lvl="2"/>
            <a:r>
              <a:rPr lang="en-US" dirty="0" smtClean="0"/>
              <a:t>Ensures that all data accesses occurring before the barrier instruction will complete before explicit accesses following it</a:t>
            </a:r>
          </a:p>
          <a:p>
            <a:pPr lvl="1"/>
            <a:r>
              <a:rPr lang="en-US" sz="1800" i="1" dirty="0" smtClean="0"/>
              <a:t>DSB – </a:t>
            </a:r>
            <a:r>
              <a:rPr lang="en-US" sz="1800" dirty="0" smtClean="0"/>
              <a:t>Data Synchronization Barrier</a:t>
            </a:r>
          </a:p>
          <a:p>
            <a:pPr lvl="2"/>
            <a:r>
              <a:rPr lang="en-US" dirty="0" smtClean="0"/>
              <a:t>Ensures that no instruction after the barrier executes until all the pending explicit data access, cache maintenance and TLB maintenance operations have completed</a:t>
            </a:r>
          </a:p>
          <a:p>
            <a:endParaRPr lang="en-US" dirty="0"/>
          </a:p>
        </p:txBody>
      </p:sp>
      <p:sp>
        <p:nvSpPr>
          <p:cNvPr id="4" name="Slide Number Placeholder 3"/>
          <p:cNvSpPr>
            <a:spLocks noGrp="1"/>
          </p:cNvSpPr>
          <p:nvPr>
            <p:ph type="sldNum" sz="quarter" idx="11"/>
          </p:nvPr>
        </p:nvSpPr>
        <p:spPr/>
        <p:txBody>
          <a:bodyPr/>
          <a:lstStyle/>
          <a:p>
            <a:fld id="{1E630428-ADF1-4D39-8E02-51BDC4893499}" type="slidenum">
              <a:rPr lang="en-US" smtClean="0"/>
              <a:pPr/>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Role of MMU</a:t>
            </a:r>
            <a:endParaRPr lang="en-US" sz="3000" dirty="0"/>
          </a:p>
        </p:txBody>
      </p:sp>
      <p:sp>
        <p:nvSpPr>
          <p:cNvPr id="3" name="Content Placeholder 2"/>
          <p:cNvSpPr>
            <a:spLocks noGrp="1"/>
          </p:cNvSpPr>
          <p:nvPr>
            <p:ph idx="1"/>
          </p:nvPr>
        </p:nvSpPr>
        <p:spPr/>
        <p:txBody>
          <a:bodyPr/>
          <a:lstStyle/>
          <a:p>
            <a:r>
              <a:rPr lang="en-US" sz="2500" dirty="0" smtClean="0"/>
              <a:t>MMU handles translation of virtual addresses to physical addresses</a:t>
            </a:r>
          </a:p>
          <a:p>
            <a:pPr lvl="1"/>
            <a:r>
              <a:rPr lang="en-US" sz="1800" dirty="0" smtClean="0"/>
              <a:t>Provides hardware to read translation tables in memory – called table walk</a:t>
            </a:r>
          </a:p>
          <a:p>
            <a:pPr lvl="2"/>
            <a:r>
              <a:rPr lang="en-US" dirty="0" smtClean="0"/>
              <a:t>CP15 Table Base Registers (TTBR) store physical base addresses of tables</a:t>
            </a:r>
          </a:p>
          <a:p>
            <a:pPr lvl="1"/>
            <a:r>
              <a:rPr lang="en-US" sz="1800" dirty="0" smtClean="0"/>
              <a:t>Translation Look-aside Buffers (TLBs) cache recent translations</a:t>
            </a:r>
          </a:p>
          <a:p>
            <a:pPr lvl="2"/>
            <a:r>
              <a:rPr lang="en-US" dirty="0" smtClean="0"/>
              <a:t>Core can have separate instruction and data TLBs, or a shared unified TLB</a:t>
            </a:r>
          </a:p>
          <a:p>
            <a:r>
              <a:rPr lang="en-US" sz="2500" dirty="0" smtClean="0"/>
              <a:t>When MMU is enabled all accesses by the core are passed through it</a:t>
            </a:r>
          </a:p>
          <a:p>
            <a:pPr lvl="1"/>
            <a:r>
              <a:rPr lang="en-US" sz="1800" dirty="0" smtClean="0"/>
              <a:t>MMU will use cached translations from the TLB(s) or perform a table walk</a:t>
            </a:r>
          </a:p>
          <a:p>
            <a:pPr lvl="1"/>
            <a:r>
              <a:rPr lang="en-US" sz="1800" dirty="0" smtClean="0"/>
              <a:t>Translation must occur before cache look-up can complete</a:t>
            </a:r>
            <a:endParaRPr lang="en-US" sz="1800" dirty="0"/>
          </a:p>
        </p:txBody>
      </p:sp>
      <p:sp>
        <p:nvSpPr>
          <p:cNvPr id="4" name="Slide Number Placeholder 3"/>
          <p:cNvSpPr>
            <a:spLocks noGrp="1"/>
          </p:cNvSpPr>
          <p:nvPr>
            <p:ph type="sldNum" sz="quarter" idx="11"/>
          </p:nvPr>
        </p:nvSpPr>
        <p:spPr/>
        <p:txBody>
          <a:bodyPr/>
          <a:lstStyle/>
          <a:p>
            <a:fld id="{1E630428-ADF1-4D39-8E02-51BDC4893499}" type="slidenum">
              <a:rPr lang="en-US" smtClean="0"/>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Translation Tables</a:t>
            </a:r>
            <a:endParaRPr lang="en-US" sz="3000" dirty="0"/>
          </a:p>
        </p:txBody>
      </p:sp>
      <p:sp>
        <p:nvSpPr>
          <p:cNvPr id="3" name="Content Placeholder 2"/>
          <p:cNvSpPr>
            <a:spLocks noGrp="1"/>
          </p:cNvSpPr>
          <p:nvPr>
            <p:ph idx="1"/>
          </p:nvPr>
        </p:nvSpPr>
        <p:spPr/>
        <p:txBody>
          <a:bodyPr/>
          <a:lstStyle/>
          <a:p>
            <a:r>
              <a:rPr lang="en-US" sz="2500" dirty="0" smtClean="0"/>
              <a:t>First-level Translation Table</a:t>
            </a:r>
          </a:p>
          <a:p>
            <a:pPr lvl="1"/>
            <a:r>
              <a:rPr lang="en-US" dirty="0" smtClean="0"/>
              <a:t>Consists of 4096 descriptors, each describing 1MB of virtual memory space (total 4GB)</a:t>
            </a:r>
          </a:p>
          <a:p>
            <a:pPr lvl="1"/>
            <a:r>
              <a:rPr lang="en-US" dirty="0" smtClean="0"/>
              <a:t>The translation table is indexed using bits 31:20 (12 bits) of the Virtual Address</a:t>
            </a:r>
          </a:p>
          <a:p>
            <a:pPr lvl="1"/>
            <a:r>
              <a:rPr lang="en-US" dirty="0" smtClean="0"/>
              <a:t>The descriptor contains bits 31:20 of the physical address that the section maps to or, the physical base address of Second-level table</a:t>
            </a:r>
          </a:p>
          <a:p>
            <a:pPr lvl="0"/>
            <a:r>
              <a:rPr lang="en-US" sz="2500" dirty="0" smtClean="0">
                <a:solidFill>
                  <a:srgbClr val="000000"/>
                </a:solidFill>
              </a:rPr>
              <a:t>Second-level Translation Table</a:t>
            </a:r>
          </a:p>
          <a:p>
            <a:pPr lvl="1"/>
            <a:r>
              <a:rPr lang="en-US" dirty="0" smtClean="0">
                <a:solidFill>
                  <a:srgbClr val="000000"/>
                </a:solidFill>
              </a:rPr>
              <a:t>Subdivides 1MB section into 4K pages ( total 256 entries)</a:t>
            </a:r>
          </a:p>
          <a:p>
            <a:pPr lvl="1"/>
            <a:r>
              <a:rPr lang="en-US" dirty="0" smtClean="0">
                <a:solidFill>
                  <a:srgbClr val="000000"/>
                </a:solidFill>
              </a:rPr>
              <a:t>Second-level tables are indexed using the VA offset into the 1MB</a:t>
            </a:r>
          </a:p>
          <a:p>
            <a:pPr lvl="1"/>
            <a:r>
              <a:rPr lang="en-US" dirty="0" smtClean="0">
                <a:solidFill>
                  <a:srgbClr val="000000"/>
                </a:solidFill>
              </a:rPr>
              <a:t>Second-level descriptor contains the Physical Address (PA)</a:t>
            </a:r>
          </a:p>
          <a:p>
            <a:pPr lvl="0"/>
            <a:r>
              <a:rPr lang="en-US" sz="2500" dirty="0" smtClean="0">
                <a:solidFill>
                  <a:srgbClr val="000000"/>
                </a:solidFill>
              </a:rPr>
              <a:t>Physical Address is calculated using VA (31:20) to first-level and remaining 20 bits gives offset to 4KB page</a:t>
            </a:r>
          </a:p>
          <a:p>
            <a:pPr lvl="1"/>
            <a:endParaRPr lang="en-US" dirty="0" smtClean="0"/>
          </a:p>
        </p:txBody>
      </p:sp>
      <p:sp>
        <p:nvSpPr>
          <p:cNvPr id="4" name="Slide Number Placeholder 3"/>
          <p:cNvSpPr>
            <a:spLocks noGrp="1"/>
          </p:cNvSpPr>
          <p:nvPr>
            <p:ph type="sldNum" sz="quarter" idx="11"/>
          </p:nvPr>
        </p:nvSpPr>
        <p:spPr/>
        <p:txBody>
          <a:bodyPr/>
          <a:lstStyle/>
          <a:p>
            <a:fld id="{1E630428-ADF1-4D39-8E02-51BDC4893499}" type="slidenum">
              <a:rPr lang="en-US" smtClean="0"/>
              <a:pPr/>
              <a:t>16</a:t>
            </a:fld>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of Descriptors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33400" y="990600"/>
            <a:ext cx="7734300" cy="31908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57200" y="4191000"/>
            <a:ext cx="7877175" cy="2085975"/>
          </a:xfrm>
          <a:prstGeom prst="rect">
            <a:avLst/>
          </a:prstGeom>
          <a:noFill/>
          <a:ln w="9525">
            <a:noFill/>
            <a:miter lim="800000"/>
            <a:headEnd/>
            <a:tailEnd/>
          </a:ln>
          <a:effectLst/>
        </p:spPr>
      </p:pic>
      <p:sp>
        <p:nvSpPr>
          <p:cNvPr id="6" name="Slide Number Placeholder 5"/>
          <p:cNvSpPr>
            <a:spLocks noGrp="1"/>
          </p:cNvSpPr>
          <p:nvPr>
            <p:ph type="sldNum" sz="quarter" idx="11"/>
          </p:nvPr>
        </p:nvSpPr>
        <p:spPr/>
        <p:txBody>
          <a:bodyPr/>
          <a:lstStyle/>
          <a:p>
            <a:fld id="{1E630428-ADF1-4D39-8E02-51BDC4893499}" type="slidenum">
              <a:rPr lang="en-US" smtClean="0"/>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Enabling MMU</a:t>
            </a:r>
            <a:endParaRPr lang="en-US" sz="3000" dirty="0"/>
          </a:p>
        </p:txBody>
      </p:sp>
      <p:sp>
        <p:nvSpPr>
          <p:cNvPr id="3" name="Content Placeholder 2"/>
          <p:cNvSpPr>
            <a:spLocks noGrp="1"/>
          </p:cNvSpPr>
          <p:nvPr>
            <p:ph idx="1"/>
          </p:nvPr>
        </p:nvSpPr>
        <p:spPr/>
        <p:txBody>
          <a:bodyPr/>
          <a:lstStyle/>
          <a:p>
            <a:r>
              <a:rPr lang="en-US" sz="2500" dirty="0" smtClean="0"/>
              <a:t>Write translation tables to memory</a:t>
            </a:r>
          </a:p>
          <a:p>
            <a:r>
              <a:rPr lang="en-US" sz="2500" dirty="0" smtClean="0"/>
              <a:t>Update CP15 Translation Table Base Control Register (TTBCR)</a:t>
            </a:r>
          </a:p>
          <a:p>
            <a:r>
              <a:rPr lang="en-US" sz="2500" dirty="0" smtClean="0"/>
              <a:t>Update CP15 TTBR0 and TTBR1</a:t>
            </a:r>
          </a:p>
          <a:p>
            <a:r>
              <a:rPr lang="en-US" sz="2500" dirty="0" smtClean="0"/>
              <a:t>Update CP15 Domain Access Control Register (DACR)</a:t>
            </a:r>
          </a:p>
          <a:p>
            <a:r>
              <a:rPr lang="en-US" sz="2500" dirty="0" smtClean="0"/>
              <a:t>Invalidate TLBs, Caches and branch target buffer</a:t>
            </a:r>
          </a:p>
          <a:p>
            <a:r>
              <a:rPr lang="en-US" sz="2500" dirty="0" smtClean="0"/>
              <a:t>Enable MMU and optionally caches and branch prediction</a:t>
            </a:r>
            <a:endParaRPr lang="en-US" sz="2500" dirty="0"/>
          </a:p>
        </p:txBody>
      </p:sp>
      <p:sp>
        <p:nvSpPr>
          <p:cNvPr id="4" name="Slide Number Placeholder 3"/>
          <p:cNvSpPr>
            <a:spLocks noGrp="1"/>
          </p:cNvSpPr>
          <p:nvPr>
            <p:ph type="sldNum" sz="quarter" idx="11"/>
          </p:nvPr>
        </p:nvSpPr>
        <p:spPr/>
        <p:txBody>
          <a:bodyPr/>
          <a:lstStyle/>
          <a:p>
            <a:fld id="{1E630428-ADF1-4D39-8E02-51BDC4893499}" type="slidenum">
              <a:rPr lang="en-US" smtClean="0"/>
              <a:pPr/>
              <a:t>18</a:t>
            </a:fld>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Modifying the page tables</a:t>
            </a:r>
            <a:endParaRPr lang="en-US" sz="3000" dirty="0"/>
          </a:p>
        </p:txBody>
      </p:sp>
      <p:sp>
        <p:nvSpPr>
          <p:cNvPr id="3" name="Content Placeholder 2"/>
          <p:cNvSpPr>
            <a:spLocks noGrp="1"/>
          </p:cNvSpPr>
          <p:nvPr>
            <p:ph idx="1"/>
          </p:nvPr>
        </p:nvSpPr>
        <p:spPr/>
        <p:txBody>
          <a:bodyPr/>
          <a:lstStyle/>
          <a:p>
            <a:r>
              <a:rPr lang="en-US" sz="2500" dirty="0" smtClean="0"/>
              <a:t>The TLBs keep cached copies of recently used translations so invalidate TLBs when a page table is modified (CP15 registers)</a:t>
            </a:r>
          </a:p>
          <a:p>
            <a:endParaRPr lang="en-US" sz="2500" dirty="0" smtClean="0"/>
          </a:p>
          <a:p>
            <a:r>
              <a:rPr lang="en-US" sz="2500" dirty="0" smtClean="0"/>
              <a:t>Steps to update TLBs</a:t>
            </a:r>
          </a:p>
          <a:p>
            <a:pPr lvl="1"/>
            <a:r>
              <a:rPr lang="en-US" sz="1800" dirty="0" smtClean="0"/>
              <a:t>Issue a DSB to ensure out standing accesses are completed</a:t>
            </a:r>
          </a:p>
          <a:p>
            <a:pPr lvl="1"/>
            <a:r>
              <a:rPr lang="en-US" sz="1800" dirty="0" smtClean="0"/>
              <a:t>Modify page tables</a:t>
            </a:r>
          </a:p>
          <a:p>
            <a:pPr lvl="1"/>
            <a:r>
              <a:rPr lang="en-US" sz="1800" dirty="0" smtClean="0"/>
              <a:t>Invalidate TLBs</a:t>
            </a:r>
          </a:p>
          <a:p>
            <a:pPr lvl="1"/>
            <a:r>
              <a:rPr lang="en-US" sz="1800" dirty="0" smtClean="0"/>
              <a:t>Issue a DSB to ensure subsequent accesses do not start before TLB invalidate completes</a:t>
            </a:r>
          </a:p>
          <a:p>
            <a:endParaRPr lang="en-US" sz="2500" dirty="0" smtClean="0"/>
          </a:p>
          <a:p>
            <a:r>
              <a:rPr lang="en-US" sz="2500" dirty="0" smtClean="0"/>
              <a:t>If the region being modified contains instructions, the branch target buffer must also be invalidated</a:t>
            </a:r>
          </a:p>
          <a:p>
            <a:endParaRPr lang="en-US" dirty="0"/>
          </a:p>
        </p:txBody>
      </p:sp>
      <p:sp>
        <p:nvSpPr>
          <p:cNvPr id="4" name="Slide Number Placeholder 3"/>
          <p:cNvSpPr>
            <a:spLocks noGrp="1"/>
          </p:cNvSpPr>
          <p:nvPr>
            <p:ph type="sldNum" sz="quarter" idx="11"/>
          </p:nvPr>
        </p:nvSpPr>
        <p:spPr/>
        <p:txBody>
          <a:bodyPr/>
          <a:lstStyle/>
          <a:p>
            <a:fld id="{1E630428-ADF1-4D39-8E02-51BDC4893499}" type="slidenum">
              <a:rPr lang="en-US" smtClean="0"/>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000" dirty="0" smtClean="0"/>
              <a:t>Agenda</a:t>
            </a:r>
            <a:endParaRPr lang="en-US" sz="3000" dirty="0"/>
          </a:p>
        </p:txBody>
      </p:sp>
      <p:sp>
        <p:nvSpPr>
          <p:cNvPr id="5" name="Content Placeholder 4"/>
          <p:cNvSpPr>
            <a:spLocks noGrp="1"/>
          </p:cNvSpPr>
          <p:nvPr>
            <p:ph idx="1"/>
          </p:nvPr>
        </p:nvSpPr>
        <p:spPr/>
        <p:txBody>
          <a:bodyPr/>
          <a:lstStyle/>
          <a:p>
            <a:r>
              <a:rPr lang="en-US" sz="2500" dirty="0" smtClean="0">
                <a:solidFill>
                  <a:srgbClr val="FF0000"/>
                </a:solidFill>
              </a:rPr>
              <a:t>Caches</a:t>
            </a:r>
          </a:p>
          <a:p>
            <a:r>
              <a:rPr lang="en-US" sz="2500" dirty="0" smtClean="0"/>
              <a:t>Memory Management</a:t>
            </a:r>
          </a:p>
          <a:p>
            <a:r>
              <a:rPr lang="en-US" sz="2500" dirty="0" smtClean="0"/>
              <a:t>Synchronization Barriers</a:t>
            </a:r>
            <a:endParaRPr lang="en-US" sz="2500" dirty="0"/>
          </a:p>
        </p:txBody>
      </p:sp>
      <p:sp>
        <p:nvSpPr>
          <p:cNvPr id="6" name="Slide Number Placeholder 5"/>
          <p:cNvSpPr>
            <a:spLocks noGrp="1"/>
          </p:cNvSpPr>
          <p:nvPr>
            <p:ph type="sldNum" sz="quarter" idx="11"/>
          </p:nvPr>
        </p:nvSpPr>
        <p:spPr/>
        <p:txBody>
          <a:bodyPr/>
          <a:lstStyle/>
          <a:p>
            <a:fld id="{1E630428-ADF1-4D39-8E02-51BDC4893499}" type="slidenum">
              <a:rPr lang="en-US" smtClean="0"/>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Task Switching</a:t>
            </a:r>
            <a:endParaRPr lang="en-US" sz="3000" dirty="0"/>
          </a:p>
        </p:txBody>
      </p:sp>
      <p:sp>
        <p:nvSpPr>
          <p:cNvPr id="3" name="Content Placeholder 2"/>
          <p:cNvSpPr>
            <a:spLocks noGrp="1"/>
          </p:cNvSpPr>
          <p:nvPr>
            <p:ph idx="1"/>
          </p:nvPr>
        </p:nvSpPr>
        <p:spPr/>
        <p:txBody>
          <a:bodyPr/>
          <a:lstStyle/>
          <a:p>
            <a:r>
              <a:rPr lang="en-US" sz="2500" dirty="0" smtClean="0"/>
              <a:t>The virtual address space is usually split in two</a:t>
            </a:r>
          </a:p>
          <a:p>
            <a:pPr lvl="1"/>
            <a:r>
              <a:rPr lang="en-US" sz="1800" dirty="0" smtClean="0"/>
              <a:t>Kernel Space</a:t>
            </a:r>
          </a:p>
          <a:p>
            <a:pPr lvl="2"/>
            <a:r>
              <a:rPr lang="en-US" dirty="0" smtClean="0"/>
              <a:t>Kernel code and Peripherals</a:t>
            </a:r>
          </a:p>
          <a:p>
            <a:pPr lvl="2"/>
            <a:r>
              <a:rPr lang="en-US" dirty="0" smtClean="0"/>
              <a:t>Remains constant across applications</a:t>
            </a:r>
          </a:p>
          <a:p>
            <a:pPr lvl="1"/>
            <a:r>
              <a:rPr lang="en-US" sz="1800" dirty="0" smtClean="0"/>
              <a:t>Application Space</a:t>
            </a:r>
          </a:p>
          <a:p>
            <a:pPr lvl="2"/>
            <a:r>
              <a:rPr lang="en-US" dirty="0" smtClean="0"/>
              <a:t>Application Specific</a:t>
            </a:r>
          </a:p>
          <a:p>
            <a:pPr lvl="2"/>
            <a:r>
              <a:rPr lang="en-US" dirty="0" smtClean="0"/>
              <a:t>Changes on context switch</a:t>
            </a:r>
          </a:p>
          <a:p>
            <a:pPr lvl="2">
              <a:buNone/>
            </a:pPr>
            <a:endParaRPr lang="en-US" dirty="0" smtClean="0"/>
          </a:p>
          <a:p>
            <a:pPr lvl="0"/>
            <a:r>
              <a:rPr lang="en-US" sz="2500" dirty="0" smtClean="0">
                <a:solidFill>
                  <a:srgbClr val="000000"/>
                </a:solidFill>
              </a:rPr>
              <a:t>Task switching introduces an overhead</a:t>
            </a:r>
            <a:endParaRPr lang="en-US" sz="900" dirty="0" smtClean="0">
              <a:solidFill>
                <a:srgbClr val="000000"/>
              </a:solidFill>
            </a:endParaRPr>
          </a:p>
          <a:p>
            <a:pPr lvl="1"/>
            <a:r>
              <a:rPr lang="en-US" sz="1800" dirty="0" smtClean="0">
                <a:solidFill>
                  <a:srgbClr val="000000"/>
                </a:solidFill>
              </a:rPr>
              <a:t>TLBs need to be flushed</a:t>
            </a:r>
          </a:p>
          <a:p>
            <a:pPr lvl="1"/>
            <a:r>
              <a:rPr lang="en-US" sz="1800" dirty="0" smtClean="0">
                <a:solidFill>
                  <a:srgbClr val="000000"/>
                </a:solidFill>
              </a:rPr>
              <a:t>Need to issue DSB before and after updating TTBR1 and Context ID register</a:t>
            </a:r>
          </a:p>
          <a:p>
            <a:pPr lvl="1"/>
            <a:r>
              <a:rPr lang="en-US" sz="1800" dirty="0" smtClean="0">
                <a:solidFill>
                  <a:srgbClr val="000000"/>
                </a:solidFill>
              </a:rPr>
              <a:t>Branch target history should be </a:t>
            </a:r>
            <a:r>
              <a:rPr lang="en-US" sz="1800" dirty="0" smtClean="0">
                <a:solidFill>
                  <a:srgbClr val="000000"/>
                </a:solidFill>
              </a:rPr>
              <a:t>flushed</a:t>
            </a:r>
          </a:p>
          <a:p>
            <a:pPr lvl="1"/>
            <a:r>
              <a:rPr lang="en-US" sz="1800" dirty="0" smtClean="0">
                <a:solidFill>
                  <a:srgbClr val="000000"/>
                </a:solidFill>
              </a:rPr>
              <a:t>Caches may need to be flushed</a:t>
            </a:r>
            <a:endParaRPr lang="en-US" sz="1800" dirty="0" smtClean="0">
              <a:solidFill>
                <a:srgbClr val="000000"/>
              </a:solidFill>
            </a:endParaRPr>
          </a:p>
          <a:p>
            <a:pPr lvl="1"/>
            <a:endParaRPr lang="en-US" dirty="0" smtClean="0"/>
          </a:p>
        </p:txBody>
      </p:sp>
      <p:sp>
        <p:nvSpPr>
          <p:cNvPr id="4" name="Slide Number Placeholder 3"/>
          <p:cNvSpPr>
            <a:spLocks noGrp="1"/>
          </p:cNvSpPr>
          <p:nvPr>
            <p:ph type="sldNum" sz="quarter" idx="11"/>
          </p:nvPr>
        </p:nvSpPr>
        <p:spPr/>
        <p:txBody>
          <a:bodyPr/>
          <a:lstStyle/>
          <a:p>
            <a:fld id="{1E630428-ADF1-4D39-8E02-51BDC4893499}" type="slidenum">
              <a:rPr lang="en-US" smtClean="0"/>
              <a:pPr/>
              <a:t>20</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Reduce Task Switching overhead</a:t>
            </a:r>
            <a:endParaRPr lang="en-US" sz="3000" dirty="0"/>
          </a:p>
        </p:txBody>
      </p:sp>
      <p:sp>
        <p:nvSpPr>
          <p:cNvPr id="3" name="Content Placeholder 2"/>
          <p:cNvSpPr>
            <a:spLocks noGrp="1"/>
          </p:cNvSpPr>
          <p:nvPr>
            <p:ph idx="1"/>
          </p:nvPr>
        </p:nvSpPr>
        <p:spPr/>
        <p:txBody>
          <a:bodyPr/>
          <a:lstStyle/>
          <a:p>
            <a:pPr lvl="0"/>
            <a:r>
              <a:rPr lang="en-US" sz="2500" dirty="0" smtClean="0">
                <a:solidFill>
                  <a:srgbClr val="000000"/>
                </a:solidFill>
              </a:rPr>
              <a:t>V7-A cores provide mechanisms to reduce the overhead</a:t>
            </a:r>
          </a:p>
          <a:p>
            <a:pPr lvl="1"/>
            <a:r>
              <a:rPr lang="en-US" dirty="0" smtClean="0">
                <a:solidFill>
                  <a:srgbClr val="000000"/>
                </a:solidFill>
              </a:rPr>
              <a:t>Global and Non-Global page table entries</a:t>
            </a:r>
          </a:p>
          <a:p>
            <a:pPr lvl="1"/>
            <a:r>
              <a:rPr lang="en-US" dirty="0" smtClean="0">
                <a:solidFill>
                  <a:srgbClr val="000000"/>
                </a:solidFill>
              </a:rPr>
              <a:t>Application Space Identifiers (ASIDs)</a:t>
            </a:r>
            <a:endParaRPr lang="en-US" dirty="0" smtClean="0"/>
          </a:p>
          <a:p>
            <a:r>
              <a:rPr lang="en-US" sz="2500" dirty="0" smtClean="0"/>
              <a:t>ASID is used to identify the currently running task</a:t>
            </a:r>
          </a:p>
          <a:p>
            <a:pPr lvl="1"/>
            <a:r>
              <a:rPr lang="en-US" sz="1800" dirty="0" smtClean="0"/>
              <a:t>8bits are allocated in Context ID register</a:t>
            </a:r>
          </a:p>
          <a:p>
            <a:r>
              <a:rPr lang="en-US" sz="2500" dirty="0" smtClean="0"/>
              <a:t>Page table entries can be marked as Global or Non-Global (</a:t>
            </a:r>
            <a:r>
              <a:rPr lang="en-US" sz="2500" dirty="0" err="1" smtClean="0"/>
              <a:t>nG</a:t>
            </a:r>
            <a:r>
              <a:rPr lang="en-US" sz="2500" dirty="0" smtClean="0"/>
              <a:t> bit)</a:t>
            </a:r>
          </a:p>
          <a:p>
            <a:pPr lvl="1"/>
            <a:r>
              <a:rPr lang="en-US" sz="1800" dirty="0" smtClean="0"/>
              <a:t>For Non-Global entries the TLB will store the translation and current ASIDs value</a:t>
            </a:r>
          </a:p>
          <a:p>
            <a:pPr lvl="2"/>
            <a:r>
              <a:rPr lang="en-US" dirty="0" smtClean="0"/>
              <a:t>TLB hit only when ASID matches</a:t>
            </a:r>
          </a:p>
          <a:p>
            <a:pPr lvl="1"/>
            <a:r>
              <a:rPr lang="en-US" sz="1800" dirty="0" smtClean="0"/>
              <a:t>Can be used to remove need to flush the TLB on context switch</a:t>
            </a:r>
          </a:p>
          <a:p>
            <a:pPr lvl="0"/>
            <a:r>
              <a:rPr lang="en-US" sz="2500" dirty="0" smtClean="0">
                <a:solidFill>
                  <a:srgbClr val="000000"/>
                </a:solidFill>
              </a:rPr>
              <a:t>TTBR0 </a:t>
            </a:r>
            <a:r>
              <a:rPr lang="en-US" sz="2500" dirty="0" smtClean="0">
                <a:solidFill>
                  <a:srgbClr val="000000"/>
                </a:solidFill>
              </a:rPr>
              <a:t>is typically used for OS and peripherals</a:t>
            </a:r>
          </a:p>
          <a:p>
            <a:pPr lvl="0"/>
            <a:r>
              <a:rPr lang="en-US" sz="2500" dirty="0" smtClean="0">
                <a:solidFill>
                  <a:srgbClr val="000000"/>
                </a:solidFill>
              </a:rPr>
              <a:t>TTBR1 </a:t>
            </a:r>
            <a:r>
              <a:rPr lang="en-US" sz="2500" dirty="0" smtClean="0">
                <a:solidFill>
                  <a:srgbClr val="000000"/>
                </a:solidFill>
              </a:rPr>
              <a:t>is typically used for applications</a:t>
            </a:r>
          </a:p>
          <a:p>
            <a:pPr lvl="1"/>
            <a:endParaRPr lang="en-US" dirty="0" smtClean="0"/>
          </a:p>
        </p:txBody>
      </p:sp>
      <p:sp>
        <p:nvSpPr>
          <p:cNvPr id="4" name="Slide Number Placeholder 3"/>
          <p:cNvSpPr>
            <a:spLocks noGrp="1"/>
          </p:cNvSpPr>
          <p:nvPr>
            <p:ph type="sldNum" sz="quarter" idx="11"/>
          </p:nvPr>
        </p:nvSpPr>
        <p:spPr/>
        <p:txBody>
          <a:bodyPr/>
          <a:lstStyle/>
          <a:p>
            <a:fld id="{1E630428-ADF1-4D39-8E02-51BDC4893499}" type="slidenum">
              <a:rPr lang="en-US" smtClean="0"/>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000" dirty="0" smtClean="0"/>
              <a:t>Agenda</a:t>
            </a:r>
            <a:endParaRPr lang="en-US" sz="3000" dirty="0"/>
          </a:p>
        </p:txBody>
      </p:sp>
      <p:sp>
        <p:nvSpPr>
          <p:cNvPr id="5" name="Content Placeholder 4"/>
          <p:cNvSpPr>
            <a:spLocks noGrp="1"/>
          </p:cNvSpPr>
          <p:nvPr>
            <p:ph idx="1"/>
          </p:nvPr>
        </p:nvSpPr>
        <p:spPr/>
        <p:txBody>
          <a:bodyPr/>
          <a:lstStyle/>
          <a:p>
            <a:r>
              <a:rPr lang="en-US" sz="2500" dirty="0" smtClean="0"/>
              <a:t>Caches</a:t>
            </a:r>
            <a:endParaRPr lang="en-US" sz="2500" dirty="0" smtClean="0"/>
          </a:p>
          <a:p>
            <a:r>
              <a:rPr lang="en-US" sz="2500" dirty="0" smtClean="0"/>
              <a:t>Memory Management</a:t>
            </a:r>
          </a:p>
          <a:p>
            <a:r>
              <a:rPr lang="en-US" sz="2500" dirty="0" smtClean="0">
                <a:solidFill>
                  <a:srgbClr val="FF0000"/>
                </a:solidFill>
              </a:rPr>
              <a:t>Synchronization Barriers</a:t>
            </a:r>
            <a:endParaRPr lang="en-US" sz="2500" dirty="0">
              <a:solidFill>
                <a:srgbClr val="FF0000"/>
              </a:solidFill>
            </a:endParaRPr>
          </a:p>
        </p:txBody>
      </p:sp>
      <p:sp>
        <p:nvSpPr>
          <p:cNvPr id="6" name="Slide Number Placeholder 5"/>
          <p:cNvSpPr>
            <a:spLocks noGrp="1"/>
          </p:cNvSpPr>
          <p:nvPr>
            <p:ph type="sldNum" sz="quarter" idx="11"/>
          </p:nvPr>
        </p:nvSpPr>
        <p:spPr/>
        <p:txBody>
          <a:bodyPr/>
          <a:lstStyle/>
          <a:p>
            <a:fld id="{1E630428-ADF1-4D39-8E02-51BDC4893499}" type="slidenum">
              <a:rPr lang="en-US" smtClean="0"/>
              <a:pPr/>
              <a:t>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Synchronization Barriers</a:t>
            </a:r>
            <a:endParaRPr lang="en-US" sz="3000" dirty="0"/>
          </a:p>
        </p:txBody>
      </p:sp>
      <p:sp>
        <p:nvSpPr>
          <p:cNvPr id="3" name="Content Placeholder 2"/>
          <p:cNvSpPr>
            <a:spLocks noGrp="1"/>
          </p:cNvSpPr>
          <p:nvPr>
            <p:ph idx="1"/>
          </p:nvPr>
        </p:nvSpPr>
        <p:spPr/>
        <p:txBody>
          <a:bodyPr/>
          <a:lstStyle/>
          <a:p>
            <a:r>
              <a:rPr lang="en-US" sz="2500" dirty="0" smtClean="0"/>
              <a:t>Classic ARM processors execute instructions and data accesses in program order</a:t>
            </a:r>
          </a:p>
          <a:p>
            <a:r>
              <a:rPr lang="en-US" sz="2500" dirty="0" smtClean="0"/>
              <a:t>The latest processors are capable of optimizing order of execution, in some situations this leads to unpredictable behavior</a:t>
            </a:r>
          </a:p>
          <a:p>
            <a:r>
              <a:rPr lang="en-US" sz="2500" b="1" dirty="0" smtClean="0"/>
              <a:t>DSB</a:t>
            </a:r>
            <a:r>
              <a:rPr lang="en-US" sz="2500" dirty="0" smtClean="0"/>
              <a:t> -  </a:t>
            </a:r>
            <a:r>
              <a:rPr lang="en-US" sz="2200" dirty="0" smtClean="0"/>
              <a:t>completes when all instructions before this instruction complete</a:t>
            </a:r>
          </a:p>
          <a:p>
            <a:r>
              <a:rPr lang="en-US" sz="2500" b="1" dirty="0" smtClean="0"/>
              <a:t>DMB </a:t>
            </a:r>
            <a:r>
              <a:rPr lang="en-US" sz="2500" dirty="0" smtClean="0"/>
              <a:t>- </a:t>
            </a:r>
            <a:r>
              <a:rPr lang="en-US" sz="2200" dirty="0" smtClean="0"/>
              <a:t>ensures that all explicit memory accesses before the DMB instruction complete before any explicit memory accesses after the DMB instruction start</a:t>
            </a:r>
          </a:p>
          <a:p>
            <a:r>
              <a:rPr lang="en-US" sz="2500" b="1" dirty="0" smtClean="0"/>
              <a:t>ISB </a:t>
            </a:r>
            <a:r>
              <a:rPr lang="en-US" sz="2500" dirty="0" smtClean="0"/>
              <a:t>- </a:t>
            </a:r>
            <a:r>
              <a:rPr lang="en-US" sz="2200" dirty="0" smtClean="0"/>
              <a:t>flushes the pipeline in the processor, so that all instructions following the ISB are fetched from cache or memory, after the ISB has been completed.</a:t>
            </a:r>
            <a:endParaRPr lang="en-US" sz="2200" b="1" dirty="0"/>
          </a:p>
        </p:txBody>
      </p:sp>
      <p:sp>
        <p:nvSpPr>
          <p:cNvPr id="4" name="Slide Number Placeholder 3"/>
          <p:cNvSpPr>
            <a:spLocks noGrp="1"/>
          </p:cNvSpPr>
          <p:nvPr>
            <p:ph type="sldNum" sz="quarter" idx="11"/>
          </p:nvPr>
        </p:nvSpPr>
        <p:spPr/>
        <p:txBody>
          <a:bodyPr/>
          <a:lstStyle/>
          <a:p>
            <a:fld id="{1E630428-ADF1-4D39-8E02-51BDC4893499}" type="slidenum">
              <a:rPr lang="en-US" smtClean="0"/>
              <a:pPr/>
              <a:t>23</a:t>
            </a:fld>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Insert these instructions? (1)</a:t>
            </a:r>
            <a:endParaRPr lang="en-US" dirty="0"/>
          </a:p>
        </p:txBody>
      </p:sp>
      <p:sp>
        <p:nvSpPr>
          <p:cNvPr id="3" name="Content Placeholder 2"/>
          <p:cNvSpPr>
            <a:spLocks noGrp="1"/>
          </p:cNvSpPr>
          <p:nvPr>
            <p:ph idx="1"/>
          </p:nvPr>
        </p:nvSpPr>
        <p:spPr/>
        <p:txBody>
          <a:bodyPr/>
          <a:lstStyle/>
          <a:p>
            <a:r>
              <a:rPr lang="en-US" b="1" dirty="0" err="1" smtClean="0"/>
              <a:t>Mutexes</a:t>
            </a:r>
            <a:endParaRPr lang="en-US" b="1" dirty="0" smtClean="0"/>
          </a:p>
          <a:p>
            <a:r>
              <a:rPr lang="en-US" sz="2500" dirty="0" smtClean="0"/>
              <a:t>Perform a DMB operation:</a:t>
            </a:r>
          </a:p>
          <a:p>
            <a:pPr lvl="1"/>
            <a:r>
              <a:rPr lang="en-US" sz="1800" dirty="0" smtClean="0"/>
              <a:t>between acquiring a resource (</a:t>
            </a:r>
            <a:r>
              <a:rPr lang="en-US" sz="1800" dirty="0" err="1" smtClean="0"/>
              <a:t>lock_mutex</a:t>
            </a:r>
            <a:r>
              <a:rPr lang="en-US" sz="1800" dirty="0" smtClean="0"/>
              <a:t>) and making access to that resource</a:t>
            </a:r>
          </a:p>
          <a:p>
            <a:pPr lvl="1"/>
            <a:r>
              <a:rPr lang="en-US" sz="1800" dirty="0" smtClean="0"/>
              <a:t>before making resource available (</a:t>
            </a:r>
            <a:r>
              <a:rPr lang="en-US" sz="1800" dirty="0" err="1" smtClean="0"/>
              <a:t>unlock_mutex</a:t>
            </a:r>
            <a:r>
              <a:rPr lang="en-US" sz="1800" dirty="0" smtClean="0"/>
              <a:t>)</a:t>
            </a:r>
          </a:p>
          <a:p>
            <a:pPr lvl="1"/>
            <a:endParaRPr lang="en-US" sz="1800" dirty="0" smtClean="0"/>
          </a:p>
          <a:p>
            <a:r>
              <a:rPr lang="en-US" sz="2500" dirty="0" smtClean="0"/>
              <a:t>Perform a DSB operation:</a:t>
            </a:r>
          </a:p>
          <a:p>
            <a:pPr lvl="1"/>
            <a:r>
              <a:rPr lang="en-US" sz="1800" dirty="0" smtClean="0"/>
              <a:t>After updating synchronization variable (</a:t>
            </a:r>
            <a:r>
              <a:rPr lang="en-US" sz="1800" dirty="0" err="1" smtClean="0"/>
              <a:t>unlock_mutex</a:t>
            </a:r>
            <a:r>
              <a:rPr lang="en-US" sz="1800" dirty="0" smtClean="0"/>
              <a:t>) so as to be visible to all processors</a:t>
            </a:r>
          </a:p>
          <a:p>
            <a:pPr lvl="1"/>
            <a:endParaRPr lang="en-US" dirty="0" smtClean="0"/>
          </a:p>
        </p:txBody>
      </p:sp>
      <p:sp>
        <p:nvSpPr>
          <p:cNvPr id="4" name="Slide Number Placeholder 3"/>
          <p:cNvSpPr>
            <a:spLocks noGrp="1"/>
          </p:cNvSpPr>
          <p:nvPr>
            <p:ph type="sldNum" sz="quarter" idx="11"/>
          </p:nvPr>
        </p:nvSpPr>
        <p:spPr/>
        <p:txBody>
          <a:bodyPr/>
          <a:lstStyle/>
          <a:p>
            <a:fld id="{1E630428-ADF1-4D39-8E02-51BDC4893499}" type="slidenum">
              <a:rPr lang="en-US" smtClean="0"/>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Insert these instructions? (2)</a:t>
            </a:r>
            <a:endParaRPr lang="en-US" dirty="0"/>
          </a:p>
        </p:txBody>
      </p:sp>
      <p:sp>
        <p:nvSpPr>
          <p:cNvPr id="3" name="Content Placeholder 2"/>
          <p:cNvSpPr>
            <a:spLocks noGrp="1"/>
          </p:cNvSpPr>
          <p:nvPr>
            <p:ph idx="1"/>
          </p:nvPr>
        </p:nvSpPr>
        <p:spPr/>
        <p:txBody>
          <a:bodyPr/>
          <a:lstStyle/>
          <a:p>
            <a:r>
              <a:rPr lang="en-US" b="1" dirty="0" smtClean="0"/>
              <a:t>Memory remapping</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2500" dirty="0" smtClean="0"/>
              <a:t>Use DMB and ISB instructions</a:t>
            </a:r>
            <a:endParaRPr lang="en-US" sz="2500" dirty="0"/>
          </a:p>
        </p:txBody>
      </p:sp>
      <p:pic>
        <p:nvPicPr>
          <p:cNvPr id="5" name="Picture 4" descr="memory_barriers_1.PNG"/>
          <p:cNvPicPr>
            <a:picLocks noChangeAspect="1"/>
          </p:cNvPicPr>
          <p:nvPr/>
        </p:nvPicPr>
        <p:blipFill>
          <a:blip r:embed="rId3" cstate="print"/>
          <a:stretch>
            <a:fillRect/>
          </a:stretch>
        </p:blipFill>
        <p:spPr>
          <a:xfrm>
            <a:off x="2586037" y="2162175"/>
            <a:ext cx="3971925" cy="2533650"/>
          </a:xfrm>
          <a:prstGeom prst="rect">
            <a:avLst/>
          </a:prstGeom>
        </p:spPr>
      </p:pic>
      <p:sp>
        <p:nvSpPr>
          <p:cNvPr id="6" name="Slide Number Placeholder 5"/>
          <p:cNvSpPr>
            <a:spLocks noGrp="1"/>
          </p:cNvSpPr>
          <p:nvPr>
            <p:ph type="sldNum" sz="quarter" idx="11"/>
          </p:nvPr>
        </p:nvSpPr>
        <p:spPr/>
        <p:txBody>
          <a:bodyPr/>
          <a:lstStyle/>
          <a:p>
            <a:fld id="{1E630428-ADF1-4D39-8E02-51BDC4893499}" type="slidenum">
              <a:rPr lang="en-US" smtClean="0"/>
              <a:pPr/>
              <a:t>25</a:t>
            </a:fld>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Insert these instructions? (3)</a:t>
            </a:r>
            <a:endParaRPr lang="en-US" dirty="0"/>
          </a:p>
        </p:txBody>
      </p:sp>
      <p:sp>
        <p:nvSpPr>
          <p:cNvPr id="3" name="Content Placeholder 2"/>
          <p:cNvSpPr>
            <a:spLocks noGrp="1"/>
          </p:cNvSpPr>
          <p:nvPr>
            <p:ph idx="1"/>
          </p:nvPr>
        </p:nvSpPr>
        <p:spPr/>
        <p:txBody>
          <a:bodyPr/>
          <a:lstStyle/>
          <a:p>
            <a:r>
              <a:rPr lang="en-US" b="1" dirty="0" smtClean="0"/>
              <a:t>Interrupts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2500" dirty="0" smtClean="0"/>
              <a:t>Use DSB before interrupts are enabled in interrupt handler</a:t>
            </a:r>
            <a:endParaRPr lang="en-US" sz="2500" dirty="0"/>
          </a:p>
        </p:txBody>
      </p:sp>
      <p:pic>
        <p:nvPicPr>
          <p:cNvPr id="5" name="Picture 4" descr="memory_barriers_2.PNG"/>
          <p:cNvPicPr>
            <a:picLocks noChangeAspect="1"/>
          </p:cNvPicPr>
          <p:nvPr/>
        </p:nvPicPr>
        <p:blipFill>
          <a:blip r:embed="rId3" cstate="print"/>
          <a:stretch>
            <a:fillRect/>
          </a:stretch>
        </p:blipFill>
        <p:spPr>
          <a:xfrm>
            <a:off x="1809750" y="2381250"/>
            <a:ext cx="5524500" cy="2095500"/>
          </a:xfrm>
          <a:prstGeom prst="rect">
            <a:avLst/>
          </a:prstGeom>
        </p:spPr>
      </p:pic>
      <p:sp>
        <p:nvSpPr>
          <p:cNvPr id="6" name="Slide Number Placeholder 5"/>
          <p:cNvSpPr>
            <a:spLocks noGrp="1"/>
          </p:cNvSpPr>
          <p:nvPr>
            <p:ph type="sldNum" sz="quarter" idx="11"/>
          </p:nvPr>
        </p:nvSpPr>
        <p:spPr/>
        <p:txBody>
          <a:bodyPr/>
          <a:lstStyle/>
          <a:p>
            <a:fld id="{1E630428-ADF1-4D39-8E02-51BDC4893499}" type="slidenum">
              <a:rPr lang="en-US" smtClean="0"/>
              <a:pPr/>
              <a:t>26</a:t>
            </a:fld>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Insert these instructions? (4)</a:t>
            </a:r>
            <a:endParaRPr lang="en-US" dirty="0"/>
          </a:p>
        </p:txBody>
      </p:sp>
      <p:sp>
        <p:nvSpPr>
          <p:cNvPr id="3" name="Content Placeholder 2"/>
          <p:cNvSpPr>
            <a:spLocks noGrp="1"/>
          </p:cNvSpPr>
          <p:nvPr>
            <p:ph idx="1"/>
          </p:nvPr>
        </p:nvSpPr>
        <p:spPr/>
        <p:txBody>
          <a:bodyPr/>
          <a:lstStyle/>
          <a:p>
            <a:r>
              <a:rPr lang="en-US" b="1" dirty="0" smtClean="0"/>
              <a:t>Self-modifying code</a:t>
            </a:r>
          </a:p>
          <a:p>
            <a:r>
              <a:rPr lang="en-US" sz="2500" dirty="0" smtClean="0"/>
              <a:t>Must be precede by an ISB, because the </a:t>
            </a:r>
            <a:r>
              <a:rPr lang="en-US" sz="2500" dirty="0" smtClean="0"/>
              <a:t>pre-fetch </a:t>
            </a:r>
            <a:r>
              <a:rPr lang="en-US" sz="2500" dirty="0" smtClean="0"/>
              <a:t>unit pipeline and the core pipeline may contain out-of-date instructions</a:t>
            </a:r>
            <a:endParaRPr lang="en-US" sz="2500" dirty="0"/>
          </a:p>
        </p:txBody>
      </p:sp>
      <p:sp>
        <p:nvSpPr>
          <p:cNvPr id="4" name="Slide Number Placeholder 3"/>
          <p:cNvSpPr>
            <a:spLocks noGrp="1"/>
          </p:cNvSpPr>
          <p:nvPr>
            <p:ph type="sldNum" sz="quarter" idx="11"/>
          </p:nvPr>
        </p:nvSpPr>
        <p:spPr/>
        <p:txBody>
          <a:bodyPr/>
          <a:lstStyle/>
          <a:p>
            <a:fld id="{1E630428-ADF1-4D39-8E02-51BDC4893499}" type="slidenum">
              <a:rPr lang="en-US" smtClean="0"/>
              <a:pPr/>
              <a:t>27</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5"/>
          <p:cNvSpPr>
            <a:spLocks noGrp="1"/>
          </p:cNvSpPr>
          <p:nvPr>
            <p:ph type="title"/>
          </p:nvPr>
        </p:nvSpPr>
        <p:spPr/>
        <p:txBody>
          <a:bodyPr/>
          <a:lstStyle/>
          <a:p>
            <a:r>
              <a:rPr lang="en-US" sz="3000" dirty="0" smtClean="0"/>
              <a:t>What is a Cache?</a:t>
            </a:r>
          </a:p>
        </p:txBody>
      </p:sp>
      <p:sp>
        <p:nvSpPr>
          <p:cNvPr id="7171" name="Content Placeholder 6"/>
          <p:cNvSpPr>
            <a:spLocks noGrp="1"/>
          </p:cNvSpPr>
          <p:nvPr>
            <p:ph idx="1"/>
          </p:nvPr>
        </p:nvSpPr>
        <p:spPr/>
        <p:txBody>
          <a:bodyPr/>
          <a:lstStyle/>
          <a:p>
            <a:r>
              <a:rPr lang="en-US" sz="2000" dirty="0" smtClean="0"/>
              <a:t>Small fast memory, local to the processor</a:t>
            </a:r>
          </a:p>
          <a:p>
            <a:r>
              <a:rPr lang="en-US" sz="2000" dirty="0" smtClean="0"/>
              <a:t>Automatically holds copies of recently accessed memory locations</a:t>
            </a:r>
          </a:p>
          <a:p>
            <a:pPr marL="692150" lvl="2" indent="-231775"/>
            <a:r>
              <a:rPr lang="en-US" sz="2000" dirty="0" smtClean="0"/>
              <a:t>Which memory locations are cached is controlled via MMU or MPU</a:t>
            </a:r>
          </a:p>
          <a:p>
            <a:r>
              <a:rPr lang="en-US" sz="2000" dirty="0" smtClean="0"/>
              <a:t>Relies on memory re-use to improve performance</a:t>
            </a:r>
          </a:p>
          <a:p>
            <a:r>
              <a:rPr lang="en-US" sz="2000" dirty="0" smtClean="0"/>
              <a:t>Improves performance for slow and narrow memory</a:t>
            </a:r>
          </a:p>
          <a:p>
            <a:r>
              <a:rPr lang="en-US" sz="2000" dirty="0" smtClean="0"/>
              <a:t>Reduces bus bandwidth requirements and so power consumption</a:t>
            </a:r>
          </a:p>
        </p:txBody>
      </p:sp>
      <p:sp>
        <p:nvSpPr>
          <p:cNvPr id="5" name="Slide Number Placeholder 4"/>
          <p:cNvSpPr>
            <a:spLocks noGrp="1"/>
          </p:cNvSpPr>
          <p:nvPr>
            <p:ph type="sldNum" sz="quarter" idx="11"/>
          </p:nvPr>
        </p:nvSpPr>
        <p:spPr/>
        <p:txBody>
          <a:bodyPr/>
          <a:lstStyle/>
          <a:p>
            <a:pPr>
              <a:defRPr/>
            </a:pPr>
            <a:fld id="{F8B43879-23EA-46E0-8B6D-589922DE735B}" type="slidenum">
              <a:rPr lang="en-US" smtClean="0"/>
              <a:pPr>
                <a:defRPr/>
              </a:pPr>
              <a:t>3</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Cache Access</a:t>
            </a:r>
            <a:endParaRPr lang="en-US" sz="3000" dirty="0"/>
          </a:p>
        </p:txBody>
      </p:sp>
      <p:sp>
        <p:nvSpPr>
          <p:cNvPr id="3" name="Content Placeholder 2"/>
          <p:cNvSpPr>
            <a:spLocks noGrp="1"/>
          </p:cNvSpPr>
          <p:nvPr>
            <p:ph idx="1"/>
          </p:nvPr>
        </p:nvSpPr>
        <p:spPr/>
        <p:txBody>
          <a:bodyPr/>
          <a:lstStyle/>
          <a:p>
            <a:r>
              <a:rPr lang="en-US" sz="2000" dirty="0" smtClean="0"/>
              <a:t>When the core requests an access to cacheable memory, the cache will be searched first.</a:t>
            </a:r>
          </a:p>
          <a:p>
            <a:r>
              <a:rPr lang="en-US" sz="2000" dirty="0" smtClean="0"/>
              <a:t>The requested memory address is split into Tag, Index and offset fields.</a:t>
            </a:r>
          </a:p>
          <a:p>
            <a:pPr marL="692150" lvl="2" indent="-231775"/>
            <a:r>
              <a:rPr lang="en-US" sz="1400" dirty="0" smtClean="0"/>
              <a:t>The Index field is used to locate the cache line of interest</a:t>
            </a:r>
          </a:p>
          <a:p>
            <a:pPr marL="692150" lvl="2" indent="-231775"/>
            <a:r>
              <a:rPr lang="en-US" sz="1400" dirty="0" smtClean="0"/>
              <a:t>The Tag is compared against the saved tag for that particular line</a:t>
            </a:r>
          </a:p>
          <a:p>
            <a:pPr marL="692150" lvl="2" indent="-231775"/>
            <a:r>
              <a:rPr lang="en-US" sz="1400" dirty="0" smtClean="0"/>
              <a:t>The Offset field specifies a particular word in the cache line</a:t>
            </a:r>
            <a:endParaRPr lang="en-US" sz="1600" dirty="0" smtClean="0"/>
          </a:p>
          <a:p>
            <a:r>
              <a:rPr lang="en-US" sz="2000" dirty="0" smtClean="0"/>
              <a:t>Tag mismatch indicates Cache Miss</a:t>
            </a:r>
          </a:p>
          <a:p>
            <a:pPr marL="692150" lvl="2" indent="-231775"/>
            <a:r>
              <a:rPr lang="en-US" sz="1400" dirty="0" smtClean="0"/>
              <a:t>Will result in an access to external memory </a:t>
            </a:r>
          </a:p>
          <a:p>
            <a:pPr marL="692150" lvl="2" indent="-231775"/>
            <a:r>
              <a:rPr lang="en-US" sz="1400" dirty="0" smtClean="0"/>
              <a:t>Data is copied into the cache one line at a time (Cache </a:t>
            </a:r>
            <a:r>
              <a:rPr lang="en-US" sz="1400" dirty="0" err="1" smtClean="0"/>
              <a:t>Linefill</a:t>
            </a:r>
            <a:r>
              <a:rPr lang="en-US" sz="1400" dirty="0" smtClean="0"/>
              <a:t>)</a:t>
            </a:r>
          </a:p>
          <a:p>
            <a:pPr marL="1149350" lvl="3" indent="-231775"/>
            <a:r>
              <a:rPr lang="en-US" sz="1200" b="0" dirty="0" smtClean="0"/>
              <a:t>A Cache line is always aligned to the cache line size (Offset is zero)</a:t>
            </a:r>
          </a:p>
          <a:p>
            <a:pPr marL="692150" lvl="2" indent="-231775"/>
            <a:r>
              <a:rPr lang="en-US" sz="1400" dirty="0" smtClean="0"/>
              <a:t>Access will be delayed</a:t>
            </a:r>
          </a:p>
          <a:p>
            <a:r>
              <a:rPr lang="en-US" sz="2000" dirty="0" smtClean="0"/>
              <a:t>Allocated bits for each field depend on the structure and size of the cache. On ARMv7 cores caches are configurable</a:t>
            </a:r>
          </a:p>
          <a:p>
            <a:r>
              <a:rPr lang="en-US" sz="2000" dirty="0" smtClean="0"/>
              <a:t>Direct Mapped Cache</a:t>
            </a:r>
          </a:p>
          <a:p>
            <a:pPr marL="688975" lvl="3" indent="-231775">
              <a:buFont typeface="Arial" pitchFamily="34" charset="0"/>
              <a:buChar char="•"/>
            </a:pPr>
            <a:r>
              <a:rPr lang="en-US" b="0" dirty="0" smtClean="0"/>
              <a:t>Multiple memory locations will contend for the same cache line (same Index)</a:t>
            </a:r>
          </a:p>
          <a:p>
            <a:pPr marL="688975" lvl="3" indent="-231775">
              <a:buFont typeface="Arial" pitchFamily="34" charset="0"/>
              <a:buChar char="•"/>
            </a:pPr>
            <a:r>
              <a:rPr lang="en-US" b="0" dirty="0" smtClean="0"/>
              <a:t>The saved tag will identify which memory location the line contains</a:t>
            </a:r>
          </a:p>
          <a:p>
            <a:pPr marL="688975" lvl="3" indent="-231775">
              <a:buFont typeface="Arial" pitchFamily="34" charset="0"/>
              <a:buChar char="•"/>
            </a:pPr>
            <a:r>
              <a:rPr lang="en-US" b="0" dirty="0" smtClean="0"/>
              <a:t>Better to use Set Associative Cache</a:t>
            </a:r>
          </a:p>
          <a:p>
            <a:endParaRPr lang="en-US" sz="1600" dirty="0" smtClean="0"/>
          </a:p>
          <a:p>
            <a:pPr lvl="1"/>
            <a:endParaRPr lang="en-US" dirty="0" smtClean="0"/>
          </a:p>
        </p:txBody>
      </p:sp>
      <p:sp>
        <p:nvSpPr>
          <p:cNvPr id="5" name="Slide Number Placeholder 4"/>
          <p:cNvSpPr>
            <a:spLocks noGrp="1"/>
          </p:cNvSpPr>
          <p:nvPr>
            <p:ph type="sldNum" sz="quarter" idx="11"/>
          </p:nvPr>
        </p:nvSpPr>
        <p:spPr/>
        <p:txBody>
          <a:bodyPr/>
          <a:lstStyle/>
          <a:p>
            <a:pPr>
              <a:defRPr/>
            </a:pPr>
            <a:fld id="{8BF9B1BF-8771-4F0D-8D14-C1630767C85C}" type="slidenum">
              <a:rPr lang="en-US" smtClean="0"/>
              <a:pPr>
                <a:defRPr/>
              </a:pPr>
              <a:t>4</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Set Associative Cache</a:t>
            </a:r>
            <a:endParaRPr lang="en-US" sz="3000" dirty="0"/>
          </a:p>
        </p:txBody>
      </p:sp>
      <p:sp>
        <p:nvSpPr>
          <p:cNvPr id="3" name="Content Placeholder 2"/>
          <p:cNvSpPr>
            <a:spLocks noGrp="1"/>
          </p:cNvSpPr>
          <p:nvPr>
            <p:ph idx="1"/>
          </p:nvPr>
        </p:nvSpPr>
        <p:spPr/>
        <p:txBody>
          <a:bodyPr/>
          <a:lstStyle/>
          <a:p>
            <a:r>
              <a:rPr lang="en-US" sz="2000" dirty="0" smtClean="0"/>
              <a:t>Set Associative Caches reduce contention problems</a:t>
            </a:r>
          </a:p>
          <a:p>
            <a:pPr marL="688975" lvl="3" indent="-231775">
              <a:buFont typeface="Arial" pitchFamily="34" charset="0"/>
              <a:buChar char="•"/>
            </a:pPr>
            <a:r>
              <a:rPr lang="en-US" b="0" dirty="0" smtClean="0"/>
              <a:t>Consists of Directly Mapped Caches in parallel (each referred to as a way)</a:t>
            </a:r>
          </a:p>
          <a:p>
            <a:pPr marL="688975" lvl="3" indent="-231775">
              <a:buFont typeface="Arial" pitchFamily="34" charset="0"/>
              <a:buChar char="•"/>
            </a:pPr>
            <a:r>
              <a:rPr lang="en-US" b="0" dirty="0" smtClean="0"/>
              <a:t>More Complex to implement and requires more comparison logic</a:t>
            </a:r>
          </a:p>
          <a:p>
            <a:r>
              <a:rPr lang="en-US" sz="2000" dirty="0" smtClean="0"/>
              <a:t>Each memory location now has ‘n’ possible locations</a:t>
            </a:r>
          </a:p>
          <a:p>
            <a:pPr marL="688975" lvl="3" indent="-231775">
              <a:buFont typeface="Arial" pitchFamily="34" charset="0"/>
              <a:buChar char="•"/>
            </a:pPr>
            <a:r>
              <a:rPr lang="en-US" b="0" dirty="0" smtClean="0"/>
              <a:t>Where ‘n’ is determined by the number of Cache ways implemented</a:t>
            </a:r>
          </a:p>
          <a:p>
            <a:pPr marL="688975" lvl="3" indent="-231775">
              <a:buFont typeface="Arial" pitchFamily="34" charset="0"/>
              <a:buChar char="•"/>
            </a:pPr>
            <a:r>
              <a:rPr lang="en-US" b="0" dirty="0" smtClean="0"/>
              <a:t>Scorpion uses 16way L1 and 4way L2 caches</a:t>
            </a:r>
          </a:p>
          <a:p>
            <a:r>
              <a:rPr lang="en-US" sz="2000" dirty="0" smtClean="0"/>
              <a:t>Victim counter selects which cache way to use for an Eviction/</a:t>
            </a:r>
            <a:r>
              <a:rPr lang="en-US" sz="2000" dirty="0" err="1" smtClean="0"/>
              <a:t>Linefill</a:t>
            </a:r>
            <a:endParaRPr lang="en-US" sz="2000" dirty="0" smtClean="0"/>
          </a:p>
          <a:p>
            <a:pPr marL="688975" lvl="3" indent="-231775">
              <a:buFont typeface="Arial" pitchFamily="34" charset="0"/>
              <a:buChar char="•"/>
            </a:pPr>
            <a:r>
              <a:rPr lang="en-US" b="0" dirty="0" smtClean="0"/>
              <a:t>Two strategies – Round Robin, Random</a:t>
            </a:r>
          </a:p>
          <a:p>
            <a:pPr marL="688975" lvl="3" indent="-231775">
              <a:buFont typeface="Arial" pitchFamily="34" charset="0"/>
              <a:buChar char="•"/>
            </a:pPr>
            <a:r>
              <a:rPr lang="en-US" sz="1600" b="0" dirty="0" smtClean="0"/>
              <a:t>Use unoccupied line in preference to Eviction scheme</a:t>
            </a:r>
          </a:p>
          <a:p>
            <a:r>
              <a:rPr lang="en-US" sz="2000" dirty="0" smtClean="0"/>
              <a:t>ARM cores doesn’t implement LRU (Least Recently Used) algorithm for eviction.</a:t>
            </a:r>
          </a:p>
          <a:p>
            <a:endParaRPr lang="en-US" sz="1600" dirty="0" smtClean="0"/>
          </a:p>
        </p:txBody>
      </p:sp>
      <p:sp>
        <p:nvSpPr>
          <p:cNvPr id="5" name="Slide Number Placeholder 4"/>
          <p:cNvSpPr>
            <a:spLocks noGrp="1"/>
          </p:cNvSpPr>
          <p:nvPr>
            <p:ph type="sldNum" sz="quarter" idx="11"/>
          </p:nvPr>
        </p:nvSpPr>
        <p:spPr/>
        <p:txBody>
          <a:bodyPr/>
          <a:lstStyle/>
          <a:p>
            <a:pPr>
              <a:defRPr/>
            </a:pPr>
            <a:fld id="{8BF9B1BF-8771-4F0D-8D14-C1630767C85C}" type="slidenum">
              <a:rPr lang="en-US" smtClean="0"/>
              <a:pPr>
                <a:defRPr/>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ARM Cache </a:t>
            </a:r>
            <a:r>
              <a:rPr lang="en-US" sz="3000" dirty="0" smtClean="0"/>
              <a:t>Features</a:t>
            </a:r>
            <a:endParaRPr lang="en-US" sz="3000" dirty="0"/>
          </a:p>
        </p:txBody>
      </p:sp>
      <p:sp>
        <p:nvSpPr>
          <p:cNvPr id="3" name="Content Placeholder 2"/>
          <p:cNvSpPr>
            <a:spLocks noGrp="1"/>
          </p:cNvSpPr>
          <p:nvPr>
            <p:ph idx="1"/>
          </p:nvPr>
        </p:nvSpPr>
        <p:spPr/>
        <p:txBody>
          <a:bodyPr/>
          <a:lstStyle/>
          <a:p>
            <a:r>
              <a:rPr lang="en-US" sz="2500" dirty="0" smtClean="0"/>
              <a:t>Harvard Implementation for L1 Cache</a:t>
            </a:r>
          </a:p>
          <a:p>
            <a:r>
              <a:rPr lang="en-US" sz="2500" dirty="0" smtClean="0"/>
              <a:t>Cache Lockdown</a:t>
            </a:r>
          </a:p>
          <a:p>
            <a:r>
              <a:rPr lang="en-US" sz="2500" dirty="0" smtClean="0"/>
              <a:t>Pseudo-random and Round-Robin replacement strategies</a:t>
            </a:r>
          </a:p>
          <a:p>
            <a:r>
              <a:rPr lang="en-US" sz="2500" dirty="0" smtClean="0"/>
              <a:t>Non-blocking data cache</a:t>
            </a:r>
          </a:p>
          <a:p>
            <a:r>
              <a:rPr lang="en-US" sz="2500" dirty="0" smtClean="0"/>
              <a:t>Streaming, Critical-Word-First</a:t>
            </a:r>
          </a:p>
          <a:p>
            <a:r>
              <a:rPr lang="en-US" sz="2500" dirty="0" smtClean="0"/>
              <a:t>ECC or parity checking</a:t>
            </a:r>
          </a:p>
        </p:txBody>
      </p:sp>
      <p:sp>
        <p:nvSpPr>
          <p:cNvPr id="4" name="Slide Number Placeholder 3"/>
          <p:cNvSpPr>
            <a:spLocks noGrp="1"/>
          </p:cNvSpPr>
          <p:nvPr>
            <p:ph type="sldNum" sz="quarter" idx="11"/>
          </p:nvPr>
        </p:nvSpPr>
        <p:spPr/>
        <p:txBody>
          <a:bodyPr/>
          <a:lstStyle/>
          <a:p>
            <a:fld id="{1E630428-ADF1-4D39-8E02-51BDC4893499}" type="slidenum">
              <a:rPr lang="en-US" smtClean="0"/>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Caching Modes</a:t>
            </a:r>
            <a:endParaRPr lang="en-US" sz="3000" dirty="0"/>
          </a:p>
        </p:txBody>
      </p:sp>
      <p:sp>
        <p:nvSpPr>
          <p:cNvPr id="3" name="Content Placeholder 2"/>
          <p:cNvSpPr>
            <a:spLocks noGrp="1"/>
          </p:cNvSpPr>
          <p:nvPr>
            <p:ph idx="1"/>
          </p:nvPr>
        </p:nvSpPr>
        <p:spPr/>
        <p:txBody>
          <a:bodyPr/>
          <a:lstStyle/>
          <a:p>
            <a:r>
              <a:rPr lang="en-US" sz="2000" dirty="0" smtClean="0"/>
              <a:t>Caching modes for v6 and v7 cores</a:t>
            </a:r>
          </a:p>
          <a:p>
            <a:pPr lvl="1"/>
            <a:r>
              <a:rPr lang="en-US" sz="1800" dirty="0" smtClean="0"/>
              <a:t>Write-through, Read allocate</a:t>
            </a:r>
          </a:p>
          <a:p>
            <a:pPr lvl="1"/>
            <a:r>
              <a:rPr lang="en-US" sz="1800" dirty="0" smtClean="0"/>
              <a:t>Write-back, Read allocate</a:t>
            </a:r>
          </a:p>
          <a:p>
            <a:pPr lvl="1"/>
            <a:r>
              <a:rPr lang="en-US" sz="1800" dirty="0" smtClean="0"/>
              <a:t>Write-back, Write allocate</a:t>
            </a:r>
          </a:p>
          <a:p>
            <a:r>
              <a:rPr lang="en-US" sz="2000" dirty="0" smtClean="0"/>
              <a:t>Cache Type/Size registers defines these modes</a:t>
            </a:r>
          </a:p>
          <a:p>
            <a:r>
              <a:rPr lang="en-US" sz="2000" dirty="0" smtClean="0"/>
              <a:t>Write-Through Mode:</a:t>
            </a:r>
          </a:p>
          <a:p>
            <a:pPr lvl="1"/>
            <a:r>
              <a:rPr lang="en-US" sz="1800" dirty="0" smtClean="0"/>
              <a:t>Write updates both the Cache and external memory system</a:t>
            </a:r>
          </a:p>
          <a:p>
            <a:pPr lvl="1"/>
            <a:r>
              <a:rPr lang="en-US" sz="1800" dirty="0" smtClean="0"/>
              <a:t>No dirty data is produced</a:t>
            </a:r>
          </a:p>
          <a:p>
            <a:r>
              <a:rPr lang="en-US" sz="2000" dirty="0" smtClean="0"/>
              <a:t>Write-Back Mode:</a:t>
            </a:r>
          </a:p>
          <a:p>
            <a:pPr lvl="1"/>
            <a:r>
              <a:rPr lang="en-US" sz="1800" dirty="0" smtClean="0"/>
              <a:t>Cache Hit – Updates the Cache only (data marked as Dirty)</a:t>
            </a:r>
          </a:p>
          <a:p>
            <a:pPr lvl="1"/>
            <a:r>
              <a:rPr lang="en-US" sz="1800" dirty="0" smtClean="0"/>
              <a:t>Cache Miss – Write propagates to the external memory through write buffer (only for read allocate)</a:t>
            </a:r>
          </a:p>
          <a:p>
            <a:pPr lvl="1"/>
            <a:r>
              <a:rPr lang="en-US" sz="1800" dirty="0" smtClean="0"/>
              <a:t>Cache Miss – write allocate will result in a Cache line fill</a:t>
            </a:r>
          </a:p>
        </p:txBody>
      </p:sp>
      <p:sp>
        <p:nvSpPr>
          <p:cNvPr id="4" name="Slide Number Placeholder 3"/>
          <p:cNvSpPr>
            <a:spLocks noGrp="1"/>
          </p:cNvSpPr>
          <p:nvPr>
            <p:ph type="sldNum" sz="quarter" idx="11"/>
          </p:nvPr>
        </p:nvSpPr>
        <p:spPr/>
        <p:txBody>
          <a:bodyPr/>
          <a:lstStyle/>
          <a:p>
            <a:fld id="{1E630428-ADF1-4D39-8E02-51BDC4893499}" type="slidenum">
              <a:rPr lang="en-US" smtClean="0"/>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Cache Coherency</a:t>
            </a:r>
            <a:endParaRPr lang="en-US" sz="3000" dirty="0"/>
          </a:p>
        </p:txBody>
      </p:sp>
      <p:sp>
        <p:nvSpPr>
          <p:cNvPr id="3" name="Content Placeholder 2"/>
          <p:cNvSpPr>
            <a:spLocks noGrp="1"/>
          </p:cNvSpPr>
          <p:nvPr>
            <p:ph idx="1"/>
          </p:nvPr>
        </p:nvSpPr>
        <p:spPr/>
        <p:txBody>
          <a:bodyPr/>
          <a:lstStyle/>
          <a:p>
            <a:r>
              <a:rPr lang="en-US" sz="2000" dirty="0" smtClean="0"/>
              <a:t>When Cache need to be coherent with memory?</a:t>
            </a:r>
          </a:p>
          <a:p>
            <a:pPr lvl="1"/>
            <a:r>
              <a:rPr lang="en-US" sz="1800" dirty="0" smtClean="0"/>
              <a:t>Application executes a self modifying code</a:t>
            </a:r>
          </a:p>
          <a:p>
            <a:pPr lvl="1"/>
            <a:r>
              <a:rPr lang="en-US" sz="1800" dirty="0" smtClean="0"/>
              <a:t>Application changes memory attributes at runtime</a:t>
            </a:r>
          </a:p>
          <a:p>
            <a:pPr lvl="1"/>
            <a:r>
              <a:rPr lang="en-US" sz="1800" dirty="0" smtClean="0"/>
              <a:t>Application preloads a locked cache way </a:t>
            </a:r>
          </a:p>
          <a:p>
            <a:pPr lvl="1"/>
            <a:r>
              <a:rPr lang="en-US" sz="1800" dirty="0" smtClean="0"/>
              <a:t>Debugging of a cached processor</a:t>
            </a:r>
          </a:p>
          <a:p>
            <a:pPr lvl="0"/>
            <a:r>
              <a:rPr lang="en-US" sz="2000" dirty="0" smtClean="0">
                <a:solidFill>
                  <a:srgbClr val="000000"/>
                </a:solidFill>
              </a:rPr>
              <a:t>How to ensure coherency?</a:t>
            </a:r>
          </a:p>
          <a:p>
            <a:pPr lvl="1"/>
            <a:r>
              <a:rPr lang="en-US" sz="1800" dirty="0" smtClean="0">
                <a:solidFill>
                  <a:srgbClr val="000000"/>
                </a:solidFill>
              </a:rPr>
              <a:t>L1 instruction cache</a:t>
            </a:r>
          </a:p>
          <a:p>
            <a:pPr lvl="2"/>
            <a:r>
              <a:rPr lang="en-US" sz="1800" dirty="0" smtClean="0">
                <a:solidFill>
                  <a:srgbClr val="000000"/>
                </a:solidFill>
              </a:rPr>
              <a:t>Simply perform cache invalidation</a:t>
            </a:r>
          </a:p>
          <a:p>
            <a:pPr lvl="1"/>
            <a:r>
              <a:rPr lang="en-US" sz="1800" dirty="0" smtClean="0">
                <a:solidFill>
                  <a:srgbClr val="000000"/>
                </a:solidFill>
              </a:rPr>
              <a:t>L1 data cache, write-back mode</a:t>
            </a:r>
          </a:p>
          <a:p>
            <a:pPr lvl="2"/>
            <a:r>
              <a:rPr lang="en-US" sz="1800" dirty="0" smtClean="0">
                <a:solidFill>
                  <a:srgbClr val="000000"/>
                </a:solidFill>
              </a:rPr>
              <a:t>Perform cache clean to update memory with dirty data</a:t>
            </a:r>
          </a:p>
          <a:p>
            <a:pPr lvl="2"/>
            <a:r>
              <a:rPr lang="en-US" sz="1800" dirty="0" smtClean="0">
                <a:solidFill>
                  <a:srgbClr val="000000"/>
                </a:solidFill>
              </a:rPr>
              <a:t>Perform cache invalidate to force the cache to refill from memory</a:t>
            </a:r>
          </a:p>
          <a:p>
            <a:pPr lvl="1"/>
            <a:r>
              <a:rPr lang="en-US" sz="1800" dirty="0" smtClean="0">
                <a:solidFill>
                  <a:srgbClr val="000000"/>
                </a:solidFill>
              </a:rPr>
              <a:t>L1 data cache, write-through mode</a:t>
            </a:r>
          </a:p>
          <a:p>
            <a:pPr lvl="2"/>
            <a:r>
              <a:rPr lang="en-US" sz="1800" dirty="0" smtClean="0">
                <a:solidFill>
                  <a:srgbClr val="000000"/>
                </a:solidFill>
              </a:rPr>
              <a:t>Perform cache invalidate</a:t>
            </a:r>
          </a:p>
          <a:p>
            <a:pPr lvl="1"/>
            <a:r>
              <a:rPr lang="en-US" sz="1800" dirty="0" smtClean="0">
                <a:solidFill>
                  <a:srgbClr val="000000"/>
                </a:solidFill>
              </a:rPr>
              <a:t>L2 Unified Cache, write-through/write-back mode</a:t>
            </a:r>
          </a:p>
          <a:p>
            <a:pPr lvl="2"/>
            <a:r>
              <a:rPr lang="en-US" sz="1800" dirty="0" smtClean="0">
                <a:solidFill>
                  <a:srgbClr val="000000"/>
                </a:solidFill>
              </a:rPr>
              <a:t>Same as L1 Cache</a:t>
            </a:r>
          </a:p>
          <a:p>
            <a:pPr lvl="1"/>
            <a:endParaRPr lang="en-US" sz="1800" dirty="0" smtClean="0">
              <a:solidFill>
                <a:srgbClr val="000000"/>
              </a:solidFill>
            </a:endParaRPr>
          </a:p>
          <a:p>
            <a:pPr lvl="1"/>
            <a:endParaRPr lang="en-US" sz="1800" dirty="0" smtClean="0">
              <a:solidFill>
                <a:srgbClr val="000000"/>
              </a:solidFill>
            </a:endParaRPr>
          </a:p>
          <a:p>
            <a:pPr lvl="1"/>
            <a:endParaRPr lang="en-US" sz="1800" dirty="0" smtClean="0">
              <a:solidFill>
                <a:srgbClr val="000000"/>
              </a:solidFill>
            </a:endParaRPr>
          </a:p>
          <a:p>
            <a:pPr lvl="1"/>
            <a:endParaRPr lang="en-US" sz="1800" dirty="0" smtClean="0"/>
          </a:p>
        </p:txBody>
      </p:sp>
      <p:sp>
        <p:nvSpPr>
          <p:cNvPr id="4" name="Slide Number Placeholder 3"/>
          <p:cNvSpPr>
            <a:spLocks noGrp="1"/>
          </p:cNvSpPr>
          <p:nvPr>
            <p:ph type="sldNum" sz="quarter" idx="11"/>
          </p:nvPr>
        </p:nvSpPr>
        <p:spPr/>
        <p:txBody>
          <a:bodyPr/>
          <a:lstStyle/>
          <a:p>
            <a:fld id="{1E630428-ADF1-4D39-8E02-51BDC4893499}" type="slidenum">
              <a:rPr lang="en-US" smtClean="0"/>
              <a:pPr/>
              <a:t>8</a:t>
            </a:fld>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000" dirty="0" smtClean="0"/>
              <a:t>Agenda</a:t>
            </a:r>
            <a:endParaRPr lang="en-US" sz="3000" dirty="0"/>
          </a:p>
        </p:txBody>
      </p:sp>
      <p:sp>
        <p:nvSpPr>
          <p:cNvPr id="5" name="Content Placeholder 4"/>
          <p:cNvSpPr>
            <a:spLocks noGrp="1"/>
          </p:cNvSpPr>
          <p:nvPr>
            <p:ph idx="1"/>
          </p:nvPr>
        </p:nvSpPr>
        <p:spPr/>
        <p:txBody>
          <a:bodyPr/>
          <a:lstStyle/>
          <a:p>
            <a:r>
              <a:rPr lang="en-US" sz="2500" dirty="0" smtClean="0"/>
              <a:t>Caches</a:t>
            </a:r>
            <a:endParaRPr lang="en-US" sz="2500" dirty="0" smtClean="0"/>
          </a:p>
          <a:p>
            <a:r>
              <a:rPr lang="en-US" sz="2500" dirty="0" smtClean="0">
                <a:solidFill>
                  <a:srgbClr val="FF0000"/>
                </a:solidFill>
              </a:rPr>
              <a:t>Memory Management</a:t>
            </a:r>
          </a:p>
          <a:p>
            <a:r>
              <a:rPr lang="en-US" sz="2500" dirty="0" smtClean="0"/>
              <a:t>Synchronization Barriers</a:t>
            </a:r>
            <a:endParaRPr lang="en-US" sz="2500" dirty="0"/>
          </a:p>
        </p:txBody>
      </p:sp>
      <p:sp>
        <p:nvSpPr>
          <p:cNvPr id="6" name="Slide Number Placeholder 5"/>
          <p:cNvSpPr>
            <a:spLocks noGrp="1"/>
          </p:cNvSpPr>
          <p:nvPr>
            <p:ph type="sldNum" sz="quarter" idx="11"/>
          </p:nvPr>
        </p:nvSpPr>
        <p:spPr/>
        <p:txBody>
          <a:bodyPr/>
          <a:lstStyle/>
          <a:p>
            <a:fld id="{1E630428-ADF1-4D39-8E02-51BDC4893499}" type="slidenum">
              <a:rPr lang="en-US" smtClean="0"/>
              <a:pPr/>
              <a:t>9</a:t>
            </a:fld>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heme_Qualcomm">
  <a:themeElements>
    <a:clrScheme name="CSW_SW_Proces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SW_SW_Proces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SW_SW_Proces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SW_SW_Proces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SW_SW_Proces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SW_SW_Proces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SW_SW_Proces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SW_SW_Proces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SW_SW_Proces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W_SW_Proces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SW_SW_Proces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SW_SW_Proces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SW_SW_Proces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SW_SW_Proces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Theme_Qualcomm</Template>
  <TotalTime>724</TotalTime>
  <Words>1851</Words>
  <Application>Microsoft Office PowerPoint</Application>
  <PresentationFormat>On-screen Show (4:3)</PresentationFormat>
  <Paragraphs>330</Paragraphs>
  <Slides>27</Slides>
  <Notes>14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Theme_Qualcomm</vt:lpstr>
      <vt:lpstr>Overview of ARM Architecture</vt:lpstr>
      <vt:lpstr>Agenda</vt:lpstr>
      <vt:lpstr>What is a Cache?</vt:lpstr>
      <vt:lpstr>Cache Access</vt:lpstr>
      <vt:lpstr>Set Associative Cache</vt:lpstr>
      <vt:lpstr>ARM Cache Features</vt:lpstr>
      <vt:lpstr>Caching Modes</vt:lpstr>
      <vt:lpstr>Cache Coherency</vt:lpstr>
      <vt:lpstr>Agenda</vt:lpstr>
      <vt:lpstr>Memory Management</vt:lpstr>
      <vt:lpstr>Memory Types – Normal</vt:lpstr>
      <vt:lpstr>Memory Types – Device</vt:lpstr>
      <vt:lpstr>Memory Types – Strongly-ordered</vt:lpstr>
      <vt:lpstr>Memory Barriers</vt:lpstr>
      <vt:lpstr>Role of MMU</vt:lpstr>
      <vt:lpstr>Translation Tables</vt:lpstr>
      <vt:lpstr>Format of Descriptors</vt:lpstr>
      <vt:lpstr>Enabling MMU</vt:lpstr>
      <vt:lpstr>Modifying the page tables</vt:lpstr>
      <vt:lpstr>Task Switching</vt:lpstr>
      <vt:lpstr>Reduce Task Switching overhead</vt:lpstr>
      <vt:lpstr>Agenda</vt:lpstr>
      <vt:lpstr>Synchronization Barriers</vt:lpstr>
      <vt:lpstr>Where to Insert these instructions? (1)</vt:lpstr>
      <vt:lpstr>Where to Insert these instructions? (2)</vt:lpstr>
      <vt:lpstr>Where to Insert these instructions? (3)</vt:lpstr>
      <vt:lpstr>Where to Insert these instructions? (4)</vt:lpstr>
    </vt:vector>
  </TitlesOfParts>
  <Company>IITG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ARM Architecture</dc:title>
  <dc:creator>IITG</dc:creator>
  <cp:lastModifiedBy>c_sthumm</cp:lastModifiedBy>
  <cp:revision>117</cp:revision>
  <dcterms:created xsi:type="dcterms:W3CDTF">2010-12-21T17:42:23Z</dcterms:created>
  <dcterms:modified xsi:type="dcterms:W3CDTF">2010-12-23T13:23:34Z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-1262310977</vt:i4>
  </property>
  <property fmtid="{D5CDD505-2E9C-101B-9397-08002B2CF9AE}" pid="3" name="_NewReviewCycle">
    <vt:lpwstr/>
  </property>
  <property fmtid="{D5CDD505-2E9C-101B-9397-08002B2CF9AE}" pid="4" name="_EmailSubject">
    <vt:lpwstr>Can you share yesterdays ppt</vt:lpwstr>
  </property>
  <property fmtid="{D5CDD505-2E9C-101B-9397-08002B2CF9AE}" pid="5" name="_AuthorEmail">
    <vt:lpwstr>c_sthumm@qualcomm.com</vt:lpwstr>
  </property>
  <property fmtid="{D5CDD505-2E9C-101B-9397-08002B2CF9AE}" pid="6" name="_AuthorEmailDisplayName">
    <vt:lpwstr>Thumma, Sujith Reddy</vt:lpwstr>
  </property>
</Properties>
</file>