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65" r:id="rId2"/>
    <p:sldId id="259" r:id="rId3"/>
    <p:sldId id="260" r:id="rId4"/>
    <p:sldId id="267" r:id="rId5"/>
    <p:sldId id="268" r:id="rId6"/>
    <p:sldId id="269" r:id="rId7"/>
    <p:sldId id="270" r:id="rId8"/>
    <p:sldId id="263" r:id="rId9"/>
    <p:sldId id="27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75" d="100"/>
          <a:sy n="75" d="100"/>
        </p:scale>
        <p:origin x="135" y="-1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en.wikipedia.org/wiki/GSM" TargetMode="External"/><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hyperlink" Target="http://blog.consultorartesano.com/2015/05/y-al-final-lo-compras-en-amazon.html" TargetMode="External"/><Relationship Id="rId1" Type="http://schemas.openxmlformats.org/officeDocument/2006/relationships/image" Target="../media/image3.jpg"/><Relationship Id="rId6" Type="http://schemas.openxmlformats.org/officeDocument/2006/relationships/hyperlink" Target="http://themoderatevoice.com/48659/this-just-in-irans-ahmadinejad-does-not-have-jewish-roots" TargetMode="External"/><Relationship Id="rId5" Type="http://schemas.openxmlformats.org/officeDocument/2006/relationships/image" Target="../media/image5.jpg"/><Relationship Id="rId4" Type="http://schemas.openxmlformats.org/officeDocument/2006/relationships/hyperlink" Target="https://technofaq.org/posts/2016/12/how-to-create-an-online-shopping-app-like-flipkart/"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en.wikipedia.org/wiki/GSM" TargetMode="External"/><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hyperlink" Target="http://blog.consultorartesano.com/2015/05/y-al-final-lo-compras-en-amazon.html" TargetMode="External"/><Relationship Id="rId1" Type="http://schemas.openxmlformats.org/officeDocument/2006/relationships/image" Target="../media/image3.jpg"/><Relationship Id="rId6" Type="http://schemas.openxmlformats.org/officeDocument/2006/relationships/hyperlink" Target="http://themoderatevoice.com/48659/this-just-in-irans-ahmadinejad-does-not-have-jewish-roots" TargetMode="External"/><Relationship Id="rId5" Type="http://schemas.openxmlformats.org/officeDocument/2006/relationships/image" Target="../media/image5.jpg"/><Relationship Id="rId4" Type="http://schemas.openxmlformats.org/officeDocument/2006/relationships/hyperlink" Target="https://technofaq.org/posts/2016/12/how-to-create-an-online-shopping-app-like-flipkart/"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174D7-C92F-41AA-BE0A-C003CE782491}"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IN"/>
        </a:p>
      </dgm:t>
    </dgm:pt>
    <dgm:pt modelId="{5FE370BB-88E8-49B4-99B2-4B130BC3147E}">
      <dgm:prSet/>
      <dgm:spPr/>
      <dgm:t>
        <a:bodyPr/>
        <a:lstStyle/>
        <a:p>
          <a:r>
            <a:rPr lang="en-IN" baseline="0"/>
            <a:t>Amazon – Selenium Web Scraping</a:t>
          </a:r>
          <a:endParaRPr lang="en-IN"/>
        </a:p>
      </dgm:t>
    </dgm:pt>
    <dgm:pt modelId="{C29EAA2F-5A69-4A18-A4AE-473F244468B5}" type="parTrans" cxnId="{A3820FB3-70F5-4EB0-B64F-34FEE3F62B23}">
      <dgm:prSet/>
      <dgm:spPr/>
      <dgm:t>
        <a:bodyPr/>
        <a:lstStyle/>
        <a:p>
          <a:endParaRPr lang="en-IN"/>
        </a:p>
      </dgm:t>
    </dgm:pt>
    <dgm:pt modelId="{4292BA7F-8DA6-4E95-8FBC-5B5C82DF2F1D}" type="sibTrans" cxnId="{A3820FB3-70F5-4EB0-B64F-34FEE3F62B23}">
      <dgm:prSet/>
      <dgm:spPr/>
      <dgm:t>
        <a:bodyPr/>
        <a:lstStyle/>
        <a:p>
          <a:endParaRPr lang="en-IN"/>
        </a:p>
      </dgm:t>
    </dgm:pt>
    <dgm:pt modelId="{51F711EF-C969-4F6F-9367-966F4DDE7A08}">
      <dgm:prSet/>
      <dgm:spPr/>
      <dgm:t>
        <a:bodyPr/>
        <a:lstStyle/>
        <a:p>
          <a:r>
            <a:rPr lang="en-IN" baseline="0"/>
            <a:t>Flipkart – Selenium Web Scraping</a:t>
          </a:r>
          <a:endParaRPr lang="en-IN"/>
        </a:p>
      </dgm:t>
    </dgm:pt>
    <dgm:pt modelId="{C1CDE189-35F7-47BB-A7B0-B5E45FDA8F45}" type="parTrans" cxnId="{CFDE94C8-3DAD-4B0C-B7DA-F5A1B872D926}">
      <dgm:prSet/>
      <dgm:spPr/>
      <dgm:t>
        <a:bodyPr/>
        <a:lstStyle/>
        <a:p>
          <a:endParaRPr lang="en-IN"/>
        </a:p>
      </dgm:t>
    </dgm:pt>
    <dgm:pt modelId="{5DE3EDFF-6387-4159-B56E-22F52D0923FD}" type="sibTrans" cxnId="{CFDE94C8-3DAD-4B0C-B7DA-F5A1B872D926}">
      <dgm:prSet/>
      <dgm:spPr/>
      <dgm:t>
        <a:bodyPr/>
        <a:lstStyle/>
        <a:p>
          <a:endParaRPr lang="en-IN"/>
        </a:p>
      </dgm:t>
    </dgm:pt>
    <dgm:pt modelId="{EA468C5A-3D0B-41E0-B557-7D56DFF478D9}">
      <dgm:prSet/>
      <dgm:spPr/>
      <dgm:t>
        <a:bodyPr/>
        <a:lstStyle/>
        <a:p>
          <a:r>
            <a:rPr lang="en-IN" baseline="0"/>
            <a:t>Articles – BS4 HTML Parser</a:t>
          </a:r>
          <a:endParaRPr lang="en-IN"/>
        </a:p>
      </dgm:t>
    </dgm:pt>
    <dgm:pt modelId="{9A56A74E-2D56-4591-8131-F25A25A4E473}" type="parTrans" cxnId="{7473999B-DA65-46DB-BD61-438B04499754}">
      <dgm:prSet/>
      <dgm:spPr/>
      <dgm:t>
        <a:bodyPr/>
        <a:lstStyle/>
        <a:p>
          <a:endParaRPr lang="en-IN"/>
        </a:p>
      </dgm:t>
    </dgm:pt>
    <dgm:pt modelId="{BE008289-9B9B-4088-A2C7-67223F49BA72}" type="sibTrans" cxnId="{7473999B-DA65-46DB-BD61-438B04499754}">
      <dgm:prSet/>
      <dgm:spPr/>
      <dgm:t>
        <a:bodyPr/>
        <a:lstStyle/>
        <a:p>
          <a:endParaRPr lang="en-IN"/>
        </a:p>
      </dgm:t>
    </dgm:pt>
    <dgm:pt modelId="{F5164781-76F1-4F78-9B0A-B44BDBE03DF7}">
      <dgm:prSet/>
      <dgm:spPr/>
      <dgm:t>
        <a:bodyPr/>
        <a:lstStyle/>
        <a:p>
          <a:r>
            <a:rPr lang="en-IN" baseline="0"/>
            <a:t>GSM Arena – BS4 HTML Parser.</a:t>
          </a:r>
          <a:endParaRPr lang="en-IN"/>
        </a:p>
      </dgm:t>
    </dgm:pt>
    <dgm:pt modelId="{1707314D-DF85-43F7-AE9F-614F12D631E4}" type="parTrans" cxnId="{9EC9D984-F5B0-4AEB-8B95-ECD5D064AA75}">
      <dgm:prSet/>
      <dgm:spPr/>
      <dgm:t>
        <a:bodyPr/>
        <a:lstStyle/>
        <a:p>
          <a:endParaRPr lang="en-IN"/>
        </a:p>
      </dgm:t>
    </dgm:pt>
    <dgm:pt modelId="{66E509BC-4471-4CE8-953A-CCB01C5A341A}" type="sibTrans" cxnId="{9EC9D984-F5B0-4AEB-8B95-ECD5D064AA75}">
      <dgm:prSet/>
      <dgm:spPr/>
      <dgm:t>
        <a:bodyPr/>
        <a:lstStyle/>
        <a:p>
          <a:endParaRPr lang="en-IN"/>
        </a:p>
      </dgm:t>
    </dgm:pt>
    <dgm:pt modelId="{1959E6BC-3F12-4141-A5E7-40915653E7E1}" type="pres">
      <dgm:prSet presAssocID="{81A174D7-C92F-41AA-BE0A-C003CE782491}" presName="linearFlow" presStyleCnt="0">
        <dgm:presLayoutVars>
          <dgm:dir/>
          <dgm:resizeHandles val="exact"/>
        </dgm:presLayoutVars>
      </dgm:prSet>
      <dgm:spPr/>
    </dgm:pt>
    <dgm:pt modelId="{13E4C633-88E3-4D6B-8E1B-9AB37B45B5B9}" type="pres">
      <dgm:prSet presAssocID="{5FE370BB-88E8-49B4-99B2-4B130BC3147E}" presName="composite" presStyleCnt="0"/>
      <dgm:spPr/>
    </dgm:pt>
    <dgm:pt modelId="{A6916849-4D58-4073-9670-3B309EFE4D71}" type="pres">
      <dgm:prSet presAssocID="{5FE370BB-88E8-49B4-99B2-4B130BC3147E}" presName="imgShp" presStyleLbl="fgImgPlace1" presStyleIdx="0" presStyleCnt="4" custLinFactNeighborX="-51862" custLinFactNeighborY="4634"/>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dgm:spPr>
    </dgm:pt>
    <dgm:pt modelId="{8D4052E3-52AA-42CF-A314-366F20502925}" type="pres">
      <dgm:prSet presAssocID="{5FE370BB-88E8-49B4-99B2-4B130BC3147E}" presName="txShp" presStyleLbl="node1" presStyleIdx="0" presStyleCnt="4">
        <dgm:presLayoutVars>
          <dgm:bulletEnabled val="1"/>
        </dgm:presLayoutVars>
      </dgm:prSet>
      <dgm:spPr/>
    </dgm:pt>
    <dgm:pt modelId="{5698C404-C735-47AA-BFCF-7E65EAB634DC}" type="pres">
      <dgm:prSet presAssocID="{4292BA7F-8DA6-4E95-8FBC-5B5C82DF2F1D}" presName="spacing" presStyleCnt="0"/>
      <dgm:spPr/>
    </dgm:pt>
    <dgm:pt modelId="{95A533B6-D3BE-48D4-BD34-E539A37EC5DC}" type="pres">
      <dgm:prSet presAssocID="{51F711EF-C969-4F6F-9367-966F4DDE7A08}" presName="composite" presStyleCnt="0"/>
      <dgm:spPr/>
    </dgm:pt>
    <dgm:pt modelId="{D6E2E45D-9D15-4058-A94A-687F3F827DC0}" type="pres">
      <dgm:prSet presAssocID="{51F711EF-C969-4F6F-9367-966F4DDE7A08}" presName="imgShp" presStyleLbl="fgImgPlace1" presStyleIdx="1" presStyleCnt="4" custLinFactNeighborX="-54758" custLinFactNeighborY="1931"/>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3000" r="-23000"/>
          </a:stretch>
        </a:blipFill>
      </dgm:spPr>
    </dgm:pt>
    <dgm:pt modelId="{634A6F31-42DD-4FAF-85E7-C74F217B7031}" type="pres">
      <dgm:prSet presAssocID="{51F711EF-C969-4F6F-9367-966F4DDE7A08}" presName="txShp" presStyleLbl="node1" presStyleIdx="1" presStyleCnt="4">
        <dgm:presLayoutVars>
          <dgm:bulletEnabled val="1"/>
        </dgm:presLayoutVars>
      </dgm:prSet>
      <dgm:spPr/>
    </dgm:pt>
    <dgm:pt modelId="{A5E7951F-F183-4009-8618-5D207B029566}" type="pres">
      <dgm:prSet presAssocID="{5DE3EDFF-6387-4159-B56E-22F52D0923FD}" presName="spacing" presStyleCnt="0"/>
      <dgm:spPr/>
    </dgm:pt>
    <dgm:pt modelId="{F556D381-6660-470E-B23C-0BB15A899AEA}" type="pres">
      <dgm:prSet presAssocID="{EA468C5A-3D0B-41E0-B557-7D56DFF478D9}" presName="composite" presStyleCnt="0"/>
      <dgm:spPr/>
    </dgm:pt>
    <dgm:pt modelId="{72C709C8-0F80-4B79-AE41-A2535CD7CDBA}" type="pres">
      <dgm:prSet presAssocID="{EA468C5A-3D0B-41E0-B557-7D56DFF478D9}" presName="imgShp" presStyleLbl="fgImgPlace1" presStyleIdx="2" presStyleCnt="4" custLinFactNeighborX="-52150" custLinFactNeighborY="2079"/>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4000" r="-24000"/>
          </a:stretch>
        </a:blipFill>
      </dgm:spPr>
    </dgm:pt>
    <dgm:pt modelId="{2DEC1F81-ADF5-49E1-849A-46079EFDADD1}" type="pres">
      <dgm:prSet presAssocID="{EA468C5A-3D0B-41E0-B557-7D56DFF478D9}" presName="txShp" presStyleLbl="node1" presStyleIdx="2" presStyleCnt="4">
        <dgm:presLayoutVars>
          <dgm:bulletEnabled val="1"/>
        </dgm:presLayoutVars>
      </dgm:prSet>
      <dgm:spPr/>
    </dgm:pt>
    <dgm:pt modelId="{729E15C4-BB6D-41F2-B212-067C72B830C5}" type="pres">
      <dgm:prSet presAssocID="{BE008289-9B9B-4088-A2C7-67223F49BA72}" presName="spacing" presStyleCnt="0"/>
      <dgm:spPr/>
    </dgm:pt>
    <dgm:pt modelId="{6AD088C2-56A0-434B-BC88-F025F083EC0F}" type="pres">
      <dgm:prSet presAssocID="{F5164781-76F1-4F78-9B0A-B44BDBE03DF7}" presName="composite" presStyleCnt="0"/>
      <dgm:spPr/>
    </dgm:pt>
    <dgm:pt modelId="{A190EA64-2F5A-436E-B74F-1EE57B322B7F}" type="pres">
      <dgm:prSet presAssocID="{F5164781-76F1-4F78-9B0A-B44BDBE03DF7}" presName="imgShp" presStyleLbl="fgImgPlace1" presStyleIdx="3" presStyleCnt="4" custLinFactNeighborX="-52150" custLinFactNeighborY="-966"/>
      <dgm:spPr>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33000" r="-33000"/>
          </a:stretch>
        </a:blipFill>
      </dgm:spPr>
    </dgm:pt>
    <dgm:pt modelId="{849EC9F8-6DB6-4E35-88BA-1A9FEC4DB019}" type="pres">
      <dgm:prSet presAssocID="{F5164781-76F1-4F78-9B0A-B44BDBE03DF7}" presName="txShp" presStyleLbl="node1" presStyleIdx="3" presStyleCnt="4">
        <dgm:presLayoutVars>
          <dgm:bulletEnabled val="1"/>
        </dgm:presLayoutVars>
      </dgm:prSet>
      <dgm:spPr/>
    </dgm:pt>
  </dgm:ptLst>
  <dgm:cxnLst>
    <dgm:cxn modelId="{4132FF31-8B32-42F6-88C1-D3FE54B5BEE0}" type="presOf" srcId="{51F711EF-C969-4F6F-9367-966F4DDE7A08}" destId="{634A6F31-42DD-4FAF-85E7-C74F217B7031}" srcOrd="0" destOrd="0" presId="urn:microsoft.com/office/officeart/2005/8/layout/vList3"/>
    <dgm:cxn modelId="{F788D847-89DE-4CB7-9002-B7404C19FB62}" type="presOf" srcId="{81A174D7-C92F-41AA-BE0A-C003CE782491}" destId="{1959E6BC-3F12-4141-A5E7-40915653E7E1}" srcOrd="0" destOrd="0" presId="urn:microsoft.com/office/officeart/2005/8/layout/vList3"/>
    <dgm:cxn modelId="{4A44194F-2E80-46DD-8621-B53B56743906}" type="presOf" srcId="{5FE370BB-88E8-49B4-99B2-4B130BC3147E}" destId="{8D4052E3-52AA-42CF-A314-366F20502925}" srcOrd="0" destOrd="0" presId="urn:microsoft.com/office/officeart/2005/8/layout/vList3"/>
    <dgm:cxn modelId="{9EC9D984-F5B0-4AEB-8B95-ECD5D064AA75}" srcId="{81A174D7-C92F-41AA-BE0A-C003CE782491}" destId="{F5164781-76F1-4F78-9B0A-B44BDBE03DF7}" srcOrd="3" destOrd="0" parTransId="{1707314D-DF85-43F7-AE9F-614F12D631E4}" sibTransId="{66E509BC-4471-4CE8-953A-CCB01C5A341A}"/>
    <dgm:cxn modelId="{7473999B-DA65-46DB-BD61-438B04499754}" srcId="{81A174D7-C92F-41AA-BE0A-C003CE782491}" destId="{EA468C5A-3D0B-41E0-B557-7D56DFF478D9}" srcOrd="2" destOrd="0" parTransId="{9A56A74E-2D56-4591-8131-F25A25A4E473}" sibTransId="{BE008289-9B9B-4088-A2C7-67223F49BA72}"/>
    <dgm:cxn modelId="{A3820FB3-70F5-4EB0-B64F-34FEE3F62B23}" srcId="{81A174D7-C92F-41AA-BE0A-C003CE782491}" destId="{5FE370BB-88E8-49B4-99B2-4B130BC3147E}" srcOrd="0" destOrd="0" parTransId="{C29EAA2F-5A69-4A18-A4AE-473F244468B5}" sibTransId="{4292BA7F-8DA6-4E95-8FBC-5B5C82DF2F1D}"/>
    <dgm:cxn modelId="{426777C4-87EF-49D0-BFED-1ACD4964AA17}" type="presOf" srcId="{F5164781-76F1-4F78-9B0A-B44BDBE03DF7}" destId="{849EC9F8-6DB6-4E35-88BA-1A9FEC4DB019}" srcOrd="0" destOrd="0" presId="urn:microsoft.com/office/officeart/2005/8/layout/vList3"/>
    <dgm:cxn modelId="{CFDE94C8-3DAD-4B0C-B7DA-F5A1B872D926}" srcId="{81A174D7-C92F-41AA-BE0A-C003CE782491}" destId="{51F711EF-C969-4F6F-9367-966F4DDE7A08}" srcOrd="1" destOrd="0" parTransId="{C1CDE189-35F7-47BB-A7B0-B5E45FDA8F45}" sibTransId="{5DE3EDFF-6387-4159-B56E-22F52D0923FD}"/>
    <dgm:cxn modelId="{F0DADFCF-976B-41C4-B3A7-ACD002CD5E9E}" type="presOf" srcId="{EA468C5A-3D0B-41E0-B557-7D56DFF478D9}" destId="{2DEC1F81-ADF5-49E1-849A-46079EFDADD1}" srcOrd="0" destOrd="0" presId="urn:microsoft.com/office/officeart/2005/8/layout/vList3"/>
    <dgm:cxn modelId="{340245D0-AF05-4CF0-BEC0-46AD4333C40F}" type="presParOf" srcId="{1959E6BC-3F12-4141-A5E7-40915653E7E1}" destId="{13E4C633-88E3-4D6B-8E1B-9AB37B45B5B9}" srcOrd="0" destOrd="0" presId="urn:microsoft.com/office/officeart/2005/8/layout/vList3"/>
    <dgm:cxn modelId="{58D9312D-205E-477F-9727-2F37216BB483}" type="presParOf" srcId="{13E4C633-88E3-4D6B-8E1B-9AB37B45B5B9}" destId="{A6916849-4D58-4073-9670-3B309EFE4D71}" srcOrd="0" destOrd="0" presId="urn:microsoft.com/office/officeart/2005/8/layout/vList3"/>
    <dgm:cxn modelId="{230E923A-3FCE-49A0-81BE-7B8BE8C68B8F}" type="presParOf" srcId="{13E4C633-88E3-4D6B-8E1B-9AB37B45B5B9}" destId="{8D4052E3-52AA-42CF-A314-366F20502925}" srcOrd="1" destOrd="0" presId="urn:microsoft.com/office/officeart/2005/8/layout/vList3"/>
    <dgm:cxn modelId="{619E54A7-5874-4770-815D-45EC902BA56F}" type="presParOf" srcId="{1959E6BC-3F12-4141-A5E7-40915653E7E1}" destId="{5698C404-C735-47AA-BFCF-7E65EAB634DC}" srcOrd="1" destOrd="0" presId="urn:microsoft.com/office/officeart/2005/8/layout/vList3"/>
    <dgm:cxn modelId="{1BAC64BD-AD6D-45A8-83B6-9A4301E09019}" type="presParOf" srcId="{1959E6BC-3F12-4141-A5E7-40915653E7E1}" destId="{95A533B6-D3BE-48D4-BD34-E539A37EC5DC}" srcOrd="2" destOrd="0" presId="urn:microsoft.com/office/officeart/2005/8/layout/vList3"/>
    <dgm:cxn modelId="{6E1F3CAE-0D86-4F4F-9F60-3E3F43089094}" type="presParOf" srcId="{95A533B6-D3BE-48D4-BD34-E539A37EC5DC}" destId="{D6E2E45D-9D15-4058-A94A-687F3F827DC0}" srcOrd="0" destOrd="0" presId="urn:microsoft.com/office/officeart/2005/8/layout/vList3"/>
    <dgm:cxn modelId="{11FCCC0F-6D10-402D-AA8A-D0179376DB07}" type="presParOf" srcId="{95A533B6-D3BE-48D4-BD34-E539A37EC5DC}" destId="{634A6F31-42DD-4FAF-85E7-C74F217B7031}" srcOrd="1" destOrd="0" presId="urn:microsoft.com/office/officeart/2005/8/layout/vList3"/>
    <dgm:cxn modelId="{2BC6A723-26F1-4199-8A1E-76CBAFC81655}" type="presParOf" srcId="{1959E6BC-3F12-4141-A5E7-40915653E7E1}" destId="{A5E7951F-F183-4009-8618-5D207B029566}" srcOrd="3" destOrd="0" presId="urn:microsoft.com/office/officeart/2005/8/layout/vList3"/>
    <dgm:cxn modelId="{EEB8A014-6A9E-425D-90D5-A1231A690A94}" type="presParOf" srcId="{1959E6BC-3F12-4141-A5E7-40915653E7E1}" destId="{F556D381-6660-470E-B23C-0BB15A899AEA}" srcOrd="4" destOrd="0" presId="urn:microsoft.com/office/officeart/2005/8/layout/vList3"/>
    <dgm:cxn modelId="{EBE284E5-0FC8-474F-8DE3-0ED68D62E73C}" type="presParOf" srcId="{F556D381-6660-470E-B23C-0BB15A899AEA}" destId="{72C709C8-0F80-4B79-AE41-A2535CD7CDBA}" srcOrd="0" destOrd="0" presId="urn:microsoft.com/office/officeart/2005/8/layout/vList3"/>
    <dgm:cxn modelId="{114B3142-DEE2-41A5-A8DE-DEA4AEA97A1C}" type="presParOf" srcId="{F556D381-6660-470E-B23C-0BB15A899AEA}" destId="{2DEC1F81-ADF5-49E1-849A-46079EFDADD1}" srcOrd="1" destOrd="0" presId="urn:microsoft.com/office/officeart/2005/8/layout/vList3"/>
    <dgm:cxn modelId="{C3EDEFEB-148A-46F4-BA85-6C8F0A6C2F9E}" type="presParOf" srcId="{1959E6BC-3F12-4141-A5E7-40915653E7E1}" destId="{729E15C4-BB6D-41F2-B212-067C72B830C5}" srcOrd="5" destOrd="0" presId="urn:microsoft.com/office/officeart/2005/8/layout/vList3"/>
    <dgm:cxn modelId="{FEBB3A48-DA6E-42A5-AD22-CA50505E5B89}" type="presParOf" srcId="{1959E6BC-3F12-4141-A5E7-40915653E7E1}" destId="{6AD088C2-56A0-434B-BC88-F025F083EC0F}" srcOrd="6" destOrd="0" presId="urn:microsoft.com/office/officeart/2005/8/layout/vList3"/>
    <dgm:cxn modelId="{F3504631-B479-40DD-9469-D87D069EEDC1}" type="presParOf" srcId="{6AD088C2-56A0-434B-BC88-F025F083EC0F}" destId="{A190EA64-2F5A-436E-B74F-1EE57B322B7F}" srcOrd="0" destOrd="0" presId="urn:microsoft.com/office/officeart/2005/8/layout/vList3"/>
    <dgm:cxn modelId="{0DCFD777-DADF-4858-A01F-746D57CAB6DF}" type="presParOf" srcId="{6AD088C2-56A0-434B-BC88-F025F083EC0F}" destId="{849EC9F8-6DB6-4E35-88BA-1A9FEC4DB01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52E3-52AA-42CF-A314-366F20502925}">
      <dsp:nvSpPr>
        <dsp:cNvPr id="0" name=""/>
        <dsp:cNvSpPr/>
      </dsp:nvSpPr>
      <dsp:spPr>
        <a:xfrm rot="10800000">
          <a:off x="1201539" y="1761"/>
          <a:ext cx="3875268" cy="901750"/>
        </a:xfrm>
        <a:prstGeom prst="homePlate">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647"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baseline="0"/>
            <a:t>Amazon – Selenium Web Scraping</a:t>
          </a:r>
          <a:endParaRPr lang="en-IN" sz="2500" kern="1200"/>
        </a:p>
      </dsp:txBody>
      <dsp:txXfrm rot="10800000">
        <a:off x="1426976" y="1761"/>
        <a:ext cx="3649831" cy="901750"/>
      </dsp:txXfrm>
    </dsp:sp>
    <dsp:sp modelId="{A6916849-4D58-4073-9670-3B309EFE4D71}">
      <dsp:nvSpPr>
        <dsp:cNvPr id="0" name=""/>
        <dsp:cNvSpPr/>
      </dsp:nvSpPr>
      <dsp:spPr>
        <a:xfrm>
          <a:off x="282998" y="43548"/>
          <a:ext cx="901750" cy="901750"/>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4A6F31-42DD-4FAF-85E7-C74F217B7031}">
      <dsp:nvSpPr>
        <dsp:cNvPr id="0" name=""/>
        <dsp:cNvSpPr/>
      </dsp:nvSpPr>
      <dsp:spPr>
        <a:xfrm rot="10800000">
          <a:off x="1201539" y="1172690"/>
          <a:ext cx="3875268" cy="901750"/>
        </a:xfrm>
        <a:prstGeom prst="homePlate">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647"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baseline="0"/>
            <a:t>Flipkart – Selenium Web Scraping</a:t>
          </a:r>
          <a:endParaRPr lang="en-IN" sz="2500" kern="1200"/>
        </a:p>
      </dsp:txBody>
      <dsp:txXfrm rot="10800000">
        <a:off x="1426976" y="1172690"/>
        <a:ext cx="3649831" cy="901750"/>
      </dsp:txXfrm>
    </dsp:sp>
    <dsp:sp modelId="{D6E2E45D-9D15-4058-A94A-687F3F827DC0}">
      <dsp:nvSpPr>
        <dsp:cNvPr id="0" name=""/>
        <dsp:cNvSpPr/>
      </dsp:nvSpPr>
      <dsp:spPr>
        <a:xfrm>
          <a:off x="256883" y="1190103"/>
          <a:ext cx="901750" cy="901750"/>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3000" r="-23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C1F81-ADF5-49E1-849A-46079EFDADD1}">
      <dsp:nvSpPr>
        <dsp:cNvPr id="0" name=""/>
        <dsp:cNvSpPr/>
      </dsp:nvSpPr>
      <dsp:spPr>
        <a:xfrm rot="10800000">
          <a:off x="1201539" y="2343620"/>
          <a:ext cx="3875268" cy="901750"/>
        </a:xfrm>
        <a:prstGeom prst="homePlate">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647"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baseline="0"/>
            <a:t>Articles – BS4 HTML Parser</a:t>
          </a:r>
          <a:endParaRPr lang="en-IN" sz="2500" kern="1200"/>
        </a:p>
      </dsp:txBody>
      <dsp:txXfrm rot="10800000">
        <a:off x="1426976" y="2343620"/>
        <a:ext cx="3649831" cy="901750"/>
      </dsp:txXfrm>
    </dsp:sp>
    <dsp:sp modelId="{72C709C8-0F80-4B79-AE41-A2535CD7CDBA}">
      <dsp:nvSpPr>
        <dsp:cNvPr id="0" name=""/>
        <dsp:cNvSpPr/>
      </dsp:nvSpPr>
      <dsp:spPr>
        <a:xfrm>
          <a:off x="280401" y="2362367"/>
          <a:ext cx="901750" cy="901750"/>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4000" r="-24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9EC9F8-6DB6-4E35-88BA-1A9FEC4DB019}">
      <dsp:nvSpPr>
        <dsp:cNvPr id="0" name=""/>
        <dsp:cNvSpPr/>
      </dsp:nvSpPr>
      <dsp:spPr>
        <a:xfrm rot="10800000">
          <a:off x="1201539" y="3514549"/>
          <a:ext cx="3875268" cy="901750"/>
        </a:xfrm>
        <a:prstGeom prst="homePlate">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647"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baseline="0"/>
            <a:t>GSM Arena – BS4 HTML Parser.</a:t>
          </a:r>
          <a:endParaRPr lang="en-IN" sz="2500" kern="1200"/>
        </a:p>
      </dsp:txBody>
      <dsp:txXfrm rot="10800000">
        <a:off x="1426976" y="3514549"/>
        <a:ext cx="3649831" cy="901750"/>
      </dsp:txXfrm>
    </dsp:sp>
    <dsp:sp modelId="{A190EA64-2F5A-436E-B74F-1EE57B322B7F}">
      <dsp:nvSpPr>
        <dsp:cNvPr id="0" name=""/>
        <dsp:cNvSpPr/>
      </dsp:nvSpPr>
      <dsp:spPr>
        <a:xfrm>
          <a:off x="280401" y="3505838"/>
          <a:ext cx="901750" cy="901750"/>
        </a:xfrm>
        <a:prstGeom prst="ellipse">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33000" r="-33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1262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80575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00993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83311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23405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2260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02454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73461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8/18/2019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8/18/2019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8/18/2019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8/18/2019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4897388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754" y="758952"/>
            <a:ext cx="5390437" cy="4041648"/>
          </a:xfrm>
        </p:spPr>
        <p:txBody>
          <a:bodyPr>
            <a:normAutofit/>
          </a:bodyPr>
          <a:lstStyle/>
          <a:p>
            <a:r>
              <a:rPr lang="en-US" dirty="0"/>
              <a:t>ONEPLUS </a:t>
            </a:r>
            <a:br>
              <a:rPr lang="en-US" dirty="0"/>
            </a:br>
            <a:r>
              <a:rPr lang="en-US" dirty="0"/>
              <a:t>       vs SAMSUNG</a:t>
            </a:r>
          </a:p>
        </p:txBody>
      </p:sp>
      <p:pic>
        <p:nvPicPr>
          <p:cNvPr id="17" name="Graphic 16" descr="Bar chart">
            <a:extLst>
              <a:ext uri="{FF2B5EF4-FFF2-40B4-BE49-F238E27FC236}">
                <a16:creationId xmlns:a16="http://schemas.microsoft.com/office/drawing/2014/main" id="{0D63D1EC-9C26-42EC-91D6-BD885A4ECD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751" y="1565169"/>
            <a:ext cx="3718563" cy="3718563"/>
          </a:xfrm>
          <a:prstGeom prst="rect">
            <a:avLst/>
          </a:prstGeom>
        </p:spPr>
      </p:pic>
    </p:spTree>
    <p:extLst>
      <p:ext uri="{BB962C8B-B14F-4D97-AF65-F5344CB8AC3E}">
        <p14:creationId xmlns:p14="http://schemas.microsoft.com/office/powerpoint/2010/main" val="55440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3200" dirty="0">
                <a:solidFill>
                  <a:srgbClr val="FFFFFF"/>
                </a:solidFill>
              </a:rPr>
              <a:t>Results and Conclusion</a:t>
            </a: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r>
              <a:rPr lang="en-US" sz="2200" dirty="0">
                <a:solidFill>
                  <a:srgbClr val="FFFFFF"/>
                </a:solidFill>
              </a:rPr>
              <a:t>Tools and Techniques</a:t>
            </a:r>
            <a:br>
              <a:rPr lang="en-US" sz="2200" dirty="0">
                <a:solidFill>
                  <a:srgbClr val="FFFFFF"/>
                </a:solidFill>
              </a:rPr>
            </a:br>
            <a:r>
              <a:rPr lang="en-US" sz="2200" dirty="0">
                <a:solidFill>
                  <a:srgbClr val="FFFFFF"/>
                </a:solidFill>
              </a:rPr>
              <a:t>Analysis:</a:t>
            </a:r>
            <a:br>
              <a:rPr lang="en-US" sz="2200" dirty="0">
                <a:solidFill>
                  <a:srgbClr val="FFFFFF"/>
                </a:solidFill>
              </a:rPr>
            </a:br>
            <a:r>
              <a:rPr lang="en-US" sz="2000" dirty="0">
                <a:solidFill>
                  <a:srgbClr val="FFFFFF"/>
                </a:solidFill>
              </a:rPr>
              <a:t>R, Python, Tableau</a:t>
            </a:r>
          </a:p>
        </p:txBody>
      </p:sp>
      <p:sp useBgFill="1">
        <p:nvSpPr>
          <p:cNvPr id="22" name="Rectangle 2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4821898" y="643467"/>
            <a:ext cx="5827472" cy="5357284"/>
          </a:xfrm>
        </p:spPr>
        <p:txBody>
          <a:bodyPr>
            <a:normAutofit lnSpcReduction="10000"/>
          </a:bodyPr>
          <a:lstStyle/>
          <a:p>
            <a:pPr marL="0" indent="0">
              <a:buNone/>
            </a:pPr>
            <a:r>
              <a:rPr lang="en-IN" sz="2400" dirty="0"/>
              <a:t>Results: </a:t>
            </a:r>
          </a:p>
          <a:p>
            <a:r>
              <a:rPr lang="en-IN" sz="2000" dirty="0"/>
              <a:t>Analysis reveals that the OnePlus mobile has good battery life, camera and good value for money. There are disadvantages as well but advantages outweigh the disadvantages. </a:t>
            </a:r>
          </a:p>
          <a:p>
            <a:r>
              <a:rPr lang="en-IN" sz="2000" dirty="0"/>
              <a:t>On the other hand, Samsung galaxy phone also gives good value for money with number of features like wireless charger, Excellent camera but lacks to provide basic features like battery life and durability</a:t>
            </a:r>
            <a:r>
              <a:rPr lang="en-IN" sz="2400" dirty="0"/>
              <a:t>.</a:t>
            </a:r>
          </a:p>
          <a:p>
            <a:pPr marL="0" indent="0">
              <a:buNone/>
            </a:pPr>
            <a:r>
              <a:rPr lang="en-IN" sz="2400" dirty="0"/>
              <a:t>Conclusion: </a:t>
            </a:r>
          </a:p>
          <a:p>
            <a:pPr marL="0" indent="0">
              <a:buNone/>
            </a:pPr>
            <a:r>
              <a:rPr lang="en-IN" sz="2000" dirty="0"/>
              <a:t>It is not only low price of OnePlus mobile that makes it a tough competitor of Samsung but also the basic features which Samsung flagship mobiles fail to provide.</a:t>
            </a:r>
          </a:p>
          <a:p>
            <a:pPr marL="0" indent="0">
              <a:buNone/>
            </a:pPr>
            <a:endParaRPr lang="en-IN" sz="2400" dirty="0"/>
          </a:p>
        </p:txBody>
      </p:sp>
    </p:spTree>
    <p:extLst>
      <p:ext uri="{BB962C8B-B14F-4D97-AF65-F5344CB8AC3E}">
        <p14:creationId xmlns:p14="http://schemas.microsoft.com/office/powerpoint/2010/main" val="323604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7341" y="2425627"/>
            <a:ext cx="3092718" cy="1267692"/>
          </a:xfrm>
          <a:noFill/>
        </p:spPr>
        <p:txBody>
          <a:bodyPr anchor="t">
            <a:noAutofit/>
          </a:bodyPr>
          <a:lstStyle/>
          <a:p>
            <a:pPr algn="just"/>
            <a:r>
              <a:rPr lang="en-US" dirty="0">
                <a:solidFill>
                  <a:srgbClr val="FFFFFF"/>
                </a:solidFill>
              </a:rPr>
              <a:t>Problem Statement</a:t>
            </a:r>
          </a:p>
        </p:txBody>
      </p:sp>
      <p:sp useBgFill="1">
        <p:nvSpPr>
          <p:cNvPr id="31" name="Rectangle 30">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4895325" y="2425627"/>
            <a:ext cx="5834044" cy="1708728"/>
          </a:xfrm>
        </p:spPr>
        <p:txBody>
          <a:bodyPr>
            <a:noAutofit/>
          </a:bodyPr>
          <a:lstStyle/>
          <a:p>
            <a:pPr marL="0" indent="0">
              <a:buNone/>
            </a:pPr>
            <a:r>
              <a:rPr lang="en-US" sz="2800" dirty="0"/>
              <a:t>What makes OnePlus a tough competitor of Samsung flagship phones?</a:t>
            </a:r>
          </a:p>
          <a:p>
            <a:endParaRPr lang="en-US" sz="2800" dirty="0"/>
          </a:p>
        </p:txBody>
      </p:sp>
    </p:spTree>
    <p:extLst>
      <p:ext uri="{BB962C8B-B14F-4D97-AF65-F5344CB8AC3E}">
        <p14:creationId xmlns:p14="http://schemas.microsoft.com/office/powerpoint/2010/main" val="13796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3973" y="461818"/>
            <a:ext cx="3253946" cy="6216074"/>
          </a:xfrm>
          <a:noFill/>
        </p:spPr>
        <p:txBody>
          <a:bodyPr anchor="t">
            <a:noAutofit/>
          </a:bodyPr>
          <a:lstStyle/>
          <a:p>
            <a:r>
              <a:rPr lang="en-US" dirty="0">
                <a:solidFill>
                  <a:srgbClr val="FFFFFF"/>
                </a:solidFill>
              </a:rPr>
              <a:t>Data</a:t>
            </a:r>
            <a:br>
              <a:rPr lang="en-US" dirty="0">
                <a:solidFill>
                  <a:srgbClr val="FFFFFF"/>
                </a:solidFill>
              </a:rPr>
            </a:br>
            <a:r>
              <a:rPr lang="en-US" dirty="0">
                <a:solidFill>
                  <a:srgbClr val="FFFFFF"/>
                </a:solidFill>
              </a:rPr>
              <a:t>Collection</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sz="2400" dirty="0">
                <a:solidFill>
                  <a:srgbClr val="FFFFFF"/>
                </a:solidFill>
              </a:rPr>
              <a:t>Sources:</a:t>
            </a:r>
            <a:r>
              <a:rPr lang="en-IN" b="1" dirty="0"/>
              <a:t> </a:t>
            </a:r>
            <a:r>
              <a:rPr lang="en-IN" sz="2400" dirty="0">
                <a:solidFill>
                  <a:schemeClr val="bg1"/>
                </a:solidFill>
              </a:rPr>
              <a:t>Flipkart, Amazon, Different news articles and</a:t>
            </a:r>
            <a:br>
              <a:rPr lang="en-IN" sz="2400" dirty="0">
                <a:solidFill>
                  <a:schemeClr val="bg1"/>
                </a:solidFill>
              </a:rPr>
            </a:br>
            <a:r>
              <a:rPr lang="en-IN" sz="2400" dirty="0">
                <a:solidFill>
                  <a:schemeClr val="bg1"/>
                </a:solidFill>
              </a:rPr>
              <a:t>GSM Arena.</a:t>
            </a:r>
            <a:endParaRPr lang="en-US" sz="2400" dirty="0">
              <a:solidFill>
                <a:schemeClr val="bg1"/>
              </a:solidFill>
            </a:endParaRP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0BCE816B-5A9A-49E7-8EB0-DD839B3A7E95}"/>
              </a:ext>
            </a:extLst>
          </p:cNvPr>
          <p:cNvGraphicFramePr>
            <a:graphicFrameLocks noGrp="1"/>
          </p:cNvGraphicFramePr>
          <p:nvPr>
            <p:ph idx="1"/>
            <p:extLst>
              <p:ext uri="{D42A27DB-BD31-4B8C-83A1-F6EECF244321}">
                <p14:modId xmlns:p14="http://schemas.microsoft.com/office/powerpoint/2010/main" val="2027542123"/>
              </p:ext>
            </p:extLst>
          </p:nvPr>
        </p:nvGraphicFramePr>
        <p:xfrm>
          <a:off x="4821898" y="615757"/>
          <a:ext cx="5827472" cy="4418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2" descr="Image result for one plus 6T logos">
            <a:extLst>
              <a:ext uri="{FF2B5EF4-FFF2-40B4-BE49-F238E27FC236}">
                <a16:creationId xmlns:a16="http://schemas.microsoft.com/office/drawing/2014/main" id="{973E3DD9-D3E6-43A9-BC82-8720487010A9}"/>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01389" y="5812947"/>
            <a:ext cx="2732445" cy="80317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Image result for vs logo">
            <a:extLst>
              <a:ext uri="{FF2B5EF4-FFF2-40B4-BE49-F238E27FC236}">
                <a16:creationId xmlns:a16="http://schemas.microsoft.com/office/drawing/2014/main" id="{A1869E5C-D8EC-4883-955D-AE1282336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6002" y="5964140"/>
            <a:ext cx="797262" cy="5007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samsung galaxy s8 logo">
            <a:extLst>
              <a:ext uri="{FF2B5EF4-FFF2-40B4-BE49-F238E27FC236}">
                <a16:creationId xmlns:a16="http://schemas.microsoft.com/office/drawing/2014/main" id="{4AD1F5E0-E297-4355-8F33-71EA369A99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53770" y="5884476"/>
            <a:ext cx="2095600" cy="66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4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A9D5-42F9-4BEC-80F9-71A009205526}"/>
              </a:ext>
            </a:extLst>
          </p:cNvPr>
          <p:cNvSpPr>
            <a:spLocks noGrp="1"/>
          </p:cNvSpPr>
          <p:nvPr>
            <p:ph type="title"/>
          </p:nvPr>
        </p:nvSpPr>
        <p:spPr>
          <a:xfrm>
            <a:off x="557349" y="365760"/>
            <a:ext cx="10615748" cy="931817"/>
          </a:xfrm>
        </p:spPr>
        <p:txBody>
          <a:bodyPr/>
          <a:lstStyle/>
          <a:p>
            <a:pPr algn="ctr"/>
            <a:r>
              <a:rPr lang="en-US" dirty="0"/>
              <a:t>Exploratory Data Analysis – OnePlus 6T</a:t>
            </a:r>
            <a:endParaRPr lang="en-IN" dirty="0"/>
          </a:p>
        </p:txBody>
      </p:sp>
      <p:pic>
        <p:nvPicPr>
          <p:cNvPr id="4" name="slide3" descr="A close up of a logo&#10;&#10;Description automatically generated">
            <a:extLst>
              <a:ext uri="{FF2B5EF4-FFF2-40B4-BE49-F238E27FC236}">
                <a16:creationId xmlns:a16="http://schemas.microsoft.com/office/drawing/2014/main" id="{2C74E119-BAC9-4230-8C9E-9F57803D96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7756" y="1950720"/>
            <a:ext cx="4786471" cy="4541520"/>
          </a:xfrm>
          <a:prstGeom prst="rect">
            <a:avLst/>
          </a:prstGeom>
        </p:spPr>
      </p:pic>
      <p:pic>
        <p:nvPicPr>
          <p:cNvPr id="5" name="slide2" descr="A screenshot of a cell phone&#10;&#10;Description automatically generated">
            <a:extLst>
              <a:ext uri="{FF2B5EF4-FFF2-40B4-BE49-F238E27FC236}">
                <a16:creationId xmlns:a16="http://schemas.microsoft.com/office/drawing/2014/main" id="{8A84D620-B58D-4B55-9099-63DE3801A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50720"/>
            <a:ext cx="4616874" cy="4258491"/>
          </a:xfrm>
          <a:prstGeom prst="rect">
            <a:avLst/>
          </a:prstGeom>
        </p:spPr>
      </p:pic>
    </p:spTree>
    <p:extLst>
      <p:ext uri="{BB962C8B-B14F-4D97-AF65-F5344CB8AC3E}">
        <p14:creationId xmlns:p14="http://schemas.microsoft.com/office/powerpoint/2010/main" val="145378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F652-6DC9-42E6-BF05-B7A79C85E061}"/>
              </a:ext>
            </a:extLst>
          </p:cNvPr>
          <p:cNvSpPr>
            <a:spLocks noGrp="1"/>
          </p:cNvSpPr>
          <p:nvPr>
            <p:ph type="title"/>
          </p:nvPr>
        </p:nvSpPr>
        <p:spPr>
          <a:xfrm>
            <a:off x="135731" y="215741"/>
            <a:ext cx="10840212" cy="1020128"/>
          </a:xfrm>
        </p:spPr>
        <p:txBody>
          <a:bodyPr/>
          <a:lstStyle/>
          <a:p>
            <a:pPr algn="ctr"/>
            <a:r>
              <a:rPr lang="en-US" dirty="0"/>
              <a:t>Exploratory Data Analysis – Galaxy S8</a:t>
            </a:r>
            <a:endParaRPr lang="en-IN" dirty="0"/>
          </a:p>
        </p:txBody>
      </p:sp>
      <p:pic>
        <p:nvPicPr>
          <p:cNvPr id="4" name="slide5">
            <a:extLst>
              <a:ext uri="{FF2B5EF4-FFF2-40B4-BE49-F238E27FC236}">
                <a16:creationId xmlns:a16="http://schemas.microsoft.com/office/drawing/2014/main" id="{D4B6F7BA-667B-4C58-8C7A-CB8F4F6608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9356" y="1733386"/>
            <a:ext cx="5318421" cy="4969564"/>
          </a:xfrm>
          <a:prstGeom prst="rect">
            <a:avLst/>
          </a:prstGeom>
        </p:spPr>
      </p:pic>
      <p:pic>
        <p:nvPicPr>
          <p:cNvPr id="5" name="slide6">
            <a:extLst>
              <a:ext uri="{FF2B5EF4-FFF2-40B4-BE49-F238E27FC236}">
                <a16:creationId xmlns:a16="http://schemas.microsoft.com/office/drawing/2014/main" id="{F56B0108-7371-4FEC-8FBC-6CEBE214A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4" y="1566406"/>
            <a:ext cx="5708033" cy="5184251"/>
          </a:xfrm>
          <a:prstGeom prst="rect">
            <a:avLst/>
          </a:prstGeom>
        </p:spPr>
      </p:pic>
    </p:spTree>
    <p:extLst>
      <p:ext uri="{BB962C8B-B14F-4D97-AF65-F5344CB8AC3E}">
        <p14:creationId xmlns:p14="http://schemas.microsoft.com/office/powerpoint/2010/main" val="376415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7D35-B27E-43B1-BEFA-1585B276EC0C}"/>
              </a:ext>
            </a:extLst>
          </p:cNvPr>
          <p:cNvSpPr>
            <a:spLocks noGrp="1"/>
          </p:cNvSpPr>
          <p:nvPr>
            <p:ph type="title"/>
          </p:nvPr>
        </p:nvSpPr>
        <p:spPr>
          <a:xfrm>
            <a:off x="5120050" y="365760"/>
            <a:ext cx="5842918" cy="1325562"/>
          </a:xfrm>
        </p:spPr>
        <p:txBody>
          <a:bodyPr>
            <a:normAutofit/>
          </a:bodyPr>
          <a:lstStyle/>
          <a:p>
            <a:r>
              <a:rPr lang="en-IN" sz="3700" dirty="0"/>
              <a:t>SENTIMENT ANALYSIS – POSITIVE POLARITY</a:t>
            </a:r>
          </a:p>
        </p:txBody>
      </p:sp>
      <p:pic>
        <p:nvPicPr>
          <p:cNvPr id="5124" name="Picture 4">
            <a:extLst>
              <a:ext uri="{FF2B5EF4-FFF2-40B4-BE49-F238E27FC236}">
                <a16:creationId xmlns:a16="http://schemas.microsoft.com/office/drawing/2014/main" id="{5E8AC2FA-0310-4B97-99EA-C9E5FEBF7A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2010"/>
          <a:stretch/>
        </p:blipFill>
        <p:spPr bwMode="auto">
          <a:xfrm>
            <a:off x="633999" y="640081"/>
            <a:ext cx="4019312" cy="2628899"/>
          </a:xfrm>
          <a:prstGeom prst="rect">
            <a:avLst/>
          </a:prstGeom>
          <a:noFill/>
          <a:extLst>
            <a:ext uri="{909E8E84-426E-40DD-AFC4-6F175D3DCCD1}">
              <a14:hiddenFill xmlns:a14="http://schemas.microsoft.com/office/drawing/2010/main">
                <a:solidFill>
                  <a:srgbClr val="FFFFFF"/>
                </a:solidFill>
              </a14:hiddenFill>
            </a:ext>
          </a:extLst>
        </p:spPr>
      </p:pic>
      <p:sp>
        <p:nvSpPr>
          <p:cNvPr id="5128" name="Content Placeholder 5127">
            <a:extLst>
              <a:ext uri="{FF2B5EF4-FFF2-40B4-BE49-F238E27FC236}">
                <a16:creationId xmlns:a16="http://schemas.microsoft.com/office/drawing/2014/main" id="{366FF421-B9BA-480C-989B-23F687002587}"/>
              </a:ext>
            </a:extLst>
          </p:cNvPr>
          <p:cNvSpPr>
            <a:spLocks noGrp="1"/>
          </p:cNvSpPr>
          <p:nvPr>
            <p:ph idx="1"/>
          </p:nvPr>
        </p:nvSpPr>
        <p:spPr>
          <a:xfrm>
            <a:off x="5120050" y="1828800"/>
            <a:ext cx="5860811" cy="4351337"/>
          </a:xfrm>
        </p:spPr>
        <p:txBody>
          <a:bodyPr>
            <a:normAutofit/>
          </a:bodyPr>
          <a:lstStyle/>
          <a:p>
            <a:r>
              <a:rPr lang="en-US" sz="2400" dirty="0">
                <a:solidFill>
                  <a:srgbClr val="0070C0"/>
                </a:solidFill>
              </a:rPr>
              <a:t>What are the insights derived from the positive opinions?</a:t>
            </a:r>
          </a:p>
          <a:p>
            <a:pPr marL="0" indent="0">
              <a:buNone/>
            </a:pPr>
            <a:r>
              <a:rPr lang="en-US" sz="2400" dirty="0"/>
              <a:t>- SAMSUNG:</a:t>
            </a:r>
          </a:p>
          <a:p>
            <a:pPr marL="0" indent="0">
              <a:buNone/>
            </a:pPr>
            <a:r>
              <a:rPr lang="en-US" sz="2400" dirty="0"/>
              <a:t>Performance, Camera, display, Feature, price.</a:t>
            </a:r>
          </a:p>
          <a:p>
            <a:pPr marL="0" indent="0">
              <a:buNone/>
            </a:pPr>
            <a:r>
              <a:rPr lang="en-US" sz="2400" dirty="0"/>
              <a:t>- ONEPLUS:                      </a:t>
            </a:r>
          </a:p>
          <a:p>
            <a:pPr marL="0" indent="0">
              <a:buNone/>
            </a:pPr>
            <a:r>
              <a:rPr lang="en-US" sz="2400" b="1" dirty="0">
                <a:solidFill>
                  <a:srgbClr val="00B050"/>
                </a:solidFill>
              </a:rPr>
              <a:t>Battery Life</a:t>
            </a:r>
            <a:r>
              <a:rPr lang="en-US" sz="2400" dirty="0"/>
              <a:t>, </a:t>
            </a:r>
            <a:r>
              <a:rPr lang="en-US" sz="2400" b="1" dirty="0">
                <a:solidFill>
                  <a:srgbClr val="00B050"/>
                </a:solidFill>
              </a:rPr>
              <a:t>Screen</a:t>
            </a:r>
            <a:r>
              <a:rPr lang="en-US" sz="2400" dirty="0"/>
              <a:t>, Display, Camera, Feature, </a:t>
            </a:r>
            <a:r>
              <a:rPr lang="en-US" sz="2400" b="1" dirty="0">
                <a:solidFill>
                  <a:srgbClr val="00B050"/>
                </a:solidFill>
              </a:rPr>
              <a:t>Picture Quality</a:t>
            </a:r>
            <a:r>
              <a:rPr lang="en-US" sz="2400" dirty="0"/>
              <a:t>, Performance, price, </a:t>
            </a:r>
            <a:r>
              <a:rPr lang="en-US" sz="2400" b="1" dirty="0">
                <a:solidFill>
                  <a:srgbClr val="00B050"/>
                </a:solidFill>
              </a:rPr>
              <a:t>Speed</a:t>
            </a:r>
            <a:r>
              <a:rPr lang="en-US" sz="2400" dirty="0"/>
              <a:t>.</a:t>
            </a:r>
          </a:p>
        </p:txBody>
      </p:sp>
      <p:sp>
        <p:nvSpPr>
          <p:cNvPr id="75" name="Rectangle 74">
            <a:extLst>
              <a:ext uri="{FF2B5EF4-FFF2-40B4-BE49-F238E27FC236}">
                <a16:creationId xmlns:a16="http://schemas.microsoft.com/office/drawing/2014/main" id="{BB79B2A9-3F73-47CA-9BA2-DD902505D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D10D3635-6217-49AE-AB8D-9771906175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28" r="-3" b="1582"/>
          <a:stretch/>
        </p:blipFill>
        <p:spPr bwMode="auto">
          <a:xfrm>
            <a:off x="633999" y="3429000"/>
            <a:ext cx="4019312" cy="286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5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E4C9-827B-460F-ADED-5E2433673293}"/>
              </a:ext>
            </a:extLst>
          </p:cNvPr>
          <p:cNvSpPr>
            <a:spLocks noGrp="1"/>
          </p:cNvSpPr>
          <p:nvPr>
            <p:ph type="title"/>
          </p:nvPr>
        </p:nvSpPr>
        <p:spPr>
          <a:xfrm>
            <a:off x="4974236" y="429369"/>
            <a:ext cx="5997678" cy="1113183"/>
          </a:xfrm>
        </p:spPr>
        <p:txBody>
          <a:bodyPr>
            <a:normAutofit/>
          </a:bodyPr>
          <a:lstStyle/>
          <a:p>
            <a:r>
              <a:rPr lang="en-IN" sz="3700" dirty="0"/>
              <a:t>SENTIMENT ANALYSIS – NEGATIVE POLARITY</a:t>
            </a:r>
          </a:p>
        </p:txBody>
      </p:sp>
      <p:pic>
        <p:nvPicPr>
          <p:cNvPr id="6146" name="Picture 2">
            <a:extLst>
              <a:ext uri="{FF2B5EF4-FFF2-40B4-BE49-F238E27FC236}">
                <a16:creationId xmlns:a16="http://schemas.microsoft.com/office/drawing/2014/main" id="{E9D4D5CA-5DBF-4B32-8ED9-A0B43095A3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5024" y="365760"/>
            <a:ext cx="4246110" cy="3051810"/>
          </a:xfrm>
          <a:prstGeom prst="rect">
            <a:avLst/>
          </a:prstGeom>
          <a:noFill/>
          <a:extLst>
            <a:ext uri="{909E8E84-426E-40DD-AFC4-6F175D3DCCD1}">
              <a14:hiddenFill xmlns:a14="http://schemas.microsoft.com/office/drawing/2010/main">
                <a:solidFill>
                  <a:srgbClr val="FFFFFF"/>
                </a:solidFill>
              </a14:hiddenFill>
            </a:ext>
          </a:extLst>
        </p:spPr>
      </p:pic>
      <p:sp>
        <p:nvSpPr>
          <p:cNvPr id="6150" name="Content Placeholder 6149">
            <a:extLst>
              <a:ext uri="{FF2B5EF4-FFF2-40B4-BE49-F238E27FC236}">
                <a16:creationId xmlns:a16="http://schemas.microsoft.com/office/drawing/2014/main" id="{3B58A852-65EC-48BC-AED0-D467E9867066}"/>
              </a:ext>
            </a:extLst>
          </p:cNvPr>
          <p:cNvSpPr>
            <a:spLocks noGrp="1"/>
          </p:cNvSpPr>
          <p:nvPr>
            <p:ph idx="1"/>
          </p:nvPr>
        </p:nvSpPr>
        <p:spPr>
          <a:xfrm>
            <a:off x="4965290" y="1828800"/>
            <a:ext cx="6015571" cy="4351337"/>
          </a:xfrm>
        </p:spPr>
        <p:txBody>
          <a:bodyPr>
            <a:normAutofit/>
          </a:bodyPr>
          <a:lstStyle/>
          <a:p>
            <a:r>
              <a:rPr lang="en-US" sz="2400" dirty="0">
                <a:solidFill>
                  <a:srgbClr val="0070C0"/>
                </a:solidFill>
              </a:rPr>
              <a:t>What are the insights derived from the negative opinions?</a:t>
            </a:r>
            <a:endParaRPr lang="en-US" dirty="0"/>
          </a:p>
          <a:p>
            <a:pPr marL="0" indent="0">
              <a:buNone/>
            </a:pPr>
            <a:r>
              <a:rPr lang="en-US" sz="2400" dirty="0"/>
              <a:t>- SAMSUNG:</a:t>
            </a:r>
          </a:p>
          <a:p>
            <a:pPr marL="0" indent="0">
              <a:buNone/>
            </a:pPr>
            <a:r>
              <a:rPr lang="en-US" sz="2400" b="1" dirty="0">
                <a:solidFill>
                  <a:srgbClr val="FF0000"/>
                </a:solidFill>
              </a:rPr>
              <a:t>Battery</a:t>
            </a:r>
            <a:r>
              <a:rPr lang="en-US" sz="2400" dirty="0">
                <a:solidFill>
                  <a:srgbClr val="FF0000"/>
                </a:solidFill>
              </a:rPr>
              <a:t>,</a:t>
            </a:r>
            <a:r>
              <a:rPr lang="en-US" sz="2400" dirty="0"/>
              <a:t> </a:t>
            </a:r>
            <a:r>
              <a:rPr lang="en-US" sz="2400" b="1" dirty="0">
                <a:solidFill>
                  <a:srgbClr val="FF0000"/>
                </a:solidFill>
              </a:rPr>
              <a:t>Worst</a:t>
            </a:r>
            <a:r>
              <a:rPr lang="en-US" sz="2400" dirty="0"/>
              <a:t> </a:t>
            </a:r>
            <a:r>
              <a:rPr lang="en-US" sz="2400" b="1" dirty="0">
                <a:solidFill>
                  <a:srgbClr val="FF0000"/>
                </a:solidFill>
              </a:rPr>
              <a:t>Service</a:t>
            </a:r>
            <a:r>
              <a:rPr lang="en-US" sz="2400" dirty="0"/>
              <a:t>, </a:t>
            </a:r>
            <a:r>
              <a:rPr lang="en-US" sz="2400" b="1" dirty="0">
                <a:solidFill>
                  <a:srgbClr val="FF0000"/>
                </a:solidFill>
              </a:rPr>
              <a:t>Wireless Charger</a:t>
            </a:r>
            <a:r>
              <a:rPr lang="en-US" sz="2400" dirty="0"/>
              <a:t>,  Display, </a:t>
            </a:r>
            <a:r>
              <a:rPr lang="en-US" sz="2400" b="1" dirty="0">
                <a:solidFill>
                  <a:srgbClr val="FF0000"/>
                </a:solidFill>
              </a:rPr>
              <a:t>heating, Screen.</a:t>
            </a:r>
            <a:endParaRPr lang="en-US" sz="2400" dirty="0"/>
          </a:p>
          <a:p>
            <a:pPr marL="0" indent="0">
              <a:buNone/>
            </a:pPr>
            <a:r>
              <a:rPr lang="en-US" sz="2400" dirty="0"/>
              <a:t>- ONEPLUS:                      </a:t>
            </a:r>
          </a:p>
          <a:p>
            <a:pPr marL="0" indent="0">
              <a:buNone/>
            </a:pPr>
            <a:r>
              <a:rPr lang="en-US" sz="2400" b="1" dirty="0">
                <a:solidFill>
                  <a:srgbClr val="FF0000"/>
                </a:solidFill>
              </a:rPr>
              <a:t>Camera Quality</a:t>
            </a:r>
            <a:r>
              <a:rPr lang="en-US" sz="2400" b="1" dirty="0"/>
              <a:t>. </a:t>
            </a:r>
            <a:endParaRPr lang="en-US" dirty="0"/>
          </a:p>
        </p:txBody>
      </p:sp>
      <p:sp>
        <p:nvSpPr>
          <p:cNvPr id="6154" name="Rectangle 72">
            <a:extLst>
              <a:ext uri="{FF2B5EF4-FFF2-40B4-BE49-F238E27FC236}">
                <a16:creationId xmlns:a16="http://schemas.microsoft.com/office/drawing/2014/main" id="{A2FFD204-9513-46ED-A011-B101ED662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6">
            <a:extLst>
              <a:ext uri="{FF2B5EF4-FFF2-40B4-BE49-F238E27FC236}">
                <a16:creationId xmlns:a16="http://schemas.microsoft.com/office/drawing/2014/main" id="{9B408FA6-C99A-47B6-9901-A48ACAFCA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07" y="3589768"/>
            <a:ext cx="4291827" cy="305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9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Articles Summary</a:t>
            </a: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r>
              <a:rPr lang="en-US" sz="2800" dirty="0">
                <a:solidFill>
                  <a:srgbClr val="FFFFFF"/>
                </a:solidFill>
              </a:rPr>
              <a:t>-Lex Rank Summarizer</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21898" y="643466"/>
            <a:ext cx="5827472" cy="5571067"/>
          </a:xfrm>
        </p:spPr>
        <p:txBody>
          <a:bodyPr>
            <a:normAutofit/>
          </a:bodyPr>
          <a:lstStyle/>
          <a:p>
            <a:r>
              <a:rPr lang="en-IN" sz="2400" dirty="0"/>
              <a:t>Summaries from different news articles which speak about both the models suggest that, one plus is the best mobile below 30,000 in India.</a:t>
            </a:r>
          </a:p>
          <a:p>
            <a:r>
              <a:rPr lang="en-IN" sz="2400" dirty="0"/>
              <a:t>The summaries also prove the previous analysis(Sentiment analysis) suggesting that the one plus 6T has good battery life and performance in contrast to Samsung S8.</a:t>
            </a:r>
          </a:p>
          <a:p>
            <a:pPr marL="0" indent="0">
              <a:buNone/>
            </a:pPr>
            <a:r>
              <a:rPr lang="en-IN" sz="2400" dirty="0"/>
              <a:t>Article Sources: India Today, Business Insider, Tech 2, Gadgets 360, Telecom Talk.</a:t>
            </a:r>
            <a:endParaRPr sz="2400" dirty="0"/>
          </a:p>
        </p:txBody>
      </p:sp>
    </p:spTree>
    <p:extLst>
      <p:ext uri="{BB962C8B-B14F-4D97-AF65-F5344CB8AC3E}">
        <p14:creationId xmlns:p14="http://schemas.microsoft.com/office/powerpoint/2010/main" val="193206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116C-953D-4490-9A74-3A343A42A4D2}"/>
              </a:ext>
            </a:extLst>
          </p:cNvPr>
          <p:cNvSpPr>
            <a:spLocks noGrp="1"/>
          </p:cNvSpPr>
          <p:nvPr>
            <p:ph type="title"/>
          </p:nvPr>
        </p:nvSpPr>
        <p:spPr/>
        <p:txBody>
          <a:bodyPr/>
          <a:lstStyle/>
          <a:p>
            <a:r>
              <a:rPr lang="en-IN" dirty="0"/>
              <a:t>Statistical Analysis</a:t>
            </a:r>
          </a:p>
        </p:txBody>
      </p:sp>
      <p:sp>
        <p:nvSpPr>
          <p:cNvPr id="3" name="Content Placeholder 2">
            <a:extLst>
              <a:ext uri="{FF2B5EF4-FFF2-40B4-BE49-F238E27FC236}">
                <a16:creationId xmlns:a16="http://schemas.microsoft.com/office/drawing/2014/main" id="{02983D37-C06A-4CA1-ACB2-319760EF027D}"/>
              </a:ext>
            </a:extLst>
          </p:cNvPr>
          <p:cNvSpPr>
            <a:spLocks noGrp="1"/>
          </p:cNvSpPr>
          <p:nvPr>
            <p:ph idx="1"/>
          </p:nvPr>
        </p:nvSpPr>
        <p:spPr/>
        <p:txBody>
          <a:bodyPr>
            <a:normAutofit/>
          </a:bodyPr>
          <a:lstStyle/>
          <a:p>
            <a:r>
              <a:rPr lang="en-IN" sz="2400" dirty="0"/>
              <a:t>Claim: Difference in the mean ratings of OnePlus and Samsung is statistically significant at 5%. (Assuming the population standard deviation for both the models is equal).</a:t>
            </a:r>
          </a:p>
          <a:p>
            <a:endParaRPr lang="en-IN" sz="2400" dirty="0"/>
          </a:p>
          <a:p>
            <a:endParaRPr lang="en-IN" sz="2400" dirty="0"/>
          </a:p>
          <a:p>
            <a:r>
              <a:rPr lang="en-IN" sz="2400" dirty="0"/>
              <a:t>Hypothesis test on the above Sample Statistics reveals that the average ratings of OnePlus is higher than the average rating of Samsung.</a:t>
            </a:r>
          </a:p>
          <a:p>
            <a:endParaRPr lang="en-IN" sz="2400" dirty="0"/>
          </a:p>
          <a:p>
            <a:pPr marL="0" indent="0">
              <a:buNone/>
            </a:pPr>
            <a:endParaRPr lang="en-IN" sz="2400" dirty="0"/>
          </a:p>
          <a:p>
            <a:endParaRPr lang="en-IN" sz="2400" dirty="0"/>
          </a:p>
        </p:txBody>
      </p:sp>
      <p:graphicFrame>
        <p:nvGraphicFramePr>
          <p:cNvPr id="4" name="Object 3">
            <a:extLst>
              <a:ext uri="{FF2B5EF4-FFF2-40B4-BE49-F238E27FC236}">
                <a16:creationId xmlns:a16="http://schemas.microsoft.com/office/drawing/2014/main" id="{AF9EE176-2C0C-4EC3-B391-9AD8738F58AC}"/>
              </a:ext>
            </a:extLst>
          </p:cNvPr>
          <p:cNvGraphicFramePr>
            <a:graphicFrameLocks noChangeAspect="1"/>
          </p:cNvGraphicFramePr>
          <p:nvPr>
            <p:extLst>
              <p:ext uri="{D42A27DB-BD31-4B8C-83A1-F6EECF244321}">
                <p14:modId xmlns:p14="http://schemas.microsoft.com/office/powerpoint/2010/main" val="2810364461"/>
              </p:ext>
            </p:extLst>
          </p:nvPr>
        </p:nvGraphicFramePr>
        <p:xfrm>
          <a:off x="3086100" y="3162300"/>
          <a:ext cx="3702049" cy="1098550"/>
        </p:xfrm>
        <a:graphic>
          <a:graphicData uri="http://schemas.openxmlformats.org/presentationml/2006/ole">
            <mc:AlternateContent xmlns:mc="http://schemas.openxmlformats.org/markup-compatibility/2006">
              <mc:Choice xmlns:v="urn:schemas-microsoft-com:vml" Requires="v">
                <p:oleObj spid="_x0000_s7176" name="Worksheet" r:id="rId4" imgW="3262248" imgH="547852" progId="Excel.Sheet.12">
                  <p:embed/>
                </p:oleObj>
              </mc:Choice>
              <mc:Fallback>
                <p:oleObj name="Worksheet" r:id="rId4" imgW="3262248" imgH="547852" progId="Excel.Sheet.12">
                  <p:embed/>
                  <p:pic>
                    <p:nvPicPr>
                      <p:cNvPr id="4" name="Object 3">
                        <a:extLst>
                          <a:ext uri="{FF2B5EF4-FFF2-40B4-BE49-F238E27FC236}">
                            <a16:creationId xmlns:a16="http://schemas.microsoft.com/office/drawing/2014/main" id="{A2DE501E-B62E-48AB-B510-BA9DFA4F408F}"/>
                          </a:ext>
                        </a:extLst>
                      </p:cNvPr>
                      <p:cNvPicPr/>
                      <p:nvPr/>
                    </p:nvPicPr>
                    <p:blipFill>
                      <a:blip r:embed="rId5"/>
                      <a:stretch>
                        <a:fillRect/>
                      </a:stretch>
                    </p:blipFill>
                    <p:spPr>
                      <a:xfrm>
                        <a:off x="3086100" y="3162300"/>
                        <a:ext cx="3702049" cy="1098550"/>
                      </a:xfrm>
                      <a:prstGeom prst="rect">
                        <a:avLst/>
                      </a:prstGeom>
                    </p:spPr>
                  </p:pic>
                </p:oleObj>
              </mc:Fallback>
            </mc:AlternateContent>
          </a:graphicData>
        </a:graphic>
      </p:graphicFrame>
    </p:spTree>
    <p:extLst>
      <p:ext uri="{BB962C8B-B14F-4D97-AF65-F5344CB8AC3E}">
        <p14:creationId xmlns:p14="http://schemas.microsoft.com/office/powerpoint/2010/main" val="2084892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2478</TotalTime>
  <Words>376</Words>
  <Application>Microsoft Office PowerPoint</Application>
  <PresentationFormat>Widescreen</PresentationFormat>
  <Paragraphs>45</Paragraphs>
  <Slides>10</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Century Schoolbook</vt:lpstr>
      <vt:lpstr>Wingdings 2</vt:lpstr>
      <vt:lpstr>View</vt:lpstr>
      <vt:lpstr>Microsoft Excel Worksheet</vt:lpstr>
      <vt:lpstr>ONEPLUS         vs SAMSUNG</vt:lpstr>
      <vt:lpstr>Problem Statement</vt:lpstr>
      <vt:lpstr>Data Collection      Sources: Flipkart, Amazon, Different news articles and GSM Arena.</vt:lpstr>
      <vt:lpstr>Exploratory Data Analysis – OnePlus 6T</vt:lpstr>
      <vt:lpstr>Exploratory Data Analysis – Galaxy S8</vt:lpstr>
      <vt:lpstr>SENTIMENT ANALYSIS – POSITIVE POLARITY</vt:lpstr>
      <vt:lpstr>SENTIMENT ANALYSIS – NEGATIVE POLARITY</vt:lpstr>
      <vt:lpstr>Articles Summary           -Lex Rank Summarizer</vt:lpstr>
      <vt:lpstr>Statistical Analysis</vt:lpstr>
      <vt:lpstr>Results and Conclusion         Tools and Techniques Analysis: R, Python, Tableau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ONEPLUS         vs SAMSUNG</dc:title>
  <dc:creator>Kavya Ankush</dc:creator>
  <cp:lastModifiedBy>Kavya Ankush</cp:lastModifiedBy>
  <cp:revision>21</cp:revision>
  <dcterms:created xsi:type="dcterms:W3CDTF">2019-08-19T15:18:13Z</dcterms:created>
  <dcterms:modified xsi:type="dcterms:W3CDTF">2019-08-21T08:36:23Z</dcterms:modified>
</cp:coreProperties>
</file>