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hwin\AppData\Local\Microsoft\Windows\INetCache\IE\UJGKEYL7\employee_data.xls%5b1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hwin\AppData\Local\Microsoft\Windows\INetCache\IE\UJGKEYL7\employee_data.xls%5b1%5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[employee_data.xls(1).xlsx]project!PivotTable2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'[employee_data.xls(1).xlsx]project'!$B$3:$B$4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'[employee_data.xls(1).xlsx]project'!$A$5:$A$15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'[employee_data.xls(1).xlsx]project'!$B$5:$B$15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1"/>
          <c:order val="1"/>
          <c:tx>
            <c:strRef>
              <c:f>'[employee_data.xls(1).xlsx]project'!$C$3:$C$4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'[employee_data.xls(1).xlsx]project'!$A$5:$A$15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'[employee_data.xls(1).xlsx]project'!$C$5:$C$15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2"/>
          <c:order val="2"/>
          <c:tx>
            <c:strRef>
              <c:f>'[employee_data.xls(1).xlsx]project'!$D$3:$D$4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'[employee_data.xls(1).xlsx]project'!$A$5:$A$15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'[employee_data.xls(1).xlsx]project'!$D$5:$D$15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'[employee_data.xls(1).xlsx]project'!$E$3:$E$4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'[employee_data.xls(1).xlsx]project'!$A$5:$A$15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'[employee_data.xls(1).xlsx]project'!$E$5:$E$15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4"/>
          <c:order val="4"/>
          <c:tx>
            <c:strRef>
              <c:f>'[employee_data.xls(1).xlsx]project'!$F$3:$F$4</c:f>
              <c:strCache>
                <c:ptCount val="1"/>
                <c:pt idx="0">
                  <c:v>FALSE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'[employee_data.xls(1).xlsx]project'!$A$5:$A$15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'[employee_data.xls(1).xlsx]project'!$F$5:$F$15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52700080"/>
        <c:axId val="452700864"/>
      </c:barChart>
      <c:catAx>
        <c:axId val="452700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700864"/>
        <c:crosses val="autoZero"/>
        <c:auto val="1"/>
        <c:lblAlgn val="ctr"/>
        <c:lblOffset val="100"/>
        <c:noMultiLvlLbl val="0"/>
      </c:catAx>
      <c:valAx>
        <c:axId val="45270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700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[employee_data.xls(1).xlsx]project!PivotTable2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'[employee_data.xls(1).xlsx]project'!$B$3:$B$4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>
                <a:contourClr>
                  <a:schemeClr val="bg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>
                <a:contourClr>
                  <a:schemeClr val="bg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>
                <a:contourClr>
                  <a:schemeClr val="bg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>
                <a:contourClr>
                  <a:schemeClr val="bg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>
                <a:contourClr>
                  <a:schemeClr val="bg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>
                <a:contourClr>
                  <a:schemeClr val="bg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>
                <a:contourClr>
                  <a:schemeClr val="bg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>
                <a:contourClr>
                  <a:schemeClr val="bg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>
                <a:contourClr>
                  <a:schemeClr val="bg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>
                <a:contourClr>
                  <a:schemeClr val="bg1"/>
                </a:contourClr>
              </a:sp3d>
            </c:spPr>
          </c:dPt>
          <c:cat>
            <c:strRef>
              <c:f>'[employee_data.xls(1).xlsx]project'!$A$5:$A$15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'[employee_data.xls(1).xlsx]project'!$B$5:$B$15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1"/>
          <c:order val="1"/>
          <c:tx>
            <c:strRef>
              <c:f>'[employee_data.xls(1).xlsx]project'!$C$3:$C$4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p3d>
                <a:contourClr>
                  <a:schemeClr val="bg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p3d>
                <a:contourClr>
                  <a:schemeClr val="bg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p3d>
                <a:contourClr>
                  <a:schemeClr val="bg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p3d>
                <a:contourClr>
                  <a:schemeClr val="bg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p3d>
                <a:contourClr>
                  <a:schemeClr val="bg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p3d>
                <a:contourClr>
                  <a:schemeClr val="bg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p3d>
                <a:contourClr>
                  <a:schemeClr val="bg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p3d>
                <a:contourClr>
                  <a:schemeClr val="bg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p3d>
                <a:contourClr>
                  <a:schemeClr val="bg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p3d>
                <a:contourClr>
                  <a:schemeClr val="bg1"/>
                </a:contourClr>
              </a:sp3d>
            </c:spPr>
          </c:dPt>
          <c:cat>
            <c:strRef>
              <c:f>'[employee_data.xls(1).xlsx]project'!$A$5:$A$15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'[employee_data.xls(1).xlsx]project'!$C$5:$C$15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2"/>
          <c:order val="2"/>
          <c:tx>
            <c:strRef>
              <c:f>'[employee_data.xls(1).xlsx]project'!$D$3:$D$4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p3d>
                <a:contourClr>
                  <a:schemeClr val="bg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p3d>
                <a:contourClr>
                  <a:schemeClr val="bg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p3d>
                <a:contourClr>
                  <a:schemeClr val="bg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p3d>
                <a:contourClr>
                  <a:schemeClr val="bg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p3d>
                <a:contourClr>
                  <a:schemeClr val="bg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p3d>
                <a:contourClr>
                  <a:schemeClr val="bg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p3d>
                <a:contourClr>
                  <a:schemeClr val="bg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p3d>
                <a:contourClr>
                  <a:schemeClr val="bg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p3d>
                <a:contourClr>
                  <a:schemeClr val="bg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p3d>
                <a:contourClr>
                  <a:schemeClr val="bg1"/>
                </a:contourClr>
              </a:sp3d>
            </c:spPr>
          </c:dPt>
          <c:cat>
            <c:strRef>
              <c:f>'[employee_data.xls(1).xlsx]project'!$A$5:$A$15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'[employee_data.xls(1).xlsx]project'!$D$5:$D$15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'[employee_data.xls(1).xlsx]project'!$E$3:$E$4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p3d>
                <a:contourClr>
                  <a:schemeClr val="bg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p3d>
                <a:contourClr>
                  <a:schemeClr val="bg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p3d>
                <a:contourClr>
                  <a:schemeClr val="bg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p3d>
                <a:contourClr>
                  <a:schemeClr val="bg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p3d>
                <a:contourClr>
                  <a:schemeClr val="bg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p3d>
                <a:contourClr>
                  <a:schemeClr val="bg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p3d>
                <a:contourClr>
                  <a:schemeClr val="bg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p3d>
                <a:contourClr>
                  <a:schemeClr val="bg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p3d>
                <a:contourClr>
                  <a:schemeClr val="bg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p3d>
                <a:contourClr>
                  <a:schemeClr val="bg1"/>
                </a:contourClr>
              </a:sp3d>
            </c:spPr>
          </c:dPt>
          <c:cat>
            <c:strRef>
              <c:f>'[employee_data.xls(1).xlsx]project'!$A$5:$A$15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'[employee_data.xls(1).xlsx]project'!$E$5:$E$15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4"/>
          <c:order val="4"/>
          <c:tx>
            <c:strRef>
              <c:f>'[employee_data.xls(1).xlsx]project'!$F$3:$F$4</c:f>
              <c:strCache>
                <c:ptCount val="1"/>
                <c:pt idx="0">
                  <c:v>FALSE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p3d>
                <a:contourClr>
                  <a:schemeClr val="bg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p3d>
                <a:contourClr>
                  <a:schemeClr val="bg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p3d>
                <a:contourClr>
                  <a:schemeClr val="bg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p3d>
                <a:contourClr>
                  <a:schemeClr val="bg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p3d>
                <a:contourClr>
                  <a:schemeClr val="bg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p3d>
                <a:contourClr>
                  <a:schemeClr val="bg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p3d>
                <a:contourClr>
                  <a:schemeClr val="bg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p3d>
                <a:contourClr>
                  <a:schemeClr val="bg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p3d>
                <a:contourClr>
                  <a:schemeClr val="bg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p3d>
                <a:contourClr>
                  <a:schemeClr val="bg1"/>
                </a:contourClr>
              </a:sp3d>
            </c:spPr>
          </c:dPt>
          <c:cat>
            <c:strRef>
              <c:f>'[employee_data.xls(1).xlsx]project'!$A$5:$A$15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'[employee_data.xls(1).xlsx]project'!$F$5:$F$15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9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8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9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1683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404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7396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28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14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1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4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93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9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1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1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66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5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0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992039"/>
            <a:ext cx="9945930" cy="2656936"/>
          </a:xfrm>
        </p:spPr>
        <p:txBody>
          <a:bodyPr/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5994" y="4287328"/>
            <a:ext cx="11179506" cy="1578634"/>
          </a:xfrm>
        </p:spPr>
        <p:txBody>
          <a:bodyPr>
            <a:noAutofit/>
          </a:bodyPr>
          <a:lstStyle/>
          <a:p>
            <a:r>
              <a:rPr lang="en-US" dirty="0"/>
              <a:t>S</a:t>
            </a:r>
            <a:r>
              <a:rPr lang="en-US" dirty="0" smtClean="0"/>
              <a:t>TUDENT </a:t>
            </a:r>
            <a:r>
              <a:rPr lang="en-US" dirty="0"/>
              <a:t>NAME: </a:t>
            </a:r>
            <a:r>
              <a:rPr lang="en-US" dirty="0" smtClean="0"/>
              <a:t>R.KANMANI</a:t>
            </a:r>
          </a:p>
          <a:p>
            <a:r>
              <a:rPr lang="en-US" dirty="0" smtClean="0"/>
              <a:t>REG</a:t>
            </a:r>
            <a:r>
              <a:rPr lang="en-US" dirty="0"/>
              <a:t>. NO.: </a:t>
            </a:r>
            <a:r>
              <a:rPr lang="en-US" dirty="0" smtClean="0"/>
              <a:t>312209484</a:t>
            </a:r>
            <a:endParaRPr lang="en-US" dirty="0"/>
          </a:p>
          <a:p>
            <a:r>
              <a:rPr lang="en-US" dirty="0"/>
              <a:t>DEPARTMENT: B.COM BANK MANAGEMENT</a:t>
            </a:r>
          </a:p>
          <a:p>
            <a:r>
              <a:rPr lang="en-US" dirty="0"/>
              <a:t>COLLEGE: ANNA ADARSH COLLEGE FOR WOMEN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699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0467" y="1251632"/>
            <a:ext cx="24384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000000"/>
                </a:solidFill>
                <a:latin typeface="Calibri-Bold"/>
              </a:rPr>
              <a:t>MODELLING 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 flipH="1">
            <a:off x="2648309" y="1774852"/>
            <a:ext cx="2534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0000"/>
                </a:solidFill>
                <a:latin typeface="TimesNewRomanPS-BoldMT"/>
              </a:rPr>
              <a:t>Data collection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349711" y="2144184"/>
            <a:ext cx="5831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Download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employee dataset from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Kaggle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After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download, an Excel sheet will open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In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that sheet, we have employee data details which have 26 features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648309" y="3529179"/>
            <a:ext cx="4764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0000"/>
                </a:solidFill>
                <a:latin typeface="TimesNewRomanPS-BoldMT"/>
              </a:rPr>
              <a:t>Features </a:t>
            </a:r>
            <a:r>
              <a:rPr lang="en-IN" b="1" dirty="0" smtClean="0">
                <a:solidFill>
                  <a:srgbClr val="000000"/>
                </a:solidFill>
                <a:latin typeface="TimesNewRomanPS-BoldMT"/>
              </a:rPr>
              <a:t>collection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349710" y="3833011"/>
            <a:ext cx="60269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We are selecting 9-features for our project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In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that feature, we have employee ID, employee name, employee type, gender,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performance level, and employee rating.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595338" y="5337172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0000"/>
                </a:solidFill>
                <a:latin typeface="TimesNewRomanPS-BoldMT"/>
              </a:rPr>
              <a:t>Data cleaning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349710" y="5706504"/>
            <a:ext cx="63900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 this method, we clear the empty rows or columns in the sheet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By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selecting the empty rows and clearing them using a conditional formatting tool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6338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7042" y="1052423"/>
            <a:ext cx="62541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0000"/>
                </a:solidFill>
                <a:latin typeface="TimesNewRomanPS-BoldMT"/>
              </a:rPr>
              <a:t>Performance </a:t>
            </a:r>
            <a:r>
              <a:rPr lang="en-US" b="1" dirty="0">
                <a:solidFill>
                  <a:srgbClr val="000000"/>
                </a:solidFill>
                <a:latin typeface="TimesNewRomanPS-BoldMT"/>
              </a:rPr>
              <a:t>level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Here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we calculate the performance of the employees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By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using a formula we can calculate the performance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Using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formula: =IF(Z2&gt;=5, "VERY HIGH", Z2&gt;=4, "HIGH", Z2&gt;=3, "MED",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TRUE", "LOW“) 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777042" y="3140015"/>
            <a:ext cx="77896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0000"/>
                </a:solidFill>
                <a:latin typeface="TimesNewRomanPS-BoldMT"/>
              </a:rPr>
              <a:t>Pivot </a:t>
            </a:r>
            <a:r>
              <a:rPr lang="en-US" b="1" dirty="0">
                <a:solidFill>
                  <a:srgbClr val="000000"/>
                </a:solidFill>
                <a:latin typeface="TimesNewRomanPS-BoldMT"/>
              </a:rPr>
              <a:t>table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After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creating the performance level, click on the pivot table icon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In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that, an application will appear as a row, column, fields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Select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required items and click ok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Then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using the details create a graph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 rot="10800000" flipV="1">
            <a:off x="1777042" y="4972971"/>
            <a:ext cx="91353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NewRomanPS-BoldMT"/>
              </a:rPr>
              <a:t>Summary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Using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this method, we can know the performance level of the employees through 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graph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7483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08053" y="86171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4000" b="1" dirty="0">
                <a:solidFill>
                  <a:srgbClr val="000000"/>
                </a:solidFill>
                <a:latin typeface="Calibri-Bold"/>
              </a:rPr>
              <a:t>RESULTS</a:t>
            </a:r>
            <a:r>
              <a:rPr lang="en-IN" sz="4000" b="1" dirty="0">
                <a:solidFill>
                  <a:srgbClr val="000000"/>
                </a:solidFill>
                <a:latin typeface="TimesNewRomanPS-BoldMT"/>
              </a:rPr>
              <a:t> Employee Performance </a:t>
            </a:r>
            <a:r>
              <a:rPr lang="en-IN" sz="4000" b="1" dirty="0" smtClean="0">
                <a:solidFill>
                  <a:srgbClr val="000000"/>
                </a:solidFill>
                <a:latin typeface="TimesNewRomanPS-BoldMT"/>
              </a:rPr>
              <a:t>Analysis</a:t>
            </a:r>
            <a:endParaRPr lang="en-IN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656820100"/>
              </p:ext>
            </p:extLst>
          </p:nvPr>
        </p:nvGraphicFramePr>
        <p:xfrm>
          <a:off x="4080294" y="2567257"/>
          <a:ext cx="5874589" cy="3238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5122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862508237"/>
              </p:ext>
            </p:extLst>
          </p:nvPr>
        </p:nvGraphicFramePr>
        <p:xfrm>
          <a:off x="4002176" y="1824486"/>
          <a:ext cx="6625567" cy="3705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1880560" y="734047"/>
            <a:ext cx="3510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00000"/>
                </a:solidFill>
                <a:latin typeface="TimesNewRomanPS-BoldMT"/>
              </a:rPr>
              <a:t>Performance Level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72673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0777" y="803057"/>
            <a:ext cx="2415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kern="0" dirty="0">
                <a:solidFill>
                  <a:srgbClr val="000000"/>
                </a:solidFill>
                <a:latin typeface="Calibri-Bold"/>
              </a:rPr>
              <a:t>CONCLUSION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2898475" y="1873731"/>
            <a:ext cx="87299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Effective employee performance analysis has far-reaching benefits, including </a:t>
            </a:r>
            <a:endParaRPr lang="en-US" sz="2000" dirty="0"/>
          </a:p>
          <a:p>
            <a:r>
              <a:rPr lang="en-US" sz="20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better resource allocation, enhanced accountability, improved succession </a:t>
            </a:r>
            <a:endParaRPr lang="en-US" sz="2000" dirty="0"/>
          </a:p>
          <a:p>
            <a:r>
              <a:rPr lang="en-US" sz="20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planning, increased employee retention, data-driven promotions, skills gap </a:t>
            </a:r>
            <a:endParaRPr lang="en-US" sz="2000" dirty="0"/>
          </a:p>
          <a:p>
            <a:r>
              <a:rPr lang="en-US" sz="20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identification, enhanced employee experience, strategic alignment, </a:t>
            </a:r>
            <a:endParaRPr lang="en-US" sz="2000" dirty="0"/>
          </a:p>
          <a:p>
            <a:r>
              <a:rPr lang="en-US" sz="20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competitive benchmarking, and continuous </a:t>
            </a:r>
            <a:r>
              <a:rPr 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improvement. Accurate </a:t>
            </a:r>
            <a:endParaRPr lang="en-US" sz="2000" dirty="0"/>
          </a:p>
          <a:p>
            <a:r>
              <a:rPr lang="en-US" sz="20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performance assessments enable targeted development initiatives, improved </a:t>
            </a:r>
            <a:endParaRPr lang="en-US" sz="2000" dirty="0"/>
          </a:p>
          <a:p>
            <a:r>
              <a:rPr lang="en-US" sz="20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employee engagement, and a culture of constructive feedback, ultimately </a:t>
            </a:r>
            <a:endParaRPr lang="en-US" sz="2000" dirty="0"/>
          </a:p>
          <a:p>
            <a:r>
              <a:rPr lang="en-US" sz="20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leading to a high-performing culture that supports the organization's overall </a:t>
            </a:r>
            <a:endParaRPr lang="en-US" sz="2000" dirty="0"/>
          </a:p>
          <a:p>
            <a:r>
              <a:rPr lang="en-US" sz="20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mission and objectives.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6508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6390" y="630530"/>
            <a:ext cx="32063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/>
              <a:t>PROJECT TITLE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3531079" y="2338084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46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8596" y="690915"/>
            <a:ext cx="19383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AGENDA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4126302" y="1818982"/>
            <a:ext cx="6096000" cy="33130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47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9909" y="785805"/>
            <a:ext cx="37385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PROBLEM STATEMENT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3824379" y="2466527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Analyzing</a:t>
            </a:r>
            <a:r>
              <a:rPr lang="en-IN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and evaluating the performance of employees over the past years to identify strengths, areas for improvement, and overall trends that can inform strategic HR decisions.</a:t>
            </a:r>
            <a:endParaRPr lang="en-US" sz="2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339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1630392" y="828136"/>
            <a:ext cx="3276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PROJECT OVERVIEW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3047999" y="2216989"/>
            <a:ext cx="877881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aims to develop a comprehensive framework for evaluating employee performance. The scope includes analyzing job responsibilities, goals, and key performance indicators. A combination of quantitative and qualitative approaches will be used to assess performance. The expected outcome is accurate performance assessments and targeted development plans. This will enable data-driven decision-making to enhance organizational efficiency</a:t>
            </a:r>
            <a:r>
              <a:rPr lang="en-US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734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1578635" y="854015"/>
            <a:ext cx="3140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WHO ARE THE END USERS ?</a:t>
            </a:r>
            <a:endParaRPr lang="en-US" dirty="0"/>
          </a:p>
        </p:txBody>
      </p:sp>
      <p:pic>
        <p:nvPicPr>
          <p:cNvPr id="3" name="Content Placeholder 4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649" y="1759790"/>
            <a:ext cx="8066879" cy="421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4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1647646" y="819509"/>
            <a:ext cx="47186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Our solution and its value proposition 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3769745" y="1897812"/>
            <a:ext cx="856603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formatting-missing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Filter-remove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Formula-performance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11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7041" y="776377"/>
            <a:ext cx="55354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DATASET DESCRIPTION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3349924" y="153010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dataset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selected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number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Employee name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Performance level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Gender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Employee rating number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476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5290" y="777179"/>
            <a:ext cx="4538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cs typeface="Times New Roman" panose="02020603050405020304" pitchFamily="18" charset="0"/>
              </a:rPr>
              <a:t>THE “WOW” IN OUR SOLUTION</a:t>
            </a:r>
            <a:endParaRPr lang="en-US" sz="2400" b="1" dirty="0"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52489" y="1837426"/>
            <a:ext cx="63835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Using this formula we have measured the </a:t>
            </a:r>
            <a:endParaRPr lang="en-US" sz="2400" dirty="0"/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performance level of employees working in an </a:t>
            </a:r>
            <a:endParaRPr lang="en-US" sz="2400" dirty="0"/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organization </a:t>
            </a:r>
            <a:endParaRPr lang="en-US" sz="2400" dirty="0"/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Performance level = IF(Z2&gt;=5,"VERY HIGH",Z2&gt;= </a:t>
            </a:r>
            <a:endParaRPr lang="en-US" sz="2400" dirty="0"/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4,"HIGH",Z2&gt;=3,"MED","TRUE","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LOW</a:t>
            </a:r>
            <a:r>
              <a:rPr lang="en-IN" sz="2400" dirty="0" smtClean="0"/>
              <a:t>“)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608447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79</TotalTime>
  <Words>545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Calibri-Bold</vt:lpstr>
      <vt:lpstr>Cambria</vt:lpstr>
      <vt:lpstr>Century Gothic</vt:lpstr>
      <vt:lpstr>Times New Roman</vt:lpstr>
      <vt:lpstr>TimesNewRomanPS-BoldMT</vt:lpstr>
      <vt:lpstr>Wingdings</vt:lpstr>
      <vt:lpstr>Wingdings 3</vt:lpstr>
      <vt:lpstr>Wisp</vt:lpstr>
      <vt:lpstr>EMPLOYEE DATA ANALYSIS USING EXCEL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Ashwin</dc:creator>
  <cp:lastModifiedBy>Ashwin</cp:lastModifiedBy>
  <cp:revision>8</cp:revision>
  <dcterms:created xsi:type="dcterms:W3CDTF">2024-09-04T10:42:37Z</dcterms:created>
  <dcterms:modified xsi:type="dcterms:W3CDTF">2024-09-04T12:01:40Z</dcterms:modified>
</cp:coreProperties>
</file>