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20"/>
  </p:notesMasterIdLst>
  <p:sldIdLst>
    <p:sldId id="256" r:id="rId2"/>
    <p:sldId id="258" r:id="rId3"/>
    <p:sldId id="259" r:id="rId4"/>
    <p:sldId id="260" r:id="rId5"/>
    <p:sldId id="261" r:id="rId6"/>
    <p:sldId id="262" r:id="rId7"/>
    <p:sldId id="265" r:id="rId8"/>
    <p:sldId id="263" r:id="rId9"/>
    <p:sldId id="264" r:id="rId10"/>
    <p:sldId id="266" r:id="rId11"/>
    <p:sldId id="267" r:id="rId12"/>
    <p:sldId id="268" r:id="rId13"/>
    <p:sldId id="269" r:id="rId14"/>
    <p:sldId id="274"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4B547C-7EA1-41BC-B34B-69E51CFAF478}" type="datetimeFigureOut">
              <a:rPr lang="zh-CN" altLang="en-US" smtClean="0"/>
              <a:pPr/>
              <a:t>2015/7/10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409A7B-A7DE-456C-94B6-181ABE0351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C409A7B-A7DE-456C-94B6-181ABE03511C}"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F7EFBB4B-2FE6-40A6-8F29-78BC8391A49D}" type="datetimeFigureOut">
              <a:rPr lang="zh-CN" altLang="en-US" smtClean="0"/>
              <a:pPr/>
              <a:t>2015/7/10</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0ED6885-413E-41BF-873C-E5D37FA2058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7EFBB4B-2FE6-40A6-8F29-78BC8391A49D}" type="datetimeFigureOut">
              <a:rPr lang="zh-CN" altLang="en-US" smtClean="0"/>
              <a:pPr/>
              <a:t>2015/7/10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ED6885-413E-41BF-873C-E5D37FA2058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7EFBB4B-2FE6-40A6-8F29-78BC8391A49D}" type="datetimeFigureOut">
              <a:rPr lang="zh-CN" altLang="en-US" smtClean="0"/>
              <a:pPr/>
              <a:t>2015/7/10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ED6885-413E-41BF-873C-E5D37FA2058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F7EFBB4B-2FE6-40A6-8F29-78BC8391A49D}" type="datetimeFigureOut">
              <a:rPr lang="zh-CN" altLang="en-US" smtClean="0"/>
              <a:pPr/>
              <a:t>2015/7/10</a:t>
            </a:fld>
            <a:endParaRPr lang="zh-CN" altLang="en-US"/>
          </a:p>
        </p:txBody>
      </p:sp>
      <p:sp>
        <p:nvSpPr>
          <p:cNvPr id="9" name="灯片编号占位符 8"/>
          <p:cNvSpPr>
            <a:spLocks noGrp="1"/>
          </p:cNvSpPr>
          <p:nvPr>
            <p:ph type="sldNum" sz="quarter" idx="15"/>
          </p:nvPr>
        </p:nvSpPr>
        <p:spPr/>
        <p:txBody>
          <a:bodyPr rtlCol="0"/>
          <a:lstStyle/>
          <a:p>
            <a:fld id="{C0ED6885-413E-41BF-873C-E5D37FA20588}"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F7EFBB4B-2FE6-40A6-8F29-78BC8391A49D}" type="datetimeFigureOut">
              <a:rPr lang="zh-CN" altLang="en-US" smtClean="0"/>
              <a:pPr/>
              <a:t>2015/7/10</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C0ED6885-413E-41BF-873C-E5D37FA20588}"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7EFBB4B-2FE6-40A6-8F29-78BC8391A49D}" type="datetimeFigureOut">
              <a:rPr lang="zh-CN" altLang="en-US" smtClean="0"/>
              <a:pPr/>
              <a:t>2015/7/10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ED6885-413E-41BF-873C-E5D37FA20588}"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F7EFBB4B-2FE6-40A6-8F29-78BC8391A49D}" type="datetimeFigureOut">
              <a:rPr lang="zh-CN" altLang="en-US" smtClean="0"/>
              <a:pPr/>
              <a:t>2015/7/10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ED6885-413E-41BF-873C-E5D37FA20588}"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F7EFBB4B-2FE6-40A6-8F29-78BC8391A49D}" type="datetimeFigureOut">
              <a:rPr lang="zh-CN" altLang="en-US" smtClean="0"/>
              <a:pPr/>
              <a:t>2015/7/10</a:t>
            </a:fld>
            <a:endParaRPr lang="zh-CN" altLang="en-US"/>
          </a:p>
        </p:txBody>
      </p:sp>
      <p:sp>
        <p:nvSpPr>
          <p:cNvPr id="7" name="灯片编号占位符 6"/>
          <p:cNvSpPr>
            <a:spLocks noGrp="1"/>
          </p:cNvSpPr>
          <p:nvPr>
            <p:ph type="sldNum" sz="quarter" idx="11"/>
          </p:nvPr>
        </p:nvSpPr>
        <p:spPr/>
        <p:txBody>
          <a:bodyPr rtlCol="0"/>
          <a:lstStyle/>
          <a:p>
            <a:fld id="{C0ED6885-413E-41BF-873C-E5D37FA20588}"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FBB4B-2FE6-40A6-8F29-78BC8391A49D}" type="datetimeFigureOut">
              <a:rPr lang="zh-CN" altLang="en-US" smtClean="0"/>
              <a:pPr/>
              <a:t>2015/7/10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ED6885-413E-41BF-873C-E5D37FA2058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F7EFBB4B-2FE6-40A6-8F29-78BC8391A49D}" type="datetimeFigureOut">
              <a:rPr lang="zh-CN" altLang="en-US" smtClean="0"/>
              <a:pPr/>
              <a:t>2015/7/10</a:t>
            </a:fld>
            <a:endParaRPr lang="zh-CN" altLang="en-US"/>
          </a:p>
        </p:txBody>
      </p:sp>
      <p:sp>
        <p:nvSpPr>
          <p:cNvPr id="22" name="灯片编号占位符 21"/>
          <p:cNvSpPr>
            <a:spLocks noGrp="1"/>
          </p:cNvSpPr>
          <p:nvPr>
            <p:ph type="sldNum" sz="quarter" idx="15"/>
          </p:nvPr>
        </p:nvSpPr>
        <p:spPr/>
        <p:txBody>
          <a:bodyPr rtlCol="0"/>
          <a:lstStyle/>
          <a:p>
            <a:fld id="{C0ED6885-413E-41BF-873C-E5D37FA20588}"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F7EFBB4B-2FE6-40A6-8F29-78BC8391A49D}" type="datetimeFigureOut">
              <a:rPr lang="zh-CN" altLang="en-US" smtClean="0"/>
              <a:pPr/>
              <a:t>2015/7/10</a:t>
            </a:fld>
            <a:endParaRPr lang="zh-CN" altLang="en-US"/>
          </a:p>
        </p:txBody>
      </p:sp>
      <p:sp>
        <p:nvSpPr>
          <p:cNvPr id="18" name="灯片编号占位符 17"/>
          <p:cNvSpPr>
            <a:spLocks noGrp="1"/>
          </p:cNvSpPr>
          <p:nvPr>
            <p:ph type="sldNum" sz="quarter" idx="11"/>
          </p:nvPr>
        </p:nvSpPr>
        <p:spPr/>
        <p:txBody>
          <a:bodyPr rtlCol="0"/>
          <a:lstStyle/>
          <a:p>
            <a:fld id="{C0ED6885-413E-41BF-873C-E5D37FA20588}"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7EFBB4B-2FE6-40A6-8F29-78BC8391A49D}" type="datetimeFigureOut">
              <a:rPr lang="zh-CN" altLang="en-US" smtClean="0"/>
              <a:pPr/>
              <a:t>2015/7/10</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0ED6885-413E-41BF-873C-E5D37FA2058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dgdc.edu.cn/tdxlsqxt/index.html" TargetMode="External"/><Relationship Id="rId2" Type="http://schemas.openxmlformats.org/officeDocument/2006/relationships/hyperlink" Target="http://grs.ruc.edu.c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202.112.126.89/cj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zzy-sf.ruc.edu.cn/notice/9559.html" TargetMode="External"/><Relationship Id="rId2" Type="http://schemas.openxmlformats.org/officeDocument/2006/relationships/hyperlink" Target="mailto:sfruc607@126.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ruc.edu.c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14546" y="1142984"/>
            <a:ext cx="6715172" cy="1785950"/>
          </a:xfrm>
        </p:spPr>
        <p:txBody>
          <a:bodyPr>
            <a:normAutofit fontScale="90000"/>
          </a:bodyPr>
          <a:lstStyle/>
          <a:p>
            <a:pPr algn="ctr"/>
            <a:r>
              <a:rPr lang="en-US" altLang="zh-CN" dirty="0" smtClean="0"/>
              <a:t/>
            </a:r>
            <a:br>
              <a:rPr lang="en-US" altLang="zh-CN" dirty="0" smtClean="0"/>
            </a:br>
            <a:r>
              <a:rPr lang="en-US" altLang="zh-CN" dirty="0" smtClean="0"/>
              <a:t/>
            </a:r>
            <a:br>
              <a:rPr lang="en-US" altLang="zh-CN" dirty="0" smtClean="0"/>
            </a:br>
            <a:r>
              <a:rPr lang="en-US" altLang="zh-CN" sz="4200" dirty="0" smtClean="0"/>
              <a:t>        </a:t>
            </a:r>
            <a:r>
              <a:rPr lang="zh-CN" altLang="en-US" sz="4200" dirty="0" smtClean="0"/>
              <a:t>论文答辩流程及注意事项</a:t>
            </a:r>
            <a:endParaRPr lang="zh-CN" altLang="en-US" sz="4200" dirty="0"/>
          </a:p>
        </p:txBody>
      </p:sp>
      <p:sp>
        <p:nvSpPr>
          <p:cNvPr id="3" name="副标题 2"/>
          <p:cNvSpPr>
            <a:spLocks noGrp="1"/>
          </p:cNvSpPr>
          <p:nvPr>
            <p:ph type="subTitle" idx="1"/>
          </p:nvPr>
        </p:nvSpPr>
        <p:spPr/>
        <p:txBody>
          <a:bodyPr/>
          <a:lstStyle/>
          <a:p>
            <a:r>
              <a:rPr lang="zh-CN" altLang="en-US" dirty="0" smtClean="0"/>
              <a:t>    主讲人：张胜男</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lumMod val="95000"/>
                    <a:lumOff val="5000"/>
                  </a:schemeClr>
                </a:solidFill>
              </a:rPr>
              <a:t>四、网上申请论文答辩</a:t>
            </a:r>
            <a:endParaRPr lang="zh-CN" altLang="en-US" b="1" dirty="0">
              <a:solidFill>
                <a:schemeClr val="tx1">
                  <a:lumMod val="95000"/>
                  <a:lumOff val="5000"/>
                </a:schemeClr>
              </a:solidFill>
            </a:endParaRPr>
          </a:p>
        </p:txBody>
      </p:sp>
      <p:sp>
        <p:nvSpPr>
          <p:cNvPr id="3" name="内容占位符 2"/>
          <p:cNvSpPr>
            <a:spLocks noGrp="1"/>
          </p:cNvSpPr>
          <p:nvPr>
            <p:ph sz="quarter" idx="1"/>
          </p:nvPr>
        </p:nvSpPr>
        <p:spPr/>
        <p:txBody>
          <a:bodyPr>
            <a:normAutofit/>
          </a:bodyPr>
          <a:lstStyle/>
          <a:p>
            <a:pPr>
              <a:buNone/>
            </a:pPr>
            <a:r>
              <a:rPr lang="zh-CN" altLang="en-US" dirty="0" smtClean="0">
                <a:latin typeface="楷体" pitchFamily="49" charset="-122"/>
                <a:ea typeface="楷体" pitchFamily="49" charset="-122"/>
              </a:rPr>
              <a:t>    符合上述两个条件的学员，按照每学期初发布的</a:t>
            </a:r>
            <a:endParaRPr lang="en-US" altLang="zh-CN" dirty="0" smtClean="0">
              <a:latin typeface="楷体" pitchFamily="49" charset="-122"/>
              <a:ea typeface="楷体" pitchFamily="49" charset="-122"/>
            </a:endParaRPr>
          </a:p>
          <a:p>
            <a:pPr>
              <a:buNone/>
            </a:pPr>
            <a:r>
              <a:rPr lang="zh-CN" altLang="en-US" dirty="0" smtClean="0">
                <a:latin typeface="楷体" pitchFamily="49" charset="-122"/>
                <a:ea typeface="楷体" pitchFamily="49" charset="-122"/>
              </a:rPr>
              <a:t>答辩安排通知要求在网上进行论文答辩申请。</a:t>
            </a:r>
            <a:endParaRPr lang="en-US" altLang="zh-CN" dirty="0" smtClean="0">
              <a:latin typeface="楷体" pitchFamily="49" charset="-122"/>
              <a:ea typeface="楷体" pitchFamily="49" charset="-122"/>
            </a:endParaRPr>
          </a:p>
          <a:p>
            <a:pPr>
              <a:buNone/>
            </a:pPr>
            <a:r>
              <a:rPr lang="zh-CN" altLang="en-US" dirty="0" smtClean="0">
                <a:latin typeface="楷体" pitchFamily="49" charset="-122"/>
                <a:ea typeface="楷体" pitchFamily="49" charset="-122"/>
              </a:rPr>
              <a:t>    </a:t>
            </a:r>
            <a:endParaRPr lang="en-US" altLang="zh-CN" dirty="0" smtClean="0">
              <a:latin typeface="楷体" pitchFamily="49" charset="-122"/>
              <a:ea typeface="楷体" pitchFamily="49" charset="-122"/>
            </a:endParaRPr>
          </a:p>
          <a:p>
            <a:pPr>
              <a:buNone/>
            </a:pPr>
            <a:r>
              <a:rPr lang="zh-CN" altLang="en-US" dirty="0" smtClean="0">
                <a:latin typeface="楷体" pitchFamily="49" charset="-122"/>
                <a:ea typeface="楷体" pitchFamily="49" charset="-122"/>
              </a:rPr>
              <a:t>研究生院：</a:t>
            </a:r>
            <a:endParaRPr lang="en-US" altLang="zh-CN" dirty="0" smtClean="0">
              <a:latin typeface="楷体" pitchFamily="49" charset="-122"/>
              <a:ea typeface="楷体" pitchFamily="49" charset="-122"/>
            </a:endParaRPr>
          </a:p>
          <a:p>
            <a:pPr>
              <a:buNone/>
            </a:pPr>
            <a:r>
              <a:rPr lang="en-US" dirty="0" smtClean="0">
                <a:hlinkClick r:id="rId2"/>
              </a:rPr>
              <a:t>http://grs.ruc.edu.cn/</a:t>
            </a:r>
            <a:endParaRPr lang="en-US" dirty="0" smtClean="0"/>
          </a:p>
          <a:p>
            <a:pPr>
              <a:buNone/>
            </a:pPr>
            <a:endParaRPr lang="en-US" dirty="0" smtClean="0"/>
          </a:p>
          <a:p>
            <a:pPr>
              <a:buNone/>
            </a:pPr>
            <a:r>
              <a:rPr lang="zh-CN" altLang="en-US" dirty="0" smtClean="0">
                <a:latin typeface="楷体" pitchFamily="49" charset="-122"/>
                <a:ea typeface="楷体" pitchFamily="49" charset="-122"/>
              </a:rPr>
              <a:t>中国学位教育信息网：</a:t>
            </a:r>
            <a:endParaRPr lang="en-US" altLang="zh-CN" dirty="0" smtClean="0">
              <a:latin typeface="楷体" pitchFamily="49" charset="-122"/>
              <a:ea typeface="楷体" pitchFamily="49" charset="-122"/>
            </a:endParaRPr>
          </a:p>
          <a:p>
            <a:pPr>
              <a:buNone/>
            </a:pPr>
            <a:r>
              <a:rPr lang="en-US" dirty="0" smtClean="0">
                <a:hlinkClick r:id="rId3"/>
              </a:rPr>
              <a:t>http://www.cdgdc.edu.cn/tdxlsqxt/index.html</a:t>
            </a:r>
            <a:endParaRPr lang="en-US" dirty="0" smtClean="0"/>
          </a:p>
          <a:p>
            <a:pPr>
              <a:buNone/>
            </a:pPr>
            <a:endParaRPr lang="en-US" altLang="zh-CN" dirty="0" smtClean="0">
              <a:latin typeface="楷体" pitchFamily="49" charset="-122"/>
              <a:ea typeface="楷体" pitchFamily="49" charset="-122"/>
            </a:endParaRPr>
          </a:p>
          <a:p>
            <a:pPr>
              <a:buNone/>
            </a:pPr>
            <a:r>
              <a:rPr lang="zh-CN" altLang="en-US" dirty="0" smtClean="0">
                <a:latin typeface="楷体" pitchFamily="49" charset="-122"/>
                <a:ea typeface="楷体" pitchFamily="49" charset="-122"/>
              </a:rPr>
              <a:t>*具体操作步骤看该学期答辩安排通知公告。</a:t>
            </a:r>
            <a:endParaRPr lang="en-US" altLang="zh-CN"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82594"/>
          </a:xfrm>
        </p:spPr>
        <p:txBody>
          <a:bodyPr>
            <a:normAutofit/>
          </a:bodyPr>
          <a:lstStyle/>
          <a:p>
            <a:r>
              <a:rPr lang="zh-CN" altLang="en-US" b="1" dirty="0" smtClean="0">
                <a:solidFill>
                  <a:schemeClr val="tx1">
                    <a:lumMod val="95000"/>
                    <a:lumOff val="5000"/>
                  </a:schemeClr>
                </a:solidFill>
              </a:rPr>
              <a:t>研究生院网答辩申请系统</a:t>
            </a:r>
            <a:endParaRPr lang="zh-CN" altLang="en-US" b="1" dirty="0">
              <a:solidFill>
                <a:schemeClr val="tx1">
                  <a:lumMod val="95000"/>
                  <a:lumOff val="5000"/>
                </a:schemeClr>
              </a:solidFill>
            </a:endParaRPr>
          </a:p>
        </p:txBody>
      </p:sp>
      <p:pic>
        <p:nvPicPr>
          <p:cNvPr id="3074" name="Picture 2"/>
          <p:cNvPicPr>
            <a:picLocks noGrp="1" noChangeAspect="1" noChangeArrowheads="1"/>
          </p:cNvPicPr>
          <p:nvPr>
            <p:ph sz="quarter" idx="1"/>
          </p:nvPr>
        </p:nvPicPr>
        <p:blipFill>
          <a:blip r:embed="rId2"/>
          <a:srcRect/>
          <a:stretch>
            <a:fillRect/>
          </a:stretch>
        </p:blipFill>
        <p:spPr bwMode="auto">
          <a:xfrm>
            <a:off x="428596" y="1000108"/>
            <a:ext cx="7467600" cy="279940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14414" y="3929066"/>
            <a:ext cx="6072230" cy="2554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25470"/>
          </a:xfrm>
        </p:spPr>
        <p:txBody>
          <a:bodyPr>
            <a:normAutofit/>
          </a:bodyPr>
          <a:lstStyle/>
          <a:p>
            <a:r>
              <a:rPr lang="zh-CN" altLang="en-US" b="1" dirty="0" smtClean="0">
                <a:solidFill>
                  <a:schemeClr val="tx1">
                    <a:lumMod val="95000"/>
                    <a:lumOff val="5000"/>
                  </a:schemeClr>
                </a:solidFill>
              </a:rPr>
              <a:t>中国学位教育信息网申请答辩系统</a:t>
            </a:r>
            <a:endParaRPr lang="zh-CN" altLang="en-US" b="1" dirty="0">
              <a:solidFill>
                <a:schemeClr val="tx1">
                  <a:lumMod val="95000"/>
                  <a:lumOff val="5000"/>
                </a:schemeClr>
              </a:solidFill>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857224" y="1214422"/>
            <a:ext cx="5695543" cy="487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868346"/>
          </a:xfrm>
        </p:spPr>
        <p:txBody>
          <a:bodyPr>
            <a:normAutofit/>
          </a:bodyPr>
          <a:lstStyle/>
          <a:p>
            <a:r>
              <a:rPr lang="zh-CN" altLang="en-US" sz="3200" b="1" dirty="0" smtClean="0">
                <a:solidFill>
                  <a:schemeClr val="tx1">
                    <a:lumMod val="95000"/>
                    <a:lumOff val="5000"/>
                  </a:schemeClr>
                </a:solidFill>
              </a:rPr>
              <a:t>五、办理答辩手续审核材料</a:t>
            </a:r>
            <a:endParaRPr lang="zh-CN" altLang="en-US" sz="3200" b="1" dirty="0">
              <a:solidFill>
                <a:schemeClr val="tx1">
                  <a:lumMod val="95000"/>
                  <a:lumOff val="5000"/>
                </a:schemeClr>
              </a:solidFill>
            </a:endParaRPr>
          </a:p>
        </p:txBody>
      </p:sp>
      <p:sp>
        <p:nvSpPr>
          <p:cNvPr id="3" name="内容占位符 2"/>
          <p:cNvSpPr>
            <a:spLocks noGrp="1"/>
          </p:cNvSpPr>
          <p:nvPr>
            <p:ph sz="quarter" idx="1"/>
          </p:nvPr>
        </p:nvSpPr>
        <p:spPr>
          <a:xfrm>
            <a:off x="457200" y="1428736"/>
            <a:ext cx="7467600" cy="5045216"/>
          </a:xfrm>
        </p:spPr>
        <p:txBody>
          <a:bodyPr>
            <a:normAutofit/>
          </a:bodyPr>
          <a:lstStyle/>
          <a:p>
            <a:r>
              <a:rPr lang="zh-CN" altLang="en-US" sz="2600" dirty="0" smtClean="0">
                <a:latin typeface="楷体" pitchFamily="49" charset="-122"/>
                <a:ea typeface="楷体" pitchFamily="49" charset="-122"/>
              </a:rPr>
              <a:t>准备好答辩所需的各项材料，在规定时间内到明德主楼</a:t>
            </a:r>
            <a:r>
              <a:rPr lang="en-US" altLang="zh-CN" sz="2600" dirty="0" smtClean="0">
                <a:latin typeface="楷体" pitchFamily="49" charset="-122"/>
                <a:ea typeface="楷体" pitchFamily="49" charset="-122"/>
              </a:rPr>
              <a:t>607A</a:t>
            </a:r>
            <a:r>
              <a:rPr lang="zh-CN" altLang="en-US" sz="2600" dirty="0" smtClean="0">
                <a:latin typeface="楷体" pitchFamily="49" charset="-122"/>
                <a:ea typeface="楷体" pitchFamily="49" charset="-122"/>
              </a:rPr>
              <a:t>办理。</a:t>
            </a:r>
            <a:endParaRPr lang="en-US" altLang="zh-CN" sz="2600" dirty="0" smtClean="0">
              <a:latin typeface="楷体" pitchFamily="49" charset="-122"/>
              <a:ea typeface="楷体" pitchFamily="49" charset="-122"/>
            </a:endParaRPr>
          </a:p>
          <a:p>
            <a:endParaRPr lang="en-US" altLang="zh-CN" sz="2600" dirty="0" smtClean="0">
              <a:latin typeface="楷体" pitchFamily="49" charset="-122"/>
              <a:ea typeface="楷体" pitchFamily="49" charset="-122"/>
            </a:endParaRPr>
          </a:p>
          <a:p>
            <a:r>
              <a:rPr lang="zh-CN" altLang="en-US" sz="2600" dirty="0" smtClean="0">
                <a:latin typeface="楷体" pitchFamily="49" charset="-122"/>
                <a:ea typeface="楷体" pitchFamily="49" charset="-122"/>
              </a:rPr>
              <a:t>材料无误后将论文送至打印室装订论文。</a:t>
            </a:r>
            <a:endParaRPr lang="en-US" altLang="zh-CN" sz="2600" dirty="0" smtClean="0">
              <a:latin typeface="楷体" pitchFamily="49" charset="-122"/>
              <a:ea typeface="楷体" pitchFamily="49" charset="-122"/>
            </a:endParaRPr>
          </a:p>
          <a:p>
            <a:endParaRPr lang="en-US" altLang="zh-CN" sz="2600" dirty="0" smtClean="0">
              <a:latin typeface="楷体" pitchFamily="49" charset="-122"/>
              <a:ea typeface="楷体" pitchFamily="49" charset="-122"/>
            </a:endParaRPr>
          </a:p>
          <a:p>
            <a:r>
              <a:rPr lang="zh-CN" altLang="en-US" sz="2600" dirty="0" smtClean="0">
                <a:latin typeface="楷体" pitchFamily="49" charset="-122"/>
                <a:ea typeface="楷体" pitchFamily="49" charset="-122"/>
              </a:rPr>
              <a:t>答辩费</a:t>
            </a:r>
            <a:r>
              <a:rPr lang="en-US" altLang="zh-CN" sz="2600" dirty="0" smtClean="0">
                <a:latin typeface="楷体" pitchFamily="49" charset="-122"/>
                <a:ea typeface="楷体" pitchFamily="49" charset="-122"/>
              </a:rPr>
              <a:t>6500</a:t>
            </a:r>
            <a:r>
              <a:rPr lang="zh-CN" altLang="en-US" sz="2600" dirty="0" smtClean="0">
                <a:latin typeface="楷体" pitchFamily="49" charset="-122"/>
                <a:ea typeface="楷体" pitchFamily="49" charset="-122"/>
              </a:rPr>
              <a:t>元。</a:t>
            </a:r>
            <a:endParaRPr lang="en-US" altLang="zh-CN" sz="2600" dirty="0" smtClean="0">
              <a:latin typeface="楷体" pitchFamily="49" charset="-122"/>
              <a:ea typeface="楷体" pitchFamily="49" charset="-122"/>
            </a:endParaRPr>
          </a:p>
          <a:p>
            <a:endParaRPr lang="en-US" altLang="zh-CN" sz="2600" dirty="0" smtClean="0">
              <a:latin typeface="楷体" pitchFamily="49" charset="-122"/>
              <a:ea typeface="楷体" pitchFamily="49" charset="-122"/>
            </a:endParaRPr>
          </a:p>
          <a:p>
            <a:pPr>
              <a:buNone/>
            </a:pPr>
            <a:r>
              <a:rPr lang="zh-CN" altLang="en-US" sz="2600" dirty="0" smtClean="0">
                <a:latin typeface="楷体" pitchFamily="49" charset="-122"/>
                <a:ea typeface="楷体" pitchFamily="49" charset="-122"/>
              </a:rPr>
              <a:t>*办好手续后等待三位评阅人复审，复审通过以后</a:t>
            </a:r>
            <a:endParaRPr lang="en-US" altLang="zh-CN" sz="2600" dirty="0" smtClean="0">
              <a:latin typeface="楷体" pitchFamily="49" charset="-122"/>
              <a:ea typeface="楷体" pitchFamily="49" charset="-122"/>
            </a:endParaRPr>
          </a:p>
          <a:p>
            <a:pPr>
              <a:buNone/>
            </a:pPr>
            <a:r>
              <a:rPr lang="zh-CN" altLang="en-US" sz="2600" dirty="0" smtClean="0">
                <a:latin typeface="楷体" pitchFamily="49" charset="-122"/>
                <a:ea typeface="楷体" pitchFamily="49" charset="-122"/>
              </a:rPr>
              <a:t>安排具体答辩时间。答辩安排看通知公告。</a:t>
            </a:r>
            <a:endParaRPr lang="zh-CN" altLang="en-US" sz="2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57166"/>
            <a:ext cx="7467600" cy="6116786"/>
          </a:xfrm>
        </p:spPr>
        <p:txBody>
          <a:bodyPr>
            <a:normAutofit fontScale="85000" lnSpcReduction="20000"/>
          </a:bodyPr>
          <a:lstStyle/>
          <a:p>
            <a:r>
              <a:rPr lang="zh-CN" altLang="en-US" b="1" dirty="0" smtClean="0">
                <a:solidFill>
                  <a:srgbClr val="00B050"/>
                </a:solidFill>
              </a:rPr>
              <a:t>答辩申请书一份</a:t>
            </a:r>
            <a:endParaRPr lang="en-US" altLang="zh-CN" b="1" dirty="0" smtClean="0">
              <a:solidFill>
                <a:srgbClr val="00B050"/>
              </a:solidFill>
            </a:endParaRPr>
          </a:p>
          <a:p>
            <a:r>
              <a:rPr lang="zh-CN" altLang="en-US" b="1" dirty="0" smtClean="0">
                <a:solidFill>
                  <a:srgbClr val="00B050"/>
                </a:solidFill>
              </a:rPr>
              <a:t>专家评阅书（一式三份）</a:t>
            </a:r>
            <a:endParaRPr lang="en-US" altLang="zh-CN" b="1" dirty="0" smtClean="0">
              <a:solidFill>
                <a:srgbClr val="00B050"/>
              </a:solidFill>
            </a:endParaRPr>
          </a:p>
          <a:p>
            <a:r>
              <a:rPr lang="zh-CN" altLang="en-US" b="1" dirty="0" smtClean="0">
                <a:solidFill>
                  <a:srgbClr val="00B050"/>
                </a:solidFill>
              </a:rPr>
              <a:t>独创性声明一份</a:t>
            </a:r>
            <a:endParaRPr lang="en-US" altLang="zh-CN" b="1" dirty="0" smtClean="0">
              <a:solidFill>
                <a:srgbClr val="00B050"/>
              </a:solidFill>
            </a:endParaRPr>
          </a:p>
          <a:p>
            <a:r>
              <a:rPr lang="zh-CN" altLang="en-US" b="1" dirty="0" smtClean="0">
                <a:solidFill>
                  <a:srgbClr val="00B050"/>
                </a:solidFill>
              </a:rPr>
              <a:t>论文扉页一份</a:t>
            </a:r>
            <a:endParaRPr lang="en-US" altLang="zh-CN" b="1" dirty="0" smtClean="0">
              <a:solidFill>
                <a:srgbClr val="00B050"/>
              </a:solidFill>
            </a:endParaRPr>
          </a:p>
          <a:p>
            <a:r>
              <a:rPr lang="zh-CN" altLang="en-US" b="1" dirty="0" smtClean="0">
                <a:solidFill>
                  <a:srgbClr val="00B050"/>
                </a:solidFill>
              </a:rPr>
              <a:t>答辩记录封面说明一份</a:t>
            </a:r>
            <a:endParaRPr lang="en-US" altLang="zh-CN" b="1" dirty="0" smtClean="0">
              <a:solidFill>
                <a:srgbClr val="00B050"/>
              </a:solidFill>
            </a:endParaRPr>
          </a:p>
          <a:p>
            <a:r>
              <a:rPr lang="zh-CN" altLang="en-US" b="1" dirty="0" smtClean="0">
                <a:solidFill>
                  <a:srgbClr val="00B050"/>
                </a:solidFill>
              </a:rPr>
              <a:t>答辩决议二份</a:t>
            </a:r>
            <a:endParaRPr lang="en-US" altLang="zh-CN" b="1" dirty="0" smtClean="0">
              <a:solidFill>
                <a:srgbClr val="00B050"/>
              </a:solidFill>
            </a:endParaRPr>
          </a:p>
          <a:p>
            <a:r>
              <a:rPr lang="zh-CN" altLang="en-US" b="1" dirty="0" smtClean="0">
                <a:solidFill>
                  <a:srgbClr val="00B050"/>
                </a:solidFill>
              </a:rPr>
              <a:t>档案文件目录一份</a:t>
            </a:r>
            <a:endParaRPr lang="en-US" altLang="zh-CN" b="1" dirty="0" smtClean="0">
              <a:solidFill>
                <a:srgbClr val="00B050"/>
              </a:solidFill>
            </a:endParaRPr>
          </a:p>
          <a:p>
            <a:r>
              <a:rPr lang="zh-CN" altLang="en-US" b="1" dirty="0" smtClean="0">
                <a:solidFill>
                  <a:srgbClr val="00B050"/>
                </a:solidFill>
              </a:rPr>
              <a:t>科研成果表</a:t>
            </a:r>
            <a:endParaRPr lang="en-US" altLang="zh-CN" b="1" dirty="0" smtClean="0">
              <a:solidFill>
                <a:srgbClr val="00B050"/>
              </a:solidFill>
            </a:endParaRPr>
          </a:p>
          <a:p>
            <a:r>
              <a:rPr lang="zh-CN" altLang="en-US" b="1" dirty="0" smtClean="0"/>
              <a:t>科研成果原件及复印件</a:t>
            </a:r>
            <a:endParaRPr lang="en-US" altLang="zh-CN" b="1" dirty="0" smtClean="0"/>
          </a:p>
          <a:p>
            <a:r>
              <a:rPr lang="zh-CN" altLang="en-US" b="1" dirty="0" smtClean="0">
                <a:solidFill>
                  <a:srgbClr val="00B050"/>
                </a:solidFill>
              </a:rPr>
              <a:t>申请资格课程考试成绩单</a:t>
            </a:r>
            <a:r>
              <a:rPr lang="zh-CN" altLang="en-US" b="1" dirty="0" smtClean="0"/>
              <a:t>（跨学科者填写，只填写个人信息无需填写分数）</a:t>
            </a:r>
            <a:endParaRPr lang="en-US" altLang="zh-CN" b="1" dirty="0" smtClean="0"/>
          </a:p>
          <a:p>
            <a:r>
              <a:rPr lang="zh-CN" altLang="en-US" b="1" dirty="0" smtClean="0"/>
              <a:t>本人学位论文纸质版清样</a:t>
            </a:r>
            <a:endParaRPr lang="en-US" altLang="zh-CN" b="1" dirty="0" smtClean="0"/>
          </a:p>
          <a:p>
            <a:r>
              <a:rPr lang="zh-CN" altLang="en-US" b="1" dirty="0" smtClean="0"/>
              <a:t>论文电子版</a:t>
            </a:r>
            <a:endParaRPr lang="en-US" altLang="zh-CN" b="1" dirty="0" smtClean="0"/>
          </a:p>
          <a:p>
            <a:r>
              <a:rPr lang="zh-CN" altLang="en-US" b="1" dirty="0" smtClean="0"/>
              <a:t>论文答辩费</a:t>
            </a:r>
            <a:r>
              <a:rPr lang="en-US" b="1" dirty="0" smtClean="0"/>
              <a:t>6500</a:t>
            </a:r>
            <a:r>
              <a:rPr lang="zh-CN" altLang="en-US" b="1" dirty="0" smtClean="0"/>
              <a:t>元</a:t>
            </a:r>
            <a:endParaRPr lang="en-US" altLang="zh-CN" b="1" dirty="0" smtClean="0"/>
          </a:p>
          <a:p>
            <a:r>
              <a:rPr lang="zh-CN" altLang="en-US" b="1" dirty="0" smtClean="0"/>
              <a:t>一张两寸彩色照片（必须是浅蓝色底，最好与个人信息上传电子版的照片一致）。</a:t>
            </a:r>
            <a:endParaRPr lang="en-US" altLang="zh-CN" b="1" dirty="0" smtClean="0"/>
          </a:p>
          <a:p>
            <a:pPr>
              <a:buNone/>
            </a:pPr>
            <a:r>
              <a:rPr lang="en-US" altLang="zh-CN" b="1" dirty="0" smtClean="0"/>
              <a:t>   </a:t>
            </a:r>
            <a:r>
              <a:rPr lang="zh-CN" altLang="en-US" b="1" dirty="0" smtClean="0"/>
              <a:t>注：论文答辩申请书、独创性声明、科研成果一览表（带上原件由指导教师审核）须由指导教师填写推荐意见并签字。</a:t>
            </a:r>
            <a:endParaRPr lang="en-US" altLang="zh-CN" b="1" dirty="0" smtClean="0"/>
          </a:p>
          <a:p>
            <a:pPr>
              <a:buNone/>
            </a:pPr>
            <a:r>
              <a:rPr lang="zh-CN" altLang="en-US" b="1" dirty="0" smtClean="0"/>
              <a:t>   *全部单面打印用黑色签字笔填写。</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tx1">
                    <a:lumMod val="95000"/>
                    <a:lumOff val="5000"/>
                  </a:schemeClr>
                </a:solidFill>
              </a:rPr>
              <a:t>六、论文答辩流程</a:t>
            </a:r>
            <a:endParaRPr lang="zh-CN" altLang="en-US" sz="3600" b="1" dirty="0">
              <a:solidFill>
                <a:schemeClr val="tx1">
                  <a:lumMod val="95000"/>
                  <a:lumOff val="5000"/>
                </a:schemeClr>
              </a:solidFill>
            </a:endParaRPr>
          </a:p>
        </p:txBody>
      </p:sp>
      <p:sp>
        <p:nvSpPr>
          <p:cNvPr id="3" name="内容占位符 2"/>
          <p:cNvSpPr>
            <a:spLocks noGrp="1"/>
          </p:cNvSpPr>
          <p:nvPr>
            <p:ph sz="quarter" idx="1"/>
          </p:nvPr>
        </p:nvSpPr>
        <p:spPr/>
        <p:txBody>
          <a:bodyPr/>
          <a:lstStyle/>
          <a:p>
            <a:r>
              <a:rPr lang="en-US" altLang="zh-CN" dirty="0" smtClean="0">
                <a:latin typeface="+mj-ea"/>
                <a:ea typeface="+mj-ea"/>
              </a:rPr>
              <a:t>5</a:t>
            </a:r>
            <a:r>
              <a:rPr lang="zh-CN" altLang="en-US" dirty="0" smtClean="0">
                <a:latin typeface="+mj-ea"/>
                <a:ea typeface="+mj-ea"/>
              </a:rPr>
              <a:t>位答辩委员，一位答辩秘书。</a:t>
            </a:r>
            <a:endParaRPr lang="en-US" altLang="zh-CN" dirty="0" smtClean="0">
              <a:latin typeface="+mj-ea"/>
              <a:ea typeface="+mj-ea"/>
            </a:endParaRPr>
          </a:p>
          <a:p>
            <a:r>
              <a:rPr lang="zh-CN" altLang="en-US" dirty="0" smtClean="0">
                <a:latin typeface="+mj-ea"/>
                <a:ea typeface="+mj-ea"/>
              </a:rPr>
              <a:t>每人</a:t>
            </a:r>
            <a:r>
              <a:rPr lang="en-US" altLang="zh-CN" dirty="0" smtClean="0">
                <a:latin typeface="+mj-ea"/>
                <a:ea typeface="+mj-ea"/>
              </a:rPr>
              <a:t>5-10</a:t>
            </a:r>
            <a:r>
              <a:rPr lang="zh-CN" altLang="en-US" dirty="0" smtClean="0">
                <a:latin typeface="+mj-ea"/>
                <a:ea typeface="+mj-ea"/>
              </a:rPr>
              <a:t>钟的论文自述，自述后答辩委员会根据学生论文提问</a:t>
            </a:r>
            <a:r>
              <a:rPr lang="en-US" altLang="zh-CN" dirty="0" smtClean="0">
                <a:latin typeface="+mj-ea"/>
                <a:ea typeface="+mj-ea"/>
              </a:rPr>
              <a:t>5-10</a:t>
            </a:r>
            <a:r>
              <a:rPr lang="zh-CN" altLang="en-US" dirty="0" smtClean="0">
                <a:latin typeface="+mj-ea"/>
                <a:ea typeface="+mj-ea"/>
              </a:rPr>
              <a:t>个问题，记好问题出去准备，</a:t>
            </a:r>
            <a:r>
              <a:rPr lang="en-US" altLang="zh-CN" dirty="0" smtClean="0">
                <a:latin typeface="+mj-ea"/>
                <a:ea typeface="+mj-ea"/>
              </a:rPr>
              <a:t>30</a:t>
            </a:r>
            <a:r>
              <a:rPr lang="zh-CN" altLang="en-US" dirty="0" smtClean="0">
                <a:latin typeface="+mj-ea"/>
                <a:ea typeface="+mj-ea"/>
              </a:rPr>
              <a:t>分钟后回答问题，其他同学重复该过程，同组同学统一宣布答辩结果，不得早退。</a:t>
            </a:r>
            <a:endParaRPr lang="en-US" altLang="zh-CN" dirty="0" smtClean="0">
              <a:latin typeface="+mj-ea"/>
              <a:ea typeface="+mj-ea"/>
            </a:endParaRPr>
          </a:p>
          <a:p>
            <a:r>
              <a:rPr lang="zh-CN" altLang="en-US" dirty="0" smtClean="0">
                <a:latin typeface="+mj-ea"/>
                <a:ea typeface="+mj-ea"/>
              </a:rPr>
              <a:t>按照学校规定，答辩委员投票中最多只能有一张反对票，如有</a:t>
            </a:r>
            <a:r>
              <a:rPr lang="en-US" altLang="zh-CN" dirty="0" smtClean="0">
                <a:latin typeface="+mj-ea"/>
                <a:ea typeface="+mj-ea"/>
              </a:rPr>
              <a:t>1</a:t>
            </a:r>
            <a:r>
              <a:rPr lang="zh-CN" altLang="en-US" dirty="0" smtClean="0">
                <a:latin typeface="+mj-ea"/>
                <a:ea typeface="+mj-ea"/>
              </a:rPr>
              <a:t>张以上反对票本次答辩不通过。</a:t>
            </a:r>
            <a:endParaRPr lang="en-US" altLang="zh-CN" dirty="0" smtClean="0">
              <a:latin typeface="+mj-ea"/>
              <a:ea typeface="+mj-ea"/>
            </a:endParaRPr>
          </a:p>
          <a:p>
            <a:endParaRPr lang="en-US" altLang="zh-CN" dirty="0" smtClean="0">
              <a:latin typeface="+mj-ea"/>
              <a:ea typeface="+mj-ea"/>
            </a:endParaRPr>
          </a:p>
          <a:p>
            <a:r>
              <a:rPr lang="zh-CN" altLang="en-US" dirty="0" smtClean="0">
                <a:latin typeface="+mj-ea"/>
                <a:ea typeface="+mj-ea"/>
              </a:rPr>
              <a:t>每人只有一次答辩机会，请大家认真对待珍惜机会！</a:t>
            </a:r>
            <a:endParaRPr lang="en-US" altLang="zh-CN" dirty="0" smtClean="0">
              <a:latin typeface="+mj-ea"/>
              <a:ea typeface="+mj-ea"/>
            </a:endParaRPr>
          </a:p>
          <a:p>
            <a:pPr>
              <a:buNone/>
            </a:pP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654032"/>
          </a:xfrm>
        </p:spPr>
        <p:txBody>
          <a:bodyPr>
            <a:noAutofit/>
          </a:bodyPr>
          <a:lstStyle/>
          <a:p>
            <a:r>
              <a:rPr lang="zh-CN" altLang="en-US" sz="3600" b="1" dirty="0" smtClean="0">
                <a:solidFill>
                  <a:schemeClr val="tx1">
                    <a:lumMod val="95000"/>
                    <a:lumOff val="5000"/>
                  </a:schemeClr>
                </a:solidFill>
              </a:rPr>
              <a:t>参加学位授予仪式</a:t>
            </a:r>
            <a:endParaRPr lang="zh-CN" altLang="en-US" sz="3600" b="1" dirty="0">
              <a:solidFill>
                <a:schemeClr val="tx1">
                  <a:lumMod val="95000"/>
                  <a:lumOff val="5000"/>
                </a:schemeClr>
              </a:solidFill>
            </a:endParaRPr>
          </a:p>
        </p:txBody>
      </p:sp>
      <p:sp>
        <p:nvSpPr>
          <p:cNvPr id="3" name="内容占位符 2"/>
          <p:cNvSpPr>
            <a:spLocks noGrp="1"/>
          </p:cNvSpPr>
          <p:nvPr>
            <p:ph sz="quarter" idx="1"/>
          </p:nvPr>
        </p:nvSpPr>
        <p:spPr/>
        <p:txBody>
          <a:bodyPr/>
          <a:lstStyle/>
          <a:p>
            <a:endParaRPr lang="zh-CN" altLang="en-US" dirty="0"/>
          </a:p>
        </p:txBody>
      </p:sp>
      <p:pic>
        <p:nvPicPr>
          <p:cNvPr id="4098" name="Picture 2" descr="D:\胜E\2012学位授予\DSC_8800.JPG"/>
          <p:cNvPicPr>
            <a:picLocks noChangeAspect="1" noChangeArrowheads="1"/>
          </p:cNvPicPr>
          <p:nvPr/>
        </p:nvPicPr>
        <p:blipFill>
          <a:blip r:embed="rId2" cstate="print"/>
          <a:srcRect/>
          <a:stretch>
            <a:fillRect/>
          </a:stretch>
        </p:blipFill>
        <p:spPr bwMode="auto">
          <a:xfrm>
            <a:off x="1714480" y="3571876"/>
            <a:ext cx="4194409" cy="2786082"/>
          </a:xfrm>
          <a:prstGeom prst="rect">
            <a:avLst/>
          </a:prstGeom>
          <a:noFill/>
        </p:spPr>
      </p:pic>
      <p:pic>
        <p:nvPicPr>
          <p:cNvPr id="4100" name="Picture 4" descr="D:\胜E\2012学位授予\DSC_8866.JPG"/>
          <p:cNvPicPr>
            <a:picLocks noChangeAspect="1" noChangeArrowheads="1"/>
          </p:cNvPicPr>
          <p:nvPr/>
        </p:nvPicPr>
        <p:blipFill>
          <a:blip r:embed="rId3" cstate="print"/>
          <a:srcRect/>
          <a:stretch>
            <a:fillRect/>
          </a:stretch>
        </p:blipFill>
        <p:spPr bwMode="auto">
          <a:xfrm>
            <a:off x="4429124" y="1000108"/>
            <a:ext cx="3714776" cy="2467492"/>
          </a:xfrm>
          <a:prstGeom prst="rect">
            <a:avLst/>
          </a:prstGeom>
          <a:noFill/>
        </p:spPr>
      </p:pic>
      <p:pic>
        <p:nvPicPr>
          <p:cNvPr id="4101" name="Picture 5" descr="D:\胜E\2012学位授予\DSC_8903.JPG"/>
          <p:cNvPicPr>
            <a:picLocks noChangeAspect="1" noChangeArrowheads="1"/>
          </p:cNvPicPr>
          <p:nvPr/>
        </p:nvPicPr>
        <p:blipFill>
          <a:blip r:embed="rId4" cstate="print"/>
          <a:srcRect/>
          <a:stretch>
            <a:fillRect/>
          </a:stretch>
        </p:blipFill>
        <p:spPr bwMode="auto">
          <a:xfrm>
            <a:off x="428596" y="1071546"/>
            <a:ext cx="3630329" cy="24113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D:\胜E\2012学位授予\DSC_8872.JPG"/>
          <p:cNvPicPr>
            <a:picLocks noChangeAspect="1" noChangeArrowheads="1"/>
          </p:cNvPicPr>
          <p:nvPr/>
        </p:nvPicPr>
        <p:blipFill>
          <a:blip r:embed="rId3" cstate="print"/>
          <a:srcRect/>
          <a:stretch>
            <a:fillRect/>
          </a:stretch>
        </p:blipFill>
        <p:spPr bwMode="auto">
          <a:xfrm>
            <a:off x="214282" y="214290"/>
            <a:ext cx="4194336" cy="2786034"/>
          </a:xfrm>
          <a:prstGeom prst="rect">
            <a:avLst/>
          </a:prstGeom>
          <a:noFill/>
        </p:spPr>
      </p:pic>
      <p:pic>
        <p:nvPicPr>
          <p:cNvPr id="5127" name="Picture 7" descr="D:\胜E\2012学位授予\DSC_8905.JPG"/>
          <p:cNvPicPr>
            <a:picLocks noChangeAspect="1" noChangeArrowheads="1"/>
          </p:cNvPicPr>
          <p:nvPr/>
        </p:nvPicPr>
        <p:blipFill>
          <a:blip r:embed="rId4" cstate="print"/>
          <a:srcRect/>
          <a:stretch>
            <a:fillRect/>
          </a:stretch>
        </p:blipFill>
        <p:spPr bwMode="auto">
          <a:xfrm>
            <a:off x="285720" y="3429000"/>
            <a:ext cx="4269559" cy="2835999"/>
          </a:xfrm>
          <a:prstGeom prst="rect">
            <a:avLst/>
          </a:prstGeom>
          <a:noFill/>
        </p:spPr>
      </p:pic>
      <p:pic>
        <p:nvPicPr>
          <p:cNvPr id="5128" name="Picture 8" descr="D:\胜E\2012学位授予\DSC_8839.JPG"/>
          <p:cNvPicPr>
            <a:picLocks noChangeAspect="1" noChangeArrowheads="1"/>
          </p:cNvPicPr>
          <p:nvPr/>
        </p:nvPicPr>
        <p:blipFill>
          <a:blip r:embed="rId5" cstate="print"/>
          <a:srcRect/>
          <a:stretch>
            <a:fillRect/>
          </a:stretch>
        </p:blipFill>
        <p:spPr bwMode="auto">
          <a:xfrm>
            <a:off x="4643438" y="357166"/>
            <a:ext cx="3979275" cy="2643182"/>
          </a:xfrm>
          <a:prstGeom prst="rect">
            <a:avLst/>
          </a:prstGeom>
          <a:noFill/>
        </p:spPr>
      </p:pic>
      <p:pic>
        <p:nvPicPr>
          <p:cNvPr id="5131" name="Picture 11" descr="D:\胜E\2012学位授予\DSC_8900.JPG"/>
          <p:cNvPicPr>
            <a:picLocks noChangeAspect="1" noChangeArrowheads="1"/>
          </p:cNvPicPr>
          <p:nvPr/>
        </p:nvPicPr>
        <p:blipFill>
          <a:blip r:embed="rId6" cstate="print"/>
          <a:srcRect/>
          <a:stretch>
            <a:fillRect/>
          </a:stretch>
        </p:blipFill>
        <p:spPr bwMode="auto">
          <a:xfrm>
            <a:off x="4643438" y="3500438"/>
            <a:ext cx="4084428" cy="271302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42844" y="1357298"/>
            <a:ext cx="8786874" cy="3214710"/>
          </a:xfrm>
        </p:spPr>
        <p:txBody>
          <a:bodyPr>
            <a:normAutofit/>
          </a:bodyPr>
          <a:lstStyle/>
          <a:p>
            <a:pPr algn="ctr">
              <a:buNone/>
            </a:pPr>
            <a:r>
              <a:rPr lang="zh-CN" altLang="en-US" sz="3600" dirty="0" smtClean="0">
                <a:latin typeface="+mj-ea"/>
                <a:ea typeface="+mj-ea"/>
              </a:rPr>
              <a:t>最后预祝同学们顺利通过考试</a:t>
            </a:r>
            <a:endParaRPr lang="en-US" altLang="zh-CN" sz="3600" dirty="0" smtClean="0">
              <a:latin typeface="+mj-ea"/>
              <a:ea typeface="+mj-ea"/>
            </a:endParaRPr>
          </a:p>
          <a:p>
            <a:pPr algn="ctr">
              <a:buNone/>
            </a:pPr>
            <a:r>
              <a:rPr lang="zh-CN" altLang="en-US" sz="3600" smtClean="0">
                <a:latin typeface="+mj-ea"/>
                <a:ea typeface="+mj-ea"/>
              </a:rPr>
              <a:t>期待</a:t>
            </a:r>
            <a:r>
              <a:rPr lang="zh-CN" altLang="en-US" sz="3600" dirty="0" smtClean="0">
                <a:latin typeface="+mj-ea"/>
                <a:ea typeface="+mj-ea"/>
              </a:rPr>
              <a:t>学位授予仪式中出现大家的身影！</a:t>
            </a:r>
            <a:endParaRPr lang="en-US" altLang="zh-CN" sz="3600" dirty="0" smtClean="0">
              <a:latin typeface="+mj-ea"/>
              <a:ea typeface="+mj-ea"/>
            </a:endParaRPr>
          </a:p>
          <a:p>
            <a:pPr algn="ctr">
              <a:buNone/>
            </a:pPr>
            <a:endParaRPr lang="en-US" altLang="zh-CN" sz="3600" dirty="0" smtClean="0">
              <a:latin typeface="+mj-ea"/>
              <a:ea typeface="+mj-ea"/>
            </a:endParaRPr>
          </a:p>
          <a:p>
            <a:pPr algn="ctr">
              <a:buNone/>
            </a:pPr>
            <a:r>
              <a:rPr lang="zh-CN" altLang="en-US" sz="3600" b="1" dirty="0" smtClean="0">
                <a:latin typeface="+mj-ea"/>
                <a:ea typeface="+mj-ea"/>
              </a:rPr>
              <a:t>谢谢</a:t>
            </a:r>
            <a:endParaRPr lang="en-US" altLang="zh-CN" sz="3600" b="1" dirty="0" smtClean="0">
              <a:latin typeface="+mj-ea"/>
              <a:ea typeface="+mj-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42910" y="785794"/>
            <a:ext cx="7786742" cy="5688158"/>
          </a:xfrm>
        </p:spPr>
        <p:txBody>
          <a:bodyPr>
            <a:normAutofit/>
          </a:bodyPr>
          <a:lstStyle/>
          <a:p>
            <a:pPr>
              <a:buNone/>
            </a:pPr>
            <a:r>
              <a:rPr lang="zh-CN" altLang="en-US" sz="2800" dirty="0" smtClean="0">
                <a:latin typeface="+mj-ea"/>
                <a:ea typeface="+mj-ea"/>
              </a:rPr>
              <a:t>根据国家教育部和学校的相关规定，</a:t>
            </a:r>
            <a:endParaRPr lang="en-US" altLang="zh-CN" sz="2800" dirty="0" smtClean="0">
              <a:latin typeface="+mj-ea"/>
              <a:ea typeface="+mj-ea"/>
            </a:endParaRPr>
          </a:p>
          <a:p>
            <a:pPr>
              <a:buNone/>
            </a:pPr>
            <a:r>
              <a:rPr lang="zh-CN" altLang="en-US" sz="2800" dirty="0" smtClean="0">
                <a:latin typeface="+mj-ea"/>
                <a:ea typeface="+mj-ea"/>
              </a:rPr>
              <a:t>申请硕士学位的同学必须符合以下条件：</a:t>
            </a:r>
            <a:endParaRPr lang="en-US" altLang="zh-CN" sz="2800" dirty="0" smtClean="0">
              <a:latin typeface="+mj-ea"/>
              <a:ea typeface="+mj-ea"/>
            </a:endParaRPr>
          </a:p>
          <a:p>
            <a:endParaRPr lang="en-US" altLang="zh-CN" sz="1800" dirty="0" smtClean="0"/>
          </a:p>
          <a:p>
            <a:pPr>
              <a:buNone/>
            </a:pPr>
            <a:r>
              <a:rPr lang="en-US" altLang="zh-CN" sz="2000" dirty="0" smtClean="0">
                <a:latin typeface="+mn-ea"/>
              </a:rPr>
              <a:t>1</a:t>
            </a:r>
            <a:r>
              <a:rPr lang="zh-CN" altLang="en-US" sz="2000" dirty="0" smtClean="0">
                <a:latin typeface="+mn-ea"/>
              </a:rPr>
              <a:t>、申请硕士学位的同学需要办理资格卡，在资格卡有效期的四年之</a:t>
            </a:r>
            <a:endParaRPr lang="en-US" altLang="zh-CN" sz="2000" dirty="0" smtClean="0">
              <a:latin typeface="+mn-ea"/>
            </a:endParaRPr>
          </a:p>
          <a:p>
            <a:pPr>
              <a:buNone/>
            </a:pPr>
            <a:r>
              <a:rPr lang="zh-CN" altLang="en-US" sz="2000" dirty="0" smtClean="0">
                <a:latin typeface="+mn-ea"/>
              </a:rPr>
              <a:t>内通过所有考试。</a:t>
            </a:r>
            <a:endParaRPr lang="en-US" altLang="zh-CN" sz="2000" dirty="0" smtClean="0">
              <a:latin typeface="+mn-ea"/>
            </a:endParaRPr>
          </a:p>
          <a:p>
            <a:endParaRPr lang="en-US" altLang="zh-CN" sz="2000" dirty="0" smtClean="0">
              <a:latin typeface="+mn-ea"/>
            </a:endParaRPr>
          </a:p>
          <a:p>
            <a:pPr>
              <a:buNone/>
            </a:pPr>
            <a:r>
              <a:rPr lang="en-US" altLang="zh-CN" sz="2000" dirty="0" smtClean="0">
                <a:latin typeface="+mn-ea"/>
              </a:rPr>
              <a:t>2</a:t>
            </a:r>
            <a:r>
              <a:rPr lang="zh-CN" altLang="en-US" sz="2000" dirty="0" smtClean="0">
                <a:latin typeface="+mn-ea"/>
              </a:rPr>
              <a:t>、在申请答辩之前完成一篇科研成果小论文的发表。</a:t>
            </a:r>
            <a:endParaRPr lang="en-US" altLang="zh-CN" sz="2000" dirty="0" smtClean="0">
              <a:latin typeface="+mn-ea"/>
            </a:endParaRPr>
          </a:p>
          <a:p>
            <a:pPr>
              <a:buNone/>
            </a:pPr>
            <a:r>
              <a:rPr lang="zh-CN" altLang="en-US" sz="2000" dirty="0" smtClean="0">
                <a:latin typeface="+mn-ea"/>
              </a:rPr>
              <a:t>  要求：有书报刊号的公开刊物（无级别要求），第一作者</a:t>
            </a:r>
            <a:r>
              <a:rPr lang="en-US" altLang="zh-CN" sz="2000" dirty="0" smtClean="0">
                <a:latin typeface="+mn-ea"/>
              </a:rPr>
              <a:t>3000</a:t>
            </a:r>
            <a:r>
              <a:rPr lang="zh-CN" altLang="en-US" sz="2000" dirty="0" smtClean="0">
                <a:latin typeface="+mn-ea"/>
              </a:rPr>
              <a:t>字</a:t>
            </a:r>
            <a:r>
              <a:rPr lang="en-US" altLang="zh-CN" sz="2000" dirty="0" smtClean="0">
                <a:latin typeface="+mn-ea"/>
              </a:rPr>
              <a:t>,</a:t>
            </a:r>
            <a:r>
              <a:rPr lang="zh-CN" altLang="en-US" sz="2000" dirty="0" smtClean="0">
                <a:latin typeface="+mn-ea"/>
              </a:rPr>
              <a:t>第二作者</a:t>
            </a:r>
            <a:r>
              <a:rPr lang="en-US" altLang="zh-CN" sz="2000" dirty="0" smtClean="0">
                <a:latin typeface="+mn-ea"/>
              </a:rPr>
              <a:t>5000</a:t>
            </a:r>
            <a:r>
              <a:rPr lang="zh-CN" altLang="en-US" sz="2000" dirty="0" smtClean="0">
                <a:latin typeface="+mn-ea"/>
              </a:rPr>
              <a:t>字以上，本人发表的文章必须与金融相关。</a:t>
            </a:r>
            <a:endParaRPr lang="en-US" altLang="zh-CN" sz="2000" dirty="0" smtClean="0">
              <a:latin typeface="+mn-ea"/>
            </a:endParaRPr>
          </a:p>
          <a:p>
            <a:endParaRPr lang="en-US" altLang="zh-CN" sz="2000" dirty="0" smtClean="0">
              <a:latin typeface="+mn-ea"/>
            </a:endParaRPr>
          </a:p>
          <a:p>
            <a:pPr>
              <a:buNone/>
            </a:pPr>
            <a:r>
              <a:rPr lang="en-US" altLang="zh-CN" sz="2000" dirty="0" smtClean="0">
                <a:latin typeface="+mn-ea"/>
              </a:rPr>
              <a:t>3</a:t>
            </a:r>
            <a:r>
              <a:rPr lang="zh-CN" altLang="en-US" sz="2000" dirty="0" smtClean="0">
                <a:latin typeface="+mn-ea"/>
              </a:rPr>
              <a:t>、在最后一门考试通过后一年半之内完成答辩。（时间推算以网上</a:t>
            </a:r>
            <a:endParaRPr lang="en-US" altLang="zh-CN" sz="2000" dirty="0" smtClean="0">
              <a:latin typeface="+mn-ea"/>
            </a:endParaRPr>
          </a:p>
          <a:p>
            <a:pPr>
              <a:buNone/>
            </a:pPr>
            <a:r>
              <a:rPr lang="zh-CN" altLang="en-US" sz="2000" dirty="0" smtClean="0">
                <a:latin typeface="+mn-ea"/>
              </a:rPr>
              <a:t>查到的成绩录入时间为准，从出成绩的学期末向后推算一年半内完</a:t>
            </a:r>
            <a:endParaRPr lang="en-US" altLang="zh-CN" sz="2000" dirty="0" smtClean="0">
              <a:latin typeface="+mn-ea"/>
            </a:endParaRPr>
          </a:p>
          <a:p>
            <a:pPr>
              <a:buNone/>
            </a:pPr>
            <a:r>
              <a:rPr lang="zh-CN" altLang="en-US" sz="2000" dirty="0" smtClean="0">
                <a:latin typeface="+mn-ea"/>
              </a:rPr>
              <a:t>成答辩。</a:t>
            </a:r>
            <a:endParaRPr lang="en-US" altLang="zh-CN" sz="1800" dirty="0" smtClean="0">
              <a:latin typeface="+mn-ea"/>
            </a:endParaRPr>
          </a:p>
          <a:p>
            <a:endParaRPr lang="en-US" altLang="zh-C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571480"/>
            <a:ext cx="7467600" cy="5902472"/>
          </a:xfrm>
        </p:spPr>
        <p:txBody>
          <a:bodyPr/>
          <a:lstStyle/>
          <a:p>
            <a:pPr>
              <a:buNone/>
            </a:pPr>
            <a:r>
              <a:rPr lang="zh-CN" altLang="en-US" sz="3600" b="1" dirty="0" smtClean="0">
                <a:latin typeface="+mj-ea"/>
                <a:ea typeface="+mj-ea"/>
              </a:rPr>
              <a:t>推算答辩有效期时间：</a:t>
            </a:r>
            <a:endParaRPr lang="en-US" altLang="zh-CN" sz="3600" b="1" dirty="0" smtClean="0">
              <a:latin typeface="+mj-ea"/>
              <a:ea typeface="+mj-ea"/>
            </a:endParaRPr>
          </a:p>
          <a:p>
            <a:pPr>
              <a:buNone/>
            </a:pPr>
            <a:r>
              <a:rPr lang="zh-CN" altLang="en-US" dirty="0" smtClean="0">
                <a:latin typeface="+mn-ea"/>
              </a:rPr>
              <a:t>请同学们及时登录研究生院网站查询考试成绩：</a:t>
            </a:r>
            <a:endParaRPr lang="en-US" altLang="zh-CN" dirty="0" smtClean="0">
              <a:latin typeface="+mn-ea"/>
            </a:endParaRPr>
          </a:p>
          <a:p>
            <a:pPr>
              <a:buNone/>
            </a:pPr>
            <a:r>
              <a:rPr lang="en-US" dirty="0" smtClean="0">
                <a:hlinkClick r:id="rId2"/>
              </a:rPr>
              <a:t>http://202.112.126.89/cjcx</a:t>
            </a:r>
            <a:r>
              <a:rPr lang="en-US" dirty="0" smtClean="0">
                <a:hlinkClick r:id="rId2"/>
              </a:rPr>
              <a:t>/</a:t>
            </a:r>
            <a:r>
              <a:rPr lang="en-US" dirty="0" smtClean="0"/>
              <a:t> </a:t>
            </a:r>
            <a:r>
              <a:rPr lang="zh-CN" altLang="en-US" sz="1800" b="1" dirty="0" smtClean="0"/>
              <a:t>注：以网上录入的考试时间为准。</a:t>
            </a:r>
            <a:endParaRPr lang="en-US" sz="1800" b="1" dirty="0" smtClean="0"/>
          </a:p>
          <a:p>
            <a:pPr>
              <a:buNone/>
            </a:pPr>
            <a:r>
              <a:rPr lang="zh-CN" altLang="en-US" dirty="0" smtClean="0"/>
              <a:t>例</a:t>
            </a:r>
            <a:r>
              <a:rPr lang="zh-CN" altLang="en-US" dirty="0" smtClean="0"/>
              <a:t>：</a:t>
            </a:r>
            <a:endParaRPr lang="en-US" altLang="zh-CN" dirty="0" smtClean="0"/>
          </a:p>
          <a:p>
            <a:pPr>
              <a:buNone/>
            </a:pPr>
            <a:r>
              <a:rPr lang="zh-CN" altLang="en-US" dirty="0" smtClean="0"/>
              <a:t>在</a:t>
            </a:r>
            <a:r>
              <a:rPr lang="en-US" altLang="zh-CN" dirty="0" smtClean="0"/>
              <a:t>2014</a:t>
            </a:r>
            <a:r>
              <a:rPr lang="zh-CN" altLang="en-US" dirty="0" smtClean="0"/>
              <a:t>年</a:t>
            </a:r>
            <a:r>
              <a:rPr lang="en-US" altLang="zh-CN" dirty="0" smtClean="0"/>
              <a:t>1</a:t>
            </a:r>
            <a:r>
              <a:rPr lang="zh-CN" altLang="en-US" dirty="0" smtClean="0"/>
              <a:t>月</a:t>
            </a:r>
            <a:r>
              <a:rPr lang="en-US" altLang="zh-CN" dirty="0" smtClean="0"/>
              <a:t>-8</a:t>
            </a:r>
            <a:r>
              <a:rPr lang="zh-CN" altLang="en-US" dirty="0" smtClean="0"/>
              <a:t>月内通过最后一门考试，</a:t>
            </a:r>
            <a:endParaRPr lang="en-US" altLang="zh-CN" dirty="0" smtClean="0"/>
          </a:p>
          <a:p>
            <a:pPr>
              <a:buNone/>
            </a:pPr>
            <a:r>
              <a:rPr lang="en-US" altLang="zh-CN" dirty="0" smtClean="0"/>
              <a:t>    2015</a:t>
            </a:r>
            <a:r>
              <a:rPr lang="zh-CN" altLang="en-US" dirty="0" smtClean="0"/>
              <a:t>年下半年最后一次答辩机会。 </a:t>
            </a:r>
            <a:endParaRPr lang="en-US" altLang="zh-CN" dirty="0" smtClean="0"/>
          </a:p>
          <a:p>
            <a:pPr>
              <a:buNone/>
            </a:pPr>
            <a:endParaRPr lang="en-US" altLang="zh-CN" dirty="0" smtClean="0"/>
          </a:p>
          <a:p>
            <a:pPr>
              <a:buNone/>
            </a:pPr>
            <a:r>
              <a:rPr lang="zh-CN" altLang="en-US" dirty="0" smtClean="0"/>
              <a:t>在</a:t>
            </a:r>
            <a:r>
              <a:rPr lang="en-US" altLang="zh-CN" dirty="0" smtClean="0"/>
              <a:t>2014</a:t>
            </a:r>
            <a:r>
              <a:rPr lang="zh-CN" altLang="en-US" dirty="0" smtClean="0"/>
              <a:t>年</a:t>
            </a:r>
            <a:r>
              <a:rPr lang="en-US" altLang="zh-CN" dirty="0" smtClean="0"/>
              <a:t>9</a:t>
            </a:r>
            <a:r>
              <a:rPr lang="zh-CN" altLang="en-US" dirty="0" smtClean="0"/>
              <a:t>月</a:t>
            </a:r>
            <a:r>
              <a:rPr lang="en-US" altLang="zh-CN" dirty="0" smtClean="0"/>
              <a:t>-12</a:t>
            </a:r>
            <a:r>
              <a:rPr lang="zh-CN" altLang="en-US" dirty="0" smtClean="0"/>
              <a:t>月内通过最后一门考试，</a:t>
            </a:r>
            <a:endParaRPr lang="en-US" altLang="zh-CN" dirty="0" smtClean="0"/>
          </a:p>
          <a:p>
            <a:pPr>
              <a:buNone/>
            </a:pPr>
            <a:r>
              <a:rPr lang="en-US" altLang="zh-CN" dirty="0" smtClean="0"/>
              <a:t>   2016</a:t>
            </a:r>
            <a:r>
              <a:rPr lang="zh-CN" altLang="en-US" dirty="0" smtClean="0"/>
              <a:t>年上半年最后一次答辩机会。 </a:t>
            </a:r>
            <a:endParaRPr lang="en-US" altLang="zh-CN" dirty="0" smtClean="0"/>
          </a:p>
          <a:p>
            <a:pPr>
              <a:buNone/>
            </a:pPr>
            <a:endParaRPr lang="en-US" altLang="zh-CN" dirty="0" smtClean="0"/>
          </a:p>
          <a:p>
            <a:pPr>
              <a:buNone/>
            </a:pPr>
            <a:r>
              <a:rPr lang="zh-CN" altLang="en-US" dirty="0" smtClean="0"/>
              <a:t>在</a:t>
            </a:r>
            <a:r>
              <a:rPr lang="en-US" altLang="zh-CN" dirty="0" smtClean="0"/>
              <a:t>2015</a:t>
            </a:r>
            <a:r>
              <a:rPr lang="zh-CN" altLang="en-US" dirty="0" smtClean="0"/>
              <a:t>年</a:t>
            </a:r>
            <a:r>
              <a:rPr lang="en-US" altLang="zh-CN" dirty="0" smtClean="0"/>
              <a:t>1</a:t>
            </a:r>
            <a:r>
              <a:rPr lang="zh-CN" altLang="en-US" dirty="0" smtClean="0"/>
              <a:t>月</a:t>
            </a:r>
            <a:r>
              <a:rPr lang="en-US" altLang="zh-CN" dirty="0" smtClean="0"/>
              <a:t>-</a:t>
            </a:r>
            <a:r>
              <a:rPr lang="en-US" altLang="zh-CN" dirty="0" smtClean="0"/>
              <a:t>8</a:t>
            </a:r>
            <a:r>
              <a:rPr lang="zh-CN" altLang="en-US" dirty="0" smtClean="0"/>
              <a:t>月</a:t>
            </a:r>
            <a:r>
              <a:rPr lang="zh-CN" altLang="en-US" dirty="0" smtClean="0"/>
              <a:t>内通过最后一门考试，</a:t>
            </a:r>
            <a:endParaRPr lang="en-US" altLang="zh-CN" dirty="0" smtClean="0"/>
          </a:p>
          <a:p>
            <a:pPr>
              <a:buNone/>
            </a:pPr>
            <a:r>
              <a:rPr lang="zh-CN" altLang="en-US" dirty="0" smtClean="0"/>
              <a:t>   </a:t>
            </a:r>
            <a:r>
              <a:rPr lang="en-US" altLang="zh-CN" dirty="0" smtClean="0"/>
              <a:t>2016</a:t>
            </a:r>
            <a:r>
              <a:rPr lang="zh-CN" altLang="en-US" dirty="0" smtClean="0"/>
              <a:t>年下半</a:t>
            </a:r>
            <a:r>
              <a:rPr lang="zh-CN" altLang="en-US" dirty="0" smtClean="0"/>
              <a:t>年最后一次答辩机会。</a:t>
            </a:r>
            <a:endParaRPr lang="en-US" altLang="zh-CN" dirty="0" smtClean="0"/>
          </a:p>
          <a:p>
            <a:pPr>
              <a:buNone/>
            </a:pPr>
            <a:endParaRPr lang="en-US" altLang="zh-CN" dirty="0" smtClean="0"/>
          </a:p>
          <a:p>
            <a:pPr>
              <a:buNone/>
            </a:pPr>
            <a:endParaRPr lang="en-US" dirty="0" smtClean="0"/>
          </a:p>
          <a:p>
            <a:pPr>
              <a:buNone/>
            </a:pPr>
            <a:endParaRPr lang="en-US"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596" y="1357298"/>
            <a:ext cx="7467600" cy="5016628"/>
          </a:xfrm>
        </p:spPr>
        <p:txBody>
          <a:bodyPr>
            <a:normAutofit/>
          </a:bodyPr>
          <a:lstStyle/>
          <a:p>
            <a:pPr>
              <a:buNone/>
            </a:pPr>
            <a:r>
              <a:rPr lang="zh-CN" altLang="en-US" dirty="0" smtClean="0"/>
              <a:t>        本学期参加考试的同学，如果在</a:t>
            </a:r>
            <a:r>
              <a:rPr lang="en-US" altLang="zh-CN" dirty="0" smtClean="0"/>
              <a:t>2015</a:t>
            </a:r>
            <a:r>
              <a:rPr lang="zh-CN" altLang="en-US" dirty="0" smtClean="0"/>
              <a:t>年</a:t>
            </a:r>
            <a:r>
              <a:rPr lang="en-US" altLang="zh-CN" dirty="0" smtClean="0"/>
              <a:t>9</a:t>
            </a:r>
            <a:r>
              <a:rPr lang="zh-CN" altLang="en-US" dirty="0" smtClean="0"/>
              <a:t>月</a:t>
            </a:r>
            <a:r>
              <a:rPr lang="en-US" altLang="zh-CN" dirty="0" smtClean="0"/>
              <a:t>-12</a:t>
            </a:r>
            <a:r>
              <a:rPr lang="zh-CN" altLang="en-US" dirty="0" smtClean="0"/>
              <a:t>月</a:t>
            </a:r>
            <a:r>
              <a:rPr lang="zh-CN" altLang="en-US" dirty="0" smtClean="0"/>
              <a:t>内所有考试通过，向后推算一年半，</a:t>
            </a:r>
            <a:r>
              <a:rPr lang="en-US" altLang="zh-CN" dirty="0" smtClean="0"/>
              <a:t>2017</a:t>
            </a:r>
            <a:r>
              <a:rPr lang="zh-CN" altLang="en-US" dirty="0" smtClean="0"/>
              <a:t>年上半年</a:t>
            </a:r>
            <a:r>
              <a:rPr lang="zh-CN" altLang="en-US" dirty="0" smtClean="0"/>
              <a:t>最后一次答辩机会。</a:t>
            </a:r>
            <a:endParaRPr lang="en-US" altLang="zh-CN" dirty="0" smtClean="0"/>
          </a:p>
          <a:p>
            <a:pPr>
              <a:buNone/>
            </a:pPr>
            <a:endParaRPr lang="en-US" altLang="zh-CN" dirty="0" smtClean="0"/>
          </a:p>
          <a:p>
            <a:pPr>
              <a:buNone/>
            </a:pPr>
            <a:r>
              <a:rPr lang="zh-CN" altLang="en-US" dirty="0" smtClean="0"/>
              <a:t>        最快</a:t>
            </a:r>
            <a:r>
              <a:rPr lang="en-US" altLang="zh-CN" dirty="0" smtClean="0"/>
              <a:t>2016</a:t>
            </a:r>
            <a:r>
              <a:rPr lang="zh-CN" altLang="en-US" dirty="0" smtClean="0"/>
              <a:t>年</a:t>
            </a:r>
            <a:r>
              <a:rPr lang="en-US" altLang="zh-CN" dirty="0" smtClean="0"/>
              <a:t>3</a:t>
            </a:r>
            <a:r>
              <a:rPr lang="zh-CN" altLang="en-US" dirty="0" smtClean="0"/>
              <a:t>月</a:t>
            </a:r>
            <a:r>
              <a:rPr lang="en-US" altLang="zh-CN" dirty="0" smtClean="0"/>
              <a:t>1-10</a:t>
            </a:r>
            <a:r>
              <a:rPr lang="zh-CN" altLang="en-US" dirty="0" smtClean="0"/>
              <a:t>日申报论文方向。</a:t>
            </a:r>
            <a:endParaRPr lang="en-US" altLang="zh-CN" dirty="0" smtClean="0"/>
          </a:p>
          <a:p>
            <a:pPr>
              <a:buNone/>
            </a:pPr>
            <a:endParaRPr lang="en-US" altLang="zh-CN" dirty="0" smtClean="0"/>
          </a:p>
          <a:p>
            <a:pPr>
              <a:buNone/>
            </a:pPr>
            <a:r>
              <a:rPr lang="zh-CN" altLang="en-US" b="1" dirty="0" smtClean="0">
                <a:solidFill>
                  <a:schemeClr val="accent1">
                    <a:lumMod val="75000"/>
                  </a:schemeClr>
                </a:solidFill>
              </a:rPr>
              <a:t>        注意：在查看到成绩后及时准备论文并申报论文方向以便安排指导教师进行答辩。</a:t>
            </a:r>
            <a:endParaRPr lang="en-US" altLang="zh-CN" b="1" dirty="0" smtClean="0">
              <a:solidFill>
                <a:schemeClr val="accent1">
                  <a:lumMod val="75000"/>
                </a:schemeClr>
              </a:solidFill>
            </a:endParaRPr>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642918"/>
            <a:ext cx="7467600" cy="5831034"/>
          </a:xfrm>
          <a:ln>
            <a:solidFill>
              <a:schemeClr val="bg1"/>
            </a:solidFill>
          </a:ln>
        </p:spPr>
        <p:txBody>
          <a:bodyPr>
            <a:normAutofit/>
          </a:bodyPr>
          <a:lstStyle/>
          <a:p>
            <a:pPr>
              <a:buNone/>
            </a:pPr>
            <a:r>
              <a:rPr lang="zh-CN" altLang="en-US" sz="3600" dirty="0" smtClean="0">
                <a:latin typeface="+mj-ea"/>
                <a:ea typeface="+mj-ea"/>
              </a:rPr>
              <a:t>  </a:t>
            </a:r>
            <a:r>
              <a:rPr lang="zh-CN" altLang="en-US" sz="3600" b="1" dirty="0" smtClean="0">
                <a:latin typeface="+mj-ea"/>
                <a:ea typeface="+mj-ea"/>
              </a:rPr>
              <a:t>一、申报</a:t>
            </a:r>
            <a:r>
              <a:rPr lang="zh-CN" altLang="en-US" sz="3600" b="1" dirty="0" smtClean="0">
                <a:latin typeface="+mj-ea"/>
                <a:ea typeface="+mj-ea"/>
              </a:rPr>
              <a:t>论文写作方向安排导师</a:t>
            </a:r>
            <a:r>
              <a:rPr lang="en-US" altLang="zh-CN" sz="3600" b="1" dirty="0" smtClean="0">
                <a:latin typeface="+mj-ea"/>
                <a:ea typeface="+mj-ea"/>
              </a:rPr>
              <a:t>:</a:t>
            </a:r>
            <a:endParaRPr lang="en-US" altLang="zh-CN" sz="3600" b="1" dirty="0" smtClean="0">
              <a:latin typeface="+mj-ea"/>
              <a:ea typeface="+mj-ea"/>
            </a:endParaRPr>
          </a:p>
          <a:p>
            <a:pPr>
              <a:buNone/>
            </a:pPr>
            <a:r>
              <a:rPr lang="en-US" altLang="zh-CN" sz="3200" b="1" dirty="0" smtClean="0">
                <a:latin typeface="+mn-ea"/>
              </a:rPr>
              <a:t>  </a:t>
            </a:r>
            <a:r>
              <a:rPr lang="zh-CN" altLang="en-US" dirty="0" smtClean="0">
                <a:latin typeface="+mj-ea"/>
                <a:ea typeface="+mj-ea"/>
              </a:rPr>
              <a:t>每年统一申报论文写作方向</a:t>
            </a:r>
            <a:r>
              <a:rPr lang="zh-CN" altLang="en-US" dirty="0" smtClean="0">
                <a:latin typeface="+mj-ea"/>
                <a:ea typeface="+mj-ea"/>
              </a:rPr>
              <a:t>的具体时间</a:t>
            </a:r>
            <a:r>
              <a:rPr lang="en-US" altLang="zh-CN" dirty="0" smtClean="0">
                <a:latin typeface="+mj-ea"/>
                <a:ea typeface="+mj-ea"/>
              </a:rPr>
              <a:t>:</a:t>
            </a:r>
          </a:p>
          <a:p>
            <a:pPr>
              <a:buNone/>
            </a:pPr>
            <a:endParaRPr lang="en-US" altLang="zh-CN" sz="3200" dirty="0" smtClean="0">
              <a:latin typeface="+mj-ea"/>
              <a:ea typeface="+mj-ea"/>
            </a:endParaRPr>
          </a:p>
          <a:p>
            <a:pPr>
              <a:buNone/>
            </a:pPr>
            <a:r>
              <a:rPr lang="en-US" altLang="zh-CN" sz="3200" dirty="0" smtClean="0">
                <a:latin typeface="+mj-ea"/>
                <a:ea typeface="+mj-ea"/>
              </a:rPr>
              <a:t>   *</a:t>
            </a:r>
            <a:r>
              <a:rPr lang="zh-CN" altLang="en-US" sz="3200" dirty="0" smtClean="0">
                <a:latin typeface="+mj-ea"/>
                <a:ea typeface="+mj-ea"/>
              </a:rPr>
              <a:t>春季学期</a:t>
            </a:r>
            <a:r>
              <a:rPr lang="en-US" sz="3200" dirty="0" smtClean="0">
                <a:solidFill>
                  <a:schemeClr val="accent1">
                    <a:lumMod val="75000"/>
                  </a:schemeClr>
                </a:solidFill>
                <a:latin typeface="+mj-ea"/>
                <a:ea typeface="+mj-ea"/>
              </a:rPr>
              <a:t>3</a:t>
            </a:r>
            <a:r>
              <a:rPr lang="zh-CN" altLang="en-US" sz="3200" dirty="0" smtClean="0">
                <a:solidFill>
                  <a:schemeClr val="accent1">
                    <a:lumMod val="75000"/>
                  </a:schemeClr>
                </a:solidFill>
                <a:latin typeface="+mj-ea"/>
                <a:ea typeface="+mj-ea"/>
              </a:rPr>
              <a:t>月</a:t>
            </a:r>
            <a:r>
              <a:rPr lang="en-US" sz="3200" dirty="0" smtClean="0">
                <a:solidFill>
                  <a:schemeClr val="accent1">
                    <a:lumMod val="75000"/>
                  </a:schemeClr>
                </a:solidFill>
                <a:latin typeface="+mj-ea"/>
                <a:ea typeface="+mj-ea"/>
              </a:rPr>
              <a:t>1</a:t>
            </a:r>
            <a:r>
              <a:rPr lang="zh-CN" altLang="en-US" sz="3200" dirty="0" smtClean="0">
                <a:solidFill>
                  <a:schemeClr val="accent1">
                    <a:lumMod val="75000"/>
                  </a:schemeClr>
                </a:solidFill>
                <a:latin typeface="+mj-ea"/>
                <a:ea typeface="+mj-ea"/>
              </a:rPr>
              <a:t>日</a:t>
            </a:r>
            <a:r>
              <a:rPr lang="en-US" sz="3200" dirty="0" smtClean="0">
                <a:solidFill>
                  <a:schemeClr val="accent1">
                    <a:lumMod val="75000"/>
                  </a:schemeClr>
                </a:solidFill>
                <a:latin typeface="+mj-ea"/>
                <a:ea typeface="+mj-ea"/>
              </a:rPr>
              <a:t>-10</a:t>
            </a:r>
            <a:r>
              <a:rPr lang="zh-CN" altLang="en-US" sz="3200" dirty="0" smtClean="0">
                <a:solidFill>
                  <a:schemeClr val="accent1">
                    <a:lumMod val="75000"/>
                  </a:schemeClr>
                </a:solidFill>
                <a:latin typeface="+mj-ea"/>
                <a:ea typeface="+mj-ea"/>
              </a:rPr>
              <a:t>日</a:t>
            </a:r>
            <a:r>
              <a:rPr lang="en-US" altLang="zh-CN" sz="3200" dirty="0" smtClean="0">
                <a:solidFill>
                  <a:schemeClr val="accent1">
                    <a:lumMod val="75000"/>
                  </a:schemeClr>
                </a:solidFill>
                <a:latin typeface="+mj-ea"/>
                <a:ea typeface="+mj-ea"/>
              </a:rPr>
              <a:t>   </a:t>
            </a:r>
          </a:p>
          <a:p>
            <a:pPr>
              <a:buNone/>
            </a:pPr>
            <a:endParaRPr lang="en-US" altLang="zh-CN" sz="3200" dirty="0" smtClean="0">
              <a:solidFill>
                <a:schemeClr val="accent1">
                  <a:lumMod val="75000"/>
                </a:schemeClr>
              </a:solidFill>
              <a:latin typeface="+mj-ea"/>
              <a:ea typeface="+mj-ea"/>
            </a:endParaRPr>
          </a:p>
          <a:p>
            <a:pPr>
              <a:buNone/>
            </a:pPr>
            <a:r>
              <a:rPr lang="en-US" altLang="zh-CN" sz="3200" dirty="0" smtClean="0">
                <a:solidFill>
                  <a:schemeClr val="accent1">
                    <a:lumMod val="75000"/>
                  </a:schemeClr>
                </a:solidFill>
                <a:latin typeface="+mj-ea"/>
                <a:ea typeface="+mj-ea"/>
              </a:rPr>
              <a:t>   </a:t>
            </a:r>
            <a:r>
              <a:rPr lang="en-US" altLang="zh-CN" sz="3200" dirty="0" smtClean="0">
                <a:latin typeface="+mj-ea"/>
                <a:ea typeface="+mj-ea"/>
              </a:rPr>
              <a:t>*</a:t>
            </a:r>
            <a:r>
              <a:rPr lang="zh-CN" altLang="en-US" sz="3200" dirty="0" smtClean="0">
                <a:latin typeface="+mj-ea"/>
                <a:ea typeface="+mj-ea"/>
              </a:rPr>
              <a:t>秋季学期</a:t>
            </a:r>
            <a:r>
              <a:rPr lang="en-US" sz="3200" dirty="0" smtClean="0">
                <a:solidFill>
                  <a:schemeClr val="accent1">
                    <a:lumMod val="75000"/>
                  </a:schemeClr>
                </a:solidFill>
                <a:latin typeface="+mj-ea"/>
                <a:ea typeface="+mj-ea"/>
              </a:rPr>
              <a:t>9</a:t>
            </a:r>
            <a:r>
              <a:rPr lang="zh-CN" altLang="en-US" sz="3200" dirty="0" smtClean="0">
                <a:solidFill>
                  <a:schemeClr val="accent1">
                    <a:lumMod val="75000"/>
                  </a:schemeClr>
                </a:solidFill>
                <a:latin typeface="+mj-ea"/>
                <a:ea typeface="+mj-ea"/>
              </a:rPr>
              <a:t>月</a:t>
            </a:r>
            <a:r>
              <a:rPr lang="en-US" sz="3200" dirty="0" smtClean="0">
                <a:solidFill>
                  <a:schemeClr val="accent1">
                    <a:lumMod val="75000"/>
                  </a:schemeClr>
                </a:solidFill>
                <a:latin typeface="+mj-ea"/>
                <a:ea typeface="+mj-ea"/>
              </a:rPr>
              <a:t>1</a:t>
            </a:r>
            <a:r>
              <a:rPr lang="zh-CN" altLang="en-US" sz="3200" dirty="0" smtClean="0">
                <a:solidFill>
                  <a:schemeClr val="accent1">
                    <a:lumMod val="75000"/>
                  </a:schemeClr>
                </a:solidFill>
                <a:latin typeface="+mj-ea"/>
                <a:ea typeface="+mj-ea"/>
              </a:rPr>
              <a:t>日</a:t>
            </a:r>
            <a:r>
              <a:rPr lang="en-US" sz="3200" dirty="0" smtClean="0">
                <a:solidFill>
                  <a:schemeClr val="accent1">
                    <a:lumMod val="75000"/>
                  </a:schemeClr>
                </a:solidFill>
                <a:latin typeface="+mj-ea"/>
                <a:ea typeface="+mj-ea"/>
              </a:rPr>
              <a:t>-10</a:t>
            </a:r>
            <a:r>
              <a:rPr lang="zh-CN" altLang="en-US" sz="3200" dirty="0" smtClean="0">
                <a:solidFill>
                  <a:schemeClr val="accent1">
                    <a:lumMod val="75000"/>
                  </a:schemeClr>
                </a:solidFill>
                <a:latin typeface="+mj-ea"/>
                <a:ea typeface="+mj-ea"/>
              </a:rPr>
              <a:t>日</a:t>
            </a:r>
            <a:endParaRPr lang="en-US" altLang="zh-CN" sz="3200" dirty="0" smtClean="0">
              <a:solidFill>
                <a:schemeClr val="accent1">
                  <a:lumMod val="75000"/>
                </a:schemeClr>
              </a:solidFill>
              <a:latin typeface="+mj-ea"/>
              <a:ea typeface="+mj-ea"/>
            </a:endParaRPr>
          </a:p>
          <a:p>
            <a:pPr>
              <a:buNone/>
            </a:pPr>
            <a:endParaRPr lang="en-US" altLang="zh-CN" sz="3200" dirty="0" smtClean="0">
              <a:solidFill>
                <a:schemeClr val="accent1">
                  <a:lumMod val="75000"/>
                </a:schemeClr>
              </a:solidFill>
              <a:latin typeface="+mj-ea"/>
              <a:ea typeface="+mj-ea"/>
            </a:endParaRPr>
          </a:p>
          <a:p>
            <a:pPr>
              <a:buNone/>
            </a:pPr>
            <a:r>
              <a:rPr lang="en-US" altLang="zh-CN" sz="3200" dirty="0" smtClean="0">
                <a:latin typeface="+mj-ea"/>
                <a:ea typeface="+mj-ea"/>
              </a:rPr>
              <a:t>   *</a:t>
            </a:r>
            <a:r>
              <a:rPr lang="zh-CN" altLang="en-US" sz="3200" dirty="0" smtClean="0">
                <a:latin typeface="+mj-ea"/>
                <a:ea typeface="+mj-ea"/>
              </a:rPr>
              <a:t>其他时间申报视为无效，请同学们在规定时间内申报</a:t>
            </a:r>
            <a:r>
              <a:rPr lang="zh-CN" altLang="en-US" sz="3200" dirty="0" smtClean="0">
                <a:latin typeface="+mn-ea"/>
              </a:rPr>
              <a:t>。</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0"/>
            <a:ext cx="7467600" cy="6473952"/>
          </a:xfrm>
          <a:ln>
            <a:solidFill>
              <a:schemeClr val="bg1"/>
            </a:solidFill>
          </a:ln>
        </p:spPr>
        <p:txBody>
          <a:bodyPr>
            <a:normAutofit lnSpcReduction="10000"/>
          </a:bodyPr>
          <a:lstStyle/>
          <a:p>
            <a:pPr>
              <a:buNone/>
            </a:pPr>
            <a:endParaRPr lang="en-US" altLang="zh-CN" sz="3200" b="1" dirty="0" smtClean="0">
              <a:latin typeface="+mn-ea"/>
            </a:endParaRPr>
          </a:p>
          <a:p>
            <a:pPr>
              <a:buNone/>
            </a:pPr>
            <a:r>
              <a:rPr lang="zh-CN" altLang="en-US" sz="3200" b="1" dirty="0" smtClean="0">
                <a:latin typeface="+mj-ea"/>
                <a:ea typeface="+mj-ea"/>
              </a:rPr>
              <a:t>    *申报方式 ： </a:t>
            </a:r>
            <a:endParaRPr lang="en-US" altLang="zh-CN" sz="3200" b="1" dirty="0" smtClean="0">
              <a:latin typeface="+mj-ea"/>
              <a:ea typeface="+mj-ea"/>
            </a:endParaRPr>
          </a:p>
          <a:p>
            <a:pPr>
              <a:buNone/>
            </a:pPr>
            <a:r>
              <a:rPr lang="zh-CN" altLang="en-US" sz="3200" b="1" dirty="0" smtClean="0">
                <a:latin typeface="+mn-ea"/>
              </a:rPr>
              <a:t>  </a:t>
            </a:r>
            <a:r>
              <a:rPr lang="zh-CN" altLang="en-US" sz="2000" b="1" dirty="0" smtClean="0">
                <a:latin typeface="+mn-ea"/>
              </a:rPr>
              <a:t>学员通过发邮件的方式申报论文题目</a:t>
            </a:r>
            <a:r>
              <a:rPr lang="zh-CN" altLang="en-US" sz="2000" b="1" dirty="0" smtClean="0">
                <a:latin typeface="+mn-ea"/>
              </a:rPr>
              <a:t>或论文的大概写作</a:t>
            </a:r>
            <a:r>
              <a:rPr lang="zh-CN" altLang="en-US" sz="2000" b="1" dirty="0" smtClean="0">
                <a:latin typeface="+mn-ea"/>
              </a:rPr>
              <a:t>方向，</a:t>
            </a:r>
            <a:endParaRPr lang="en-US" altLang="zh-CN" sz="2000" b="1" dirty="0" smtClean="0">
              <a:latin typeface="+mn-ea"/>
            </a:endParaRPr>
          </a:p>
          <a:p>
            <a:pPr>
              <a:buNone/>
            </a:pPr>
            <a:r>
              <a:rPr lang="zh-CN" altLang="en-US" sz="2000" b="1" dirty="0" smtClean="0">
                <a:latin typeface="+mn-ea"/>
              </a:rPr>
              <a:t>学院会根据学员申报的论文研究方向安排导师</a:t>
            </a:r>
            <a:r>
              <a:rPr lang="zh-CN" altLang="en-US" sz="2000" b="1" dirty="0" smtClean="0">
                <a:latin typeface="+mn-ea"/>
              </a:rPr>
              <a:t>。</a:t>
            </a:r>
            <a:endParaRPr lang="en-US" altLang="zh-CN" sz="2000" b="1" dirty="0" smtClean="0">
              <a:latin typeface="+mn-ea"/>
            </a:endParaRPr>
          </a:p>
          <a:p>
            <a:pPr>
              <a:buNone/>
            </a:pPr>
            <a:r>
              <a:rPr lang="en-US" altLang="zh-CN" sz="2000" b="1" dirty="0" smtClean="0">
                <a:latin typeface="+mn-ea"/>
              </a:rPr>
              <a:t> </a:t>
            </a:r>
            <a:r>
              <a:rPr lang="en-US" altLang="zh-CN" sz="2000" b="1" dirty="0" smtClean="0">
                <a:latin typeface="+mn-ea"/>
              </a:rPr>
              <a:t>   </a:t>
            </a:r>
            <a:r>
              <a:rPr lang="zh-CN" altLang="en-US" sz="2000" b="1" dirty="0" smtClean="0">
                <a:latin typeface="+mn-ea"/>
              </a:rPr>
              <a:t>注：</a:t>
            </a:r>
            <a:r>
              <a:rPr lang="zh-CN" altLang="en-US" sz="2000" b="1" dirty="0" smtClean="0">
                <a:latin typeface="+mn-ea"/>
              </a:rPr>
              <a:t>申报论文写作方向必须与金融相关。</a:t>
            </a:r>
            <a:endParaRPr lang="en-US" altLang="zh-CN" sz="2000" b="1" dirty="0" smtClean="0">
              <a:latin typeface="+mn-ea"/>
            </a:endParaRPr>
          </a:p>
          <a:p>
            <a:pPr>
              <a:buNone/>
            </a:pPr>
            <a:endParaRPr lang="en-US" altLang="zh-CN" sz="1800" b="1" dirty="0" smtClean="0">
              <a:latin typeface="+mn-ea"/>
            </a:endParaRPr>
          </a:p>
          <a:p>
            <a:pPr>
              <a:buNone/>
            </a:pPr>
            <a:r>
              <a:rPr lang="zh-CN" altLang="en-US" sz="2800" b="1" dirty="0" smtClean="0">
                <a:latin typeface="+mn-ea"/>
              </a:rPr>
              <a:t>   申报邮箱：</a:t>
            </a:r>
            <a:r>
              <a:rPr lang="en-US" altLang="zh-CN" sz="2800" b="1" dirty="0" smtClean="0">
                <a:latin typeface="+mn-ea"/>
                <a:hlinkClick r:id="rId2"/>
              </a:rPr>
              <a:t>sfruc607@126.com</a:t>
            </a:r>
            <a:endParaRPr lang="en-US" altLang="zh-CN" sz="2800" b="1" dirty="0" smtClean="0">
              <a:latin typeface="+mn-ea"/>
            </a:endParaRPr>
          </a:p>
          <a:p>
            <a:pPr>
              <a:buNone/>
            </a:pPr>
            <a:endParaRPr lang="en-US" altLang="zh-CN" sz="1600" b="1" dirty="0" smtClean="0">
              <a:latin typeface="+mn-ea"/>
            </a:endParaRPr>
          </a:p>
          <a:p>
            <a:pPr>
              <a:buNone/>
            </a:pPr>
            <a:r>
              <a:rPr lang="zh-CN" altLang="en-US" sz="1600" b="1" dirty="0" smtClean="0">
                <a:latin typeface="+mn-ea"/>
              </a:rPr>
              <a:t>      邮件主题名：资格卡号</a:t>
            </a:r>
            <a:r>
              <a:rPr lang="en-US" altLang="zh-CN" sz="1600" b="1" dirty="0" smtClean="0">
                <a:latin typeface="+mn-ea"/>
              </a:rPr>
              <a:t>+</a:t>
            </a:r>
            <a:r>
              <a:rPr lang="zh-CN" altLang="en-US" sz="1600" b="1" dirty="0" smtClean="0">
                <a:latin typeface="+mn-ea"/>
              </a:rPr>
              <a:t>姓名</a:t>
            </a:r>
            <a:endParaRPr lang="en-US" altLang="zh-CN" sz="1600" b="1" dirty="0" smtClean="0">
              <a:latin typeface="+mn-ea"/>
            </a:endParaRPr>
          </a:p>
          <a:p>
            <a:pPr>
              <a:buNone/>
            </a:pPr>
            <a:r>
              <a:rPr lang="en-US" altLang="zh-CN" sz="1600" b="1" dirty="0" smtClean="0">
                <a:latin typeface="+mn-ea"/>
              </a:rPr>
              <a:t>      </a:t>
            </a:r>
            <a:r>
              <a:rPr lang="zh-CN" altLang="en-US" sz="1600" b="1" dirty="0" smtClean="0">
                <a:latin typeface="+mn-ea"/>
              </a:rPr>
              <a:t>邮件中内容包括：本人查询所有考试（包括：非题库、题库、全国统考）</a:t>
            </a:r>
            <a:r>
              <a:rPr lang="zh-CN" altLang="en-US" sz="1600" b="1" dirty="0" smtClean="0">
                <a:solidFill>
                  <a:srgbClr val="FF0000"/>
                </a:solidFill>
                <a:latin typeface="+mn-ea"/>
              </a:rPr>
              <a:t>全部成绩通过页面截图</a:t>
            </a:r>
            <a:r>
              <a:rPr lang="zh-CN" altLang="en-US" sz="1600" b="1" dirty="0" smtClean="0">
                <a:latin typeface="+mn-ea"/>
              </a:rPr>
              <a:t>、本人姓名、资格卡号、专业、申报的论文题目、联系电话、本人所在地和工作单位。</a:t>
            </a:r>
            <a:endParaRPr lang="en-US" altLang="zh-CN" sz="1600" b="1" dirty="0" smtClean="0">
              <a:latin typeface="+mn-ea"/>
            </a:endParaRPr>
          </a:p>
          <a:p>
            <a:pPr>
              <a:buNone/>
            </a:pPr>
            <a:endParaRPr lang="en-US" altLang="zh-CN" sz="1600" b="1" dirty="0" smtClean="0">
              <a:latin typeface="+mn-ea"/>
            </a:endParaRPr>
          </a:p>
          <a:p>
            <a:pPr>
              <a:buNone/>
            </a:pPr>
            <a:r>
              <a:rPr lang="en-US" altLang="zh-CN" sz="1600" b="1" dirty="0" smtClean="0">
                <a:latin typeface="+mn-ea"/>
              </a:rPr>
              <a:t>      </a:t>
            </a:r>
            <a:r>
              <a:rPr lang="zh-CN" altLang="en-US" sz="1600" b="1" dirty="0" smtClean="0"/>
              <a:t>安排好导师后学院会统一在申报截止的</a:t>
            </a:r>
            <a:r>
              <a:rPr lang="en-US" altLang="zh-CN" sz="1600" b="1" dirty="0" smtClean="0"/>
              <a:t>1-2</a:t>
            </a:r>
            <a:r>
              <a:rPr lang="zh-CN" altLang="en-US" sz="1600" b="1" dirty="0" smtClean="0"/>
              <a:t>周后以邮件形式进行回复，请同学们注意查收邮件并及时与指定的导师进行联系以便后期答辩的顺利进行。</a:t>
            </a:r>
            <a:r>
              <a:rPr lang="en-US" altLang="zh-CN" sz="1600" b="1" dirty="0" smtClean="0">
                <a:latin typeface="+mn-ea"/>
              </a:rPr>
              <a:t>        </a:t>
            </a:r>
          </a:p>
          <a:p>
            <a:pPr>
              <a:buNone/>
            </a:pPr>
            <a:r>
              <a:rPr lang="en-US" altLang="zh-CN" sz="1600" b="1" dirty="0" smtClean="0">
                <a:latin typeface="+mn-ea"/>
              </a:rPr>
              <a:t>     </a:t>
            </a:r>
          </a:p>
          <a:p>
            <a:pPr>
              <a:buNone/>
            </a:pPr>
            <a:r>
              <a:rPr lang="en-US" altLang="zh-CN" sz="1600" b="1" dirty="0" smtClean="0">
                <a:latin typeface="+mn-ea"/>
              </a:rPr>
              <a:t>      </a:t>
            </a:r>
            <a:r>
              <a:rPr lang="zh-CN" altLang="en-US" sz="1600" b="1" dirty="0" smtClean="0">
                <a:latin typeface="+mn-ea"/>
              </a:rPr>
              <a:t>注：申报论文方向的学期学员不可参加论文答辩。</a:t>
            </a:r>
            <a:endParaRPr lang="en-US" altLang="zh-CN" sz="1600" b="1" dirty="0" smtClean="0">
              <a:latin typeface="+mn-ea"/>
            </a:endParaRPr>
          </a:p>
          <a:p>
            <a:pPr>
              <a:buNone/>
            </a:pPr>
            <a:r>
              <a:rPr lang="zh-CN" altLang="en-US" sz="1600" b="1" dirty="0" smtClean="0">
                <a:latin typeface="+mn-ea"/>
              </a:rPr>
              <a:t>      具体申报方式通知网址查看：</a:t>
            </a:r>
            <a:r>
              <a:rPr lang="en-US" sz="1600" dirty="0" smtClean="0">
                <a:hlinkClick r:id="rId3"/>
              </a:rPr>
              <a:t>http://zzy-sf.ruc.edu.cn/notice/9559.html</a:t>
            </a:r>
            <a:endParaRPr lang="en-US" altLang="zh-CN" sz="1600" b="1" dirty="0" smtClean="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chemeClr val="tx1"/>
                </a:solidFill>
              </a:rPr>
              <a:t>二、申请论文答辩时间</a:t>
            </a:r>
            <a:endParaRPr lang="zh-CN" altLang="en-US" dirty="0"/>
          </a:p>
        </p:txBody>
      </p:sp>
      <p:sp>
        <p:nvSpPr>
          <p:cNvPr id="3" name="内容占位符 2"/>
          <p:cNvSpPr>
            <a:spLocks noGrp="1"/>
          </p:cNvSpPr>
          <p:nvPr>
            <p:ph sz="quarter" idx="1"/>
          </p:nvPr>
        </p:nvSpPr>
        <p:spPr>
          <a:xfrm>
            <a:off x="457200" y="1785926"/>
            <a:ext cx="7467600" cy="4688026"/>
          </a:xfrm>
        </p:spPr>
        <p:txBody>
          <a:bodyPr/>
          <a:lstStyle/>
          <a:p>
            <a:pPr>
              <a:buNone/>
            </a:pPr>
            <a:r>
              <a:rPr lang="zh-CN" altLang="en-US" dirty="0" smtClean="0">
                <a:latin typeface="华文中宋" pitchFamily="2" charset="-122"/>
                <a:ea typeface="华文中宋" pitchFamily="2" charset="-122"/>
              </a:rPr>
              <a:t>每年有两次申请论文答辩机会：</a:t>
            </a:r>
            <a:endParaRPr lang="en-US" altLang="zh-CN" dirty="0" smtClean="0">
              <a:latin typeface="华文中宋" pitchFamily="2" charset="-122"/>
              <a:ea typeface="华文中宋" pitchFamily="2" charset="-122"/>
            </a:endParaRPr>
          </a:p>
          <a:p>
            <a:pPr>
              <a:buNone/>
            </a:pPr>
            <a:endParaRPr lang="en-US" altLang="zh-CN" dirty="0" smtClean="0">
              <a:latin typeface="华文中宋" pitchFamily="2" charset="-122"/>
              <a:ea typeface="华文中宋" pitchFamily="2" charset="-122"/>
            </a:endParaRPr>
          </a:p>
          <a:p>
            <a:pPr>
              <a:buNone/>
            </a:pPr>
            <a:r>
              <a:rPr lang="zh-CN" altLang="en-US" dirty="0" smtClean="0">
                <a:latin typeface="华文中宋" pitchFamily="2" charset="-122"/>
                <a:ea typeface="华文中宋" pitchFamily="2" charset="-122"/>
              </a:rPr>
              <a:t>*上半年</a:t>
            </a:r>
            <a:r>
              <a:rPr lang="en-US" altLang="zh-CN" dirty="0" smtClean="0">
                <a:latin typeface="华文中宋" pitchFamily="2" charset="-122"/>
                <a:ea typeface="华文中宋" pitchFamily="2" charset="-122"/>
              </a:rPr>
              <a:t>3</a:t>
            </a:r>
            <a:r>
              <a:rPr lang="zh-CN" altLang="en-US" dirty="0" smtClean="0">
                <a:latin typeface="华文中宋" pitchFamily="2" charset="-122"/>
                <a:ea typeface="华文中宋" pitchFamily="2" charset="-122"/>
              </a:rPr>
              <a:t>月初定终稿，参加</a:t>
            </a:r>
            <a:r>
              <a:rPr lang="en-US" altLang="zh-CN" dirty="0" smtClean="0">
                <a:latin typeface="华文中宋" pitchFamily="2" charset="-122"/>
                <a:ea typeface="华文中宋" pitchFamily="2" charset="-122"/>
              </a:rPr>
              <a:t>4</a:t>
            </a:r>
            <a:r>
              <a:rPr lang="zh-CN" altLang="en-US" dirty="0" smtClean="0">
                <a:latin typeface="华文中宋" pitchFamily="2" charset="-122"/>
                <a:ea typeface="华文中宋" pitchFamily="2" charset="-122"/>
              </a:rPr>
              <a:t>月份答辩。</a:t>
            </a:r>
            <a:endParaRPr lang="en-US" altLang="zh-CN" dirty="0" smtClean="0">
              <a:latin typeface="华文中宋" pitchFamily="2" charset="-122"/>
              <a:ea typeface="华文中宋" pitchFamily="2" charset="-122"/>
            </a:endParaRPr>
          </a:p>
          <a:p>
            <a:pPr>
              <a:buNone/>
            </a:pPr>
            <a:endParaRPr lang="en-US" altLang="zh-CN" dirty="0" smtClean="0">
              <a:latin typeface="华文中宋" pitchFamily="2" charset="-122"/>
              <a:ea typeface="华文中宋" pitchFamily="2" charset="-122"/>
            </a:endParaRPr>
          </a:p>
          <a:p>
            <a:pPr>
              <a:buNone/>
            </a:pPr>
            <a:r>
              <a:rPr lang="zh-CN" altLang="en-US" dirty="0" smtClean="0">
                <a:latin typeface="华文中宋" pitchFamily="2" charset="-122"/>
                <a:ea typeface="华文中宋" pitchFamily="2" charset="-122"/>
              </a:rPr>
              <a:t>*下半年</a:t>
            </a:r>
            <a:r>
              <a:rPr lang="en-US" altLang="zh-CN" dirty="0" smtClean="0">
                <a:latin typeface="华文中宋" pitchFamily="2" charset="-122"/>
                <a:ea typeface="华文中宋" pitchFamily="2" charset="-122"/>
              </a:rPr>
              <a:t>9</a:t>
            </a:r>
            <a:r>
              <a:rPr lang="zh-CN" altLang="en-US" dirty="0" smtClean="0">
                <a:latin typeface="华文中宋" pitchFamily="2" charset="-122"/>
                <a:ea typeface="华文中宋" pitchFamily="2" charset="-122"/>
              </a:rPr>
              <a:t>月初定终稿，参加</a:t>
            </a:r>
            <a:r>
              <a:rPr lang="en-US" altLang="zh-CN" dirty="0" smtClean="0">
                <a:latin typeface="华文中宋" pitchFamily="2" charset="-122"/>
                <a:ea typeface="华文中宋" pitchFamily="2" charset="-122"/>
              </a:rPr>
              <a:t>11</a:t>
            </a:r>
            <a:r>
              <a:rPr lang="zh-CN" altLang="en-US" dirty="0" smtClean="0">
                <a:latin typeface="华文中宋" pitchFamily="2" charset="-122"/>
                <a:ea typeface="华文中宋" pitchFamily="2" charset="-122"/>
              </a:rPr>
              <a:t>月份答辩。</a:t>
            </a:r>
            <a:endParaRPr lang="en-US" altLang="zh-CN" dirty="0" smtClean="0">
              <a:latin typeface="华文中宋" pitchFamily="2" charset="-122"/>
              <a:ea typeface="华文中宋" pitchFamily="2" charset="-122"/>
            </a:endParaRPr>
          </a:p>
          <a:p>
            <a:pPr>
              <a:buNone/>
            </a:pPr>
            <a:endParaRPr lang="en-US" altLang="zh-CN" dirty="0" smtClean="0">
              <a:latin typeface="华文中宋" pitchFamily="2" charset="-122"/>
              <a:ea typeface="华文中宋" pitchFamily="2" charset="-122"/>
            </a:endParaRPr>
          </a:p>
          <a:p>
            <a:pPr>
              <a:buNone/>
            </a:pPr>
            <a:r>
              <a:rPr lang="zh-CN" altLang="en-US" dirty="0" smtClean="0">
                <a:latin typeface="华文中宋" pitchFamily="2" charset="-122"/>
                <a:ea typeface="华文中宋" pitchFamily="2" charset="-122"/>
              </a:rPr>
              <a:t>具体答辩时间流程安排看每学期初的财金首页通知公</a:t>
            </a:r>
            <a:endParaRPr lang="en-US" altLang="zh-CN" dirty="0" smtClean="0">
              <a:latin typeface="华文中宋" pitchFamily="2" charset="-122"/>
              <a:ea typeface="华文中宋" pitchFamily="2" charset="-122"/>
            </a:endParaRPr>
          </a:p>
          <a:p>
            <a:pPr>
              <a:buNone/>
            </a:pPr>
            <a:r>
              <a:rPr lang="zh-CN" altLang="en-US" dirty="0" smtClean="0">
                <a:latin typeface="华文中宋" pitchFamily="2" charset="-122"/>
                <a:ea typeface="华文中宋" pitchFamily="2" charset="-122"/>
              </a:rPr>
              <a:t>告。</a:t>
            </a:r>
            <a:endParaRPr lang="zh-CN" altLang="en-US" dirty="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571480"/>
            <a:ext cx="7467600" cy="785818"/>
          </a:xfrm>
        </p:spPr>
        <p:txBody>
          <a:bodyPr/>
          <a:lstStyle/>
          <a:p>
            <a:pPr>
              <a:buNone/>
            </a:pPr>
            <a:r>
              <a:rPr lang="zh-CN" altLang="en-US" sz="2300" b="1" dirty="0" smtClean="0">
                <a:latin typeface="+mn-ea"/>
              </a:rPr>
              <a:t>每学期初看财金首页通知公告：</a:t>
            </a:r>
            <a:r>
              <a:rPr lang="en-US" sz="2300" b="1" dirty="0" smtClean="0">
                <a:latin typeface="+mn-ea"/>
                <a:hlinkClick r:id="rId2"/>
              </a:rPr>
              <a:t>http://sf.ruc.edu.cn/</a:t>
            </a:r>
            <a:endParaRPr lang="en-US" sz="2300" b="1" dirty="0" smtClean="0">
              <a:latin typeface="+mn-ea"/>
            </a:endParaRPr>
          </a:p>
          <a:p>
            <a:pPr>
              <a:buNone/>
            </a:pPr>
            <a:endParaRPr lang="zh-CN" altLang="en-US" dirty="0">
              <a:latin typeface="+mn-ea"/>
            </a:endParaRPr>
          </a:p>
        </p:txBody>
      </p:sp>
      <p:pic>
        <p:nvPicPr>
          <p:cNvPr id="1027" name="Picture 3"/>
          <p:cNvPicPr>
            <a:picLocks noChangeAspect="1" noChangeArrowheads="1"/>
          </p:cNvPicPr>
          <p:nvPr/>
        </p:nvPicPr>
        <p:blipFill>
          <a:blip r:embed="rId3"/>
          <a:srcRect/>
          <a:stretch>
            <a:fillRect/>
          </a:stretch>
        </p:blipFill>
        <p:spPr bwMode="auto">
          <a:xfrm>
            <a:off x="214282" y="1142984"/>
            <a:ext cx="8192937"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7467600" cy="1071570"/>
          </a:xfrm>
        </p:spPr>
        <p:txBody>
          <a:bodyPr/>
          <a:lstStyle/>
          <a:p>
            <a:r>
              <a:rPr lang="zh-CN" altLang="en-US" b="1" dirty="0" smtClean="0">
                <a:solidFill>
                  <a:schemeClr val="tx1"/>
                </a:solidFill>
              </a:rPr>
              <a:t>三、申请参加答辩要求：</a:t>
            </a:r>
            <a:endParaRPr lang="zh-CN" altLang="en-US" b="1" dirty="0">
              <a:solidFill>
                <a:schemeClr val="tx1"/>
              </a:solidFill>
            </a:endParaRPr>
          </a:p>
        </p:txBody>
      </p:sp>
      <p:sp>
        <p:nvSpPr>
          <p:cNvPr id="3" name="内容占位符 2"/>
          <p:cNvSpPr>
            <a:spLocks noGrp="1"/>
          </p:cNvSpPr>
          <p:nvPr>
            <p:ph sz="quarter" idx="1"/>
          </p:nvPr>
        </p:nvSpPr>
        <p:spPr>
          <a:xfrm>
            <a:off x="571472" y="2214554"/>
            <a:ext cx="7467600" cy="3071834"/>
          </a:xfrm>
        </p:spPr>
        <p:txBody>
          <a:bodyPr>
            <a:normAutofit fontScale="92500" lnSpcReduction="20000"/>
          </a:bodyPr>
          <a:lstStyle/>
          <a:p>
            <a:r>
              <a:rPr lang="zh-CN" altLang="en-US" dirty="0" smtClean="0">
                <a:latin typeface="楷体" pitchFamily="49" charset="-122"/>
                <a:ea typeface="楷体" pitchFamily="49" charset="-122"/>
              </a:rPr>
              <a:t>必须是导师同意的定终稿论文才可参加该学期答辩。</a:t>
            </a:r>
            <a:endParaRPr lang="en-US" altLang="zh-CN" dirty="0" smtClean="0">
              <a:latin typeface="楷体" pitchFamily="49" charset="-122"/>
              <a:ea typeface="楷体" pitchFamily="49" charset="-122"/>
            </a:endParaRPr>
          </a:p>
          <a:p>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申请答辩前进行重复率检测</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检测结果不得超过</a:t>
            </a:r>
            <a:r>
              <a:rPr lang="en-US" altLang="zh-CN" b="1" dirty="0" smtClean="0">
                <a:solidFill>
                  <a:schemeClr val="accent1">
                    <a:lumMod val="75000"/>
                  </a:schemeClr>
                </a:solidFill>
                <a:latin typeface="楷体" pitchFamily="49" charset="-122"/>
                <a:ea typeface="楷体" pitchFamily="49" charset="-122"/>
              </a:rPr>
              <a:t>10%</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a:buNone/>
            </a:pP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注：每学期只有一次检测机会，超过</a:t>
            </a:r>
            <a:r>
              <a:rPr lang="en-US" altLang="zh-CN" sz="2000" b="1" dirty="0" smtClean="0">
                <a:latin typeface="楷体" pitchFamily="49" charset="-122"/>
                <a:ea typeface="楷体" pitchFamily="49" charset="-122"/>
              </a:rPr>
              <a:t>10%</a:t>
            </a:r>
            <a:r>
              <a:rPr lang="zh-CN" altLang="en-US" sz="2000" b="1" dirty="0" smtClean="0">
                <a:latin typeface="楷体" pitchFamily="49" charset="-122"/>
                <a:ea typeface="楷体" pitchFamily="49" charset="-122"/>
              </a:rPr>
              <a:t>的学员回去修改论文下学  期再重新申请答辩。务必认真准备，知网检测可自己先找途径检测然后再提交论文。</a:t>
            </a:r>
            <a:endParaRPr lang="en-US" altLang="zh-CN" sz="2000" b="1" dirty="0" smtClean="0">
              <a:latin typeface="楷体" pitchFamily="49" charset="-122"/>
              <a:ea typeface="楷体" pitchFamily="49" charset="-122"/>
            </a:endParaRPr>
          </a:p>
          <a:p>
            <a:pPr>
              <a:buNone/>
            </a:pPr>
            <a:endParaRPr lang="en-US" altLang="zh-CN" sz="2000" dirty="0" smtClean="0">
              <a:latin typeface="楷体" pitchFamily="49" charset="-122"/>
              <a:ea typeface="楷体" pitchFamily="49" charset="-122"/>
            </a:endParaRPr>
          </a:p>
          <a:p>
            <a:pPr>
              <a:buNone/>
            </a:pPr>
            <a:r>
              <a:rPr lang="zh-CN" altLang="en-US" sz="2000" dirty="0" smtClean="0">
                <a:latin typeface="楷体" pitchFamily="49" charset="-122"/>
                <a:ea typeface="楷体" pitchFamily="49" charset="-122"/>
              </a:rPr>
              <a:t>   考虑在职学员特殊性，重复率在</a:t>
            </a:r>
            <a:r>
              <a:rPr lang="en-US" altLang="zh-CN" sz="2000" dirty="0" smtClean="0">
                <a:latin typeface="楷体" pitchFamily="49" charset="-122"/>
                <a:ea typeface="楷体" pitchFamily="49" charset="-122"/>
              </a:rPr>
              <a:t>10%-20%</a:t>
            </a:r>
            <a:r>
              <a:rPr lang="zh-CN" altLang="en-US" sz="2000" dirty="0" smtClean="0">
                <a:latin typeface="楷体" pitchFamily="49" charset="-122"/>
                <a:ea typeface="楷体" pitchFamily="49" charset="-122"/>
              </a:rPr>
              <a:t>间的学员有二次检测机会，详情看学院每学期的答辩计划安排，超过</a:t>
            </a:r>
            <a:r>
              <a:rPr lang="en-US" altLang="zh-CN" sz="2000" dirty="0" smtClean="0">
                <a:latin typeface="楷体" pitchFamily="49" charset="-122"/>
                <a:ea typeface="楷体" pitchFamily="49" charset="-122"/>
              </a:rPr>
              <a:t>20%</a:t>
            </a:r>
            <a:r>
              <a:rPr lang="zh-CN" altLang="en-US" sz="2000" dirty="0" smtClean="0">
                <a:latin typeface="楷体" pitchFamily="49" charset="-122"/>
                <a:ea typeface="楷体" pitchFamily="49" charset="-122"/>
              </a:rPr>
              <a:t>的学员该学期不得申请答辩，下学期再次申请。</a:t>
            </a:r>
            <a:endParaRPr lang="en-US" altLang="zh-CN" sz="2000"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236</TotalTime>
  <Words>1158</Words>
  <Application>Microsoft Office PowerPoint</Application>
  <PresentationFormat>全屏显示(4:3)</PresentationFormat>
  <Paragraphs>127</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凸显</vt:lpstr>
      <vt:lpstr>          论文答辩流程及注意事项</vt:lpstr>
      <vt:lpstr>幻灯片 2</vt:lpstr>
      <vt:lpstr>幻灯片 3</vt:lpstr>
      <vt:lpstr>幻灯片 4</vt:lpstr>
      <vt:lpstr>幻灯片 5</vt:lpstr>
      <vt:lpstr>幻灯片 6</vt:lpstr>
      <vt:lpstr>二、申请论文答辩时间</vt:lpstr>
      <vt:lpstr>幻灯片 8</vt:lpstr>
      <vt:lpstr>三、申请参加答辩要求：</vt:lpstr>
      <vt:lpstr>四、网上申请论文答辩</vt:lpstr>
      <vt:lpstr>研究生院网答辩申请系统</vt:lpstr>
      <vt:lpstr>中国学位教育信息网申请答辩系统</vt:lpstr>
      <vt:lpstr>五、办理答辩手续审核材料</vt:lpstr>
      <vt:lpstr>幻灯片 14</vt:lpstr>
      <vt:lpstr>六、论文答辩流程</vt:lpstr>
      <vt:lpstr>参加学位授予仪式</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论文答辩注意事项</dc:title>
  <dc:creator>DELL</dc:creator>
  <cp:lastModifiedBy>DELL</cp:lastModifiedBy>
  <cp:revision>131</cp:revision>
  <dcterms:created xsi:type="dcterms:W3CDTF">2014-01-17T08:19:58Z</dcterms:created>
  <dcterms:modified xsi:type="dcterms:W3CDTF">2015-07-10T06:03:09Z</dcterms:modified>
</cp:coreProperties>
</file>