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6" r:id="rId3"/>
    <p:sldMasterId id="2147483698" r:id="rId4"/>
  </p:sldMasterIdLst>
  <p:notesMasterIdLst>
    <p:notesMasterId r:id="rId29"/>
  </p:notesMasterIdLst>
  <p:handoutMasterIdLst>
    <p:handoutMasterId r:id="rId30"/>
  </p:handoutMasterIdLst>
  <p:sldIdLst>
    <p:sldId id="293" r:id="rId5"/>
    <p:sldId id="295" r:id="rId6"/>
    <p:sldId id="301" r:id="rId7"/>
    <p:sldId id="329" r:id="rId8"/>
    <p:sldId id="302" r:id="rId9"/>
    <p:sldId id="300" r:id="rId10"/>
    <p:sldId id="334" r:id="rId11"/>
    <p:sldId id="298" r:id="rId12"/>
    <p:sldId id="335" r:id="rId13"/>
    <p:sldId id="336" r:id="rId14"/>
    <p:sldId id="337" r:id="rId15"/>
    <p:sldId id="299" r:id="rId16"/>
    <p:sldId id="310" r:id="rId17"/>
    <p:sldId id="338" r:id="rId18"/>
    <p:sldId id="339" r:id="rId19"/>
    <p:sldId id="346" r:id="rId20"/>
    <p:sldId id="340" r:id="rId21"/>
    <p:sldId id="342" r:id="rId22"/>
    <p:sldId id="322" r:id="rId23"/>
    <p:sldId id="343" r:id="rId24"/>
    <p:sldId id="344" r:id="rId25"/>
    <p:sldId id="312" r:id="rId26"/>
    <p:sldId id="345" r:id="rId27"/>
    <p:sldId id="314" r:id="rId28"/>
  </p:sldIdLst>
  <p:sldSz cx="9144000" cy="6858000" type="screen4x3"/>
  <p:notesSz cx="6735763" cy="9869488"/>
  <p:defaultTextStyle>
    <a:defPPr>
      <a:defRPr lang="fr-FR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2" autoAdjust="0"/>
    <p:restoredTop sz="79391" autoAdjust="0"/>
  </p:normalViewPr>
  <p:slideViewPr>
    <p:cSldViewPr>
      <p:cViewPr varScale="1">
        <p:scale>
          <a:sx n="37" d="100"/>
          <a:sy n="37" d="100"/>
        </p:scale>
        <p:origin x="83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97382-A569-46F3-B3CD-AFF5D22B2191}" type="datetimeFigureOut">
              <a:rPr lang="fr-FR" smtClean="0"/>
              <a:pPr/>
              <a:t>03/11/2018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14763" y="9374188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CA0C3-0130-42CA-B3C3-F7B66799A4A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609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97350-FE5A-43CA-9DCB-B0B03B7BE437}" type="datetimeFigureOut">
              <a:rPr lang="fr-FR" smtClean="0"/>
              <a:pPr/>
              <a:t>03/11/2018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90778-7F25-4CF4-8AB1-ED0A872874A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0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smtClean="0"/>
              <a:t>https://fr.opensuse.org/Configurer,_Compiler_et_Installer_un_noyau_Linux_personnalis%C3%A9</a:t>
            </a:r>
          </a:p>
        </p:txBody>
      </p:sp>
    </p:spTree>
    <p:extLst>
      <p:ext uri="{BB962C8B-B14F-4D97-AF65-F5344CB8AC3E}">
        <p14:creationId xmlns:p14="http://schemas.microsoft.com/office/powerpoint/2010/main" val="1571893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90778-7F25-4CF4-8AB1-ED0A872874A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22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90778-7F25-4CF4-8AB1-ED0A872874A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797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90778-7F25-4CF4-8AB1-ED0A872874A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298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90778-7F25-4CF4-8AB1-ED0A872874A4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495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90778-7F25-4CF4-8AB1-ED0A872874A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256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90778-7F25-4CF4-8AB1-ED0A872874A4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408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90778-7F25-4CF4-8AB1-ED0A872874A4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241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90778-7F25-4CF4-8AB1-ED0A872874A4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82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683" indent="0" algn="ctr">
              <a:buNone/>
              <a:defRPr/>
            </a:lvl2pPr>
            <a:lvl3pPr marL="829366" indent="0" algn="ctr">
              <a:buNone/>
              <a:defRPr/>
            </a:lvl3pPr>
            <a:lvl4pPr marL="1244049" indent="0" algn="ctr">
              <a:buNone/>
              <a:defRPr/>
            </a:lvl4pPr>
            <a:lvl5pPr marL="1658732" indent="0" algn="ctr">
              <a:buNone/>
              <a:defRPr/>
            </a:lvl5pPr>
            <a:lvl6pPr marL="2073416" indent="0" algn="ctr">
              <a:buNone/>
              <a:defRPr/>
            </a:lvl6pPr>
            <a:lvl7pPr marL="2488099" indent="0" algn="ctr">
              <a:buNone/>
              <a:defRPr/>
            </a:lvl7pPr>
            <a:lvl8pPr marL="2902782" indent="0" algn="ctr">
              <a:buNone/>
              <a:defRPr/>
            </a:lvl8pPr>
            <a:lvl9pPr marL="3317465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1C37C-C528-4003-9154-DC97CB4237A0}" type="datetime1">
              <a:rPr lang="fr-FR" smtClean="0"/>
              <a:pPr/>
              <a:t>03/11/2018</a:t>
            </a:fld>
            <a:endParaRPr lang="fr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5D1016-AF94-4A16-B78E-7E9645E9620B}" type="datetime1">
              <a:rPr lang="fr-FR" smtClean="0"/>
              <a:pPr/>
              <a:t>03/11/2018</a:t>
            </a:fld>
            <a:endParaRPr lang="fr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8320" y="273630"/>
            <a:ext cx="2056320" cy="585565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6482" y="273630"/>
            <a:ext cx="6033600" cy="585565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9ACFF-8C7E-4FF6-8833-FA96F812C443}" type="datetime1">
              <a:rPr lang="fr-FR" smtClean="0"/>
              <a:pPr/>
              <a:t>03/11/2018</a:t>
            </a:fld>
            <a:endParaRPr lang="fr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597" indent="0" algn="ctr">
              <a:buNone/>
              <a:defRPr/>
            </a:lvl2pPr>
            <a:lvl3pPr marL="829194" indent="0" algn="ctr">
              <a:buNone/>
              <a:defRPr/>
            </a:lvl3pPr>
            <a:lvl4pPr marL="1243791" indent="0" algn="ctr">
              <a:buNone/>
              <a:defRPr/>
            </a:lvl4pPr>
            <a:lvl5pPr marL="1658388" indent="0" algn="ctr">
              <a:buNone/>
              <a:defRPr/>
            </a:lvl5pPr>
            <a:lvl6pPr marL="2072986" indent="0" algn="ctr">
              <a:buNone/>
              <a:defRPr/>
            </a:lvl6pPr>
            <a:lvl7pPr marL="2487583" indent="0" algn="ctr">
              <a:buNone/>
              <a:defRPr/>
            </a:lvl7pPr>
            <a:lvl8pPr marL="2902180" indent="0" algn="ctr">
              <a:buNone/>
              <a:defRPr/>
            </a:lvl8pPr>
            <a:lvl9pPr marL="3316777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B4805-AFF3-4AB3-916F-AA2F8E130A6C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301E8-667E-4418-89D7-B22163458F89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880" y="4406866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597" indent="0">
              <a:buNone/>
              <a:defRPr sz="1600"/>
            </a:lvl2pPr>
            <a:lvl3pPr marL="829194" indent="0">
              <a:buNone/>
              <a:defRPr sz="1500"/>
            </a:lvl3pPr>
            <a:lvl4pPr marL="1243791" indent="0">
              <a:buNone/>
              <a:defRPr sz="1300"/>
            </a:lvl4pPr>
            <a:lvl5pPr marL="1658388" indent="0">
              <a:buNone/>
              <a:defRPr sz="1300"/>
            </a:lvl5pPr>
            <a:lvl6pPr marL="2072986" indent="0">
              <a:buNone/>
              <a:defRPr sz="1300"/>
            </a:lvl6pPr>
            <a:lvl7pPr marL="2487583" indent="0">
              <a:buNone/>
              <a:defRPr sz="1300"/>
            </a:lvl7pPr>
            <a:lvl8pPr marL="2902180" indent="0">
              <a:buNone/>
              <a:defRPr sz="1300"/>
            </a:lvl8pPr>
            <a:lvl9pPr marL="3316777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06982-7875-4555-9990-F901AA1359B5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42240" y="2312883"/>
            <a:ext cx="3664800" cy="357301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445284" y="2312883"/>
            <a:ext cx="3666240" cy="357301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0AC0F-4C9A-4893-ADEF-5C77AA5C87BC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922" y="275073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597" indent="0">
              <a:buNone/>
              <a:defRPr sz="1800" b="1"/>
            </a:lvl2pPr>
            <a:lvl3pPr marL="829194" indent="0">
              <a:buNone/>
              <a:defRPr sz="1600" b="1"/>
            </a:lvl3pPr>
            <a:lvl4pPr marL="1243791" indent="0">
              <a:buNone/>
              <a:defRPr sz="1500" b="1"/>
            </a:lvl4pPr>
            <a:lvl5pPr marL="1658388" indent="0">
              <a:buNone/>
              <a:defRPr sz="1500" b="1"/>
            </a:lvl5pPr>
            <a:lvl6pPr marL="2072986" indent="0">
              <a:buNone/>
              <a:defRPr sz="1500" b="1"/>
            </a:lvl6pPr>
            <a:lvl7pPr marL="2487583" indent="0">
              <a:buNone/>
              <a:defRPr sz="1500" b="1"/>
            </a:lvl7pPr>
            <a:lvl8pPr marL="2902180" indent="0">
              <a:buNone/>
              <a:defRPr sz="1500" b="1"/>
            </a:lvl8pPr>
            <a:lvl9pPr marL="3316777" indent="0">
              <a:buNone/>
              <a:defRPr sz="15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442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597" indent="0">
              <a:buNone/>
              <a:defRPr sz="1800" b="1"/>
            </a:lvl2pPr>
            <a:lvl3pPr marL="829194" indent="0">
              <a:buNone/>
              <a:defRPr sz="1600" b="1"/>
            </a:lvl3pPr>
            <a:lvl4pPr marL="1243791" indent="0">
              <a:buNone/>
              <a:defRPr sz="1500" b="1"/>
            </a:lvl4pPr>
            <a:lvl5pPr marL="1658388" indent="0">
              <a:buNone/>
              <a:defRPr sz="1500" b="1"/>
            </a:lvl5pPr>
            <a:lvl6pPr marL="2072986" indent="0">
              <a:buNone/>
              <a:defRPr sz="1500" b="1"/>
            </a:lvl6pPr>
            <a:lvl7pPr marL="2487583" indent="0">
              <a:buNone/>
              <a:defRPr sz="1500" b="1"/>
            </a:lvl7pPr>
            <a:lvl8pPr marL="2902180" indent="0">
              <a:buNone/>
              <a:defRPr sz="1500" b="1"/>
            </a:lvl8pPr>
            <a:lvl9pPr marL="3316777" indent="0">
              <a:buNone/>
              <a:defRPr sz="15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442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51ABF-1AC0-47C3-BF88-35913CD3B629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225C7-D3B0-40EE-AF02-A7E051045A54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F39BD-8B83-4A57-B8B2-A947C12FE449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524" y="273632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920" y="1434394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597" indent="0">
              <a:buNone/>
              <a:defRPr sz="1100"/>
            </a:lvl2pPr>
            <a:lvl3pPr marL="829194" indent="0">
              <a:buNone/>
              <a:defRPr sz="900"/>
            </a:lvl3pPr>
            <a:lvl4pPr marL="1243791" indent="0">
              <a:buNone/>
              <a:defRPr sz="800"/>
            </a:lvl4pPr>
            <a:lvl5pPr marL="1658388" indent="0">
              <a:buNone/>
              <a:defRPr sz="800"/>
            </a:lvl5pPr>
            <a:lvl6pPr marL="2072986" indent="0">
              <a:buNone/>
              <a:defRPr sz="800"/>
            </a:lvl6pPr>
            <a:lvl7pPr marL="2487583" indent="0">
              <a:buNone/>
              <a:defRPr sz="800"/>
            </a:lvl7pPr>
            <a:lvl8pPr marL="2902180" indent="0">
              <a:buNone/>
              <a:defRPr sz="800"/>
            </a:lvl8pPr>
            <a:lvl9pPr marL="3316777" indent="0">
              <a:buNone/>
              <a:defRPr sz="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1FE54-9B3C-410B-9D14-48C491A06BE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1303CE-504A-444C-96CD-221C60B867B5}" type="datetime1">
              <a:rPr lang="fr-FR" smtClean="0"/>
              <a:pPr/>
              <a:t>03/11/2018</a:t>
            </a:fld>
            <a:endParaRPr lang="fr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804" y="4800026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804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597" indent="0">
              <a:buNone/>
              <a:defRPr sz="2500"/>
            </a:lvl2pPr>
            <a:lvl3pPr marL="829194" indent="0">
              <a:buNone/>
              <a:defRPr sz="2200"/>
            </a:lvl3pPr>
            <a:lvl4pPr marL="1243791" indent="0">
              <a:buNone/>
              <a:defRPr sz="1800"/>
            </a:lvl4pPr>
            <a:lvl5pPr marL="1658388" indent="0">
              <a:buNone/>
              <a:defRPr sz="1800"/>
            </a:lvl5pPr>
            <a:lvl6pPr marL="2072986" indent="0">
              <a:buNone/>
              <a:defRPr sz="1800"/>
            </a:lvl6pPr>
            <a:lvl7pPr marL="2487583" indent="0">
              <a:buNone/>
              <a:defRPr sz="1800"/>
            </a:lvl7pPr>
            <a:lvl8pPr marL="2902180" indent="0">
              <a:buNone/>
              <a:defRPr sz="1800"/>
            </a:lvl8pPr>
            <a:lvl9pPr marL="3316777" indent="0">
              <a:buNone/>
              <a:defRPr sz="18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804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597" indent="0">
              <a:buNone/>
              <a:defRPr sz="1100"/>
            </a:lvl2pPr>
            <a:lvl3pPr marL="829194" indent="0">
              <a:buNone/>
              <a:defRPr sz="900"/>
            </a:lvl3pPr>
            <a:lvl4pPr marL="1243791" indent="0">
              <a:buNone/>
              <a:defRPr sz="800"/>
            </a:lvl4pPr>
            <a:lvl5pPr marL="1658388" indent="0">
              <a:buNone/>
              <a:defRPr sz="800"/>
            </a:lvl5pPr>
            <a:lvl6pPr marL="2072986" indent="0">
              <a:buNone/>
              <a:defRPr sz="800"/>
            </a:lvl6pPr>
            <a:lvl7pPr marL="2487583" indent="0">
              <a:buNone/>
              <a:defRPr sz="800"/>
            </a:lvl7pPr>
            <a:lvl8pPr marL="2902180" indent="0">
              <a:buNone/>
              <a:defRPr sz="800"/>
            </a:lvl8pPr>
            <a:lvl9pPr marL="3316777" indent="0">
              <a:buNone/>
              <a:defRPr sz="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8EE08-AC86-4468-8811-68C8D01A55E3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90B1C-B8CB-4DB5-89AB-1561B2C6824C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95200" y="1055635"/>
            <a:ext cx="1982880" cy="4830267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42240" y="1055635"/>
            <a:ext cx="5814720" cy="483026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190C8-F0F5-4689-A9DF-81C09326BE41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2242" y="1055631"/>
            <a:ext cx="7935840" cy="610624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642240" y="2312883"/>
            <a:ext cx="3664800" cy="357301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445284" y="2312883"/>
            <a:ext cx="3666240" cy="357301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89857-48DB-4D2A-B826-C68FBC0FD2AE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2242" y="1055631"/>
            <a:ext cx="7935840" cy="610624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42240" y="2312883"/>
            <a:ext cx="3664800" cy="357301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445284" y="2312883"/>
            <a:ext cx="3666240" cy="17166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445284" y="4167797"/>
            <a:ext cx="3666240" cy="1718101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DE0E0-FF71-4900-A52F-442D21FDB35F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1C37C-C528-4003-9154-DC97CB4237A0}" type="datetime1">
              <a:rPr lang="fr-FR" smtClean="0"/>
              <a:pPr/>
              <a:t>03/11/2018</a:t>
            </a:fld>
            <a:endParaRPr lang="fr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1303CE-504A-444C-96CD-221C60B867B5}" type="datetime1">
              <a:rPr lang="fr-FR" smtClean="0"/>
              <a:pPr/>
              <a:t>03/11/2018</a:t>
            </a:fld>
            <a:endParaRPr lang="fr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880" y="4406863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726" indent="0">
              <a:buNone/>
              <a:defRPr sz="1600"/>
            </a:lvl2pPr>
            <a:lvl3pPr marL="829452" indent="0">
              <a:buNone/>
              <a:defRPr sz="1500"/>
            </a:lvl3pPr>
            <a:lvl4pPr marL="1244178" indent="0">
              <a:buNone/>
              <a:defRPr sz="1300"/>
            </a:lvl4pPr>
            <a:lvl5pPr marL="1658904" indent="0">
              <a:buNone/>
              <a:defRPr sz="1300"/>
            </a:lvl5pPr>
            <a:lvl6pPr marL="2073631" indent="0">
              <a:buNone/>
              <a:defRPr sz="1300"/>
            </a:lvl6pPr>
            <a:lvl7pPr marL="2488357" indent="0">
              <a:buNone/>
              <a:defRPr sz="1300"/>
            </a:lvl7pPr>
            <a:lvl8pPr marL="2903083" indent="0">
              <a:buNone/>
              <a:defRPr sz="1300"/>
            </a:lvl8pPr>
            <a:lvl9pPr marL="3317809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238604-F0D5-42AB-952A-9BAD497ED4C8}" type="datetime1">
              <a:rPr lang="fr-FR" smtClean="0"/>
              <a:pPr/>
              <a:t>03/11/2018</a:t>
            </a:fld>
            <a:endParaRPr lang="fr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6481" y="1604329"/>
            <a:ext cx="4044960" cy="452495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9680" y="1604329"/>
            <a:ext cx="4044960" cy="452495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7266A-B581-45BF-B35B-DF18C24174BB}" type="datetime1">
              <a:rPr lang="fr-FR" smtClean="0"/>
              <a:pPr/>
              <a:t>03/11/2018</a:t>
            </a:fld>
            <a:endParaRPr lang="fr-B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921" y="275070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441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441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2731AE-28F4-4A7D-8260-F65AFC5AA877}" type="datetime1">
              <a:rPr lang="fr-FR" smtClean="0"/>
              <a:pPr/>
              <a:t>03/11/2018</a:t>
            </a:fld>
            <a:endParaRPr lang="fr-B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880" y="4406864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683" indent="0">
              <a:buNone/>
              <a:defRPr sz="1600"/>
            </a:lvl2pPr>
            <a:lvl3pPr marL="829366" indent="0">
              <a:buNone/>
              <a:defRPr sz="1500"/>
            </a:lvl3pPr>
            <a:lvl4pPr marL="1244049" indent="0">
              <a:buNone/>
              <a:defRPr sz="1300"/>
            </a:lvl4pPr>
            <a:lvl5pPr marL="1658732" indent="0">
              <a:buNone/>
              <a:defRPr sz="1300"/>
            </a:lvl5pPr>
            <a:lvl6pPr marL="2073416" indent="0">
              <a:buNone/>
              <a:defRPr sz="1300"/>
            </a:lvl6pPr>
            <a:lvl7pPr marL="2488099" indent="0">
              <a:buNone/>
              <a:defRPr sz="1300"/>
            </a:lvl7pPr>
            <a:lvl8pPr marL="2902782" indent="0">
              <a:buNone/>
              <a:defRPr sz="1300"/>
            </a:lvl8pPr>
            <a:lvl9pPr marL="3317465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238604-F0D5-42AB-952A-9BAD497ED4C8}" type="datetime1">
              <a:rPr lang="fr-FR" smtClean="0"/>
              <a:pPr/>
              <a:t>03/11/2018</a:t>
            </a:fld>
            <a:endParaRPr lang="fr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CAC934-E562-4A33-8F48-6AE8188E8722}" type="datetime1">
              <a:rPr lang="fr-FR" smtClean="0"/>
              <a:pPr/>
              <a:t>03/11/2018</a:t>
            </a:fld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A4F6-489F-4BD3-875E-59B4273B5D30}" type="datetime1">
              <a:rPr lang="fr-FR" smtClean="0"/>
              <a:pPr/>
              <a:t>03/11/2018</a:t>
            </a:fld>
            <a:endParaRPr lang="fr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521" y="273629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920" y="1434391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07B7AA-4583-4396-909B-23B2B190A95D}" type="datetime1">
              <a:rPr lang="fr-FR" smtClean="0"/>
              <a:pPr/>
              <a:t>03/11/2018</a:t>
            </a:fld>
            <a:endParaRPr lang="fr-B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801" y="4800025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801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726" indent="0">
              <a:buNone/>
              <a:defRPr sz="2500"/>
            </a:lvl2pPr>
            <a:lvl3pPr marL="829452" indent="0">
              <a:buNone/>
              <a:defRPr sz="2200"/>
            </a:lvl3pPr>
            <a:lvl4pPr marL="1244178" indent="0">
              <a:buNone/>
              <a:defRPr sz="1800"/>
            </a:lvl4pPr>
            <a:lvl5pPr marL="1658904" indent="0">
              <a:buNone/>
              <a:defRPr sz="1800"/>
            </a:lvl5pPr>
            <a:lvl6pPr marL="2073631" indent="0">
              <a:buNone/>
              <a:defRPr sz="1800"/>
            </a:lvl6pPr>
            <a:lvl7pPr marL="2488357" indent="0">
              <a:buNone/>
              <a:defRPr sz="1800"/>
            </a:lvl7pPr>
            <a:lvl8pPr marL="2903083" indent="0">
              <a:buNone/>
              <a:defRPr sz="1800"/>
            </a:lvl8pPr>
            <a:lvl9pPr marL="3317809" indent="0">
              <a:buNone/>
              <a:defRPr sz="18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801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28E62-95A9-4F85-8084-B5ED14077C83}" type="datetime1">
              <a:rPr lang="fr-FR" smtClean="0"/>
              <a:pPr/>
              <a:t>03/11/2018</a:t>
            </a:fld>
            <a:endParaRPr lang="fr-B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5D1016-AF94-4A16-B78E-7E9645E9620B}" type="datetime1">
              <a:rPr lang="fr-FR" smtClean="0"/>
              <a:pPr/>
              <a:t>03/11/2018</a:t>
            </a:fld>
            <a:endParaRPr lang="fr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8320" y="273629"/>
            <a:ext cx="2056320" cy="585565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6481" y="273629"/>
            <a:ext cx="6033600" cy="585565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9ACFF-8C7E-4FF6-8833-FA96F812C443}" type="datetime1">
              <a:rPr lang="fr-FR" smtClean="0"/>
              <a:pPr/>
              <a:t>03/11/2018</a:t>
            </a:fld>
            <a:endParaRPr lang="fr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640" indent="0" algn="ctr">
              <a:buNone/>
              <a:defRPr/>
            </a:lvl2pPr>
            <a:lvl3pPr marL="829280" indent="0" algn="ctr">
              <a:buNone/>
              <a:defRPr/>
            </a:lvl3pPr>
            <a:lvl4pPr marL="1243920" indent="0" algn="ctr">
              <a:buNone/>
              <a:defRPr/>
            </a:lvl4pPr>
            <a:lvl5pPr marL="1658560" indent="0" algn="ctr">
              <a:buNone/>
              <a:defRPr/>
            </a:lvl5pPr>
            <a:lvl6pPr marL="2073201" indent="0" algn="ctr">
              <a:buNone/>
              <a:defRPr/>
            </a:lvl6pPr>
            <a:lvl7pPr marL="2487841" indent="0" algn="ctr">
              <a:buNone/>
              <a:defRPr/>
            </a:lvl7pPr>
            <a:lvl8pPr marL="2902481" indent="0" algn="ctr">
              <a:buNone/>
              <a:defRPr/>
            </a:lvl8pPr>
            <a:lvl9pPr marL="3317121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7E7FB-AADF-4BD0-8837-BB638C1DBB19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6890F-D2A1-4DD2-AF71-3C7652AB409B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880" y="4406865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640" indent="0">
              <a:buNone/>
              <a:defRPr sz="1600"/>
            </a:lvl2pPr>
            <a:lvl3pPr marL="829280" indent="0">
              <a:buNone/>
              <a:defRPr sz="1500"/>
            </a:lvl3pPr>
            <a:lvl4pPr marL="1243920" indent="0">
              <a:buNone/>
              <a:defRPr sz="1300"/>
            </a:lvl4pPr>
            <a:lvl5pPr marL="1658560" indent="0">
              <a:buNone/>
              <a:defRPr sz="1300"/>
            </a:lvl5pPr>
            <a:lvl6pPr marL="2073201" indent="0">
              <a:buNone/>
              <a:defRPr sz="1300"/>
            </a:lvl6pPr>
            <a:lvl7pPr marL="2487841" indent="0">
              <a:buNone/>
              <a:defRPr sz="1300"/>
            </a:lvl7pPr>
            <a:lvl8pPr marL="2902481" indent="0">
              <a:buNone/>
              <a:defRPr sz="1300"/>
            </a:lvl8pPr>
            <a:lvl9pPr marL="3317121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49B57-F217-442D-BE68-F87C8A081C4F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42240" y="2312883"/>
            <a:ext cx="3664800" cy="357301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445283" y="2312883"/>
            <a:ext cx="3666240" cy="357301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F4128-DDEC-474F-85D5-DFEC0275652F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6481" y="1604330"/>
            <a:ext cx="4044960" cy="452495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9680" y="1604330"/>
            <a:ext cx="4044960" cy="452495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7266A-B581-45BF-B35B-DF18C24174BB}" type="datetime1">
              <a:rPr lang="fr-FR" smtClean="0"/>
              <a:pPr/>
              <a:t>03/11/2018</a:t>
            </a:fld>
            <a:endParaRPr lang="fr-B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922" y="275072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40" indent="0">
              <a:buNone/>
              <a:defRPr sz="1800" b="1"/>
            </a:lvl2pPr>
            <a:lvl3pPr marL="829280" indent="0">
              <a:buNone/>
              <a:defRPr sz="1600" b="1"/>
            </a:lvl3pPr>
            <a:lvl4pPr marL="1243920" indent="0">
              <a:buNone/>
              <a:defRPr sz="1500" b="1"/>
            </a:lvl4pPr>
            <a:lvl5pPr marL="1658560" indent="0">
              <a:buNone/>
              <a:defRPr sz="1500" b="1"/>
            </a:lvl5pPr>
            <a:lvl6pPr marL="2073201" indent="0">
              <a:buNone/>
              <a:defRPr sz="1500" b="1"/>
            </a:lvl6pPr>
            <a:lvl7pPr marL="2487841" indent="0">
              <a:buNone/>
              <a:defRPr sz="1500" b="1"/>
            </a:lvl7pPr>
            <a:lvl8pPr marL="2902481" indent="0">
              <a:buNone/>
              <a:defRPr sz="1500" b="1"/>
            </a:lvl8pPr>
            <a:lvl9pPr marL="3317121" indent="0">
              <a:buNone/>
              <a:defRPr sz="15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442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40" indent="0">
              <a:buNone/>
              <a:defRPr sz="1800" b="1"/>
            </a:lvl2pPr>
            <a:lvl3pPr marL="829280" indent="0">
              <a:buNone/>
              <a:defRPr sz="1600" b="1"/>
            </a:lvl3pPr>
            <a:lvl4pPr marL="1243920" indent="0">
              <a:buNone/>
              <a:defRPr sz="1500" b="1"/>
            </a:lvl4pPr>
            <a:lvl5pPr marL="1658560" indent="0">
              <a:buNone/>
              <a:defRPr sz="1500" b="1"/>
            </a:lvl5pPr>
            <a:lvl6pPr marL="2073201" indent="0">
              <a:buNone/>
              <a:defRPr sz="1500" b="1"/>
            </a:lvl6pPr>
            <a:lvl7pPr marL="2487841" indent="0">
              <a:buNone/>
              <a:defRPr sz="1500" b="1"/>
            </a:lvl7pPr>
            <a:lvl8pPr marL="2902481" indent="0">
              <a:buNone/>
              <a:defRPr sz="1500" b="1"/>
            </a:lvl8pPr>
            <a:lvl9pPr marL="3317121" indent="0">
              <a:buNone/>
              <a:defRPr sz="15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442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9A9D2-AC54-4BB6-9547-6B58F6C271E1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A7663-D77E-4078-B1C2-F77E9DB47FD0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ACE7E-34DA-4123-ADFE-E4279367A332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523" y="273631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920" y="1434393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640" indent="0">
              <a:buNone/>
              <a:defRPr sz="1100"/>
            </a:lvl2pPr>
            <a:lvl3pPr marL="829280" indent="0">
              <a:buNone/>
              <a:defRPr sz="900"/>
            </a:lvl3pPr>
            <a:lvl4pPr marL="1243920" indent="0">
              <a:buNone/>
              <a:defRPr sz="800"/>
            </a:lvl4pPr>
            <a:lvl5pPr marL="1658560" indent="0">
              <a:buNone/>
              <a:defRPr sz="800"/>
            </a:lvl5pPr>
            <a:lvl6pPr marL="2073201" indent="0">
              <a:buNone/>
              <a:defRPr sz="800"/>
            </a:lvl6pPr>
            <a:lvl7pPr marL="2487841" indent="0">
              <a:buNone/>
              <a:defRPr sz="800"/>
            </a:lvl7pPr>
            <a:lvl8pPr marL="2902481" indent="0">
              <a:buNone/>
              <a:defRPr sz="800"/>
            </a:lvl8pPr>
            <a:lvl9pPr marL="3317121" indent="0">
              <a:buNone/>
              <a:defRPr sz="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ED216-D980-467D-AD84-B4C416C23665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803" y="4800026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803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640" indent="0">
              <a:buNone/>
              <a:defRPr sz="2500"/>
            </a:lvl2pPr>
            <a:lvl3pPr marL="829280" indent="0">
              <a:buNone/>
              <a:defRPr sz="2200"/>
            </a:lvl3pPr>
            <a:lvl4pPr marL="1243920" indent="0">
              <a:buNone/>
              <a:defRPr sz="1800"/>
            </a:lvl4pPr>
            <a:lvl5pPr marL="1658560" indent="0">
              <a:buNone/>
              <a:defRPr sz="1800"/>
            </a:lvl5pPr>
            <a:lvl6pPr marL="2073201" indent="0">
              <a:buNone/>
              <a:defRPr sz="1800"/>
            </a:lvl6pPr>
            <a:lvl7pPr marL="2487841" indent="0">
              <a:buNone/>
              <a:defRPr sz="1800"/>
            </a:lvl7pPr>
            <a:lvl8pPr marL="2902481" indent="0">
              <a:buNone/>
              <a:defRPr sz="1800"/>
            </a:lvl8pPr>
            <a:lvl9pPr marL="3317121" indent="0">
              <a:buNone/>
              <a:defRPr sz="18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803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640" indent="0">
              <a:buNone/>
              <a:defRPr sz="1100"/>
            </a:lvl2pPr>
            <a:lvl3pPr marL="829280" indent="0">
              <a:buNone/>
              <a:defRPr sz="900"/>
            </a:lvl3pPr>
            <a:lvl4pPr marL="1243920" indent="0">
              <a:buNone/>
              <a:defRPr sz="800"/>
            </a:lvl4pPr>
            <a:lvl5pPr marL="1658560" indent="0">
              <a:buNone/>
              <a:defRPr sz="800"/>
            </a:lvl5pPr>
            <a:lvl6pPr marL="2073201" indent="0">
              <a:buNone/>
              <a:defRPr sz="800"/>
            </a:lvl6pPr>
            <a:lvl7pPr marL="2487841" indent="0">
              <a:buNone/>
              <a:defRPr sz="800"/>
            </a:lvl7pPr>
            <a:lvl8pPr marL="2902481" indent="0">
              <a:buNone/>
              <a:defRPr sz="800"/>
            </a:lvl8pPr>
            <a:lvl9pPr marL="3317121" indent="0">
              <a:buNone/>
              <a:defRPr sz="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D1C0C-7E3A-46D9-9141-CC8B3610050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10EE0-B613-4158-8FDB-77EAB3CF1234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95200" y="1055634"/>
            <a:ext cx="1982880" cy="4830267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42240" y="1055634"/>
            <a:ext cx="5814720" cy="483026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34C04-F1A7-4B04-8B00-A7A13F19B363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2242" y="1055631"/>
            <a:ext cx="7935840" cy="610624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642240" y="2312883"/>
            <a:ext cx="3664800" cy="357301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445283" y="2312883"/>
            <a:ext cx="3666240" cy="357301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758BA-1856-44BC-8E79-456E2539C1FB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2242" y="1055631"/>
            <a:ext cx="7935840" cy="610624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42240" y="2312883"/>
            <a:ext cx="3664800" cy="357301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445283" y="2312883"/>
            <a:ext cx="3666240" cy="17166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445283" y="4167797"/>
            <a:ext cx="3666240" cy="1718101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C74D7-F104-4DC3-AE68-098306AAF270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922" y="275071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83" indent="0">
              <a:buNone/>
              <a:defRPr sz="1800" b="1"/>
            </a:lvl2pPr>
            <a:lvl3pPr marL="829366" indent="0">
              <a:buNone/>
              <a:defRPr sz="1600" b="1"/>
            </a:lvl3pPr>
            <a:lvl4pPr marL="1244049" indent="0">
              <a:buNone/>
              <a:defRPr sz="1500" b="1"/>
            </a:lvl4pPr>
            <a:lvl5pPr marL="1658732" indent="0">
              <a:buNone/>
              <a:defRPr sz="1500" b="1"/>
            </a:lvl5pPr>
            <a:lvl6pPr marL="2073416" indent="0">
              <a:buNone/>
              <a:defRPr sz="1500" b="1"/>
            </a:lvl6pPr>
            <a:lvl7pPr marL="2488099" indent="0">
              <a:buNone/>
              <a:defRPr sz="1500" b="1"/>
            </a:lvl7pPr>
            <a:lvl8pPr marL="2902782" indent="0">
              <a:buNone/>
              <a:defRPr sz="1500" b="1"/>
            </a:lvl8pPr>
            <a:lvl9pPr marL="3317465" indent="0">
              <a:buNone/>
              <a:defRPr sz="15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442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83" indent="0">
              <a:buNone/>
              <a:defRPr sz="1800" b="1"/>
            </a:lvl2pPr>
            <a:lvl3pPr marL="829366" indent="0">
              <a:buNone/>
              <a:defRPr sz="1600" b="1"/>
            </a:lvl3pPr>
            <a:lvl4pPr marL="1244049" indent="0">
              <a:buNone/>
              <a:defRPr sz="1500" b="1"/>
            </a:lvl4pPr>
            <a:lvl5pPr marL="1658732" indent="0">
              <a:buNone/>
              <a:defRPr sz="1500" b="1"/>
            </a:lvl5pPr>
            <a:lvl6pPr marL="2073416" indent="0">
              <a:buNone/>
              <a:defRPr sz="1500" b="1"/>
            </a:lvl6pPr>
            <a:lvl7pPr marL="2488099" indent="0">
              <a:buNone/>
              <a:defRPr sz="1500" b="1"/>
            </a:lvl7pPr>
            <a:lvl8pPr marL="2902782" indent="0">
              <a:buNone/>
              <a:defRPr sz="1500" b="1"/>
            </a:lvl8pPr>
            <a:lvl9pPr marL="3317465" indent="0">
              <a:buNone/>
              <a:defRPr sz="15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442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2731AE-28F4-4A7D-8260-F65AFC5AA877}" type="datetime1">
              <a:rPr lang="fr-FR" smtClean="0"/>
              <a:pPr/>
              <a:t>03/11/2018</a:t>
            </a:fld>
            <a:endParaRPr lang="fr-B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CAC934-E562-4A33-8F48-6AE8188E8722}" type="datetime1">
              <a:rPr lang="fr-FR" smtClean="0"/>
              <a:pPr/>
              <a:t>03/11/2018</a:t>
            </a:fld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CA4F6-489F-4BD3-875E-59B4273B5D30}" type="datetime1">
              <a:rPr lang="fr-FR" smtClean="0"/>
              <a:pPr/>
              <a:t>03/11/2018</a:t>
            </a:fld>
            <a:endParaRPr lang="fr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522" y="273630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920" y="1434392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683" indent="0">
              <a:buNone/>
              <a:defRPr sz="1100"/>
            </a:lvl2pPr>
            <a:lvl3pPr marL="829366" indent="0">
              <a:buNone/>
              <a:defRPr sz="900"/>
            </a:lvl3pPr>
            <a:lvl4pPr marL="1244049" indent="0">
              <a:buNone/>
              <a:defRPr sz="800"/>
            </a:lvl4pPr>
            <a:lvl5pPr marL="1658732" indent="0">
              <a:buNone/>
              <a:defRPr sz="800"/>
            </a:lvl5pPr>
            <a:lvl6pPr marL="2073416" indent="0">
              <a:buNone/>
              <a:defRPr sz="800"/>
            </a:lvl6pPr>
            <a:lvl7pPr marL="2488099" indent="0">
              <a:buNone/>
              <a:defRPr sz="800"/>
            </a:lvl7pPr>
            <a:lvl8pPr marL="2902782" indent="0">
              <a:buNone/>
              <a:defRPr sz="800"/>
            </a:lvl8pPr>
            <a:lvl9pPr marL="3317465" indent="0">
              <a:buNone/>
              <a:defRPr sz="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07B7AA-4583-4396-909B-23B2B190A95D}" type="datetime1">
              <a:rPr lang="fr-FR" smtClean="0"/>
              <a:pPr/>
              <a:t>03/11/2018</a:t>
            </a:fld>
            <a:endParaRPr lang="fr-B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802" y="4800026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802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683" indent="0">
              <a:buNone/>
              <a:defRPr sz="2500"/>
            </a:lvl2pPr>
            <a:lvl3pPr marL="829366" indent="0">
              <a:buNone/>
              <a:defRPr sz="2200"/>
            </a:lvl3pPr>
            <a:lvl4pPr marL="1244049" indent="0">
              <a:buNone/>
              <a:defRPr sz="1800"/>
            </a:lvl4pPr>
            <a:lvl5pPr marL="1658732" indent="0">
              <a:buNone/>
              <a:defRPr sz="1800"/>
            </a:lvl5pPr>
            <a:lvl6pPr marL="2073416" indent="0">
              <a:buNone/>
              <a:defRPr sz="1800"/>
            </a:lvl6pPr>
            <a:lvl7pPr marL="2488099" indent="0">
              <a:buNone/>
              <a:defRPr sz="1800"/>
            </a:lvl7pPr>
            <a:lvl8pPr marL="2902782" indent="0">
              <a:buNone/>
              <a:defRPr sz="1800"/>
            </a:lvl8pPr>
            <a:lvl9pPr marL="3317465" indent="0">
              <a:buNone/>
              <a:defRPr sz="18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802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683" indent="0">
              <a:buNone/>
              <a:defRPr sz="1100"/>
            </a:lvl2pPr>
            <a:lvl3pPr marL="829366" indent="0">
              <a:buNone/>
              <a:defRPr sz="900"/>
            </a:lvl3pPr>
            <a:lvl4pPr marL="1244049" indent="0">
              <a:buNone/>
              <a:defRPr sz="800"/>
            </a:lvl4pPr>
            <a:lvl5pPr marL="1658732" indent="0">
              <a:buNone/>
              <a:defRPr sz="800"/>
            </a:lvl5pPr>
            <a:lvl6pPr marL="2073416" indent="0">
              <a:buNone/>
              <a:defRPr sz="800"/>
            </a:lvl6pPr>
            <a:lvl7pPr marL="2488099" indent="0">
              <a:buNone/>
              <a:defRPr sz="800"/>
            </a:lvl7pPr>
            <a:lvl8pPr marL="2902782" indent="0">
              <a:buNone/>
              <a:defRPr sz="800"/>
            </a:lvl8pPr>
            <a:lvl9pPr marL="3317465" indent="0">
              <a:buNone/>
              <a:defRPr sz="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28E62-95A9-4F85-8084-B5ED14077C83}" type="datetime1">
              <a:rPr lang="fr-FR" smtClean="0"/>
              <a:pPr/>
              <a:t>03/11/2018</a:t>
            </a:fld>
            <a:endParaRPr lang="fr-B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6482" y="273629"/>
            <a:ext cx="8228160" cy="11434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482" y="1604330"/>
            <a:ext cx="8228160" cy="4524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6482" y="6247376"/>
            <a:ext cx="2128320" cy="472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6582" algn="l"/>
                <a:tab pos="1313162" algn="l"/>
                <a:tab pos="1969745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6CAEE9CF-0927-453C-9D29-CFAFBF243CA3}" type="datetime1">
              <a:rPr lang="fr-FR" smtClean="0"/>
              <a:pPr/>
              <a:t>03/11/2018</a:t>
            </a:fld>
            <a:endParaRPr lang="fr-B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680" y="6247376"/>
            <a:ext cx="2897280" cy="472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hangingPunct="0">
              <a:lnSpc>
                <a:spcPct val="9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6582" algn="l"/>
                <a:tab pos="1313162" algn="l"/>
                <a:tab pos="1969745" algn="l"/>
                <a:tab pos="2626327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fr-B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22" y="6247376"/>
            <a:ext cx="2128320" cy="472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6582" algn="l"/>
                <a:tab pos="1313162" algn="l"/>
                <a:tab pos="1969745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07484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7484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ctr" defTabSz="407484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ctr" defTabSz="407484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ctr" defTabSz="407484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1393796" indent="-195823" algn="ctr" defTabSz="407484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1808480" indent="-195823" algn="ctr" defTabSz="407484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2223162" indent="-195823" algn="ctr" defTabSz="407484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2637846" indent="-195823" algn="ctr" defTabSz="407484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391645" indent="-293733" algn="l" defTabSz="407484" rtl="0" eaLnBrk="1" fontAlgn="base" hangingPunct="1">
        <a:lnSpc>
          <a:spcPct val="97000"/>
        </a:lnSpc>
        <a:spcBef>
          <a:spcPct val="0"/>
        </a:spcBef>
        <a:spcAft>
          <a:spcPts val="1293"/>
        </a:spcAft>
        <a:buClr>
          <a:srgbClr val="000000"/>
        </a:buClr>
        <a:buSzPct val="45000"/>
        <a:buFont typeface="Wingdings" pitchFamily="2" charset="2"/>
        <a:buChar char="•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83291" indent="-293733" algn="l" defTabSz="407484" rtl="0" eaLnBrk="1" fontAlgn="base" hangingPunct="1">
        <a:lnSpc>
          <a:spcPct val="97000"/>
        </a:lnSpc>
        <a:spcBef>
          <a:spcPct val="0"/>
        </a:spcBef>
        <a:spcAft>
          <a:spcPts val="1032"/>
        </a:spcAft>
        <a:buClr>
          <a:srgbClr val="000000"/>
        </a:buClr>
        <a:buSzPct val="45000"/>
        <a:buFont typeface="Wingdings" pitchFamily="2" charset="2"/>
        <a:buChar char="–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74935" indent="-260617" algn="l" defTabSz="407484" rtl="0" eaLnBrk="1" fontAlgn="base" hangingPunct="1">
        <a:lnSpc>
          <a:spcPct val="97000"/>
        </a:lnSpc>
        <a:spcBef>
          <a:spcPct val="0"/>
        </a:spcBef>
        <a:spcAft>
          <a:spcPts val="771"/>
        </a:spcAft>
        <a:buClr>
          <a:srgbClr val="000000"/>
        </a:buClr>
        <a:buSzPct val="75000"/>
        <a:buFont typeface="Symbol" pitchFamily="18" charset="2"/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566581" indent="-195823" algn="l" defTabSz="407484" rtl="0" eaLnBrk="1" fontAlgn="base" hangingPunct="1">
        <a:lnSpc>
          <a:spcPct val="97000"/>
        </a:lnSpc>
        <a:spcBef>
          <a:spcPct val="0"/>
        </a:spcBef>
        <a:spcAft>
          <a:spcPts val="522"/>
        </a:spcAft>
        <a:buClr>
          <a:srgbClr val="000000"/>
        </a:buClr>
        <a:buSzPct val="45000"/>
        <a:buFont typeface="Wingdings" pitchFamily="2" charset="2"/>
        <a:buChar char="–"/>
        <a:defRPr sz="1800">
          <a:solidFill>
            <a:srgbClr val="000000"/>
          </a:solidFill>
          <a:latin typeface="+mn-lt"/>
          <a:ea typeface="+mn-ea"/>
          <a:cs typeface="+mn-cs"/>
        </a:defRPr>
      </a:lvl4pPr>
      <a:lvl5pPr marL="1958226" indent="-195823" algn="l" defTabSz="407484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75000"/>
        <a:buFont typeface="Symbol" pitchFamily="18" charset="2"/>
        <a:buChar char="»"/>
        <a:defRPr sz="1800">
          <a:solidFill>
            <a:srgbClr val="000000"/>
          </a:solidFill>
          <a:latin typeface="+mn-lt"/>
          <a:ea typeface="+mn-ea"/>
          <a:cs typeface="+mn-cs"/>
        </a:defRPr>
      </a:lvl5pPr>
      <a:lvl6pPr marL="2372909" indent="-195823" algn="l" defTabSz="407484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75000"/>
        <a:buFont typeface="Symbol" pitchFamily="18" charset="2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87592" indent="-195823" algn="l" defTabSz="407484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75000"/>
        <a:buFont typeface="Symbol" pitchFamily="18" charset="2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202275" indent="-195823" algn="l" defTabSz="407484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75000"/>
        <a:buFont typeface="Symbol" pitchFamily="18" charset="2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616958" indent="-195823" algn="l" defTabSz="407484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75000"/>
        <a:buFont typeface="Symbol" pitchFamily="18" charset="2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83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366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049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732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416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099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782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465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2"/>
            <a:ext cx="9144000" cy="67845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2242" y="1055631"/>
            <a:ext cx="7935840" cy="6106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2242" y="2312883"/>
            <a:ext cx="7469280" cy="35730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2000" y="6245939"/>
            <a:ext cx="2121120" cy="4694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1623" tIns="42443" rIns="81623" bIns="42443" numCol="1" anchor="t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91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656514" algn="l"/>
                <a:tab pos="1313025" algn="l"/>
                <a:tab pos="1969541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F7100C83-9352-445C-B88F-A3FD5EAF46C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pic>
        <p:nvPicPr>
          <p:cNvPr id="2054" name="Picture 1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3"/>
            <a:ext cx="9144000" cy="89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1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60643" y="228984"/>
            <a:ext cx="1667520" cy="58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defTabSz="407442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7442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ctr" defTabSz="407442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ctr" defTabSz="407442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ctr" defTabSz="407442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1393651" indent="-195803" algn="ctr" defTabSz="407442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1808293" indent="-195803" algn="ctr" defTabSz="407442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2222931" indent="-195803" algn="ctr" defTabSz="407442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2637573" indent="-195803" algn="ctr" defTabSz="407442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391604" indent="-293703" algn="l" defTabSz="407442" rtl="0" eaLnBrk="1" fontAlgn="base" hangingPunct="1">
        <a:lnSpc>
          <a:spcPct val="97000"/>
        </a:lnSpc>
        <a:spcBef>
          <a:spcPct val="0"/>
        </a:spcBef>
        <a:spcAft>
          <a:spcPts val="1293"/>
        </a:spcAft>
        <a:buClr>
          <a:srgbClr val="000000"/>
        </a:buClr>
        <a:buSzPct val="45000"/>
        <a:buFont typeface="Wingdings" pitchFamily="2" charset="2"/>
        <a:buChar char="•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83210" indent="-293703" algn="l" defTabSz="407442" rtl="0" eaLnBrk="1" fontAlgn="base" hangingPunct="1">
        <a:lnSpc>
          <a:spcPct val="97000"/>
        </a:lnSpc>
        <a:spcBef>
          <a:spcPct val="0"/>
        </a:spcBef>
        <a:spcAft>
          <a:spcPts val="1032"/>
        </a:spcAft>
        <a:buClr>
          <a:srgbClr val="000000"/>
        </a:buClr>
        <a:buSzPct val="45000"/>
        <a:buFont typeface="Wingdings" pitchFamily="2" charset="2"/>
        <a:buChar char="–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74813" indent="-260590" algn="l" defTabSz="407442" rtl="0" eaLnBrk="1" fontAlgn="base" hangingPunct="1">
        <a:lnSpc>
          <a:spcPct val="97000"/>
        </a:lnSpc>
        <a:spcBef>
          <a:spcPct val="0"/>
        </a:spcBef>
        <a:spcAft>
          <a:spcPts val="771"/>
        </a:spcAft>
        <a:buClr>
          <a:srgbClr val="000000"/>
        </a:buClr>
        <a:buSzPct val="75000"/>
        <a:buFont typeface="Symbol" pitchFamily="18" charset="2"/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566418" indent="-195803" algn="l" defTabSz="407442" rtl="0" eaLnBrk="1" fontAlgn="base" hangingPunct="1">
        <a:lnSpc>
          <a:spcPct val="97000"/>
        </a:lnSpc>
        <a:spcBef>
          <a:spcPct val="0"/>
        </a:spcBef>
        <a:spcAft>
          <a:spcPts val="522"/>
        </a:spcAft>
        <a:buClr>
          <a:srgbClr val="000000"/>
        </a:buClr>
        <a:buSzPct val="45000"/>
        <a:buFont typeface="Wingdings" pitchFamily="2" charset="2"/>
        <a:buChar char="–"/>
        <a:defRPr sz="1800">
          <a:solidFill>
            <a:srgbClr val="000000"/>
          </a:solidFill>
          <a:latin typeface="+mn-lt"/>
          <a:ea typeface="+mn-ea"/>
          <a:cs typeface="+mn-cs"/>
        </a:defRPr>
      </a:lvl4pPr>
      <a:lvl5pPr marL="1958023" indent="-195803" algn="l" defTabSz="407442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75000"/>
        <a:buFont typeface="Symbol" pitchFamily="18" charset="2"/>
        <a:buChar char="»"/>
        <a:defRPr sz="1800">
          <a:solidFill>
            <a:srgbClr val="000000"/>
          </a:solidFill>
          <a:latin typeface="+mn-lt"/>
          <a:ea typeface="+mn-ea"/>
          <a:cs typeface="+mn-cs"/>
        </a:defRPr>
      </a:lvl5pPr>
      <a:lvl6pPr marL="2372663" indent="-195803" algn="l" defTabSz="407442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75000"/>
        <a:buFont typeface="Symbol" pitchFamily="18" charset="2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87303" indent="-195803" algn="l" defTabSz="407442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75000"/>
        <a:buFont typeface="Symbol" pitchFamily="18" charset="2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201943" indent="-195803" algn="l" defTabSz="407442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75000"/>
        <a:buFont typeface="Symbol" pitchFamily="18" charset="2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616583" indent="-195803" algn="l" defTabSz="407442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75000"/>
        <a:buFont typeface="Symbol" pitchFamily="18" charset="2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292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40" algn="l" defTabSz="8292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280" algn="l" defTabSz="8292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920" algn="l" defTabSz="8292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560" algn="l" defTabSz="8292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201" algn="l" defTabSz="8292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7841" algn="l" defTabSz="8292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481" algn="l" defTabSz="8292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121" algn="l" defTabSz="8292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6481" y="273629"/>
            <a:ext cx="8228160" cy="11434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481" y="1604329"/>
            <a:ext cx="8228160" cy="4524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6481" y="6247376"/>
            <a:ext cx="2128320" cy="472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6650" algn="l"/>
                <a:tab pos="1313299" algn="l"/>
                <a:tab pos="1969949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6CAEE9CF-0927-453C-9D29-CFAFBF243CA3}" type="datetime1">
              <a:rPr lang="fr-FR" smtClean="0"/>
              <a:pPr/>
              <a:t>03/11/2018</a:t>
            </a:fld>
            <a:endParaRPr lang="fr-B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680" y="6247376"/>
            <a:ext cx="2897280" cy="472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hangingPunct="0">
              <a:lnSpc>
                <a:spcPct val="9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6650" algn="l"/>
                <a:tab pos="1313299" algn="l"/>
                <a:tab pos="1969949" algn="l"/>
                <a:tab pos="2626599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fr-B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21" y="6247376"/>
            <a:ext cx="2128320" cy="472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656650" algn="l"/>
                <a:tab pos="1313299" algn="l"/>
                <a:tab pos="1969949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ctr" defTabSz="407526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7526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ctr" defTabSz="407526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ctr" defTabSz="407526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ctr" defTabSz="407526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1393941" indent="-195843" algn="ctr" defTabSz="407526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1808667" indent="-195843" algn="ctr" defTabSz="407526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2223393" indent="-195843" algn="ctr" defTabSz="407526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2638119" indent="-195843" algn="ctr" defTabSz="407526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391686" indent="-293764" algn="l" defTabSz="407526" rtl="0" eaLnBrk="1" fontAlgn="base" hangingPunct="1">
        <a:lnSpc>
          <a:spcPct val="97000"/>
        </a:lnSpc>
        <a:spcBef>
          <a:spcPct val="0"/>
        </a:spcBef>
        <a:spcAft>
          <a:spcPts val="1293"/>
        </a:spcAft>
        <a:buClr>
          <a:srgbClr val="000000"/>
        </a:buClr>
        <a:buSzPct val="45000"/>
        <a:buFont typeface="Wingdings" pitchFamily="2" charset="2"/>
        <a:buChar char="•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83372" indent="-293764" algn="l" defTabSz="407526" rtl="0" eaLnBrk="1" fontAlgn="base" hangingPunct="1">
        <a:lnSpc>
          <a:spcPct val="97000"/>
        </a:lnSpc>
        <a:spcBef>
          <a:spcPct val="0"/>
        </a:spcBef>
        <a:spcAft>
          <a:spcPts val="1032"/>
        </a:spcAft>
        <a:buClr>
          <a:srgbClr val="000000"/>
        </a:buClr>
        <a:buSzPct val="45000"/>
        <a:buFont typeface="Wingdings" pitchFamily="2" charset="2"/>
        <a:buChar char="–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75057" indent="-260644" algn="l" defTabSz="407526" rtl="0" eaLnBrk="1" fontAlgn="base" hangingPunct="1">
        <a:lnSpc>
          <a:spcPct val="97000"/>
        </a:lnSpc>
        <a:spcBef>
          <a:spcPct val="0"/>
        </a:spcBef>
        <a:spcAft>
          <a:spcPts val="771"/>
        </a:spcAft>
        <a:buClr>
          <a:srgbClr val="000000"/>
        </a:buClr>
        <a:buSzPct val="75000"/>
        <a:buFont typeface="Symbol" pitchFamily="18" charset="2"/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566743" indent="-195843" algn="l" defTabSz="407526" rtl="0" eaLnBrk="1" fontAlgn="base" hangingPunct="1">
        <a:lnSpc>
          <a:spcPct val="97000"/>
        </a:lnSpc>
        <a:spcBef>
          <a:spcPct val="0"/>
        </a:spcBef>
        <a:spcAft>
          <a:spcPts val="522"/>
        </a:spcAft>
        <a:buClr>
          <a:srgbClr val="000000"/>
        </a:buClr>
        <a:buSzPct val="45000"/>
        <a:buFont typeface="Wingdings" pitchFamily="2" charset="2"/>
        <a:buChar char="–"/>
        <a:defRPr sz="1800">
          <a:solidFill>
            <a:srgbClr val="000000"/>
          </a:solidFill>
          <a:latin typeface="+mn-lt"/>
          <a:ea typeface="+mn-ea"/>
          <a:cs typeface="+mn-cs"/>
        </a:defRPr>
      </a:lvl4pPr>
      <a:lvl5pPr marL="1958429" indent="-195843" algn="l" defTabSz="407526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75000"/>
        <a:buFont typeface="Symbol" pitchFamily="18" charset="2"/>
        <a:buChar char="»"/>
        <a:defRPr sz="1800">
          <a:solidFill>
            <a:srgbClr val="000000"/>
          </a:solidFill>
          <a:latin typeface="+mn-lt"/>
          <a:ea typeface="+mn-ea"/>
          <a:cs typeface="+mn-cs"/>
        </a:defRPr>
      </a:lvl5pPr>
      <a:lvl6pPr marL="2373155" indent="-195843" algn="l" defTabSz="407526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75000"/>
        <a:buFont typeface="Symbol" pitchFamily="18" charset="2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87881" indent="-195843" algn="l" defTabSz="407526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75000"/>
        <a:buFont typeface="Symbol" pitchFamily="18" charset="2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202607" indent="-195843" algn="l" defTabSz="407526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75000"/>
        <a:buFont typeface="Symbol" pitchFamily="18" charset="2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617333" indent="-195843" algn="l" defTabSz="407526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75000"/>
        <a:buFont typeface="Symbol" pitchFamily="18" charset="2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1"/>
            <a:ext cx="9144000" cy="67845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2242" y="1055631"/>
            <a:ext cx="7935840" cy="6106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2242" y="2312883"/>
            <a:ext cx="7469280" cy="35730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2000" y="6245938"/>
            <a:ext cx="2121120" cy="4694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1631" tIns="42448" rIns="81631" bIns="42448" numCol="1" anchor="t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91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656582" algn="l"/>
                <a:tab pos="1313162" algn="l"/>
                <a:tab pos="1969745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BD120E5E-A142-407E-B44A-77E832EE4BD5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pic>
        <p:nvPicPr>
          <p:cNvPr id="2054" name="Picture 1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2"/>
            <a:ext cx="9144000" cy="89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1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60642" y="228984"/>
            <a:ext cx="1667520" cy="58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hf hdr="0" ftr="0" dt="0"/>
  <p:txStyles>
    <p:titleStyle>
      <a:lvl1pPr algn="ctr" defTabSz="407484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7484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ctr" defTabSz="407484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ctr" defTabSz="407484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ctr" defTabSz="407484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1393796" indent="-195823" algn="ctr" defTabSz="407484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1808480" indent="-195823" algn="ctr" defTabSz="407484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2223162" indent="-195823" algn="ctr" defTabSz="407484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2637846" indent="-195823" algn="ctr" defTabSz="407484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391645" indent="-293733" algn="l" defTabSz="407484" rtl="0" eaLnBrk="1" fontAlgn="base" hangingPunct="1">
        <a:lnSpc>
          <a:spcPct val="97000"/>
        </a:lnSpc>
        <a:spcBef>
          <a:spcPct val="0"/>
        </a:spcBef>
        <a:spcAft>
          <a:spcPts val="1293"/>
        </a:spcAft>
        <a:buClr>
          <a:srgbClr val="000000"/>
        </a:buClr>
        <a:buSzPct val="45000"/>
        <a:buFont typeface="Wingdings" pitchFamily="2" charset="2"/>
        <a:buChar char="•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83291" indent="-293733" algn="l" defTabSz="407484" rtl="0" eaLnBrk="1" fontAlgn="base" hangingPunct="1">
        <a:lnSpc>
          <a:spcPct val="97000"/>
        </a:lnSpc>
        <a:spcBef>
          <a:spcPct val="0"/>
        </a:spcBef>
        <a:spcAft>
          <a:spcPts val="1032"/>
        </a:spcAft>
        <a:buClr>
          <a:srgbClr val="000000"/>
        </a:buClr>
        <a:buSzPct val="45000"/>
        <a:buFont typeface="Wingdings" pitchFamily="2" charset="2"/>
        <a:buChar char="–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74935" indent="-260617" algn="l" defTabSz="407484" rtl="0" eaLnBrk="1" fontAlgn="base" hangingPunct="1">
        <a:lnSpc>
          <a:spcPct val="97000"/>
        </a:lnSpc>
        <a:spcBef>
          <a:spcPct val="0"/>
        </a:spcBef>
        <a:spcAft>
          <a:spcPts val="771"/>
        </a:spcAft>
        <a:buClr>
          <a:srgbClr val="000000"/>
        </a:buClr>
        <a:buSzPct val="75000"/>
        <a:buFont typeface="Symbol" pitchFamily="18" charset="2"/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566581" indent="-195823" algn="l" defTabSz="407484" rtl="0" eaLnBrk="1" fontAlgn="base" hangingPunct="1">
        <a:lnSpc>
          <a:spcPct val="97000"/>
        </a:lnSpc>
        <a:spcBef>
          <a:spcPct val="0"/>
        </a:spcBef>
        <a:spcAft>
          <a:spcPts val="522"/>
        </a:spcAft>
        <a:buClr>
          <a:srgbClr val="000000"/>
        </a:buClr>
        <a:buSzPct val="45000"/>
        <a:buFont typeface="Wingdings" pitchFamily="2" charset="2"/>
        <a:buChar char="–"/>
        <a:defRPr sz="1800">
          <a:solidFill>
            <a:srgbClr val="000000"/>
          </a:solidFill>
          <a:latin typeface="+mn-lt"/>
          <a:ea typeface="+mn-ea"/>
          <a:cs typeface="+mn-cs"/>
        </a:defRPr>
      </a:lvl4pPr>
      <a:lvl5pPr marL="1958226" indent="-195823" algn="l" defTabSz="407484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75000"/>
        <a:buFont typeface="Symbol" pitchFamily="18" charset="2"/>
        <a:buChar char="»"/>
        <a:defRPr sz="1800">
          <a:solidFill>
            <a:srgbClr val="000000"/>
          </a:solidFill>
          <a:latin typeface="+mn-lt"/>
          <a:ea typeface="+mn-ea"/>
          <a:cs typeface="+mn-cs"/>
        </a:defRPr>
      </a:lvl5pPr>
      <a:lvl6pPr marL="2372909" indent="-195823" algn="l" defTabSz="407484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75000"/>
        <a:buFont typeface="Symbol" pitchFamily="18" charset="2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87592" indent="-195823" algn="l" defTabSz="407484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75000"/>
        <a:buFont typeface="Symbol" pitchFamily="18" charset="2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202275" indent="-195823" algn="l" defTabSz="407484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75000"/>
        <a:buFont typeface="Symbol" pitchFamily="18" charset="2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616958" indent="-195823" algn="l" defTabSz="407484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75000"/>
        <a:buFont typeface="Symbol" pitchFamily="18" charset="2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83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366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049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732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416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099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782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465" algn="l" defTabSz="829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3124"/>
            <a:ext cx="9144000" cy="130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5840" y="293791"/>
            <a:ext cx="171072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2812459" y="1808830"/>
            <a:ext cx="4040365" cy="35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algn="ctr" hangingPunct="0">
              <a:lnSpc>
                <a:spcPct val="9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b="1" dirty="0"/>
              <a:t>Administration </a:t>
            </a:r>
            <a:r>
              <a:rPr lang="fr-FR" b="1" dirty="0" smtClean="0"/>
              <a:t>des serveurs LINUX</a:t>
            </a:r>
            <a:endParaRPr lang="fr-FR" b="1" dirty="0"/>
          </a:p>
        </p:txBody>
      </p:sp>
      <p:sp>
        <p:nvSpPr>
          <p:cNvPr id="3078" name="Rectangle 10"/>
          <p:cNvSpPr>
            <a:spLocks noChangeArrowheads="1"/>
          </p:cNvSpPr>
          <p:nvPr/>
        </p:nvSpPr>
        <p:spPr bwMode="auto">
          <a:xfrm>
            <a:off x="0" y="3068960"/>
            <a:ext cx="9144000" cy="202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pPr algn="ctr" hangingPunct="0">
              <a:lnSpc>
                <a:spcPct val="9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sz="2400" b="1" dirty="0" smtClean="0"/>
              <a:t>Chapitre 1</a:t>
            </a:r>
          </a:p>
          <a:p>
            <a:pPr algn="ctr" hangingPunct="0">
              <a:lnSpc>
                <a:spcPct val="9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fr-FR" sz="2800" b="1" dirty="0" smtClean="0"/>
          </a:p>
          <a:p>
            <a:pPr algn="ctr" hangingPunct="0">
              <a:lnSpc>
                <a:spcPct val="97000"/>
              </a:lnSpc>
              <a:buClr>
                <a:srgbClr val="000000"/>
              </a:buClr>
              <a:buSzPct val="45000"/>
            </a:pPr>
            <a:r>
              <a:rPr lang="fr-FR" sz="6000" b="1" dirty="0" smtClean="0"/>
              <a:t>Linux </a:t>
            </a:r>
            <a:r>
              <a:rPr lang="fr-FR" sz="6000" b="1" dirty="0" err="1" smtClean="0"/>
              <a:t>Kernel</a:t>
            </a:r>
            <a:endParaRPr lang="fr-FR" b="1" dirty="0" smtClean="0"/>
          </a:p>
          <a:p>
            <a:pPr algn="ctr" hangingPunct="0">
              <a:lnSpc>
                <a:spcPct val="97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r-FR" b="1" dirty="0" smtClean="0"/>
              <a:t>LPI 201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5508104" y="609329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ayrem.kadoussi@esprit.tn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1071546"/>
            <a:ext cx="7935840" cy="610624"/>
          </a:xfrm>
        </p:spPr>
        <p:txBody>
          <a:bodyPr/>
          <a:lstStyle/>
          <a:p>
            <a:pPr algn="l"/>
            <a:r>
              <a:rPr lang="fr-FR" sz="2400" b="1" dirty="0" smtClean="0">
                <a:solidFill>
                  <a:schemeClr val="bg1"/>
                </a:solidFill>
              </a:rPr>
              <a:t>Manipulation ponctuelle des modules ( 2/3 )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2531" y="2276872"/>
            <a:ext cx="8615749" cy="3573016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fr-FR" sz="2400" b="1" dirty="0" smtClean="0">
                <a:solidFill>
                  <a:srgbClr val="800000"/>
                </a:solidFill>
              </a:rPr>
              <a:t>Chargement forcé d’un module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2400" b="1" dirty="0" smtClean="0">
              <a:solidFill>
                <a:srgbClr val="800000"/>
              </a:solidFill>
            </a:endParaRPr>
          </a:p>
          <a:p>
            <a:pPr marL="0" indent="0"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fr-FR" sz="2000" dirty="0" smtClean="0">
                <a:solidFill>
                  <a:schemeClr val="tx1"/>
                </a:solidFill>
              </a:rPr>
              <a:t>Les modules sont en principe chargés au démarrage en fonction de la détection du matériel présent.</a:t>
            </a:r>
          </a:p>
          <a:p>
            <a:pPr marL="0" indent="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20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fr-FR" sz="2000" dirty="0" smtClean="0">
                <a:solidFill>
                  <a:schemeClr val="tx1"/>
                </a:solidFill>
              </a:rPr>
              <a:t>Il est toutefois possibles de forcer le chargement d’un module en alimentant un fichier de configuration des modules.</a:t>
            </a:r>
          </a:p>
          <a:p>
            <a:pPr marL="0" indent="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20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fr-FR" sz="2000" dirty="0" smtClean="0">
                <a:solidFill>
                  <a:schemeClr val="tx1"/>
                </a:solidFill>
              </a:rPr>
              <a:t>Tout module mentionné dans un fichier  </a:t>
            </a:r>
            <a:r>
              <a:rPr lang="fr-FR" sz="2000" b="1" dirty="0" smtClean="0">
                <a:solidFill>
                  <a:schemeClr val="tx1"/>
                </a:solidFill>
              </a:rPr>
              <a:t>/</a:t>
            </a:r>
            <a:r>
              <a:rPr lang="fr-FR" sz="2000" b="1" dirty="0" err="1" smtClean="0">
                <a:solidFill>
                  <a:schemeClr val="tx1"/>
                </a:solidFill>
              </a:rPr>
              <a:t>etc</a:t>
            </a:r>
            <a:r>
              <a:rPr lang="fr-FR" sz="2000" b="1" dirty="0" smtClean="0">
                <a:solidFill>
                  <a:schemeClr val="tx1"/>
                </a:solidFill>
              </a:rPr>
              <a:t>/</a:t>
            </a:r>
            <a:r>
              <a:rPr lang="fr-FR" sz="2000" b="1" dirty="0" err="1" smtClean="0">
                <a:solidFill>
                  <a:schemeClr val="tx1"/>
                </a:solidFill>
              </a:rPr>
              <a:t>sysconfig</a:t>
            </a:r>
            <a:r>
              <a:rPr lang="fr-FR" sz="2000" b="1" dirty="0" smtClean="0">
                <a:solidFill>
                  <a:schemeClr val="tx1"/>
                </a:solidFill>
              </a:rPr>
              <a:t>/modules </a:t>
            </a:r>
            <a:r>
              <a:rPr lang="fr-FR" sz="2000" dirty="0" smtClean="0">
                <a:solidFill>
                  <a:schemeClr val="tx1"/>
                </a:solidFill>
              </a:rPr>
              <a:t>et/ou</a:t>
            </a:r>
            <a:r>
              <a:rPr lang="fr-FR" sz="2000" b="1" dirty="0" smtClean="0">
                <a:solidFill>
                  <a:schemeClr val="tx1"/>
                </a:solidFill>
              </a:rPr>
              <a:t> /</a:t>
            </a:r>
            <a:r>
              <a:rPr lang="fr-FR" sz="2000" b="1" dirty="0" err="1" smtClean="0">
                <a:solidFill>
                  <a:schemeClr val="tx1"/>
                </a:solidFill>
              </a:rPr>
              <a:t>etc</a:t>
            </a:r>
            <a:r>
              <a:rPr lang="fr-FR" sz="2000" b="1" dirty="0" smtClean="0">
                <a:solidFill>
                  <a:schemeClr val="tx1"/>
                </a:solidFill>
              </a:rPr>
              <a:t>/</a:t>
            </a:r>
            <a:r>
              <a:rPr lang="fr-FR" sz="2000" b="1" dirty="0" err="1" smtClean="0">
                <a:solidFill>
                  <a:schemeClr val="tx1"/>
                </a:solidFill>
              </a:rPr>
              <a:t>rc.modules</a:t>
            </a:r>
            <a:r>
              <a:rPr lang="fr-FR" sz="2000" b="1" dirty="0" smtClean="0">
                <a:solidFill>
                  <a:schemeClr val="tx1"/>
                </a:solidFill>
              </a:rPr>
              <a:t> </a:t>
            </a:r>
            <a:r>
              <a:rPr lang="fr-FR" sz="2000" dirty="0" smtClean="0">
                <a:solidFill>
                  <a:schemeClr val="tx1"/>
                </a:solidFill>
              </a:rPr>
              <a:t>sera chargé inconditionnellement au démarrage.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5" name="Parallélogramme 4"/>
          <p:cNvSpPr/>
          <p:nvPr/>
        </p:nvSpPr>
        <p:spPr>
          <a:xfrm>
            <a:off x="8676456" y="6453336"/>
            <a:ext cx="504056" cy="332656"/>
          </a:xfrm>
          <a:prstGeom prst="parallelogram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fr-FR" sz="1200" dirty="0" smtClean="0"/>
              <a:t>12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1071546"/>
            <a:ext cx="7935840" cy="610624"/>
          </a:xfrm>
        </p:spPr>
        <p:txBody>
          <a:bodyPr/>
          <a:lstStyle/>
          <a:p>
            <a:pPr algn="l"/>
            <a:r>
              <a:rPr lang="fr-FR" sz="2400" b="1" dirty="0" smtClean="0">
                <a:solidFill>
                  <a:schemeClr val="bg1"/>
                </a:solidFill>
              </a:rPr>
              <a:t>Manipulation ponctuelle des modules </a:t>
            </a:r>
            <a:r>
              <a:rPr lang="fr-FR" sz="2400" b="1" smtClean="0">
                <a:solidFill>
                  <a:schemeClr val="bg1"/>
                </a:solidFill>
              </a:rPr>
              <a:t>( 3/3 </a:t>
            </a:r>
            <a:r>
              <a:rPr lang="fr-FR" sz="2400" b="1" dirty="0" smtClean="0">
                <a:solidFill>
                  <a:schemeClr val="bg1"/>
                </a:solidFill>
              </a:rPr>
              <a:t>)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2531" y="2276872"/>
            <a:ext cx="8615749" cy="3573016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fr-FR" sz="2400" b="1" dirty="0" smtClean="0">
                <a:solidFill>
                  <a:srgbClr val="800000"/>
                </a:solidFill>
              </a:rPr>
              <a:t>Autour du noyau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2400" b="1" dirty="0" smtClean="0">
              <a:solidFill>
                <a:srgbClr val="800000"/>
              </a:solidFill>
            </a:endParaRPr>
          </a:p>
          <a:p>
            <a:pPr marL="0" indent="0"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fr-FR" sz="2000" dirty="0" smtClean="0">
                <a:solidFill>
                  <a:schemeClr val="tx1"/>
                </a:solidFill>
              </a:rPr>
              <a:t>Lors de la phase de démarrage, le gestionnaire d’amorçage charge le noyau et les modules correspondants à la configuration matérielle du système.</a:t>
            </a:r>
          </a:p>
          <a:p>
            <a:pPr marL="0" indent="0" algn="just">
              <a:lnSpc>
                <a:spcPct val="100000"/>
              </a:lnSpc>
              <a:spcAft>
                <a:spcPts val="0"/>
              </a:spcAft>
              <a:buNone/>
            </a:pPr>
            <a:endParaRPr lang="fr-FR" sz="20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fr-FR" sz="2000" dirty="0" smtClean="0">
                <a:solidFill>
                  <a:schemeClr val="tx1"/>
                </a:solidFill>
              </a:rPr>
              <a:t>Pour accélérer la phase de détection du matériel et le chargement des modules associés, la plupart des systèmes modernes exploitent un </a:t>
            </a:r>
            <a:r>
              <a:rPr lang="fr-FR" sz="2000" b="1" dirty="0" err="1" smtClean="0">
                <a:solidFill>
                  <a:schemeClr val="tx1"/>
                </a:solidFill>
              </a:rPr>
              <a:t>ramdisk</a:t>
            </a:r>
            <a:r>
              <a:rPr lang="fr-FR" sz="2000" dirty="0" smtClean="0">
                <a:solidFill>
                  <a:schemeClr val="tx1"/>
                </a:solidFill>
              </a:rPr>
              <a:t> contenant l’ensemble des modules.</a:t>
            </a:r>
          </a:p>
          <a:p>
            <a:pPr marL="0" indent="0" algn="just">
              <a:lnSpc>
                <a:spcPct val="100000"/>
              </a:lnSpc>
              <a:spcAft>
                <a:spcPts val="0"/>
              </a:spcAft>
              <a:buNone/>
            </a:pPr>
            <a:endParaRPr lang="fr-FR" sz="20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fr-FR" sz="2000" dirty="0" smtClean="0">
                <a:solidFill>
                  <a:schemeClr val="tx1"/>
                </a:solidFill>
              </a:rPr>
              <a:t>Ce </a:t>
            </a:r>
            <a:r>
              <a:rPr lang="fr-FR" sz="2000" b="1" dirty="0" err="1" smtClean="0">
                <a:solidFill>
                  <a:schemeClr val="tx1"/>
                </a:solidFill>
              </a:rPr>
              <a:t>ramdisk</a:t>
            </a:r>
            <a:r>
              <a:rPr lang="fr-FR" sz="2000" dirty="0" smtClean="0">
                <a:solidFill>
                  <a:schemeClr val="tx1"/>
                </a:solidFill>
              </a:rPr>
              <a:t> est généré après la compilation du noyau et est appelé directement par le gestionnaire de démarrage.</a:t>
            </a:r>
          </a:p>
          <a:p>
            <a:pPr marL="0" indent="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20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fr-FR" sz="2000" dirty="0" smtClean="0">
                <a:solidFill>
                  <a:schemeClr val="tx1"/>
                </a:solidFill>
              </a:rPr>
              <a:t>.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5" name="Parallélogramme 4"/>
          <p:cNvSpPr/>
          <p:nvPr/>
        </p:nvSpPr>
        <p:spPr>
          <a:xfrm>
            <a:off x="8676456" y="6453336"/>
            <a:ext cx="504056" cy="332656"/>
          </a:xfrm>
          <a:prstGeom prst="parallelogram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fr-FR" sz="1200" dirty="0" smtClean="0"/>
              <a:t>13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85720" y="1124744"/>
            <a:ext cx="6950576" cy="5847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fr-FR" sz="3200" b="1" dirty="0" err="1" smtClean="0">
                <a:solidFill>
                  <a:schemeClr val="bg1"/>
                </a:solidFill>
              </a:rPr>
              <a:t>Versioning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1520" y="1964363"/>
            <a:ext cx="8424936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US" sz="2400" dirty="0" smtClean="0">
                <a:latin typeface="+mj-lt"/>
                <a:cs typeface="Times New Roman" pitchFamily="18" charset="0"/>
              </a:rPr>
              <a:t>Versioning du kernel Linux</a:t>
            </a:r>
            <a:endParaRPr lang="fr-FR" sz="2400" dirty="0" smtClean="0">
              <a:latin typeface="+mj-lt"/>
              <a:cs typeface="Times New Roman" pitchFamily="18" charset="0"/>
            </a:endParaRPr>
          </a:p>
        </p:txBody>
      </p:sp>
      <p:pic>
        <p:nvPicPr>
          <p:cNvPr id="6" name="Image 5" descr="versioning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10" y="2705100"/>
            <a:ext cx="7929618" cy="19383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7158" y="5247923"/>
            <a:ext cx="85011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La commande </a:t>
            </a:r>
            <a:r>
              <a:rPr lang="fr-FR" sz="2000" b="1" dirty="0" err="1" smtClean="0"/>
              <a:t>uname</a:t>
            </a:r>
            <a:r>
              <a:rPr lang="fr-FR" sz="2000" b="1" dirty="0" smtClean="0"/>
              <a:t> -r </a:t>
            </a:r>
            <a:r>
              <a:rPr lang="fr-FR" sz="2000" dirty="0" smtClean="0"/>
              <a:t>permet d’afficher la version du noyau en cours d’exécution.</a:t>
            </a:r>
            <a:endParaRPr lang="fr-F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Parallélogramme 7"/>
          <p:cNvSpPr/>
          <p:nvPr/>
        </p:nvSpPr>
        <p:spPr>
          <a:xfrm>
            <a:off x="8676456" y="6453336"/>
            <a:ext cx="504056" cy="332656"/>
          </a:xfrm>
          <a:prstGeom prst="parallelogram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fr-FR" sz="1200" dirty="0" smtClean="0"/>
              <a:t>14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406" y="1071546"/>
            <a:ext cx="7935840" cy="610624"/>
          </a:xfrm>
        </p:spPr>
        <p:txBody>
          <a:bodyPr/>
          <a:lstStyle/>
          <a:p>
            <a:pPr algn="l"/>
            <a:r>
              <a:rPr lang="fr-FR" sz="2800" b="1" dirty="0" smtClean="0">
                <a:solidFill>
                  <a:schemeClr val="bg1"/>
                </a:solidFill>
              </a:rPr>
              <a:t>Procédure de compilation et d’exploitati</a:t>
            </a:r>
            <a:r>
              <a:rPr lang="fr-FR" sz="2400" b="1" dirty="0" smtClean="0">
                <a:solidFill>
                  <a:schemeClr val="bg1"/>
                </a:solidFill>
              </a:rPr>
              <a:t>on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2348880"/>
            <a:ext cx="7920880" cy="3573016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Installer un </a:t>
            </a:r>
            <a:r>
              <a:rPr lang="fr-FR" sz="2000" b="1" dirty="0" smtClean="0">
                <a:solidFill>
                  <a:srgbClr val="FF0000"/>
                </a:solidFill>
              </a:rPr>
              <a:t>Kernel précompilé </a:t>
            </a:r>
            <a:r>
              <a:rPr lang="fr-FR" sz="2000" dirty="0" smtClean="0">
                <a:solidFill>
                  <a:schemeClr val="tx1"/>
                </a:solidFill>
              </a:rPr>
              <a:t>offert par la distribution à l’aide de l’outil de gestion de paquet (Apt, </a:t>
            </a:r>
            <a:r>
              <a:rPr lang="fr-FR" sz="2000" dirty="0" err="1" smtClean="0">
                <a:solidFill>
                  <a:schemeClr val="tx1"/>
                </a:solidFill>
              </a:rPr>
              <a:t>Yum</a:t>
            </a:r>
            <a:r>
              <a:rPr lang="fr-FR" sz="2000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Télécharger </a:t>
            </a:r>
            <a:r>
              <a:rPr lang="fr-FR" sz="2000" b="1" dirty="0" smtClean="0">
                <a:solidFill>
                  <a:srgbClr val="FF0000"/>
                </a:solidFill>
              </a:rPr>
              <a:t>le code source </a:t>
            </a:r>
            <a:r>
              <a:rPr lang="fr-FR" sz="2000" dirty="0" smtClean="0">
                <a:solidFill>
                  <a:schemeClr val="tx1"/>
                </a:solidFill>
              </a:rPr>
              <a:t>du Kernel, le compiler puis le charger dans le système.(très utile si on veut personnaliser son Kernel</a:t>
            </a:r>
            <a:r>
              <a:rPr lang="fr-FR" sz="2400" dirty="0" smtClean="0">
                <a:solidFill>
                  <a:schemeClr val="tx1"/>
                </a:solidFill>
              </a:rPr>
              <a:t>)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5" name="Parallélogramme 4"/>
          <p:cNvSpPr/>
          <p:nvPr/>
        </p:nvSpPr>
        <p:spPr>
          <a:xfrm>
            <a:off x="8676456" y="6453336"/>
            <a:ext cx="504056" cy="332656"/>
          </a:xfrm>
          <a:prstGeom prst="parallelogram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fr-FR" sz="1200" dirty="0" smtClean="0"/>
              <a:t>15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406" y="1071546"/>
            <a:ext cx="7935840" cy="610624"/>
          </a:xfrm>
        </p:spPr>
        <p:txBody>
          <a:bodyPr/>
          <a:lstStyle/>
          <a:p>
            <a:pPr algn="l"/>
            <a:r>
              <a:rPr lang="fr-FR" sz="2800" b="1" dirty="0" smtClean="0">
                <a:solidFill>
                  <a:schemeClr val="bg1"/>
                </a:solidFill>
              </a:rPr>
              <a:t>Procédure de compilation et d’exploitati</a:t>
            </a:r>
            <a:r>
              <a:rPr lang="fr-FR" sz="2400" b="1" dirty="0" smtClean="0">
                <a:solidFill>
                  <a:schemeClr val="bg1"/>
                </a:solidFill>
              </a:rPr>
              <a:t>on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2348880"/>
            <a:ext cx="8572560" cy="3573016"/>
          </a:xfrm>
        </p:spPr>
        <p:txBody>
          <a:bodyPr/>
          <a:lstStyle/>
          <a:p>
            <a:pPr marL="342900" indent="-342900" algn="just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La procédure de compilation doit toujours être consultée dans le fichier </a:t>
            </a:r>
            <a:r>
              <a:rPr lang="fr-FR" sz="2000" b="1" dirty="0" smtClean="0">
                <a:solidFill>
                  <a:schemeClr val="tx1"/>
                </a:solidFill>
              </a:rPr>
              <a:t>README</a:t>
            </a:r>
            <a:r>
              <a:rPr lang="fr-FR" sz="2000" dirty="0" smtClean="0">
                <a:solidFill>
                  <a:schemeClr val="tx1"/>
                </a:solidFill>
              </a:rPr>
              <a:t> présent avec les sources du noyau. Les éléments spécifiques du noyau sont documentés dans un répertoire </a:t>
            </a:r>
            <a:r>
              <a:rPr lang="fr-FR" sz="2000" b="1" dirty="0" smtClean="0">
                <a:solidFill>
                  <a:schemeClr val="tx1"/>
                </a:solidFill>
              </a:rPr>
              <a:t>Documentation</a:t>
            </a:r>
            <a:r>
              <a:rPr lang="fr-FR" sz="2000" dirty="0" smtClean="0">
                <a:solidFill>
                  <a:schemeClr val="tx1"/>
                </a:solidFill>
              </a:rPr>
              <a:t> fournis avec les sources.</a:t>
            </a:r>
          </a:p>
          <a:p>
            <a:pPr marL="342900" indent="-342900" algn="just">
              <a:lnSpc>
                <a:spcPct val="100000"/>
              </a:lnSpc>
              <a:buSzPct val="100000"/>
              <a:buNone/>
            </a:pPr>
            <a:r>
              <a:rPr lang="fr-FR" sz="2400" b="1" dirty="0" smtClean="0">
                <a:solidFill>
                  <a:srgbClr val="800000"/>
                </a:solidFill>
              </a:rPr>
              <a:t>    1- Récupération des sources</a:t>
            </a:r>
          </a:p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Le code source du noyau est téléchargeable librement depuis le site « http://www.kernel.org » </a:t>
            </a:r>
          </a:p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Le noyau étant livré sous forme d’une archive tar.gz / tar.bz2 / </a:t>
            </a:r>
            <a:r>
              <a:rPr lang="fr-FR" sz="2000" dirty="0" err="1" smtClean="0">
                <a:solidFill>
                  <a:schemeClr val="tx1"/>
                </a:solidFill>
              </a:rPr>
              <a:t>tar.xz</a:t>
            </a:r>
            <a:r>
              <a:rPr lang="fr-FR" sz="2000" dirty="0" smtClean="0">
                <a:solidFill>
                  <a:schemeClr val="tx1"/>
                </a:solidFill>
              </a:rPr>
              <a:t> , il faut d’abord la décompresser.</a:t>
            </a:r>
          </a:p>
        </p:txBody>
      </p:sp>
      <p:sp>
        <p:nvSpPr>
          <p:cNvPr id="5" name="Parallélogramme 4"/>
          <p:cNvSpPr/>
          <p:nvPr/>
        </p:nvSpPr>
        <p:spPr>
          <a:xfrm>
            <a:off x="8676456" y="6453336"/>
            <a:ext cx="504056" cy="332656"/>
          </a:xfrm>
          <a:prstGeom prst="parallelogram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fr-FR" sz="1200" dirty="0" smtClean="0"/>
              <a:t>16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406" y="1071546"/>
            <a:ext cx="7935840" cy="610624"/>
          </a:xfrm>
        </p:spPr>
        <p:txBody>
          <a:bodyPr/>
          <a:lstStyle/>
          <a:p>
            <a:pPr algn="l"/>
            <a:r>
              <a:rPr lang="fr-FR" sz="2800" b="1" dirty="0" smtClean="0">
                <a:solidFill>
                  <a:schemeClr val="bg1"/>
                </a:solidFill>
              </a:rPr>
              <a:t>Procédure de compilation et d’exploitati</a:t>
            </a:r>
            <a:r>
              <a:rPr lang="fr-FR" sz="2400" b="1" dirty="0" smtClean="0">
                <a:solidFill>
                  <a:schemeClr val="bg1"/>
                </a:solidFill>
              </a:rPr>
              <a:t>on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2070562"/>
            <a:ext cx="8572560" cy="4358834"/>
          </a:xfrm>
        </p:spPr>
        <p:txBody>
          <a:bodyPr/>
          <a:lstStyle/>
          <a:p>
            <a:pPr marL="342900" indent="-342900" algn="just">
              <a:lnSpc>
                <a:spcPct val="100000"/>
              </a:lnSpc>
              <a:buSzPct val="100000"/>
              <a:buNone/>
            </a:pPr>
            <a:r>
              <a:rPr lang="fr-FR" sz="2400" b="1" dirty="0" smtClean="0">
                <a:solidFill>
                  <a:srgbClr val="800000"/>
                </a:solidFill>
              </a:rPr>
              <a:t>    2- Génération du fichier de réponse</a:t>
            </a:r>
          </a:p>
          <a:p>
            <a:pPr marL="342900" indent="-342900" algn="just">
              <a:lnSpc>
                <a:spcPct val="100000"/>
              </a:lnSpc>
              <a:buSzPct val="100000"/>
              <a:buNone/>
            </a:pPr>
            <a:endParaRPr lang="fr-FR" sz="2400" b="1" dirty="0" smtClean="0">
              <a:solidFill>
                <a:srgbClr val="800000"/>
              </a:solidFill>
            </a:endParaRPr>
          </a:p>
          <a:p>
            <a:pPr marL="342900" indent="-342900" algn="just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La configuration et compilation du </a:t>
            </a:r>
            <a:r>
              <a:rPr lang="fr-FR" sz="2000" dirty="0" err="1" smtClean="0">
                <a:solidFill>
                  <a:schemeClr val="tx1"/>
                </a:solidFill>
              </a:rPr>
              <a:t>kernel</a:t>
            </a:r>
            <a:r>
              <a:rPr lang="fr-FR" sz="2000" dirty="0" smtClean="0">
                <a:solidFill>
                  <a:schemeClr val="tx1"/>
                </a:solidFill>
              </a:rPr>
              <a:t> se font traditionnellement avec l’outil « </a:t>
            </a:r>
            <a:r>
              <a:rPr lang="fr-FR" sz="2000" b="1" dirty="0" err="1" smtClean="0">
                <a:solidFill>
                  <a:schemeClr val="tx1"/>
                </a:solidFill>
              </a:rPr>
              <a:t>make</a:t>
            </a:r>
            <a:r>
              <a:rPr lang="fr-FR" sz="2000" dirty="0" smtClean="0">
                <a:solidFill>
                  <a:schemeClr val="tx1"/>
                </a:solidFill>
              </a:rPr>
              <a:t> » qui fait appel au compilateur en appliquant les options et indications présentes dans le fichier «</a:t>
            </a:r>
            <a:r>
              <a:rPr lang="fr-FR" sz="2000" b="1" smtClean="0">
                <a:solidFill>
                  <a:schemeClr val="tx1"/>
                </a:solidFill>
              </a:rPr>
              <a:t> </a:t>
            </a:r>
            <a:r>
              <a:rPr lang="fr-FR" sz="2000" b="1" dirty="0" err="1" smtClean="0">
                <a:solidFill>
                  <a:schemeClr val="tx1"/>
                </a:solidFill>
              </a:rPr>
              <a:t>M</a:t>
            </a:r>
            <a:r>
              <a:rPr lang="fr-FR" sz="2000" b="1" smtClean="0">
                <a:solidFill>
                  <a:schemeClr val="tx1"/>
                </a:solidFill>
              </a:rPr>
              <a:t>akefile</a:t>
            </a:r>
            <a:r>
              <a:rPr lang="fr-FR" sz="2000" dirty="0" smtClean="0">
                <a:solidFill>
                  <a:schemeClr val="tx1"/>
                </a:solidFill>
              </a:rPr>
              <a:t> »</a:t>
            </a:r>
          </a:p>
          <a:p>
            <a:pPr marL="342900" indent="-342900" algn="just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La compilation s’effectue en fonction des informations données dans un fichier  </a:t>
            </a:r>
            <a:r>
              <a:rPr lang="fr-FR" sz="2000" b="1" dirty="0" smtClean="0">
                <a:solidFill>
                  <a:schemeClr val="tx1"/>
                </a:solidFill>
              </a:rPr>
              <a:t>.config </a:t>
            </a:r>
            <a:r>
              <a:rPr lang="fr-FR" sz="2000" dirty="0" smtClean="0">
                <a:solidFill>
                  <a:schemeClr val="tx1"/>
                </a:solidFill>
              </a:rPr>
              <a:t>qui se trouve dans la racine du répertoire des sources </a:t>
            </a:r>
          </a:p>
          <a:p>
            <a:pPr marL="342900" indent="-342900" algn="just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(Généralement le code source d’un </a:t>
            </a:r>
            <a:r>
              <a:rPr lang="fr-FR" sz="2000" dirty="0" err="1" smtClean="0">
                <a:solidFill>
                  <a:schemeClr val="tx1"/>
                </a:solidFill>
              </a:rPr>
              <a:t>Kernel</a:t>
            </a:r>
            <a:r>
              <a:rPr lang="fr-FR" sz="2000" dirty="0" smtClean="0">
                <a:solidFill>
                  <a:schemeClr val="tx1"/>
                </a:solidFill>
              </a:rPr>
              <a:t> est présent dans </a:t>
            </a:r>
            <a:r>
              <a:rPr lang="fr-FR" sz="2000" b="1" dirty="0" smtClean="0">
                <a:solidFill>
                  <a:srgbClr val="FF0000"/>
                </a:solidFill>
              </a:rPr>
              <a:t>/</a:t>
            </a:r>
            <a:r>
              <a:rPr lang="fr-FR" sz="2000" b="1" dirty="0" err="1" smtClean="0">
                <a:solidFill>
                  <a:srgbClr val="FF0000"/>
                </a:solidFill>
              </a:rPr>
              <a:t>usr</a:t>
            </a:r>
            <a:r>
              <a:rPr lang="fr-FR" sz="2000" b="1" dirty="0" smtClean="0">
                <a:solidFill>
                  <a:srgbClr val="FF0000"/>
                </a:solidFill>
              </a:rPr>
              <a:t>/</a:t>
            </a:r>
            <a:r>
              <a:rPr lang="fr-FR" sz="2000" b="1" dirty="0" err="1" smtClean="0">
                <a:solidFill>
                  <a:srgbClr val="FF0000"/>
                </a:solidFill>
              </a:rPr>
              <a:t>src</a:t>
            </a:r>
            <a:r>
              <a:rPr lang="fr-FR" sz="2000" b="1" dirty="0" smtClean="0">
                <a:solidFill>
                  <a:srgbClr val="FF0000"/>
                </a:solidFill>
              </a:rPr>
              <a:t>/linux-version</a:t>
            </a:r>
            <a:r>
              <a:rPr lang="fr-FR" sz="2000" dirty="0" smtClean="0">
                <a:solidFill>
                  <a:schemeClr val="tx1"/>
                </a:solidFill>
              </a:rPr>
              <a:t>, mais c’est différent selon la distribution (</a:t>
            </a:r>
            <a:r>
              <a:rPr lang="fr-FR" sz="2000" dirty="0" err="1" smtClean="0">
                <a:solidFill>
                  <a:schemeClr val="tx1"/>
                </a:solidFill>
              </a:rPr>
              <a:t>CentOS</a:t>
            </a:r>
            <a:r>
              <a:rPr lang="fr-FR" sz="2000" dirty="0" smtClean="0">
                <a:solidFill>
                  <a:schemeClr val="tx1"/>
                </a:solidFill>
              </a:rPr>
              <a:t>: /</a:t>
            </a:r>
            <a:r>
              <a:rPr lang="fr-FR" sz="2000" dirty="0" err="1" smtClean="0">
                <a:solidFill>
                  <a:schemeClr val="tx1"/>
                </a:solidFill>
              </a:rPr>
              <a:t>usr</a:t>
            </a:r>
            <a:r>
              <a:rPr lang="fr-FR" sz="2000" dirty="0" smtClean="0">
                <a:solidFill>
                  <a:schemeClr val="tx1"/>
                </a:solidFill>
              </a:rPr>
              <a:t>/</a:t>
            </a:r>
            <a:r>
              <a:rPr lang="fr-FR" sz="2000" dirty="0" err="1" smtClean="0">
                <a:solidFill>
                  <a:schemeClr val="tx1"/>
                </a:solidFill>
              </a:rPr>
              <a:t>src</a:t>
            </a:r>
            <a:r>
              <a:rPr lang="fr-FR" sz="2000" dirty="0" smtClean="0">
                <a:solidFill>
                  <a:schemeClr val="tx1"/>
                </a:solidFill>
              </a:rPr>
              <a:t>/</a:t>
            </a:r>
            <a:r>
              <a:rPr lang="fr-FR" sz="2000" dirty="0" err="1" smtClean="0">
                <a:solidFill>
                  <a:schemeClr val="tx1"/>
                </a:solidFill>
              </a:rPr>
              <a:t>kernels</a:t>
            </a:r>
            <a:r>
              <a:rPr lang="fr-FR" sz="2000" dirty="0" smtClean="0">
                <a:solidFill>
                  <a:schemeClr val="tx1"/>
                </a:solidFill>
              </a:rPr>
              <a:t>/linux-version)</a:t>
            </a:r>
          </a:p>
          <a:p>
            <a:pPr marL="342900" indent="-342900" algn="just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endParaRPr lang="fr-FR" sz="2000" dirty="0" smtClean="0">
              <a:solidFill>
                <a:schemeClr val="tx1"/>
              </a:solidFill>
            </a:endParaRPr>
          </a:p>
        </p:txBody>
      </p:sp>
      <p:sp>
        <p:nvSpPr>
          <p:cNvPr id="5" name="Parallélogramme 4"/>
          <p:cNvSpPr/>
          <p:nvPr/>
        </p:nvSpPr>
        <p:spPr>
          <a:xfrm>
            <a:off x="8676456" y="6453336"/>
            <a:ext cx="504056" cy="332656"/>
          </a:xfrm>
          <a:prstGeom prst="parallelogram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fr-FR" sz="1200" dirty="0" smtClean="0"/>
              <a:t>17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406" y="1071546"/>
            <a:ext cx="7935840" cy="610624"/>
          </a:xfrm>
        </p:spPr>
        <p:txBody>
          <a:bodyPr/>
          <a:lstStyle/>
          <a:p>
            <a:pPr algn="l"/>
            <a:r>
              <a:rPr lang="fr-FR" sz="2800" b="1" dirty="0" smtClean="0">
                <a:solidFill>
                  <a:schemeClr val="bg1"/>
                </a:solidFill>
              </a:rPr>
              <a:t>Procédure de compilation et d’exploitati</a:t>
            </a:r>
            <a:r>
              <a:rPr lang="fr-FR" sz="2400" b="1" dirty="0" smtClean="0">
                <a:solidFill>
                  <a:schemeClr val="bg1"/>
                </a:solidFill>
              </a:rPr>
              <a:t>on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2070562"/>
            <a:ext cx="8572560" cy="4358834"/>
          </a:xfrm>
        </p:spPr>
        <p:txBody>
          <a:bodyPr/>
          <a:lstStyle/>
          <a:p>
            <a:pPr marL="342900" indent="-342900" algn="just">
              <a:lnSpc>
                <a:spcPct val="100000"/>
              </a:lnSpc>
              <a:buSzPct val="100000"/>
              <a:buNone/>
            </a:pPr>
            <a:r>
              <a:rPr lang="fr-FR" sz="2400" b="1" dirty="0" smtClean="0">
                <a:solidFill>
                  <a:srgbClr val="800000"/>
                </a:solidFill>
              </a:rPr>
              <a:t>    2- Génération du fichier de réponse</a:t>
            </a:r>
          </a:p>
          <a:p>
            <a:pPr marL="342900" indent="-342900" algn="just">
              <a:lnSpc>
                <a:spcPct val="100000"/>
              </a:lnSpc>
              <a:buSzPct val="100000"/>
              <a:buNone/>
            </a:pPr>
            <a:endParaRPr lang="fr-FR" sz="2400" b="1" dirty="0" smtClean="0">
              <a:solidFill>
                <a:srgbClr val="800000"/>
              </a:solidFill>
            </a:endParaRPr>
          </a:p>
          <a:p>
            <a:pPr marL="342900" indent="-342900" algn="just">
              <a:lnSpc>
                <a:spcPct val="100000"/>
              </a:lnSpc>
              <a:buSzPct val="100000"/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Le fichier </a:t>
            </a:r>
            <a:r>
              <a:rPr lang="fr-FR" sz="2000" b="1" dirty="0" smtClean="0">
                <a:solidFill>
                  <a:schemeClr val="tx1"/>
                </a:solidFill>
              </a:rPr>
              <a:t>.config </a:t>
            </a:r>
            <a:r>
              <a:rPr lang="fr-FR" sz="2000" dirty="0" smtClean="0">
                <a:solidFill>
                  <a:schemeClr val="tx1"/>
                </a:solidFill>
              </a:rPr>
              <a:t>indique pour chaque élément du noyau s’il doit être : </a:t>
            </a:r>
          </a:p>
          <a:p>
            <a:pPr marL="1126109" lvl="2" indent="-342900" algn="just">
              <a:lnSpc>
                <a:spcPct val="100000"/>
              </a:lnSpc>
              <a:buSzPct val="100000"/>
              <a:buFont typeface="Wingdings" pitchFamily="2" charset="2"/>
              <a:buChar char="Ø"/>
            </a:pPr>
            <a:r>
              <a:rPr lang="fr-FR" sz="2000" dirty="0" smtClean="0">
                <a:solidFill>
                  <a:schemeClr val="tx1"/>
                </a:solidFill>
              </a:rPr>
              <a:t>présent dans le cœur du noyau,</a:t>
            </a:r>
          </a:p>
          <a:p>
            <a:pPr marL="1126109" lvl="2" indent="-342900" algn="just">
              <a:lnSpc>
                <a:spcPct val="100000"/>
              </a:lnSpc>
              <a:buSzPct val="100000"/>
              <a:buFont typeface="Wingdings" pitchFamily="2" charset="2"/>
              <a:buChar char="Ø"/>
            </a:pPr>
            <a:r>
              <a:rPr lang="fr-FR" sz="2000" dirty="0" smtClean="0">
                <a:solidFill>
                  <a:schemeClr val="tx1"/>
                </a:solidFill>
              </a:rPr>
              <a:t> présent sous forme de modules, </a:t>
            </a:r>
          </a:p>
          <a:p>
            <a:pPr marL="1126109" lvl="2" indent="-342900" algn="just">
              <a:lnSpc>
                <a:spcPct val="100000"/>
              </a:lnSpc>
              <a:buSzPct val="100000"/>
              <a:buFont typeface="Wingdings" pitchFamily="2" charset="2"/>
              <a:buChar char="Ø"/>
            </a:pPr>
            <a:r>
              <a:rPr lang="fr-FR" sz="2000" dirty="0" smtClean="0">
                <a:solidFill>
                  <a:schemeClr val="tx1"/>
                </a:solidFill>
              </a:rPr>
              <a:t>ou absent du noyau compilé.</a:t>
            </a:r>
          </a:p>
          <a:p>
            <a:pPr marL="342900" indent="-342900" algn="just">
              <a:lnSpc>
                <a:spcPct val="100000"/>
              </a:lnSpc>
              <a:buSzPct val="100000"/>
              <a:buNone/>
            </a:pPr>
            <a:endParaRPr lang="fr-FR" sz="2400" b="1" dirty="0" smtClean="0">
              <a:solidFill>
                <a:srgbClr val="800000"/>
              </a:solidFill>
            </a:endParaRPr>
          </a:p>
        </p:txBody>
      </p:sp>
      <p:sp>
        <p:nvSpPr>
          <p:cNvPr id="5" name="Parallélogramme 4"/>
          <p:cNvSpPr/>
          <p:nvPr/>
        </p:nvSpPr>
        <p:spPr>
          <a:xfrm>
            <a:off x="8676456" y="6453336"/>
            <a:ext cx="504056" cy="332656"/>
          </a:xfrm>
          <a:prstGeom prst="parallelogram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fr-FR" sz="1200" dirty="0" smtClean="0"/>
              <a:t>17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406" y="1071546"/>
            <a:ext cx="7935840" cy="610624"/>
          </a:xfrm>
        </p:spPr>
        <p:txBody>
          <a:bodyPr/>
          <a:lstStyle/>
          <a:p>
            <a:pPr algn="l"/>
            <a:r>
              <a:rPr lang="fr-FR" sz="2800" b="1" dirty="0" smtClean="0">
                <a:solidFill>
                  <a:schemeClr val="bg1"/>
                </a:solidFill>
              </a:rPr>
              <a:t>Procédure de compilation et d’exploitati</a:t>
            </a:r>
            <a:r>
              <a:rPr lang="fr-FR" sz="2400" b="1" dirty="0" smtClean="0">
                <a:solidFill>
                  <a:schemeClr val="bg1"/>
                </a:solidFill>
              </a:rPr>
              <a:t>on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2071678"/>
            <a:ext cx="8572560" cy="642942"/>
          </a:xfrm>
        </p:spPr>
        <p:txBody>
          <a:bodyPr/>
          <a:lstStyle/>
          <a:p>
            <a:pPr marL="342900" indent="-342900" algn="just">
              <a:lnSpc>
                <a:spcPct val="100000"/>
              </a:lnSpc>
              <a:buSzPct val="100000"/>
              <a:buNone/>
            </a:pPr>
            <a:r>
              <a:rPr lang="fr-FR" sz="2400" b="1" dirty="0" smtClean="0">
                <a:solidFill>
                  <a:srgbClr val="800000"/>
                </a:solidFill>
              </a:rPr>
              <a:t>    2- Génération du fichier de réponse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45301E8-667E-4418-89D7-B22163458F89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25925"/>
              </p:ext>
            </p:extLst>
          </p:nvPr>
        </p:nvGraphicFramePr>
        <p:xfrm>
          <a:off x="173330" y="2714620"/>
          <a:ext cx="8791158" cy="38576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2786"/>
                <a:gridCol w="5678372"/>
              </a:tblGrid>
              <a:tr h="444677">
                <a:tc gridSpan="2">
                  <a:txBody>
                    <a:bodyPr/>
                    <a:lstStyle/>
                    <a:p>
                      <a:pPr marL="0" marR="0" indent="0" algn="ctr" defTabSz="829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/>
                        <a:t>Commandes</a:t>
                      </a:r>
                      <a:r>
                        <a:rPr lang="fr-FR" sz="2000" baseline="0" dirty="0" smtClean="0"/>
                        <a:t> </a:t>
                      </a:r>
                      <a:r>
                        <a:rPr lang="fr-FR" sz="2000" dirty="0" smtClean="0"/>
                        <a:t>possibles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44677">
                <a:tc>
                  <a:txBody>
                    <a:bodyPr/>
                    <a:lstStyle/>
                    <a:p>
                      <a:pPr algn="l"/>
                      <a:r>
                        <a:rPr lang="fr-FR" sz="2000" b="1" dirty="0" err="1" smtClean="0"/>
                        <a:t>make</a:t>
                      </a:r>
                      <a:r>
                        <a:rPr lang="fr-FR" sz="2000" b="1" dirty="0" smtClean="0"/>
                        <a:t> </a:t>
                      </a:r>
                      <a:r>
                        <a:rPr lang="fr-FR" sz="2000" b="1" dirty="0" err="1" smtClean="0"/>
                        <a:t>mrproper</a:t>
                      </a:r>
                      <a:endParaRPr lang="fr-F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/>
                        <a:t>Supprime l’ancienne configuration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dirty="0" smtClean="0"/>
                        <a:t>du </a:t>
                      </a:r>
                      <a:r>
                        <a:rPr lang="fr-FR" sz="1600" dirty="0" err="1" smtClean="0"/>
                        <a:t>kernel</a:t>
                      </a:r>
                      <a:r>
                        <a:rPr lang="fr-FR" sz="1600" dirty="0" smtClean="0"/>
                        <a:t>   ’.config’</a:t>
                      </a:r>
                      <a:endParaRPr lang="fr-FR" sz="1600" dirty="0"/>
                    </a:p>
                  </a:txBody>
                  <a:tcPr anchor="ctr"/>
                </a:tc>
              </a:tr>
              <a:tr h="598795">
                <a:tc>
                  <a:txBody>
                    <a:bodyPr/>
                    <a:lstStyle/>
                    <a:p>
                      <a:r>
                        <a:rPr lang="fr-FR" sz="1800" b="1" baseline="0" dirty="0" err="1" smtClean="0"/>
                        <a:t>make</a:t>
                      </a:r>
                      <a:r>
                        <a:rPr lang="fr-FR" sz="1800" b="1" baseline="0" dirty="0" smtClean="0"/>
                        <a:t> config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Pose la question à l’utilisateur pour chacun des modules</a:t>
                      </a:r>
                      <a:endParaRPr lang="fr-FR" dirty="0"/>
                    </a:p>
                  </a:txBody>
                  <a:tcPr anchor="ctr"/>
                </a:tc>
              </a:tr>
              <a:tr h="598795">
                <a:tc>
                  <a:txBody>
                    <a:bodyPr/>
                    <a:lstStyle/>
                    <a:p>
                      <a:r>
                        <a:rPr lang="fr-FR" sz="1800" b="1" dirty="0" err="1" smtClean="0"/>
                        <a:t>make</a:t>
                      </a:r>
                      <a:r>
                        <a:rPr lang="fr-FR" sz="1800" b="1" dirty="0" smtClean="0"/>
                        <a:t> </a:t>
                      </a:r>
                      <a:r>
                        <a:rPr lang="fr-FR" sz="1800" b="1" dirty="0" err="1" smtClean="0"/>
                        <a:t>menuconfig</a:t>
                      </a:r>
                      <a:endParaRPr lang="fr-F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Présente une interface texte améliorée</a:t>
                      </a:r>
                      <a:endParaRPr lang="fr-FR" dirty="0"/>
                    </a:p>
                  </a:txBody>
                  <a:tcPr anchor="ctr"/>
                </a:tc>
              </a:tr>
              <a:tr h="581898">
                <a:tc>
                  <a:txBody>
                    <a:bodyPr/>
                    <a:lstStyle/>
                    <a:p>
                      <a:r>
                        <a:rPr lang="fr-FR" sz="1800" b="1" dirty="0" err="1" smtClean="0"/>
                        <a:t>make</a:t>
                      </a:r>
                      <a:r>
                        <a:rPr lang="fr-FR" sz="1800" b="1" dirty="0" smtClean="0"/>
                        <a:t> </a:t>
                      </a:r>
                      <a:r>
                        <a:rPr lang="fr-FR" sz="1800" b="1" dirty="0" err="1" smtClean="0"/>
                        <a:t>xconfig</a:t>
                      </a:r>
                      <a:r>
                        <a:rPr lang="fr-FR" sz="1800" b="1" dirty="0" smtClean="0"/>
                        <a:t> / </a:t>
                      </a:r>
                      <a:r>
                        <a:rPr lang="fr-FR" sz="1800" b="1" dirty="0" err="1" smtClean="0"/>
                        <a:t>gconfig</a:t>
                      </a:r>
                      <a:endParaRPr lang="fr-F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Présente une interface graphique</a:t>
                      </a:r>
                      <a:endParaRPr lang="fr-FR" dirty="0"/>
                    </a:p>
                  </a:txBody>
                  <a:tcPr anchor="ctr"/>
                </a:tc>
              </a:tr>
              <a:tr h="554638">
                <a:tc>
                  <a:txBody>
                    <a:bodyPr/>
                    <a:lstStyle/>
                    <a:p>
                      <a:r>
                        <a:rPr lang="fr-FR" sz="1800" b="1" dirty="0" err="1" smtClean="0"/>
                        <a:t>make</a:t>
                      </a:r>
                      <a:r>
                        <a:rPr lang="fr-FR" sz="1800" b="1" dirty="0" smtClean="0"/>
                        <a:t> </a:t>
                      </a:r>
                      <a:r>
                        <a:rPr lang="fr-FR" sz="1800" b="1" dirty="0" err="1" smtClean="0"/>
                        <a:t>defconfig</a:t>
                      </a:r>
                      <a:endParaRPr lang="fr-F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Génère un .config en s’appuyant  sur des valeurs par défaut</a:t>
                      </a:r>
                      <a:endParaRPr lang="fr-FR" dirty="0"/>
                    </a:p>
                  </a:txBody>
                  <a:tcPr anchor="ctr"/>
                </a:tc>
              </a:tr>
              <a:tr h="634172">
                <a:tc>
                  <a:txBody>
                    <a:bodyPr/>
                    <a:lstStyle/>
                    <a:p>
                      <a:r>
                        <a:rPr lang="fr-FR" sz="1800" b="1" dirty="0" err="1" smtClean="0"/>
                        <a:t>make</a:t>
                      </a:r>
                      <a:r>
                        <a:rPr lang="fr-FR" sz="1800" b="1" dirty="0" smtClean="0"/>
                        <a:t> </a:t>
                      </a:r>
                      <a:r>
                        <a:rPr lang="fr-FR" sz="1800" b="1" dirty="0" err="1" smtClean="0"/>
                        <a:t>oldconfig</a:t>
                      </a:r>
                      <a:endParaRPr lang="fr-F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829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Génère un </a:t>
                      </a:r>
                      <a:r>
                        <a:rPr lang="fr-FR" dirty="0" err="1" smtClean="0"/>
                        <a:t>un</a:t>
                      </a:r>
                      <a:r>
                        <a:rPr lang="fr-FR" dirty="0" smtClean="0"/>
                        <a:t> fichier de </a:t>
                      </a:r>
                      <a:r>
                        <a:rPr lang="fr-FR" dirty="0" err="1" smtClean="0"/>
                        <a:t>répense</a:t>
                      </a:r>
                      <a:r>
                        <a:rPr lang="fr-FR" dirty="0" smtClean="0"/>
                        <a:t> en s’appuyant  sur .config déjà utilisé pour une version plus ancienne.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45301E8-667E-4418-89D7-B22163458F89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graphicFrame>
        <p:nvGraphicFramePr>
          <p:cNvPr id="9" name="Espace réservé du contenu 4"/>
          <p:cNvGraphicFramePr>
            <a:graphicFrameLocks/>
          </p:cNvGraphicFramePr>
          <p:nvPr/>
        </p:nvGraphicFramePr>
        <p:xfrm>
          <a:off x="214282" y="4975425"/>
          <a:ext cx="8786874" cy="166828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93437"/>
                <a:gridCol w="4393437"/>
              </a:tblGrid>
              <a:tr h="521101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Commande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 smtClean="0"/>
                        <a:t>Effect</a:t>
                      </a:r>
                      <a:endParaRPr lang="fr-FR" sz="2000" dirty="0"/>
                    </a:p>
                  </a:txBody>
                  <a:tcPr/>
                </a:tc>
              </a:tr>
              <a:tr h="562368">
                <a:tc>
                  <a:txBody>
                    <a:bodyPr/>
                    <a:lstStyle/>
                    <a:p>
                      <a:r>
                        <a:rPr lang="fr-FR" sz="2000" dirty="0" err="1" smtClean="0"/>
                        <a:t>make</a:t>
                      </a:r>
                      <a:r>
                        <a:rPr lang="fr-FR" sz="2000" dirty="0" smtClean="0"/>
                        <a:t> </a:t>
                      </a:r>
                      <a:r>
                        <a:rPr lang="fr-FR" sz="2000" dirty="0" err="1" smtClean="0"/>
                        <a:t>bzImage</a:t>
                      </a:r>
                      <a:r>
                        <a:rPr lang="fr-FR" sz="2000" dirty="0" smtClean="0"/>
                        <a:t> ou </a:t>
                      </a:r>
                      <a:r>
                        <a:rPr lang="fr-FR" sz="2000" dirty="0" err="1" smtClean="0"/>
                        <a:t>make</a:t>
                      </a:r>
                      <a:r>
                        <a:rPr lang="fr-FR" sz="2000" dirty="0" smtClean="0"/>
                        <a:t> </a:t>
                      </a:r>
                      <a:r>
                        <a:rPr lang="fr-FR" sz="2000" dirty="0" err="1" smtClean="0"/>
                        <a:t>zImage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Compiler seulement le kernel</a:t>
                      </a:r>
                      <a:endParaRPr lang="fr-FR" sz="2000" dirty="0"/>
                    </a:p>
                  </a:txBody>
                  <a:tcPr/>
                </a:tc>
              </a:tr>
              <a:tr h="584816">
                <a:tc>
                  <a:txBody>
                    <a:bodyPr/>
                    <a:lstStyle/>
                    <a:p>
                      <a:r>
                        <a:rPr lang="fr-FR" sz="2000" dirty="0" err="1" smtClean="0"/>
                        <a:t>make</a:t>
                      </a:r>
                      <a:r>
                        <a:rPr lang="fr-FR" sz="2000" baseline="0" dirty="0" smtClean="0"/>
                        <a:t> modules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Compiler seulement les modules</a:t>
                      </a:r>
                      <a:endParaRPr lang="fr-FR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71406" y="1071546"/>
            <a:ext cx="7935840" cy="610624"/>
          </a:xfrm>
        </p:spPr>
        <p:txBody>
          <a:bodyPr/>
          <a:lstStyle/>
          <a:p>
            <a:pPr algn="l"/>
            <a:r>
              <a:rPr lang="fr-FR" sz="2800" b="1" dirty="0" smtClean="0">
                <a:solidFill>
                  <a:schemeClr val="bg1"/>
                </a:solidFill>
              </a:rPr>
              <a:t>Procédure de compilation et d’exploitati</a:t>
            </a:r>
            <a:r>
              <a:rPr lang="fr-FR" sz="2400" b="1" dirty="0" smtClean="0">
                <a:solidFill>
                  <a:schemeClr val="bg1"/>
                </a:solidFill>
              </a:rPr>
              <a:t>on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4282" y="2413338"/>
            <a:ext cx="86439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 algn="just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fr-FR" dirty="0" smtClean="0"/>
              <a:t>La compilation se réalise en tapant la commande </a:t>
            </a:r>
            <a:r>
              <a:rPr lang="fr-FR" dirty="0" err="1" smtClean="0"/>
              <a:t>make</a:t>
            </a:r>
            <a:r>
              <a:rPr lang="fr-FR" dirty="0" smtClean="0"/>
              <a:t> depuis le répertoire racine des sources</a:t>
            </a:r>
          </a:p>
          <a:p>
            <a:pPr marL="342900" indent="-342900" algn="just">
              <a:lnSpc>
                <a:spcPct val="100000"/>
              </a:lnSpc>
              <a:buSzPct val="100000"/>
            </a:pPr>
            <a:endParaRPr lang="fr-FR" dirty="0" smtClean="0"/>
          </a:p>
          <a:p>
            <a:pPr marL="342900" indent="-342900" algn="just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fr-FR" dirty="0" smtClean="0"/>
              <a:t>Elle appelle aussi la commande  </a:t>
            </a:r>
            <a:r>
              <a:rPr lang="fr-FR" b="1" dirty="0" err="1" smtClean="0"/>
              <a:t>depmod</a:t>
            </a:r>
            <a:r>
              <a:rPr lang="fr-FR" b="1" dirty="0" smtClean="0"/>
              <a:t> </a:t>
            </a:r>
            <a:r>
              <a:rPr lang="fr-FR" dirty="0" smtClean="0"/>
              <a:t> qui génère le fichier  </a:t>
            </a:r>
            <a:r>
              <a:rPr lang="fr-FR" b="1" dirty="0" smtClean="0"/>
              <a:t>modules.dep</a:t>
            </a:r>
          </a:p>
          <a:p>
            <a:pPr marL="342900" indent="-342900" algn="just">
              <a:lnSpc>
                <a:spcPct val="100000"/>
              </a:lnSpc>
              <a:buSzPct val="100000"/>
            </a:pPr>
            <a:endParaRPr lang="fr-FR" dirty="0" smtClean="0"/>
          </a:p>
          <a:p>
            <a:pPr marL="342900" indent="-342900" algn="just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fr-FR" dirty="0" smtClean="0"/>
              <a:t>Parfois on n’a besoin que de l’image de </a:t>
            </a:r>
            <a:r>
              <a:rPr lang="fr-FR" dirty="0" err="1" smtClean="0"/>
              <a:t>kernel</a:t>
            </a:r>
            <a:r>
              <a:rPr lang="fr-FR" dirty="0" smtClean="0"/>
              <a:t>, ou de compiler seulement des modules.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9208" y="2000240"/>
            <a:ext cx="6094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800000"/>
                </a:solidFill>
              </a:rPr>
              <a:t>3- Compilation du noyau et des modules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45301E8-667E-4418-89D7-B22163458F89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42844" y="2571744"/>
            <a:ext cx="8786874" cy="3599907"/>
          </a:xfrm>
        </p:spPr>
        <p:txBody>
          <a:bodyPr/>
          <a:lstStyle/>
          <a:p>
            <a:pPr marL="391606" lvl="1" indent="0" algn="just">
              <a:lnSpc>
                <a:spcPct val="100000"/>
              </a:lnSpc>
              <a:spcAft>
                <a:spcPts val="0"/>
              </a:spcAft>
              <a:buSzPct val="100000"/>
              <a:buNone/>
            </a:pPr>
            <a:r>
              <a:rPr lang="fr-FR" sz="2000" dirty="0" smtClean="0"/>
              <a:t>1) Copier l’image du kernel compilé et le fichier system.map sous </a:t>
            </a:r>
            <a:r>
              <a:rPr lang="fr-FR" sz="2000" b="1" dirty="0" smtClean="0"/>
              <a:t>/boot</a:t>
            </a:r>
            <a:endParaRPr lang="fr-FR" sz="2000" dirty="0" smtClean="0"/>
          </a:p>
          <a:p>
            <a:pPr marL="391606" lvl="1" indent="0" algn="just">
              <a:lnSpc>
                <a:spcPct val="100000"/>
              </a:lnSpc>
              <a:spcAft>
                <a:spcPts val="0"/>
              </a:spcAft>
              <a:buSzPct val="100000"/>
              <a:buNone/>
            </a:pPr>
            <a:r>
              <a:rPr lang="fr-FR" sz="2000" dirty="0" smtClean="0"/>
              <a:t>2) Copier les modules compilés sous </a:t>
            </a:r>
            <a:r>
              <a:rPr lang="fr-FR" sz="2000" b="1" dirty="0" smtClean="0"/>
              <a:t>/lib/modules</a:t>
            </a:r>
          </a:p>
          <a:p>
            <a:pPr marL="391606" lvl="1" indent="0" algn="just">
              <a:lnSpc>
                <a:spcPct val="100000"/>
              </a:lnSpc>
              <a:spcAft>
                <a:spcPts val="0"/>
              </a:spcAft>
              <a:buSzPct val="100000"/>
              <a:buNone/>
            </a:pPr>
            <a:endParaRPr lang="fr-FR" sz="2000" dirty="0" smtClean="0"/>
          </a:p>
          <a:p>
            <a:pPr marL="391606" lvl="1" indent="0" algn="just">
              <a:lnSpc>
                <a:spcPct val="100000"/>
              </a:lnSpc>
              <a:spcAft>
                <a:spcPts val="0"/>
              </a:spcAft>
              <a:buSzPct val="100000"/>
              <a:buNone/>
            </a:pPr>
            <a:r>
              <a:rPr lang="fr-FR" sz="2000" dirty="0" smtClean="0"/>
              <a:t>On peut aussi recourir a l’outil « </a:t>
            </a:r>
            <a:r>
              <a:rPr lang="fr-FR" sz="2000" dirty="0" err="1" smtClean="0"/>
              <a:t>make</a:t>
            </a:r>
            <a:r>
              <a:rPr lang="fr-FR" sz="2000" dirty="0" smtClean="0"/>
              <a:t> » pour installer le </a:t>
            </a:r>
            <a:r>
              <a:rPr lang="fr-FR" sz="2000" dirty="0" err="1" smtClean="0"/>
              <a:t>kernel</a:t>
            </a:r>
            <a:r>
              <a:rPr lang="fr-FR" sz="2000" dirty="0" smtClean="0"/>
              <a:t> automatiquement</a:t>
            </a:r>
          </a:p>
          <a:p>
            <a:pPr marL="391606" lvl="1" indent="0">
              <a:lnSpc>
                <a:spcPct val="100000"/>
              </a:lnSpc>
              <a:spcAft>
                <a:spcPts val="0"/>
              </a:spcAft>
              <a:buSzPct val="100000"/>
              <a:buNone/>
            </a:pPr>
            <a:r>
              <a:rPr lang="fr-FR" sz="2000" dirty="0" smtClean="0"/>
              <a:t> </a:t>
            </a:r>
            <a:endParaRPr lang="fr-FR" sz="2000" dirty="0"/>
          </a:p>
        </p:txBody>
      </p:sp>
      <p:sp>
        <p:nvSpPr>
          <p:cNvPr id="5" name="Rectangle 4"/>
          <p:cNvSpPr/>
          <p:nvPr/>
        </p:nvSpPr>
        <p:spPr>
          <a:xfrm>
            <a:off x="479208" y="2000240"/>
            <a:ext cx="5941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800000"/>
                </a:solidFill>
              </a:rPr>
              <a:t>4- Installation du noyau et des modules</a:t>
            </a:r>
            <a:endParaRPr lang="fr-FR" sz="240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214282" y="4357694"/>
          <a:ext cx="8786874" cy="22609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29024"/>
                <a:gridCol w="5357850"/>
              </a:tblGrid>
              <a:tr h="554116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Commande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 smtClean="0"/>
                        <a:t>Effect</a:t>
                      </a:r>
                      <a:endParaRPr lang="fr-FR" sz="2000" dirty="0"/>
                    </a:p>
                  </a:txBody>
                  <a:tcPr/>
                </a:tc>
              </a:tr>
              <a:tr h="636507">
                <a:tc>
                  <a:txBody>
                    <a:bodyPr/>
                    <a:lstStyle/>
                    <a:p>
                      <a:r>
                        <a:rPr lang="fr-FR" sz="2000" b="1" dirty="0" err="1" smtClean="0"/>
                        <a:t>make</a:t>
                      </a:r>
                      <a:r>
                        <a:rPr lang="fr-FR" sz="2000" b="1" dirty="0" smtClean="0"/>
                        <a:t> </a:t>
                      </a:r>
                      <a:r>
                        <a:rPr lang="fr-FR" sz="2000" b="1" dirty="0" err="1" smtClean="0"/>
                        <a:t>install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 smtClean="0"/>
                        <a:t>Installer l’image du kernel et les modules sous </a:t>
                      </a:r>
                      <a:r>
                        <a:rPr lang="fr-FR" sz="2000" b="1" dirty="0" smtClean="0"/>
                        <a:t>/boot</a:t>
                      </a:r>
                      <a:endParaRPr lang="fr-FR" sz="2000" b="1" dirty="0"/>
                    </a:p>
                  </a:txBody>
                  <a:tcPr/>
                </a:tc>
              </a:tr>
              <a:tr h="640918">
                <a:tc>
                  <a:txBody>
                    <a:bodyPr/>
                    <a:lstStyle/>
                    <a:p>
                      <a:r>
                        <a:rPr lang="fr-FR" sz="2000" b="1" dirty="0" err="1" smtClean="0"/>
                        <a:t>make</a:t>
                      </a:r>
                      <a:r>
                        <a:rPr lang="fr-FR" sz="2000" b="1" dirty="0" smtClean="0"/>
                        <a:t> </a:t>
                      </a:r>
                      <a:r>
                        <a:rPr lang="fr-FR" sz="2000" b="1" dirty="0" err="1" smtClean="0"/>
                        <a:t>modules_install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 smtClean="0"/>
                        <a:t>Installer les</a:t>
                      </a:r>
                      <a:r>
                        <a:rPr lang="fr-FR" sz="2000" baseline="0" dirty="0" smtClean="0"/>
                        <a:t> modules. Ils seront copiés dans le répertoire  </a:t>
                      </a:r>
                      <a:r>
                        <a:rPr lang="fr-FR" sz="2000" b="1" baseline="0" dirty="0" smtClean="0"/>
                        <a:t>/lib/modules </a:t>
                      </a:r>
                      <a:r>
                        <a:rPr lang="fr-FR" sz="2000" baseline="0" dirty="0" smtClean="0"/>
                        <a:t>sous un répertoire correspondant à la version du noyau</a:t>
                      </a:r>
                      <a:endParaRPr lang="fr-FR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71406" y="1071546"/>
            <a:ext cx="7935840" cy="610624"/>
          </a:xfrm>
        </p:spPr>
        <p:txBody>
          <a:bodyPr/>
          <a:lstStyle/>
          <a:p>
            <a:pPr algn="l"/>
            <a:r>
              <a:rPr lang="fr-FR" sz="2800" b="1" dirty="0" smtClean="0">
                <a:solidFill>
                  <a:schemeClr val="bg1"/>
                </a:solidFill>
              </a:rPr>
              <a:t>Procédure de compilation et d’exploitati</a:t>
            </a:r>
            <a:r>
              <a:rPr lang="fr-FR" sz="2400" b="1" dirty="0" smtClean="0">
                <a:solidFill>
                  <a:schemeClr val="bg1"/>
                </a:solidFill>
              </a:rPr>
              <a:t>on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rallélogramme 22"/>
          <p:cNvSpPr/>
          <p:nvPr/>
        </p:nvSpPr>
        <p:spPr>
          <a:xfrm>
            <a:off x="8643966" y="6453336"/>
            <a:ext cx="504056" cy="332656"/>
          </a:xfrm>
          <a:prstGeom prst="parallelogram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idx="10"/>
          </p:nvPr>
        </p:nvSpPr>
        <p:spPr>
          <a:xfrm>
            <a:off x="8748464" y="6448252"/>
            <a:ext cx="288032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2</a:t>
            </a:fld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-180528" y="2420888"/>
            <a:ext cx="9073008" cy="4616638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lvl="1" algn="just">
              <a:buFont typeface="Wingdings" pitchFamily="2" charset="2"/>
              <a:buChar char="Ø"/>
            </a:pPr>
            <a:r>
              <a:rPr lang="fr-FR" dirty="0" smtClean="0">
                <a:latin typeface="Microsoft Sans Serif" pitchFamily="34" charset="0"/>
                <a:cs typeface="Microsoft Sans Serif" pitchFamily="34" charset="0"/>
              </a:rPr>
              <a:t>   </a:t>
            </a:r>
            <a:r>
              <a:rPr lang="en-US" sz="2000" b="1" dirty="0" smtClean="0"/>
              <a:t>201.1 </a:t>
            </a:r>
            <a:r>
              <a:rPr lang="fr-FR" sz="2000" b="1" dirty="0" smtClean="0"/>
              <a:t>Composants</a:t>
            </a:r>
            <a:r>
              <a:rPr lang="en-US" sz="2000" b="1" dirty="0" smtClean="0"/>
              <a:t> du Kernel</a:t>
            </a:r>
          </a:p>
          <a:p>
            <a:pPr lvl="1" algn="just"/>
            <a:endParaRPr lang="fr-FR" sz="2000" dirty="0" smtClean="0">
              <a:latin typeface="Microsoft Sans Serif" pitchFamily="34" charset="0"/>
              <a:cs typeface="Microsoft Sans Serif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fr-FR" sz="2000" dirty="0" smtClean="0">
                <a:latin typeface="Microsoft Sans Serif" pitchFamily="34" charset="0"/>
                <a:cs typeface="Microsoft Sans Serif" pitchFamily="34" charset="0"/>
              </a:rPr>
              <a:t>  </a:t>
            </a:r>
            <a:r>
              <a:rPr lang="en-US" sz="2000" b="1" dirty="0" smtClean="0"/>
              <a:t>201.2 Compilation du Kernel</a:t>
            </a:r>
          </a:p>
          <a:p>
            <a:pPr lvl="1" algn="just"/>
            <a:endParaRPr lang="fr-FR" sz="2000" dirty="0" smtClean="0">
              <a:latin typeface="Microsoft Sans Serif" pitchFamily="34" charset="0"/>
              <a:cs typeface="Microsoft Sans Serif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fr-FR" sz="2000" dirty="0" smtClean="0">
                <a:latin typeface="Microsoft Sans Serif" pitchFamily="34" charset="0"/>
                <a:cs typeface="Microsoft Sans Serif" pitchFamily="34" charset="0"/>
              </a:rPr>
              <a:t>  </a:t>
            </a:r>
            <a:r>
              <a:rPr lang="en-US" sz="2000" b="1" dirty="0" smtClean="0"/>
              <a:t>201.3 Patch Kernel</a:t>
            </a:r>
          </a:p>
          <a:p>
            <a:pPr lvl="1" algn="just"/>
            <a:endParaRPr lang="fr-FR" sz="2000" dirty="0" smtClean="0">
              <a:latin typeface="Microsoft Sans Serif" pitchFamily="34" charset="0"/>
              <a:cs typeface="Microsoft Sans Serif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fr-FR" sz="2000" dirty="0" smtClean="0">
                <a:latin typeface="Microsoft Sans Serif" pitchFamily="34" charset="0"/>
                <a:cs typeface="Microsoft Sans Serif" pitchFamily="34" charset="0"/>
              </a:rPr>
              <a:t>  </a:t>
            </a:r>
            <a:r>
              <a:rPr lang="en-US" sz="2000" b="1" dirty="0" smtClean="0"/>
              <a:t>201.4 Personalization, build, et installation de modules Kernel</a:t>
            </a:r>
          </a:p>
          <a:p>
            <a:pPr lvl="1" algn="just">
              <a:buFont typeface="Wingdings" pitchFamily="2" charset="2"/>
              <a:buChar char="Ø"/>
            </a:pPr>
            <a:endParaRPr lang="en-US" sz="2000" b="1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sz="2000" b="1" dirty="0" smtClean="0"/>
              <a:t>  201.5 </a:t>
            </a:r>
            <a:r>
              <a:rPr lang="fr-FR" sz="2000" b="1" dirty="0" smtClean="0"/>
              <a:t>Gestion</a:t>
            </a:r>
            <a:r>
              <a:rPr lang="en-US" sz="2000" b="1" dirty="0" smtClean="0"/>
              <a:t> du Kernel et des modules Kernel </a:t>
            </a:r>
            <a:r>
              <a:rPr lang="fr-FR" sz="2000" b="1" dirty="0" smtClean="0"/>
              <a:t>lors</a:t>
            </a:r>
            <a:r>
              <a:rPr lang="en-US" sz="2000" b="1" dirty="0" smtClean="0"/>
              <a:t> de </a:t>
            </a:r>
            <a:r>
              <a:rPr lang="fr-FR" sz="2000" b="1" dirty="0" smtClean="0"/>
              <a:t>l’exécution</a:t>
            </a:r>
            <a:endParaRPr lang="fr-FR" sz="2000" dirty="0" smtClean="0"/>
          </a:p>
          <a:p>
            <a:pPr lvl="1" algn="just">
              <a:buFont typeface="Wingdings" pitchFamily="2" charset="2"/>
              <a:buChar char="Ø"/>
            </a:pPr>
            <a:endParaRPr lang="en-US" sz="2000" b="1" dirty="0" smtClean="0"/>
          </a:p>
          <a:p>
            <a:pPr lvl="1" algn="just">
              <a:buFont typeface="Wingdings" pitchFamily="2" charset="2"/>
              <a:buChar char="Ø"/>
            </a:pPr>
            <a:endParaRPr lang="en-US" sz="2000" b="1" dirty="0" smtClean="0"/>
          </a:p>
          <a:p>
            <a:pPr lvl="1" algn="just">
              <a:buFont typeface="Wingdings" pitchFamily="2" charset="2"/>
              <a:buChar char="Ø"/>
            </a:pPr>
            <a:endParaRPr lang="en-US" sz="2000" b="1" dirty="0" smtClean="0"/>
          </a:p>
          <a:p>
            <a:pPr lvl="1" algn="just">
              <a:buFont typeface="Wingdings" pitchFamily="2" charset="2"/>
              <a:buChar char="Ø"/>
            </a:pPr>
            <a:endParaRPr lang="fr-FR" sz="2000" dirty="0" smtClean="0">
              <a:latin typeface="Microsoft Sans Serif" pitchFamily="34" charset="0"/>
              <a:cs typeface="Microsoft Sans Serif" pitchFamily="34" charset="0"/>
            </a:endParaRPr>
          </a:p>
          <a:p>
            <a:pPr lvl="1" algn="just">
              <a:buFont typeface="Wingdings" pitchFamily="2" charset="2"/>
              <a:buChar char="Ø"/>
            </a:pPr>
            <a:endParaRPr lang="fr-FR" dirty="0" smtClean="0">
              <a:latin typeface="Microsoft Sans Serif" pitchFamily="34" charset="0"/>
              <a:cs typeface="Microsoft Sans Serif" pitchFamily="34" charset="0"/>
            </a:endParaRPr>
          </a:p>
          <a:p>
            <a:endParaRPr lang="fr-FR" sz="1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0" y="1052736"/>
            <a:ext cx="6552728" cy="5847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  </a:t>
            </a:r>
            <a:r>
              <a:rPr lang="fr-FR" sz="3200" b="1" dirty="0" smtClean="0">
                <a:solidFill>
                  <a:schemeClr val="bg1"/>
                </a:solidFill>
              </a:rPr>
              <a:t>Objectifs du cours</a:t>
            </a:r>
            <a:endParaRPr lang="fr-FR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42844" y="2571745"/>
            <a:ext cx="8786874" cy="2500330"/>
          </a:xfrm>
        </p:spPr>
        <p:txBody>
          <a:bodyPr/>
          <a:lstStyle/>
          <a:p>
            <a:pPr marL="390525" lvl="1" indent="-211138" algn="just">
              <a:lnSpc>
                <a:spcPct val="100000"/>
              </a:lnSpc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fr-FR" sz="2000" dirty="0" smtClean="0"/>
              <a:t>Il faut mettre à la disposition du noyau un </a:t>
            </a:r>
            <a:r>
              <a:rPr lang="fr-FR" sz="2000" dirty="0" err="1" smtClean="0"/>
              <a:t>ramdisk</a:t>
            </a:r>
            <a:r>
              <a:rPr lang="fr-FR" sz="2000" dirty="0" smtClean="0"/>
              <a:t> contenant l’ensemble des modules compilés pour la nouvelle version</a:t>
            </a:r>
          </a:p>
          <a:p>
            <a:pPr marL="391606" lvl="1" indent="0" algn="just">
              <a:lnSpc>
                <a:spcPct val="100000"/>
              </a:lnSpc>
              <a:spcAft>
                <a:spcPts val="0"/>
              </a:spcAft>
              <a:buSzPct val="100000"/>
              <a:buFont typeface="Arial" pitchFamily="34" charset="0"/>
              <a:buChar char="•"/>
            </a:pPr>
            <a:endParaRPr lang="fr-FR" sz="2000" dirty="0" smtClean="0"/>
          </a:p>
          <a:p>
            <a:pPr marL="390525" lvl="1" indent="-211138" algn="just">
              <a:lnSpc>
                <a:spcPct val="100000"/>
              </a:lnSpc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fr-FR" sz="2000" dirty="0" smtClean="0"/>
              <a:t>Ce </a:t>
            </a:r>
            <a:r>
              <a:rPr lang="fr-FR" sz="2000" dirty="0" err="1" smtClean="0"/>
              <a:t>ramdisk</a:t>
            </a:r>
            <a:r>
              <a:rPr lang="fr-FR" sz="2000" dirty="0" smtClean="0"/>
              <a:t> nécessite un fichier image (archive </a:t>
            </a:r>
            <a:r>
              <a:rPr lang="fr-FR" sz="2000" dirty="0" err="1" smtClean="0"/>
              <a:t>cpio</a:t>
            </a:r>
            <a:r>
              <a:rPr lang="fr-FR" sz="2000" dirty="0" smtClean="0"/>
              <a:t> compressée sous format </a:t>
            </a:r>
            <a:r>
              <a:rPr lang="fr-FR" sz="2000" dirty="0" err="1" smtClean="0"/>
              <a:t>gzip</a:t>
            </a:r>
            <a:r>
              <a:rPr lang="fr-FR" sz="2000" dirty="0" smtClean="0"/>
              <a:t>), qui peut être construit avec deux commandes différentes en fonction de la génération du système employé.</a:t>
            </a:r>
          </a:p>
          <a:p>
            <a:pPr marL="391606" lvl="1" indent="0" algn="just">
              <a:lnSpc>
                <a:spcPct val="100000"/>
              </a:lnSpc>
              <a:spcAft>
                <a:spcPts val="0"/>
              </a:spcAft>
              <a:buSzPct val="100000"/>
              <a:buFont typeface="Arial" pitchFamily="34" charset="0"/>
              <a:buChar char="•"/>
            </a:pPr>
            <a:endParaRPr lang="fr-FR" sz="2000" dirty="0" smtClean="0"/>
          </a:p>
          <a:p>
            <a:pPr marL="390525" lvl="1" indent="-211138" algn="just">
              <a:lnSpc>
                <a:spcPct val="100000"/>
              </a:lnSpc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fr-FR" sz="2000" dirty="0" smtClean="0"/>
              <a:t>La commande historique est </a:t>
            </a:r>
            <a:r>
              <a:rPr lang="fr-FR" sz="2000" b="1" dirty="0" err="1" smtClean="0"/>
              <a:t>mkinitrd</a:t>
            </a:r>
            <a:r>
              <a:rPr lang="fr-FR" sz="2000" dirty="0" smtClean="0"/>
              <a:t>. Elle tend à disparaitre au profit de </a:t>
            </a:r>
            <a:r>
              <a:rPr lang="fr-FR" sz="2000" b="1" dirty="0" err="1" smtClean="0"/>
              <a:t>mkinitramfs</a:t>
            </a:r>
            <a:endParaRPr lang="fr-FR" sz="2000" b="1" dirty="0" smtClean="0"/>
          </a:p>
          <a:p>
            <a:pPr marL="390525" lvl="1" indent="-211138" algn="just">
              <a:lnSpc>
                <a:spcPct val="100000"/>
              </a:lnSpc>
              <a:spcAft>
                <a:spcPts val="0"/>
              </a:spcAft>
              <a:buSzPct val="100000"/>
              <a:buNone/>
            </a:pPr>
            <a:endParaRPr lang="fr-FR" sz="20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479208" y="2000240"/>
            <a:ext cx="5484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800000"/>
                </a:solidFill>
              </a:rPr>
              <a:t>5- Création du </a:t>
            </a:r>
            <a:r>
              <a:rPr lang="fr-FR" sz="2400" b="1" dirty="0" err="1" smtClean="0">
                <a:solidFill>
                  <a:srgbClr val="800000"/>
                </a:solidFill>
              </a:rPr>
              <a:t>ramdisk</a:t>
            </a:r>
            <a:r>
              <a:rPr lang="fr-FR" sz="2400" b="1" dirty="0" smtClean="0">
                <a:solidFill>
                  <a:srgbClr val="800000"/>
                </a:solidFill>
              </a:rPr>
              <a:t> des modules</a:t>
            </a:r>
            <a:endParaRPr lang="fr-FR" sz="2400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71406" y="1071546"/>
            <a:ext cx="7935840" cy="610624"/>
          </a:xfrm>
        </p:spPr>
        <p:txBody>
          <a:bodyPr/>
          <a:lstStyle/>
          <a:p>
            <a:pPr algn="l"/>
            <a:r>
              <a:rPr lang="fr-FR" sz="2800" b="1" dirty="0" smtClean="0">
                <a:solidFill>
                  <a:schemeClr val="bg1"/>
                </a:solidFill>
              </a:rPr>
              <a:t>Procédure de compilation et d’exploitati</a:t>
            </a:r>
            <a:r>
              <a:rPr lang="fr-FR" sz="2400" b="1" dirty="0" smtClean="0">
                <a:solidFill>
                  <a:schemeClr val="bg1"/>
                </a:solidFill>
              </a:rPr>
              <a:t>on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158" y="5435758"/>
            <a:ext cx="8501122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2000" dirty="0" smtClean="0"/>
              <a:t># </a:t>
            </a:r>
            <a:r>
              <a:rPr lang="fr-FR" sz="2000" dirty="0" err="1" smtClean="0"/>
              <a:t>mkinitrd</a:t>
            </a:r>
            <a:r>
              <a:rPr lang="fr-FR" sz="2000" dirty="0" smtClean="0"/>
              <a:t>   /boot/initrd-linux-version.img   linux-version </a:t>
            </a:r>
          </a:p>
          <a:p>
            <a:r>
              <a:rPr lang="fr-FR" sz="2000" dirty="0" smtClean="0"/>
              <a:t># </a:t>
            </a:r>
            <a:r>
              <a:rPr lang="fr-FR" sz="2000" dirty="0" err="1" smtClean="0"/>
              <a:t>mkinitramfs</a:t>
            </a:r>
            <a:r>
              <a:rPr lang="fr-FR" sz="2000" dirty="0" smtClean="0"/>
              <a:t>  -o   /boot/initramfs-linux-version.img   linux-version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4282" y="6345816"/>
            <a:ext cx="8572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N.B : linux-version correspond au répertoire des modules  situés dans /lib/modules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42844" y="3071810"/>
            <a:ext cx="8786874" cy="2500330"/>
          </a:xfrm>
        </p:spPr>
        <p:txBody>
          <a:bodyPr/>
          <a:lstStyle/>
          <a:p>
            <a:pPr marL="390525" lvl="1" indent="-211138" algn="just">
              <a:lnSpc>
                <a:spcPct val="100000"/>
              </a:lnSpc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fr-FR" sz="2000" dirty="0" smtClean="0"/>
              <a:t>Il ne suffit pas d’avoir compilé le noyau et de l’avoir placé au bon endroit</a:t>
            </a:r>
          </a:p>
          <a:p>
            <a:pPr marL="390525" lvl="1" indent="-211138" algn="just">
              <a:lnSpc>
                <a:spcPct val="100000"/>
              </a:lnSpc>
              <a:spcAft>
                <a:spcPts val="0"/>
              </a:spcAft>
              <a:buSzPct val="100000"/>
              <a:buNone/>
            </a:pPr>
            <a:endParaRPr lang="fr-FR" sz="2000" dirty="0" smtClean="0"/>
          </a:p>
          <a:p>
            <a:pPr marL="390525" lvl="1" indent="-211138" algn="just">
              <a:lnSpc>
                <a:spcPct val="100000"/>
              </a:lnSpc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fr-FR" sz="2000" dirty="0" smtClean="0"/>
              <a:t>Il faut que le gestionnaire de démarrage soit configuré pour être capable de charger ce noyau en y ajoutant une entrée en conséquence.</a:t>
            </a:r>
          </a:p>
          <a:p>
            <a:pPr marL="390525" lvl="1" indent="-211138" algn="just">
              <a:lnSpc>
                <a:spcPct val="100000"/>
              </a:lnSpc>
              <a:spcAft>
                <a:spcPts val="0"/>
              </a:spcAft>
              <a:buSzPct val="100000"/>
              <a:buFont typeface="Arial" pitchFamily="34" charset="0"/>
              <a:buChar char="•"/>
            </a:pPr>
            <a:endParaRPr lang="fr-FR" sz="2000" dirty="0" smtClean="0"/>
          </a:p>
          <a:p>
            <a:pPr marL="390525" lvl="1" indent="-211138" algn="just">
              <a:lnSpc>
                <a:spcPct val="100000"/>
              </a:lnSpc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fr-FR" sz="2000" dirty="0" smtClean="0"/>
              <a:t>Il ne faut rien retirer à la configuration du gestionnaire de démarrage : on ne touche pas à ce qui marche déjà.</a:t>
            </a:r>
          </a:p>
          <a:p>
            <a:pPr marL="391606" lvl="1" indent="0" algn="just">
              <a:lnSpc>
                <a:spcPct val="100000"/>
              </a:lnSpc>
              <a:spcAft>
                <a:spcPts val="0"/>
              </a:spcAft>
              <a:buSzPct val="100000"/>
              <a:buFont typeface="Arial" pitchFamily="34" charset="0"/>
              <a:buChar char="•"/>
            </a:pPr>
            <a:endParaRPr lang="fr-FR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79208" y="2000240"/>
            <a:ext cx="7037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800000"/>
                </a:solidFill>
              </a:rPr>
              <a:t>6- Configuration du gestionnaire de démarrage</a:t>
            </a:r>
            <a:endParaRPr lang="fr-FR" sz="2400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71406" y="1071546"/>
            <a:ext cx="7935840" cy="610624"/>
          </a:xfrm>
        </p:spPr>
        <p:txBody>
          <a:bodyPr/>
          <a:lstStyle/>
          <a:p>
            <a:pPr algn="l"/>
            <a:r>
              <a:rPr lang="fr-FR" sz="2800" b="1" dirty="0" smtClean="0">
                <a:solidFill>
                  <a:schemeClr val="bg1"/>
                </a:solidFill>
              </a:rPr>
              <a:t>Procédure de compilation et d’exploitati</a:t>
            </a:r>
            <a:r>
              <a:rPr lang="fr-FR" sz="2400" b="1" dirty="0" smtClean="0">
                <a:solidFill>
                  <a:schemeClr val="bg1"/>
                </a:solidFill>
              </a:rPr>
              <a:t>on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7" name="Parallélogramme 6"/>
          <p:cNvSpPr/>
          <p:nvPr/>
        </p:nvSpPr>
        <p:spPr>
          <a:xfrm>
            <a:off x="8676456" y="6453336"/>
            <a:ext cx="504056" cy="332656"/>
          </a:xfrm>
          <a:prstGeom prst="parallelogram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fr-FR" sz="1200" dirty="0" smtClean="0"/>
              <a:t>22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2571744"/>
            <a:ext cx="8786842" cy="3573016"/>
          </a:xfrm>
        </p:spPr>
        <p:txBody>
          <a:bodyPr/>
          <a:lstStyle/>
          <a:p>
            <a:pPr marL="268288" indent="-268288">
              <a:lnSpc>
                <a:spcPct val="100000"/>
              </a:lnSpc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Il est possible pour bénéficier d’un noyau récent de télécharger les sources compilées du noyau, de les compiler et de les installer en tant que nouveau noyau.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SzPct val="100000"/>
              <a:buFont typeface="Arial" pitchFamily="34" charset="0"/>
              <a:buChar char="•"/>
            </a:pPr>
            <a:endParaRPr lang="fr-FR" sz="2000" dirty="0" smtClean="0">
              <a:solidFill>
                <a:schemeClr val="tx1"/>
              </a:solidFill>
            </a:endParaRPr>
          </a:p>
          <a:p>
            <a:pPr marL="268288" indent="-268288">
              <a:lnSpc>
                <a:spcPct val="100000"/>
              </a:lnSpc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Une méthode alternative consiste à utiliser les sources de l’ancien noyau et de les </a:t>
            </a:r>
            <a:r>
              <a:rPr lang="fr-FR" sz="2000" dirty="0" err="1" smtClean="0">
                <a:solidFill>
                  <a:schemeClr val="tx1"/>
                </a:solidFill>
              </a:rPr>
              <a:t>patcher</a:t>
            </a:r>
            <a:r>
              <a:rPr lang="fr-FR" sz="2000" dirty="0" smtClean="0">
                <a:solidFill>
                  <a:schemeClr val="tx1"/>
                </a:solidFill>
              </a:rPr>
              <a:t> avant de les recompiler.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SzPct val="100000"/>
              <a:buNone/>
            </a:pPr>
            <a:endParaRPr lang="fr-FR" sz="2400" dirty="0" smtClean="0">
              <a:solidFill>
                <a:schemeClr val="tx1"/>
              </a:solidFill>
            </a:endParaRPr>
          </a:p>
          <a:p>
            <a:pPr marL="268288" indent="-268288">
              <a:lnSpc>
                <a:spcPct val="100000"/>
              </a:lnSpc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On ne peut appliquer que les patches de la version qui suit </a:t>
            </a:r>
            <a:r>
              <a:rPr lang="fr-FR" sz="2000" dirty="0" smtClean="0">
                <a:solidFill>
                  <a:srgbClr val="FF0000"/>
                </a:solidFill>
              </a:rPr>
              <a:t>EXACTEMENT</a:t>
            </a:r>
            <a:r>
              <a:rPr lang="fr-FR" sz="2000" dirty="0" smtClean="0">
                <a:solidFill>
                  <a:schemeClr val="tx1"/>
                </a:solidFill>
              </a:rPr>
              <a:t> la version du kernel actuelle.</a:t>
            </a:r>
          </a:p>
          <a:p>
            <a:pPr marL="268288" indent="-268288">
              <a:lnSpc>
                <a:spcPct val="100000"/>
              </a:lnSpc>
              <a:spcAft>
                <a:spcPts val="0"/>
              </a:spcAft>
              <a:buSzPct val="100000"/>
              <a:buFont typeface="Arial" pitchFamily="34" charset="0"/>
              <a:buChar char="•"/>
            </a:pPr>
            <a:endParaRPr lang="fr-FR" sz="2000" dirty="0" smtClean="0">
              <a:solidFill>
                <a:schemeClr val="tx1"/>
              </a:solidFill>
            </a:endParaRPr>
          </a:p>
          <a:p>
            <a:pPr marL="268288" indent="-268288">
              <a:lnSpc>
                <a:spcPct val="100000"/>
              </a:lnSpc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Les patchs se téléchargent sur le site «  http://www.kernel.org »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1406" y="1071546"/>
            <a:ext cx="7935840" cy="610624"/>
          </a:xfrm>
        </p:spPr>
        <p:txBody>
          <a:bodyPr/>
          <a:lstStyle/>
          <a:p>
            <a:pPr algn="l"/>
            <a:r>
              <a:rPr lang="fr-FR" sz="2800" b="1" dirty="0" smtClean="0">
                <a:solidFill>
                  <a:schemeClr val="bg1"/>
                </a:solidFill>
              </a:rPr>
              <a:t>Patch du noyau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5" name="Parallélogramme 4"/>
          <p:cNvSpPr/>
          <p:nvPr/>
        </p:nvSpPr>
        <p:spPr>
          <a:xfrm>
            <a:off x="8676456" y="6453336"/>
            <a:ext cx="504056" cy="332656"/>
          </a:xfrm>
          <a:prstGeom prst="parallelogram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fr-FR" sz="1200" dirty="0" smtClean="0"/>
              <a:t>23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2428868"/>
            <a:ext cx="8572560" cy="3573016"/>
          </a:xfrm>
        </p:spPr>
        <p:txBody>
          <a:bodyPr/>
          <a:lstStyle/>
          <a:p>
            <a:pPr marL="268288" indent="-268288" algn="just">
              <a:lnSpc>
                <a:spcPct val="100000"/>
              </a:lnSpc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L’application du patch se fait en général avec la commande </a:t>
            </a:r>
            <a:r>
              <a:rPr lang="fr-FR" sz="2000" b="1" dirty="0" smtClean="0">
                <a:solidFill>
                  <a:schemeClr val="tx1"/>
                </a:solidFill>
              </a:rPr>
              <a:t>patch</a:t>
            </a:r>
            <a:r>
              <a:rPr lang="fr-FR" sz="2000" dirty="0" smtClean="0">
                <a:solidFill>
                  <a:schemeClr val="tx1"/>
                </a:solidFill>
              </a:rPr>
              <a:t> et peut se faire spécifiquement avec un script livré avec le noyau s’appelant    </a:t>
            </a:r>
            <a:r>
              <a:rPr lang="fr-FR" sz="2000" b="1" dirty="0" smtClean="0">
                <a:solidFill>
                  <a:schemeClr val="tx1"/>
                </a:solidFill>
              </a:rPr>
              <a:t>patch-</a:t>
            </a:r>
            <a:r>
              <a:rPr lang="fr-FR" sz="2000" b="1" dirty="0" err="1" smtClean="0">
                <a:solidFill>
                  <a:schemeClr val="tx1"/>
                </a:solidFill>
              </a:rPr>
              <a:t>kernel</a:t>
            </a:r>
            <a:r>
              <a:rPr lang="fr-FR" sz="2000" dirty="0" smtClean="0">
                <a:solidFill>
                  <a:schemeClr val="tx1"/>
                </a:solidFill>
              </a:rPr>
              <a:t> qui se trouve dans un répertoire scripts dans sources du noyau.</a:t>
            </a:r>
          </a:p>
          <a:p>
            <a:pPr marL="268288" indent="-268288" algn="just">
              <a:lnSpc>
                <a:spcPct val="100000"/>
              </a:lnSpc>
              <a:spcAft>
                <a:spcPts val="0"/>
              </a:spcAft>
              <a:buSzPct val="100000"/>
              <a:buFont typeface="Arial" pitchFamily="34" charset="0"/>
              <a:buChar char="•"/>
            </a:pPr>
            <a:endParaRPr lang="fr-FR" sz="2000" dirty="0" smtClean="0">
              <a:solidFill>
                <a:schemeClr val="tx1"/>
              </a:solidFill>
            </a:endParaRPr>
          </a:p>
          <a:p>
            <a:pPr marL="268288" indent="-268288" algn="just">
              <a:lnSpc>
                <a:spcPct val="100000"/>
              </a:lnSpc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Un fichier de patch est en fait le résultat d’une commande </a:t>
            </a:r>
            <a:r>
              <a:rPr lang="fr-FR" sz="2000" b="1" dirty="0" err="1" smtClean="0">
                <a:solidFill>
                  <a:schemeClr val="tx1"/>
                </a:solidFill>
              </a:rPr>
              <a:t>diff</a:t>
            </a:r>
            <a:r>
              <a:rPr lang="fr-FR" sz="2000" dirty="0" smtClean="0">
                <a:solidFill>
                  <a:schemeClr val="tx1"/>
                </a:solidFill>
              </a:rPr>
              <a:t> appliquée à deux arborescences des sources différentes. Le fichier résultant contiendra donc une référence à chacun des fichiers de l’arborescence qui doivent être modifiés.</a:t>
            </a:r>
          </a:p>
          <a:p>
            <a:pPr marL="268288" indent="-268288" algn="just">
              <a:lnSpc>
                <a:spcPct val="100000"/>
              </a:lnSpc>
              <a:spcAft>
                <a:spcPts val="0"/>
              </a:spcAft>
              <a:buSzPct val="100000"/>
              <a:buFont typeface="Arial" pitchFamily="34" charset="0"/>
              <a:buChar char="•"/>
            </a:pPr>
            <a:endParaRPr lang="fr-FR" sz="2000" dirty="0" smtClean="0">
              <a:solidFill>
                <a:schemeClr val="tx1"/>
              </a:solidFill>
            </a:endParaRPr>
          </a:p>
          <a:p>
            <a:pPr marL="268288" indent="-268288" algn="just">
              <a:lnSpc>
                <a:spcPct val="100000"/>
              </a:lnSpc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Si le niveau hiérarchique des fichiers décrits dans le patch ne correspond pas à celui des sources à modifier, le paramètre </a:t>
            </a:r>
            <a:r>
              <a:rPr lang="fr-FR" sz="2000" b="1" dirty="0" smtClean="0">
                <a:solidFill>
                  <a:schemeClr val="tx1"/>
                </a:solidFill>
              </a:rPr>
              <a:t>–p</a:t>
            </a:r>
            <a:r>
              <a:rPr lang="fr-FR" sz="2000" dirty="0" smtClean="0">
                <a:solidFill>
                  <a:schemeClr val="tx1"/>
                </a:solidFill>
              </a:rPr>
              <a:t> permet de décaler cette hiérarchie.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SzPct val="100000"/>
              <a:buFont typeface="Arial" pitchFamily="34" charset="0"/>
              <a:buChar char="•"/>
            </a:pPr>
            <a:endParaRPr lang="fr-FR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SzPct val="100000"/>
              <a:buFont typeface="Arial" pitchFamily="34" charset="0"/>
              <a:buChar char="•"/>
            </a:pPr>
            <a:endParaRPr lang="fr-FR" sz="2000" dirty="0" smtClean="0">
              <a:solidFill>
                <a:schemeClr val="tx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1406" y="1071546"/>
            <a:ext cx="7935840" cy="610624"/>
          </a:xfrm>
        </p:spPr>
        <p:txBody>
          <a:bodyPr/>
          <a:lstStyle/>
          <a:p>
            <a:pPr algn="l"/>
            <a:r>
              <a:rPr lang="fr-FR" sz="2800" b="1" dirty="0" smtClean="0">
                <a:solidFill>
                  <a:schemeClr val="bg1"/>
                </a:solidFill>
              </a:rPr>
              <a:t>Patch du noyau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5" name="Parallélogramme 4"/>
          <p:cNvSpPr/>
          <p:nvPr/>
        </p:nvSpPr>
        <p:spPr>
          <a:xfrm>
            <a:off x="8676456" y="6453336"/>
            <a:ext cx="504056" cy="332656"/>
          </a:xfrm>
          <a:prstGeom prst="parallelogram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fr-FR" sz="1200" dirty="0" smtClean="0"/>
              <a:t>24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élogramme 7"/>
          <p:cNvSpPr/>
          <p:nvPr/>
        </p:nvSpPr>
        <p:spPr>
          <a:xfrm>
            <a:off x="8676456" y="6453336"/>
            <a:ext cx="504056" cy="332656"/>
          </a:xfrm>
          <a:prstGeom prst="parallelogram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fr-FR" sz="1200" dirty="0" smtClean="0"/>
              <a:t>25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500034" y="2071678"/>
            <a:ext cx="2319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800000"/>
                </a:solidFill>
              </a:rPr>
              <a:t>Ajout de patch</a:t>
            </a:r>
            <a:endParaRPr lang="fr-FR" sz="2400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71406" y="1071546"/>
            <a:ext cx="7935840" cy="610624"/>
          </a:xfrm>
        </p:spPr>
        <p:txBody>
          <a:bodyPr/>
          <a:lstStyle/>
          <a:p>
            <a:pPr algn="l"/>
            <a:r>
              <a:rPr lang="fr-FR" sz="2800" b="1" dirty="0" smtClean="0">
                <a:solidFill>
                  <a:schemeClr val="bg1"/>
                </a:solidFill>
              </a:rPr>
              <a:t>Patch du noyau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6" name="Espace réservé du contenu 2"/>
          <p:cNvSpPr>
            <a:spLocks noGrp="1"/>
          </p:cNvSpPr>
          <p:nvPr>
            <p:ph idx="1"/>
          </p:nvPr>
        </p:nvSpPr>
        <p:spPr>
          <a:xfrm>
            <a:off x="285720" y="2784942"/>
            <a:ext cx="8572560" cy="3573016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SzPct val="100000"/>
              <a:buFont typeface="Arial" pitchFamily="34" charset="0"/>
              <a:buChar char="•"/>
            </a:pPr>
            <a:endParaRPr lang="fr-FR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SzPct val="100000"/>
              <a:buFont typeface="Arial" pitchFamily="34" charset="0"/>
              <a:buChar char="•"/>
            </a:pPr>
            <a:endParaRPr lang="fr-FR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7" name="Tableau 16"/>
          <p:cNvGraphicFramePr>
            <a:graphicFrameLocks noGrp="1"/>
          </p:cNvGraphicFramePr>
          <p:nvPr/>
        </p:nvGraphicFramePr>
        <p:xfrm>
          <a:off x="428596" y="2786058"/>
          <a:ext cx="8358246" cy="14500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14512"/>
                <a:gridCol w="6643734"/>
              </a:tblGrid>
              <a:tr h="500066">
                <a:tc gridSpan="2">
                  <a:txBody>
                    <a:bodyPr/>
                    <a:lstStyle/>
                    <a:p>
                      <a:pPr marL="0" marR="0" indent="0" algn="ctr" defTabSz="829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chemeClr val="bg1"/>
                          </a:solidFill>
                        </a:rPr>
                        <a:t> patch  -</a:t>
                      </a:r>
                      <a:r>
                        <a:rPr lang="fr-FR" sz="2400" dirty="0" err="1" smtClean="0">
                          <a:solidFill>
                            <a:schemeClr val="bg1"/>
                          </a:solidFill>
                        </a:rPr>
                        <a:t>pn</a:t>
                      </a:r>
                      <a:r>
                        <a:rPr lang="fr-FR" sz="2400" dirty="0" smtClean="0">
                          <a:solidFill>
                            <a:schemeClr val="bg1"/>
                          </a:solidFill>
                        </a:rPr>
                        <a:t>  &lt;  </a:t>
                      </a:r>
                      <a:r>
                        <a:rPr lang="fr-FR" sz="2400" dirty="0" err="1" smtClean="0">
                          <a:solidFill>
                            <a:schemeClr val="bg1"/>
                          </a:solidFill>
                        </a:rPr>
                        <a:t>fichier_patch</a:t>
                      </a:r>
                      <a:endParaRPr lang="fr-FR" sz="24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-</a:t>
                      </a:r>
                      <a:r>
                        <a:rPr lang="fr-FR" dirty="0" err="1" smtClean="0"/>
                        <a:t>pn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Dépend de la conception du fichier de patchs.</a:t>
                      </a:r>
                      <a:r>
                        <a:rPr lang="fr-FR" baseline="0" dirty="0" smtClean="0"/>
                        <a:t> Remonte de n niveaux hiérarchiques dans le chemin des fichiers exprimés.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fichier_patch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 fichier contenant les patchs à appliquer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652434" y="4467533"/>
            <a:ext cx="2510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800000"/>
                </a:solidFill>
              </a:rPr>
              <a:t>Retrait de patch</a:t>
            </a:r>
            <a:endParaRPr lang="fr-FR" sz="2400" dirty="0"/>
          </a:p>
        </p:txBody>
      </p:sp>
      <p:graphicFrame>
        <p:nvGraphicFramePr>
          <p:cNvPr id="19" name="Tableau 18"/>
          <p:cNvGraphicFramePr>
            <a:graphicFrameLocks noGrp="1"/>
          </p:cNvGraphicFramePr>
          <p:nvPr/>
        </p:nvGraphicFramePr>
        <p:xfrm>
          <a:off x="580996" y="5143512"/>
          <a:ext cx="8358246" cy="12417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14512"/>
                <a:gridCol w="6643734"/>
              </a:tblGrid>
              <a:tr h="500066">
                <a:tc gridSpan="2">
                  <a:txBody>
                    <a:bodyPr/>
                    <a:lstStyle/>
                    <a:p>
                      <a:pPr marL="0" marR="0" indent="0" algn="ctr" defTabSz="829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chemeClr val="bg1"/>
                          </a:solidFill>
                        </a:rPr>
                        <a:t> patch  -</a:t>
                      </a:r>
                      <a:r>
                        <a:rPr lang="fr-FR" sz="2400" dirty="0" err="1" smtClean="0">
                          <a:solidFill>
                            <a:schemeClr val="bg1"/>
                          </a:solidFill>
                        </a:rPr>
                        <a:t>pn</a:t>
                      </a:r>
                      <a:r>
                        <a:rPr lang="fr-FR" sz="2400" dirty="0" smtClean="0">
                          <a:solidFill>
                            <a:schemeClr val="bg1"/>
                          </a:solidFill>
                        </a:rPr>
                        <a:t>  -R  &lt;  </a:t>
                      </a:r>
                      <a:r>
                        <a:rPr lang="fr-FR" sz="2400" dirty="0" err="1" smtClean="0">
                          <a:solidFill>
                            <a:schemeClr val="bg1"/>
                          </a:solidFill>
                        </a:rPr>
                        <a:t>fichier_patch</a:t>
                      </a:r>
                      <a:endParaRPr lang="fr-FR" sz="24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-R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Retire le patch au lieu de l’appliquer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fichier_patch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 fichier contenant les patchs à appliquer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rallélogramme 22"/>
          <p:cNvSpPr/>
          <p:nvPr/>
        </p:nvSpPr>
        <p:spPr>
          <a:xfrm>
            <a:off x="8643966" y="6453336"/>
            <a:ext cx="504056" cy="332656"/>
          </a:xfrm>
          <a:prstGeom prst="parallelogram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idx="10"/>
          </p:nvPr>
        </p:nvSpPr>
        <p:spPr>
          <a:xfrm>
            <a:off x="8748464" y="6448252"/>
            <a:ext cx="288032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3</a:t>
            </a:fld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08919" y="2216716"/>
            <a:ext cx="8649362" cy="4190304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 smtClean="0"/>
              <a:t>Le Kernel est le programme qui constitue le </a:t>
            </a:r>
            <a:r>
              <a:rPr lang="fr-FR" sz="2000" b="1" dirty="0" smtClean="0">
                <a:solidFill>
                  <a:srgbClr val="FF0000"/>
                </a:solidFill>
              </a:rPr>
              <a:t>cœur du système </a:t>
            </a:r>
            <a:r>
              <a:rPr lang="fr-FR" sz="2000" dirty="0" smtClean="0"/>
              <a:t>d’exploitation.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 smtClean="0"/>
              <a:t>Il représente </a:t>
            </a:r>
            <a:r>
              <a:rPr lang="fr-FR" sz="2000" b="1" dirty="0" smtClean="0">
                <a:solidFill>
                  <a:srgbClr val="FF0000"/>
                </a:solidFill>
              </a:rPr>
              <a:t>le pont </a:t>
            </a:r>
            <a:r>
              <a:rPr lang="fr-FR" sz="2000" dirty="0" smtClean="0"/>
              <a:t>entre le software et le hardware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 smtClean="0"/>
              <a:t>Le Kernel n’interagit pas (rarement) avec l’utilisateur, cependant il interagit avec le Shell et d’autre programmes, et d’un autre coté avec le Hardware(CPU, Mémoire, les disques durs …).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 smtClean="0"/>
              <a:t>Le Kernel est le </a:t>
            </a:r>
            <a:r>
              <a:rPr lang="fr-FR" sz="2000" b="1" dirty="0" smtClean="0">
                <a:solidFill>
                  <a:srgbClr val="FF0000"/>
                </a:solidFill>
              </a:rPr>
              <a:t>premier programme </a:t>
            </a:r>
            <a:r>
              <a:rPr lang="fr-FR" sz="2000" dirty="0" smtClean="0"/>
              <a:t>du système d’exploitation qui est chargé en mémoire durant la séquence de démarrage et il y réside durant toute la durée de la session.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16024" y="1124744"/>
            <a:ext cx="7236296" cy="5847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</a:rPr>
              <a:t>Définition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rallélogramme 22"/>
          <p:cNvSpPr/>
          <p:nvPr/>
        </p:nvSpPr>
        <p:spPr>
          <a:xfrm>
            <a:off x="8572528" y="6453336"/>
            <a:ext cx="536546" cy="332656"/>
          </a:xfrm>
          <a:prstGeom prst="parallelogram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idx="10"/>
          </p:nvPr>
        </p:nvSpPr>
        <p:spPr>
          <a:xfrm>
            <a:off x="8643966" y="6448252"/>
            <a:ext cx="39253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4</a:t>
            </a:fld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85720" y="1124744"/>
            <a:ext cx="6950576" cy="5847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</a:rPr>
              <a:t>Types de kernel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19" y="1829500"/>
            <a:ext cx="8572561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b="1" dirty="0" smtClean="0">
                <a:solidFill>
                  <a:srgbClr val="800000"/>
                </a:solidFill>
                <a:latin typeface="Arial" charset="0"/>
                <a:cs typeface="Arial" charset="0"/>
              </a:rPr>
              <a:t>Kernel monolithique </a:t>
            </a:r>
            <a:endParaRPr lang="fr-FR" sz="2400" dirty="0" smtClean="0">
              <a:solidFill>
                <a:srgbClr val="800000"/>
              </a:solidFill>
              <a:latin typeface="Arial" charset="0"/>
              <a:cs typeface="Arial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000" dirty="0" smtClean="0">
                <a:latin typeface="Arial" charset="0"/>
                <a:cs typeface="Arial" charset="0"/>
              </a:rPr>
              <a:t>Tout les composants; modules et </a:t>
            </a:r>
            <a:r>
              <a:rPr lang="fr-FR" sz="2000" dirty="0" err="1" smtClean="0">
                <a:latin typeface="Arial" charset="0"/>
                <a:cs typeface="Arial" charset="0"/>
              </a:rPr>
              <a:t>kernel</a:t>
            </a:r>
            <a:r>
              <a:rPr lang="fr-FR" sz="2000" dirty="0" smtClean="0">
                <a:latin typeface="Arial" charset="0"/>
                <a:cs typeface="Arial" charset="0"/>
              </a:rPr>
              <a:t> sont chargés dans le </a:t>
            </a:r>
            <a:r>
              <a:rPr lang="fr-FR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kernel </a:t>
            </a:r>
            <a:r>
              <a:rPr lang="fr-FR" sz="2000" b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space</a:t>
            </a:r>
            <a:r>
              <a:rPr lang="fr-FR" sz="2000" dirty="0" smtClean="0">
                <a:latin typeface="Arial" charset="0"/>
                <a:cs typeface="Arial" charset="0"/>
              </a:rPr>
              <a:t>, seules les applications utilisent le </a:t>
            </a:r>
            <a:r>
              <a:rPr lang="fr-FR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user </a:t>
            </a:r>
            <a:r>
              <a:rPr lang="fr-FR" sz="2000" b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space</a:t>
            </a:r>
            <a:r>
              <a:rPr lang="fr-FR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fr-FR" sz="2000" dirty="0" smtClean="0">
                <a:latin typeface="Arial" charset="0"/>
                <a:cs typeface="Arial" charset="0"/>
              </a:rPr>
              <a:t>de la mémoire </a:t>
            </a: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600" dirty="0" smtClean="0">
              <a:latin typeface="Arial" charset="0"/>
              <a:cs typeface="Arial" charset="0"/>
            </a:endParaRPr>
          </a:p>
          <a:p>
            <a:pPr marL="342900" lvl="0" indent="-3429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b="1" dirty="0" smtClean="0">
                <a:solidFill>
                  <a:srgbClr val="800000"/>
                </a:solidFill>
                <a:latin typeface="Arial" charset="0"/>
                <a:cs typeface="Arial" charset="0"/>
              </a:rPr>
              <a:t>Micro </a:t>
            </a:r>
            <a:r>
              <a:rPr lang="fr-FR" sz="2400" b="1" dirty="0" err="1" smtClean="0">
                <a:solidFill>
                  <a:srgbClr val="800000"/>
                </a:solidFill>
                <a:latin typeface="Arial" charset="0"/>
                <a:cs typeface="Arial" charset="0"/>
              </a:rPr>
              <a:t>Kernel</a:t>
            </a:r>
            <a:endParaRPr lang="fr-FR" sz="2400" b="1" dirty="0" smtClean="0">
              <a:solidFill>
                <a:srgbClr val="800000"/>
              </a:solidFill>
              <a:latin typeface="Arial" charset="0"/>
              <a:cs typeface="Arial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000" dirty="0" smtClean="0">
                <a:latin typeface="Arial" charset="0"/>
                <a:cs typeface="Arial" charset="0"/>
              </a:rPr>
              <a:t>Seul un micro kernel est maintenu dans le </a:t>
            </a:r>
            <a:r>
              <a:rPr lang="fr-FR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kernel </a:t>
            </a:r>
            <a:r>
              <a:rPr lang="fr-FR" sz="2000" b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space</a:t>
            </a:r>
            <a:r>
              <a:rPr lang="fr-FR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fr-FR" sz="2000" dirty="0" smtClean="0">
                <a:latin typeface="Arial" charset="0"/>
                <a:cs typeface="Arial" charset="0"/>
              </a:rPr>
              <a:t>et les modules sont logés dans le </a:t>
            </a:r>
            <a:r>
              <a:rPr lang="fr-FR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user </a:t>
            </a:r>
            <a:r>
              <a:rPr lang="fr-FR" sz="2000" b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space</a:t>
            </a:r>
            <a:r>
              <a:rPr lang="fr-FR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fr-FR" sz="2000" dirty="0" smtClean="0">
                <a:latin typeface="Arial" charset="0"/>
                <a:cs typeface="Arial" charset="0"/>
              </a:rPr>
              <a:t>sous forme de serveurs qui communiquent avec le </a:t>
            </a:r>
            <a:r>
              <a:rPr lang="fr-FR" sz="2000" dirty="0" err="1" smtClean="0">
                <a:latin typeface="Arial" charset="0"/>
                <a:cs typeface="Arial" charset="0"/>
              </a:rPr>
              <a:t>kernel</a:t>
            </a:r>
            <a:endParaRPr lang="fr-FR" sz="2000" dirty="0" smtClean="0">
              <a:latin typeface="Arial" charset="0"/>
              <a:cs typeface="Arial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000" dirty="0" smtClean="0">
              <a:latin typeface="Arial" charset="0"/>
              <a:cs typeface="Arial" charset="0"/>
            </a:endParaRPr>
          </a:p>
          <a:p>
            <a:pPr marL="342900" lvl="0" indent="-3429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b="1" dirty="0" smtClean="0">
                <a:solidFill>
                  <a:srgbClr val="800000"/>
                </a:solidFill>
                <a:latin typeface="Arial" charset="0"/>
                <a:cs typeface="Arial" charset="0"/>
              </a:rPr>
              <a:t>Kernel Hybride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000" dirty="0" smtClean="0">
                <a:latin typeface="Arial" charset="0"/>
                <a:cs typeface="Arial" charset="0"/>
              </a:rPr>
              <a:t>C’est une combinaison des deux formes de kernel ou l’on charge les modules soit dans le </a:t>
            </a:r>
            <a:r>
              <a:rPr lang="fr-FR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kernel </a:t>
            </a:r>
            <a:r>
              <a:rPr lang="fr-FR" sz="2000" b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space</a:t>
            </a:r>
            <a:r>
              <a:rPr lang="fr-FR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fr-FR" sz="2000" dirty="0" smtClean="0">
                <a:latin typeface="Arial" charset="0"/>
                <a:cs typeface="Arial" charset="0"/>
              </a:rPr>
              <a:t>(module binaire chargeable) ou dans le </a:t>
            </a:r>
            <a:r>
              <a:rPr lang="fr-FR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user </a:t>
            </a:r>
            <a:r>
              <a:rPr lang="fr-FR" sz="2000" b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space</a:t>
            </a:r>
            <a:r>
              <a:rPr lang="fr-FR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fr-FR" sz="2000" dirty="0" smtClean="0">
                <a:latin typeface="Arial" charset="0"/>
                <a:cs typeface="Arial" charset="0"/>
              </a:rPr>
              <a:t>(serveur)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rallélogramme 22"/>
          <p:cNvSpPr/>
          <p:nvPr/>
        </p:nvSpPr>
        <p:spPr>
          <a:xfrm>
            <a:off x="8643966" y="6453336"/>
            <a:ext cx="504056" cy="332656"/>
          </a:xfrm>
          <a:prstGeom prst="parallelogram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idx="10"/>
          </p:nvPr>
        </p:nvSpPr>
        <p:spPr>
          <a:xfrm>
            <a:off x="8748464" y="6448252"/>
            <a:ext cx="288032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5</a:t>
            </a:fld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60040" y="1124744"/>
            <a:ext cx="7236296" cy="5847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</a:rPr>
              <a:t>Fonctions du </a:t>
            </a:r>
            <a:r>
              <a:rPr lang="fr-FR" sz="3200" b="1" dirty="0" err="1" smtClean="0">
                <a:solidFill>
                  <a:schemeClr val="bg1"/>
                </a:solidFill>
              </a:rPr>
              <a:t>kernel</a:t>
            </a:r>
            <a:endParaRPr lang="fr-FR" sz="3200" b="1" dirty="0" smtClean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5496" y="1997844"/>
            <a:ext cx="8928992" cy="5155247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 smtClean="0"/>
              <a:t>Le </a:t>
            </a:r>
            <a:r>
              <a:rPr lang="fr-FR" sz="2000" dirty="0" err="1" smtClean="0"/>
              <a:t>Kernel</a:t>
            </a:r>
            <a:r>
              <a:rPr lang="fr-FR" sz="2000" dirty="0" smtClean="0"/>
              <a:t> </a:t>
            </a:r>
            <a:r>
              <a:rPr lang="fr-FR" sz="2000" dirty="0"/>
              <a:t>offre à tout les éléments </a:t>
            </a:r>
            <a:r>
              <a:rPr lang="fr-FR" sz="2000" dirty="0" smtClean="0"/>
              <a:t>du </a:t>
            </a:r>
            <a:r>
              <a:rPr lang="fr-FR" sz="2000" dirty="0"/>
              <a:t>système d’exploitation des </a:t>
            </a:r>
            <a:r>
              <a:rPr lang="fr-FR" sz="2000" b="1" dirty="0" smtClean="0">
                <a:solidFill>
                  <a:srgbClr val="FF0000"/>
                </a:solidFill>
              </a:rPr>
              <a:t>services basiques </a:t>
            </a:r>
            <a:r>
              <a:rPr lang="fr-FR" sz="2000" dirty="0" smtClean="0"/>
              <a:t>tel que: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1600" dirty="0" smtClean="0"/>
          </a:p>
          <a:p>
            <a:pPr marL="800053" lvl="1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Gestion de la mémoire</a:t>
            </a:r>
          </a:p>
          <a:p>
            <a:pPr marL="800053" lvl="1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Gestion des processus</a:t>
            </a:r>
          </a:p>
          <a:p>
            <a:pPr marL="800053" lvl="1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Gestion du système de fichier</a:t>
            </a:r>
          </a:p>
          <a:p>
            <a:pPr marL="800053" lvl="1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Gestion des E/S</a:t>
            </a:r>
          </a:p>
          <a:p>
            <a:pPr marL="800053" lvl="1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Communication interprocessus</a:t>
            </a:r>
          </a:p>
          <a:p>
            <a:pPr marL="800053" lvl="1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Gestion de l’accès au périphériques</a:t>
            </a:r>
          </a:p>
          <a:p>
            <a:pPr marL="800053" lvl="1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Gestion des protocoles réseaux</a:t>
            </a:r>
          </a:p>
          <a:p>
            <a:pPr marL="800053" lvl="1" indent="-342900" algn="just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/>
              <a:t>Toutes communications avec ces services se font </a:t>
            </a:r>
            <a:r>
              <a:rPr lang="fr-FR" sz="2000" dirty="0" smtClean="0"/>
              <a:t>via des </a:t>
            </a:r>
            <a:r>
              <a:rPr lang="fr-FR" sz="2000" b="1" dirty="0">
                <a:solidFill>
                  <a:srgbClr val="FF0000"/>
                </a:solidFill>
              </a:rPr>
              <a:t>appels système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1100" dirty="0">
              <a:solidFill>
                <a:srgbClr val="FF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dirty="0"/>
              <a:t>Les appels système sont fournit par une Interface que l’on nomme </a:t>
            </a:r>
            <a:r>
              <a:rPr lang="fr-FR" sz="2000" b="1" dirty="0">
                <a:solidFill>
                  <a:srgbClr val="FF0000"/>
                </a:solidFill>
              </a:rPr>
              <a:t>« system call interface »</a:t>
            </a:r>
          </a:p>
          <a:p>
            <a:pPr marL="800053" lvl="1" indent="-34290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800053" lvl="1" indent="-34290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rallélogramme 22"/>
          <p:cNvSpPr/>
          <p:nvPr/>
        </p:nvSpPr>
        <p:spPr>
          <a:xfrm>
            <a:off x="8572528" y="6453336"/>
            <a:ext cx="536546" cy="332656"/>
          </a:xfrm>
          <a:prstGeom prst="parallelogram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idx="10"/>
          </p:nvPr>
        </p:nvSpPr>
        <p:spPr>
          <a:xfrm>
            <a:off x="8643966" y="6448252"/>
            <a:ext cx="39253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6</a:t>
            </a:fld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85720" y="1124744"/>
            <a:ext cx="6950576" cy="5847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lvl="0" defTabSz="407442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defRPr/>
            </a:pPr>
            <a:r>
              <a:rPr lang="fr-FR" sz="3200" b="1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Appels Système  </a:t>
            </a:r>
            <a:endParaRPr lang="fr-FR" sz="3200" b="1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1679"/>
            <a:ext cx="91440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775"/>
            <a:r>
              <a:rPr lang="fr-FR" sz="2400" b="1" dirty="0" err="1" smtClean="0">
                <a:solidFill>
                  <a:srgbClr val="800000"/>
                </a:solidFill>
              </a:rPr>
              <a:t>Kernel</a:t>
            </a:r>
            <a:r>
              <a:rPr lang="fr-FR" sz="2400" b="1" dirty="0" smtClean="0">
                <a:solidFill>
                  <a:srgbClr val="800000"/>
                </a:solidFill>
              </a:rPr>
              <a:t> mode</a:t>
            </a:r>
          </a:p>
          <a:p>
            <a:pPr indent="358775"/>
            <a:endParaRPr lang="fr-FR" sz="2400" b="1" dirty="0" smtClean="0">
              <a:solidFill>
                <a:srgbClr val="800000"/>
              </a:solidFill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fr-FR" sz="2400" dirty="0" smtClean="0">
              <a:latin typeface="Arial" charset="0"/>
              <a:cs typeface="Arial" charset="0"/>
            </a:endParaRP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charset="0"/>
                <a:cs typeface="Arial" charset="0"/>
              </a:rPr>
              <a:t>Un code en cours d’exécution dans le </a:t>
            </a:r>
            <a:r>
              <a:rPr lang="fr-FR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kernel </a:t>
            </a:r>
            <a:r>
              <a:rPr lang="fr-FR" sz="2000" b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space</a:t>
            </a:r>
            <a:r>
              <a:rPr lang="fr-FR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fr-FR" sz="2000" dirty="0" smtClean="0">
                <a:latin typeface="Arial" charset="0"/>
                <a:cs typeface="Arial" charset="0"/>
              </a:rPr>
              <a:t>à un accès complet et sans restriction à la couche hardware, il peut exécuter n’importe quel instruction CPU, agir sur la mémoire ..etc. 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fr-FR" sz="2000" dirty="0" smtClean="0">
              <a:latin typeface="Arial" charset="0"/>
              <a:cs typeface="Arial" charset="0"/>
            </a:endParaRP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 charset="0"/>
                <a:cs typeface="Arial" charset="0"/>
              </a:rPr>
              <a:t>Le </a:t>
            </a:r>
            <a:r>
              <a:rPr lang="fr-FR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mode kernel </a:t>
            </a:r>
            <a:r>
              <a:rPr lang="fr-FR" sz="2000" dirty="0" smtClean="0">
                <a:latin typeface="Arial" charset="0"/>
                <a:cs typeface="Arial" charset="0"/>
              </a:rPr>
              <a:t>est généralement réservé aux fonctions bas niveau les plus </a:t>
            </a:r>
            <a:r>
              <a:rPr lang="fr-FR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« </a:t>
            </a:r>
            <a:r>
              <a:rPr lang="fr-FR" sz="2000" b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trusted</a:t>
            </a:r>
            <a:r>
              <a:rPr lang="fr-FR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 ». </a:t>
            </a:r>
            <a:r>
              <a:rPr lang="fr-FR" sz="2000" dirty="0" smtClean="0">
                <a:latin typeface="Arial" charset="0"/>
                <a:cs typeface="Arial" charset="0"/>
              </a:rPr>
              <a:t>Les crashs qui surviennent en mode Kernel sont catastrophique et causent souvent l’arrêt de la machine.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rallélogramme 22"/>
          <p:cNvSpPr/>
          <p:nvPr/>
        </p:nvSpPr>
        <p:spPr>
          <a:xfrm>
            <a:off x="8572528" y="6453336"/>
            <a:ext cx="536546" cy="332656"/>
          </a:xfrm>
          <a:prstGeom prst="parallelogram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idx="10"/>
          </p:nvPr>
        </p:nvSpPr>
        <p:spPr>
          <a:xfrm>
            <a:off x="8643966" y="6448252"/>
            <a:ext cx="39253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7</a:t>
            </a:fld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85720" y="1124744"/>
            <a:ext cx="6950576" cy="5847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lvl="0" defTabSz="407442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defRPr/>
            </a:pPr>
            <a:r>
              <a:rPr lang="fr-FR" sz="3200" b="1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Appels Système </a:t>
            </a:r>
            <a:endParaRPr lang="fr-FR" sz="3200" b="1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714488"/>
            <a:ext cx="9144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 smtClean="0">
              <a:latin typeface="Arial" charset="0"/>
              <a:cs typeface="Arial" charset="0"/>
            </a:endParaRPr>
          </a:p>
          <a:p>
            <a:pPr indent="35877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 dirty="0" smtClean="0">
                <a:solidFill>
                  <a:srgbClr val="800000"/>
                </a:solidFill>
              </a:rPr>
              <a:t>User mode</a:t>
            </a:r>
          </a:p>
          <a:p>
            <a:pPr indent="358775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b="1" dirty="0" smtClean="0">
              <a:solidFill>
                <a:srgbClr val="800000"/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 smtClean="0">
              <a:latin typeface="Arial" charset="0"/>
              <a:cs typeface="Arial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+mj-lt"/>
                <a:cs typeface="Arial" charset="0"/>
              </a:rPr>
              <a:t>Dans le </a:t>
            </a:r>
            <a:r>
              <a:rPr lang="fr-FR" sz="2000" b="1" dirty="0" smtClean="0">
                <a:solidFill>
                  <a:srgbClr val="FF0000"/>
                </a:solidFill>
                <a:latin typeface="+mj-lt"/>
                <a:cs typeface="Arial" charset="0"/>
              </a:rPr>
              <a:t>user </a:t>
            </a:r>
            <a:r>
              <a:rPr lang="fr-FR" sz="2000" b="1" dirty="0" err="1" smtClean="0">
                <a:solidFill>
                  <a:srgbClr val="FF0000"/>
                </a:solidFill>
                <a:latin typeface="+mj-lt"/>
                <a:cs typeface="Arial" charset="0"/>
              </a:rPr>
              <a:t>space</a:t>
            </a:r>
            <a:r>
              <a:rPr lang="fr-FR" sz="2000" dirty="0" smtClean="0">
                <a:latin typeface="+mj-lt"/>
                <a:cs typeface="Arial" charset="0"/>
              </a:rPr>
              <a:t>, le code qui est en train de s’exécuter n’a pas la possibilité d’accéder directement au hardware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fr-FR" sz="2000" dirty="0" smtClean="0">
              <a:latin typeface="+mj-lt"/>
              <a:cs typeface="Arial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+mj-lt"/>
                <a:cs typeface="Arial" charset="0"/>
              </a:rPr>
              <a:t>Il doit si besoin est, déléguer certaines taches a l’API système </a:t>
            </a:r>
            <a:r>
              <a:rPr lang="fr-FR" sz="2000" b="1" dirty="0">
                <a:solidFill>
                  <a:srgbClr val="FF0000"/>
                </a:solidFill>
                <a:latin typeface="+mj-lt"/>
              </a:rPr>
              <a:t>« system call interface »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000" dirty="0">
              <a:latin typeface="+mj-lt"/>
              <a:cs typeface="Arial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+mj-lt"/>
                <a:cs typeface="Arial" charset="0"/>
              </a:rPr>
              <a:t>Cette isolation offre une bonne protection car les crash en mode utilisateur sont récupérables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rallélogramme 22"/>
          <p:cNvSpPr/>
          <p:nvPr/>
        </p:nvSpPr>
        <p:spPr>
          <a:xfrm>
            <a:off x="8643966" y="6453336"/>
            <a:ext cx="504056" cy="332656"/>
          </a:xfrm>
          <a:prstGeom prst="parallelogram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idx="10"/>
          </p:nvPr>
        </p:nvSpPr>
        <p:spPr>
          <a:xfrm>
            <a:off x="8715404" y="6500834"/>
            <a:ext cx="428596" cy="357166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8</a:t>
            </a:fld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282" y="1071546"/>
            <a:ext cx="7236296" cy="5847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</a:rPr>
              <a:t>Composants</a:t>
            </a:r>
            <a:r>
              <a:rPr lang="en-US" sz="3200" b="1" dirty="0" smtClean="0">
                <a:solidFill>
                  <a:schemeClr val="bg1"/>
                </a:solidFill>
              </a:rPr>
              <a:t> du Kernel</a:t>
            </a:r>
            <a:endParaRPr lang="fr-FR" sz="32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066855"/>
              </p:ext>
            </p:extLst>
          </p:nvPr>
        </p:nvGraphicFramePr>
        <p:xfrm>
          <a:off x="173330" y="2204864"/>
          <a:ext cx="8791158" cy="36549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5579"/>
                <a:gridCol w="4395579"/>
              </a:tblGrid>
              <a:tr h="616153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Le cœur </a:t>
                      </a:r>
                      <a:r>
                        <a:rPr lang="fr-FR" sz="2000" baseline="0" dirty="0" smtClean="0"/>
                        <a:t>du Kernel</a:t>
                      </a:r>
                      <a:endParaRPr lang="fr-F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Les modules du Kernel</a:t>
                      </a:r>
                      <a:endParaRPr lang="fr-FR" sz="2000" dirty="0"/>
                    </a:p>
                  </a:txBody>
                  <a:tcPr anchor="ctr"/>
                </a:tc>
              </a:tr>
              <a:tr h="1112039">
                <a:tc>
                  <a:txBody>
                    <a:bodyPr/>
                    <a:lstStyle/>
                    <a:p>
                      <a:pPr algn="just"/>
                      <a:r>
                        <a:rPr lang="fr-FR" baseline="0" dirty="0" smtClean="0"/>
                        <a:t>C’est la partie irréductible du noyau qui sera chargé intégralement en mémoire par le </a:t>
                      </a:r>
                      <a:r>
                        <a:rPr lang="fr-FR" baseline="0" dirty="0" err="1" smtClean="0"/>
                        <a:t>bootloader</a:t>
                      </a:r>
                      <a:r>
                        <a:rPr lang="fr-FR" baseline="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dirty="0" smtClean="0"/>
                        <a:t>Des fichiers portant l’extension .ko qui sont chargé s lors du démarrage.</a:t>
                      </a:r>
                    </a:p>
                    <a:p>
                      <a:pPr algn="just"/>
                      <a:r>
                        <a:rPr lang="fr-FR" dirty="0" smtClean="0"/>
                        <a:t>Peuvent être chargés et déchargés a volonté âpres le chargement du Kernel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 anchor="ctr"/>
                </a:tc>
              </a:tr>
              <a:tr h="616153">
                <a:tc>
                  <a:txBody>
                    <a:bodyPr/>
                    <a:lstStyle/>
                    <a:p>
                      <a:r>
                        <a:rPr lang="fr-FR" dirty="0" smtClean="0"/>
                        <a:t>C’est un fichier se trouvant dans ‘/boot‘ et dont la taille est quelques Mo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‘/lib/modules/linux-version/’</a:t>
                      </a:r>
                      <a:endParaRPr lang="fr-FR" dirty="0"/>
                    </a:p>
                  </a:txBody>
                  <a:tcPr anchor="ctr"/>
                </a:tc>
              </a:tr>
              <a:tr h="616153">
                <a:tc>
                  <a:txBody>
                    <a:bodyPr/>
                    <a:lstStyle/>
                    <a:p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zImage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6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bzImage</a:t>
                      </a:r>
                      <a:endParaRPr lang="en-US" sz="16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drivers/</a:t>
                      </a:r>
                    </a:p>
                    <a:p>
                      <a:r>
                        <a:rPr lang="fr-FR" dirty="0" smtClean="0"/>
                        <a:t>net/</a:t>
                      </a:r>
                    </a:p>
                    <a:p>
                      <a:r>
                        <a:rPr lang="fr-FR" dirty="0" err="1" smtClean="0"/>
                        <a:t>sound</a:t>
                      </a:r>
                      <a:r>
                        <a:rPr lang="fr-FR" dirty="0" smtClean="0"/>
                        <a:t>/</a:t>
                      </a:r>
                    </a:p>
                    <a:p>
                      <a:r>
                        <a:rPr lang="fr-FR" dirty="0" err="1" smtClean="0"/>
                        <a:t>fs</a:t>
                      </a:r>
                      <a:r>
                        <a:rPr lang="fr-FR" dirty="0" smtClean="0"/>
                        <a:t>/</a:t>
                      </a:r>
                    </a:p>
                    <a:p>
                      <a:r>
                        <a:rPr lang="fr-FR" dirty="0" smtClean="0"/>
                        <a:t>……..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1071546"/>
            <a:ext cx="7935840" cy="610624"/>
          </a:xfrm>
        </p:spPr>
        <p:txBody>
          <a:bodyPr/>
          <a:lstStyle/>
          <a:p>
            <a:pPr algn="l"/>
            <a:r>
              <a:rPr lang="fr-FR" sz="2400" b="1" dirty="0" smtClean="0">
                <a:solidFill>
                  <a:schemeClr val="bg1"/>
                </a:solidFill>
              </a:rPr>
              <a:t>Manipulation ponctuelle des modules ( 1/3 )</a:t>
            </a:r>
            <a:endParaRPr lang="fr-FR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25925"/>
              </p:ext>
            </p:extLst>
          </p:nvPr>
        </p:nvGraphicFramePr>
        <p:xfrm>
          <a:off x="173330" y="2204864"/>
          <a:ext cx="8791158" cy="32958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55728"/>
                <a:gridCol w="5035430"/>
              </a:tblGrid>
              <a:tr h="4870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commandes</a:t>
                      </a:r>
                      <a:endParaRPr lang="fr-F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Fonctionnalités</a:t>
                      </a:r>
                      <a:endParaRPr lang="fr-FR" sz="2000" dirty="0"/>
                    </a:p>
                  </a:txBody>
                  <a:tcPr anchor="ctr"/>
                </a:tc>
              </a:tr>
              <a:tr h="655840">
                <a:tc>
                  <a:txBody>
                    <a:bodyPr/>
                    <a:lstStyle/>
                    <a:p>
                      <a:r>
                        <a:rPr lang="fr-FR" sz="1800" b="1" baseline="0" dirty="0" err="1" smtClean="0"/>
                        <a:t>lsmod</a:t>
                      </a:r>
                      <a:endParaRPr lang="fr-FR" sz="1800" b="1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Affichage des modules chargés en mémoire</a:t>
                      </a:r>
                      <a:endParaRPr lang="fr-FR" dirty="0"/>
                    </a:p>
                  </a:txBody>
                  <a:tcPr anchor="ctr"/>
                </a:tc>
              </a:tr>
              <a:tr h="655840">
                <a:tc>
                  <a:txBody>
                    <a:bodyPr/>
                    <a:lstStyle/>
                    <a:p>
                      <a:r>
                        <a:rPr lang="fr-FR" sz="1800" b="1" dirty="0" err="1" smtClean="0"/>
                        <a:t>modprobe</a:t>
                      </a:r>
                      <a:r>
                        <a:rPr lang="fr-FR" sz="1800" b="1" baseline="0" dirty="0" smtClean="0"/>
                        <a:t>   -l</a:t>
                      </a:r>
                      <a:endParaRPr lang="fr-F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Affichage des modules disponibles sur le système</a:t>
                      </a:r>
                      <a:endParaRPr lang="fr-FR" dirty="0"/>
                    </a:p>
                  </a:txBody>
                  <a:tcPr anchor="ctr"/>
                </a:tc>
              </a:tr>
              <a:tr h="783594">
                <a:tc>
                  <a:txBody>
                    <a:bodyPr/>
                    <a:lstStyle/>
                    <a:p>
                      <a:r>
                        <a:rPr lang="fr-FR" sz="1800" b="1" dirty="0" err="1" smtClean="0"/>
                        <a:t>rmmod</a:t>
                      </a:r>
                      <a:r>
                        <a:rPr lang="fr-FR" sz="1800" b="1" baseline="0" dirty="0" smtClean="0"/>
                        <a:t>  </a:t>
                      </a:r>
                      <a:r>
                        <a:rPr lang="fr-FR" sz="1800" b="1" baseline="0" dirty="0" err="1" smtClean="0"/>
                        <a:t>nom_module</a:t>
                      </a:r>
                      <a:endParaRPr lang="fr-FR" sz="1800" b="1" baseline="0" dirty="0" smtClean="0"/>
                    </a:p>
                    <a:p>
                      <a:r>
                        <a:rPr lang="fr-FR" sz="1800" b="1" baseline="0" dirty="0" err="1" smtClean="0"/>
                        <a:t>modprobe</a:t>
                      </a:r>
                      <a:r>
                        <a:rPr lang="fr-FR" sz="1800" b="1" baseline="0" dirty="0" smtClean="0"/>
                        <a:t>  - r  </a:t>
                      </a:r>
                      <a:r>
                        <a:rPr lang="fr-FR" sz="1800" b="1" baseline="0" dirty="0" err="1" smtClean="0"/>
                        <a:t>nom_module</a:t>
                      </a:r>
                      <a:endParaRPr lang="fr-F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Retrait d’un module chargé en mémoire</a:t>
                      </a:r>
                      <a:endParaRPr lang="fr-FR" dirty="0"/>
                    </a:p>
                  </a:txBody>
                  <a:tcPr anchor="ctr"/>
                </a:tc>
              </a:tr>
              <a:tr h="713523">
                <a:tc>
                  <a:txBody>
                    <a:bodyPr/>
                    <a:lstStyle/>
                    <a:p>
                      <a:r>
                        <a:rPr lang="fr-FR" sz="1800" b="1" dirty="0" err="1" smtClean="0"/>
                        <a:t>insmod</a:t>
                      </a:r>
                      <a:r>
                        <a:rPr lang="fr-FR" sz="1800" b="1" dirty="0" smtClean="0"/>
                        <a:t>  </a:t>
                      </a:r>
                      <a:r>
                        <a:rPr lang="fr-FR" sz="1800" b="1" dirty="0" err="1" smtClean="0"/>
                        <a:t>fichier_module</a:t>
                      </a:r>
                      <a:endParaRPr lang="fr-FR" sz="1800" b="1" dirty="0" smtClean="0"/>
                    </a:p>
                    <a:p>
                      <a:r>
                        <a:rPr lang="fr-FR" sz="1800" b="1" dirty="0" err="1" smtClean="0"/>
                        <a:t>modprobe</a:t>
                      </a:r>
                      <a:r>
                        <a:rPr lang="fr-FR" sz="1800" b="1" dirty="0" smtClean="0"/>
                        <a:t>  </a:t>
                      </a:r>
                      <a:r>
                        <a:rPr lang="fr-FR" sz="1800" b="1" dirty="0" err="1" smtClean="0"/>
                        <a:t>nom_module</a:t>
                      </a:r>
                      <a:endParaRPr lang="fr-F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Chargement d’un module en mémoire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Parallélogramme 5"/>
          <p:cNvSpPr/>
          <p:nvPr/>
        </p:nvSpPr>
        <p:spPr>
          <a:xfrm>
            <a:off x="8643966" y="6453336"/>
            <a:ext cx="504056" cy="332656"/>
          </a:xfrm>
          <a:prstGeom prst="parallelogram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fr-FR" sz="1200" dirty="0" smtClean="0"/>
              <a:t>11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1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hème1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11807</TotalTime>
  <Words>1563</Words>
  <Application>Microsoft Office PowerPoint</Application>
  <PresentationFormat>Affichage à l'écran (4:3)</PresentationFormat>
  <Paragraphs>257</Paragraphs>
  <Slides>24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24</vt:i4>
      </vt:variant>
    </vt:vector>
  </HeadingPairs>
  <TitlesOfParts>
    <vt:vector size="35" baseType="lpstr">
      <vt:lpstr>Arial Unicode MS</vt:lpstr>
      <vt:lpstr>Arial</vt:lpstr>
      <vt:lpstr>Calibri</vt:lpstr>
      <vt:lpstr>Microsoft Sans Serif</vt:lpstr>
      <vt:lpstr>Symbol</vt:lpstr>
      <vt:lpstr>Times New Roman</vt:lpstr>
      <vt:lpstr>Wingdings</vt:lpstr>
      <vt:lpstr>Thème1</vt:lpstr>
      <vt:lpstr>1_Modèle par défaut</vt:lpstr>
      <vt:lpstr>1_Thème1</vt:lpstr>
      <vt:lpstr>2_Modèle par défaut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Manipulation ponctuelle des modules ( 1/3 )</vt:lpstr>
      <vt:lpstr>Manipulation ponctuelle des modules ( 2/3 )</vt:lpstr>
      <vt:lpstr>Manipulation ponctuelle des modules ( 3/3 )</vt:lpstr>
      <vt:lpstr>Présentation PowerPoint</vt:lpstr>
      <vt:lpstr>Procédure de compilation et d’exploitation</vt:lpstr>
      <vt:lpstr>Procédure de compilation et d’exploitation</vt:lpstr>
      <vt:lpstr>Procédure de compilation et d’exploitation</vt:lpstr>
      <vt:lpstr>Procédure de compilation et d’exploitation</vt:lpstr>
      <vt:lpstr>Procédure de compilation et d’exploitation</vt:lpstr>
      <vt:lpstr>Procédure de compilation et d’exploitation</vt:lpstr>
      <vt:lpstr>Procédure de compilation et d’exploitation</vt:lpstr>
      <vt:lpstr>Procédure de compilation et d’exploitation</vt:lpstr>
      <vt:lpstr>Procédure de compilation et d’exploitation</vt:lpstr>
      <vt:lpstr>Patch du noyau</vt:lpstr>
      <vt:lpstr>Patch du noyau</vt:lpstr>
      <vt:lpstr>Patch du noyau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Bayrem KADDOUSSI</dc:creator>
  <cp:lastModifiedBy>Med Zied</cp:lastModifiedBy>
  <cp:revision>1128</cp:revision>
  <dcterms:created xsi:type="dcterms:W3CDTF">2012-12-01T12:57:55Z</dcterms:created>
  <dcterms:modified xsi:type="dcterms:W3CDTF">2018-11-03T10:44:47Z</dcterms:modified>
</cp:coreProperties>
</file>