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4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89A4C-0F92-4C01-953C-7822D6000A87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3C64C-57DF-4FAB-B324-22BC5FC02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36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3C64C-57DF-4FAB-B324-22BC5FC02F2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51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AE9C-72EB-C151-BC1A-915D00D2F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CB8ED-0229-B6F9-5E89-42A9A872F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6B050-98EA-3D49-4DB4-72F8346C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60C-910F-4AB1-8FC4-7C6F56A97BB9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2B300-5AE2-5198-C9C3-35236E14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A008-4A43-EE2C-87E3-12EB36E3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A74-296C-436B-885F-F81B40F00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6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C1E2-2943-83B2-6CD0-00E1F40F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4023F-6392-6B3F-455E-9A875916B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2BBC1-DF66-C857-F713-0961A19A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60C-910F-4AB1-8FC4-7C6F56A97BB9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72455-E059-A713-6E24-4F0B7A6D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37858-55D0-FA9E-B41E-F0078F42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A74-296C-436B-885F-F81B40F00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18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86D34-244D-5C8D-A3AF-40529DFC0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CD2D2-8463-6D3B-D9B5-44C8B9F82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3B7F9-890A-1BB5-136A-D38CA016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60C-910F-4AB1-8FC4-7C6F56A97BB9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C776-FD27-308D-6EC2-D873B0B6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8B7D6-B119-A692-9661-3FB74506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A74-296C-436B-885F-F81B40F00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04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1EFF-D5AD-4637-048A-2B21CC69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1C48-7F02-E452-1030-734638533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1B9B2-9573-4F08-7BFB-29404069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60C-910F-4AB1-8FC4-7C6F56A97BB9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834A-6928-3854-288F-18931A26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922CD-9C46-B63E-ADDA-7B230761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A74-296C-436B-885F-F81B40F00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93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7736-BD10-86AE-252C-81AAB63C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453CA-6FAD-B2F6-EC7B-316A59C9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8BA84-BF15-41B4-56E0-256AD90D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60C-910F-4AB1-8FC4-7C6F56A97BB9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57EAD-7F75-94C1-BB9F-FD708013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9360-7171-3CB4-F46F-060746C6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A74-296C-436B-885F-F81B40F00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68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4805-49B5-D6E3-7140-65E7DB7F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2F71D-1143-AADC-2A21-3D105020D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B571C-EE58-535D-7AC5-A1EBCA098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3FE3B-0449-8834-CEA0-3B2E3CE6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60C-910F-4AB1-8FC4-7C6F56A97BB9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E4162-491E-4E31-3B88-A44B9725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0E3D5-1D6C-DA01-9C8B-8DEF38F6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A74-296C-436B-885F-F81B40F00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3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F85A-BA3E-F70E-84F1-A5BE58B4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B5497-D415-610B-B261-8519ECFF3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44966-8777-E90A-F6B1-CD531A377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9968C-3450-836E-794C-F8E440799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367AA-5D5A-7597-31D5-E382E400F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D9438-D25B-B6C3-7C58-175D61CA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60C-910F-4AB1-8FC4-7C6F56A97BB9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ED6CF-6B93-6B2F-F742-47051BDC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16D27-2B65-7508-7635-9B14BD01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A74-296C-436B-885F-F81B40F00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3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EAF0-6973-4AF7-0E48-F0971573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4CF8A4-9D29-A50D-9DB3-FFED4ADE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60C-910F-4AB1-8FC4-7C6F56A97BB9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BAF14-CB73-528B-A4F5-BC455BF3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ED7A4-02BA-D678-B037-564A1BA5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A74-296C-436B-885F-F81B40F00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10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82B32-6852-E931-D474-4B6BA3BF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60C-910F-4AB1-8FC4-7C6F56A97BB9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86A733-DEB7-D12F-B8AE-C0FAF64F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F1C97-5903-E92F-E74F-F0001983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A74-296C-436B-885F-F81B40F00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17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C173-32BD-452E-D038-96C39ECE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EB2B6-68EF-611B-E51A-A26D023B2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47211-965F-6671-495F-50A7B1295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4D5AA-AE38-7086-E6C6-24FDB35B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60C-910F-4AB1-8FC4-7C6F56A97BB9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56082-9EC1-D089-2136-0AF5ADEE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18690-EFCE-D12D-2C6D-BEF7F8CB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A74-296C-436B-885F-F81B40F00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87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7CA6-71B0-3D92-F3A9-2C99462F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54A40-B01A-002D-F5AF-B7DC121DF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7AC07-8909-99B0-AB1D-D1C7C6FE2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3182D-28A0-6800-7EA0-3FD046D3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760C-910F-4AB1-8FC4-7C6F56A97BB9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60C41-68A2-91A5-AC49-83686D6D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D5F27-30EE-C1C7-2579-60E742F9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EFA74-296C-436B-885F-F81B40F001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75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AF975-671F-469C-5A2F-9E0E62C2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AF475-7C67-2889-B7A3-2555E4FC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F989-3E82-1670-C429-714132A14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CB760C-910F-4AB1-8FC4-7C6F56A97BB9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7D76-9FAB-660B-D849-172E3B052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07573-100D-E1F9-4F97-669198258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3EFA74-296C-436B-885F-F81B40F0019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16ABE5-C8F0-4322-1CBA-FB89F22AE5D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7938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163598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5C2386F-8BCF-D567-7783-3AF12A32A84F}"/>
              </a:ext>
            </a:extLst>
          </p:cNvPr>
          <p:cNvSpPr/>
          <p:nvPr/>
        </p:nvSpPr>
        <p:spPr>
          <a:xfrm>
            <a:off x="0" y="5326255"/>
            <a:ext cx="12192000" cy="15317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9E8C77-24FE-3B80-9B36-273010D69707}"/>
              </a:ext>
            </a:extLst>
          </p:cNvPr>
          <p:cNvSpPr/>
          <p:nvPr/>
        </p:nvSpPr>
        <p:spPr>
          <a:xfrm>
            <a:off x="0" y="3499021"/>
            <a:ext cx="12192000" cy="18289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F09FBD-A8EC-C8C8-5D24-5EF42E50A4EE}"/>
              </a:ext>
            </a:extLst>
          </p:cNvPr>
          <p:cNvSpPr/>
          <p:nvPr/>
        </p:nvSpPr>
        <p:spPr>
          <a:xfrm>
            <a:off x="0" y="616392"/>
            <a:ext cx="12192000" cy="28907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CC362-B51D-1C56-085F-F9693D94953D}"/>
              </a:ext>
            </a:extLst>
          </p:cNvPr>
          <p:cNvSpPr txBox="1"/>
          <p:nvPr/>
        </p:nvSpPr>
        <p:spPr>
          <a:xfrm>
            <a:off x="638026" y="2282711"/>
            <a:ext cx="197348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dirty="0"/>
              <a:t>Statistic Model Solution</a:t>
            </a:r>
            <a:endParaRPr lang="en-GB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9CF6A-E424-B2F2-72BA-764CE1375BC5}"/>
              </a:ext>
            </a:extLst>
          </p:cNvPr>
          <p:cNvSpPr txBox="1"/>
          <p:nvPr/>
        </p:nvSpPr>
        <p:spPr>
          <a:xfrm>
            <a:off x="1084182" y="4146765"/>
            <a:ext cx="17563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dirty="0"/>
              <a:t>model-based target sampling routing</a:t>
            </a:r>
            <a:endParaRPr lang="en-GB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904DC-5CAF-501C-FDCD-29B03C067E28}"/>
              </a:ext>
            </a:extLst>
          </p:cNvPr>
          <p:cNvSpPr txBox="1"/>
          <p:nvPr/>
        </p:nvSpPr>
        <p:spPr>
          <a:xfrm>
            <a:off x="1283253" y="6097943"/>
            <a:ext cx="15371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dirty="0"/>
              <a:t>Data obtained by XP2</a:t>
            </a:r>
            <a:endParaRPr lang="en-GB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59FEC8-0D3B-32DF-1621-0923CD5519F1}"/>
              </a:ext>
            </a:extLst>
          </p:cNvPr>
          <p:cNvCxnSpPr>
            <a:cxnSpLocks/>
          </p:cNvCxnSpPr>
          <p:nvPr/>
        </p:nvCxnSpPr>
        <p:spPr>
          <a:xfrm>
            <a:off x="1709389" y="4781106"/>
            <a:ext cx="360000" cy="108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BA8B2A-902D-989C-F473-8B35E7BA58D7}"/>
              </a:ext>
            </a:extLst>
          </p:cNvPr>
          <p:cNvSpPr txBox="1"/>
          <p:nvPr/>
        </p:nvSpPr>
        <p:spPr>
          <a:xfrm>
            <a:off x="3237714" y="2267742"/>
            <a:ext cx="28347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dirty="0"/>
              <a:t>Statistic Model Solution </a:t>
            </a:r>
            <a:r>
              <a:rPr lang="pt-PT" sz="1400" dirty="0">
                <a:solidFill>
                  <a:srgbClr val="FF0000"/>
                </a:solidFill>
              </a:rPr>
              <a:t>(no operational assimilation)</a:t>
            </a:r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7117E7-FD83-FDDD-3FFB-50FE49FAA3D0}"/>
              </a:ext>
            </a:extLst>
          </p:cNvPr>
          <p:cNvSpPr txBox="1"/>
          <p:nvPr/>
        </p:nvSpPr>
        <p:spPr>
          <a:xfrm>
            <a:off x="3304775" y="4167253"/>
            <a:ext cx="219564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FF0000"/>
                </a:solidFill>
              </a:rPr>
              <a:t>No model-based target sampling routing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5076CC-4C5B-3BE7-C5F0-990F6F15EAB3}"/>
              </a:ext>
            </a:extLst>
          </p:cNvPr>
          <p:cNvSpPr txBox="1"/>
          <p:nvPr/>
        </p:nvSpPr>
        <p:spPr>
          <a:xfrm>
            <a:off x="4028342" y="6095143"/>
            <a:ext cx="17879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dirty="0"/>
              <a:t>Data obtained by XP3 and XP5</a:t>
            </a:r>
            <a:endParaRPr lang="en-GB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C80DB9-D9F6-FDAF-B111-E1AAA88BEB1C}"/>
              </a:ext>
            </a:extLst>
          </p:cNvPr>
          <p:cNvSpPr txBox="1"/>
          <p:nvPr/>
        </p:nvSpPr>
        <p:spPr>
          <a:xfrm>
            <a:off x="7411774" y="4167253"/>
            <a:ext cx="173620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dirty="0"/>
              <a:t>model-based target sampling routing</a:t>
            </a:r>
            <a:endParaRPr lang="en-GB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B1D5E-0762-AEDA-53DA-8993E8E187B0}"/>
              </a:ext>
            </a:extLst>
          </p:cNvPr>
          <p:cNvSpPr txBox="1"/>
          <p:nvPr/>
        </p:nvSpPr>
        <p:spPr>
          <a:xfrm>
            <a:off x="8256730" y="6095143"/>
            <a:ext cx="173620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dirty="0"/>
              <a:t>Data obtained by XP2, 3 and 4</a:t>
            </a:r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C767B7-A12E-CDC6-60FC-C0C1892A6544}"/>
              </a:ext>
            </a:extLst>
          </p:cNvPr>
          <p:cNvSpPr txBox="1"/>
          <p:nvPr/>
        </p:nvSpPr>
        <p:spPr>
          <a:xfrm>
            <a:off x="6467881" y="2970703"/>
            <a:ext cx="27459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Statistic Model Solution </a:t>
            </a:r>
          </a:p>
          <a:p>
            <a:r>
              <a:rPr lang="pt-PT" sz="1200" dirty="0">
                <a:solidFill>
                  <a:srgbClr val="FF0000"/>
                </a:solidFill>
              </a:rPr>
              <a:t>(no operational assimilation)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B845C6-4408-EC7A-0A5D-08987F9021CD}"/>
              </a:ext>
            </a:extLst>
          </p:cNvPr>
          <p:cNvCxnSpPr>
            <a:cxnSpLocks/>
          </p:cNvCxnSpPr>
          <p:nvPr/>
        </p:nvCxnSpPr>
        <p:spPr>
          <a:xfrm>
            <a:off x="1107051" y="2852517"/>
            <a:ext cx="424757" cy="1220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0530A0-D3DF-5A8B-DA36-1AE6C1C66142}"/>
              </a:ext>
            </a:extLst>
          </p:cNvPr>
          <p:cNvCxnSpPr>
            <a:cxnSpLocks/>
          </p:cNvCxnSpPr>
          <p:nvPr/>
        </p:nvCxnSpPr>
        <p:spPr>
          <a:xfrm>
            <a:off x="4684457" y="4856841"/>
            <a:ext cx="360000" cy="108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3F57E9-62DB-34F3-DCF0-9566789D6FCB}"/>
              </a:ext>
            </a:extLst>
          </p:cNvPr>
          <p:cNvCxnSpPr>
            <a:cxnSpLocks/>
          </p:cNvCxnSpPr>
          <p:nvPr/>
        </p:nvCxnSpPr>
        <p:spPr>
          <a:xfrm>
            <a:off x="3837908" y="2790962"/>
            <a:ext cx="550433" cy="1227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0EBF1C-35E9-3F39-B1AC-421576098D18}"/>
              </a:ext>
            </a:extLst>
          </p:cNvPr>
          <p:cNvCxnSpPr>
            <a:cxnSpLocks/>
          </p:cNvCxnSpPr>
          <p:nvPr/>
        </p:nvCxnSpPr>
        <p:spPr>
          <a:xfrm>
            <a:off x="8397487" y="4842044"/>
            <a:ext cx="360000" cy="108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E7F12E-0B4E-BFE3-B2C3-8023C4238738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840851" y="3432368"/>
            <a:ext cx="260520" cy="571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0E5C996-0F12-CA6F-E646-F9AA11654BE9}"/>
              </a:ext>
            </a:extLst>
          </p:cNvPr>
          <p:cNvSpPr txBox="1"/>
          <p:nvPr/>
        </p:nvSpPr>
        <p:spPr>
          <a:xfrm>
            <a:off x="3237713" y="1530004"/>
            <a:ext cx="28347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400" dirty="0"/>
              <a:t>Statistic Model Solution </a:t>
            </a:r>
            <a:r>
              <a:rPr lang="pt-PT" sz="1400" dirty="0">
                <a:solidFill>
                  <a:srgbClr val="00B050"/>
                </a:solidFill>
              </a:rPr>
              <a:t>(with offline assimilation1)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794607-F4EE-CA03-9824-774507A85334}"/>
              </a:ext>
            </a:extLst>
          </p:cNvPr>
          <p:cNvSpPr txBox="1"/>
          <p:nvPr/>
        </p:nvSpPr>
        <p:spPr>
          <a:xfrm>
            <a:off x="6444735" y="2446838"/>
            <a:ext cx="27690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Statistic Model Solution </a:t>
            </a:r>
            <a:r>
              <a:rPr lang="pt-PT" sz="1200" dirty="0">
                <a:solidFill>
                  <a:srgbClr val="00B050"/>
                </a:solidFill>
              </a:rPr>
              <a:t>(w/ offline assimilation1 and w/o assimilation2)</a:t>
            </a:r>
            <a:endParaRPr lang="en-GB" sz="1200" dirty="0">
              <a:solidFill>
                <a:srgbClr val="00B05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D3BC76-00D1-3238-4A5B-7BFE87B749BB}"/>
              </a:ext>
            </a:extLst>
          </p:cNvPr>
          <p:cNvCxnSpPr>
            <a:cxnSpLocks/>
          </p:cNvCxnSpPr>
          <p:nvPr/>
        </p:nvCxnSpPr>
        <p:spPr>
          <a:xfrm flipV="1">
            <a:off x="2480138" y="1863176"/>
            <a:ext cx="734823" cy="4058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27ED8A-93BD-CB9F-8DE5-4A787FDDE077}"/>
              </a:ext>
            </a:extLst>
          </p:cNvPr>
          <p:cNvCxnSpPr>
            <a:cxnSpLocks/>
          </p:cNvCxnSpPr>
          <p:nvPr/>
        </p:nvCxnSpPr>
        <p:spPr>
          <a:xfrm flipV="1">
            <a:off x="2480138" y="2852517"/>
            <a:ext cx="999374" cy="3084324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5354AF3-9DAC-ECC0-FB04-F68754E0ACB1}"/>
              </a:ext>
            </a:extLst>
          </p:cNvPr>
          <p:cNvSpPr txBox="1"/>
          <p:nvPr/>
        </p:nvSpPr>
        <p:spPr>
          <a:xfrm>
            <a:off x="6444735" y="1938558"/>
            <a:ext cx="27690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Statistic Model Solution </a:t>
            </a:r>
            <a:r>
              <a:rPr lang="pt-PT" sz="1200" dirty="0">
                <a:solidFill>
                  <a:srgbClr val="00B050"/>
                </a:solidFill>
              </a:rPr>
              <a:t>(w/ offline assimilation1 and assimilation2)</a:t>
            </a:r>
            <a:endParaRPr lang="en-GB" sz="1200" dirty="0">
              <a:solidFill>
                <a:srgbClr val="00B05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DE8D34D-24BA-CFC5-4A86-475C186744E0}"/>
              </a:ext>
            </a:extLst>
          </p:cNvPr>
          <p:cNvCxnSpPr>
            <a:cxnSpLocks/>
          </p:cNvCxnSpPr>
          <p:nvPr/>
        </p:nvCxnSpPr>
        <p:spPr>
          <a:xfrm flipV="1">
            <a:off x="5264580" y="1526399"/>
            <a:ext cx="1149906" cy="4410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C53C394-02D2-03AA-4D06-E165E8BA6542}"/>
              </a:ext>
            </a:extLst>
          </p:cNvPr>
          <p:cNvSpPr/>
          <p:nvPr/>
        </p:nvSpPr>
        <p:spPr>
          <a:xfrm>
            <a:off x="532434" y="0"/>
            <a:ext cx="2468325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E0A8971-3642-23A9-96BF-A278434909D9}"/>
              </a:ext>
            </a:extLst>
          </p:cNvPr>
          <p:cNvSpPr/>
          <p:nvPr/>
        </p:nvSpPr>
        <p:spPr>
          <a:xfrm>
            <a:off x="2991640" y="0"/>
            <a:ext cx="3150441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B5B6417-007B-D25B-2A30-C644362EF82D}"/>
              </a:ext>
            </a:extLst>
          </p:cNvPr>
          <p:cNvSpPr/>
          <p:nvPr/>
        </p:nvSpPr>
        <p:spPr>
          <a:xfrm>
            <a:off x="6142081" y="0"/>
            <a:ext cx="6049919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30DCB67-4817-8C34-8472-8C46398C06A0}"/>
              </a:ext>
            </a:extLst>
          </p:cNvPr>
          <p:cNvSpPr txBox="1"/>
          <p:nvPr/>
        </p:nvSpPr>
        <p:spPr>
          <a:xfrm>
            <a:off x="867459" y="161181"/>
            <a:ext cx="1736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/>
              <a:t>29 Oct</a:t>
            </a:r>
            <a:endParaRPr lang="en-GB" sz="16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929728-A518-BCD8-E9E6-E4B8513E9CF3}"/>
              </a:ext>
            </a:extLst>
          </p:cNvPr>
          <p:cNvSpPr txBox="1"/>
          <p:nvPr/>
        </p:nvSpPr>
        <p:spPr>
          <a:xfrm>
            <a:off x="3798898" y="161181"/>
            <a:ext cx="1736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/>
              <a:t>30 Oct</a:t>
            </a:r>
            <a:endParaRPr lang="en-GB" sz="16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614631-3177-DC0A-55A5-29036BBDE18B}"/>
              </a:ext>
            </a:extLst>
          </p:cNvPr>
          <p:cNvSpPr txBox="1"/>
          <p:nvPr/>
        </p:nvSpPr>
        <p:spPr>
          <a:xfrm>
            <a:off x="8432420" y="162611"/>
            <a:ext cx="1736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/>
              <a:t>31 Oct</a:t>
            </a:r>
            <a:endParaRPr lang="en-GB" sz="1600" b="1" dirty="0"/>
          </a:p>
        </p:txBody>
      </p: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96621B88-54A3-29C4-4374-46B85AC57644}"/>
              </a:ext>
            </a:extLst>
          </p:cNvPr>
          <p:cNvSpPr/>
          <p:nvPr/>
        </p:nvSpPr>
        <p:spPr>
          <a:xfrm rot="1534890">
            <a:off x="2948734" y="3453103"/>
            <a:ext cx="517521" cy="555510"/>
          </a:xfrm>
          <a:prstGeom prst="mathMultiply">
            <a:avLst>
              <a:gd name="adj1" fmla="val 327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0010BA8-ECF1-3A40-D9F2-D18412195E15}"/>
              </a:ext>
            </a:extLst>
          </p:cNvPr>
          <p:cNvCxnSpPr>
            <a:cxnSpLocks/>
          </p:cNvCxnSpPr>
          <p:nvPr/>
        </p:nvCxnSpPr>
        <p:spPr>
          <a:xfrm flipV="1">
            <a:off x="5286960" y="3368599"/>
            <a:ext cx="1472080" cy="2568242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07CD24E9-EBB9-FBB4-C014-69577B4DD2B2}"/>
              </a:ext>
            </a:extLst>
          </p:cNvPr>
          <p:cNvSpPr/>
          <p:nvPr/>
        </p:nvSpPr>
        <p:spPr>
          <a:xfrm rot="1534890">
            <a:off x="6185974" y="3648237"/>
            <a:ext cx="517521" cy="555510"/>
          </a:xfrm>
          <a:prstGeom prst="mathMultiply">
            <a:avLst>
              <a:gd name="adj1" fmla="val 327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DA18540-58D0-325E-1824-43CCDC8CB82E}"/>
              </a:ext>
            </a:extLst>
          </p:cNvPr>
          <p:cNvCxnSpPr>
            <a:cxnSpLocks/>
          </p:cNvCxnSpPr>
          <p:nvPr/>
        </p:nvCxnSpPr>
        <p:spPr>
          <a:xfrm flipV="1">
            <a:off x="5294067" y="2555155"/>
            <a:ext cx="1102141" cy="3322486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Multiplication Sign 76">
            <a:extLst>
              <a:ext uri="{FF2B5EF4-FFF2-40B4-BE49-F238E27FC236}">
                <a16:creationId xmlns:a16="http://schemas.microsoft.com/office/drawing/2014/main" id="{CF2505A3-8A04-9101-D112-AEDF5684CCCE}"/>
              </a:ext>
            </a:extLst>
          </p:cNvPr>
          <p:cNvSpPr/>
          <p:nvPr/>
        </p:nvSpPr>
        <p:spPr>
          <a:xfrm rot="1534890">
            <a:off x="6013276" y="2715235"/>
            <a:ext cx="517521" cy="555510"/>
          </a:xfrm>
          <a:prstGeom prst="mathMultiply">
            <a:avLst>
              <a:gd name="adj1" fmla="val 327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2CF3117-F4D9-A3C6-F6D7-DDA36386F361}"/>
              </a:ext>
            </a:extLst>
          </p:cNvPr>
          <p:cNvSpPr txBox="1"/>
          <p:nvPr/>
        </p:nvSpPr>
        <p:spPr>
          <a:xfrm rot="16200000">
            <a:off x="-705381" y="1862693"/>
            <a:ext cx="197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/>
              <a:t>Statistic Model (based on CMEMS)</a:t>
            </a:r>
            <a:endParaRPr lang="en-GB" sz="1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6EA4F2B-5986-E8FA-7EF0-95D668144B4A}"/>
              </a:ext>
            </a:extLst>
          </p:cNvPr>
          <p:cNvSpPr txBox="1"/>
          <p:nvPr/>
        </p:nvSpPr>
        <p:spPr>
          <a:xfrm rot="16200000">
            <a:off x="-743834" y="4154133"/>
            <a:ext cx="197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/>
              <a:t>Target sampling algorithm</a:t>
            </a:r>
            <a:endParaRPr lang="en-GB" sz="1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A37663D-B39C-90E3-3DB8-2FF31C68013D}"/>
              </a:ext>
            </a:extLst>
          </p:cNvPr>
          <p:cNvSpPr txBox="1"/>
          <p:nvPr/>
        </p:nvSpPr>
        <p:spPr>
          <a:xfrm rot="16200000">
            <a:off x="-475392" y="5830517"/>
            <a:ext cx="153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b="1" dirty="0"/>
              <a:t>Ocean data acquisition</a:t>
            </a:r>
            <a:endParaRPr lang="en-GB" sz="1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E89A5A-84E3-AD31-D9C1-372A23926C61}"/>
              </a:ext>
            </a:extLst>
          </p:cNvPr>
          <p:cNvSpPr txBox="1"/>
          <p:nvPr/>
        </p:nvSpPr>
        <p:spPr>
          <a:xfrm>
            <a:off x="2292961" y="2399251"/>
            <a:ext cx="5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</a:t>
            </a:r>
            <a:endParaRPr lang="en-GB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86FDF9-815D-BA25-A279-601355DC6D62}"/>
              </a:ext>
            </a:extLst>
          </p:cNvPr>
          <p:cNvSpPr txBox="1"/>
          <p:nvPr/>
        </p:nvSpPr>
        <p:spPr>
          <a:xfrm>
            <a:off x="8856581" y="3098119"/>
            <a:ext cx="5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C</a:t>
            </a:r>
            <a:endParaRPr lang="en-GB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89616C-E0A6-99A0-031A-30851B84C8D9}"/>
              </a:ext>
            </a:extLst>
          </p:cNvPr>
          <p:cNvSpPr txBox="1"/>
          <p:nvPr/>
        </p:nvSpPr>
        <p:spPr>
          <a:xfrm>
            <a:off x="8849763" y="2037151"/>
            <a:ext cx="5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C’’</a:t>
            </a:r>
            <a:endParaRPr lang="en-GB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6197D5-5E88-0592-EDC2-05C18B52E004}"/>
              </a:ext>
            </a:extLst>
          </p:cNvPr>
          <p:cNvSpPr txBox="1"/>
          <p:nvPr/>
        </p:nvSpPr>
        <p:spPr>
          <a:xfrm>
            <a:off x="5651375" y="1673695"/>
            <a:ext cx="5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B’</a:t>
            </a:r>
            <a:endParaRPr lang="en-GB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CFC5DB-70AA-B9B0-0E05-CB383B79FE45}"/>
              </a:ext>
            </a:extLst>
          </p:cNvPr>
          <p:cNvSpPr txBox="1"/>
          <p:nvPr/>
        </p:nvSpPr>
        <p:spPr>
          <a:xfrm>
            <a:off x="5662070" y="2341431"/>
            <a:ext cx="5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B</a:t>
            </a:r>
            <a:endParaRPr lang="en-GB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D8F71B-8DA9-4743-EA5D-B524F0D839C5}"/>
              </a:ext>
            </a:extLst>
          </p:cNvPr>
          <p:cNvSpPr txBox="1"/>
          <p:nvPr/>
        </p:nvSpPr>
        <p:spPr>
          <a:xfrm>
            <a:off x="8856581" y="2553170"/>
            <a:ext cx="5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C’</a:t>
            </a:r>
            <a:endParaRPr lang="en-GB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5E5808-DE23-8032-EFFF-A58E7D9A5559}"/>
              </a:ext>
            </a:extLst>
          </p:cNvPr>
          <p:cNvSpPr txBox="1"/>
          <p:nvPr/>
        </p:nvSpPr>
        <p:spPr>
          <a:xfrm>
            <a:off x="3225543" y="626878"/>
            <a:ext cx="3108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i="1" dirty="0"/>
              <a:t>Based on  CMEMS forecasts until 29 Oct </a:t>
            </a:r>
            <a:endParaRPr lang="en-GB" sz="11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484278-F01C-4E80-F2E2-5C4C448169FF}"/>
              </a:ext>
            </a:extLst>
          </p:cNvPr>
          <p:cNvSpPr txBox="1"/>
          <p:nvPr/>
        </p:nvSpPr>
        <p:spPr>
          <a:xfrm>
            <a:off x="6565147" y="647623"/>
            <a:ext cx="2917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i="1" dirty="0"/>
              <a:t>Based on  CMEMS forecasts until </a:t>
            </a:r>
            <a:r>
              <a:rPr lang="pt-PT" sz="1100" b="1" i="1" u="sng" dirty="0">
                <a:solidFill>
                  <a:srgbClr val="FF0000"/>
                </a:solidFill>
              </a:rPr>
              <a:t>30 Oct </a:t>
            </a:r>
            <a:endParaRPr lang="en-GB" sz="1100" b="1" i="1" u="sng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EA999C-5569-C4A0-F69F-5EA474B0E8F1}"/>
              </a:ext>
            </a:extLst>
          </p:cNvPr>
          <p:cNvSpPr txBox="1"/>
          <p:nvPr/>
        </p:nvSpPr>
        <p:spPr>
          <a:xfrm>
            <a:off x="9323668" y="2970703"/>
            <a:ext cx="28066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Statistic Model Solution </a:t>
            </a:r>
          </a:p>
          <a:p>
            <a:r>
              <a:rPr lang="pt-PT" sz="1200" dirty="0">
                <a:solidFill>
                  <a:srgbClr val="FF0000"/>
                </a:solidFill>
              </a:rPr>
              <a:t>(no operational assimilation)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4240DF-6DD9-AC12-F91D-7415CE7CF037}"/>
              </a:ext>
            </a:extLst>
          </p:cNvPr>
          <p:cNvSpPr txBox="1"/>
          <p:nvPr/>
        </p:nvSpPr>
        <p:spPr>
          <a:xfrm>
            <a:off x="9300522" y="2446838"/>
            <a:ext cx="28298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Statistic Model Solution </a:t>
            </a:r>
            <a:r>
              <a:rPr lang="pt-PT" sz="1200" dirty="0">
                <a:solidFill>
                  <a:srgbClr val="00B050"/>
                </a:solidFill>
              </a:rPr>
              <a:t>(w/ offline assimilation1 and w/o assimilation2)</a:t>
            </a:r>
            <a:endParaRPr lang="en-GB" sz="1200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69FE2E-C7F4-8D14-647D-A6380AAEADF3}"/>
              </a:ext>
            </a:extLst>
          </p:cNvPr>
          <p:cNvSpPr txBox="1"/>
          <p:nvPr/>
        </p:nvSpPr>
        <p:spPr>
          <a:xfrm>
            <a:off x="9300522" y="1938558"/>
            <a:ext cx="28298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Statistic Model Solution </a:t>
            </a:r>
            <a:r>
              <a:rPr lang="pt-PT" sz="1200" dirty="0">
                <a:solidFill>
                  <a:srgbClr val="00B050"/>
                </a:solidFill>
              </a:rPr>
              <a:t>(w/ offline assimilation1 and assimilation2)</a:t>
            </a:r>
            <a:endParaRPr lang="en-GB" sz="1200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4D594A-0B81-D38E-1E4A-C2CEED61DF89}"/>
              </a:ext>
            </a:extLst>
          </p:cNvPr>
          <p:cNvSpPr txBox="1"/>
          <p:nvPr/>
        </p:nvSpPr>
        <p:spPr>
          <a:xfrm>
            <a:off x="11726115" y="3098119"/>
            <a:ext cx="5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</a:t>
            </a:r>
            <a:endParaRPr lang="en-GB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B7CAAE-8438-8E59-916A-4D9345DBC1F4}"/>
              </a:ext>
            </a:extLst>
          </p:cNvPr>
          <p:cNvSpPr txBox="1"/>
          <p:nvPr/>
        </p:nvSpPr>
        <p:spPr>
          <a:xfrm>
            <a:off x="11719297" y="2037151"/>
            <a:ext cx="5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D’’</a:t>
            </a:r>
            <a:endParaRPr lang="en-GB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EC3499-7BA2-9698-BCD7-237DB1092843}"/>
              </a:ext>
            </a:extLst>
          </p:cNvPr>
          <p:cNvSpPr txBox="1"/>
          <p:nvPr/>
        </p:nvSpPr>
        <p:spPr>
          <a:xfrm>
            <a:off x="11726115" y="2553170"/>
            <a:ext cx="5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D’</a:t>
            </a:r>
            <a:endParaRPr lang="en-GB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54D639-FB1F-78C4-7AFF-9CA21A645E8B}"/>
              </a:ext>
            </a:extLst>
          </p:cNvPr>
          <p:cNvSpPr txBox="1"/>
          <p:nvPr/>
        </p:nvSpPr>
        <p:spPr>
          <a:xfrm>
            <a:off x="9420934" y="647623"/>
            <a:ext cx="2917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b="1" i="1" dirty="0"/>
              <a:t>Based on  CMEMS forecasts until </a:t>
            </a:r>
            <a:r>
              <a:rPr lang="pt-PT" sz="1100" b="1" i="1" u="sng" dirty="0">
                <a:solidFill>
                  <a:srgbClr val="FF0000"/>
                </a:solidFill>
              </a:rPr>
              <a:t>29 Oct </a:t>
            </a:r>
            <a:endParaRPr lang="en-GB" sz="1100" b="1" i="1" u="sng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64743-E559-B43E-B6EA-8FB3729D321B}"/>
              </a:ext>
            </a:extLst>
          </p:cNvPr>
          <p:cNvSpPr txBox="1"/>
          <p:nvPr/>
        </p:nvSpPr>
        <p:spPr>
          <a:xfrm>
            <a:off x="6427616" y="1439105"/>
            <a:ext cx="27690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Statistic Model Solution </a:t>
            </a:r>
            <a:r>
              <a:rPr lang="pt-PT" sz="1200" dirty="0">
                <a:solidFill>
                  <a:srgbClr val="00B050"/>
                </a:solidFill>
              </a:rPr>
              <a:t>(w/ offline assimilation2 and w/o assimilation1)</a:t>
            </a:r>
            <a:endParaRPr lang="en-GB" sz="1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EA6F9-FBC2-9118-58F4-35D0924C65B6}"/>
              </a:ext>
            </a:extLst>
          </p:cNvPr>
          <p:cNvSpPr txBox="1"/>
          <p:nvPr/>
        </p:nvSpPr>
        <p:spPr>
          <a:xfrm>
            <a:off x="8791394" y="1537698"/>
            <a:ext cx="5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C’’’</a:t>
            </a:r>
            <a:endParaRPr lang="en-GB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173F5-EB18-4680-B7E3-70BBC4224B85}"/>
              </a:ext>
            </a:extLst>
          </p:cNvPr>
          <p:cNvSpPr txBox="1"/>
          <p:nvPr/>
        </p:nvSpPr>
        <p:spPr>
          <a:xfrm>
            <a:off x="9283403" y="1439105"/>
            <a:ext cx="28298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Statistic Model Solution </a:t>
            </a:r>
            <a:r>
              <a:rPr lang="pt-PT" sz="1200" dirty="0">
                <a:solidFill>
                  <a:srgbClr val="00B050"/>
                </a:solidFill>
              </a:rPr>
              <a:t>(w/ offline assimilation2 and w/o assimilation1)</a:t>
            </a:r>
            <a:endParaRPr lang="en-GB" sz="12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8C66F-00EF-4782-9E6E-EF3DA3139237}"/>
              </a:ext>
            </a:extLst>
          </p:cNvPr>
          <p:cNvSpPr txBox="1"/>
          <p:nvPr/>
        </p:nvSpPr>
        <p:spPr>
          <a:xfrm>
            <a:off x="11688428" y="1537698"/>
            <a:ext cx="5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D’’’</a:t>
            </a:r>
            <a:endParaRPr lang="en-GB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24EC5D-AB22-ED0A-EB13-7948E7BE078E}"/>
              </a:ext>
            </a:extLst>
          </p:cNvPr>
          <p:cNvSpPr txBox="1"/>
          <p:nvPr/>
        </p:nvSpPr>
        <p:spPr>
          <a:xfrm>
            <a:off x="6427152" y="917067"/>
            <a:ext cx="27690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Statistic Model Solution </a:t>
            </a:r>
            <a:r>
              <a:rPr lang="pt-PT" sz="1200" dirty="0">
                <a:solidFill>
                  <a:srgbClr val="00B050"/>
                </a:solidFill>
              </a:rPr>
              <a:t>(w/ offline assimilation1 and assimilation2)</a:t>
            </a:r>
            <a:endParaRPr lang="en-GB" sz="1200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BB0C91-2766-63A2-9891-2D434151FE83}"/>
              </a:ext>
            </a:extLst>
          </p:cNvPr>
          <p:cNvSpPr txBox="1"/>
          <p:nvPr/>
        </p:nvSpPr>
        <p:spPr>
          <a:xfrm>
            <a:off x="8715745" y="1056954"/>
            <a:ext cx="5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C’’’’</a:t>
            </a:r>
            <a:endParaRPr lang="en-G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C6234-5DC2-BE45-0298-8D4862C79A85}"/>
              </a:ext>
            </a:extLst>
          </p:cNvPr>
          <p:cNvSpPr txBox="1"/>
          <p:nvPr/>
        </p:nvSpPr>
        <p:spPr>
          <a:xfrm>
            <a:off x="9282939" y="917067"/>
            <a:ext cx="28298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sz="1200" dirty="0"/>
              <a:t>Statistic Model Solution </a:t>
            </a:r>
            <a:r>
              <a:rPr lang="pt-PT" sz="1200" dirty="0">
                <a:solidFill>
                  <a:srgbClr val="00B050"/>
                </a:solidFill>
              </a:rPr>
              <a:t>(w/ offline assimilation1 and assimilation2)</a:t>
            </a:r>
            <a:endParaRPr lang="en-GB" sz="12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0490BB-D696-8B95-8090-EB7EA423C77D}"/>
              </a:ext>
            </a:extLst>
          </p:cNvPr>
          <p:cNvSpPr txBox="1"/>
          <p:nvPr/>
        </p:nvSpPr>
        <p:spPr>
          <a:xfrm>
            <a:off x="11632964" y="1015660"/>
            <a:ext cx="5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D’’’’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6892CE-6603-5243-B8FD-EAF0B94386E6}"/>
              </a:ext>
            </a:extLst>
          </p:cNvPr>
          <p:cNvSpPr txBox="1"/>
          <p:nvPr/>
        </p:nvSpPr>
        <p:spPr>
          <a:xfrm>
            <a:off x="8714462" y="2408915"/>
            <a:ext cx="64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highlight>
                  <a:srgbClr val="FFFF00"/>
                </a:highlight>
              </a:rPr>
              <a:t>xp2</a:t>
            </a:r>
            <a:endParaRPr lang="en-GB" sz="1100" dirty="0">
              <a:highlight>
                <a:srgbClr val="FF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746150-27A8-477F-036F-5D38D933B830}"/>
              </a:ext>
            </a:extLst>
          </p:cNvPr>
          <p:cNvSpPr txBox="1"/>
          <p:nvPr/>
        </p:nvSpPr>
        <p:spPr>
          <a:xfrm>
            <a:off x="11576390" y="2416736"/>
            <a:ext cx="64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highlight>
                  <a:srgbClr val="FFFF00"/>
                </a:highlight>
              </a:rPr>
              <a:t>xp2</a:t>
            </a:r>
            <a:endParaRPr lang="en-GB" sz="1100" dirty="0">
              <a:highlight>
                <a:srgbClr val="FFFF0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4CEE80-F705-041E-E61C-5B1EADABBC1B}"/>
              </a:ext>
            </a:extLst>
          </p:cNvPr>
          <p:cNvSpPr txBox="1"/>
          <p:nvPr/>
        </p:nvSpPr>
        <p:spPr>
          <a:xfrm>
            <a:off x="8726744" y="1890969"/>
            <a:ext cx="64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highlight>
                  <a:srgbClr val="FFFF00"/>
                </a:highlight>
              </a:rPr>
              <a:t>xp2 /5</a:t>
            </a:r>
            <a:endParaRPr lang="en-GB" sz="1100" dirty="0">
              <a:highlight>
                <a:srgbClr val="FFFF00"/>
              </a:highligh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0C2D03-80E3-A64E-B5DA-41F91F79ED9D}"/>
              </a:ext>
            </a:extLst>
          </p:cNvPr>
          <p:cNvSpPr txBox="1"/>
          <p:nvPr/>
        </p:nvSpPr>
        <p:spPr>
          <a:xfrm>
            <a:off x="11632964" y="1891414"/>
            <a:ext cx="64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highlight>
                  <a:srgbClr val="FFFF00"/>
                </a:highlight>
              </a:rPr>
              <a:t>xp2/5</a:t>
            </a:r>
            <a:endParaRPr lang="en-GB" sz="1100" dirty="0">
              <a:highlight>
                <a:srgbClr val="FFFF00"/>
              </a:highligh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C029C19-F091-B2FE-4CF2-9A3B8650BCF0}"/>
              </a:ext>
            </a:extLst>
          </p:cNvPr>
          <p:cNvSpPr txBox="1"/>
          <p:nvPr/>
        </p:nvSpPr>
        <p:spPr>
          <a:xfrm>
            <a:off x="8708716" y="1376914"/>
            <a:ext cx="64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highlight>
                  <a:srgbClr val="FFFF00"/>
                </a:highlight>
              </a:rPr>
              <a:t>xp5</a:t>
            </a:r>
            <a:endParaRPr lang="en-GB" sz="1100" dirty="0">
              <a:highlight>
                <a:srgbClr val="FFFF00"/>
              </a:highligh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3C574E-7FD1-78E1-CE35-01805FB64781}"/>
              </a:ext>
            </a:extLst>
          </p:cNvPr>
          <p:cNvSpPr txBox="1"/>
          <p:nvPr/>
        </p:nvSpPr>
        <p:spPr>
          <a:xfrm>
            <a:off x="11614936" y="1377359"/>
            <a:ext cx="64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highlight>
                  <a:srgbClr val="FFFF00"/>
                </a:highlight>
              </a:rPr>
              <a:t>xp5</a:t>
            </a:r>
            <a:endParaRPr lang="en-GB" sz="1100" dirty="0">
              <a:highlight>
                <a:srgbClr val="FFFF00"/>
              </a:highligh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432993-B832-EA19-9556-285BBDF64AC5}"/>
              </a:ext>
            </a:extLst>
          </p:cNvPr>
          <p:cNvSpPr txBox="1"/>
          <p:nvPr/>
        </p:nvSpPr>
        <p:spPr>
          <a:xfrm>
            <a:off x="8601288" y="853058"/>
            <a:ext cx="752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highlight>
                  <a:srgbClr val="FFFF00"/>
                </a:highlight>
              </a:rPr>
              <a:t>Xp2/3/5</a:t>
            </a:r>
            <a:endParaRPr lang="en-GB" sz="1100" dirty="0">
              <a:highlight>
                <a:srgbClr val="FFFF00"/>
              </a:highligh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6A542D-081E-54AE-F3AC-C35A87C431FA}"/>
              </a:ext>
            </a:extLst>
          </p:cNvPr>
          <p:cNvSpPr txBox="1"/>
          <p:nvPr/>
        </p:nvSpPr>
        <p:spPr>
          <a:xfrm>
            <a:off x="11519008" y="853503"/>
            <a:ext cx="741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>
                <a:highlight>
                  <a:srgbClr val="FFFF00"/>
                </a:highlight>
              </a:rPr>
              <a:t>xp2/3/5</a:t>
            </a:r>
            <a:endParaRPr lang="en-GB" sz="1100" dirty="0">
              <a:highlight>
                <a:srgbClr val="FFFF00"/>
              </a:highligh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190526-2861-1D5E-CCC6-4152526A8E78}"/>
              </a:ext>
            </a:extLst>
          </p:cNvPr>
          <p:cNvCxnSpPr>
            <a:cxnSpLocks/>
          </p:cNvCxnSpPr>
          <p:nvPr/>
        </p:nvCxnSpPr>
        <p:spPr>
          <a:xfrm>
            <a:off x="6014566" y="1204234"/>
            <a:ext cx="514350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89BD06-2BC3-9135-5D57-AA9270267C1E}"/>
              </a:ext>
            </a:extLst>
          </p:cNvPr>
          <p:cNvCxnSpPr>
            <a:cxnSpLocks/>
          </p:cNvCxnSpPr>
          <p:nvPr/>
        </p:nvCxnSpPr>
        <p:spPr>
          <a:xfrm>
            <a:off x="6050797" y="3242584"/>
            <a:ext cx="514350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D538E2-FA40-45F0-E5D2-0A97BAC8E8A7}"/>
              </a:ext>
            </a:extLst>
          </p:cNvPr>
          <p:cNvCxnSpPr>
            <a:cxnSpLocks/>
          </p:cNvCxnSpPr>
          <p:nvPr/>
        </p:nvCxnSpPr>
        <p:spPr>
          <a:xfrm>
            <a:off x="9336010" y="1170218"/>
            <a:ext cx="514350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81CCF84-7305-DBFF-681B-893AB8F7A93B}"/>
              </a:ext>
            </a:extLst>
          </p:cNvPr>
          <p:cNvCxnSpPr>
            <a:cxnSpLocks/>
          </p:cNvCxnSpPr>
          <p:nvPr/>
        </p:nvCxnSpPr>
        <p:spPr>
          <a:xfrm>
            <a:off x="9372241" y="3208568"/>
            <a:ext cx="514350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41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A63C80-A886-540D-D53E-A6B023940FC7}"/>
              </a:ext>
            </a:extLst>
          </p:cNvPr>
          <p:cNvSpPr txBox="1">
            <a:spLocks/>
          </p:cNvSpPr>
          <p:nvPr/>
        </p:nvSpPr>
        <p:spPr>
          <a:xfrm>
            <a:off x="66674" y="207167"/>
            <a:ext cx="11896726" cy="2259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pt-PT" sz="1600" b="1" dirty="0"/>
              <a:t>Narrative </a:t>
            </a:r>
          </a:p>
          <a:p>
            <a:pPr>
              <a:lnSpc>
                <a:spcPct val="110000"/>
              </a:lnSpc>
            </a:pPr>
            <a:endParaRPr lang="pt-PT" sz="1400" b="1" dirty="0"/>
          </a:p>
          <a:p>
            <a:pPr>
              <a:lnSpc>
                <a:spcPct val="110000"/>
              </a:lnSpc>
            </a:pPr>
            <a:r>
              <a:rPr lang="en-GB" sz="1400" dirty="0"/>
              <a:t>This real-world experiment tested the </a:t>
            </a:r>
            <a:r>
              <a:rPr lang="en-GB" sz="1400" b="1" dirty="0"/>
              <a:t>data cycle approach</a:t>
            </a:r>
            <a:r>
              <a:rPr lang="en-GB" sz="1400" dirty="0"/>
              <a:t>, moving through four main steps:</a:t>
            </a:r>
            <a:endParaRPr lang="pt-PT" sz="1400" b="1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400" b="1" dirty="0"/>
              <a:t>Ocean data acquisition </a:t>
            </a:r>
            <a:r>
              <a:rPr lang="en-GB" sz="1400" dirty="0"/>
              <a:t>(XP2, XP3, XP5).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400" b="1" dirty="0"/>
              <a:t>Optimal routing </a:t>
            </a:r>
            <a:r>
              <a:rPr lang="en-GB" sz="1400" dirty="0"/>
              <a:t>based on model forecasts.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400" b="1" dirty="0"/>
              <a:t>Model assimilation </a:t>
            </a:r>
            <a:r>
              <a:rPr lang="en-GB" sz="1400" dirty="0"/>
              <a:t>of collected data.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400" b="1" dirty="0"/>
              <a:t>New improved forecasts </a:t>
            </a:r>
            <a:r>
              <a:rPr lang="en-GB" sz="1400" dirty="0"/>
              <a:t>generated for subsequent days.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	Figure B’ vs B → shows how data assimilation can improve the statistical forecast compared with a solution without assimilation.</a:t>
            </a:r>
          </a:p>
          <a:p>
            <a:pPr>
              <a:lnSpc>
                <a:spcPct val="110000"/>
              </a:lnSpc>
            </a:pPr>
            <a:r>
              <a:rPr lang="en-GB" sz="1400" dirty="0"/>
              <a:t>	Figure C’’ vs C’ vs C → illustrates the benefits of a daily cycle of assimilation, where successive assimilation steps produce progressively better forecasts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FB7FD4-0EA5-D8E7-6B94-FE08D6AB67FB}"/>
              </a:ext>
            </a:extLst>
          </p:cNvPr>
          <p:cNvSpPr txBox="1">
            <a:spLocks/>
          </p:cNvSpPr>
          <p:nvPr/>
        </p:nvSpPr>
        <p:spPr>
          <a:xfrm>
            <a:off x="447674" y="1479551"/>
            <a:ext cx="8267701" cy="458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BD96EE-A14A-0B53-C487-EC6A5F36C59D}"/>
              </a:ext>
            </a:extLst>
          </p:cNvPr>
          <p:cNvSpPr txBox="1">
            <a:spLocks/>
          </p:cNvSpPr>
          <p:nvPr/>
        </p:nvSpPr>
        <p:spPr>
          <a:xfrm>
            <a:off x="66673" y="3067050"/>
            <a:ext cx="11982451" cy="3409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dirty="0"/>
              <a:t>Limitations</a:t>
            </a:r>
          </a:p>
          <a:p>
            <a:endParaRPr lang="en-GB" sz="1600" b="1" dirty="0"/>
          </a:p>
          <a:p>
            <a:r>
              <a:rPr lang="en-GB" sz="1600" b="1" dirty="0"/>
              <a:t>Why did we not perform model-based optimal routing on 30 Oct?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Answer: Due to operational constraints at sea; results did not arrive in time for operational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Truth: We instead used another model output (HOPS).</a:t>
            </a:r>
          </a:p>
          <a:p>
            <a:endParaRPr lang="en-GB" sz="1600" b="1" dirty="0"/>
          </a:p>
          <a:p>
            <a:r>
              <a:rPr lang="en-GB" sz="1600" b="1" dirty="0"/>
              <a:t>Why did we not perform the operational assimilation?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Answer: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Truth: The statistical model output was only for experimental testing. The main operational forecast relied on the HOPS model.</a:t>
            </a:r>
          </a:p>
          <a:p>
            <a:endParaRPr lang="en-GB" sz="1600" b="1" dirty="0"/>
          </a:p>
          <a:p>
            <a:r>
              <a:rPr lang="en-GB" sz="1600" b="1" dirty="0"/>
              <a:t>Impact on demonstrating the approach?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This limitation can affect the overall demonstration.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However, the operational area was relatively small in our demo, which reduced the importance of the optimal routing advantage for AUVs in following a path that minimizes model uncertainties.</a:t>
            </a:r>
            <a:endParaRPr lang="pt-PT" sz="1600" dirty="0"/>
          </a:p>
          <a:p>
            <a:endParaRPr lang="pt-PT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9486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7423171-dbd0-4b76-8baa-d20daff07056}" enabled="1" method="Standard" siteId="{1b767821-f247-495a-be34-07df348d4448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460</Words>
  <Application>Microsoft Macintosh PowerPoint</Application>
  <PresentationFormat>Widescreen</PresentationFormat>
  <Paragraphs>74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Renato Mendes</dc:creator>
  <cp:lastModifiedBy>Kanna Rajan</cp:lastModifiedBy>
  <cp:revision>9</cp:revision>
  <dcterms:created xsi:type="dcterms:W3CDTF">2025-08-27T10:44:13Z</dcterms:created>
  <dcterms:modified xsi:type="dcterms:W3CDTF">2025-10-13T16:56:10Z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Information classification: Internal</vt:lpwstr>
  </property>
</Properties>
</file>