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360" r:id="rId3"/>
    <p:sldId id="365" r:id="rId4"/>
    <p:sldId id="362" r:id="rId5"/>
    <p:sldId id="366" r:id="rId6"/>
    <p:sldId id="375" r:id="rId7"/>
    <p:sldId id="363" r:id="rId8"/>
    <p:sldId id="368" r:id="rId9"/>
    <p:sldId id="367" r:id="rId10"/>
    <p:sldId id="370" r:id="rId11"/>
    <p:sldId id="371" r:id="rId12"/>
    <p:sldId id="364" r:id="rId13"/>
    <p:sldId id="391" r:id="rId14"/>
    <p:sldId id="378" r:id="rId15"/>
    <p:sldId id="372" r:id="rId16"/>
    <p:sldId id="374" r:id="rId17"/>
    <p:sldId id="376" r:id="rId18"/>
    <p:sldId id="379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091"/>
    <a:srgbClr val="ED1E79"/>
    <a:srgbClr val="F8A536"/>
    <a:srgbClr val="36E4B6"/>
    <a:srgbClr val="000000"/>
    <a:srgbClr val="DC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>
        <p:scale>
          <a:sx n="100" d="100"/>
          <a:sy n="100" d="100"/>
        </p:scale>
        <p:origin x="1818" y="3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D1A-6BF5-4F95-B58D-D836C203D0C1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CE76-25ED-4991-AD53-BE5A10DBF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CE76-25ED-4991-AD53-BE5A10DBF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7AEB54-EFC9-4CAF-82CC-75A466E3AA9C}" type="datetime1">
              <a:rPr lang="ru-RU" smtClean="0"/>
              <a:t>06.06.2022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E8-6B6D-448A-B9C4-BD0730654AD4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D82-8A9E-4AA3-AA9E-7B9FB6E8F8A7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9521-0049-4678-B379-C0731D5890A9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3CBE-9BC2-4C9A-888B-CAC535D90BAF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5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47A-0537-42D2-808C-A08A4CDF5D76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EE6-C820-4D6F-9ADA-BB179A7A8A83}" type="datetime1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94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30B-9DAE-4409-AFF0-79F5C7161C4E}" type="datetime1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D0E-67BA-4AE3-8FC6-97723DF455A8}" type="datetime1">
              <a:rPr lang="ru-RU" smtClean="0"/>
              <a:t>06.06.2022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453-7134-48F9-BF64-ED8A41C38433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698-F4D3-4419-A9E9-6D61E20A3139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929EE6-C820-4D6F-9ADA-BB179A7A8A83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623" y="1205795"/>
            <a:ext cx="8028633" cy="293171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нелинейных искажений усилителя мощности для стандарта мобильной связи</a:t>
            </a:r>
            <a: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5G NR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08913"/>
            <a:ext cx="9144000" cy="59285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/202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Нижний Новгород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424A3C-9809-25D9-4B60-9345143F6B81}"/>
              </a:ext>
            </a:extLst>
          </p:cNvPr>
          <p:cNvSpPr txBox="1">
            <a:spLocks/>
          </p:cNvSpPr>
          <p:nvPr/>
        </p:nvSpPr>
        <p:spPr>
          <a:xfrm>
            <a:off x="653142" y="4087266"/>
            <a:ext cx="8028633" cy="177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Выполнил студент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курса магистратуры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Шиков А. П.</a:t>
            </a:r>
          </a:p>
          <a:p>
            <a:pPr algn="r"/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профессор, д.ф.-</a:t>
            </a:r>
            <a:r>
              <a:rPr lang="ru-RU" sz="1800" dirty="0" err="1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м.н</a:t>
            </a:r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Мальцев А. А.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5231BD7-D29A-EFED-5AFF-C2D838C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84" y="296519"/>
            <a:ext cx="1622831" cy="4936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04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7" y="282951"/>
            <a:ext cx="804860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Используемые типы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4C7E-093B-4DB5-2461-5B4EC32D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9" b="16156"/>
          <a:stretch/>
        </p:blipFill>
        <p:spPr>
          <a:xfrm>
            <a:off x="961293" y="1993511"/>
            <a:ext cx="7401114" cy="42299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75A954-CB41-8417-089C-1E72EE82D226}"/>
              </a:ext>
            </a:extLst>
          </p:cNvPr>
          <p:cNvSpPr txBox="1">
            <a:spLocks/>
          </p:cNvSpPr>
          <p:nvPr/>
        </p:nvSpPr>
        <p:spPr>
          <a:xfrm>
            <a:off x="207608" y="1090249"/>
            <a:ext cx="3869055" cy="222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работе рассматриваются следующие сигналы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использующиеся для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Uplink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C55C42-A674-07CC-9FAF-7775FC693CF6}"/>
              </a:ext>
            </a:extLst>
          </p:cNvPr>
          <p:cNvSpPr txBox="1">
            <a:spLocks/>
          </p:cNvSpPr>
          <p:nvPr/>
        </p:nvSpPr>
        <p:spPr>
          <a:xfrm>
            <a:off x="3094892" y="6164845"/>
            <a:ext cx="4736123" cy="78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генерации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US" sz="1600" b="1" dirty="0">
                <a:solidFill>
                  <a:srgbClr val="2D30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2ED4AB8-C559-F3E7-4BAE-CAD30BC7D7E4}"/>
              </a:ext>
            </a:extLst>
          </p:cNvPr>
          <p:cNvSpPr txBox="1">
            <a:spLocks/>
          </p:cNvSpPr>
          <p:nvPr/>
        </p:nvSpPr>
        <p:spPr>
          <a:xfrm>
            <a:off x="312452" y="5641578"/>
            <a:ext cx="3141784" cy="1345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K-DFT: DFT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M-IFFT: IDFT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M&gt;K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473F3B8-4410-EB53-72F0-1034F02FE240}"/>
              </a:ext>
            </a:extLst>
          </p:cNvPr>
          <p:cNvSpPr txBox="1">
            <a:spLocks/>
          </p:cNvSpPr>
          <p:nvPr/>
        </p:nvSpPr>
        <p:spPr>
          <a:xfrm>
            <a:off x="4076663" y="1089216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имеет меньший пик-фактор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PAPR)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чем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он более эффективен при использовании нелинейного УМ</a:t>
            </a:r>
          </a:p>
        </p:txBody>
      </p:sp>
    </p:spTree>
    <p:extLst>
      <p:ext uri="{BB962C8B-B14F-4D97-AF65-F5344CB8AC3E}">
        <p14:creationId xmlns:p14="http://schemas.microsoft.com/office/powerpoint/2010/main" val="99492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2" y="15474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сигналов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9CF16B-B5AC-FEA7-0773-9019E967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r="2481" b="7885"/>
          <a:stretch/>
        </p:blipFill>
        <p:spPr>
          <a:xfrm>
            <a:off x="117232" y="1558306"/>
            <a:ext cx="8266453" cy="3072307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78CD2815-F2F5-4970-DEAD-4D7DCC0833D7}"/>
              </a:ext>
            </a:extLst>
          </p:cNvPr>
          <p:cNvSpPr txBox="1">
            <a:spLocks/>
          </p:cNvSpPr>
          <p:nvPr/>
        </p:nvSpPr>
        <p:spPr>
          <a:xfrm>
            <a:off x="739580" y="4658209"/>
            <a:ext cx="7699482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Изначальные созвездия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Без искажения усилителем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После искажения усилителем на передатчике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22779E5-A1E4-2080-31BD-D75834EC5552}"/>
              </a:ext>
            </a:extLst>
          </p:cNvPr>
          <p:cNvSpPr txBox="1">
            <a:spLocks/>
          </p:cNvSpPr>
          <p:nvPr/>
        </p:nvSpPr>
        <p:spPr>
          <a:xfrm>
            <a:off x="2423710" y="1363075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Созвездия сигнала на приемнике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99559CD-2B2A-457C-3C73-E48EC55120C8}"/>
              </a:ext>
            </a:extLst>
          </p:cNvPr>
          <p:cNvSpPr txBox="1">
            <a:spLocks/>
          </p:cNvSpPr>
          <p:nvPr/>
        </p:nvSpPr>
        <p:spPr>
          <a:xfrm>
            <a:off x="401295" y="5638798"/>
            <a:ext cx="8003125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сигналов: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Single carrier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Общий сдвиг точек в зависимости от амплитуды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Увеличение разброса относительно центров созвездий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Совмещенный сдвиг точек и увеличенный разброс 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D9D7384-F5F0-3DE5-208E-91AEB7F7C4E5}"/>
              </a:ext>
            </a:extLst>
          </p:cNvPr>
          <p:cNvSpPr/>
          <p:nvPr/>
        </p:nvSpPr>
        <p:spPr>
          <a:xfrm>
            <a:off x="647478" y="4630613"/>
            <a:ext cx="102797" cy="102797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21CCE3-E975-9B0E-D08A-2B107ACFFD49}"/>
              </a:ext>
            </a:extLst>
          </p:cNvPr>
          <p:cNvSpPr/>
          <p:nvPr/>
        </p:nvSpPr>
        <p:spPr>
          <a:xfrm>
            <a:off x="659202" y="4923689"/>
            <a:ext cx="102797" cy="102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49DAEC-2078-9CB9-0C7F-068FF5B6DCB6}"/>
              </a:ext>
            </a:extLst>
          </p:cNvPr>
          <p:cNvSpPr/>
          <p:nvPr/>
        </p:nvSpPr>
        <p:spPr>
          <a:xfrm>
            <a:off x="659203" y="5193319"/>
            <a:ext cx="102797" cy="1027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9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r="3408" b="24122"/>
          <a:stretch/>
        </p:blipFill>
        <p:spPr bwMode="auto">
          <a:xfrm>
            <a:off x="917829" y="5219966"/>
            <a:ext cx="6673933" cy="132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30" y="1038226"/>
            <a:ext cx="4235196" cy="529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Существующие методы борьбы с искажениями можно разделить на два основных подхода</a:t>
            </a:r>
          </a:p>
          <a:p>
            <a:pPr marL="0" indent="0">
              <a:buNone/>
            </a:pP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Подготовка сигнала ни передатчике перед усилителем</a:t>
            </a: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Сигналу придаются свойства, которые минимизируют влияние нелинейности УМ, эффективно «выпрямляя» амплитудную характеристику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(pre-distortion –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предварительное искажение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Имеет малую эффективность при низких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OBO\IBO</a:t>
            </a: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Необходима дополнительная сигнальная обработка на передатчике</a:t>
            </a:r>
          </a:p>
          <a:p>
            <a:pPr marL="0" indent="0">
              <a:buNone/>
            </a:pPr>
            <a:endParaRPr lang="ru-RU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76" y="889347"/>
            <a:ext cx="1857634" cy="71447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974624"/>
            <a:ext cx="3638335" cy="31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708283" y="1689246"/>
            <a:ext cx="3667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Compensation of the Nonlinearity of Solid-State Power Amplifiers Using Adaptive Sequential Monte Carlo Methods / Mahdi </a:t>
            </a:r>
            <a:r>
              <a:rPr lang="en-US" sz="8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Shabany</a:t>
            </a:r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, 2008</a:t>
            </a:r>
            <a:endParaRPr lang="en-US" sz="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13" y="2363788"/>
            <a:ext cx="4370802" cy="2791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29" y="1038226"/>
            <a:ext cx="3768471" cy="5295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искажений на приемнике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производится посредством оценки параметров УМ с помощью пилотных сигналов, либо параметры считаются известными/переданы в сервисной информации. На основе полученных параметров применяется дополнительная обработка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Многие работы рассматривают теоретические случаи, редко производится полноценное моделирование системы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 удалось найти пример использования компенсации для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29100" y="1971002"/>
            <a:ext cx="4072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Receiver based compensation of nonlinear distortion in MIMO-OFDM / </a:t>
            </a:r>
            <a:r>
              <a:rPr lang="en-US" sz="11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Drotar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 et. al., 2010</a:t>
            </a:r>
            <a:endParaRPr lang="en-US" sz="11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F2C102-BF55-F315-30F8-1A01918B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6" y="1939813"/>
            <a:ext cx="5478664" cy="188166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C4DEF16-B3CD-DCB7-F637-BD268C6DBAAC}"/>
              </a:ext>
            </a:extLst>
          </p:cNvPr>
          <p:cNvSpPr txBox="1">
            <a:spLocks/>
          </p:cNvSpPr>
          <p:nvPr/>
        </p:nvSpPr>
        <p:spPr>
          <a:xfrm>
            <a:off x="238760" y="23680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83723EF-70DE-B2BC-FF5B-7D1D85CE50AE}"/>
              </a:ext>
            </a:extLst>
          </p:cNvPr>
          <p:cNvSpPr txBox="1">
            <a:spLocks/>
          </p:cNvSpPr>
          <p:nvPr/>
        </p:nvSpPr>
        <p:spPr>
          <a:xfrm>
            <a:off x="348723" y="1433415"/>
            <a:ext cx="7869153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основе метода лежит использование ограниченной обратной амплитудной характеристики УМ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E13A767-6F16-1AAA-F893-BDE2034B6CF5}"/>
              </a:ext>
            </a:extLst>
          </p:cNvPr>
          <p:cNvSpPr txBox="1">
            <a:spLocks/>
          </p:cNvSpPr>
          <p:nvPr/>
        </p:nvSpPr>
        <p:spPr>
          <a:xfrm>
            <a:off x="348723" y="3821480"/>
            <a:ext cx="4633585" cy="28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Ограничение необходимо для предотвращения еще больших искажения сигнала ввиду свойства насыщения характеристики усилителя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 α выступает как граничный коэффициент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УМ а также рабочая точка считаются известными (переданы в сервисной информации)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00" y="2681151"/>
            <a:ext cx="3084799" cy="41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02" y="1617410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8060"/>
            <a:ext cx="8163288" cy="23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8" y="166468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4739"/>
            <a:ext cx="7784123" cy="8557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Разработанный метод компенсации был реализован в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Ниже приведен перечень параметров, использованных при моделировании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16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C057EB0-40E6-87B0-56BC-4557C0642F76}"/>
              </a:ext>
            </a:extLst>
          </p:cNvPr>
          <p:cNvSpPr txBox="1">
            <a:spLocks/>
          </p:cNvSpPr>
          <p:nvPr/>
        </p:nvSpPr>
        <p:spPr>
          <a:xfrm>
            <a:off x="304800" y="2179320"/>
            <a:ext cx="2743200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результате моделирования были получены кривые зависимости количества блоковых ошибок от ОСШ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BLER vs SNR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0C1D0-FE13-E783-6E21-C9877942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5" y="4512435"/>
            <a:ext cx="2333290" cy="505041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60462"/>
              </p:ext>
            </p:extLst>
          </p:nvPr>
        </p:nvGraphicFramePr>
        <p:xfrm>
          <a:off x="3252955" y="1733554"/>
          <a:ext cx="5040923" cy="49309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57270">
                  <a:extLst>
                    <a:ext uri="{9D8B030D-6E8A-4147-A177-3AD203B41FA5}">
                      <a16:colId xmlns:a16="http://schemas.microsoft.com/office/drawing/2014/main" val="3611293040"/>
                    </a:ext>
                  </a:extLst>
                </a:gridCol>
                <a:gridCol w="2683653">
                  <a:extLst>
                    <a:ext uri="{9D8B030D-6E8A-4147-A177-3AD203B41FA5}">
                      <a16:colId xmlns:a16="http://schemas.microsoft.com/office/drawing/2014/main" val="65458567"/>
                    </a:ext>
                  </a:extLst>
                </a:gridCol>
              </a:tblGrid>
              <a:tr h="4703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Используемы значения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476416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Несущая частота,</a:t>
                      </a:r>
                      <a:r>
                        <a:rPr lang="ru-RU" sz="14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1400" baseline="-250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ru-RU" sz="1400" b="1" i="1" baseline="-250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60GHz</a:t>
                      </a:r>
                      <a:endParaRPr lang="ru-RU" sz="1400" b="1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200729"/>
                  </a:ext>
                </a:extLst>
              </a:tr>
              <a:tr h="4733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Полоса частот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65619"/>
                  </a:ext>
                </a:extLst>
              </a:tr>
              <a:tr h="6020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 сигнала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CP-OFDM,</a:t>
                      </a:r>
                      <a:endParaRPr lang="ru-RU" sz="1400" dirty="0" smtClean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DFT-s-OFDM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473981"/>
                  </a:ext>
                </a:extLst>
              </a:tr>
              <a:tr h="544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УМ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30-70</a:t>
                      </a: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100-200</a:t>
                      </a: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222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Мощность передатчика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 </a:t>
                      </a:r>
                      <a:r>
                        <a:rPr lang="en-US" sz="14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0776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SCS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120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kHz,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480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kHz,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960 kHz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35612"/>
                  </a:ext>
                </a:extLst>
              </a:tr>
              <a:tr h="4893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Количество ресурсных блоков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256,</a:t>
                      </a:r>
                      <a:r>
                        <a:rPr lang="en-US" sz="14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 RBs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688836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канала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TDL-A, 5 ns DS, 3 km/h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6672457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Параметры передачи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TX, 2 RX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MRC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068599"/>
                  </a:ext>
                </a:extLst>
              </a:tr>
              <a:tr h="8559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Модуляция и кодирование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64-QAM (MCS Table 1;22, 27)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 QAM(MCS Table 2; 22)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177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4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17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8B690-A37A-7ED4-EE73-BA34D390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/>
          <a:stretch/>
        </p:blipFill>
        <p:spPr>
          <a:xfrm>
            <a:off x="2754120" y="1848827"/>
            <a:ext cx="5618356" cy="4433863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C1016-5E44-127A-E4F0-D0CB1D001880}"/>
              </a:ext>
            </a:extLst>
          </p:cNvPr>
          <p:cNvSpPr txBox="1"/>
          <p:nvPr/>
        </p:nvSpPr>
        <p:spPr>
          <a:xfrm>
            <a:off x="231492" y="4336316"/>
            <a:ext cx="2378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27: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0.89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0.65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22t2: 256-QAM, R = 0.74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4D1447-9F38-095A-F4F8-5C1967939C6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компенсации уменьшает количество ошибок для выбранного ОСШ по сравнению с не компенсированным случаем (кривая сдвигается вниз) </a:t>
            </a:r>
          </a:p>
        </p:txBody>
      </p:sp>
    </p:spTree>
    <p:extLst>
      <p:ext uri="{BB962C8B-B14F-4D97-AF65-F5344CB8AC3E}">
        <p14:creationId xmlns:p14="http://schemas.microsoft.com/office/powerpoint/2010/main" val="3757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B83660-10C8-5B06-D3B9-AEBDC731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/>
        </p:blipFill>
        <p:spPr>
          <a:xfrm>
            <a:off x="2698594" y="1677133"/>
            <a:ext cx="5673881" cy="4515095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AFD22DDD-4286-1C88-C480-8C9F4968079A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B0F7A96-339D-E8A9-E2AB-8E1B611D8D15}"/>
              </a:ext>
            </a:extLst>
          </p:cNvPr>
          <p:cNvSpPr txBox="1">
            <a:spLocks/>
          </p:cNvSpPr>
          <p:nvPr/>
        </p:nvSpPr>
        <p:spPr>
          <a:xfrm>
            <a:off x="231492" y="1709053"/>
            <a:ext cx="2778409" cy="506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Пик-фактор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сигнала выше чем у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DFT-s-OFDM,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наблюдается большее количество ошибок по сравнению с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DFT-s-OFDM.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модуляции 256-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сильнее чем для 64-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сигнала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применение компенсации также улучшает результат 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22т2</a:t>
            </a:r>
          </a:p>
          <a:p>
            <a:pPr marL="0" indent="0"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9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51A4A8-9083-B305-2EA7-EF1623FC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4" y="2034698"/>
            <a:ext cx="4240464" cy="31791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7E8206-F0C5-1032-7152-1E73DD28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" y="2034698"/>
            <a:ext cx="4240464" cy="317913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</p:spTree>
    <p:extLst>
      <p:ext uri="{BB962C8B-B14F-4D97-AF65-F5344CB8AC3E}">
        <p14:creationId xmlns:p14="http://schemas.microsoft.com/office/powerpoint/2010/main" val="2364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влияния нелинейности усилителя мощности на различные типы сигнала, используемые в стандарте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модели усилителя для миллиметрового диапазона 100-200 ГГц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метода компенсации нелинейных искажений усилителя мощности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20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F061A-01D6-FB21-60CF-F9A2E9B0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422"/>
            <a:ext cx="4242179" cy="31804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758507-C5BE-A39A-A7A9-CC515294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6" y="2110422"/>
            <a:ext cx="4242179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9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21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843CD5-A468-B8DF-7F80-87BC9E36B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>
          <a:xfrm>
            <a:off x="2541327" y="1731912"/>
            <a:ext cx="5840673" cy="454620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43C8A65-20B2-7197-1B8C-F0CC59B1B41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398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УМ значительно хуже, даже в случае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сильное падение производительности.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высокой модуляции часть информации может быть невозвратно искажена</a:t>
            </a:r>
          </a:p>
        </p:txBody>
      </p:sp>
    </p:spTree>
    <p:extLst>
      <p:ext uri="{BB962C8B-B14F-4D97-AF65-F5344CB8AC3E}">
        <p14:creationId xmlns:p14="http://schemas.microsoft.com/office/powerpoint/2010/main" val="395939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22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0A1AB-CCFB-0BEE-4350-73BCAC426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3"/>
          <a:stretch/>
        </p:blipFill>
        <p:spPr>
          <a:xfrm>
            <a:off x="2455726" y="1731638"/>
            <a:ext cx="5764350" cy="466916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747799B-6D3A-9D66-CF0E-5EA460FEAB23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482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 искажения еще хуже.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информация практически не восстановлена.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увеличение искажений, при этом компенсация улучшает результат сдвигая кривую на 3-5 дБ</a:t>
            </a:r>
          </a:p>
        </p:txBody>
      </p:sp>
    </p:spTree>
    <p:extLst>
      <p:ext uri="{BB962C8B-B14F-4D97-AF65-F5344CB8AC3E}">
        <p14:creationId xmlns:p14="http://schemas.microsoft.com/office/powerpoint/2010/main" val="423314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23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B3749-85EB-C203-BE2E-A6A85583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" y="2244702"/>
            <a:ext cx="4276284" cy="3205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01754-E55E-55E2-473E-208F2B1BA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17" y="2257425"/>
            <a:ext cx="4276284" cy="32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B29B7A-9E15-EE61-F4F5-FD71E2DA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915"/>
            <a:ext cx="4203411" cy="31513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24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C1C91-6BCD-3A9F-051B-1DD5EDA6E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11" y="2330915"/>
            <a:ext cx="4203411" cy="3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25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92639FA-2F2B-213B-EC04-2DA7F42D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1266093"/>
            <a:ext cx="7751152" cy="5146430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Исследовано влияние нелинейности усилителя мощности на сигналы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DFT-s-OFDM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Подобраны параметры для модели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в диапазоне 100-200 ГГц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В данном диапазоне УМ значительно хуже по сравнению с диапазоном 30-70 ГГц. Искажения более значительны, в некоторых случаях информацию практически невозможно восстановить</a:t>
            </a: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 и реализован в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LLS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метод компенсации нелинейных искажений усилителя на приемнике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выполняется на приемнике, это важно для уменьшения сигнальной обработки на передатчике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Метод способен улучшить производительность системы для обеих моделей усилителя по сравнению со случаем отсутствия компенсации для определенных наборов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64093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385059"/>
            <a:ext cx="7269480" cy="1834515"/>
          </a:xfrm>
        </p:spPr>
        <p:txBody>
          <a:bodyPr anchor="t">
            <a:noAutofit/>
          </a:bodyPr>
          <a:lstStyle/>
          <a:p>
            <a:pPr algn="ctr"/>
            <a:r>
              <a:rPr lang="ru-RU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88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ABA3548-CC30-7727-FC9F-720C9C84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5066C8-53B5-2F4E-F17D-F0ACC044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47" y="1840523"/>
            <a:ext cx="5064057" cy="46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" y="15621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78F957-4924-CBB4-3C1B-F8E7F971A207}"/>
              </a:ext>
            </a:extLst>
          </p:cNvPr>
          <p:cNvSpPr txBox="1">
            <a:spLocks/>
          </p:cNvSpPr>
          <p:nvPr/>
        </p:nvSpPr>
        <p:spPr>
          <a:xfrm>
            <a:off x="333375" y="1009650"/>
            <a:ext cx="6593635" cy="569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Интернет вещей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(IoT)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Высокая скорость, надежность, возможность массового подключения устройств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подключенных «умных» устройств в 2018 году – 8 млрд, в 2021 – 12 млрд.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Поддержка несущих частот до 52.6 ГГц в релизах 15, 16 стандарта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Расширение диапазона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114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ГГц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усилителей в миллиметровом диапазоне значительно хуже более низких частот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Передающие устройства – датчики, сенсоры должны быть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энергоэффективны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необходимо уменьшить количество сигнальной обработки на них</a:t>
            </a:r>
          </a:p>
        </p:txBody>
      </p:sp>
      <p:pic>
        <p:nvPicPr>
          <p:cNvPr id="1026" name="Picture 2" descr="3GPP – 5G-Xcast">
            <a:extLst>
              <a:ext uri="{FF2B5EF4-FFF2-40B4-BE49-F238E27FC236}">
                <a16:creationId xmlns:a16="http://schemas.microsoft.com/office/drawing/2014/main" id="{D9628AE1-9B16-9CD6-7C5B-9910A865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05" y="5300026"/>
            <a:ext cx="329422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4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2" y="1481049"/>
            <a:ext cx="7309219" cy="105628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34FD46-939D-2BCB-3AC7-0A67676EC77F}"/>
              </a:ext>
            </a:extLst>
          </p:cNvPr>
          <p:cNvSpPr/>
          <p:nvPr/>
        </p:nvSpPr>
        <p:spPr>
          <a:xfrm>
            <a:off x="6505575" y="1704975"/>
            <a:ext cx="704850" cy="661988"/>
          </a:xfrm>
          <a:prstGeom prst="rect">
            <a:avLst/>
          </a:prstGeom>
          <a:noFill/>
          <a:ln w="28575">
            <a:solidFill>
              <a:srgbClr val="ED1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5F68B0-DE24-2B79-B0D8-2203180D1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18"/>
          <a:stretch/>
        </p:blipFill>
        <p:spPr>
          <a:xfrm>
            <a:off x="677091" y="3182996"/>
            <a:ext cx="7237212" cy="282333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" y="156153"/>
            <a:ext cx="8085453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Нелинейность усилителя мощности (УМ)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4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9EC6-43AE-A1E2-637F-3C392F969A6E}"/>
              </a:ext>
            </a:extLst>
          </p:cNvPr>
          <p:cNvSpPr txBox="1"/>
          <p:nvPr/>
        </p:nvSpPr>
        <p:spPr>
          <a:xfrm>
            <a:off x="5459604" y="5961687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Реальный усилитель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2FDCA-4158-CB91-0BEC-F0BB357D42BB}"/>
              </a:ext>
            </a:extLst>
          </p:cNvPr>
          <p:cNvSpPr txBox="1"/>
          <p:nvPr/>
        </p:nvSpPr>
        <p:spPr>
          <a:xfrm>
            <a:off x="1350668" y="6006330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Идеальный усилитель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528389" y="2536665"/>
            <a:ext cx="747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Амплитудная характеристика УМ – зависимость выходной амплитуды от входной</a:t>
            </a:r>
          </a:p>
        </p:txBody>
      </p:sp>
    </p:spTree>
    <p:extLst>
      <p:ext uri="{BB962C8B-B14F-4D97-AF65-F5344CB8AC3E}">
        <p14:creationId xmlns:p14="http://schemas.microsoft.com/office/powerpoint/2010/main" val="286247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6" y="2890851"/>
            <a:ext cx="6226152" cy="3956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1458675"/>
            <a:ext cx="5141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 подаче сигнала на нелинейный участок усилителя возникают искажения</a:t>
            </a:r>
          </a:p>
          <a:p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Чем больше амплитуда на входе, тем больше искажение на выходе – эффект насыщения усилителя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4417875"/>
            <a:ext cx="2408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Высокий пик-фактор (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PARP)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(например, у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сигнала) может привести к значительным искажениям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Отступы по мощности</a:t>
            </a:r>
            <a:b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IBO, OBO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D3D595-762F-5CA0-A5BB-BB6DBBFA2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7" r="4003"/>
          <a:stretch/>
        </p:blipFill>
        <p:spPr>
          <a:xfrm>
            <a:off x="3372098" y="2440730"/>
            <a:ext cx="4916557" cy="41382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809D5-E65F-EE46-2103-621F3ADC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6" y="2593130"/>
            <a:ext cx="2875764" cy="22550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0" y="1469858"/>
            <a:ext cx="6995885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Чтобы минимизировать искажения, рабочую точку усилителя сдвигают ближе к линейному участку – делается отступ по средней мощности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1" y="4848225"/>
            <a:ext cx="3228710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отступ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OBO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или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IBO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тем более линейный участок характеристики используется, но тем меньше средняя выходная мощность</a:t>
            </a:r>
          </a:p>
        </p:txBody>
      </p:sp>
    </p:spTree>
    <p:extLst>
      <p:ext uri="{BB962C8B-B14F-4D97-AF65-F5344CB8AC3E}">
        <p14:creationId xmlns:p14="http://schemas.microsoft.com/office/powerpoint/2010/main" val="244135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7" y="21585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описания 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5" y="913467"/>
            <a:ext cx="4262109" cy="406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701819" y="1767221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7F1E3F-D6D0-C9BA-D8FE-7D7A68D1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53172" r="12862"/>
          <a:stretch/>
        </p:blipFill>
        <p:spPr bwMode="auto">
          <a:xfrm>
            <a:off x="903874" y="3526221"/>
            <a:ext cx="2416556" cy="11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76CADC7-FB63-0AC9-3ACD-1EBD68C47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"/>
          <a:stretch/>
        </p:blipFill>
        <p:spPr bwMode="auto">
          <a:xfrm>
            <a:off x="3597215" y="1010288"/>
            <a:ext cx="4604808" cy="371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4772442"/>
            <a:ext cx="4214876" cy="552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модели для диапазона 30-70 ГГц, предложенные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Nokia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37" t="24693" r="532" b="53908"/>
          <a:stretch/>
        </p:blipFill>
        <p:spPr>
          <a:xfrm>
            <a:off x="4876944" y="5629276"/>
            <a:ext cx="254317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КУ малого сигнала, </a:t>
                </a: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гладкость (нелинейность) кривой,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напряжение насыщения.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A, B, q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кривой фазового искажения.</a:t>
                </a:r>
              </a:p>
            </p:txBody>
          </p:sp>
        </mc:Choice>
        <mc:Fallback xmlns="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  <a:blipFill>
                <a:blip r:embed="rId6"/>
                <a:stretch>
                  <a:fillRect l="-1049" t="-1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70274" y="1412178"/>
            <a:ext cx="3485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Амплитудное искажение (АМ-АМ)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9511" y="3145078"/>
            <a:ext cx="294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Фазовое искажение (АМ-РМ)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5303125"/>
            <a:ext cx="4214876" cy="37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АМ-АМ искажение 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59" t="69559" r="3706" b="11112"/>
          <a:stretch/>
        </p:blipFill>
        <p:spPr>
          <a:xfrm>
            <a:off x="4976956" y="6334664"/>
            <a:ext cx="2343150" cy="266700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5966801"/>
            <a:ext cx="4214876" cy="37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АМ-РМ искажение 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7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3" y="178473"/>
            <a:ext cx="7372609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модели для диапазона 100-200 ГГц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8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0387B-129F-2E39-658D-2D1A3774B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09" y="2394987"/>
            <a:ext cx="4453330" cy="350925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C02A0BA9-D9C4-7EA5-A630-89741A950A67}"/>
              </a:ext>
            </a:extLst>
          </p:cNvPr>
          <p:cNvSpPr txBox="1">
            <a:spLocks/>
          </p:cNvSpPr>
          <p:nvPr/>
        </p:nvSpPr>
        <p:spPr>
          <a:xfrm>
            <a:off x="214882" y="1656134"/>
            <a:ext cx="3596468" cy="481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для модели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100-200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ГГц были получены по данным из последних работ по созданию твердотельных усилителей в соответствующем диапазоне частот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из работ аппроксимировались моделью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, затем полученные параметры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G,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16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sat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, p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были усреднены.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параметры для модели 100-200 ГГц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F1D9D87-C530-2C52-9475-D36054FA8786}"/>
              </a:ext>
            </a:extLst>
          </p:cNvPr>
          <p:cNvSpPr txBox="1">
            <a:spLocks/>
          </p:cNvSpPr>
          <p:nvPr/>
        </p:nvSpPr>
        <p:spPr>
          <a:xfrm>
            <a:off x="4572000" y="1656134"/>
            <a:ext cx="3375581" cy="78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Амплитудные характеристики твердотельных 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496BA8-6609-5BA1-7E6C-A07DFD36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6" y="5110295"/>
            <a:ext cx="3591427" cy="5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" y="307145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Реализация УМ в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LLS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и искажение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1A4E6-E368-004C-1514-2CFEE938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9" y="3040935"/>
            <a:ext cx="7818844" cy="313126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B46CA29-44C5-B13B-DF87-C05C607E748C}"/>
              </a:ext>
            </a:extLst>
          </p:cNvPr>
          <p:cNvSpPr txBox="1">
            <a:spLocks/>
          </p:cNvSpPr>
          <p:nvPr/>
        </p:nvSpPr>
        <p:spPr>
          <a:xfrm>
            <a:off x="401663" y="1606064"/>
            <a:ext cx="7687259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моделирования использовался симулятор канального уровня 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написанный в системе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соответствующий стандарту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была имплементирована в симулятор для оценки степени искажения, и дальнейшей компенсации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B2C5DA6-9767-5939-195B-0E12E64BB99B}"/>
              </a:ext>
            </a:extLst>
          </p:cNvPr>
          <p:cNvSpPr txBox="1">
            <a:spLocks/>
          </p:cNvSpPr>
          <p:nvPr/>
        </p:nvSpPr>
        <p:spPr>
          <a:xfrm>
            <a:off x="544761" y="6026997"/>
            <a:ext cx="7269480" cy="60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92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67EA2A4-93BB-4E2E-8B8C-EADF7F54E6F0}" vid="{69274A55-27D0-4019-AD11-9F9A654526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15324</TotalTime>
  <Words>1188</Words>
  <Application>Microsoft Office PowerPoint</Application>
  <PresentationFormat>Экран (4:3)</PresentationFormat>
  <Paragraphs>184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Malgun Gothic</vt:lpstr>
      <vt:lpstr>Arial</vt:lpstr>
      <vt:lpstr>Calibri</vt:lpstr>
      <vt:lpstr>Cambria Math</vt:lpstr>
      <vt:lpstr>Century Schoolbook</vt:lpstr>
      <vt:lpstr>Segoe UI</vt:lpstr>
      <vt:lpstr>Segoe UI Semibold</vt:lpstr>
      <vt:lpstr>Wingdings 2</vt:lpstr>
      <vt:lpstr>Тема1</vt:lpstr>
      <vt:lpstr>Метод компенсации нелинейных искажений усилителя мощности для стандарта мобильной связи 5G NR</vt:lpstr>
      <vt:lpstr>Цели работы</vt:lpstr>
      <vt:lpstr>Актуальность работы</vt:lpstr>
      <vt:lpstr>Нелинейность усилителя мощности (УМ)</vt:lpstr>
      <vt:lpstr>Искажение сигнала нелинейным УМ</vt:lpstr>
      <vt:lpstr>Отступы по мощности IBO, OBO</vt:lpstr>
      <vt:lpstr>Модель для описания УМ</vt:lpstr>
      <vt:lpstr>Параметры модели для диапазона 100-200 ГГц</vt:lpstr>
      <vt:lpstr>Реализация УМ в LLS и искажение сигналов</vt:lpstr>
      <vt:lpstr>Используемые типы сигналов</vt:lpstr>
      <vt:lpstr>Искажение сигналов нелинейным УМ</vt:lpstr>
      <vt:lpstr>Обзор методов компенсации</vt:lpstr>
      <vt:lpstr>Обзор методов компенсации</vt:lpstr>
      <vt:lpstr>Презентация PowerPoint</vt:lpstr>
      <vt:lpstr>Метод компенсации искажений на приемнике</vt:lpstr>
      <vt:lpstr>Параметры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Заключение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Александр Шиков</dc:creator>
  <cp:lastModifiedBy>Александр Шиков</cp:lastModifiedBy>
  <cp:revision>765</cp:revision>
  <dcterms:created xsi:type="dcterms:W3CDTF">2021-04-12T18:17:48Z</dcterms:created>
  <dcterms:modified xsi:type="dcterms:W3CDTF">2022-06-06T03:00:24Z</dcterms:modified>
</cp:coreProperties>
</file>