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360" r:id="rId3"/>
    <p:sldId id="365" r:id="rId4"/>
    <p:sldId id="362" r:id="rId5"/>
    <p:sldId id="366" r:id="rId6"/>
    <p:sldId id="393" r:id="rId7"/>
    <p:sldId id="363" r:id="rId8"/>
    <p:sldId id="368" r:id="rId9"/>
    <p:sldId id="367" r:id="rId10"/>
    <p:sldId id="370" r:id="rId11"/>
    <p:sldId id="371" r:id="rId12"/>
    <p:sldId id="364" r:id="rId13"/>
    <p:sldId id="391" r:id="rId14"/>
    <p:sldId id="378" r:id="rId15"/>
    <p:sldId id="372" r:id="rId16"/>
    <p:sldId id="374" r:id="rId17"/>
    <p:sldId id="379" r:id="rId18"/>
    <p:sldId id="376" r:id="rId19"/>
    <p:sldId id="385" r:id="rId20"/>
    <p:sldId id="384" r:id="rId21"/>
    <p:sldId id="388" r:id="rId22"/>
    <p:sldId id="389" r:id="rId23"/>
    <p:sldId id="392" r:id="rId24"/>
    <p:sldId id="396" r:id="rId25"/>
    <p:sldId id="397" r:id="rId26"/>
    <p:sldId id="375" r:id="rId27"/>
    <p:sldId id="394" r:id="rId28"/>
    <p:sldId id="390" r:id="rId29"/>
    <p:sldId id="382" r:id="rId30"/>
    <p:sldId id="383" r:id="rId31"/>
    <p:sldId id="386" r:id="rId32"/>
    <p:sldId id="387" r:id="rId33"/>
    <p:sldId id="39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E79"/>
    <a:srgbClr val="F58C47"/>
    <a:srgbClr val="000000"/>
    <a:srgbClr val="29C582"/>
    <a:srgbClr val="39D692"/>
    <a:srgbClr val="FA478B"/>
    <a:srgbClr val="2D3091"/>
    <a:srgbClr val="F8A536"/>
    <a:srgbClr val="36E4B6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60" d="100"/>
          <a:sy n="60" d="100"/>
        </p:scale>
        <p:origin x="2088" y="49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16.06.2022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Исследуемые сигналы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10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5" t="6356" r="8342" b="16156"/>
          <a:stretch/>
        </p:blipFill>
        <p:spPr>
          <a:xfrm>
            <a:off x="1855176" y="1373196"/>
            <a:ext cx="6541477" cy="390930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546707" cy="2404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исследуются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в системе мобильной связи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Uplink-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передачи: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396761" y="5272087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5299271" y="956311"/>
            <a:ext cx="3141784" cy="84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71639" y="4316541"/>
            <a:ext cx="3533207" cy="155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335" y="6103941"/>
            <a:ext cx="868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CP-OFDM – Cyclic Prefix - Orthogonal Frequency-Division Multiplexing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DFT-s-OFDM – Discrete Fourier Transform-spread-OFDM </a:t>
            </a:r>
          </a:p>
          <a:p>
            <a:pPr>
              <a:lnSpc>
                <a:spcPct val="100000"/>
              </a:lnSpc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11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3408" b="24122"/>
          <a:stretch/>
        </p:blipFill>
        <p:spPr bwMode="auto">
          <a:xfrm>
            <a:off x="917829" y="5219966"/>
            <a:ext cx="6673933" cy="13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0" y="1038226"/>
            <a:ext cx="4235196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методы борьбы с искажениями можно разделить на два основных подхода</a:t>
            </a:r>
          </a:p>
          <a:p>
            <a:pPr marL="0" indent="0">
              <a:buNone/>
            </a:pP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сигнала на передатчике перед усилителем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Сигналу придаются свойства, которые минимизируют влияние нелинейности УМ, эффективно «выпрямляя» амплитудную характеристику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(pre-distortion –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предварительное искажение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Имеет малую эффективность при низких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OBO\IBO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Необходима дополнительная сигнальная обработка на передатчике</a:t>
            </a:r>
          </a:p>
          <a:p>
            <a:pPr marL="0" indent="0">
              <a:buNone/>
            </a:pPr>
            <a:endParaRPr lang="ru-RU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12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76" y="889347"/>
            <a:ext cx="1857634" cy="714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974624"/>
            <a:ext cx="3638335" cy="31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08283" y="1689246"/>
            <a:ext cx="3667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Compensation of the Nonlinearity of Solid-State Power Amplifiers Using Adaptive Sequential Monte Carlo Methods / Mahdi </a:t>
            </a:r>
            <a:r>
              <a:rPr lang="en-US" sz="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Shabany</a:t>
            </a:r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2363788"/>
            <a:ext cx="4370802" cy="2791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29" y="1038226"/>
            <a:ext cx="3768471" cy="529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искажений на приемнике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производится посредством оценки параметров УМ с помощью пилотных сигналов, либо параметры считаются известными/переданными в сервисной информации. На основе полученных параметров применяется дополнительная обработка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Многие работы рассматривают теоретические случаи, редко производится полноценное моделирование системы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Не удалось найти пример использования компенсации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  <a:p>
            <a:pPr marL="0" indent="0">
              <a:buNone/>
            </a:pP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13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29100" y="1971002"/>
            <a:ext cx="4072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Receiver based compensation of nonlinear distortion in MIMO-OFDM / </a:t>
            </a:r>
            <a:r>
              <a:rPr lang="en-US" sz="1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Drotar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 et. al., 2010</a:t>
            </a:r>
          </a:p>
        </p:txBody>
      </p:sp>
    </p:spTree>
    <p:extLst>
      <p:ext uri="{BB962C8B-B14F-4D97-AF65-F5344CB8AC3E}">
        <p14:creationId xmlns:p14="http://schemas.microsoft.com/office/powerpoint/2010/main" val="38995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14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193981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3821480"/>
            <a:ext cx="4633585" cy="28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81151"/>
            <a:ext cx="3352800" cy="41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15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90" y="154840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052402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типичных для системы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16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0462"/>
              </p:ext>
            </p:extLst>
          </p:nvPr>
        </p:nvGraphicFramePr>
        <p:xfrm>
          <a:off x="3252955" y="1733554"/>
          <a:ext cx="5040923" cy="4924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270">
                  <a:extLst>
                    <a:ext uri="{9D8B030D-6E8A-4147-A177-3AD203B41FA5}">
                      <a16:colId xmlns:a16="http://schemas.microsoft.com/office/drawing/2014/main" val="3611293040"/>
                    </a:ext>
                  </a:extLst>
                </a:gridCol>
                <a:gridCol w="2683653">
                  <a:extLst>
                    <a:ext uri="{9D8B030D-6E8A-4147-A177-3AD203B41FA5}">
                      <a16:colId xmlns:a16="http://schemas.microsoft.com/office/drawing/2014/main" val="65458567"/>
                    </a:ext>
                  </a:extLst>
                </a:gridCol>
              </a:tblGrid>
              <a:tr h="470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Используемы значения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47641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Несущая частота,</a:t>
                      </a:r>
                      <a:r>
                        <a:rPr lang="ru-RU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1400" baseline="-25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ru-RU" sz="1400" b="1" i="1" baseline="-250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60GHz</a:t>
                      </a:r>
                      <a:endParaRPr lang="ru-RU" sz="1400" b="1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200729"/>
                  </a:ext>
                </a:extLst>
              </a:tr>
              <a:tr h="4733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Полоса частот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 MHz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65619"/>
                  </a:ext>
                </a:extLst>
              </a:tr>
              <a:tr h="602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сигнала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CP-OFDM,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DFT-s-OFDM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73981"/>
                  </a:ext>
                </a:extLst>
              </a:tr>
              <a:tr h="544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УМ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30-70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GHz, </a:t>
                      </a:r>
                      <a:b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100-200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2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Мощность передатчика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</a:t>
                      </a:r>
                      <a:r>
                        <a:rPr lang="en-US" sz="1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0776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SCS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 kHz, 480 kHz, 960 kHz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35612"/>
                  </a:ext>
                </a:extLst>
              </a:tr>
              <a:tr h="4893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ресурсных блоков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256,</a:t>
                      </a:r>
                      <a:r>
                        <a:rPr lang="en-US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 32 RBs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688836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канала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TDL-A, 5 ns DS, 3 km/h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457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Параметры передачи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TX, 2 RX MRC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68599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Модуляция и кодирование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64-QAM (MCS Table 1;22, 27)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 QAM(MCS Table 2; 22)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7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4"/>
          <a:stretch/>
        </p:blipFill>
        <p:spPr>
          <a:xfrm>
            <a:off x="2194011" y="1454434"/>
            <a:ext cx="6130479" cy="49959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17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480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4"/>
            <a:ext cx="2805006" cy="27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562073" y="4309599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5" name="Овал 4"/>
          <p:cNvSpPr/>
          <p:nvPr/>
        </p:nvSpPr>
        <p:spPr>
          <a:xfrm>
            <a:off x="340925" y="5369804"/>
            <a:ext cx="181154" cy="181154"/>
          </a:xfrm>
          <a:prstGeom prst="ellipse">
            <a:avLst/>
          </a:prstGeom>
          <a:solidFill>
            <a:srgbClr val="ED1E7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40925" y="4550591"/>
            <a:ext cx="181154" cy="181154"/>
          </a:xfrm>
          <a:prstGeom prst="ellipse">
            <a:avLst/>
          </a:prstGeom>
          <a:solidFill>
            <a:srgbClr val="29C58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34935" y="6195776"/>
            <a:ext cx="181154" cy="181154"/>
          </a:xfrm>
          <a:prstGeom prst="ellipse">
            <a:avLst/>
          </a:prstGeom>
          <a:solidFill>
            <a:srgbClr val="F58C47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"/>
          <a:stretch/>
        </p:blipFill>
        <p:spPr>
          <a:xfrm>
            <a:off x="2380596" y="1440611"/>
            <a:ext cx="6002835" cy="4796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18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480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972518"/>
            <a:ext cx="2635534" cy="316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сигнала ниже чем у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меньшее количество ошибок по сравнению с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OFDM.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057061" y="6119595"/>
            <a:ext cx="2326370" cy="646331"/>
            <a:chOff x="598280" y="5886685"/>
            <a:chExt cx="2326370" cy="646331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7058" y="5886685"/>
              <a:ext cx="2087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27: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0.89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598280" y="6119273"/>
              <a:ext cx="181154" cy="181154"/>
            </a:xfrm>
            <a:prstGeom prst="ellipse">
              <a:avLst/>
            </a:prstGeom>
            <a:solidFill>
              <a:srgbClr val="29C5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148855" y="6172201"/>
            <a:ext cx="2554733" cy="646331"/>
            <a:chOff x="155489" y="5822732"/>
            <a:chExt cx="2554733" cy="646331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8295" y="5822732"/>
              <a:ext cx="2321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22t2: 256-QAM, R = 0.74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55489" y="6037644"/>
              <a:ext cx="181154" cy="181154"/>
            </a:xfrm>
            <a:prstGeom prst="ellipse">
              <a:avLst/>
            </a:prstGeom>
            <a:solidFill>
              <a:srgbClr val="F58C47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37E94-A96A-8783-5E57-EEFDA4C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"/>
          <a:stretch/>
        </p:blipFill>
        <p:spPr>
          <a:xfrm>
            <a:off x="2286000" y="1432863"/>
            <a:ext cx="6064371" cy="48937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19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1" y="1575703"/>
            <a:ext cx="2339181" cy="510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восстановлена (ввиду высокого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кодрейта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057061" y="6119595"/>
            <a:ext cx="2326370" cy="646331"/>
            <a:chOff x="598280" y="5886685"/>
            <a:chExt cx="2326370" cy="64633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37058" y="5886685"/>
              <a:ext cx="2087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27: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0.89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598280" y="6119273"/>
              <a:ext cx="181154" cy="181154"/>
            </a:xfrm>
            <a:prstGeom prst="ellipse">
              <a:avLst/>
            </a:prstGeom>
            <a:solidFill>
              <a:srgbClr val="29C5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148855" y="6172201"/>
            <a:ext cx="2554733" cy="646331"/>
            <a:chOff x="155489" y="5822732"/>
            <a:chExt cx="2554733" cy="64633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88295" y="5822732"/>
              <a:ext cx="2321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22: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0.65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55489" y="6037644"/>
              <a:ext cx="181154" cy="181154"/>
            </a:xfrm>
            <a:prstGeom prst="ellipse">
              <a:avLst/>
            </a:prstGeom>
            <a:solidFill>
              <a:srgbClr val="ED1E79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774238" cy="43513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мобильных сетей связи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усилителя мощности для миллиметрового диапазона длин волн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12AFF886-F040-4FA5-8BD0-0A595B4BDA00}" type="slidenum">
              <a:rPr lang="ru-RU" smtClean="0"/>
              <a:t>2</a:t>
            </a:fld>
            <a:r>
              <a:rPr lang="en-US" dirty="0"/>
              <a:t>/22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20F0DF-23BB-F9B4-92F6-427304D90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"/>
          <a:stretch/>
        </p:blipFill>
        <p:spPr>
          <a:xfrm>
            <a:off x="2251494" y="1421150"/>
            <a:ext cx="6099001" cy="48029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20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057061" y="6119595"/>
            <a:ext cx="2326370" cy="646331"/>
            <a:chOff x="598280" y="5886685"/>
            <a:chExt cx="2326370" cy="64633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37058" y="5886685"/>
              <a:ext cx="2087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27: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0.89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598280" y="6119273"/>
              <a:ext cx="181154" cy="181154"/>
            </a:xfrm>
            <a:prstGeom prst="ellipse">
              <a:avLst/>
            </a:prstGeom>
            <a:solidFill>
              <a:srgbClr val="29C5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148855" y="6172201"/>
            <a:ext cx="2554733" cy="646331"/>
            <a:chOff x="155489" y="5822732"/>
            <a:chExt cx="2554733" cy="64633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88295" y="5822732"/>
              <a:ext cx="2321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22t2: 256-QAM, R = 0.74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55489" y="6037644"/>
              <a:ext cx="181154" cy="181154"/>
            </a:xfrm>
            <a:prstGeom prst="ellipse">
              <a:avLst/>
            </a:prstGeom>
            <a:solidFill>
              <a:srgbClr val="F58C47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21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905774"/>
            <a:ext cx="7933636" cy="572793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различные сигналы, используемые в стандарте мобильной системы связи 5го поколения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Создана модель усилителя мощности для диапазона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Усилитель значительно менее линеен по сравнению с 30-70 ГГц.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метод компенсации нелинейных искажений усилителя на приемнике, проведены соответствующие исследования в симуляторе канального уровня.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позволяя базовой станции обрабатывать данные с простых передающих устройств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способен улучшить производительность системы для обеих моделей усилителя по сравнению со случаем отсутствия компенсации</a:t>
            </a: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22</a:t>
            </a:fld>
            <a:r>
              <a:rPr lang="en-US" sz="1600" dirty="0"/>
              <a:t> /22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pic>
        <p:nvPicPr>
          <p:cNvPr id="5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" y="1922912"/>
            <a:ext cx="7696806" cy="3239997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5109" y="236365"/>
            <a:ext cx="4975026" cy="123012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Waveform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6" y="826829"/>
            <a:ext cx="4084349" cy="1823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08543"/>
                  </p:ext>
                </p:extLst>
              </p:nvPr>
            </p:nvGraphicFramePr>
            <p:xfrm>
              <a:off x="121360" y="3364301"/>
              <a:ext cx="3803658" cy="3359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033">
                      <a:extLst>
                        <a:ext uri="{9D8B030D-6E8A-4147-A177-3AD203B41FA5}">
                          <a16:colId xmlns:a16="http://schemas.microsoft.com/office/drawing/2014/main" val="4118684348"/>
                        </a:ext>
                      </a:extLst>
                    </a:gridCol>
                    <a:gridCol w="1536739">
                      <a:extLst>
                        <a:ext uri="{9D8B030D-6E8A-4147-A177-3AD203B41FA5}">
                          <a16:colId xmlns:a16="http://schemas.microsoft.com/office/drawing/2014/main" val="2271317678"/>
                        </a:ext>
                      </a:extLst>
                    </a:gridCol>
                    <a:gridCol w="1267886">
                      <a:extLst>
                        <a:ext uri="{9D8B030D-6E8A-4147-A177-3AD203B41FA5}">
                          <a16:colId xmlns:a16="http://schemas.microsoft.com/office/drawing/2014/main" val="3639184596"/>
                        </a:ext>
                      </a:extLst>
                    </a:gridCol>
                  </a:tblGrid>
                  <a:tr h="61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50" charset="0"/>
                                  </a:rPr>
                                  <m:t>𝛍</m:t>
                                </m:r>
                              </m:oMath>
                            </m:oMathPara>
                          </a14:m>
                          <a:endParaRPr lang="ru-RU" sz="1800" b="1" i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600" b="1" i="0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sz="1600" b="1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oMath>
                          </a14:m>
                          <a:r>
                            <a:rPr lang="en-US" sz="1600" b="1" i="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kHz</a:t>
                          </a:r>
                          <a:endParaRPr lang="ru-RU" sz="1600" b="1" i="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Cyclic prefix</a:t>
                          </a:r>
                          <a:endParaRPr lang="ru-RU" sz="1600" b="1" i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405816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321559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802259"/>
                      </a:ext>
                    </a:extLst>
                  </a:tr>
                  <a:tr h="613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Normal, Extended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184559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120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02080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240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19624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480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66801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031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08543"/>
                  </p:ext>
                </p:extLst>
              </p:nvPr>
            </p:nvGraphicFramePr>
            <p:xfrm>
              <a:off x="121360" y="3364301"/>
              <a:ext cx="3803658" cy="3359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033">
                      <a:extLst>
                        <a:ext uri="{9D8B030D-6E8A-4147-A177-3AD203B41FA5}">
                          <a16:colId xmlns:a16="http://schemas.microsoft.com/office/drawing/2014/main" val="4118684348"/>
                        </a:ext>
                      </a:extLst>
                    </a:gridCol>
                    <a:gridCol w="1536739">
                      <a:extLst>
                        <a:ext uri="{9D8B030D-6E8A-4147-A177-3AD203B41FA5}">
                          <a16:colId xmlns:a16="http://schemas.microsoft.com/office/drawing/2014/main" val="2271317678"/>
                        </a:ext>
                      </a:extLst>
                    </a:gridCol>
                    <a:gridCol w="1267886">
                      <a:extLst>
                        <a:ext uri="{9D8B030D-6E8A-4147-A177-3AD203B41FA5}">
                          <a16:colId xmlns:a16="http://schemas.microsoft.com/office/drawing/2014/main" val="3639184596"/>
                        </a:ext>
                      </a:extLst>
                    </a:gridCol>
                  </a:tblGrid>
                  <a:tr h="6137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" t="-990" r="-284146" b="-4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217" t="-990" r="-84190" b="-4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Cyclic prefix</a:t>
                          </a:r>
                          <a:endParaRPr lang="ru-RU" sz="1600" b="1" i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405816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321559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802259"/>
                      </a:ext>
                    </a:extLst>
                  </a:tr>
                  <a:tr h="613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Normal, Extended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184559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120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02080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240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19624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480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66801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0313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47" y="1250830"/>
            <a:ext cx="3674395" cy="47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4" y="2236421"/>
            <a:ext cx="4889198" cy="42366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6" y="2593130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0" y="1469858"/>
            <a:ext cx="6995885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Чтобы минимизировать искажения, рабочую точку усилителя сдвигают ближе к линейному участку – делается отступ по средней мощности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1" y="4848225"/>
            <a:ext cx="3228710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8042598" cy="668968"/>
          </a:xfrm>
        </p:spPr>
        <p:txBody>
          <a:bodyPr anchor="t">
            <a:normAutofit/>
          </a:bodyPr>
          <a:lstStyle/>
          <a:p>
            <a:r>
              <a:rPr lang="ru-RU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31" y="2135704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4404778"/>
            <a:ext cx="8163288" cy="2361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выходной мощности на усилителе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входной мощности до усилителя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  <a:blipFill>
                <a:blip r:embed="rId4"/>
                <a:stretch>
                  <a:fillRect l="-620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4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61" y="1057182"/>
            <a:ext cx="5865263" cy="53876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 txBox="1">
            <a:spLocks/>
          </p:cNvSpPr>
          <p:nvPr/>
        </p:nvSpPr>
        <p:spPr>
          <a:xfrm>
            <a:off x="123444" y="2133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3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474452" y="1009650"/>
            <a:ext cx="7297948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и компенсация нелинейных искажений снова актуальны по ряду причин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Переход в миллиметровый диапазон длин волн, где технологии менее развиты по сравнению с более низкими частотами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расширение 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  <a:p>
            <a:pPr marL="274320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Введение Интернета Вещей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мобильной системе связи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5G New Radio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Передающие устройства – датчики, сенсоры должны быть эффективны, необходимо уменьшить количество сигнальной обработки на передатчиках и выполнять компенсацию на приемнике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05" y="5300026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32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8ED00-E185-6F91-3990-73AC167C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9B3C4-70B6-0998-D67E-34F6D039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46F7D-6C75-5237-4787-CA5E97CF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A0BAC3-14C6-92D8-DC0B-6C43E94CC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143413" y="3728407"/>
            <a:ext cx="3507053" cy="2840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BE71B1-BF0E-38CA-1945-0076AB868A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4572000" y="3864417"/>
            <a:ext cx="2975087" cy="23157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653F95-772D-1270-D573-40DFCE2FD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422418" y="677862"/>
            <a:ext cx="3139170" cy="24980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9E62D6-82EF-F409-A319-80340CFFE7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3782343" y="336677"/>
            <a:ext cx="4030062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9" y="3352698"/>
            <a:ext cx="7107794" cy="2796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" y="1481049"/>
            <a:ext cx="7309219" cy="105628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496949" y="1704975"/>
            <a:ext cx="704850" cy="661988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4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768077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583"/>
          <a:stretch/>
        </p:blipFill>
        <p:spPr>
          <a:xfrm>
            <a:off x="1774539" y="2289672"/>
            <a:ext cx="6547211" cy="43181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5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1458675"/>
            <a:ext cx="808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 подаче сигнала на нелинейный участок усилителя возникают искажения.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амплитуда на входе, тем больше искажение на выходе – эффект насыщения усилителя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4008321"/>
            <a:ext cx="2159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Высокий пик-фактор (например, у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сигнала) может привести к значительным искажениям</a:t>
            </a:r>
          </a:p>
        </p:txBody>
      </p:sp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89" y="2663245"/>
            <a:ext cx="5555412" cy="41297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76561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Характеристика нелинейности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6</a:t>
            </a:fld>
            <a:r>
              <a:rPr lang="en-US" dirty="0"/>
              <a:t> /22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/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 компрессии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/>
                    </m:sSubSup>
                    <m:r>
                      <a:rPr lang="ru-RU" sz="20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− </m:t>
                    </m:r>
                  </m:oMath>
                </a14:m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точка, в которой усиление становится на 1 дБ меньше, чем у идеальной характеристики.</a:t>
                </a:r>
              </a:p>
              <a:p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Усилитель часто считается линейным до достижения точки компрессии.</a:t>
                </a:r>
              </a:p>
              <a:p>
                <a:endParaRPr lang="ru-RU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blipFill>
                <a:blip r:embed="rId3"/>
                <a:stretch>
                  <a:fillRect l="-830" r="-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𝐼𝑁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входная мощность точки компрессии</a:t>
                </a:r>
              </a:p>
              <a:p>
                <a:endParaRPr lang="ru-RU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выходная мощность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компрессии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  <a:blipFill>
                <a:blip r:embed="rId4"/>
                <a:stretch>
                  <a:fillRect l="-1594" t="-1626" r="-1195" b="-6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3597215" y="1010288"/>
            <a:ext cx="4604808" cy="3842669"/>
            <a:chOff x="3597215" y="1010288"/>
            <a:chExt cx="4604808" cy="384266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876CADC7-FB63-0AC9-3ACD-1EBD68C470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8"/>
            <a:stretch/>
          </p:blipFill>
          <p:spPr bwMode="auto">
            <a:xfrm>
              <a:off x="3597215" y="1010288"/>
              <a:ext cx="4604808" cy="371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641" y="3357849"/>
              <a:ext cx="1262011" cy="878782"/>
            </a:xfrm>
            <a:prstGeom prst="rect">
              <a:avLst/>
            </a:prstGeom>
          </p:spPr>
        </p:pic>
        <p:sp>
          <p:nvSpPr>
            <p:cNvPr id="17" name="Прямоугольник 16"/>
            <p:cNvSpPr/>
            <p:nvPr/>
          </p:nvSpPr>
          <p:spPr>
            <a:xfrm>
              <a:off x="3752491" y="2182483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479467" y="2712540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Выходная амплитуда, В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 rot="5400000">
              <a:off x="5898939" y="3922740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>
              <a:off x="4585227" y="4446582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Входная амплитуда, В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7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2"/>
            <a:ext cx="4214876" cy="55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37" t="24693" r="532" b="53908"/>
          <a:stretch/>
        </p:blipFill>
        <p:spPr>
          <a:xfrm>
            <a:off x="4470544" y="5629276"/>
            <a:ext cx="254317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382216" cy="2039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усиления малого сигнала, </a:t>
                </a: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382216" cy="2039935"/>
              </a:xfrm>
              <a:prstGeom prst="rect">
                <a:avLst/>
              </a:prstGeom>
              <a:blipFill>
                <a:blip r:embed="rId6"/>
                <a:stretch>
                  <a:fillRect l="-1081" t="-1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АМ-АМ искажение 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6 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𝑑𝐵𝑚</m:t>
                    </m:r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  <a:blipFill>
                <a:blip r:embed="rId7"/>
                <a:stretch>
                  <a:fillRect l="-723" t="-6557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59" t="69559" r="3706" b="11112"/>
          <a:stretch/>
        </p:blipFill>
        <p:spPr>
          <a:xfrm>
            <a:off x="4470544" y="6334664"/>
            <a:ext cx="2343150" cy="2667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966801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АМ-РМ искажение </a:t>
            </a: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8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5"/>
            <a:ext cx="3596468" cy="363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Модель 100-200 ГГц была разработана на основе анализа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𝑑𝐵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𝑂𝑈𝑇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𝑑𝐵𝑚</m:t>
                      </m:r>
                    </m:oMath>
                  </m:oMathPara>
                </a14:m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9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 и дальнейшей компенсации.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610552" y="5895996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1662" y="6502931"/>
            <a:ext cx="6421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на языке </a:t>
            </a:r>
            <a:r>
              <a:rPr lang="en-US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Пудеевым А.В., 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LG Electronics</a:t>
            </a: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17549</TotalTime>
  <Words>1458</Words>
  <Application>Microsoft Office PowerPoint</Application>
  <PresentationFormat>Экран (4:3)</PresentationFormat>
  <Paragraphs>240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Характеристика нелинейности УМ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Исследуемые сигналы</vt:lpstr>
      <vt:lpstr>Искажение сигналов нелинейным УМ</vt:lpstr>
      <vt:lpstr>Обзор методов компенсации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  <vt:lpstr>OFDM Waveform</vt:lpstr>
      <vt:lpstr>Презентация PowerPoint</vt:lpstr>
      <vt:lpstr>Отступы по мощности IBO, OBO</vt:lpstr>
      <vt:lpstr>Метод компенсации искажений на приемнике</vt:lpstr>
      <vt:lpstr>Презентация PowerPoint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900</cp:revision>
  <dcterms:created xsi:type="dcterms:W3CDTF">2021-04-12T18:17:48Z</dcterms:created>
  <dcterms:modified xsi:type="dcterms:W3CDTF">2022-06-17T05:44:20Z</dcterms:modified>
</cp:coreProperties>
</file>