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sldIdLst>
    <p:sldId id="256" r:id="rId2"/>
    <p:sldId id="360" r:id="rId3"/>
    <p:sldId id="365" r:id="rId4"/>
    <p:sldId id="362" r:id="rId5"/>
    <p:sldId id="366" r:id="rId6"/>
    <p:sldId id="393" r:id="rId7"/>
    <p:sldId id="363" r:id="rId8"/>
    <p:sldId id="368" r:id="rId9"/>
    <p:sldId id="367" r:id="rId10"/>
    <p:sldId id="370" r:id="rId11"/>
    <p:sldId id="371" r:id="rId12"/>
    <p:sldId id="364" r:id="rId13"/>
    <p:sldId id="391" r:id="rId14"/>
    <p:sldId id="378" r:id="rId15"/>
    <p:sldId id="372" r:id="rId16"/>
    <p:sldId id="374" r:id="rId17"/>
    <p:sldId id="376" r:id="rId18"/>
    <p:sldId id="379" r:id="rId19"/>
    <p:sldId id="384" r:id="rId20"/>
    <p:sldId id="385" r:id="rId21"/>
    <p:sldId id="388" r:id="rId22"/>
    <p:sldId id="389" r:id="rId23"/>
    <p:sldId id="392" r:id="rId24"/>
    <p:sldId id="375" r:id="rId25"/>
    <p:sldId id="394" r:id="rId26"/>
    <p:sldId id="390" r:id="rId27"/>
    <p:sldId id="382" r:id="rId28"/>
    <p:sldId id="383" r:id="rId29"/>
    <p:sldId id="386" r:id="rId30"/>
    <p:sldId id="387" r:id="rId31"/>
    <p:sldId id="39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091"/>
    <a:srgbClr val="ED1E79"/>
    <a:srgbClr val="F8A536"/>
    <a:srgbClr val="36E4B6"/>
    <a:srgbClr val="000000"/>
    <a:srgbClr val="DC8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>
        <p:scale>
          <a:sx n="80" d="100"/>
          <a:sy n="80" d="100"/>
        </p:scale>
        <p:origin x="1512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0D1A-6BF5-4F95-B58D-D836C203D0C1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DCE76-25ED-4991-AD53-BE5A10DBF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0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DCE76-25ED-4991-AD53-BE5A10DBFA5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9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E7AEB54-EFC9-4CAF-82CC-75A466E3AA9C}" type="datetime1">
              <a:rPr lang="ru-RU" smtClean="0"/>
              <a:t>14.06.2022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1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C0E8-6B6D-448A-B9C4-BD0730654AD4}" type="datetime1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2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D82-8A9E-4AA3-AA9E-7B9FB6E8F8A7}" type="datetime1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46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9521-0049-4678-B379-C0731D5890A9}" type="datetime1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3CBE-9BC2-4C9A-888B-CAC535D90BAF}" type="datetime1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5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947A-0537-42D2-808C-A08A4CDF5D76}" type="datetime1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0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EE6-C820-4D6F-9ADA-BB179A7A8A83}" type="datetime1">
              <a:rPr lang="ru-RU" smtClean="0"/>
              <a:t>14.06.2022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940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30B-9DAE-4409-AFF0-79F5C7161C4E}" type="datetime1">
              <a:rPr lang="ru-RU" smtClean="0"/>
              <a:t>14.06.2022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ED0E-67BA-4AE3-8FC6-97723DF455A8}" type="datetime1">
              <a:rPr lang="ru-RU" smtClean="0"/>
              <a:t>14.06.2022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92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8453-7134-48F9-BF64-ED8A41C38433}" type="datetime1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4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0698-F4D3-4419-A9E9-6D61E20A3139}" type="datetime1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6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929EE6-C820-4D6F-9ADA-BB179A7A8A83}" type="datetime1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37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3623" y="1205795"/>
            <a:ext cx="8028633" cy="293171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нелинейных искажений усилителя мощности для стандарта мобильной связи</a:t>
            </a:r>
            <a:br>
              <a:rPr lang="en-GB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5G NR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08913"/>
            <a:ext cx="9144000" cy="59285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/202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Нижний Новгород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2424A3C-9809-25D9-4B60-9345143F6B81}"/>
              </a:ext>
            </a:extLst>
          </p:cNvPr>
          <p:cNvSpPr txBox="1">
            <a:spLocks/>
          </p:cNvSpPr>
          <p:nvPr/>
        </p:nvSpPr>
        <p:spPr>
          <a:xfrm>
            <a:off x="653142" y="4087266"/>
            <a:ext cx="8028633" cy="1770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Выполнил студент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курса магистратуры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Шиков А. П.</a:t>
            </a:r>
          </a:p>
          <a:p>
            <a:pPr algn="r"/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Научный руководитель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профессор, д.ф.-</a:t>
            </a:r>
            <a:r>
              <a:rPr lang="ru-RU" sz="1800" dirty="0" err="1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м.н</a:t>
            </a:r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Мальцев А. А.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5231BD7-D29A-EFED-5AFF-C2D838C9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84" y="296519"/>
            <a:ext cx="1622831" cy="4936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204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7" y="282951"/>
            <a:ext cx="8048603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Исследуемые сигналы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10</a:t>
            </a:fld>
            <a:r>
              <a:rPr lang="en-US" sz="1600" dirty="0"/>
              <a:t> /22</a:t>
            </a:r>
            <a:endParaRPr lang="ru-RU" sz="1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F44C7E-093B-4DB5-2461-5B4EC32DA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05" t="6356" r="8342" b="16156"/>
          <a:stretch/>
        </p:blipFill>
        <p:spPr>
          <a:xfrm>
            <a:off x="1855176" y="1373196"/>
            <a:ext cx="6541477" cy="3909301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375A954-CB41-8417-089C-1E72EE82D226}"/>
              </a:ext>
            </a:extLst>
          </p:cNvPr>
          <p:cNvSpPr txBox="1">
            <a:spLocks/>
          </p:cNvSpPr>
          <p:nvPr/>
        </p:nvSpPr>
        <p:spPr>
          <a:xfrm>
            <a:off x="207608" y="1090249"/>
            <a:ext cx="3546707" cy="240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работе исследуются следующие сигналы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использующиеся для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uplink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3C55C42-A674-07CC-9FAF-7775FC693CF6}"/>
              </a:ext>
            </a:extLst>
          </p:cNvPr>
          <p:cNvSpPr txBox="1">
            <a:spLocks/>
          </p:cNvSpPr>
          <p:nvPr/>
        </p:nvSpPr>
        <p:spPr>
          <a:xfrm>
            <a:off x="3396761" y="5272087"/>
            <a:ext cx="4736123" cy="78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Принципиальная схема генерации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en-US" sz="1600" b="1" dirty="0">
                <a:solidFill>
                  <a:srgbClr val="2D309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сигнала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2ED4AB8-C559-F3E7-4BAE-CAD30BC7D7E4}"/>
              </a:ext>
            </a:extLst>
          </p:cNvPr>
          <p:cNvSpPr txBox="1">
            <a:spLocks/>
          </p:cNvSpPr>
          <p:nvPr/>
        </p:nvSpPr>
        <p:spPr>
          <a:xfrm>
            <a:off x="5299271" y="956311"/>
            <a:ext cx="3141784" cy="842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30000"/>
              </a:lnSpc>
              <a:buFont typeface="Arial" pitchFamily="34" charset="0"/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K-DFT: DFT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точкам</a:t>
            </a:r>
          </a:p>
          <a:p>
            <a:pPr marL="0" indent="0" algn="r">
              <a:lnSpc>
                <a:spcPct val="30000"/>
              </a:lnSpc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M-IFFT: IDFT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точкам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lnSpc>
                <a:spcPct val="30000"/>
              </a:lnSpc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M&gt;K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lnSpc>
                <a:spcPct val="30000"/>
              </a:lnSpc>
              <a:buFont typeface="Arial" pitchFamily="34" charset="0"/>
              <a:buNone/>
            </a:pP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473F3B8-4410-EB53-72F0-1034F02FE240}"/>
              </a:ext>
            </a:extLst>
          </p:cNvPr>
          <p:cNvSpPr txBox="1">
            <a:spLocks/>
          </p:cNvSpPr>
          <p:nvPr/>
        </p:nvSpPr>
        <p:spPr>
          <a:xfrm>
            <a:off x="71639" y="4316541"/>
            <a:ext cx="3533207" cy="1550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имеет меньший пик-фактор, чем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поэтому он более эффективен при использовании нелинейного УМ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7335" y="6103941"/>
            <a:ext cx="868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CP-OFDM – Cyclic Prefix - Orthogonal Frequency-Division Multiplexing</a:t>
            </a: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DFT-s-OFDM – Discrete Fourier Transform-spread-OFDM </a:t>
            </a:r>
          </a:p>
          <a:p>
            <a:pPr>
              <a:lnSpc>
                <a:spcPct val="100000"/>
              </a:lnSpc>
            </a:pP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2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12" y="15474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сигналов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11</a:t>
            </a:fld>
            <a:r>
              <a:rPr lang="en-US" sz="1600" dirty="0"/>
              <a:t> /22</a:t>
            </a:r>
            <a:endParaRPr lang="ru-RU" sz="1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9CF16B-B5AC-FEA7-0773-9019E967E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r="2481" b="7885"/>
          <a:stretch/>
        </p:blipFill>
        <p:spPr>
          <a:xfrm>
            <a:off x="117232" y="1558306"/>
            <a:ext cx="8266453" cy="3072307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78CD2815-F2F5-4970-DEAD-4D7DCC0833D7}"/>
              </a:ext>
            </a:extLst>
          </p:cNvPr>
          <p:cNvSpPr txBox="1">
            <a:spLocks/>
          </p:cNvSpPr>
          <p:nvPr/>
        </p:nvSpPr>
        <p:spPr>
          <a:xfrm>
            <a:off x="739580" y="4658209"/>
            <a:ext cx="7699482" cy="136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Изначальные созвездия</a:t>
            </a: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Без искажения усилителем</a:t>
            </a: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После искажения усилителем на передатчике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22779E5-A1E4-2080-31BD-D75834EC5552}"/>
              </a:ext>
            </a:extLst>
          </p:cNvPr>
          <p:cNvSpPr txBox="1">
            <a:spLocks/>
          </p:cNvSpPr>
          <p:nvPr/>
        </p:nvSpPr>
        <p:spPr>
          <a:xfrm>
            <a:off x="2423710" y="1363075"/>
            <a:ext cx="4012260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Созвездия сигнала на приемнике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99559CD-2B2A-457C-3C73-E48EC55120C8}"/>
              </a:ext>
            </a:extLst>
          </p:cNvPr>
          <p:cNvSpPr txBox="1">
            <a:spLocks/>
          </p:cNvSpPr>
          <p:nvPr/>
        </p:nvSpPr>
        <p:spPr>
          <a:xfrm>
            <a:off x="401295" y="5638798"/>
            <a:ext cx="8003125" cy="136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Искажения сигналов: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Single carrier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Общий сдвиг точек в зависимости от амплитуды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OFDM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Увеличение разброса относительно центров созвездий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Совмещенный сдвиг точек и увеличенный разброс 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D9D7384-F5F0-3DE5-208E-91AEB7F7C4E5}"/>
              </a:ext>
            </a:extLst>
          </p:cNvPr>
          <p:cNvSpPr/>
          <p:nvPr/>
        </p:nvSpPr>
        <p:spPr>
          <a:xfrm>
            <a:off x="647478" y="4630613"/>
            <a:ext cx="102797" cy="102797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21CCE3-E975-9B0E-D08A-2B107ACFFD49}"/>
              </a:ext>
            </a:extLst>
          </p:cNvPr>
          <p:cNvSpPr/>
          <p:nvPr/>
        </p:nvSpPr>
        <p:spPr>
          <a:xfrm>
            <a:off x="659202" y="4923689"/>
            <a:ext cx="102797" cy="1027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49DAEC-2078-9CB9-0C7F-068FF5B6DCB6}"/>
              </a:ext>
            </a:extLst>
          </p:cNvPr>
          <p:cNvSpPr/>
          <p:nvPr/>
        </p:nvSpPr>
        <p:spPr>
          <a:xfrm>
            <a:off x="659203" y="5193319"/>
            <a:ext cx="102797" cy="1027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22779E5-A1E4-2080-31BD-D75834EC5552}"/>
              </a:ext>
            </a:extLst>
          </p:cNvPr>
          <p:cNvSpPr txBox="1">
            <a:spLocks/>
          </p:cNvSpPr>
          <p:nvPr/>
        </p:nvSpPr>
        <p:spPr>
          <a:xfrm>
            <a:off x="117232" y="1555677"/>
            <a:ext cx="3048313" cy="5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Сигнал с одной несущей</a:t>
            </a:r>
          </a:p>
        </p:txBody>
      </p:sp>
    </p:spTree>
    <p:extLst>
      <p:ext uri="{BB962C8B-B14F-4D97-AF65-F5344CB8AC3E}">
        <p14:creationId xmlns:p14="http://schemas.microsoft.com/office/powerpoint/2010/main" val="361349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4" r="3408" b="24122"/>
          <a:stretch/>
        </p:blipFill>
        <p:spPr bwMode="auto">
          <a:xfrm>
            <a:off x="917829" y="5219966"/>
            <a:ext cx="6673933" cy="132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" y="22508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Обзор методов компенсации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30" y="1038226"/>
            <a:ext cx="4235196" cy="5295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Существующие методы борьбы с искажениями можно разделить на два основных подхода</a:t>
            </a:r>
          </a:p>
          <a:p>
            <a:pPr marL="0" indent="0">
              <a:buNone/>
            </a:pPr>
            <a:r>
              <a:rPr lang="ru-R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Подготовка сигнала на передатчике перед усилителем</a:t>
            </a: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Сигналу придаются свойства, которые минимизируют влияние нелинейности УМ, эффективно «выпрямляя» амплитудную характеристику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(pre-distortion –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предварительное искажение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Имеет малую эффективность при низких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OBO\IBO</a:t>
            </a: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Необходима дополнительная сигнальная обработка на передатчике</a:t>
            </a:r>
          </a:p>
          <a:p>
            <a:pPr marL="0" indent="0">
              <a:buNone/>
            </a:pPr>
            <a:endParaRPr lang="ru-RU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12</a:t>
            </a:fld>
            <a:r>
              <a:rPr lang="en-US" sz="1600" dirty="0"/>
              <a:t> /22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76" y="889347"/>
            <a:ext cx="1857634" cy="71447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1974624"/>
            <a:ext cx="3638335" cy="319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708283" y="1689246"/>
            <a:ext cx="36678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latin typeface="Segoe UI" panose="020B0502040204020203" pitchFamily="34" charset="0"/>
                <a:cs typeface="Segoe UI" panose="020B0502040204020203" pitchFamily="34" charset="0"/>
              </a:rPr>
              <a:t>Efficient Compensation of the Nonlinearity of Solid-State Power Amplifiers Using Adaptive Sequential Monte Carlo Methods / Mahdi </a:t>
            </a:r>
            <a:r>
              <a:rPr lang="en-US" sz="8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Shabany</a:t>
            </a:r>
            <a:r>
              <a:rPr lang="en-US" sz="800" i="1" dirty="0">
                <a:latin typeface="Segoe UI" panose="020B0502040204020203" pitchFamily="34" charset="0"/>
                <a:cs typeface="Segoe UI" panose="020B0502040204020203" pitchFamily="34" charset="0"/>
              </a:rPr>
              <a:t>, 2008</a:t>
            </a:r>
          </a:p>
        </p:txBody>
      </p:sp>
    </p:spTree>
    <p:extLst>
      <p:ext uri="{BB962C8B-B14F-4D97-AF65-F5344CB8AC3E}">
        <p14:creationId xmlns:p14="http://schemas.microsoft.com/office/powerpoint/2010/main" val="19498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13" y="2363788"/>
            <a:ext cx="4370802" cy="27911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" y="22508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Обзор методов компенсации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29" y="1038226"/>
            <a:ext cx="3768471" cy="5295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искажений на приемнике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производится посредством оценки параметров УМ с помощью пилотных сигналов, либо параметры считаются известными/переданы в сервисной информации. На основе полученных параметров применяется дополнительная обработка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Многие работы рассматривают теоретические случаи, редко производится полноценное моделирование системы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Не удалось найти пример использования компенсации для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сигнала</a:t>
            </a:r>
          </a:p>
          <a:p>
            <a:pPr marL="0" indent="0">
              <a:buNone/>
            </a:pP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13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29100" y="1971002"/>
            <a:ext cx="40722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Receiver based compensation of nonlinear distortion in MIMO-OFDM / </a:t>
            </a:r>
            <a:r>
              <a:rPr lang="en-US" sz="11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Drotar</a:t>
            </a:r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 et. al., 2010</a:t>
            </a:r>
          </a:p>
        </p:txBody>
      </p:sp>
    </p:spTree>
    <p:extLst>
      <p:ext uri="{BB962C8B-B14F-4D97-AF65-F5344CB8AC3E}">
        <p14:creationId xmlns:p14="http://schemas.microsoft.com/office/powerpoint/2010/main" val="389954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14</a:t>
            </a:fld>
            <a:r>
              <a:rPr lang="en-US" sz="1600" dirty="0"/>
              <a:t> /22</a:t>
            </a:r>
            <a:endParaRPr lang="ru-RU" sz="16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EF2C102-BF55-F315-30F8-1A01918B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46" y="1939813"/>
            <a:ext cx="5478664" cy="1881667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C4DEF16-B3CD-DCB7-F637-BD268C6DBAAC}"/>
              </a:ext>
            </a:extLst>
          </p:cNvPr>
          <p:cNvSpPr txBox="1">
            <a:spLocks/>
          </p:cNvSpPr>
          <p:nvPr/>
        </p:nvSpPr>
        <p:spPr>
          <a:xfrm>
            <a:off x="238760" y="236806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83723EF-70DE-B2BC-FF5B-7D1D85CE50AE}"/>
              </a:ext>
            </a:extLst>
          </p:cNvPr>
          <p:cNvSpPr txBox="1">
            <a:spLocks/>
          </p:cNvSpPr>
          <p:nvPr/>
        </p:nvSpPr>
        <p:spPr>
          <a:xfrm>
            <a:off x="348723" y="1433415"/>
            <a:ext cx="7869153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основе метода лежит использование ограниченной обратной амплитудной характеристики УМ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E13A767-6F16-1AAA-F893-BDE2034B6CF5}"/>
              </a:ext>
            </a:extLst>
          </p:cNvPr>
          <p:cNvSpPr txBox="1">
            <a:spLocks/>
          </p:cNvSpPr>
          <p:nvPr/>
        </p:nvSpPr>
        <p:spPr>
          <a:xfrm>
            <a:off x="348723" y="3821480"/>
            <a:ext cx="4633585" cy="28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Ограничение необходимо для предотвращения еще больших искажения сигнала ввиду свойства насыщения характеристики усилителя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 α выступает как граничный коэффициент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УМ а также рабочая точка считаются известными (переданы в сервисной информации)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81151"/>
            <a:ext cx="3352800" cy="411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36806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15</a:t>
            </a:fld>
            <a:r>
              <a:rPr lang="en-US" sz="1600" dirty="0"/>
              <a:t> /22</a:t>
            </a:r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CA7AC0-56C9-8EA1-107F-2CE0BE81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02" y="1617410"/>
            <a:ext cx="6478681" cy="2361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52DD36-3650-4E8E-5170-475DA558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8060"/>
            <a:ext cx="8163288" cy="23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8" y="166468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симуляций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4739"/>
            <a:ext cx="7784123" cy="8557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Разработанный метод компенсации был реализован в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 Ниже приведен перечень типичных для системы параметров, использованных при моделировании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16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C057EB0-40E6-87B0-56BC-4557C0642F76}"/>
              </a:ext>
            </a:extLst>
          </p:cNvPr>
          <p:cNvSpPr txBox="1">
            <a:spLocks/>
          </p:cNvSpPr>
          <p:nvPr/>
        </p:nvSpPr>
        <p:spPr>
          <a:xfrm>
            <a:off x="304800" y="2179320"/>
            <a:ext cx="2743200" cy="24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результате моделирования были получены кривые зависимости количества блоковых ошибок от ОСШ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BLER vs SNR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F0C1D0-FE13-E783-6E21-C9877942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5" y="4512435"/>
            <a:ext cx="2333290" cy="505041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60462"/>
              </p:ext>
            </p:extLst>
          </p:nvPr>
        </p:nvGraphicFramePr>
        <p:xfrm>
          <a:off x="3252955" y="1733554"/>
          <a:ext cx="5040923" cy="4924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57270">
                  <a:extLst>
                    <a:ext uri="{9D8B030D-6E8A-4147-A177-3AD203B41FA5}">
                      <a16:colId xmlns:a16="http://schemas.microsoft.com/office/drawing/2014/main" val="3611293040"/>
                    </a:ext>
                  </a:extLst>
                </a:gridCol>
                <a:gridCol w="2683653">
                  <a:extLst>
                    <a:ext uri="{9D8B030D-6E8A-4147-A177-3AD203B41FA5}">
                      <a16:colId xmlns:a16="http://schemas.microsoft.com/office/drawing/2014/main" val="65458567"/>
                    </a:ext>
                  </a:extLst>
                </a:gridCol>
              </a:tblGrid>
              <a:tr h="4703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Параметр</a:t>
                      </a:r>
                      <a:endParaRPr lang="ru-RU" sz="1400" b="1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Используемы значения</a:t>
                      </a:r>
                      <a:endParaRPr lang="ru-RU" sz="1400" b="1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476416"/>
                  </a:ext>
                </a:extLst>
              </a:tr>
              <a:tr h="3543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Несущая частота,</a:t>
                      </a:r>
                      <a:r>
                        <a:rPr lang="ru-RU" sz="14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1400" baseline="-25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ru-RU" sz="1400" b="1" i="1" baseline="-250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60GHz</a:t>
                      </a:r>
                      <a:endParaRPr lang="ru-RU" sz="1400" b="1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200729"/>
                  </a:ext>
                </a:extLst>
              </a:tr>
              <a:tr h="4733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Полоса частот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 MHz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865619"/>
                  </a:ext>
                </a:extLst>
              </a:tr>
              <a:tr h="6020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Тип сигнала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CP-OFDM,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DFT-s-OFDM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473981"/>
                  </a:ext>
                </a:extLst>
              </a:tr>
              <a:tr h="544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Модель УМ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30-70</a:t>
                      </a: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GHz, </a:t>
                      </a:r>
                      <a:b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100-200</a:t>
                      </a: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122244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Мощность передатчика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 </a:t>
                      </a:r>
                      <a:r>
                        <a:rPr lang="en-US" sz="14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077644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SCS</a:t>
                      </a:r>
                      <a:endParaRPr lang="ru-RU" sz="140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120 kHz, 480 kHz, 960 kHz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8435612"/>
                  </a:ext>
                </a:extLst>
              </a:tr>
              <a:tr h="4893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Количество ресурсных блоков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256,</a:t>
                      </a:r>
                      <a:r>
                        <a:rPr lang="en-US" sz="14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64, 32 RBs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688836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Модель канала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TDL-A, 5 ns DS, 3 km/h</a:t>
                      </a:r>
                      <a:endParaRPr lang="ru-RU" sz="140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6672457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Параметры передачи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TX, 2 RX MRC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0068599"/>
                  </a:ext>
                </a:extLst>
              </a:tr>
              <a:tr h="8559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Модуляция и кодирование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64-QAM (MCS Table 1;22, 27)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256 QAM(MCS Table 2; 22)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177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64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0D5AD3-089B-E599-FC70-7A5B1095D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2"/>
          <a:stretch/>
        </p:blipFill>
        <p:spPr>
          <a:xfrm>
            <a:off x="2315209" y="1540945"/>
            <a:ext cx="5999736" cy="470916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17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 / 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C1016-5E44-127A-E4F0-D0CB1D001880}"/>
              </a:ext>
            </a:extLst>
          </p:cNvPr>
          <p:cNvSpPr txBox="1"/>
          <p:nvPr/>
        </p:nvSpPr>
        <p:spPr>
          <a:xfrm>
            <a:off x="231492" y="4336316"/>
            <a:ext cx="23783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27: 64-QAM,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 = 0.89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22: 64-QAM,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 = 0.65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22t2: 256-QAM, R = 0.74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84D1447-9F38-095A-F4F8-5C1967939C66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24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компенсации уменьшает количество ошибок для выбранного ОСШ по сравнению с не компенсированным случаем (кривая сдвигается вниз) </a:t>
            </a:r>
          </a:p>
        </p:txBody>
      </p:sp>
    </p:spTree>
    <p:extLst>
      <p:ext uri="{BB962C8B-B14F-4D97-AF65-F5344CB8AC3E}">
        <p14:creationId xmlns:p14="http://schemas.microsoft.com/office/powerpoint/2010/main" val="37573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A87DBA-F9F1-23CE-113F-1B40F8E17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55" y="1781240"/>
            <a:ext cx="5681154" cy="425924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18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AFD22DDD-4286-1C88-C480-8C9F4968079A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 / 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B0F7A96-339D-E8A9-E2AB-8E1B611D8D15}"/>
              </a:ext>
            </a:extLst>
          </p:cNvPr>
          <p:cNvSpPr txBox="1">
            <a:spLocks/>
          </p:cNvSpPr>
          <p:nvPr/>
        </p:nvSpPr>
        <p:spPr>
          <a:xfrm>
            <a:off x="231492" y="1709053"/>
            <a:ext cx="2778409" cy="506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Пик-фактор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OFDM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сигнала выше чем у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DFT-s-OFDM,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поэтому наблюдается большее количество ошибок по сравнению с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DFT-s-OFDM. 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модуляции 256-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QAM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искажения сильнее чем для 64-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QAM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сигнала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применение компенсации также улучшает результат 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27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 22т2</a:t>
            </a:r>
          </a:p>
          <a:p>
            <a:pPr marL="0" indent="0">
              <a:buFont typeface="Arial" pitchFamily="34" charset="0"/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98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20F0DF-23BB-F9B4-92F6-427304D90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43" y="1664208"/>
            <a:ext cx="6082166" cy="455988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19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 /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43C8A65-20B2-7197-1B8C-F0CC59B1B416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398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УМ значительно хуже, даже в случае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наблюдается сильное падение производительности.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 высокой модуляции часть информации может быть невозвратно искажена</a:t>
            </a:r>
          </a:p>
        </p:txBody>
      </p:sp>
    </p:spTree>
    <p:extLst>
      <p:ext uri="{BB962C8B-B14F-4D97-AF65-F5344CB8AC3E}">
        <p14:creationId xmlns:p14="http://schemas.microsoft.com/office/powerpoint/2010/main" val="395939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6774238" cy="435133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Исследование влияния нелинейности усилителя мощности на различные типы сигнала, используемые в стандарте мобильных сотовых сетей связи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модели усилителя мощности для миллиметрового диапазона 100-200 ГГц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метода компенсации нелинейных искажений усилителя мощности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12AFF886-F040-4FA5-8BD0-0A595B4BDA00}" type="slidenum">
              <a:rPr lang="ru-RU" smtClean="0"/>
              <a:t>2</a:t>
            </a:fld>
            <a:r>
              <a:rPr lang="en-US" dirty="0"/>
              <a:t>/22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620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C37E94-A96A-8783-5E57-EEFDA4C90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723635"/>
            <a:ext cx="6103725" cy="45760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20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 /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747799B-6D3A-9D66-CF0E-5EA460FEAB23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482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сигнала искажения еще хуже.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27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информация практически не восстановлена.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наблюдается увеличение искажений, при этом компенсация улучшает результат сдвигая кривую на 3-5 дБ</a:t>
            </a:r>
          </a:p>
        </p:txBody>
      </p:sp>
    </p:spTree>
    <p:extLst>
      <p:ext uri="{BB962C8B-B14F-4D97-AF65-F5344CB8AC3E}">
        <p14:creationId xmlns:p14="http://schemas.microsoft.com/office/powerpoint/2010/main" val="423314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Заключение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21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92639FA-2F2B-213B-EC04-2DA7F42D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39" y="1266093"/>
            <a:ext cx="7933636" cy="5146430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Исследовано влияние нелинейности усилителя мощности на различные сигналы, используемые в стандарте 5го поколения.</a:t>
            </a:r>
          </a:p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Создана модель усилителя мощности для диапазона 100-200 ГГц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Усилитель значительно менее линеен по сравнению с 30-70 ГГц. Искажения значительны, в некоторых случаях информацию сложно восстановить</a:t>
            </a:r>
          </a:p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 метод компенсации нелинейных искажений усилителя на приемнике, проведены соответствующие исследования в симуляторе канального уровня.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выполняется на приемнике, что критически важно для простых, дешевых устройств, поскольку из-за малой стоимости качество передающих цепей низкое и нелинейные искажения значительны. Необходимая компенсация  производится на приемнике, </a:t>
            </a:r>
            <a:r>
              <a:rPr lang="ru-RU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минимизируя</a:t>
            </a: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 сигнальную обработку на передатчике.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Метод способен улучшить производительность системы для обеих моделей усилителя по сравнению со случаем отсутствия компенсации для определенных наборов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640933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385059"/>
            <a:ext cx="7269480" cy="1834515"/>
          </a:xfrm>
        </p:spPr>
        <p:txBody>
          <a:bodyPr anchor="t">
            <a:noAutofit/>
          </a:bodyPr>
          <a:lstStyle/>
          <a:p>
            <a:pPr algn="ctr"/>
            <a:r>
              <a:rPr lang="ru-RU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22</a:t>
            </a:fld>
            <a:r>
              <a:rPr lang="en-US" sz="1600" dirty="0"/>
              <a:t> /22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67988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6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04" y="2236421"/>
            <a:ext cx="4889198" cy="42366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351545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Отступы по мощности</a:t>
            </a:r>
            <a:b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IBO, OBO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C809D5-E65F-EE46-2103-621F3ADC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6" y="2593130"/>
            <a:ext cx="2875764" cy="225509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CDFC422-4199-8C58-632B-0CF9DB308CCD}"/>
              </a:ext>
            </a:extLst>
          </p:cNvPr>
          <p:cNvSpPr txBox="1">
            <a:spLocks/>
          </p:cNvSpPr>
          <p:nvPr/>
        </p:nvSpPr>
        <p:spPr>
          <a:xfrm>
            <a:off x="519340" y="1469858"/>
            <a:ext cx="6995885" cy="194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Чтобы минимизировать искажения, рабочую точку усилителя сдвигают ближе к линейному участку – делается отступ по средней мощности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CDFC422-4199-8C58-632B-0CF9DB308CCD}"/>
              </a:ext>
            </a:extLst>
          </p:cNvPr>
          <p:cNvSpPr txBox="1">
            <a:spLocks/>
          </p:cNvSpPr>
          <p:nvPr/>
        </p:nvSpPr>
        <p:spPr>
          <a:xfrm>
            <a:off x="519341" y="4848225"/>
            <a:ext cx="3228710" cy="194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Чем больше отступ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OBO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или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IBO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тем более линейный участок характеристики используется, но тем меньше средняя выходная мощность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CDFC422-4199-8C58-632B-0CF9DB308CCD}"/>
              </a:ext>
            </a:extLst>
          </p:cNvPr>
          <p:cNvSpPr txBox="1">
            <a:spLocks/>
          </p:cNvSpPr>
          <p:nvPr/>
        </p:nvSpPr>
        <p:spPr>
          <a:xfrm>
            <a:off x="6115235" y="368600"/>
            <a:ext cx="1970229" cy="953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en-US" sz="4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</a:t>
            </a:r>
            <a:endParaRPr lang="ru-RU" sz="4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5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36806"/>
            <a:ext cx="8042598" cy="668968"/>
          </a:xfrm>
        </p:spPr>
        <p:txBody>
          <a:bodyPr anchor="t">
            <a:normAutofit/>
          </a:bodyPr>
          <a:lstStyle/>
          <a:p>
            <a:r>
              <a:rPr lang="ru-RU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CA7AC0-56C9-8EA1-107F-2CE0BE81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31" y="2135704"/>
            <a:ext cx="6478681" cy="2361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52DD36-3650-4E8E-5170-475DA558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" y="4404778"/>
            <a:ext cx="8163288" cy="2361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383723EF-70DE-B2BC-FF5B-7D1D85CE50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135" y="779204"/>
                <a:ext cx="7869153" cy="15776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коэффициент нормировки для приведения мощности сигнала к выходной мощности на усилителе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коэффициент нормировки для приведения мощности сигнала к входной мощности до усилителя</a:t>
                </a:r>
              </a:p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endParaRPr lang="ru-RU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383723EF-70DE-B2BC-FF5B-7D1D85CE5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5" y="779204"/>
                <a:ext cx="7869153" cy="1577651"/>
              </a:xfrm>
              <a:prstGeom prst="rect">
                <a:avLst/>
              </a:prstGeom>
              <a:blipFill>
                <a:blip r:embed="rId4"/>
                <a:stretch>
                  <a:fillRect l="-620" t="-1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142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5066C8-53B5-2F4E-F17D-F0ACC044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661" y="1057182"/>
            <a:ext cx="5865263" cy="538768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 txBox="1">
            <a:spLocks/>
          </p:cNvSpPr>
          <p:nvPr/>
        </p:nvSpPr>
        <p:spPr>
          <a:xfrm>
            <a:off x="123444" y="2133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симуляций</a:t>
            </a:r>
          </a:p>
        </p:txBody>
      </p:sp>
    </p:spTree>
    <p:extLst>
      <p:ext uri="{BB962C8B-B14F-4D97-AF65-F5344CB8AC3E}">
        <p14:creationId xmlns:p14="http://schemas.microsoft.com/office/powerpoint/2010/main" val="1399684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51A4A8-9083-B305-2EA7-EF1623FC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64" y="2034698"/>
            <a:ext cx="4240464" cy="31791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7E8206-F0C5-1032-7152-1E73DD28B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" y="2034698"/>
            <a:ext cx="4240464" cy="317913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</p:spTree>
    <p:extLst>
      <p:ext uri="{BB962C8B-B14F-4D97-AF65-F5344CB8AC3E}">
        <p14:creationId xmlns:p14="http://schemas.microsoft.com/office/powerpoint/2010/main" val="2364206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28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DF061A-01D6-FB21-60CF-F9A2E9B0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422"/>
            <a:ext cx="4242179" cy="31804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758507-C5BE-A39A-A7A9-CC515294B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76" y="2110422"/>
            <a:ext cx="4242179" cy="31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19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29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4B3749-85EB-C203-BE2E-A6A855832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" y="2244702"/>
            <a:ext cx="4276284" cy="32059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701754-E55E-55E2-473E-208F2B1BA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17" y="2257425"/>
            <a:ext cx="4276284" cy="32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9" y="15621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Актуальность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3</a:t>
            </a:fld>
            <a:r>
              <a:rPr lang="en-US" dirty="0"/>
              <a:t> /22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078F957-4924-CBB4-3C1B-F8E7F971A207}"/>
              </a:ext>
            </a:extLst>
          </p:cNvPr>
          <p:cNvSpPr txBox="1">
            <a:spLocks/>
          </p:cNvSpPr>
          <p:nvPr/>
        </p:nvSpPr>
        <p:spPr>
          <a:xfrm>
            <a:off x="333375" y="1009650"/>
            <a:ext cx="6969125" cy="569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Интернет вещей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(IoT)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Высокая скорость, надежность, возможность массового подключения устройств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Количество подключенных «умных» устройств в 2018 году – 8 млрд, в 2021 – 12 млрд.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Поддержка несущих частот до 52.6 ГГц в релизах 15, 16 стандарта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5G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расширение диапазона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до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114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ГГц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Не смотря на развитие технологий, характеристики усилителей в миллиметровом диапазоне значительно хуже более низкочастотных усилителей.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Передающие устройства – датчики, сенсоры должны быть эффективны, необходимо уменьшить количество сигнальной обработки на передатчиках и выполнять компенсацию на приемнике</a:t>
            </a:r>
          </a:p>
        </p:txBody>
      </p:sp>
      <p:pic>
        <p:nvPicPr>
          <p:cNvPr id="1026" name="Picture 2" descr="3GPP – 5G-Xcast">
            <a:extLst>
              <a:ext uri="{FF2B5EF4-FFF2-40B4-BE49-F238E27FC236}">
                <a16:creationId xmlns:a16="http://schemas.microsoft.com/office/drawing/2014/main" id="{D9628AE1-9B16-9CD6-7C5B-9910A865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05" y="5300026"/>
            <a:ext cx="3294228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43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B29B7A-9E15-EE61-F4F5-FD71E2DA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915"/>
            <a:ext cx="4203411" cy="31513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30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8C1C91-6BCD-3A9F-051B-1DD5EDA6E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11" y="2330915"/>
            <a:ext cx="4203411" cy="31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60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8ED00-E185-6F91-3990-73AC167C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99B3C4-70B6-0998-D67E-34F6D039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346F7D-6C75-5237-4787-CA5E97CF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A0BAC3-14C6-92D8-DC0B-6C43E94CC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3"/>
          <a:stretch/>
        </p:blipFill>
        <p:spPr>
          <a:xfrm>
            <a:off x="143413" y="3728407"/>
            <a:ext cx="3507053" cy="28407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BE71B1-BF0E-38CA-1945-0076AB868A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"/>
          <a:stretch/>
        </p:blipFill>
        <p:spPr>
          <a:xfrm>
            <a:off x="4572000" y="3864417"/>
            <a:ext cx="2975087" cy="23157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653F95-772D-1270-D573-40DFCE2FDA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"/>
          <a:stretch/>
        </p:blipFill>
        <p:spPr>
          <a:xfrm>
            <a:off x="422418" y="677862"/>
            <a:ext cx="3139170" cy="24980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9E62D6-82EF-F409-A319-80340CFFE7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/>
          <a:stretch/>
        </p:blipFill>
        <p:spPr>
          <a:xfrm>
            <a:off x="3782343" y="336677"/>
            <a:ext cx="4030062" cy="31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6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19" y="3352698"/>
            <a:ext cx="7107794" cy="27964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2" y="1481049"/>
            <a:ext cx="7309219" cy="105628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E34FD46-939D-2BCB-3AC7-0A67676EC77F}"/>
              </a:ext>
            </a:extLst>
          </p:cNvPr>
          <p:cNvSpPr/>
          <p:nvPr/>
        </p:nvSpPr>
        <p:spPr>
          <a:xfrm>
            <a:off x="6496949" y="1704975"/>
            <a:ext cx="704850" cy="661988"/>
          </a:xfrm>
          <a:prstGeom prst="rect">
            <a:avLst/>
          </a:prstGeom>
          <a:noFill/>
          <a:ln w="28575">
            <a:solidFill>
              <a:srgbClr val="ED1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2" y="156153"/>
            <a:ext cx="8085453" cy="132556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Нелинейность усилителя мощности (УМ)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4</a:t>
            </a:fld>
            <a:r>
              <a:rPr lang="en-US" dirty="0"/>
              <a:t> /22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B9EC6-43AE-A1E2-637F-3C392F969A6E}"/>
              </a:ext>
            </a:extLst>
          </p:cNvPr>
          <p:cNvSpPr txBox="1"/>
          <p:nvPr/>
        </p:nvSpPr>
        <p:spPr>
          <a:xfrm>
            <a:off x="5768077" y="5961687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Реальный усилитель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2FDCA-4158-CB91-0BEC-F0BB357D42BB}"/>
              </a:ext>
            </a:extLst>
          </p:cNvPr>
          <p:cNvSpPr txBox="1"/>
          <p:nvPr/>
        </p:nvSpPr>
        <p:spPr>
          <a:xfrm>
            <a:off x="1350668" y="6006330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Идеальный усилитель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528389" y="2536665"/>
            <a:ext cx="747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Амплитудная характеристика УМ – зависимость выходной амплитуды от входной</a:t>
            </a:r>
          </a:p>
        </p:txBody>
      </p:sp>
    </p:spTree>
    <p:extLst>
      <p:ext uri="{BB962C8B-B14F-4D97-AF65-F5344CB8AC3E}">
        <p14:creationId xmlns:p14="http://schemas.microsoft.com/office/powerpoint/2010/main" val="286247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3583"/>
          <a:stretch/>
        </p:blipFill>
        <p:spPr>
          <a:xfrm>
            <a:off x="1774539" y="2289672"/>
            <a:ext cx="6547211" cy="43181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351545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сигнала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5</a:t>
            </a:fld>
            <a:r>
              <a:rPr lang="en-US" dirty="0"/>
              <a:t> /22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230410" y="1458675"/>
            <a:ext cx="8081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При подаче сигнала на нелинейный участок усилителя возникают искажения</a:t>
            </a: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Чем больше амплитуда на входе, тем больше искажение на выходе – эффект насыщения усилителя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230410" y="4008321"/>
            <a:ext cx="2159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Высокий пик-фактор (например, у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сигнала) может привести к значительным искажениям</a:t>
            </a:r>
          </a:p>
        </p:txBody>
      </p:sp>
    </p:spTree>
    <p:extLst>
      <p:ext uri="{BB962C8B-B14F-4D97-AF65-F5344CB8AC3E}">
        <p14:creationId xmlns:p14="http://schemas.microsoft.com/office/powerpoint/2010/main" val="214732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89" y="2663245"/>
            <a:ext cx="5555412" cy="412973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765613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Характеристика нелинейности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6</a:t>
            </a:fld>
            <a:r>
              <a:rPr lang="en-US" dirty="0"/>
              <a:t> /22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996E8B-B2DC-8B61-C739-5CB2F7E8757E}"/>
                  </a:ext>
                </a:extLst>
              </p:cNvPr>
              <p:cNvSpPr txBox="1"/>
              <p:nvPr/>
            </p:nvSpPr>
            <p:spPr>
              <a:xfrm>
                <a:off x="230410" y="1424171"/>
                <a:ext cx="8081718" cy="2286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cs typeface="Segoe UI" panose="020B0502040204020203" pitchFamily="34" charset="0"/>
                  </a:rPr>
                  <a:t>Точка компрессии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/>
                    </m:sSubSup>
                    <m:r>
                      <a:rPr lang="ru-RU" sz="20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− </m:t>
                    </m:r>
                  </m:oMath>
                </a14:m>
                <a:r>
                  <a:rPr lang="ru-RU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точка, в которой усиление становится на 1 дБ меньше чем у идеальной характеристики.</a:t>
                </a:r>
              </a:p>
              <a:p>
                <a:endParaRPr lang="ru-RU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Усилитель часто считается линейным до достижения точки компрессии.</a:t>
                </a:r>
              </a:p>
              <a:p>
                <a:endParaRPr lang="ru-RU" sz="20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endParaRPr lang="ru-RU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996E8B-B2DC-8B61-C739-5CB2F7E8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10" y="1424171"/>
                <a:ext cx="8081718" cy="2286203"/>
              </a:xfrm>
              <a:prstGeom prst="rect">
                <a:avLst/>
              </a:prstGeom>
              <a:blipFill>
                <a:blip r:embed="rId3"/>
                <a:stretch>
                  <a:fillRect l="-830" t="-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93190" y="4900640"/>
                <a:ext cx="3062377" cy="150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𝐼𝑁</m:t>
                        </m:r>
                      </m:sup>
                    </m:sSub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входная мощность точки компрессии</a:t>
                </a:r>
              </a:p>
              <a:p>
                <a:endParaRPr lang="ru-RU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𝑂𝑈𝑇</m:t>
                        </m:r>
                      </m:sup>
                    </m:sSub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выходная мощность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точки компрессии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0" y="4900640"/>
                <a:ext cx="3062377" cy="1502976"/>
              </a:xfrm>
              <a:prstGeom prst="rect">
                <a:avLst/>
              </a:prstGeom>
              <a:blipFill>
                <a:blip r:embed="rId4"/>
                <a:stretch>
                  <a:fillRect l="-1594" t="-1626" r="-1195" b="-6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7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>
            <a:off x="3597215" y="1010288"/>
            <a:ext cx="4604808" cy="3842669"/>
            <a:chOff x="3597215" y="1010288"/>
            <a:chExt cx="4604808" cy="3842669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876CADC7-FB63-0AC9-3ACD-1EBD68C470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68"/>
            <a:stretch/>
          </p:blipFill>
          <p:spPr bwMode="auto">
            <a:xfrm>
              <a:off x="3597215" y="1010288"/>
              <a:ext cx="4604808" cy="3712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8641" y="3357849"/>
              <a:ext cx="1262011" cy="878782"/>
            </a:xfrm>
            <a:prstGeom prst="rect">
              <a:avLst/>
            </a:prstGeom>
          </p:spPr>
        </p:pic>
        <p:sp>
          <p:nvSpPr>
            <p:cNvPr id="17" name="Прямоугольник 16"/>
            <p:cNvSpPr/>
            <p:nvPr/>
          </p:nvSpPr>
          <p:spPr>
            <a:xfrm>
              <a:off x="3752491" y="2182483"/>
              <a:ext cx="250166" cy="1449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бъект 2">
              <a:extLst>
                <a:ext uri="{FF2B5EF4-FFF2-40B4-BE49-F238E27FC236}">
                  <a16:creationId xmlns:a16="http://schemas.microsoft.com/office/drawing/2014/main" id="{349C600C-0F04-1563-63A6-3AB005D5EFA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479467" y="2712540"/>
              <a:ext cx="2877590" cy="4063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itchFamily="34" charset="0"/>
                <a:buNone/>
              </a:pPr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Выходная амплитуда, В</a:t>
              </a:r>
            </a:p>
          </p:txBody>
        </p:sp>
        <p:sp>
          <p:nvSpPr>
            <p:cNvPr id="20" name="Прямоугольник 19"/>
            <p:cNvSpPr/>
            <p:nvPr/>
          </p:nvSpPr>
          <p:spPr>
            <a:xfrm rot="5400000">
              <a:off x="5898939" y="3922740"/>
              <a:ext cx="250166" cy="1449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бъект 2">
              <a:extLst>
                <a:ext uri="{FF2B5EF4-FFF2-40B4-BE49-F238E27FC236}">
                  <a16:creationId xmlns:a16="http://schemas.microsoft.com/office/drawing/2014/main" id="{349C600C-0F04-1563-63A6-3AB005D5EFA3}"/>
                </a:ext>
              </a:extLst>
            </p:cNvPr>
            <p:cNvSpPr txBox="1">
              <a:spLocks/>
            </p:cNvSpPr>
            <p:nvPr/>
          </p:nvSpPr>
          <p:spPr>
            <a:xfrm>
              <a:off x="4585227" y="4446582"/>
              <a:ext cx="2877590" cy="4063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itchFamily="34" charset="0"/>
                <a:buNone/>
              </a:pPr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Входная амплитуда, В</a:t>
              </a: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7" y="21585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Модель для описания УМ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75" y="913467"/>
            <a:ext cx="4262109" cy="4063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7</a:t>
            </a:fld>
            <a:r>
              <a:rPr lang="en-US" dirty="0"/>
              <a:t> /22</a:t>
            </a:r>
            <a:endParaRPr lang="ru-RU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278DF-A0C4-A888-4831-2951F1D7B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6897" b="47456"/>
          <a:stretch/>
        </p:blipFill>
        <p:spPr bwMode="auto">
          <a:xfrm>
            <a:off x="701819" y="1767221"/>
            <a:ext cx="2822643" cy="129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D7F1E3F-D6D0-C9BA-D8FE-7D7A68D1C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5" t="53172" r="12862"/>
          <a:stretch/>
        </p:blipFill>
        <p:spPr bwMode="auto">
          <a:xfrm>
            <a:off x="903874" y="3526221"/>
            <a:ext cx="2416556" cy="115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66F784C2-0F9A-5BE8-7FB9-E40BC00A75CB}"/>
              </a:ext>
            </a:extLst>
          </p:cNvPr>
          <p:cNvSpPr txBox="1">
            <a:spLocks/>
          </p:cNvSpPr>
          <p:nvPr/>
        </p:nvSpPr>
        <p:spPr>
          <a:xfrm>
            <a:off x="4226179" y="4772442"/>
            <a:ext cx="4214876" cy="5520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модели для диапазона 30-70 ГГц, предложенные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Nokia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EE36C1-C0CB-0118-67F2-5A8A3D8AAF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37" t="24693" r="532" b="53908"/>
          <a:stretch/>
        </p:blipFill>
        <p:spPr>
          <a:xfrm>
            <a:off x="4470544" y="5629276"/>
            <a:ext cx="2543175" cy="29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349C600C-0F04-1563-63A6-3AB005D5EF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275" y="4725991"/>
                <a:ext cx="3485734" cy="17610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КУ малого сигнала, </a:t>
                </a: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гладкость (нелинейность) кривой,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напряжение насыщения.</a:t>
                </a:r>
              </a:p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A, B, q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параметры кривой фазового искажения.</a:t>
                </a:r>
              </a:p>
            </p:txBody>
          </p:sp>
        </mc:Choice>
        <mc:Fallback xmlns="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349C600C-0F04-1563-63A6-3AB005D5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75" y="4725991"/>
                <a:ext cx="3485734" cy="1761073"/>
              </a:xfrm>
              <a:prstGeom prst="rect">
                <a:avLst/>
              </a:prstGeom>
              <a:blipFill>
                <a:blip r:embed="rId6"/>
                <a:stretch>
                  <a:fillRect l="-1049" t="-1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370274" y="1412178"/>
            <a:ext cx="3485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Амплитудное искажение (АМ-АМ)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59511" y="3145078"/>
            <a:ext cx="2941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Фазовое искажение (АМ-РМ)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66F784C2-0F9A-5BE8-7FB9-E40BC00A7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6179" y="5303125"/>
                <a:ext cx="4214876" cy="3737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АМ-АМ искажение  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𝑂𝑈𝑇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6 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𝑑𝐵𝑚</m:t>
                    </m:r>
                  </m:oMath>
                </a14:m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66F784C2-0F9A-5BE8-7FB9-E40BC00A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79" y="5303125"/>
                <a:ext cx="4214876" cy="373776"/>
              </a:xfrm>
              <a:prstGeom prst="rect">
                <a:avLst/>
              </a:prstGeom>
              <a:blipFill>
                <a:blip r:embed="rId7"/>
                <a:stretch>
                  <a:fillRect l="-723" t="-6557"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EE36C1-C0CB-0118-67F2-5A8A3D8AAF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859" t="69559" r="3706" b="11112"/>
          <a:stretch/>
        </p:blipFill>
        <p:spPr>
          <a:xfrm>
            <a:off x="4470544" y="6334664"/>
            <a:ext cx="2343150" cy="266700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66F784C2-0F9A-5BE8-7FB9-E40BC00A75CB}"/>
              </a:ext>
            </a:extLst>
          </p:cNvPr>
          <p:cNvSpPr txBox="1">
            <a:spLocks/>
          </p:cNvSpPr>
          <p:nvPr/>
        </p:nvSpPr>
        <p:spPr>
          <a:xfrm>
            <a:off x="4226179" y="5966801"/>
            <a:ext cx="4214876" cy="37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АМ-РМ искажение </a:t>
            </a:r>
          </a:p>
        </p:txBody>
      </p:sp>
    </p:spTree>
    <p:extLst>
      <p:ext uri="{BB962C8B-B14F-4D97-AF65-F5344CB8AC3E}">
        <p14:creationId xmlns:p14="http://schemas.microsoft.com/office/powerpoint/2010/main" val="194027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83" y="178473"/>
            <a:ext cx="7372609" cy="132556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модели для диапазона 100-200 ГГц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8</a:t>
            </a:fld>
            <a:r>
              <a:rPr lang="en-US" dirty="0"/>
              <a:t> /22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B0387B-129F-2E39-658D-2D1A3774BA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09" y="2394987"/>
            <a:ext cx="4453330" cy="350925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C02A0BA9-D9C4-7EA5-A630-89741A950A67}"/>
              </a:ext>
            </a:extLst>
          </p:cNvPr>
          <p:cNvSpPr txBox="1">
            <a:spLocks/>
          </p:cNvSpPr>
          <p:nvPr/>
        </p:nvSpPr>
        <p:spPr>
          <a:xfrm>
            <a:off x="214882" y="1656135"/>
            <a:ext cx="3596468" cy="3639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для модели 100-200 ГГц были получены на основе анализа последних работ по созданию твердотельных усилителей в соответствующем диапазоне частот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из работ аппроксимировались моделью </a:t>
            </a:r>
            <a:r>
              <a:rPr lang="ru-RU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, затем полученные параметры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G,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1600" i="1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sat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, p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были усреднены.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Полученные параметры для модели 100-200 ГГц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F1D9D87-C530-2C52-9475-D36054FA8786}"/>
              </a:ext>
            </a:extLst>
          </p:cNvPr>
          <p:cNvSpPr txBox="1">
            <a:spLocks/>
          </p:cNvSpPr>
          <p:nvPr/>
        </p:nvSpPr>
        <p:spPr>
          <a:xfrm>
            <a:off x="4572000" y="1656134"/>
            <a:ext cx="3375581" cy="785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Амплитудные характеристики твердотельных УМ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496BA8-6609-5BA1-7E6C-A07DFD36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6" y="5110295"/>
            <a:ext cx="3591427" cy="565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18980" y="5675531"/>
                <a:ext cx="1814278" cy="351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𝑑𝐵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𝑂𝑈𝑇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1.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𝑑𝐵𝑚</m:t>
                      </m:r>
                    </m:oMath>
                  </m:oMathPara>
                </a14:m>
                <a:endParaRPr lang="ru-RU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80" y="5675531"/>
                <a:ext cx="1814278" cy="351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66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79" y="307145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Реализация УМ в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LLS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и искажение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9</a:t>
            </a:fld>
            <a:r>
              <a:rPr lang="en-US" dirty="0"/>
              <a:t> /22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E1A4E6-E368-004C-1514-2CFEE938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9" y="3040935"/>
            <a:ext cx="7818844" cy="3131266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0B46CA29-44C5-B13B-DF87-C05C607E748C}"/>
              </a:ext>
            </a:extLst>
          </p:cNvPr>
          <p:cNvSpPr txBox="1">
            <a:spLocks/>
          </p:cNvSpPr>
          <p:nvPr/>
        </p:nvSpPr>
        <p:spPr>
          <a:xfrm>
            <a:off x="401663" y="1606064"/>
            <a:ext cx="7687259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моделирования использовался симулятор канального уровня  -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написанный в системе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и откалиброван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была имплементирована в симулятор для оценки степени искажения, и дальнейшей компенсации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B2C5DA6-9767-5939-195B-0E12E64BB99B}"/>
              </a:ext>
            </a:extLst>
          </p:cNvPr>
          <p:cNvSpPr txBox="1">
            <a:spLocks/>
          </p:cNvSpPr>
          <p:nvPr/>
        </p:nvSpPr>
        <p:spPr>
          <a:xfrm>
            <a:off x="610552" y="5895996"/>
            <a:ext cx="7269480" cy="60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Принципиальная схема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1662" y="6502931"/>
            <a:ext cx="64218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LLS </a:t>
            </a:r>
            <a:r>
              <a:rPr lang="ru-RU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 на языке </a:t>
            </a:r>
            <a:r>
              <a:rPr lang="en-US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Пудеевым А.В., </a:t>
            </a:r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LG Electronics</a:t>
            </a:r>
          </a:p>
        </p:txBody>
      </p:sp>
    </p:spTree>
    <p:extLst>
      <p:ext uri="{BB962C8B-B14F-4D97-AF65-F5344CB8AC3E}">
        <p14:creationId xmlns:p14="http://schemas.microsoft.com/office/powerpoint/2010/main" val="444492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67EA2A4-93BB-4E2E-8B8C-EADF7F54E6F0}" vid="{69274A55-27D0-4019-AD11-9F9A654526C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16783</TotalTime>
  <Words>1411</Words>
  <Application>Microsoft Office PowerPoint</Application>
  <PresentationFormat>Экран (4:3)</PresentationFormat>
  <Paragraphs>205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Century Schoolbook</vt:lpstr>
      <vt:lpstr>Segoe UI</vt:lpstr>
      <vt:lpstr>Segoe UI Semibold</vt:lpstr>
      <vt:lpstr>Wingdings 2</vt:lpstr>
      <vt:lpstr>Тема1</vt:lpstr>
      <vt:lpstr>Метод компенсации нелинейных искажений усилителя мощности для стандарта мобильной связи 5G NR</vt:lpstr>
      <vt:lpstr>Цели работы</vt:lpstr>
      <vt:lpstr>Актуальность работы</vt:lpstr>
      <vt:lpstr>Нелинейность усилителя мощности (УМ)</vt:lpstr>
      <vt:lpstr>Искажение сигнала нелинейным УМ</vt:lpstr>
      <vt:lpstr>Характеристика нелинейности УМ</vt:lpstr>
      <vt:lpstr>Модель для описания УМ</vt:lpstr>
      <vt:lpstr>Параметры модели для диапазона 100-200 ГГц</vt:lpstr>
      <vt:lpstr>Реализация УМ в LLS и искажение сигналов</vt:lpstr>
      <vt:lpstr>Исследуемые сигналы</vt:lpstr>
      <vt:lpstr>Искажение сигналов нелинейным УМ</vt:lpstr>
      <vt:lpstr>Обзор методов компенсации</vt:lpstr>
      <vt:lpstr>Обзор методов компенсации</vt:lpstr>
      <vt:lpstr>Презентация PowerPoint</vt:lpstr>
      <vt:lpstr>Метод компенсации искажений на приемнике</vt:lpstr>
      <vt:lpstr>Параметры симуляций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Заключение</vt:lpstr>
      <vt:lpstr>Спасибо за внимание!</vt:lpstr>
      <vt:lpstr>Презентация PowerPoint</vt:lpstr>
      <vt:lpstr>Отступы по мощности IBO, OBO</vt:lpstr>
      <vt:lpstr>Метод компенсации искажений на приемнике</vt:lpstr>
      <vt:lpstr>Презентация PowerPoint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Introduction</dc:title>
  <dc:creator>Александр Шиков</dc:creator>
  <cp:lastModifiedBy>Александр Шиков</cp:lastModifiedBy>
  <cp:revision>849</cp:revision>
  <dcterms:created xsi:type="dcterms:W3CDTF">2021-04-12T18:17:48Z</dcterms:created>
  <dcterms:modified xsi:type="dcterms:W3CDTF">2022-06-15T12:43:38Z</dcterms:modified>
</cp:coreProperties>
</file>