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360" r:id="rId3"/>
    <p:sldId id="365" r:id="rId4"/>
    <p:sldId id="362" r:id="rId5"/>
    <p:sldId id="366" r:id="rId6"/>
    <p:sldId id="375" r:id="rId7"/>
    <p:sldId id="363" r:id="rId8"/>
    <p:sldId id="368" r:id="rId9"/>
    <p:sldId id="367" r:id="rId10"/>
    <p:sldId id="370" r:id="rId11"/>
    <p:sldId id="371" r:id="rId12"/>
    <p:sldId id="364" r:id="rId13"/>
    <p:sldId id="372" r:id="rId14"/>
    <p:sldId id="37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E79"/>
    <a:srgbClr val="F8A536"/>
    <a:srgbClr val="36E4B6"/>
    <a:srgbClr val="000000"/>
    <a:srgbClr val="DC8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404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20D1A-6BF5-4F95-B58D-D836C203D0C1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DCE76-25ED-4991-AD53-BE5A10DBF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90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DCE76-25ED-4991-AD53-BE5A10DBFA5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29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CE7AEB54-EFC9-4CAF-82CC-75A466E3AA9C}" type="datetime1">
              <a:rPr lang="ru-RU" smtClean="0"/>
              <a:t>05.06.2022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15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C0E8-6B6D-448A-B9C4-BD0730654AD4}" type="datetime1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23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AD82-8A9E-4AA3-AA9E-7B9FB6E8F8A7}" type="datetime1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46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9521-0049-4678-B379-C0731D5890A9}" type="datetime1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5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3CBE-9BC2-4C9A-888B-CAC535D90BAF}" type="datetime1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55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947A-0537-42D2-808C-A08A4CDF5D76}" type="datetime1">
              <a:rPr lang="ru-RU" smtClean="0"/>
              <a:t>05.06.2022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40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EE6-C820-4D6F-9ADA-BB179A7A8A83}" type="datetime1">
              <a:rPr lang="ru-RU" smtClean="0"/>
              <a:t>05.06.2022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2940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630B-9DAE-4409-AFF0-79F5C7161C4E}" type="datetime1">
              <a:rPr lang="ru-RU" smtClean="0"/>
              <a:t>05.06.2022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04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ED0E-67BA-4AE3-8FC6-97723DF455A8}" type="datetime1">
              <a:rPr lang="ru-RU" smtClean="0"/>
              <a:t>05.06.2022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92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8453-7134-48F9-BF64-ED8A41C38433}" type="datetime1">
              <a:rPr lang="ru-RU" smtClean="0"/>
              <a:t>05.06.2022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84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0698-F4D3-4419-A9E9-6D61E20A3139}" type="datetime1">
              <a:rPr lang="ru-RU" smtClean="0"/>
              <a:t>05.06.2022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66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8929EE6-C820-4D6F-9ADA-BB179A7A8A83}" type="datetime1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37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3623" y="1205795"/>
            <a:ext cx="8028633" cy="293171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8F8F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Метод компенсации нелинейных искажений усилителя мощности для стандарта мобильной связи</a:t>
            </a:r>
            <a:r>
              <a:rPr lang="en-GB" sz="4000" dirty="0">
                <a:solidFill>
                  <a:srgbClr val="F8F8F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GB" sz="4000" dirty="0">
                <a:solidFill>
                  <a:srgbClr val="F8F8F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ru-RU" sz="4000" dirty="0">
                <a:solidFill>
                  <a:srgbClr val="F8F8F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5G NR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008913"/>
            <a:ext cx="9144000" cy="592853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/202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pPr algn="ctr">
              <a:lnSpc>
                <a:spcPct val="50000"/>
              </a:lnSpc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Нижний Новгород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2424A3C-9809-25D9-4B60-9345143F6B81}"/>
              </a:ext>
            </a:extLst>
          </p:cNvPr>
          <p:cNvSpPr txBox="1">
            <a:spLocks/>
          </p:cNvSpPr>
          <p:nvPr/>
        </p:nvSpPr>
        <p:spPr>
          <a:xfrm>
            <a:off x="653142" y="4087266"/>
            <a:ext cx="8028633" cy="17709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Выполнил студент</a:t>
            </a: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2го курса магистратуры</a:t>
            </a: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Шиков А. П.</a:t>
            </a:r>
          </a:p>
          <a:p>
            <a:pPr algn="r"/>
            <a:endParaRPr lang="ru-RU" sz="1800" dirty="0">
              <a:solidFill>
                <a:srgbClr val="F8F8F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Научный руководитель</a:t>
            </a: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профессор, д.ф.-</a:t>
            </a:r>
            <a:r>
              <a:rPr lang="ru-RU" sz="1800" dirty="0" err="1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м.н</a:t>
            </a:r>
            <a:endParaRPr lang="ru-RU" sz="1800" dirty="0">
              <a:solidFill>
                <a:srgbClr val="F8F8F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Мальцев А. А.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C5231BD7-D29A-EFED-5AFF-C2D838C99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584" y="296519"/>
            <a:ext cx="1622831" cy="49367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820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Используемые сигналы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10</a:t>
            </a:fld>
            <a:endParaRPr lang="ru-RU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36266A5A-24DF-1F57-79C0-80F05C0FB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4F44C7E-093B-4DB5-2461-5B4EC32DA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164" y="2049087"/>
            <a:ext cx="6164924" cy="391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2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Искажение сигналов в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LLS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11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C9CF16B-B5AC-FEA7-0773-9019E967E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" y="3362960"/>
            <a:ext cx="8051063" cy="3119119"/>
          </a:xfrm>
        </p:spPr>
      </p:pic>
    </p:spTree>
    <p:extLst>
      <p:ext uri="{BB962C8B-B14F-4D97-AF65-F5344CB8AC3E}">
        <p14:creationId xmlns:p14="http://schemas.microsoft.com/office/powerpoint/2010/main" val="3613495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Обзор методов компенсации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Predistortion, compensation…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8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Метод компенсации искажений на приемнике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13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3CA7AC0-56C9-8EA1-107F-2CE0BE817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59" y="1979395"/>
            <a:ext cx="6478681" cy="23611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A52DD36-3650-4E8E-5170-475DA5584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35" y="4533073"/>
            <a:ext cx="7719729" cy="223285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EF2C102-BF55-F315-30F8-1A01918BE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063" y="3843403"/>
            <a:ext cx="4016088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96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Predistortion, compensation…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64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Цели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Исследование влияния нелинейности УМ на различные типы сигнала, используемые в стандарте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5G NR</a:t>
            </a:r>
          </a:p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Разработка модели УМ для миллиметрового диапазона 100-200 ГГц</a:t>
            </a:r>
          </a:p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Разработка метода компенсации нелинейных искажений усилителя мощности на приемнике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6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3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078F957-4924-CBB4-3C1B-F8E7F971A207}"/>
              </a:ext>
            </a:extLst>
          </p:cNvPr>
          <p:cNvSpPr txBox="1">
            <a:spLocks/>
          </p:cNvSpPr>
          <p:nvPr/>
        </p:nvSpPr>
        <p:spPr>
          <a:xfrm>
            <a:off x="946404" y="1828801"/>
            <a:ext cx="3768815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Интернет вещей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(IoT)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5G NR</a:t>
            </a:r>
          </a:p>
          <a:p>
            <a:pPr>
              <a:lnSpc>
                <a:spcPct val="100000"/>
              </a:lnSpc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Высокая скорость, надежность, возможность массового подключения устройств</a:t>
            </a:r>
          </a:p>
          <a:p>
            <a:pPr>
              <a:lnSpc>
                <a:spcPct val="100000"/>
              </a:lnSpc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Количество подключенных «умных» устройств в 2018 году – 8 млрд, в 2021 – 12 млрд.</a:t>
            </a:r>
          </a:p>
          <a:p>
            <a:pPr>
              <a:lnSpc>
                <a:spcPct val="100000"/>
              </a:lnSpc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Поддержка несущих частот до 52.6 ГГц в релизах 15, 16 стандарта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5G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Расширение диапазона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FR2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до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114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ГГц</a:t>
            </a:r>
          </a:p>
        </p:txBody>
      </p:sp>
    </p:spTree>
    <p:extLst>
      <p:ext uri="{BB962C8B-B14F-4D97-AF65-F5344CB8AC3E}">
        <p14:creationId xmlns:p14="http://schemas.microsoft.com/office/powerpoint/2010/main" val="12483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1C3FB2-0CE3-7247-54A1-B226374C2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80" y="1320820"/>
            <a:ext cx="6973273" cy="1209844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E34FD46-939D-2BCB-3AC7-0A67676EC77F}"/>
              </a:ext>
            </a:extLst>
          </p:cNvPr>
          <p:cNvSpPr/>
          <p:nvPr/>
        </p:nvSpPr>
        <p:spPr>
          <a:xfrm>
            <a:off x="6377809" y="1739329"/>
            <a:ext cx="683287" cy="602902"/>
          </a:xfrm>
          <a:prstGeom prst="rect">
            <a:avLst/>
          </a:prstGeom>
          <a:noFill/>
          <a:ln w="28575">
            <a:solidFill>
              <a:srgbClr val="ED1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F5F68B0-DE24-2B79-B0D8-2203180D1D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118"/>
          <a:stretch/>
        </p:blipFill>
        <p:spPr>
          <a:xfrm>
            <a:off x="677091" y="3182996"/>
            <a:ext cx="7237212" cy="282333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52" y="156153"/>
            <a:ext cx="8085453" cy="1325562"/>
          </a:xfrm>
        </p:spPr>
        <p:txBody>
          <a:bodyPr anchor="t">
            <a:normAutofit/>
          </a:bodyPr>
          <a:lstStyle/>
          <a:p>
            <a:r>
              <a:rPr lang="ru-RU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Нелинейность у</a:t>
            </a:r>
            <a:r>
              <a:rPr lang="ru-RU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силителя мощности (УМ)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4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8B9EC6-43AE-A1E2-637F-3C392F969A6E}"/>
              </a:ext>
            </a:extLst>
          </p:cNvPr>
          <p:cNvSpPr txBox="1"/>
          <p:nvPr/>
        </p:nvSpPr>
        <p:spPr>
          <a:xfrm>
            <a:off x="5459604" y="5961687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Реальный усилитель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F2FDCA-4158-CB91-0BEC-F0BB357D42BB}"/>
              </a:ext>
            </a:extLst>
          </p:cNvPr>
          <p:cNvSpPr txBox="1"/>
          <p:nvPr/>
        </p:nvSpPr>
        <p:spPr>
          <a:xfrm>
            <a:off x="1350668" y="6006330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Идеальный усилитель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996E8B-B2DC-8B61-C739-5CB2F7E8757E}"/>
              </a:ext>
            </a:extLst>
          </p:cNvPr>
          <p:cNvSpPr txBox="1"/>
          <p:nvPr/>
        </p:nvSpPr>
        <p:spPr>
          <a:xfrm>
            <a:off x="528389" y="2536665"/>
            <a:ext cx="7476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Амплитудная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характеристика УМ – зависимость выходной амплитуды от входной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10" y="220431"/>
            <a:ext cx="6351545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Искажение сигнала нелинейным УМ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12" y="1719589"/>
            <a:ext cx="7142516" cy="453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2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10" y="220431"/>
            <a:ext cx="6351545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Искажение сигнала нелинейным УМ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6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BD3D595-762F-5CA0-A5BB-BB6DBBFA2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74" y="1651315"/>
            <a:ext cx="5171201" cy="46840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C809D5-E65F-EE46-2103-621F3ADCA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41" y="2033423"/>
            <a:ext cx="2605062" cy="204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5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7" y="215854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Модель для описания УМ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75" y="913467"/>
            <a:ext cx="4262109" cy="4063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Модель </a:t>
            </a:r>
            <a:r>
              <a:rPr lang="ru-RU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Раппа</a:t>
            </a:r>
            <a:endParaRPr lang="ru-RU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7</a:t>
            </a:fld>
            <a:endParaRPr lang="ru-RU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278DF-A0C4-A888-4831-2951F1D7B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1" r="6897" b="47456"/>
          <a:stretch/>
        </p:blipFill>
        <p:spPr bwMode="auto">
          <a:xfrm>
            <a:off x="701819" y="1767221"/>
            <a:ext cx="2822643" cy="1297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D7F1E3F-D6D0-C9BA-D8FE-7D7A68D1C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5" t="53172" r="12862"/>
          <a:stretch/>
        </p:blipFill>
        <p:spPr bwMode="auto">
          <a:xfrm>
            <a:off x="903874" y="3526221"/>
            <a:ext cx="2416556" cy="1156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876CADC7-FB63-0AC9-3ACD-1EBD68C470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8"/>
          <a:stretch/>
        </p:blipFill>
        <p:spPr bwMode="auto">
          <a:xfrm>
            <a:off x="3597215" y="1010288"/>
            <a:ext cx="4604808" cy="3712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7586DDE7-E4CD-0DE8-AB85-74975979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83" y="4337929"/>
            <a:ext cx="2884179" cy="2403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66F784C2-0F9A-5BE8-7FB9-E40BC00A75CB}"/>
              </a:ext>
            </a:extLst>
          </p:cNvPr>
          <p:cNvSpPr txBox="1">
            <a:spLocks/>
          </p:cNvSpPr>
          <p:nvPr/>
        </p:nvSpPr>
        <p:spPr>
          <a:xfrm>
            <a:off x="4226179" y="4772443"/>
            <a:ext cx="4214876" cy="857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Параметры модели для диапазона 30-70 ГГц, предложенные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Nokia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1EE36C1-C0CB-0118-67F2-5A8A3D8AA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844" y="5476192"/>
            <a:ext cx="3280183" cy="13798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Объект 2">
                <a:extLst>
                  <a:ext uri="{FF2B5EF4-FFF2-40B4-BE49-F238E27FC236}">
                    <a16:creationId xmlns:a16="http://schemas.microsoft.com/office/drawing/2014/main" id="{349C600C-0F04-1563-63A6-3AB005D5EF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275" y="4725991"/>
                <a:ext cx="3485734" cy="17610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itchFamily="34" charset="0"/>
                  <a:buNone/>
                </a:pPr>
                <a:r>
                  <a:rPr lang="en-US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КУ малого сигнала, </a:t>
                </a:r>
                <a:r>
                  <a:rPr lang="en-US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гладкость (нелинейность) кривой,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𝑆𝐴𝑇</m:t>
                        </m:r>
                      </m:sub>
                    </m:sSub>
                  </m:oMath>
                </a14:m>
                <a:r>
                  <a:rPr lang="ru-RU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- </a:t>
                </a:r>
                <a:r>
                  <a:rPr lang="ru-RU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напряжение насыщения.</a:t>
                </a:r>
              </a:p>
              <a:p>
                <a:pPr marL="0" indent="0">
                  <a:lnSpc>
                    <a:spcPct val="100000"/>
                  </a:lnSpc>
                  <a:buFont typeface="Arial" pitchFamily="34" charset="0"/>
                  <a:buNone/>
                </a:pPr>
                <a:r>
                  <a:rPr lang="en-US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A, B, q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параметры кривой фазового искажения.</a:t>
                </a:r>
                <a:endParaRPr lang="ru-RU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1" name="Объект 2">
                <a:extLst>
                  <a:ext uri="{FF2B5EF4-FFF2-40B4-BE49-F238E27FC236}">
                    <a16:creationId xmlns:a16="http://schemas.microsoft.com/office/drawing/2014/main" id="{349C600C-0F04-1563-63A6-3AB005D5E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75" y="4725991"/>
                <a:ext cx="3485734" cy="1761073"/>
              </a:xfrm>
              <a:prstGeom prst="rect">
                <a:avLst/>
              </a:prstGeom>
              <a:blipFill>
                <a:blip r:embed="rId6"/>
                <a:stretch>
                  <a:fillRect l="-1049" t="-13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370274" y="1412178"/>
            <a:ext cx="34857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Амплитудное искажение (АМ-АМ)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59511" y="3145078"/>
            <a:ext cx="2941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Фазовое искажение (АМ-РМ)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2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84" y="178473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Модель для </a:t>
            </a:r>
            <a:r>
              <a:rPr lang="ru-RU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диапазона</a:t>
            </a:r>
            <a:br>
              <a:rPr lang="ru-RU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ru-RU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100-200 </a:t>
            </a: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ГГц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8</a:t>
            </a:fld>
            <a:endParaRPr lang="ru-RU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278DF-A0C4-A888-4831-2951F1D7B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1" r="6897" b="47456"/>
          <a:stretch/>
        </p:blipFill>
        <p:spPr bwMode="auto">
          <a:xfrm>
            <a:off x="4764850" y="5289405"/>
            <a:ext cx="2822643" cy="1297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B0387B-129F-2E39-658D-2D1A3774BA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04" y="1504036"/>
            <a:ext cx="4356843" cy="343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Реализация УМ в ЛЛС и искажение сигналов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E1A4E6-E368-004C-1514-2CFEE938A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94" y="1828801"/>
            <a:ext cx="6952108" cy="2784158"/>
          </a:xfrm>
          <a:prstGeom prst="rect">
            <a:avLst/>
          </a:prstGeom>
        </p:spPr>
      </p:pic>
      <p:sp>
        <p:nvSpPr>
          <p:cNvPr id="10" name="Объект 9">
            <a:extLst>
              <a:ext uri="{FF2B5EF4-FFF2-40B4-BE49-F238E27FC236}">
                <a16:creationId xmlns:a16="http://schemas.microsoft.com/office/drawing/2014/main" id="{36266A5A-24DF-1F57-79C0-80F05C0FB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4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467EA2A4-93BB-4E2E-8B8C-EADF7F54E6F0}" vid="{69274A55-27D0-4019-AD11-9F9A654526C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14968</TotalTime>
  <Words>268</Words>
  <Application>Microsoft Office PowerPoint</Application>
  <PresentationFormat>Экран (4:3)</PresentationFormat>
  <Paragraphs>56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Century Schoolbook</vt:lpstr>
      <vt:lpstr>Segoe UI</vt:lpstr>
      <vt:lpstr>Segoe UI Semibold</vt:lpstr>
      <vt:lpstr>Wingdings 2</vt:lpstr>
      <vt:lpstr>Тема1</vt:lpstr>
      <vt:lpstr>Метод компенсации нелинейных искажений усилителя мощности для стандарта мобильной связи 5G NR</vt:lpstr>
      <vt:lpstr>Цели работы</vt:lpstr>
      <vt:lpstr>Актуальность</vt:lpstr>
      <vt:lpstr>Нелинейность усилителя мощности (УМ)</vt:lpstr>
      <vt:lpstr>Искажение сигнала нелинейным УМ</vt:lpstr>
      <vt:lpstr>Искажение сигнала нелинейным УМ</vt:lpstr>
      <vt:lpstr>Модель для описания УМ</vt:lpstr>
      <vt:lpstr>Модель для диапазона 100-200 ГГц</vt:lpstr>
      <vt:lpstr>Реализация УМ в ЛЛС и искажение сигналов</vt:lpstr>
      <vt:lpstr>Используемые сигналы</vt:lpstr>
      <vt:lpstr>Искажение сигналов в LLS</vt:lpstr>
      <vt:lpstr>Обзор методов компенсации</vt:lpstr>
      <vt:lpstr>Метод компенсации искажений на приемнике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Introduction</dc:title>
  <dc:creator>Александр Шиков</dc:creator>
  <cp:lastModifiedBy>Александр Шиков</cp:lastModifiedBy>
  <cp:revision>649</cp:revision>
  <dcterms:created xsi:type="dcterms:W3CDTF">2021-04-12T18:17:48Z</dcterms:created>
  <dcterms:modified xsi:type="dcterms:W3CDTF">2022-06-05T18:02:44Z</dcterms:modified>
</cp:coreProperties>
</file>