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360" r:id="rId3"/>
    <p:sldId id="365" r:id="rId4"/>
    <p:sldId id="362" r:id="rId5"/>
    <p:sldId id="366" r:id="rId6"/>
    <p:sldId id="393" r:id="rId7"/>
    <p:sldId id="363" r:id="rId8"/>
    <p:sldId id="368" r:id="rId9"/>
    <p:sldId id="367" r:id="rId10"/>
    <p:sldId id="370" r:id="rId11"/>
    <p:sldId id="371" r:id="rId12"/>
    <p:sldId id="364" r:id="rId13"/>
    <p:sldId id="391" r:id="rId14"/>
    <p:sldId id="378" r:id="rId15"/>
    <p:sldId id="372" r:id="rId16"/>
    <p:sldId id="374" r:id="rId17"/>
    <p:sldId id="376" r:id="rId18"/>
    <p:sldId id="379" r:id="rId19"/>
    <p:sldId id="384" r:id="rId20"/>
    <p:sldId id="385" r:id="rId21"/>
    <p:sldId id="388" r:id="rId22"/>
    <p:sldId id="389" r:id="rId23"/>
    <p:sldId id="392" r:id="rId24"/>
    <p:sldId id="375" r:id="rId25"/>
    <p:sldId id="394" r:id="rId26"/>
    <p:sldId id="390" r:id="rId27"/>
    <p:sldId id="382" r:id="rId28"/>
    <p:sldId id="383" r:id="rId29"/>
    <p:sldId id="386" r:id="rId30"/>
    <p:sldId id="3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091"/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14.06.2022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14.06.2022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14.06.2022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Используемые типы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5" t="6356" r="8342" b="16156"/>
          <a:stretch/>
        </p:blipFill>
        <p:spPr>
          <a:xfrm>
            <a:off x="1855176" y="1373196"/>
            <a:ext cx="6541477" cy="390930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546707" cy="240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рассматриваются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для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восходящей линии: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396761" y="5272087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5299271" y="956311"/>
            <a:ext cx="3141784" cy="84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71639" y="4316541"/>
            <a:ext cx="3533207" cy="155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PAPR)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335" y="6103941"/>
            <a:ext cx="868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CP-OFDM – Cyclic Prefix - Orthogonal Frequency-Division Multiplexing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DFT-s-OFDM – Discrete Fourier Transform-spread-OFDM </a:t>
            </a:r>
          </a:p>
          <a:p>
            <a:pPr>
              <a:lnSpc>
                <a:spcPct val="100000"/>
              </a:lnSpc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117232" y="1555677"/>
            <a:ext cx="3048313" cy="5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 с одной несущей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3408" b="24122"/>
          <a:stretch/>
        </p:blipFill>
        <p:spPr bwMode="auto">
          <a:xfrm>
            <a:off x="917829" y="5219966"/>
            <a:ext cx="6673933" cy="13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0" y="1038226"/>
            <a:ext cx="4235196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методы борьбы с искажениями можно разделить на два основных подхода</a:t>
            </a: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Подготовка сигнала ни передатчике перед усилителем</a:t>
            </a: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Сигналу придаются свойства, которые минимизируют влияние нелинейности УМ, эффективно «выпрямляя» амплитудную характеристику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(pre-distortion –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предварительное искажение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Имеет малую эффективность при низких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OBO\IBO</a:t>
            </a: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Необходима дополнительная сигнальная обработка на передатчике</a:t>
            </a:r>
          </a:p>
          <a:p>
            <a:pPr marL="0" indent="0">
              <a:buNone/>
            </a:pPr>
            <a:endParaRPr lang="ru-RU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76" y="889347"/>
            <a:ext cx="1857634" cy="714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974624"/>
            <a:ext cx="3638335" cy="31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08283" y="1689246"/>
            <a:ext cx="3667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Compensation of the Nonlinearity of Solid-State Power Amplifiers Using Adaptive Sequential Monte Carlo Methods / Mahdi </a:t>
            </a:r>
            <a:r>
              <a:rPr lang="en-US" sz="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Shabany</a:t>
            </a:r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2363788"/>
            <a:ext cx="4370802" cy="2791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29" y="1038226"/>
            <a:ext cx="3768471" cy="529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искажений на приемнике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производится посредством оценки параметров УМ с помощью пилотных сигналов, либо параметры считаются известными/переданы в сервисной информации. На основе полученных параметров применяется дополнительная обработка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Многие работы рассматривают теоретические случаи, редко производится полноценное моделирование системы</a:t>
            </a:r>
          </a:p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 удалось найти пример использования компенсации для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29100" y="1971002"/>
            <a:ext cx="4072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Receiver based compensation of nonlinear distortion in MIMO-OFDM / </a:t>
            </a:r>
            <a:r>
              <a:rPr lang="en-US" sz="1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Drotar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 et. al., 2010</a:t>
            </a:r>
          </a:p>
        </p:txBody>
      </p:sp>
    </p:spTree>
    <p:extLst>
      <p:ext uri="{BB962C8B-B14F-4D97-AF65-F5344CB8AC3E}">
        <p14:creationId xmlns:p14="http://schemas.microsoft.com/office/powerpoint/2010/main" val="38995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193981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3821480"/>
            <a:ext cx="4633585" cy="28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14" y="2681151"/>
            <a:ext cx="3424686" cy="41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2" y="161741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060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0462"/>
              </p:ext>
            </p:extLst>
          </p:nvPr>
        </p:nvGraphicFramePr>
        <p:xfrm>
          <a:off x="3252955" y="1733554"/>
          <a:ext cx="5040923" cy="49309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270">
                  <a:extLst>
                    <a:ext uri="{9D8B030D-6E8A-4147-A177-3AD203B41FA5}">
                      <a16:colId xmlns:a16="http://schemas.microsoft.com/office/drawing/2014/main" val="3611293040"/>
                    </a:ext>
                  </a:extLst>
                </a:gridCol>
                <a:gridCol w="2683653">
                  <a:extLst>
                    <a:ext uri="{9D8B030D-6E8A-4147-A177-3AD203B41FA5}">
                      <a16:colId xmlns:a16="http://schemas.microsoft.com/office/drawing/2014/main" val="65458567"/>
                    </a:ext>
                  </a:extLst>
                </a:gridCol>
              </a:tblGrid>
              <a:tr h="470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Используемы значения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47641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Несущая частота,</a:t>
                      </a:r>
                      <a:r>
                        <a:rPr lang="ru-RU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1400" baseline="-250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ru-RU" sz="1400" b="1" i="1" baseline="-250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60GHz</a:t>
                      </a:r>
                      <a:endParaRPr lang="ru-RU" sz="1400" b="1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200729"/>
                  </a:ext>
                </a:extLst>
              </a:tr>
              <a:tr h="4733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Полоса частот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65619"/>
                  </a:ext>
                </a:extLst>
              </a:tr>
              <a:tr h="602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сигнала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CP-OFDM,</a:t>
                      </a:r>
                      <a:endParaRPr lang="ru-RU" sz="1400" dirty="0" smtClean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DFT-s-OFDM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73981"/>
                  </a:ext>
                </a:extLst>
              </a:tr>
              <a:tr h="544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УМ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30-70</a:t>
                      </a: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100-200</a:t>
                      </a: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2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Мощность передатчика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</a:t>
                      </a:r>
                      <a:r>
                        <a:rPr lang="en-US" sz="14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0776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SCS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480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kHz,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960 kHz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35612"/>
                  </a:ext>
                </a:extLst>
              </a:tr>
              <a:tr h="4893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ресурсных блоков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256,</a:t>
                      </a:r>
                      <a:r>
                        <a:rPr lang="en-US" sz="14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 RBs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688836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канала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TDL-A, 5 ns DS, 3 km/h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457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Параметры передачи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TX, 2 RX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MRC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68599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Модуляция и кодирование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64-QAM (MCS Table 1;22, 27)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 QAM(MCS Table 2; 22)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7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17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8B690-A37A-7ED4-EE73-BA34D390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2754120" y="1848827"/>
            <a:ext cx="5618356" cy="4433863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231492" y="4336316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</p:txBody>
      </p: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83660-10C8-5B06-D3B9-AEBDC731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2698594" y="1677133"/>
            <a:ext cx="5673881" cy="451509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3"/>
            <a:ext cx="2778409" cy="50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сигнала выше чем у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большее количество ошибок по сравнению с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сигнала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применение компенсации также улучшает результат 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22т2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19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43CD5-A468-B8DF-7F80-87BC9E36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2541327" y="1731912"/>
            <a:ext cx="5840673" cy="454620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774238" cy="43513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усилителя мощности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20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0A1AB-CCFB-0BEE-4350-73BCAC426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2455726" y="1731638"/>
            <a:ext cx="5764350" cy="466916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48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восстановлена.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21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1266093"/>
            <a:ext cx="7933636" cy="5146430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сигналы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DFT-s-OFDM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Подобраны параметры для модели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в диапазоне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диапазоне 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усилитель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значительно хуже по сравнению с диапазоном 30-70 ГГц. Искажения более значительны, в некоторых случаях информацию практически невозможно восстановить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и реализован в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симуляторе канального уровня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метод компенсации нелинейных искажений усилителя на приемнике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что критически важно для простых, дешевых устройств, поскольку из-за малой стоимости качество передающих цепей низкое и нелинейные искажения значительны. Необходимая компенсация  производится на приемнике, </a:t>
            </a:r>
            <a:r>
              <a:rPr lang="ru-RU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минимизируя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сигнальную обработку на передатчике.</a:t>
            </a: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способен улучшить производительность системы для обеих моделей усилителя по сравнению со случаем отсутствия компенсации для определенных наборов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4" y="2236421"/>
            <a:ext cx="4889198" cy="42366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6" y="2593130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0" y="1469858"/>
            <a:ext cx="6995885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Чтобы минимизировать искажения, рабочую точку усилителя сдвигают ближе к линейному участку – делается отступ по средней мощности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1" y="4848225"/>
            <a:ext cx="3228710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6115235" y="368600"/>
            <a:ext cx="1970229" cy="953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</a:t>
            </a:r>
            <a:endParaRPr lang="ru-RU" sz="4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8042598" cy="668968"/>
          </a:xfrm>
        </p:spPr>
        <p:txBody>
          <a:bodyPr anchor="t">
            <a:normAutofit/>
          </a:bodyPr>
          <a:lstStyle/>
          <a:p>
            <a:r>
              <a:rPr lang="ru-RU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31" y="2135704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4404778"/>
            <a:ext cx="8163288" cy="2361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выходной мощности на усилителе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входной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мощности </a:t>
                </a:r>
                <a:r>
                  <a:rPr lang="ru-RU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до усилителя</a:t>
                </a:r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  <a:blipFill>
                <a:blip r:embed="rId4"/>
                <a:stretch>
                  <a:fillRect l="-620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4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61" y="1057182"/>
            <a:ext cx="5865263" cy="53876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 txBox="1">
            <a:spLocks/>
          </p:cNvSpPr>
          <p:nvPr/>
        </p:nvSpPr>
        <p:spPr>
          <a:xfrm>
            <a:off x="123444" y="2133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333375" y="1009650"/>
            <a:ext cx="6969125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, расширение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 смотря на развитие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технологий, х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арактеристики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усилителей в миллиметровом диапазоне значительно хуже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более низкочастотных усилителей.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Передающие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устройства – датчики, сенсоры должны быть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эффективны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необходимо уменьшить количество сигнальной обработки на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передатчиках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выполнять компенсацию на приемнике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05" y="5300026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9" y="3352698"/>
            <a:ext cx="7107794" cy="2796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" y="1481049"/>
            <a:ext cx="7309219" cy="105628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496949" y="1704975"/>
            <a:ext cx="704850" cy="661988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768077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583"/>
          <a:stretch/>
        </p:blipFill>
        <p:spPr>
          <a:xfrm>
            <a:off x="1774539" y="2289672"/>
            <a:ext cx="6547211" cy="43181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1458675"/>
            <a:ext cx="808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 подаче сигнала на нелинейный участок усилителя возникают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искажения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Чем больше амплитуда на входе, тем больше искажение на выходе – эффект насыщения усилителя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4008321"/>
            <a:ext cx="2159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Высокий пик-фактор (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PARP)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(например, у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сигнала) может привести к значительным искажениям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89" y="2663245"/>
            <a:ext cx="5555412" cy="41297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765613" cy="1325562"/>
          </a:xfrm>
        </p:spPr>
        <p:txBody>
          <a:bodyPr anchor="t"/>
          <a:lstStyle/>
          <a:p>
            <a:r>
              <a:rPr lang="ru-RU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Характеристика нелинейности УМ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/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cs typeface="Segoe UI" panose="020B0502040204020203" pitchFamily="34" charset="0"/>
                  </a:rPr>
                  <a:t>Точка компрессии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/>
                    </m:sSubSup>
                    <m:r>
                      <a:rPr lang="ru-RU" sz="20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− </m:t>
                    </m:r>
                  </m:oMath>
                </a14:m>
                <a:r>
                  <a:rPr lang="ru-RU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точка, </a:t>
                </a:r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которой усиление становится </a:t>
                </a:r>
                <a:r>
                  <a:rPr lang="ru-RU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на 1 </a:t>
                </a:r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дБ меньше чем у идеальной </a:t>
                </a:r>
                <a:r>
                  <a:rPr lang="ru-RU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характеристики.</a:t>
                </a:r>
              </a:p>
              <a:p>
                <a:endParaRPr lang="ru-RU" sz="20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Усилитель часто считается линейным до достижения точки компрессии.</a:t>
                </a:r>
              </a:p>
              <a:p>
                <a:pPr/>
                <a:endParaRPr lang="ru-RU" sz="2000" i="1" dirty="0" smtClean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blipFill>
                <a:blip r:embed="rId3"/>
                <a:stretch>
                  <a:fillRect l="-830" t="-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𝐼𝑁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входная мощность точки компрессии</a:t>
                </a:r>
              </a:p>
              <a:p>
                <a:endParaRPr lang="ru-RU" i="1" dirty="0" smtClean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выходная мощность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компрессии 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  <a:blipFill>
                <a:blip r:embed="rId4"/>
                <a:stretch>
                  <a:fillRect l="-1594" t="-1626" r="-1195" b="-6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3597215" y="1010288"/>
            <a:ext cx="4604808" cy="3842669"/>
            <a:chOff x="3597215" y="1010288"/>
            <a:chExt cx="4604808" cy="384266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876CADC7-FB63-0AC9-3ACD-1EBD68C470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8"/>
            <a:stretch/>
          </p:blipFill>
          <p:spPr bwMode="auto">
            <a:xfrm>
              <a:off x="3597215" y="1010288"/>
              <a:ext cx="4604808" cy="371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641" y="3357849"/>
              <a:ext cx="1262011" cy="878782"/>
            </a:xfrm>
            <a:prstGeom prst="rect">
              <a:avLst/>
            </a:prstGeom>
          </p:spPr>
        </p:pic>
        <p:sp>
          <p:nvSpPr>
            <p:cNvPr id="17" name="Прямоугольник 16"/>
            <p:cNvSpPr/>
            <p:nvPr/>
          </p:nvSpPr>
          <p:spPr>
            <a:xfrm>
              <a:off x="3752491" y="2182483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479467" y="2712540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Выходная амплитуда, В</a:t>
              </a:r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 rot="5400000">
              <a:off x="5898939" y="3922740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>
              <a:off x="4585227" y="4446582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Входная амплитуда, В</a:t>
              </a:r>
              <a:endParaRPr lang="ru-RU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2"/>
            <a:ext cx="4214876" cy="55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37" t="24693" r="532" b="53908"/>
          <a:stretch/>
        </p:blipFill>
        <p:spPr>
          <a:xfrm>
            <a:off x="4470544" y="5629276"/>
            <a:ext cx="2543175" cy="29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КУ малого сигнала, </a:t>
                </a: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  <a:blipFill>
                <a:blip r:embed="rId6"/>
                <a:stretch>
                  <a:fillRect l="-1049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АМ-АМ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искажение 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6 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𝑑𝐵𝑚</m:t>
                    </m:r>
                  </m:oMath>
                </a14:m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  <a:blipFill>
                <a:blip r:embed="rId7"/>
                <a:stretch>
                  <a:fillRect l="-723" t="-6557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59" t="69559" r="3706" b="11112"/>
          <a:stretch/>
        </p:blipFill>
        <p:spPr>
          <a:xfrm>
            <a:off x="4470544" y="6334664"/>
            <a:ext cx="2343150" cy="2667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966801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АМ-РМ искажение 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8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5"/>
            <a:ext cx="3596468" cy="363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для модели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100-200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ГГц были получены по данным из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𝑑𝐵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𝑂𝑈𝑇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𝑑𝐵𝑚</m:t>
                      </m:r>
                    </m:oMath>
                  </m:oMathPara>
                </a14:m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откалиброван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искажения, и дальнейшей компенсации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610552" y="5895996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1662" y="6502931"/>
            <a:ext cx="6421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разработан </a:t>
            </a:r>
            <a:r>
              <a:rPr lang="ru-R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языке </a:t>
            </a:r>
            <a:r>
              <a:rPr lang="en-US" sz="12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Пудеевым </a:t>
            </a:r>
            <a:r>
              <a:rPr lang="ru-RU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А.В., 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LG Electronics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15676</TotalTime>
  <Words>1398</Words>
  <Application>Microsoft Office PowerPoint</Application>
  <PresentationFormat>Экран (4:3)</PresentationFormat>
  <Paragraphs>204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Malgun Gothic</vt:lpstr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Характеристика нелинейности УМ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Используемые типы сигналов</vt:lpstr>
      <vt:lpstr>Искажение сигналов нелинейным УМ</vt:lpstr>
      <vt:lpstr>Обзор методов компенсации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  <vt:lpstr>Отступы по мощности IBO, OBO</vt:lpstr>
      <vt:lpstr>Метод компенсации искажений на приемнике</vt:lpstr>
      <vt:lpstr>Презентация PowerPoint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832</cp:revision>
  <dcterms:created xsi:type="dcterms:W3CDTF">2021-04-12T18:17:48Z</dcterms:created>
  <dcterms:modified xsi:type="dcterms:W3CDTF">2022-06-14T17:23:59Z</dcterms:modified>
</cp:coreProperties>
</file>