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360" r:id="rId3"/>
    <p:sldId id="365" r:id="rId4"/>
    <p:sldId id="362" r:id="rId5"/>
    <p:sldId id="366" r:id="rId6"/>
    <p:sldId id="363" r:id="rId7"/>
    <p:sldId id="368" r:id="rId8"/>
    <p:sldId id="367" r:id="rId9"/>
    <p:sldId id="370" r:id="rId10"/>
    <p:sldId id="371" r:id="rId11"/>
    <p:sldId id="364" r:id="rId12"/>
    <p:sldId id="372" r:id="rId13"/>
    <p:sldId id="374" r:id="rId14"/>
    <p:sldId id="359" r:id="rId15"/>
    <p:sldId id="347" r:id="rId16"/>
    <p:sldId id="348" r:id="rId17"/>
    <p:sldId id="351" r:id="rId18"/>
    <p:sldId id="358" r:id="rId19"/>
    <p:sldId id="345" r:id="rId20"/>
    <p:sldId id="355" r:id="rId21"/>
    <p:sldId id="353" r:id="rId22"/>
    <p:sldId id="356" r:id="rId23"/>
    <p:sldId id="35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E79"/>
    <a:srgbClr val="F8A536"/>
    <a:srgbClr val="36E4B6"/>
    <a:srgbClr val="000000"/>
    <a:srgbClr val="DC8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4" autoAdjust="0"/>
    <p:restoredTop sz="94660"/>
  </p:normalViewPr>
  <p:slideViewPr>
    <p:cSldViewPr snapToGrid="0">
      <p:cViewPr>
        <p:scale>
          <a:sx n="75" d="100"/>
          <a:sy n="75" d="100"/>
        </p:scale>
        <p:origin x="43" y="17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20D1A-6BF5-4F95-B58D-D836C203D0C1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DCE76-25ED-4991-AD53-BE5A10DBF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90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DCE76-25ED-4991-AD53-BE5A10DBFA5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9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E7AEB54-EFC9-4CAF-82CC-75A466E3AA9C}" type="datetime1">
              <a:rPr lang="ru-RU" smtClean="0"/>
              <a:t>04.06.2022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15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C0E8-6B6D-448A-B9C4-BD0730654AD4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23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AD82-8A9E-4AA3-AA9E-7B9FB6E8F8A7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46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9521-0049-4678-B379-C0731D5890A9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3CBE-9BC2-4C9A-888B-CAC535D90BAF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55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947A-0537-42D2-808C-A08A4CDF5D76}" type="datetime1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40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EE6-C820-4D6F-9ADA-BB179A7A8A83}" type="datetime1">
              <a:rPr lang="ru-RU" smtClean="0"/>
              <a:t>04.06.2022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2940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630B-9DAE-4409-AFF0-79F5C7161C4E}" type="datetime1">
              <a:rPr lang="ru-RU" smtClean="0"/>
              <a:t>04.06.2022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04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ED0E-67BA-4AE3-8FC6-97723DF455A8}" type="datetime1">
              <a:rPr lang="ru-RU" smtClean="0"/>
              <a:t>04.06.2022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92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8453-7134-48F9-BF64-ED8A41C38433}" type="datetime1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84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0698-F4D3-4419-A9E9-6D61E20A3139}" type="datetime1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66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8929EE6-C820-4D6F-9ADA-BB179A7A8A83}" type="datetime1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37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3623" y="1205795"/>
            <a:ext cx="8028633" cy="293171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нелинейных искажений усилителя мощности для стандарта мобильной связи</a:t>
            </a:r>
            <a:br>
              <a:rPr lang="en-GB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ru-RU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5G NR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008913"/>
            <a:ext cx="9144000" cy="59285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/202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pPr algn="ctr">
              <a:lnSpc>
                <a:spcPct val="50000"/>
              </a:lnSpc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Нижний Новгород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2424A3C-9809-25D9-4B60-9345143F6B81}"/>
              </a:ext>
            </a:extLst>
          </p:cNvPr>
          <p:cNvSpPr txBox="1">
            <a:spLocks/>
          </p:cNvSpPr>
          <p:nvPr/>
        </p:nvSpPr>
        <p:spPr>
          <a:xfrm>
            <a:off x="653142" y="4087266"/>
            <a:ext cx="8028633" cy="1770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Выполнил студент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2го курса магистратуры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Шиков А. П.</a:t>
            </a:r>
          </a:p>
          <a:p>
            <a:pPr algn="r"/>
            <a:endParaRPr lang="ru-RU" sz="1800" dirty="0">
              <a:solidFill>
                <a:srgbClr val="F8F8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Научный руководитель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профессор, д.ф.-</a:t>
            </a:r>
            <a:r>
              <a:rPr lang="ru-RU" sz="1800" dirty="0" err="1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м.н</a:t>
            </a:r>
            <a:endParaRPr lang="ru-RU" sz="1800" dirty="0">
              <a:solidFill>
                <a:srgbClr val="F8F8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Мальцев А. А.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C5231BD7-D29A-EFED-5AFF-C2D838C99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584" y="296519"/>
            <a:ext cx="1622831" cy="49367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8204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Искажение сигналов в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LLS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10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9CF16B-B5AC-FEA7-0773-9019E967E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" y="3362960"/>
            <a:ext cx="8051063" cy="3119119"/>
          </a:xfrm>
        </p:spPr>
      </p:pic>
    </p:spTree>
    <p:extLst>
      <p:ext uri="{BB962C8B-B14F-4D97-AF65-F5344CB8AC3E}">
        <p14:creationId xmlns:p14="http://schemas.microsoft.com/office/powerpoint/2010/main" val="361349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Обзор методов компенсации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Predistortion, compensation…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8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искажений на приемнике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12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CA7AC0-56C9-8EA1-107F-2CE0BE817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59" y="1979395"/>
            <a:ext cx="6478681" cy="23611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52DD36-3650-4E8E-5170-475DA558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35" y="4533073"/>
            <a:ext cx="7719729" cy="223285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EF2C102-BF55-F315-30F8-1A01918BE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867" y="3843403"/>
            <a:ext cx="4016088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9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Predistortion, compensation…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64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the constellation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62128" y="1828801"/>
            <a:ext cx="8624000" cy="888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case of compensating PA nonlinearity before channel equalization, nonlinear distortion is reduced, but overall error rate appears to be raising.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mtClean="0"/>
              <a:t>14</a:t>
            </a:fld>
            <a:endParaRPr lang="ru-RU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8" r="15718"/>
          <a:stretch/>
        </p:blipFill>
        <p:spPr bwMode="auto">
          <a:xfrm>
            <a:off x="2318238" y="2857500"/>
            <a:ext cx="3657236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9" r="15239"/>
          <a:stretch/>
        </p:blipFill>
        <p:spPr bwMode="auto">
          <a:xfrm>
            <a:off x="-1390090" y="2857500"/>
            <a:ext cx="3708328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15708"/>
          <a:stretch/>
        </p:blipFill>
        <p:spPr bwMode="auto">
          <a:xfrm>
            <a:off x="5975474" y="2857500"/>
            <a:ext cx="365823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79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2128" y="-82814"/>
            <a:ext cx="9692640" cy="1325562"/>
          </a:xfrm>
        </p:spPr>
        <p:txBody>
          <a:bodyPr/>
          <a:lstStyle/>
          <a:p>
            <a:r>
              <a:rPr lang="en-US" dirty="0"/>
              <a:t>DFT-S-OFDM results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mtClean="0"/>
              <a:t>15</a:t>
            </a:fld>
            <a:endParaRPr lang="ru-RU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4364" y="2191203"/>
            <a:ext cx="2024792" cy="40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30-70 GHz PA</a:t>
            </a:r>
            <a:endParaRPr lang="ru-R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87142" y="2121126"/>
            <a:ext cx="2024792" cy="40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100-200 GHz PA</a:t>
            </a:r>
            <a:endParaRPr lang="ru-RU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255497" y="373507"/>
            <a:ext cx="3984984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SCS 120 kHz, MCS 22</a:t>
            </a:r>
            <a:endParaRPr lang="ru-RU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901" y="2593035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363" y="2593035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740401" y="3682831"/>
            <a:ext cx="2398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 compensation before equalization</a:t>
            </a:r>
            <a:endParaRPr lang="ru-RU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2124977" y="4005994"/>
            <a:ext cx="615427" cy="21334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01735" y="4901045"/>
            <a:ext cx="2398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Uncompensated signal</a:t>
            </a:r>
            <a:endParaRPr lang="ru-RU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1736995" y="5224208"/>
            <a:ext cx="564740" cy="63312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4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mtClean="0"/>
              <a:t>16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-1213448" y="1392840"/>
            <a:ext cx="2642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SCS 480,</a:t>
            </a:r>
          </a:p>
          <a:p>
            <a:pPr algn="r"/>
            <a:r>
              <a:rPr lang="en-US" dirty="0"/>
              <a:t>MCS 27</a:t>
            </a:r>
          </a:p>
          <a:p>
            <a:pPr algn="r"/>
            <a:r>
              <a:rPr lang="en-US" dirty="0"/>
              <a:t>64-QAM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213449" y="4771519"/>
            <a:ext cx="2642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SCS 960,</a:t>
            </a:r>
          </a:p>
          <a:p>
            <a:pPr algn="r"/>
            <a:r>
              <a:rPr lang="en-US" dirty="0"/>
              <a:t>MCS 22 Table 2</a:t>
            </a:r>
          </a:p>
          <a:p>
            <a:pPr algn="r"/>
            <a:r>
              <a:rPr lang="en-US" dirty="0"/>
              <a:t>256-QAM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09" y="86289"/>
            <a:ext cx="4263589" cy="3197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449" y="72020"/>
            <a:ext cx="4263589" cy="3197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08" y="3424712"/>
            <a:ext cx="4263589" cy="3197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448" y="3424712"/>
            <a:ext cx="4263589" cy="3197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-1423358" y="6163190"/>
            <a:ext cx="3099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Results for more configurations are in Appendix</a:t>
            </a:r>
          </a:p>
        </p:txBody>
      </p:sp>
    </p:spTree>
    <p:extLst>
      <p:ext uri="{BB962C8B-B14F-4D97-AF65-F5344CB8AC3E}">
        <p14:creationId xmlns:p14="http://schemas.microsoft.com/office/powerpoint/2010/main" val="1224811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470" y="2718758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2128" y="-82814"/>
            <a:ext cx="9692640" cy="1325562"/>
          </a:xfrm>
        </p:spPr>
        <p:txBody>
          <a:bodyPr/>
          <a:lstStyle/>
          <a:p>
            <a:r>
              <a:rPr lang="en-US" dirty="0"/>
              <a:t>CP-OFDM results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mtClean="0"/>
              <a:t>17</a:t>
            </a:fld>
            <a:endParaRPr lang="ru-RU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8703" y="2191203"/>
            <a:ext cx="2024792" cy="40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30-70 GHz PA</a:t>
            </a:r>
            <a:endParaRPr lang="ru-R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47196" y="2121126"/>
            <a:ext cx="2024792" cy="40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100-200 GHz PA</a:t>
            </a:r>
            <a:endParaRPr lang="ru-RU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255497" y="373507"/>
            <a:ext cx="2898055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SCS 120 kHz</a:t>
            </a:r>
            <a:endParaRPr lang="ru-RU" sz="2800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92" y="2714085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71988" y="3045128"/>
            <a:ext cx="2398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 compensation before equalization</a:t>
            </a:r>
            <a:endParaRPr lang="ru-RU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696974" y="3368290"/>
            <a:ext cx="775014" cy="32316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77584" y="4254715"/>
            <a:ext cx="2398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Uncompensated signal</a:t>
            </a:r>
            <a:endParaRPr lang="ru-RU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6564704" y="4577878"/>
            <a:ext cx="912880" cy="742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57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06" y="3573654"/>
            <a:ext cx="4310400" cy="323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mtClean="0"/>
              <a:t>18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-1213448" y="1392840"/>
            <a:ext cx="2642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SCS 480,</a:t>
            </a:r>
          </a:p>
          <a:p>
            <a:pPr algn="r"/>
            <a:r>
              <a:rPr lang="en-US" dirty="0"/>
              <a:t>MCS 22</a:t>
            </a:r>
          </a:p>
          <a:p>
            <a:pPr algn="r"/>
            <a:r>
              <a:rPr lang="en-US" dirty="0"/>
              <a:t>64-QAM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213449" y="4771519"/>
            <a:ext cx="2642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SCS 960,</a:t>
            </a:r>
          </a:p>
          <a:p>
            <a:pPr algn="r"/>
            <a:r>
              <a:rPr lang="en-US" dirty="0"/>
              <a:t>MCS 27/22</a:t>
            </a:r>
          </a:p>
          <a:p>
            <a:pPr algn="r"/>
            <a:r>
              <a:rPr lang="en-US" dirty="0"/>
              <a:t>64-QAM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1423358" y="6163190"/>
            <a:ext cx="3099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Results for more configurations are in Appendix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84" y="238105"/>
            <a:ext cx="4310400" cy="323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84" y="3591669"/>
            <a:ext cx="4310400" cy="323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06" y="238105"/>
            <a:ext cx="4310400" cy="323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721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PA nonlinearity compensation before channel estimation has decreased the performance significantly, with the same parameters and algorithms applied (but without the multiple FFT transforms, only reverse PA function)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5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Исследование влияния нелинейности УМ на различные типы сигнала, используемые в стандарте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5G NR</a:t>
            </a:r>
          </a:p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Разработка модели УМ для миллиметрового диапазона 100-200 ГГц</a:t>
            </a:r>
          </a:p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Разработка метода компенсации нелинейных искажений усилителя мощности на приемнике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620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403" y="101615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9464" y="101615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mtClean="0"/>
              <a:t>20</a:t>
            </a:fld>
            <a:endParaRPr lang="ru-RU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426694" y="81088"/>
            <a:ext cx="3044230" cy="9350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-1386939" y="682434"/>
            <a:ext cx="240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DFT-S-OFDM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386939" y="5479658"/>
            <a:ext cx="3925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MCS 27: 64-QAM, R = 0.89</a:t>
            </a:r>
          </a:p>
          <a:p>
            <a:r>
              <a:rPr lang="en-US" sz="1600" dirty="0"/>
              <a:t>MCS 22: 64-QAM, R = 0.65</a:t>
            </a:r>
          </a:p>
          <a:p>
            <a:r>
              <a:rPr lang="en-US" sz="1600" dirty="0"/>
              <a:t>MCS 22 Table 2: 256-QAM, R = 0.74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26" y="4811563"/>
            <a:ext cx="30194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551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426694" y="81088"/>
            <a:ext cx="3405019" cy="1074852"/>
          </a:xfrm>
        </p:spPr>
        <p:txBody>
          <a:bodyPr anchor="t">
            <a:normAutofit/>
          </a:bodyPr>
          <a:lstStyle/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mtClean="0"/>
              <a:t>21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96" y="72970"/>
            <a:ext cx="4308503" cy="323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848" y="72970"/>
            <a:ext cx="4308503" cy="323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96" y="3433745"/>
            <a:ext cx="4308503" cy="323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848" y="3433745"/>
            <a:ext cx="4308503" cy="323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6975" y="1392840"/>
            <a:ext cx="240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SCS 480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974" y="4771519"/>
            <a:ext cx="240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SCS 960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6424" y="2360793"/>
            <a:ext cx="2796595" cy="162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386939" y="708482"/>
            <a:ext cx="240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DFT-S-OFDM</a:t>
            </a:r>
          </a:p>
        </p:txBody>
      </p:sp>
    </p:spTree>
    <p:extLst>
      <p:ext uri="{BB962C8B-B14F-4D97-AF65-F5344CB8AC3E}">
        <p14:creationId xmlns:p14="http://schemas.microsoft.com/office/powerpoint/2010/main" val="3505969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2215" y="97302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85" y="97302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mtClean="0"/>
              <a:t>22</a:t>
            </a:fld>
            <a:endParaRPr lang="ru-RU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426694" y="81088"/>
            <a:ext cx="3044230" cy="9350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-1386939" y="682434"/>
            <a:ext cx="240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CP-OFDM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386939" y="5479658"/>
            <a:ext cx="3925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MCS 27: 64-QAM, R = 0.89</a:t>
            </a:r>
          </a:p>
          <a:p>
            <a:r>
              <a:rPr lang="en-US" sz="1600" dirty="0"/>
              <a:t>MCS 22: 64-QAM, R = 0.65</a:t>
            </a:r>
          </a:p>
          <a:p>
            <a:r>
              <a:rPr lang="en-US" sz="1600" dirty="0"/>
              <a:t>MCS 22 Table 2: 256-QAM, R = 0.74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526" y="4742552"/>
            <a:ext cx="30194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19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51" y="150115"/>
            <a:ext cx="4310400" cy="323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51" y="3339785"/>
            <a:ext cx="4310400" cy="323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426694" y="81088"/>
            <a:ext cx="3405019" cy="1074852"/>
          </a:xfrm>
        </p:spPr>
        <p:txBody>
          <a:bodyPr anchor="t">
            <a:normAutofit/>
          </a:bodyPr>
          <a:lstStyle/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mtClean="0"/>
              <a:t>23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46975" y="1392840"/>
            <a:ext cx="240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SCS 480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974" y="4771519"/>
            <a:ext cx="240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SCS 960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86939" y="708482"/>
            <a:ext cx="240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CP-OFDM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2323273"/>
            <a:ext cx="30194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606" y="150115"/>
            <a:ext cx="4310400" cy="323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606" y="3382915"/>
            <a:ext cx="4310400" cy="323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62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3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078F957-4924-CBB4-3C1B-F8E7F971A207}"/>
              </a:ext>
            </a:extLst>
          </p:cNvPr>
          <p:cNvSpPr txBox="1">
            <a:spLocks/>
          </p:cNvSpPr>
          <p:nvPr/>
        </p:nvSpPr>
        <p:spPr>
          <a:xfrm>
            <a:off x="946404" y="1828801"/>
            <a:ext cx="424608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Интернет вещей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 (IoT)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5G NR</a:t>
            </a:r>
          </a:p>
          <a:p>
            <a:pPr>
              <a:lnSpc>
                <a:spcPct val="100000"/>
              </a:lnSpc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Высокая скорость, надежность, возможность массового подключения устройств</a:t>
            </a:r>
          </a:p>
          <a:p>
            <a:pPr>
              <a:lnSpc>
                <a:spcPct val="100000"/>
              </a:lnSpc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Количество подключенных «умных» устройств в 2018 году – 8 млрд, в 2021 – 12 млрд.</a:t>
            </a:r>
          </a:p>
          <a:p>
            <a:pPr>
              <a:lnSpc>
                <a:spcPct val="100000"/>
              </a:lnSpc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Поддержка несущих частот до 52.6 ГГц в релизах 15, 16 стандарта 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5G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Расширение диапазона 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FR2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до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114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 ГГц</a:t>
            </a:r>
          </a:p>
        </p:txBody>
      </p:sp>
    </p:spTree>
    <p:extLst>
      <p:ext uri="{BB962C8B-B14F-4D97-AF65-F5344CB8AC3E}">
        <p14:creationId xmlns:p14="http://schemas.microsoft.com/office/powerpoint/2010/main" val="124834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5F68B0-DE24-2B79-B0D8-2203180D1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118"/>
          <a:stretch/>
        </p:blipFill>
        <p:spPr>
          <a:xfrm>
            <a:off x="677091" y="3022331"/>
            <a:ext cx="7237212" cy="282333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Нелинейность УМ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1C3FB2-0CE3-7247-54A1-B226374C2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55" y="1528036"/>
            <a:ext cx="6973273" cy="12098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8B9EC6-43AE-A1E2-637F-3C392F969A6E}"/>
              </a:ext>
            </a:extLst>
          </p:cNvPr>
          <p:cNvSpPr txBox="1"/>
          <p:nvPr/>
        </p:nvSpPr>
        <p:spPr>
          <a:xfrm>
            <a:off x="5459604" y="5801022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Реальный усилитель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2FDCA-4158-CB91-0BEC-F0BB357D42BB}"/>
              </a:ext>
            </a:extLst>
          </p:cNvPr>
          <p:cNvSpPr txBox="1"/>
          <p:nvPr/>
        </p:nvSpPr>
        <p:spPr>
          <a:xfrm>
            <a:off x="1350668" y="5845665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Идеальный усилитель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996E8B-B2DC-8B61-C739-5CB2F7E8757E}"/>
              </a:ext>
            </a:extLst>
          </p:cNvPr>
          <p:cNvSpPr txBox="1"/>
          <p:nvPr/>
        </p:nvSpPr>
        <p:spPr>
          <a:xfrm>
            <a:off x="1356525" y="2871060"/>
            <a:ext cx="548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Амплитудная характеристика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E34FD46-939D-2BCB-3AC7-0A67676EC77F}"/>
              </a:ext>
            </a:extLst>
          </p:cNvPr>
          <p:cNvSpPr/>
          <p:nvPr/>
        </p:nvSpPr>
        <p:spPr>
          <a:xfrm>
            <a:off x="6501284" y="1936819"/>
            <a:ext cx="683287" cy="602902"/>
          </a:xfrm>
          <a:prstGeom prst="rect">
            <a:avLst/>
          </a:prstGeom>
          <a:noFill/>
          <a:ln w="28575">
            <a:solidFill>
              <a:srgbClr val="ED1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47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Искажение сигнала нелинейным УМ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09468E-A6E4-20D2-F64C-FCF805DDF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110" y="1691322"/>
            <a:ext cx="4231536" cy="270650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BD3D595-762F-5CA0-A5BB-BB6DBBFA2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" y="2830121"/>
            <a:ext cx="4206605" cy="38103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C809D5-E65F-EE46-2103-621F3ADCA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144" y="4688488"/>
            <a:ext cx="2118544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2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Модель для описания УМ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2"/>
            <a:ext cx="3974898" cy="85731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Модель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включенная в спецификацию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3GPP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6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278DF-A0C4-A888-4831-2951F1D7B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1" r="6897" b="47456"/>
          <a:stretch/>
        </p:blipFill>
        <p:spPr bwMode="auto">
          <a:xfrm>
            <a:off x="946404" y="2432119"/>
            <a:ext cx="2822643" cy="129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D7F1E3F-D6D0-C9BA-D8FE-7D7A68D1C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5" t="53172" r="12862"/>
          <a:stretch/>
        </p:blipFill>
        <p:spPr bwMode="auto">
          <a:xfrm>
            <a:off x="946404" y="3663228"/>
            <a:ext cx="2416556" cy="115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876CADC7-FB63-0AC9-3ACD-1EBD68C4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26" y="1903627"/>
            <a:ext cx="3448612" cy="2586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7586DDE7-E4CD-0DE8-AB85-74975979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02" y="4362444"/>
            <a:ext cx="2884179" cy="2403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66F784C2-0F9A-5BE8-7FB9-E40BC00A75CB}"/>
              </a:ext>
            </a:extLst>
          </p:cNvPr>
          <p:cNvSpPr txBox="1">
            <a:spLocks/>
          </p:cNvSpPr>
          <p:nvPr/>
        </p:nvSpPr>
        <p:spPr>
          <a:xfrm>
            <a:off x="946404" y="4826002"/>
            <a:ext cx="4214876" cy="857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Параметры модели для диапазона 30-70 ГГц, предложенные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Nokia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1EE36C1-C0CB-0118-67F2-5A8A3D8AA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319" y="5456251"/>
            <a:ext cx="3025402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7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Модель для 100-200 ГГц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7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278DF-A0C4-A888-4831-2951F1D7B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1" r="6897" b="47456"/>
          <a:stretch/>
        </p:blipFill>
        <p:spPr bwMode="auto">
          <a:xfrm>
            <a:off x="214884" y="1863159"/>
            <a:ext cx="2822643" cy="129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B0387B-129F-2E39-658D-2D1A3774BA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2215422"/>
            <a:ext cx="5040180" cy="39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6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Реализация УМ в ЛЛС и искажение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E1A4E6-E368-004C-1514-2CFEE938A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94" y="1828801"/>
            <a:ext cx="6952108" cy="2784158"/>
          </a:xfrm>
          <a:prstGeom prst="rect">
            <a:avLst/>
          </a:prstGeom>
        </p:spPr>
      </p:pic>
      <p:sp>
        <p:nvSpPr>
          <p:cNvPr id="10" name="Объект 9">
            <a:extLst>
              <a:ext uri="{FF2B5EF4-FFF2-40B4-BE49-F238E27FC236}">
                <a16:creationId xmlns:a16="http://schemas.microsoft.com/office/drawing/2014/main" id="{36266A5A-24DF-1F57-79C0-80F05C0F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49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Используемые сигналы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9</a:t>
            </a:fld>
            <a:endParaRPr lang="ru-RU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36266A5A-24DF-1F57-79C0-80F05C0F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F44C7E-093B-4DB5-2461-5B4EC32DA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164" y="2049087"/>
            <a:ext cx="6164924" cy="391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289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467EA2A4-93BB-4E2E-8B8C-EADF7F54E6F0}" vid="{69274A55-27D0-4019-AD11-9F9A654526C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14853</TotalTime>
  <Words>431</Words>
  <Application>Microsoft Office PowerPoint</Application>
  <PresentationFormat>Экран (4:3)</PresentationFormat>
  <Paragraphs>108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Schoolbook</vt:lpstr>
      <vt:lpstr>Segoe UI</vt:lpstr>
      <vt:lpstr>Segoe UI Semibold</vt:lpstr>
      <vt:lpstr>Wingdings 2</vt:lpstr>
      <vt:lpstr>Тема1</vt:lpstr>
      <vt:lpstr>Метод компенсации нелинейных искажений усилителя мощности для стандарта мобильной связи 5G NR</vt:lpstr>
      <vt:lpstr>Цели работы</vt:lpstr>
      <vt:lpstr>Актуальность</vt:lpstr>
      <vt:lpstr>Нелинейность УМ</vt:lpstr>
      <vt:lpstr>Искажение сигнала нелинейным УМ</vt:lpstr>
      <vt:lpstr>Модель для описания УМ</vt:lpstr>
      <vt:lpstr>Модель для 100-200 ГГц</vt:lpstr>
      <vt:lpstr>Реализация УМ в ЛЛС и искажение сигналов</vt:lpstr>
      <vt:lpstr>Используемые сигналы</vt:lpstr>
      <vt:lpstr>Искажение сигналов в LLS</vt:lpstr>
      <vt:lpstr>Обзор методов компенсации</vt:lpstr>
      <vt:lpstr>Метод компенсации искажений на приемнике</vt:lpstr>
      <vt:lpstr>Результаты</vt:lpstr>
      <vt:lpstr>Effect on the constellation </vt:lpstr>
      <vt:lpstr>DFT-S-OFDM results</vt:lpstr>
      <vt:lpstr>Презентация PowerPoint</vt:lpstr>
      <vt:lpstr>CP-OFDM results</vt:lpstr>
      <vt:lpstr>Презентация PowerPoint</vt:lpstr>
      <vt:lpstr>Summary</vt:lpstr>
      <vt:lpstr>Презентация PowerPoint</vt:lpstr>
      <vt:lpstr>Appendix</vt:lpstr>
      <vt:lpstr>Презентация PowerPoint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Introduction</dc:title>
  <dc:creator>Александр Шиков</dc:creator>
  <cp:lastModifiedBy>Александр Шиков</cp:lastModifiedBy>
  <cp:revision>621</cp:revision>
  <dcterms:created xsi:type="dcterms:W3CDTF">2021-04-12T18:17:48Z</dcterms:created>
  <dcterms:modified xsi:type="dcterms:W3CDTF">2022-06-05T16:03:42Z</dcterms:modified>
</cp:coreProperties>
</file>