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5D67"/>
    <a:srgbClr val="379DD5"/>
    <a:srgbClr val="FF553D"/>
    <a:srgbClr val="FF38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841CE-6291-8041-B8FB-9A5B9FB9A636}" type="datetimeFigureOut">
              <a:rPr lang="en-US" smtClean="0"/>
              <a:t>9/30/21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156FF-4BB1-CA40-9E24-7766516AF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574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841CE-6291-8041-B8FB-9A5B9FB9A636}" type="datetimeFigureOut">
              <a:rPr lang="en-US" smtClean="0"/>
              <a:t>9/30/21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156FF-4BB1-CA40-9E24-7766516AF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295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841CE-6291-8041-B8FB-9A5B9FB9A636}" type="datetimeFigureOut">
              <a:rPr lang="en-US" smtClean="0"/>
              <a:t>9/30/21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156FF-4BB1-CA40-9E24-7766516AF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949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841CE-6291-8041-B8FB-9A5B9FB9A636}" type="datetimeFigureOut">
              <a:rPr lang="en-US" smtClean="0"/>
              <a:t>9/30/21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156FF-4BB1-CA40-9E24-7766516AF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389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841CE-6291-8041-B8FB-9A5B9FB9A636}" type="datetimeFigureOut">
              <a:rPr lang="en-US" smtClean="0"/>
              <a:t>9/30/21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156FF-4BB1-CA40-9E24-7766516AF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993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841CE-6291-8041-B8FB-9A5B9FB9A636}" type="datetimeFigureOut">
              <a:rPr lang="en-US" smtClean="0"/>
              <a:t>9/30/21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156FF-4BB1-CA40-9E24-7766516AF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202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841CE-6291-8041-B8FB-9A5B9FB9A636}" type="datetimeFigureOut">
              <a:rPr lang="en-US" smtClean="0"/>
              <a:t>9/30/21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156FF-4BB1-CA40-9E24-7766516AF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443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841CE-6291-8041-B8FB-9A5B9FB9A636}" type="datetimeFigureOut">
              <a:rPr lang="en-US" smtClean="0"/>
              <a:t>9/30/21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156FF-4BB1-CA40-9E24-7766516AF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832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841CE-6291-8041-B8FB-9A5B9FB9A636}" type="datetimeFigureOut">
              <a:rPr lang="en-US" smtClean="0"/>
              <a:t>9/30/21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156FF-4BB1-CA40-9E24-7766516AF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758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841CE-6291-8041-B8FB-9A5B9FB9A636}" type="datetimeFigureOut">
              <a:rPr lang="en-US" smtClean="0"/>
              <a:t>9/30/21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156FF-4BB1-CA40-9E24-7766516AF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896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841CE-6291-8041-B8FB-9A5B9FB9A636}" type="datetimeFigureOut">
              <a:rPr lang="en-US" smtClean="0"/>
              <a:t>9/30/21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156FF-4BB1-CA40-9E24-7766516AF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613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841CE-6291-8041-B8FB-9A5B9FB9A636}" type="datetimeFigureOut">
              <a:rPr lang="en-US" smtClean="0"/>
              <a:t>9/30/21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156FF-4BB1-CA40-9E24-7766516AF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997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49"/>
          <p:cNvSpPr/>
          <p:nvPr/>
        </p:nvSpPr>
        <p:spPr>
          <a:xfrm>
            <a:off x="4004610" y="5432548"/>
            <a:ext cx="1276252" cy="1215867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28575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Arial"/>
              <a:cs typeface="Arial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1538809" y="3401141"/>
            <a:ext cx="1112889" cy="1116777"/>
          </a:xfrm>
          <a:prstGeom prst="ellipse">
            <a:avLst/>
          </a:prstGeom>
          <a:solidFill>
            <a:srgbClr val="379DD5"/>
          </a:solidFill>
          <a:ln w="28575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1843734" y="1531605"/>
            <a:ext cx="1172527" cy="1116777"/>
          </a:xfrm>
          <a:prstGeom prst="ellipse">
            <a:avLst/>
          </a:prstGeom>
          <a:solidFill>
            <a:srgbClr val="379DD5"/>
          </a:solidFill>
          <a:ln w="28575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2509458" y="2466421"/>
            <a:ext cx="1505311" cy="1473084"/>
          </a:xfrm>
          <a:prstGeom prst="ellipse">
            <a:avLst/>
          </a:prstGeom>
          <a:solidFill>
            <a:srgbClr val="3366FF"/>
          </a:solidFill>
          <a:ln w="28575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Arial"/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6412659" y="3388342"/>
            <a:ext cx="1116619" cy="1134861"/>
          </a:xfrm>
          <a:prstGeom prst="ellipse">
            <a:avLst/>
          </a:prstGeom>
          <a:solidFill>
            <a:srgbClr val="E46C0A"/>
          </a:solidFill>
          <a:ln w="28575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" name="Oval 4"/>
          <p:cNvSpPr/>
          <p:nvPr/>
        </p:nvSpPr>
        <p:spPr>
          <a:xfrm>
            <a:off x="5124459" y="2410677"/>
            <a:ext cx="1485060" cy="1454233"/>
          </a:xfrm>
          <a:prstGeom prst="ellipse">
            <a:avLst/>
          </a:prstGeom>
          <a:solidFill>
            <a:srgbClr val="FF553D"/>
          </a:solidFill>
          <a:ln w="28575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Arial"/>
              <a:cs typeface="Arial"/>
            </a:endParaRPr>
          </a:p>
        </p:txBody>
      </p:sp>
      <p:sp>
        <p:nvSpPr>
          <p:cNvPr id="70" name="Oval 69"/>
          <p:cNvSpPr/>
          <p:nvPr/>
        </p:nvSpPr>
        <p:spPr>
          <a:xfrm>
            <a:off x="5351350" y="1216550"/>
            <a:ext cx="1172527" cy="111677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85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2" name="Rectangle 51"/>
          <p:cNvSpPr/>
          <p:nvPr/>
        </p:nvSpPr>
        <p:spPr>
          <a:xfrm rot="16200000">
            <a:off x="4430743" y="5221594"/>
            <a:ext cx="365335" cy="190554"/>
          </a:xfrm>
          <a:prstGeom prst="rect">
            <a:avLst/>
          </a:prstGeom>
          <a:solidFill>
            <a:srgbClr val="4F622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 rot="3247603">
            <a:off x="2600289" y="2390969"/>
            <a:ext cx="281310" cy="185042"/>
          </a:xfrm>
          <a:prstGeom prst="rect">
            <a:avLst/>
          </a:prstGeom>
          <a:solidFill>
            <a:srgbClr val="379DD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 rot="19567318">
            <a:off x="2345749" y="3628502"/>
            <a:ext cx="306976" cy="154876"/>
          </a:xfrm>
          <a:prstGeom prst="rect">
            <a:avLst/>
          </a:prstGeom>
          <a:solidFill>
            <a:srgbClr val="379DD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 rot="13530784">
            <a:off x="3637461" y="3703808"/>
            <a:ext cx="365335" cy="190554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>
            <a:off x="5832529" y="2269127"/>
            <a:ext cx="128224" cy="154876"/>
          </a:xfrm>
          <a:prstGeom prst="rect">
            <a:avLst/>
          </a:prstGeom>
          <a:solidFill>
            <a:srgbClr val="E46C0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8875783">
            <a:off x="5153021" y="3596120"/>
            <a:ext cx="365335" cy="190554"/>
          </a:xfrm>
          <a:prstGeom prst="rect">
            <a:avLst/>
          </a:prstGeom>
          <a:solidFill>
            <a:srgbClr val="FF553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637279" y="3462101"/>
            <a:ext cx="1930400" cy="18796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28575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Arial"/>
              <a:cs typeface="Arial"/>
            </a:endParaRPr>
          </a:p>
        </p:txBody>
      </p:sp>
      <p:sp>
        <p:nvSpPr>
          <p:cNvPr id="9" name="Oval 8"/>
          <p:cNvSpPr/>
          <p:nvPr/>
        </p:nvSpPr>
        <p:spPr>
          <a:xfrm>
            <a:off x="4963136" y="1791231"/>
            <a:ext cx="264159" cy="264246"/>
          </a:xfrm>
          <a:prstGeom prst="ellipse">
            <a:avLst/>
          </a:prstGeom>
          <a:solidFill>
            <a:srgbClr val="E46C0A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0" name="Rectangle 9"/>
          <p:cNvSpPr/>
          <p:nvPr/>
        </p:nvSpPr>
        <p:spPr>
          <a:xfrm rot="10800000">
            <a:off x="5172705" y="1854110"/>
            <a:ext cx="314961" cy="129446"/>
          </a:xfrm>
          <a:prstGeom prst="rect">
            <a:avLst/>
          </a:prstGeom>
          <a:solidFill>
            <a:srgbClr val="E46C0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875471" y="1524294"/>
            <a:ext cx="2133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Internship</a:t>
            </a:r>
          </a:p>
          <a:p>
            <a:r>
              <a:rPr lang="en-US" sz="1200" i="1" dirty="0"/>
              <a:t>Knowledge Based Systems, Inc.</a:t>
            </a:r>
          </a:p>
          <a:p>
            <a:r>
              <a:rPr lang="en-US" sz="1200" dirty="0"/>
              <a:t>Jan. 2007-Dec. 2007</a:t>
            </a:r>
          </a:p>
        </p:txBody>
      </p:sp>
      <p:sp>
        <p:nvSpPr>
          <p:cNvPr id="12" name="Oval 11"/>
          <p:cNvSpPr/>
          <p:nvPr/>
        </p:nvSpPr>
        <p:spPr>
          <a:xfrm rot="2004290">
            <a:off x="5193412" y="1090429"/>
            <a:ext cx="264159" cy="264246"/>
          </a:xfrm>
          <a:prstGeom prst="ellipse">
            <a:avLst/>
          </a:prstGeom>
          <a:solidFill>
            <a:srgbClr val="E46C0A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3" name="Rectangle 12"/>
          <p:cNvSpPr/>
          <p:nvPr/>
        </p:nvSpPr>
        <p:spPr>
          <a:xfrm rot="12852227">
            <a:off x="5375876" y="1297715"/>
            <a:ext cx="314961" cy="129446"/>
          </a:xfrm>
          <a:prstGeom prst="rect">
            <a:avLst/>
          </a:prstGeom>
          <a:solidFill>
            <a:srgbClr val="E46C0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133043" y="244901"/>
            <a:ext cx="27924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Research Specialist/Associate</a:t>
            </a:r>
          </a:p>
          <a:p>
            <a:pPr algn="r"/>
            <a:r>
              <a:rPr lang="en-US" sz="1200" i="1" dirty="0" err="1"/>
              <a:t>Stowers</a:t>
            </a:r>
            <a:r>
              <a:rPr lang="en-US" sz="1200" i="1" dirty="0"/>
              <a:t> Institute for Medical Research/</a:t>
            </a:r>
          </a:p>
          <a:p>
            <a:pPr algn="r"/>
            <a:r>
              <a:rPr lang="en-US" sz="1200" i="1" dirty="0"/>
              <a:t>Pennsylvania State University</a:t>
            </a:r>
          </a:p>
          <a:p>
            <a:pPr algn="r"/>
            <a:r>
              <a:rPr lang="en-US" sz="1200" dirty="0"/>
              <a:t>Jan. 2008-Aug. 2010/Sep. 2010-Mar. 2011</a:t>
            </a:r>
          </a:p>
        </p:txBody>
      </p:sp>
      <p:sp>
        <p:nvSpPr>
          <p:cNvPr id="15" name="Oval 14"/>
          <p:cNvSpPr/>
          <p:nvPr/>
        </p:nvSpPr>
        <p:spPr>
          <a:xfrm rot="8464517">
            <a:off x="6419562" y="1123773"/>
            <a:ext cx="264159" cy="264246"/>
          </a:xfrm>
          <a:prstGeom prst="ellipse">
            <a:avLst/>
          </a:prstGeom>
          <a:solidFill>
            <a:srgbClr val="E46C0A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6" name="Rectangle 15"/>
          <p:cNvSpPr/>
          <p:nvPr/>
        </p:nvSpPr>
        <p:spPr>
          <a:xfrm rot="19205243">
            <a:off x="6255178" y="1304939"/>
            <a:ext cx="314961" cy="129448"/>
          </a:xfrm>
          <a:prstGeom prst="rect">
            <a:avLst/>
          </a:prstGeom>
          <a:solidFill>
            <a:srgbClr val="E46C0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145991" y="244901"/>
            <a:ext cx="19486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Research Fellow/Associate</a:t>
            </a:r>
          </a:p>
          <a:p>
            <a:pPr algn="r"/>
            <a:r>
              <a:rPr lang="en-US" sz="1200" i="1" dirty="0"/>
              <a:t>Memorial Sloan-Kettering </a:t>
            </a:r>
          </a:p>
          <a:p>
            <a:pPr algn="r"/>
            <a:r>
              <a:rPr lang="en-US" sz="1200" i="1" dirty="0"/>
              <a:t>Cancer Center</a:t>
            </a:r>
          </a:p>
          <a:p>
            <a:pPr algn="r"/>
            <a:r>
              <a:rPr lang="en-US" sz="1200" dirty="0"/>
              <a:t>Apr. 2011-Oct. 2013</a:t>
            </a:r>
          </a:p>
        </p:txBody>
      </p:sp>
      <p:sp>
        <p:nvSpPr>
          <p:cNvPr id="18" name="Oval 17"/>
          <p:cNvSpPr/>
          <p:nvPr/>
        </p:nvSpPr>
        <p:spPr>
          <a:xfrm rot="6233232">
            <a:off x="6637401" y="1791231"/>
            <a:ext cx="264159" cy="264246"/>
          </a:xfrm>
          <a:prstGeom prst="ellipse">
            <a:avLst/>
          </a:prstGeom>
          <a:solidFill>
            <a:srgbClr val="E46C0A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9" name="Rectangle 18"/>
          <p:cNvSpPr/>
          <p:nvPr/>
        </p:nvSpPr>
        <p:spPr>
          <a:xfrm rot="10800000">
            <a:off x="6364382" y="1860331"/>
            <a:ext cx="314961" cy="129446"/>
          </a:xfrm>
          <a:prstGeom prst="rect">
            <a:avLst/>
          </a:prstGeom>
          <a:solidFill>
            <a:srgbClr val="E46C0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446011" y="1525384"/>
            <a:ext cx="1554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/>
              <a:t>Assistant Professor</a:t>
            </a:r>
          </a:p>
          <a:p>
            <a:pPr algn="r"/>
            <a:r>
              <a:rPr lang="en-US" sz="1200" i="1" dirty="0"/>
              <a:t>New York University </a:t>
            </a:r>
            <a:r>
              <a:rPr lang="en-US" sz="1200" dirty="0"/>
              <a:t>	</a:t>
            </a:r>
          </a:p>
          <a:p>
            <a:pPr algn="r"/>
            <a:r>
              <a:rPr lang="en-US" sz="1200" dirty="0"/>
              <a:t>Nov. 2013-Aug. 2019</a:t>
            </a:r>
          </a:p>
        </p:txBody>
      </p:sp>
      <p:sp>
        <p:nvSpPr>
          <p:cNvPr id="23" name="Oval 22"/>
          <p:cNvSpPr/>
          <p:nvPr/>
        </p:nvSpPr>
        <p:spPr>
          <a:xfrm rot="10800000">
            <a:off x="6332536" y="4449726"/>
            <a:ext cx="264159" cy="264246"/>
          </a:xfrm>
          <a:prstGeom prst="ellipse">
            <a:avLst/>
          </a:prstGeom>
          <a:solidFill>
            <a:srgbClr val="E46C0A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5" name="Oval 24"/>
          <p:cNvSpPr/>
          <p:nvPr/>
        </p:nvSpPr>
        <p:spPr>
          <a:xfrm rot="7627907">
            <a:off x="6939121" y="3051703"/>
            <a:ext cx="264159" cy="264246"/>
          </a:xfrm>
          <a:prstGeom prst="ellipse">
            <a:avLst/>
          </a:prstGeom>
          <a:solidFill>
            <a:srgbClr val="E46C0A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6" name="Rectangle 25"/>
          <p:cNvSpPr/>
          <p:nvPr/>
        </p:nvSpPr>
        <p:spPr>
          <a:xfrm rot="16606822">
            <a:off x="6971085" y="3259565"/>
            <a:ext cx="173120" cy="149298"/>
          </a:xfrm>
          <a:prstGeom prst="rect">
            <a:avLst/>
          </a:prstGeom>
          <a:solidFill>
            <a:srgbClr val="E46C0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 rot="14088134">
            <a:off x="7614326" y="3655279"/>
            <a:ext cx="264159" cy="264246"/>
          </a:xfrm>
          <a:prstGeom prst="ellipse">
            <a:avLst/>
          </a:prstGeom>
          <a:solidFill>
            <a:srgbClr val="E46C0A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8" name="Rectangle 27"/>
          <p:cNvSpPr/>
          <p:nvPr/>
        </p:nvSpPr>
        <p:spPr>
          <a:xfrm rot="9949933">
            <a:off x="7489678" y="3765269"/>
            <a:ext cx="196960" cy="149471"/>
          </a:xfrm>
          <a:prstGeom prst="rect">
            <a:avLst/>
          </a:prstGeom>
          <a:solidFill>
            <a:srgbClr val="E46C0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 rot="11856849">
            <a:off x="7376120" y="4456594"/>
            <a:ext cx="264159" cy="264246"/>
          </a:xfrm>
          <a:prstGeom prst="ellipse">
            <a:avLst/>
          </a:prstGeom>
          <a:solidFill>
            <a:srgbClr val="E46C0A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0" name="Rectangle 29"/>
          <p:cNvSpPr/>
          <p:nvPr/>
        </p:nvSpPr>
        <p:spPr>
          <a:xfrm rot="13531229">
            <a:off x="7273344" y="4388586"/>
            <a:ext cx="222218" cy="130780"/>
          </a:xfrm>
          <a:prstGeom prst="rect">
            <a:avLst/>
          </a:prstGeom>
          <a:solidFill>
            <a:srgbClr val="E46C0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5492717" y="4744187"/>
            <a:ext cx="1618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Bachelor of Science Mathematics (BSc.)</a:t>
            </a:r>
          </a:p>
          <a:p>
            <a:pPr algn="r"/>
            <a:r>
              <a:rPr lang="en-US" sz="1200" i="1" dirty="0"/>
              <a:t>University of Madras</a:t>
            </a:r>
            <a:endParaRPr lang="en-US" sz="1200" dirty="0"/>
          </a:p>
          <a:p>
            <a:pPr algn="r"/>
            <a:r>
              <a:rPr lang="en-US" sz="1200" dirty="0"/>
              <a:t>Apr. 1998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215625" y="4713973"/>
            <a:ext cx="16952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Master of Science Mathematics (MSc.)</a:t>
            </a:r>
          </a:p>
          <a:p>
            <a:pPr algn="r"/>
            <a:r>
              <a:rPr lang="en-US" sz="1200" i="1" dirty="0"/>
              <a:t>IIT, Madras</a:t>
            </a:r>
            <a:endParaRPr lang="en-US" sz="1200" dirty="0"/>
          </a:p>
          <a:p>
            <a:pPr algn="r"/>
            <a:r>
              <a:rPr lang="en-US" sz="1200" dirty="0"/>
              <a:t>Apr. 2000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246106" y="3000809"/>
            <a:ext cx="16647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Master of Science </a:t>
            </a:r>
          </a:p>
          <a:p>
            <a:pPr algn="r"/>
            <a:r>
              <a:rPr lang="en-US" sz="1200" dirty="0"/>
              <a:t>Mathematics (MS.) </a:t>
            </a:r>
          </a:p>
          <a:p>
            <a:pPr algn="r"/>
            <a:r>
              <a:rPr lang="en-US" sz="1200" i="1" dirty="0"/>
              <a:t>Texas A&amp;M University</a:t>
            </a:r>
            <a:endParaRPr lang="en-US" sz="1200" dirty="0"/>
          </a:p>
          <a:p>
            <a:pPr algn="r"/>
            <a:r>
              <a:rPr lang="en-US" sz="1200" dirty="0"/>
              <a:t>Apr. 2002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351699" y="3767083"/>
            <a:ext cx="1249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FFFF"/>
                </a:solidFill>
                <a:latin typeface="Arial"/>
                <a:cs typeface="Arial"/>
              </a:rPr>
              <a:t>education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079988" y="2747841"/>
            <a:ext cx="15645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/>
                <a:cs typeface="Arial"/>
              </a:rPr>
              <a:t>acquired credentials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605967" y="3916694"/>
            <a:ext cx="19967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rial"/>
                <a:cs typeface="Arial"/>
              </a:rPr>
              <a:t>Kasthuri </a:t>
            </a:r>
          </a:p>
          <a:p>
            <a:pPr algn="ctr"/>
            <a:r>
              <a:rPr lang="en-US" sz="2800" b="1" dirty="0">
                <a:solidFill>
                  <a:schemeClr val="bg1"/>
                </a:solidFill>
                <a:latin typeface="Arial"/>
                <a:cs typeface="Arial"/>
              </a:rPr>
              <a:t>Kannan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788210" y="2200292"/>
            <a:ext cx="2034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Doctor of Philosophy</a:t>
            </a:r>
          </a:p>
          <a:p>
            <a:r>
              <a:rPr lang="en-US" sz="1200" dirty="0"/>
              <a:t>Computer Science (PhD)</a:t>
            </a:r>
          </a:p>
          <a:p>
            <a:r>
              <a:rPr lang="en-US" sz="1200" i="1" dirty="0"/>
              <a:t>Texas A&amp;M University</a:t>
            </a:r>
            <a:r>
              <a:rPr lang="en-US" sz="1200" dirty="0"/>
              <a:t>	</a:t>
            </a:r>
          </a:p>
          <a:p>
            <a:r>
              <a:rPr lang="en-US" sz="1200" dirty="0"/>
              <a:t>Aug. 2008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491201" y="2793425"/>
            <a:ext cx="15330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latin typeface="Arial"/>
                <a:cs typeface="Arial"/>
              </a:rPr>
              <a:t>self-motivation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478387" y="3776945"/>
            <a:ext cx="1225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FFFF"/>
                </a:solidFill>
                <a:latin typeface="Arial"/>
                <a:cs typeface="Arial"/>
              </a:rPr>
              <a:t>creativity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004609" y="5817026"/>
            <a:ext cx="12762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latin typeface="Arial"/>
                <a:cs typeface="Arial"/>
              </a:rPr>
              <a:t>skills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-1" y="779135"/>
            <a:ext cx="23549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Several successful collaborations</a:t>
            </a:r>
          </a:p>
          <a:p>
            <a:r>
              <a:rPr lang="en-US" sz="1200" dirty="0"/>
              <a:t>Active learner and listener</a:t>
            </a:r>
          </a:p>
          <a:p>
            <a:r>
              <a:rPr lang="en-US" sz="1200" dirty="0"/>
              <a:t>Emotional intelligence</a:t>
            </a:r>
          </a:p>
          <a:p>
            <a:r>
              <a:rPr lang="en-US" sz="1200" dirty="0"/>
              <a:t>Communication</a:t>
            </a:r>
          </a:p>
        </p:txBody>
      </p:sp>
      <p:sp>
        <p:nvSpPr>
          <p:cNvPr id="57" name="Oval 56"/>
          <p:cNvSpPr/>
          <p:nvPr/>
        </p:nvSpPr>
        <p:spPr>
          <a:xfrm rot="4399041">
            <a:off x="1643330" y="1500827"/>
            <a:ext cx="264159" cy="264246"/>
          </a:xfrm>
          <a:prstGeom prst="ellipse">
            <a:avLst/>
          </a:prstGeom>
          <a:solidFill>
            <a:srgbClr val="379DD5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-1" y="1983106"/>
            <a:ext cx="20049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Proven track record of applying data science to biology and </a:t>
            </a:r>
            <a:r>
              <a:rPr lang="en-US" sz="1200" dirty="0" err="1"/>
              <a:t>omics</a:t>
            </a:r>
            <a:r>
              <a:rPr lang="en-US" sz="1200" dirty="0"/>
              <a:t> data</a:t>
            </a:r>
          </a:p>
          <a:p>
            <a:r>
              <a:rPr lang="en-US" sz="1200" dirty="0"/>
              <a:t>Image analysis/processing</a:t>
            </a:r>
          </a:p>
          <a:p>
            <a:endParaRPr lang="en-US" sz="1200" dirty="0"/>
          </a:p>
        </p:txBody>
      </p:sp>
      <p:sp>
        <p:nvSpPr>
          <p:cNvPr id="59" name="Oval 58"/>
          <p:cNvSpPr/>
          <p:nvPr/>
        </p:nvSpPr>
        <p:spPr>
          <a:xfrm rot="20112237">
            <a:off x="1651933" y="2412051"/>
            <a:ext cx="264159" cy="264246"/>
          </a:xfrm>
          <a:prstGeom prst="ellipse">
            <a:avLst/>
          </a:prstGeom>
          <a:solidFill>
            <a:srgbClr val="379DD5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0" name="Rectangle 59"/>
          <p:cNvSpPr/>
          <p:nvPr/>
        </p:nvSpPr>
        <p:spPr>
          <a:xfrm rot="8909949">
            <a:off x="1796180" y="2372009"/>
            <a:ext cx="314961" cy="129446"/>
          </a:xfrm>
          <a:prstGeom prst="rect">
            <a:avLst/>
          </a:prstGeom>
          <a:solidFill>
            <a:srgbClr val="379DD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0" y="2892528"/>
            <a:ext cx="2228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Designing/directing data science &amp; machine learning courses</a:t>
            </a:r>
          </a:p>
        </p:txBody>
      </p:sp>
      <p:sp>
        <p:nvSpPr>
          <p:cNvPr id="62" name="Rectangle 61"/>
          <p:cNvSpPr/>
          <p:nvPr/>
        </p:nvSpPr>
        <p:spPr>
          <a:xfrm rot="13539564">
            <a:off x="1801456" y="1765551"/>
            <a:ext cx="314961" cy="129446"/>
          </a:xfrm>
          <a:prstGeom prst="rect">
            <a:avLst/>
          </a:prstGeom>
          <a:solidFill>
            <a:srgbClr val="379DD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 rot="4399041">
            <a:off x="2917531" y="1442793"/>
            <a:ext cx="264159" cy="264246"/>
          </a:xfrm>
          <a:prstGeom prst="ellipse">
            <a:avLst/>
          </a:prstGeom>
          <a:solidFill>
            <a:srgbClr val="379DD5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4" name="Rectangle 63"/>
          <p:cNvSpPr/>
          <p:nvPr/>
        </p:nvSpPr>
        <p:spPr>
          <a:xfrm rot="18921353">
            <a:off x="2792944" y="1609380"/>
            <a:ext cx="314961" cy="129446"/>
          </a:xfrm>
          <a:prstGeom prst="rect">
            <a:avLst/>
          </a:prstGeom>
          <a:solidFill>
            <a:srgbClr val="379DD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2303397" y="817688"/>
            <a:ext cx="2490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Software development</a:t>
            </a:r>
          </a:p>
          <a:p>
            <a:r>
              <a:rPr lang="en-US" sz="1200" dirty="0"/>
              <a:t>Bioinformatics pipeline development</a:t>
            </a:r>
          </a:p>
          <a:p>
            <a:r>
              <a:rPr lang="en-US" sz="1200" dirty="0"/>
              <a:t>NGS analysis/processing</a:t>
            </a:r>
          </a:p>
        </p:txBody>
      </p:sp>
      <p:sp>
        <p:nvSpPr>
          <p:cNvPr id="67" name="Oval 66"/>
          <p:cNvSpPr/>
          <p:nvPr/>
        </p:nvSpPr>
        <p:spPr>
          <a:xfrm rot="20157763">
            <a:off x="1376437" y="3320044"/>
            <a:ext cx="264159" cy="264246"/>
          </a:xfrm>
          <a:prstGeom prst="ellipse">
            <a:avLst/>
          </a:prstGeom>
          <a:solidFill>
            <a:srgbClr val="379DD5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8" name="Rectangle 67"/>
          <p:cNvSpPr/>
          <p:nvPr/>
        </p:nvSpPr>
        <p:spPr>
          <a:xfrm rot="13300258">
            <a:off x="1465865" y="3499683"/>
            <a:ext cx="314961" cy="129446"/>
          </a:xfrm>
          <a:prstGeom prst="rect">
            <a:avLst/>
          </a:prstGeom>
          <a:solidFill>
            <a:srgbClr val="379DD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-1" y="4541166"/>
            <a:ext cx="2479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Directed insights using data science</a:t>
            </a:r>
          </a:p>
          <a:p>
            <a:r>
              <a:rPr lang="en-US" sz="1200" dirty="0"/>
              <a:t>Mathematical &amp; statistical modeling</a:t>
            </a:r>
          </a:p>
          <a:p>
            <a:r>
              <a:rPr lang="en-US" sz="1200" dirty="0"/>
              <a:t>Visualization </a:t>
            </a:r>
          </a:p>
        </p:txBody>
      </p:sp>
      <p:sp>
        <p:nvSpPr>
          <p:cNvPr id="73" name="Oval 72"/>
          <p:cNvSpPr/>
          <p:nvPr/>
        </p:nvSpPr>
        <p:spPr>
          <a:xfrm rot="20058524">
            <a:off x="1350921" y="4308887"/>
            <a:ext cx="264159" cy="264246"/>
          </a:xfrm>
          <a:prstGeom prst="ellipse">
            <a:avLst/>
          </a:prstGeom>
          <a:solidFill>
            <a:srgbClr val="379DD5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4" name="Rectangle 73"/>
          <p:cNvSpPr/>
          <p:nvPr/>
        </p:nvSpPr>
        <p:spPr>
          <a:xfrm rot="8213485">
            <a:off x="1483451" y="4231096"/>
            <a:ext cx="314961" cy="129446"/>
          </a:xfrm>
          <a:prstGeom prst="rect">
            <a:avLst/>
          </a:prstGeom>
          <a:solidFill>
            <a:srgbClr val="379DD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2365997" y="4919008"/>
            <a:ext cx="18997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Data science (15 years)</a:t>
            </a:r>
          </a:p>
          <a:p>
            <a:r>
              <a:rPr lang="en-US" sz="1200" dirty="0"/>
              <a:t>Machine learning</a:t>
            </a:r>
          </a:p>
          <a:p>
            <a:r>
              <a:rPr lang="en-US" sz="1200" dirty="0"/>
              <a:t>Several bioinformatics tools</a:t>
            </a:r>
          </a:p>
          <a:p>
            <a:r>
              <a:rPr lang="en-US" sz="1200" dirty="0"/>
              <a:t>Implementation skills</a:t>
            </a:r>
          </a:p>
          <a:p>
            <a:r>
              <a:rPr lang="en-US" sz="1200" dirty="0"/>
              <a:t>R/Python/Other </a:t>
            </a:r>
          </a:p>
          <a:p>
            <a:r>
              <a:rPr lang="en-US" sz="1200" dirty="0"/>
              <a:t>Strong Unix skills</a:t>
            </a:r>
          </a:p>
          <a:p>
            <a:r>
              <a:rPr lang="en-US" sz="1200" dirty="0"/>
              <a:t>Image analysis</a:t>
            </a:r>
          </a:p>
          <a:p>
            <a:r>
              <a:rPr lang="en-US" sz="1200" dirty="0"/>
              <a:t>Statistics, Mathematics</a:t>
            </a:r>
          </a:p>
          <a:p>
            <a:r>
              <a:rPr lang="en-US" sz="1200" dirty="0"/>
              <a:t>Academic research</a:t>
            </a:r>
          </a:p>
          <a:p>
            <a:r>
              <a:rPr lang="en-US" sz="1200" dirty="0"/>
              <a:t>Top publications</a:t>
            </a:r>
          </a:p>
        </p:txBody>
      </p:sp>
      <p:sp>
        <p:nvSpPr>
          <p:cNvPr id="77" name="Oval 76"/>
          <p:cNvSpPr/>
          <p:nvPr/>
        </p:nvSpPr>
        <p:spPr>
          <a:xfrm rot="2004290">
            <a:off x="3715714" y="5682463"/>
            <a:ext cx="264159" cy="264246"/>
          </a:xfrm>
          <a:prstGeom prst="ellipse">
            <a:avLst/>
          </a:prstGeom>
          <a:solidFill>
            <a:srgbClr val="4F6228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8" name="Rectangle 77"/>
          <p:cNvSpPr/>
          <p:nvPr/>
        </p:nvSpPr>
        <p:spPr>
          <a:xfrm rot="13556533">
            <a:off x="3832488" y="5894770"/>
            <a:ext cx="314961" cy="129446"/>
          </a:xfrm>
          <a:prstGeom prst="rect">
            <a:avLst/>
          </a:prstGeom>
          <a:solidFill>
            <a:srgbClr val="4F622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 rot="18906467">
            <a:off x="6503162" y="4386305"/>
            <a:ext cx="187357" cy="132039"/>
          </a:xfrm>
          <a:prstGeom prst="rect">
            <a:avLst/>
          </a:prstGeom>
          <a:solidFill>
            <a:srgbClr val="E46C0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93585" y="91749"/>
            <a:ext cx="3110344" cy="56865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2700" cmpd="sng"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dirty="0">
                <a:solidFill>
                  <a:srgbClr val="000000"/>
                </a:solidFill>
              </a:rPr>
              <a:t>Data Scientist (15 years)</a:t>
            </a:r>
          </a:p>
        </p:txBody>
      </p:sp>
      <p:sp>
        <p:nvSpPr>
          <p:cNvPr id="71" name="Rounded Rectangle 70"/>
          <p:cNvSpPr/>
          <p:nvPr/>
        </p:nvSpPr>
        <p:spPr>
          <a:xfrm>
            <a:off x="5633168" y="5965513"/>
            <a:ext cx="3375904" cy="835302"/>
          </a:xfrm>
          <a:prstGeom prst="roundRect">
            <a:avLst/>
          </a:prstGeom>
          <a:solidFill>
            <a:srgbClr val="EBF1DE"/>
          </a:solidFill>
          <a:ln w="12700" cmpd="sng"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13198" y="6001774"/>
            <a:ext cx="343122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Address: 25707 Jordan Ter. Ln. Katy -77494</a:t>
            </a:r>
          </a:p>
          <a:p>
            <a:r>
              <a:rPr lang="en-US" sz="1400" dirty="0"/>
              <a:t>Contact: 551 284 9106; </a:t>
            </a:r>
            <a:r>
              <a:rPr lang="en-US" sz="1400" dirty="0" err="1"/>
              <a:t>kasthuri@gmail.com</a:t>
            </a:r>
            <a:endParaRPr lang="en-US" sz="1400" dirty="0"/>
          </a:p>
          <a:p>
            <a:r>
              <a:rPr lang="en-US" sz="1400" dirty="0"/>
              <a:t>Visit https://</a:t>
            </a:r>
            <a:r>
              <a:rPr lang="en-US" sz="1400" dirty="0" err="1"/>
              <a:t>kannan-kasthuri.github.io</a:t>
            </a:r>
            <a:r>
              <a:rPr lang="en-US" sz="1400" dirty="0"/>
              <a:t>/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232282" y="1398780"/>
            <a:ext cx="141224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FFFF"/>
                </a:solidFill>
                <a:latin typeface="Arial"/>
                <a:cs typeface="Arial"/>
              </a:rPr>
              <a:t>work </a:t>
            </a:r>
          </a:p>
          <a:p>
            <a:pPr algn="ctr"/>
            <a:r>
              <a:rPr lang="en-US" sz="1600" b="1" dirty="0">
                <a:solidFill>
                  <a:srgbClr val="FFFFFF"/>
                </a:solidFill>
                <a:latin typeface="Arial"/>
                <a:cs typeface="Arial"/>
              </a:rPr>
              <a:t>experience</a:t>
            </a:r>
          </a:p>
        </p:txBody>
      </p:sp>
      <p:sp>
        <p:nvSpPr>
          <p:cNvPr id="21" name="Rectangle 20"/>
          <p:cNvSpPr/>
          <p:nvPr/>
        </p:nvSpPr>
        <p:spPr>
          <a:xfrm rot="2285649">
            <a:off x="6414379" y="3609860"/>
            <a:ext cx="261247" cy="168040"/>
          </a:xfrm>
          <a:prstGeom prst="rect">
            <a:avLst/>
          </a:prstGeom>
          <a:solidFill>
            <a:srgbClr val="E46C0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1839671" y="1803143"/>
            <a:ext cx="117252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FFFF"/>
                </a:solidFill>
                <a:latin typeface="Arial"/>
                <a:cs typeface="Arial"/>
              </a:rPr>
              <a:t>directed</a:t>
            </a:r>
          </a:p>
          <a:p>
            <a:pPr algn="ctr"/>
            <a:r>
              <a:rPr lang="en-US" sz="1600" b="1" dirty="0">
                <a:solidFill>
                  <a:srgbClr val="FFFFFF"/>
                </a:solidFill>
                <a:latin typeface="Arial"/>
                <a:cs typeface="Arial"/>
              </a:rPr>
              <a:t>efforts</a:t>
            </a:r>
          </a:p>
        </p:txBody>
      </p:sp>
    </p:spTree>
    <p:extLst>
      <p:ext uri="{BB962C8B-B14F-4D97-AF65-F5344CB8AC3E}">
        <p14:creationId xmlns:p14="http://schemas.microsoft.com/office/powerpoint/2010/main" val="3113104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628</TotalTime>
  <Words>251</Words>
  <Application>Microsoft Macintosh PowerPoint</Application>
  <PresentationFormat>On-screen Show (4:3)</PresentationFormat>
  <Paragraphs>66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New York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Kasthuri Kannan</dc:creator>
  <cp:lastModifiedBy>Kannan,Kasthuri S</cp:lastModifiedBy>
  <cp:revision>178</cp:revision>
  <cp:lastPrinted>2021-09-30T17:46:36Z</cp:lastPrinted>
  <dcterms:created xsi:type="dcterms:W3CDTF">2019-06-21T14:30:34Z</dcterms:created>
  <dcterms:modified xsi:type="dcterms:W3CDTF">2021-09-30T17:46:57Z</dcterms:modified>
</cp:coreProperties>
</file>