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D67"/>
    <a:srgbClr val="379DD5"/>
    <a:srgbClr val="FF553D"/>
    <a:srgbClr val="FF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776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41CE-6291-8041-B8FB-9A5B9FB9A636}" type="datetimeFigureOut">
              <a:rPr lang="en-US" smtClean="0"/>
              <a:t>6/23/19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4004610" y="5432548"/>
            <a:ext cx="1276252" cy="121586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38809" y="3401141"/>
            <a:ext cx="1112889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43734" y="1531605"/>
            <a:ext cx="1172527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09458" y="2466421"/>
            <a:ext cx="1505311" cy="147308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12659" y="3388342"/>
            <a:ext cx="1116619" cy="1134861"/>
          </a:xfrm>
          <a:prstGeom prst="ellipse">
            <a:avLst/>
          </a:prstGeom>
          <a:solidFill>
            <a:srgbClr val="E46C0A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24459" y="2410677"/>
            <a:ext cx="1485060" cy="1454233"/>
          </a:xfrm>
          <a:prstGeom prst="ellipse">
            <a:avLst/>
          </a:prstGeom>
          <a:solidFill>
            <a:srgbClr val="FF553D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51350" y="1216550"/>
            <a:ext cx="1172527" cy="1116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4430743" y="5221594"/>
            <a:ext cx="365335" cy="190554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3247603">
            <a:off x="2600289" y="2390969"/>
            <a:ext cx="281310" cy="185042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567318">
            <a:off x="2345749" y="3628502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3530784">
            <a:off x="3637461" y="3703808"/>
            <a:ext cx="365335" cy="19055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832529" y="2269127"/>
            <a:ext cx="128224" cy="15487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75783">
            <a:off x="5153021" y="3596120"/>
            <a:ext cx="365335" cy="190554"/>
          </a:xfrm>
          <a:prstGeom prst="rect">
            <a:avLst/>
          </a:prstGeom>
          <a:solidFill>
            <a:srgbClr val="FF55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37279" y="3462101"/>
            <a:ext cx="1930400" cy="1879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3136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5172705" y="1854110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5471" y="152429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Internship</a:t>
            </a:r>
          </a:p>
          <a:p>
            <a:r>
              <a:rPr lang="en-US" sz="1200" i="1" dirty="0" smtClean="0"/>
              <a:t>Knowledge Based Systems, Inc.</a:t>
            </a:r>
          </a:p>
          <a:p>
            <a:r>
              <a:rPr lang="en-US" sz="1200" dirty="0" smtClean="0"/>
              <a:t>Jan. 2007-Dec. 2007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 rot="2004290">
            <a:off x="5193412" y="109042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12852227">
            <a:off x="5375876" y="1297715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33043" y="244901"/>
            <a:ext cx="279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Specialist/Associate</a:t>
            </a:r>
          </a:p>
          <a:p>
            <a:pPr algn="r"/>
            <a:r>
              <a:rPr lang="en-US" sz="1200" i="1" dirty="0" err="1" smtClean="0"/>
              <a:t>Stowers</a:t>
            </a:r>
            <a:r>
              <a:rPr lang="en-US" sz="1200" i="1" dirty="0" smtClean="0"/>
              <a:t> Institute for Medical Research/</a:t>
            </a:r>
          </a:p>
          <a:p>
            <a:pPr algn="r"/>
            <a:r>
              <a:rPr lang="en-US" sz="1200" i="1" dirty="0" smtClean="0"/>
              <a:t>Pennsylvania State University</a:t>
            </a:r>
          </a:p>
          <a:p>
            <a:pPr algn="r"/>
            <a:r>
              <a:rPr lang="en-US" sz="1200" dirty="0" smtClean="0"/>
              <a:t>Jan. 2008-Aug. 2010/Sep. 2010-Mar. 2011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 rot="8464517">
            <a:off x="6419562" y="112377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9205243">
            <a:off x="6255178" y="1304939"/>
            <a:ext cx="314961" cy="12944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45991" y="244901"/>
            <a:ext cx="194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Fellow/Associate</a:t>
            </a:r>
          </a:p>
          <a:p>
            <a:pPr algn="r"/>
            <a:r>
              <a:rPr lang="en-US" sz="1200" i="1" dirty="0" smtClean="0"/>
              <a:t>Memorial Sloan-Kettering </a:t>
            </a:r>
            <a:endParaRPr lang="en-US" sz="1200" i="1" dirty="0" smtClean="0"/>
          </a:p>
          <a:p>
            <a:pPr algn="r"/>
            <a:r>
              <a:rPr lang="en-US" sz="1200" i="1" dirty="0" smtClean="0"/>
              <a:t>Cancer </a:t>
            </a:r>
            <a:r>
              <a:rPr lang="en-US" sz="1200" i="1" dirty="0" smtClean="0"/>
              <a:t>Center</a:t>
            </a:r>
          </a:p>
          <a:p>
            <a:pPr algn="r"/>
            <a:r>
              <a:rPr lang="en-US" sz="1200" dirty="0" smtClean="0"/>
              <a:t>Apr. 2011-Oct. 2013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 rot="6233232">
            <a:off x="6637401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6364382" y="1860331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08656" y="152538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Assistant Professor</a:t>
            </a:r>
          </a:p>
          <a:p>
            <a:pPr algn="r"/>
            <a:r>
              <a:rPr lang="en-US" sz="1200" i="1" dirty="0" smtClean="0"/>
              <a:t>New York University 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Nov. 2013-Present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 rot="10800000">
            <a:off x="6332536" y="4449726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 rot="7627907">
            <a:off x="6939121" y="305170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606822">
            <a:off x="6971085" y="3259565"/>
            <a:ext cx="173120" cy="14929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4088134">
            <a:off x="7614326" y="365527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9949933">
            <a:off x="7489678" y="3765269"/>
            <a:ext cx="196960" cy="149471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1856849">
            <a:off x="7376120" y="4456594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 rot="13531229">
            <a:off x="7273344" y="4388586"/>
            <a:ext cx="222218" cy="13078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92717" y="4744187"/>
            <a:ext cx="161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Bachelor of Science </a:t>
            </a:r>
            <a:r>
              <a:rPr lang="en-US" sz="1200" dirty="0" smtClean="0"/>
              <a:t>Mathematics (BSc.)</a:t>
            </a:r>
            <a:endParaRPr lang="en-US" sz="1200" dirty="0" smtClean="0"/>
          </a:p>
          <a:p>
            <a:pPr algn="r"/>
            <a:r>
              <a:rPr lang="en-US" sz="1200" i="1" dirty="0" smtClean="0"/>
              <a:t>University of </a:t>
            </a:r>
            <a:r>
              <a:rPr lang="en-US" sz="1200" i="1" dirty="0" smtClean="0"/>
              <a:t>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1998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15625" y="4713973"/>
            <a:ext cx="169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</a:t>
            </a:r>
            <a:r>
              <a:rPr lang="en-US" sz="1200" dirty="0" smtClean="0"/>
              <a:t>Mathematics (MSc.)</a:t>
            </a:r>
            <a:endParaRPr lang="en-US" sz="1200" dirty="0" smtClean="0"/>
          </a:p>
          <a:p>
            <a:pPr algn="r"/>
            <a:r>
              <a:rPr lang="en-US" sz="1200" i="1" dirty="0" smtClean="0"/>
              <a:t>IIT, 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2000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246106" y="3000809"/>
            <a:ext cx="1664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</a:t>
            </a:r>
          </a:p>
          <a:p>
            <a:pPr algn="r"/>
            <a:r>
              <a:rPr lang="en-US" sz="1200" dirty="0" smtClean="0"/>
              <a:t>Mathematics (MS.) </a:t>
            </a:r>
            <a:endParaRPr lang="en-US" sz="1200" dirty="0" smtClean="0"/>
          </a:p>
          <a:p>
            <a:pPr algn="r"/>
            <a:r>
              <a:rPr lang="en-US" sz="1200" i="1" dirty="0" smtClean="0"/>
              <a:t>Texas A&amp;M </a:t>
            </a:r>
            <a:r>
              <a:rPr lang="en-US" sz="1200" i="1" dirty="0" smtClean="0"/>
              <a:t>University</a:t>
            </a:r>
            <a:endParaRPr lang="en-US" sz="1200" dirty="0" smtClean="0"/>
          </a:p>
          <a:p>
            <a:pPr algn="r"/>
            <a:r>
              <a:rPr lang="en-US" sz="1200" dirty="0" smtClean="0"/>
              <a:t>Apr. 2002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51699" y="3767083"/>
            <a:ext cx="124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ducation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9988" y="2747841"/>
            <a:ext cx="156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cquired credentials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5967" y="3916694"/>
            <a:ext cx="199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Kasthuri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Kannan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8210" y="2200292"/>
            <a:ext cx="2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Doctor of </a:t>
            </a:r>
            <a:r>
              <a:rPr lang="en-US" sz="1200" b="1" dirty="0" smtClean="0"/>
              <a:t>Philosophy</a:t>
            </a:r>
            <a:endParaRPr lang="en-US" sz="1200" b="1" dirty="0" smtClean="0"/>
          </a:p>
          <a:p>
            <a:r>
              <a:rPr lang="en-US" sz="1200" dirty="0" smtClean="0"/>
              <a:t>Computer Science </a:t>
            </a:r>
            <a:r>
              <a:rPr lang="en-US" sz="1200" dirty="0" smtClean="0"/>
              <a:t>(PhD)</a:t>
            </a:r>
            <a:endParaRPr lang="en-US" sz="1200" dirty="0" smtClean="0"/>
          </a:p>
          <a:p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Aug. 2008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91201" y="2793425"/>
            <a:ext cx="153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elf-motivation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78387" y="3776945"/>
            <a:ext cx="122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reativity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4609" y="5817026"/>
            <a:ext cx="1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kills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6170" y="828678"/>
            <a:ext cx="2338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Several successful collaborations</a:t>
            </a:r>
          </a:p>
          <a:p>
            <a:r>
              <a:rPr lang="en-US" sz="1200" dirty="0" smtClean="0"/>
              <a:t>Active learner and listener</a:t>
            </a:r>
          </a:p>
          <a:p>
            <a:r>
              <a:rPr lang="en-US" sz="1200" dirty="0" smtClean="0"/>
              <a:t>Emotional intelligence</a:t>
            </a:r>
          </a:p>
        </p:txBody>
      </p:sp>
      <p:sp>
        <p:nvSpPr>
          <p:cNvPr id="57" name="Oval 56"/>
          <p:cNvSpPr/>
          <p:nvPr/>
        </p:nvSpPr>
        <p:spPr>
          <a:xfrm rot="4399041">
            <a:off x="1643330" y="150082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0" y="2113319"/>
            <a:ext cx="2004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Proven track record of applying data science to biology and </a:t>
            </a:r>
            <a:r>
              <a:rPr lang="en-US" sz="1200" dirty="0" err="1" smtClean="0"/>
              <a:t>omics</a:t>
            </a:r>
            <a:r>
              <a:rPr lang="en-US" sz="1200" dirty="0" smtClean="0"/>
              <a:t> data</a:t>
            </a:r>
          </a:p>
        </p:txBody>
      </p:sp>
      <p:sp>
        <p:nvSpPr>
          <p:cNvPr id="59" name="Oval 58"/>
          <p:cNvSpPr/>
          <p:nvPr/>
        </p:nvSpPr>
        <p:spPr>
          <a:xfrm rot="20112237">
            <a:off x="1651933" y="2412051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 rot="8909949">
            <a:off x="1796180" y="2372009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2892528"/>
            <a:ext cx="222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Designing/directing data science &amp; machine learning courses</a:t>
            </a:r>
          </a:p>
        </p:txBody>
      </p:sp>
      <p:sp>
        <p:nvSpPr>
          <p:cNvPr id="62" name="Rectangle 61"/>
          <p:cNvSpPr/>
          <p:nvPr/>
        </p:nvSpPr>
        <p:spPr>
          <a:xfrm rot="13539564">
            <a:off x="1801456" y="1765551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399041">
            <a:off x="2917531" y="1442793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 rot="18921353">
            <a:off x="2792944" y="1609380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317891" y="788828"/>
            <a:ext cx="249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development</a:t>
            </a:r>
          </a:p>
          <a:p>
            <a:r>
              <a:rPr lang="en-US" sz="1200" dirty="0" smtClean="0"/>
              <a:t>Bioinformatics pipeline </a:t>
            </a:r>
            <a:r>
              <a:rPr lang="en-US" sz="1200" dirty="0" smtClean="0"/>
              <a:t>development</a:t>
            </a:r>
          </a:p>
          <a:p>
            <a:r>
              <a:rPr lang="en-US" sz="1200" dirty="0" smtClean="0"/>
              <a:t>Image analysis/processing</a:t>
            </a:r>
            <a:endParaRPr lang="en-US" sz="1200" dirty="0" smtClean="0"/>
          </a:p>
        </p:txBody>
      </p:sp>
      <p:sp>
        <p:nvSpPr>
          <p:cNvPr id="67" name="Oval 66"/>
          <p:cNvSpPr/>
          <p:nvPr/>
        </p:nvSpPr>
        <p:spPr>
          <a:xfrm rot="20157763">
            <a:off x="1376437" y="3320044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3300258">
            <a:off x="1465865" y="349968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-1" y="4541166"/>
            <a:ext cx="24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Directed insights using data science</a:t>
            </a:r>
          </a:p>
          <a:p>
            <a:r>
              <a:rPr lang="en-US" sz="1200" dirty="0" smtClean="0"/>
              <a:t>Mathematical &amp; statistical modeling</a:t>
            </a:r>
          </a:p>
          <a:p>
            <a:r>
              <a:rPr lang="en-US" sz="1200" dirty="0" smtClean="0"/>
              <a:t>Visualization </a:t>
            </a:r>
          </a:p>
        </p:txBody>
      </p:sp>
      <p:sp>
        <p:nvSpPr>
          <p:cNvPr id="73" name="Oval 72"/>
          <p:cNvSpPr/>
          <p:nvPr/>
        </p:nvSpPr>
        <p:spPr>
          <a:xfrm rot="20058524">
            <a:off x="1350921" y="430888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 rot="8213485">
            <a:off x="1483451" y="423109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317891" y="4919008"/>
            <a:ext cx="1968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science (13 years)</a:t>
            </a:r>
          </a:p>
          <a:p>
            <a:r>
              <a:rPr lang="en-US" sz="1200" dirty="0" smtClean="0"/>
              <a:t>Machine learning</a:t>
            </a:r>
          </a:p>
          <a:p>
            <a:r>
              <a:rPr lang="en-US" sz="1200" dirty="0" smtClean="0"/>
              <a:t>Image </a:t>
            </a:r>
            <a:r>
              <a:rPr lang="en-US" sz="1200" dirty="0" smtClean="0"/>
              <a:t>analysis</a:t>
            </a:r>
            <a:endParaRPr lang="en-US" sz="1200" dirty="0" smtClean="0"/>
          </a:p>
          <a:p>
            <a:r>
              <a:rPr lang="en-US" sz="1200" dirty="0" smtClean="0"/>
              <a:t>Implementation skills</a:t>
            </a:r>
          </a:p>
          <a:p>
            <a:r>
              <a:rPr lang="en-US" sz="1200" dirty="0" smtClean="0"/>
              <a:t>R/</a:t>
            </a:r>
            <a:r>
              <a:rPr lang="en-US" sz="1200" dirty="0" smtClean="0"/>
              <a:t>Python/Other </a:t>
            </a:r>
          </a:p>
          <a:p>
            <a:r>
              <a:rPr lang="en-US" sz="1200" dirty="0" smtClean="0"/>
              <a:t>Unix</a:t>
            </a:r>
            <a:r>
              <a:rPr lang="en-US" sz="1200" dirty="0" smtClean="0"/>
              <a:t>/</a:t>
            </a:r>
            <a:r>
              <a:rPr lang="en-US" sz="1200" dirty="0" smtClean="0"/>
              <a:t>Windows</a:t>
            </a:r>
            <a:endParaRPr lang="en-US" sz="1200" dirty="0" smtClean="0"/>
          </a:p>
          <a:p>
            <a:r>
              <a:rPr lang="en-US" sz="1200" dirty="0" smtClean="0"/>
              <a:t>Statistics, Mathematics</a:t>
            </a:r>
          </a:p>
          <a:p>
            <a:r>
              <a:rPr lang="en-US" sz="1200" dirty="0" smtClean="0"/>
              <a:t>Academic research</a:t>
            </a:r>
          </a:p>
          <a:p>
            <a:r>
              <a:rPr lang="en-US" sz="1200" dirty="0" smtClean="0"/>
              <a:t>Top publications</a:t>
            </a:r>
          </a:p>
          <a:p>
            <a:r>
              <a:rPr lang="en-US" sz="1200" dirty="0" smtClean="0"/>
              <a:t>Classroom management</a:t>
            </a:r>
            <a:endParaRPr lang="en-US" sz="1200" dirty="0"/>
          </a:p>
        </p:txBody>
      </p:sp>
      <p:sp>
        <p:nvSpPr>
          <p:cNvPr id="77" name="Oval 76"/>
          <p:cNvSpPr/>
          <p:nvPr/>
        </p:nvSpPr>
        <p:spPr>
          <a:xfrm rot="2004290">
            <a:off x="3715714" y="5682463"/>
            <a:ext cx="264159" cy="264246"/>
          </a:xfrm>
          <a:prstGeom prst="ellipse">
            <a:avLst/>
          </a:prstGeom>
          <a:solidFill>
            <a:srgbClr val="4F6228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 rot="13556533">
            <a:off x="3832488" y="5894770"/>
            <a:ext cx="314961" cy="129446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8906467">
            <a:off x="6503162" y="4386305"/>
            <a:ext cx="187357" cy="132039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585" y="91749"/>
            <a:ext cx="3110344" cy="568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Data Scientist (13 years)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33168" y="5965513"/>
            <a:ext cx="3375904" cy="835302"/>
          </a:xfrm>
          <a:prstGeom prst="roundRect">
            <a:avLst/>
          </a:prstGeom>
          <a:solidFill>
            <a:srgbClr val="EBF1DE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2688" y="6001774"/>
            <a:ext cx="3431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Address: 8-16 Susan Pl. Fair Lawn, NJ Contact: 646 771 3500; </a:t>
            </a:r>
            <a:r>
              <a:rPr lang="en-US" sz="1400" dirty="0" err="1" smtClean="0"/>
              <a:t>kasthuri@gmail.com</a:t>
            </a:r>
            <a:endParaRPr lang="en-US" sz="1400" dirty="0" smtClean="0"/>
          </a:p>
          <a:p>
            <a:r>
              <a:rPr lang="en-US" sz="1400" dirty="0" smtClean="0"/>
              <a:t>Visit https</a:t>
            </a:r>
            <a:r>
              <a:rPr lang="en-US" sz="1400" dirty="0"/>
              <a:t>://</a:t>
            </a:r>
            <a:r>
              <a:rPr lang="en-US" sz="1400" dirty="0" err="1"/>
              <a:t>kannan-kasthuri.github.io</a:t>
            </a:r>
            <a:r>
              <a:rPr lang="en-US" sz="1400" dirty="0"/>
              <a:t>/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2282" y="1398780"/>
            <a:ext cx="1412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ork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xperience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 rot="2285649">
            <a:off x="6414379" y="3609860"/>
            <a:ext cx="261247" cy="16804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39671" y="1803143"/>
            <a:ext cx="11725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directed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efforts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10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249</Words>
  <Application>Microsoft Macintosh PowerPoint</Application>
  <PresentationFormat>On-screen Show (4:3)</PresentationFormat>
  <Paragraphs>63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Kasthuri Kannan</cp:lastModifiedBy>
  <cp:revision>167</cp:revision>
  <dcterms:created xsi:type="dcterms:W3CDTF">2019-06-21T14:30:34Z</dcterms:created>
  <dcterms:modified xsi:type="dcterms:W3CDTF">2019-06-24T02:19:24Z</dcterms:modified>
</cp:coreProperties>
</file>