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DD5"/>
    <a:srgbClr val="FF553D"/>
    <a:srgbClr val="FF3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1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 rot="16200000">
            <a:off x="4430743" y="5221594"/>
            <a:ext cx="365335" cy="190554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2823027">
            <a:off x="2628096" y="2471248"/>
            <a:ext cx="306976" cy="161149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9567318">
            <a:off x="2508309" y="3557382"/>
            <a:ext cx="306976" cy="15487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2922990">
            <a:off x="3637461" y="3703808"/>
            <a:ext cx="365335" cy="19055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285649">
            <a:off x="6369231" y="3561568"/>
            <a:ext cx="306976" cy="15487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793953" y="2307703"/>
            <a:ext cx="306976" cy="15487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468918">
            <a:off x="5163181" y="3585960"/>
            <a:ext cx="365335" cy="190554"/>
          </a:xfrm>
          <a:prstGeom prst="rect">
            <a:avLst/>
          </a:prstGeom>
          <a:solidFill>
            <a:srgbClr val="FF38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37279" y="3462101"/>
            <a:ext cx="1930400" cy="187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24459" y="2410677"/>
            <a:ext cx="1485060" cy="1454233"/>
          </a:xfrm>
          <a:prstGeom prst="ellipse">
            <a:avLst/>
          </a:prstGeom>
          <a:solidFill>
            <a:srgbClr val="FF38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42560" y="952917"/>
            <a:ext cx="1422399" cy="1346345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53339" y="1963614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8830819">
            <a:off x="5144562" y="1956138"/>
            <a:ext cx="314961" cy="12944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91753" y="1381876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Internship</a:t>
            </a:r>
          </a:p>
          <a:p>
            <a:r>
              <a:rPr lang="en-US" sz="1200" i="1" dirty="0" smtClean="0"/>
              <a:t>Knowledge Based Systems, Inc.</a:t>
            </a:r>
          </a:p>
          <a:p>
            <a:r>
              <a:rPr lang="en-US" sz="1200" dirty="0" smtClean="0"/>
              <a:t>Jan. 2007</a:t>
            </a:r>
            <a:r>
              <a:rPr lang="en-US" sz="1200" dirty="0" smtClean="0"/>
              <a:t>-</a:t>
            </a:r>
            <a:r>
              <a:rPr lang="en-US" sz="1200" dirty="0" smtClean="0"/>
              <a:t>Dec. 2007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 rot="2004290">
            <a:off x="5120749" y="889959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 rot="12852227">
            <a:off x="5201334" y="1036627"/>
            <a:ext cx="314961" cy="12944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54149" y="0"/>
            <a:ext cx="2789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Research Specialist/Associate</a:t>
            </a:r>
          </a:p>
          <a:p>
            <a:r>
              <a:rPr lang="en-US" sz="1200" i="1" dirty="0" err="1" smtClean="0"/>
              <a:t>Stowers</a:t>
            </a:r>
            <a:r>
              <a:rPr lang="en-US" sz="1200" i="1" dirty="0" smtClean="0"/>
              <a:t> Institute for Medical Research/</a:t>
            </a:r>
          </a:p>
          <a:p>
            <a:r>
              <a:rPr lang="en-US" sz="1200" i="1" dirty="0" smtClean="0"/>
              <a:t>Pennsylvania State University</a:t>
            </a:r>
          </a:p>
          <a:p>
            <a:r>
              <a:rPr lang="en-US" sz="1200" dirty="0" smtClean="0"/>
              <a:t>Jan. 2008</a:t>
            </a:r>
            <a:r>
              <a:rPr lang="en-US" sz="1200" dirty="0" smtClean="0"/>
              <a:t>-</a:t>
            </a:r>
            <a:r>
              <a:rPr lang="en-US" sz="1200" dirty="0" smtClean="0"/>
              <a:t>Aug. 2010</a:t>
            </a:r>
            <a:r>
              <a:rPr lang="en-US" sz="1200" dirty="0" smtClean="0"/>
              <a:t>/</a:t>
            </a:r>
            <a:r>
              <a:rPr lang="en-US" sz="1200" dirty="0" smtClean="0"/>
              <a:t>Sep. 2010</a:t>
            </a:r>
            <a:r>
              <a:rPr lang="en-US" sz="1200" dirty="0" smtClean="0"/>
              <a:t>-</a:t>
            </a:r>
            <a:r>
              <a:rPr lang="en-US" sz="1200" dirty="0" smtClean="0"/>
              <a:t>Mar. 2011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 rot="8464517">
            <a:off x="6387892" y="802126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 rot="19205243">
            <a:off x="6223378" y="989733"/>
            <a:ext cx="314961" cy="12944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32067" y="173029"/>
            <a:ext cx="27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Research Fellow/Associate</a:t>
            </a:r>
          </a:p>
          <a:p>
            <a:pPr algn="r"/>
            <a:r>
              <a:rPr lang="en-US" sz="1200" i="1" dirty="0" smtClean="0"/>
              <a:t>Memorial Sloan-Kettering Cancer Center</a:t>
            </a:r>
          </a:p>
          <a:p>
            <a:pPr algn="r"/>
            <a:r>
              <a:rPr lang="en-US" sz="1200" dirty="0" smtClean="0"/>
              <a:t>Apr. 2011</a:t>
            </a:r>
            <a:r>
              <a:rPr lang="en-US" sz="1200" dirty="0" smtClean="0"/>
              <a:t>-</a:t>
            </a:r>
            <a:r>
              <a:rPr lang="en-US" sz="1200" dirty="0" smtClean="0"/>
              <a:t>Oct. 2013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 rot="6233232">
            <a:off x="6723321" y="1578902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 rot="10800000">
            <a:off x="6527798" y="1638360"/>
            <a:ext cx="314961" cy="12944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89936" y="1923354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Assistant Professor</a:t>
            </a:r>
          </a:p>
          <a:p>
            <a:pPr algn="r"/>
            <a:r>
              <a:rPr lang="en-US" sz="1200" i="1" dirty="0" smtClean="0"/>
              <a:t>New York University </a:t>
            </a:r>
            <a:r>
              <a:rPr lang="en-US" sz="1200" dirty="0" smtClean="0"/>
              <a:t>	</a:t>
            </a:r>
          </a:p>
          <a:p>
            <a:pPr algn="r"/>
            <a:r>
              <a:rPr lang="en-US" sz="1200" dirty="0" smtClean="0"/>
              <a:t>Nov. 2013</a:t>
            </a:r>
            <a:r>
              <a:rPr lang="en-US" sz="1200" dirty="0" smtClean="0"/>
              <a:t>-Present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6412659" y="3388342"/>
            <a:ext cx="1116619" cy="1134861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 rot="5623617">
            <a:off x="6337011" y="4415712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 rot="7627907">
            <a:off x="6791401" y="3071162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 rot="16030270">
            <a:off x="6772678" y="3308487"/>
            <a:ext cx="314961" cy="12944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4088134">
            <a:off x="7525793" y="3526817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 rot="8380818">
            <a:off x="7341317" y="3715983"/>
            <a:ext cx="314961" cy="12944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1856849">
            <a:off x="7324006" y="4422440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 rot="14307347">
            <a:off x="7219387" y="4362410"/>
            <a:ext cx="314961" cy="12944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09458" y="2466421"/>
            <a:ext cx="1505311" cy="147308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9308" y="4768893"/>
            <a:ext cx="176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Bachelor of Science (BSc)</a:t>
            </a:r>
          </a:p>
          <a:p>
            <a:pPr algn="r"/>
            <a:r>
              <a:rPr lang="en-US" sz="1200" dirty="0" smtClean="0"/>
              <a:t>Mathematics</a:t>
            </a:r>
          </a:p>
          <a:p>
            <a:pPr algn="r"/>
            <a:r>
              <a:rPr lang="en-US" sz="1200" i="1" dirty="0" smtClean="0"/>
              <a:t>University of Madras</a:t>
            </a:r>
            <a:r>
              <a:rPr lang="en-US" sz="1200" dirty="0" smtClean="0"/>
              <a:t>	</a:t>
            </a:r>
          </a:p>
          <a:p>
            <a:pPr algn="r"/>
            <a:r>
              <a:rPr lang="en-US" sz="1200" dirty="0" smtClean="0"/>
              <a:t>Apr. 1998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108546" y="4768893"/>
            <a:ext cx="1707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Master of Science (MSc)</a:t>
            </a:r>
          </a:p>
          <a:p>
            <a:pPr algn="r"/>
            <a:r>
              <a:rPr lang="en-US" sz="1200" dirty="0"/>
              <a:t>M</a:t>
            </a:r>
            <a:r>
              <a:rPr lang="en-US" sz="1200" dirty="0" smtClean="0"/>
              <a:t>athematics</a:t>
            </a:r>
          </a:p>
          <a:p>
            <a:pPr algn="r"/>
            <a:r>
              <a:rPr lang="en-US" sz="1200" i="1" dirty="0" smtClean="0"/>
              <a:t>Indian Institute of Technology, Madras</a:t>
            </a:r>
            <a:r>
              <a:rPr lang="en-US" sz="1200" dirty="0" smtClean="0"/>
              <a:t>	</a:t>
            </a:r>
          </a:p>
          <a:p>
            <a:pPr algn="r"/>
            <a:r>
              <a:rPr lang="en-US" sz="1200" dirty="0" smtClean="0"/>
              <a:t>Apr. 2000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327623" y="2935788"/>
            <a:ext cx="1681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Master of Science (MS)</a:t>
            </a:r>
          </a:p>
          <a:p>
            <a:pPr algn="r"/>
            <a:r>
              <a:rPr lang="en-US" sz="1200" dirty="0" smtClean="0"/>
              <a:t>Mathematics </a:t>
            </a:r>
          </a:p>
          <a:p>
            <a:pPr algn="r"/>
            <a:r>
              <a:rPr lang="en-US" sz="1200" i="1" dirty="0" smtClean="0"/>
              <a:t>Texas A&amp;M University</a:t>
            </a:r>
            <a:r>
              <a:rPr lang="en-US" sz="1200" dirty="0" smtClean="0"/>
              <a:t>	</a:t>
            </a:r>
          </a:p>
          <a:p>
            <a:pPr algn="r"/>
            <a:r>
              <a:rPr lang="en-US" sz="1200" dirty="0" smtClean="0"/>
              <a:t>Apr. 2002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51699" y="3777243"/>
            <a:ext cx="124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1600" b="1" dirty="0" smtClean="0">
                <a:solidFill>
                  <a:schemeClr val="bg1"/>
                </a:solidFill>
                <a:latin typeface="Arial"/>
                <a:cs typeface="Arial"/>
              </a:rPr>
              <a:t>ducation</a:t>
            </a:r>
            <a:endParaRPr lang="en-US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62762" y="1297180"/>
            <a:ext cx="1412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lang="en-US" sz="1600" b="1" dirty="0" smtClean="0">
                <a:solidFill>
                  <a:schemeClr val="bg1"/>
                </a:solidFill>
                <a:latin typeface="Arial"/>
                <a:cs typeface="Arial"/>
              </a:rPr>
              <a:t>ork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1600" b="1" dirty="0" smtClean="0">
                <a:solidFill>
                  <a:schemeClr val="bg1"/>
                </a:solidFill>
                <a:latin typeface="Arial"/>
                <a:cs typeface="Arial"/>
              </a:rPr>
              <a:t>xperience</a:t>
            </a:r>
            <a:endParaRPr lang="en-US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9988" y="2747841"/>
            <a:ext cx="156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cquired credentials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5967" y="3916694"/>
            <a:ext cx="1996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Kasthuri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Kannan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54357" y="2193204"/>
            <a:ext cx="2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Doctor of Philosophy (PhD)</a:t>
            </a:r>
          </a:p>
          <a:p>
            <a:r>
              <a:rPr lang="en-US" sz="1200" dirty="0" smtClean="0"/>
              <a:t>Computer Science </a:t>
            </a:r>
          </a:p>
          <a:p>
            <a:r>
              <a:rPr lang="en-US" sz="1200" i="1" dirty="0" smtClean="0"/>
              <a:t>Texas A&amp;M University</a:t>
            </a:r>
            <a:r>
              <a:rPr lang="en-US" sz="1200" dirty="0" smtClean="0"/>
              <a:t>	</a:t>
            </a:r>
          </a:p>
          <a:p>
            <a:r>
              <a:rPr lang="en-US" sz="1200" dirty="0" smtClean="0"/>
              <a:t>Aug. 2008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397068" y="2813745"/>
            <a:ext cx="1759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elf-motivation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538809" y="3401141"/>
            <a:ext cx="1112889" cy="1116777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78387" y="3797265"/>
            <a:ext cx="1225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lang="en-US" sz="1600" b="1" dirty="0" smtClean="0">
                <a:solidFill>
                  <a:schemeClr val="bg1"/>
                </a:solidFill>
                <a:latin typeface="Arial"/>
                <a:cs typeface="Arial"/>
              </a:rPr>
              <a:t>reativity</a:t>
            </a:r>
            <a:endParaRPr lang="en-US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843734" y="1531605"/>
            <a:ext cx="1172527" cy="1116777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3734" y="1906064"/>
            <a:ext cx="1172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1600" b="1" dirty="0" smtClean="0">
                <a:solidFill>
                  <a:schemeClr val="bg1"/>
                </a:solidFill>
                <a:latin typeface="Arial"/>
                <a:cs typeface="Arial"/>
              </a:rPr>
              <a:t>fforts</a:t>
            </a:r>
            <a:endParaRPr lang="en-US" sz="16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004610" y="5432548"/>
            <a:ext cx="1276252" cy="1215867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4609" y="5767710"/>
            <a:ext cx="1276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sz="2400" b="1" dirty="0" smtClean="0">
                <a:solidFill>
                  <a:schemeClr val="bg1"/>
                </a:solidFill>
                <a:latin typeface="Arial"/>
                <a:cs typeface="Arial"/>
              </a:rPr>
              <a:t>kills</a:t>
            </a:r>
            <a:endParaRPr 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982" y="992028"/>
            <a:ext cx="233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Several successful collaborations</a:t>
            </a:r>
          </a:p>
          <a:p>
            <a:r>
              <a:rPr lang="en-US" sz="1200" dirty="0" smtClean="0"/>
              <a:t>Active learner and listener</a:t>
            </a:r>
          </a:p>
          <a:p>
            <a:r>
              <a:rPr lang="en-US" sz="1200" dirty="0" smtClean="0"/>
              <a:t>Emotional intelligence</a:t>
            </a:r>
          </a:p>
        </p:txBody>
      </p:sp>
      <p:sp>
        <p:nvSpPr>
          <p:cNvPr id="57" name="Oval 56"/>
          <p:cNvSpPr/>
          <p:nvPr/>
        </p:nvSpPr>
        <p:spPr>
          <a:xfrm rot="4399041">
            <a:off x="1635638" y="1543577"/>
            <a:ext cx="264159" cy="264246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0" y="2113319"/>
            <a:ext cx="200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Proven track record of applying data science to biology and </a:t>
            </a:r>
            <a:r>
              <a:rPr lang="en-US" sz="1200" dirty="0" err="1" smtClean="0"/>
              <a:t>omics</a:t>
            </a:r>
            <a:r>
              <a:rPr lang="en-US" sz="1200" dirty="0" smtClean="0"/>
              <a:t> data</a:t>
            </a:r>
          </a:p>
        </p:txBody>
      </p:sp>
      <p:sp>
        <p:nvSpPr>
          <p:cNvPr id="59" name="Oval 58"/>
          <p:cNvSpPr/>
          <p:nvPr/>
        </p:nvSpPr>
        <p:spPr>
          <a:xfrm rot="19837874">
            <a:off x="1651933" y="2412051"/>
            <a:ext cx="264159" cy="264246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 rot="8909949">
            <a:off x="1796180" y="2372009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0" y="2912848"/>
            <a:ext cx="222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Designing/directing data science &amp; machine learning courses</a:t>
            </a:r>
          </a:p>
        </p:txBody>
      </p:sp>
      <p:sp>
        <p:nvSpPr>
          <p:cNvPr id="62" name="Rectangle 61"/>
          <p:cNvSpPr/>
          <p:nvPr/>
        </p:nvSpPr>
        <p:spPr>
          <a:xfrm rot="13160963">
            <a:off x="1801456" y="1765551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4399041">
            <a:off x="2907371" y="1432633"/>
            <a:ext cx="264159" cy="264246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 rot="18558449">
            <a:off x="2792944" y="1609380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317891" y="992028"/>
            <a:ext cx="249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Software development</a:t>
            </a:r>
          </a:p>
          <a:p>
            <a:r>
              <a:rPr lang="en-US" sz="1200" dirty="0" smtClean="0"/>
              <a:t>Bioinformatics pipeline development</a:t>
            </a:r>
          </a:p>
        </p:txBody>
      </p:sp>
      <p:sp>
        <p:nvSpPr>
          <p:cNvPr id="67" name="Oval 66"/>
          <p:cNvSpPr/>
          <p:nvPr/>
        </p:nvSpPr>
        <p:spPr>
          <a:xfrm rot="19837874">
            <a:off x="1376437" y="3320044"/>
            <a:ext cx="264159" cy="264246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 rot="13300258">
            <a:off x="1465865" y="3499683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-1" y="4541166"/>
            <a:ext cx="247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Directed insights using data science</a:t>
            </a:r>
          </a:p>
          <a:p>
            <a:r>
              <a:rPr lang="en-US" sz="1200" dirty="0" smtClean="0"/>
              <a:t>Mathematical &amp; statistical modeling</a:t>
            </a:r>
          </a:p>
          <a:p>
            <a:r>
              <a:rPr lang="en-US" sz="1200" dirty="0" smtClean="0"/>
              <a:t>Visualization</a:t>
            </a:r>
          </a:p>
        </p:txBody>
      </p:sp>
      <p:sp>
        <p:nvSpPr>
          <p:cNvPr id="73" name="Oval 72"/>
          <p:cNvSpPr/>
          <p:nvPr/>
        </p:nvSpPr>
        <p:spPr>
          <a:xfrm rot="19837874">
            <a:off x="1340761" y="4268247"/>
            <a:ext cx="264159" cy="264246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 rot="8909949">
            <a:off x="1483451" y="4231096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030313" y="4996281"/>
            <a:ext cx="18215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science (13 years)</a:t>
            </a:r>
          </a:p>
          <a:p>
            <a:r>
              <a:rPr lang="en-US" sz="1200" dirty="0" smtClean="0"/>
              <a:t>Machine learning</a:t>
            </a:r>
          </a:p>
          <a:p>
            <a:r>
              <a:rPr lang="en-US" sz="1200" dirty="0" smtClean="0"/>
              <a:t>Image processing </a:t>
            </a:r>
          </a:p>
          <a:p>
            <a:r>
              <a:rPr lang="en-US" sz="1200" dirty="0" smtClean="0"/>
              <a:t>Implementation skills</a:t>
            </a:r>
          </a:p>
          <a:p>
            <a:r>
              <a:rPr lang="en-US" sz="1200" dirty="0" smtClean="0"/>
              <a:t>R/Python (Unix/Windows)</a:t>
            </a:r>
          </a:p>
          <a:p>
            <a:r>
              <a:rPr lang="en-US" sz="1200" dirty="0" smtClean="0"/>
              <a:t>Statistics, Mathematics</a:t>
            </a:r>
          </a:p>
          <a:p>
            <a:r>
              <a:rPr lang="en-US" sz="1200" dirty="0" smtClean="0"/>
              <a:t>Academic research</a:t>
            </a:r>
          </a:p>
          <a:p>
            <a:r>
              <a:rPr lang="en-US" sz="1200" dirty="0" smtClean="0"/>
              <a:t>Top publications</a:t>
            </a:r>
          </a:p>
          <a:p>
            <a:r>
              <a:rPr lang="en-US" sz="1200" dirty="0" smtClean="0"/>
              <a:t>Classroom management</a:t>
            </a:r>
            <a:endParaRPr lang="en-US" sz="1200" dirty="0"/>
          </a:p>
        </p:txBody>
      </p:sp>
      <p:sp>
        <p:nvSpPr>
          <p:cNvPr id="77" name="Oval 76"/>
          <p:cNvSpPr/>
          <p:nvPr/>
        </p:nvSpPr>
        <p:spPr>
          <a:xfrm rot="2004290">
            <a:off x="3706799" y="5900264"/>
            <a:ext cx="264159" cy="264246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 rot="10619200">
            <a:off x="3862968" y="5965890"/>
            <a:ext cx="314961" cy="129446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8409308">
            <a:off x="6434311" y="4307559"/>
            <a:ext cx="314961" cy="12944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3585" y="91749"/>
            <a:ext cx="3110344" cy="56865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Data Scientist (13 years)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602688" y="5965513"/>
            <a:ext cx="3406384" cy="83530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2689" y="6001774"/>
            <a:ext cx="3406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Address: 8-16 Susan Pl. Fair Lawn, NJ Contact: 646 771 3500; </a:t>
            </a:r>
            <a:r>
              <a:rPr lang="en-US" sz="1400" dirty="0" err="1" smtClean="0"/>
              <a:t>kasthuri@gmail.com</a:t>
            </a:r>
            <a:endParaRPr lang="en-US" sz="1400" dirty="0" smtClean="0"/>
          </a:p>
          <a:p>
            <a:r>
              <a:rPr lang="en-US" sz="1400" dirty="0" smtClean="0"/>
              <a:t>Visit https</a:t>
            </a:r>
            <a:r>
              <a:rPr lang="en-US" sz="1400" dirty="0"/>
              <a:t>://</a:t>
            </a:r>
            <a:r>
              <a:rPr lang="en-US" sz="1400" dirty="0" err="1"/>
              <a:t>kannan-kasthuri.github.io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1310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235</Words>
  <Application>Microsoft Macintosh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Kasthuri Kannan</dc:creator>
  <cp:lastModifiedBy>Kasthuri Kannan</cp:lastModifiedBy>
  <cp:revision>94</cp:revision>
  <dcterms:created xsi:type="dcterms:W3CDTF">2019-06-21T14:30:34Z</dcterms:created>
  <dcterms:modified xsi:type="dcterms:W3CDTF">2019-06-22T03:00:31Z</dcterms:modified>
</cp:coreProperties>
</file>