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Josefin Slab"/>
      <p:regular r:id="rId25"/>
      <p:bold r:id="rId26"/>
      <p:italic r:id="rId27"/>
      <p:boldItalic r:id="rId28"/>
    </p:embeddedFont>
    <p:embeddedFont>
      <p:font typeface="Rajdhani Light"/>
      <p:regular r:id="rId29"/>
      <p:bold r:id="rId30"/>
    </p:embeddedFont>
    <p:embeddedFont>
      <p:font typeface="Anton"/>
      <p:regular r:id="rId31"/>
    </p:embeddedFont>
    <p:embeddedFont>
      <p:font typeface="Fira Sans Condensed Light"/>
      <p:regular r:id="rId32"/>
      <p:bold r:id="rId33"/>
      <p:italic r:id="rId34"/>
      <p:boldItalic r:id="rId35"/>
    </p:embeddedFont>
    <p:embeddedFont>
      <p:font typeface="Fira Sans Condensed"/>
      <p:regular r:id="rId36"/>
      <p:bold r:id="rId37"/>
      <p:italic r:id="rId38"/>
      <p:boldItalic r:id="rId39"/>
    </p:embeddedFont>
    <p:embeddedFont>
      <p:font typeface="Advent Pro Light"/>
      <p:regular r:id="rId40"/>
      <p:bold r:id="rId41"/>
    </p:embeddedFont>
    <p:embeddedFont>
      <p:font typeface="Rajdhani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Light-regular.fntdata"/><Relationship Id="rId20" Type="http://schemas.openxmlformats.org/officeDocument/2006/relationships/slide" Target="slides/slide16.xml"/><Relationship Id="rId42" Type="http://schemas.openxmlformats.org/officeDocument/2006/relationships/font" Target="fonts/Rajdhani-regular.fntdata"/><Relationship Id="rId41" Type="http://schemas.openxmlformats.org/officeDocument/2006/relationships/font" Target="fonts/AdventProLight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Rajdhani-bold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lab-bold.fntdata"/><Relationship Id="rId25" Type="http://schemas.openxmlformats.org/officeDocument/2006/relationships/font" Target="fonts/JosefinSlab-regular.fntdata"/><Relationship Id="rId47" Type="http://schemas.openxmlformats.org/officeDocument/2006/relationships/font" Target="fonts/OpenSans-boldItalic.fntdata"/><Relationship Id="rId28" Type="http://schemas.openxmlformats.org/officeDocument/2006/relationships/font" Target="fonts/JosefinSlab-boldItalic.fntdata"/><Relationship Id="rId27" Type="http://schemas.openxmlformats.org/officeDocument/2006/relationships/font" Target="fonts/JosefinSla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jdhani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nton-regular.fntdata"/><Relationship Id="rId30" Type="http://schemas.openxmlformats.org/officeDocument/2006/relationships/font" Target="fonts/RajdhaniLight-bold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Light-bold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Light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Light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-bold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da2df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da2df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76c2a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76c2a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d76c2a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5d76c2a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1bc4df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1bc4df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1bc4df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51bc4df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5e7c86047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5e7c8604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1bc4df5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51bc4df5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51bc4df5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51bc4df5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51bc4df5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51bc4df5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51bc4df5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51bc4df5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5d76c2a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5d76c2a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d76c2a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d76c2a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51bc4df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51bc4df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d76c2a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d76c2a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d76c2a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d76c2a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e7c86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e7c86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5a403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5a403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5a4034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5a4034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51bc4df5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51bc4df5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4" name="Google Shape;44;p14"/>
          <p:cNvSpPr txBox="1"/>
          <p:nvPr>
            <p:ph idx="2" type="title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4"/>
          <p:cNvSpPr txBox="1"/>
          <p:nvPr>
            <p:ph idx="3" type="subTitle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" name="Google Shape;46;p14"/>
          <p:cNvSpPr txBox="1"/>
          <p:nvPr>
            <p:ph idx="4" type="title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4"/>
          <p:cNvSpPr txBox="1"/>
          <p:nvPr>
            <p:ph idx="5" type="subTitle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" name="Google Shape;48;p14"/>
          <p:cNvSpPr txBox="1"/>
          <p:nvPr>
            <p:ph idx="6" type="title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4"/>
          <p:cNvSpPr txBox="1"/>
          <p:nvPr>
            <p:ph idx="7" type="subTitle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8" type="title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hasCustomPrompt="1" idx="9" type="title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/>
          <p:nvPr>
            <p:ph hasCustomPrompt="1" idx="13" type="title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hasCustomPrompt="1" idx="14" type="title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hasCustomPrompt="1"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8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0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494900" y="550975"/>
            <a:ext cx="6483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PS-1  Seminar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UST Global - Machine Learning</a:t>
            </a:r>
            <a:endParaRPr sz="4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Akash S Revankar 	(2019A7PS0294P)</a:t>
            </a:r>
            <a:endParaRPr sz="2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Aman Gupta 			(2019A7PS0052G)</a:t>
            </a:r>
            <a:endParaRPr sz="2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Taresh Batra 		(2019A3PS0388G)</a:t>
            </a:r>
            <a:endParaRPr sz="2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Abhijith M B 			(2019B5A70688P)</a:t>
            </a:r>
            <a:endParaRPr sz="2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Faculty Incharge - Tanmay Tulsidas Verlekar</a:t>
            </a:r>
            <a:endParaRPr sz="15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PS Station Mentor - Hanish Sargiya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4294967295" type="body"/>
          </p:nvPr>
        </p:nvSpPr>
        <p:spPr>
          <a:xfrm>
            <a:off x="720000" y="13873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Biased nature of open-source pre-trained models.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CoVoST - US : 24%, UK : 8%, India &amp; South Asia : 5%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Variation in accents across various states within India. 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Acquiring the dataset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Generic conversation datasets.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IIT M Speech Lab.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Achieved a word accuracy of approximately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80%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the Indian Accent Speech Data (Test Set) compared to the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56.2%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word accuracy of the DeepSpeech pre-trained Model.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  <p:sp>
        <p:nvSpPr>
          <p:cNvPr id="154" name="Google Shape;154;p31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to the Indian Accent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2056050" y="940963"/>
            <a:ext cx="5031900" cy="16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Text Summarization</a:t>
            </a:r>
            <a:r>
              <a:rPr lang="en" sz="4400">
                <a:solidFill>
                  <a:srgbClr val="FFFFFF"/>
                </a:solidFill>
              </a:rPr>
              <a:t> in Minutes-of-Meet</a:t>
            </a:r>
            <a:endParaRPr sz="4400"/>
          </a:p>
        </p:txBody>
      </p:sp>
      <p:sp>
        <p:nvSpPr>
          <p:cNvPr id="160" name="Google Shape;160;p32"/>
          <p:cNvSpPr txBox="1"/>
          <p:nvPr>
            <p:ph idx="1" type="subTitle"/>
          </p:nvPr>
        </p:nvSpPr>
        <p:spPr>
          <a:xfrm>
            <a:off x="2750375" y="2777788"/>
            <a:ext cx="35361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Abstractive Text Summarization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Models (PEGASUS &amp; BART)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Training the Model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idx="1" type="subTitle"/>
          </p:nvPr>
        </p:nvSpPr>
        <p:spPr>
          <a:xfrm>
            <a:off x="1511712" y="2236775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is synthesized from the intermediate semantic representation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 txBox="1"/>
          <p:nvPr>
            <p:ph idx="3" type="subTitle"/>
          </p:nvPr>
        </p:nvSpPr>
        <p:spPr>
          <a:xfrm>
            <a:off x="4845487" y="2239438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may not be having original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>
            <p:ph idx="5" type="subTitle"/>
          </p:nvPr>
        </p:nvSpPr>
        <p:spPr>
          <a:xfrm>
            <a:off x="2768312" y="3661600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summary may use paraphrasing techniques</a:t>
            </a:r>
            <a:endParaRPr/>
          </a:p>
        </p:txBody>
      </p:sp>
      <p:sp>
        <p:nvSpPr>
          <p:cNvPr id="168" name="Google Shape;168;p33"/>
          <p:cNvSpPr txBox="1"/>
          <p:nvPr>
            <p:ph idx="6" type="title"/>
          </p:nvPr>
        </p:nvSpPr>
        <p:spPr>
          <a:xfrm>
            <a:off x="862375" y="1214000"/>
            <a:ext cx="60792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Build an intermediate semantic representation of the document</a:t>
            </a:r>
            <a:endParaRPr b="0"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69" name="Google Shape;169;p33"/>
          <p:cNvSpPr txBox="1"/>
          <p:nvPr>
            <p:ph idx="7" type="subTitle"/>
          </p:nvPr>
        </p:nvSpPr>
        <p:spPr>
          <a:xfrm>
            <a:off x="6048875" y="3661607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problem to generate grammatically  and semantically correct summaries.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>
            <p:ph idx="8" type="title"/>
          </p:nvPr>
        </p:nvSpPr>
        <p:spPr>
          <a:xfrm>
            <a:off x="2058112" y="3838825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1" name="Google Shape;171;p33"/>
          <p:cNvSpPr txBox="1"/>
          <p:nvPr>
            <p:ph idx="9" type="title"/>
          </p:nvPr>
        </p:nvSpPr>
        <p:spPr>
          <a:xfrm>
            <a:off x="862375" y="2459975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" name="Google Shape;172;p33"/>
          <p:cNvSpPr txBox="1"/>
          <p:nvPr>
            <p:ph idx="13" type="title"/>
          </p:nvPr>
        </p:nvSpPr>
        <p:spPr>
          <a:xfrm>
            <a:off x="5448875" y="3943757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3" name="Google Shape;173;p33"/>
          <p:cNvSpPr txBox="1"/>
          <p:nvPr>
            <p:ph idx="14" type="title"/>
          </p:nvPr>
        </p:nvSpPr>
        <p:spPr>
          <a:xfrm>
            <a:off x="4245487" y="2351038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750775" y="250250"/>
            <a:ext cx="76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ABSTRACTIVE TEXT SUMMARIZATION</a:t>
            </a:r>
            <a:endParaRPr b="1" sz="3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grpSp>
        <p:nvGrpSpPr>
          <p:cNvPr id="180" name="Google Shape;180;p34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181" name="Google Shape;181;p34"/>
            <p:cNvSpPr/>
            <p:nvPr/>
          </p:nvSpPr>
          <p:spPr>
            <a:xfrm>
              <a:off x="1445900" y="1165400"/>
              <a:ext cx="459350" cy="451025"/>
            </a:xfrm>
            <a:custGeom>
              <a:rect b="b" l="l" r="r" t="t"/>
              <a:pathLst>
                <a:path extrusionOk="0" h="18041" w="18374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740900" y="915250"/>
              <a:ext cx="341475" cy="697525"/>
            </a:xfrm>
            <a:custGeom>
              <a:rect b="b" l="l" r="r" t="t"/>
              <a:pathLst>
                <a:path extrusionOk="0" h="27901" w="13659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1437800" y="1525100"/>
              <a:ext cx="464600" cy="592400"/>
            </a:xfrm>
            <a:custGeom>
              <a:rect b="b" l="l" r="r" t="t"/>
              <a:pathLst>
                <a:path extrusionOk="0" h="23696" w="18584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1482675" y="1625000"/>
              <a:ext cx="634375" cy="560850"/>
            </a:xfrm>
            <a:custGeom>
              <a:rect b="b" l="l" r="r" t="t"/>
              <a:pathLst>
                <a:path extrusionOk="0" h="22434" w="25375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1125600" y="1535800"/>
              <a:ext cx="348500" cy="586125"/>
            </a:xfrm>
            <a:custGeom>
              <a:rect b="b" l="l" r="r" t="t"/>
              <a:pathLst>
                <a:path extrusionOk="0" h="23445" w="1394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2097725" y="679450"/>
              <a:ext cx="730375" cy="221500"/>
            </a:xfrm>
            <a:custGeom>
              <a:rect b="b" l="l" r="r" t="t"/>
              <a:pathLst>
                <a:path extrusionOk="0" h="8860" w="29215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2304075" y="463225"/>
              <a:ext cx="736875" cy="208175"/>
            </a:xfrm>
            <a:custGeom>
              <a:rect b="b" l="l" r="r" t="t"/>
              <a:pathLst>
                <a:path extrusionOk="0" h="8327" w="29475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2293625" y="460350"/>
              <a:ext cx="781500" cy="320325"/>
            </a:xfrm>
            <a:custGeom>
              <a:rect b="b" l="l" r="r" t="t"/>
              <a:pathLst>
                <a:path extrusionOk="0" h="12813" w="3126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1908625" y="906900"/>
              <a:ext cx="740825" cy="708475"/>
            </a:xfrm>
            <a:custGeom>
              <a:rect b="b" l="l" r="r" t="t"/>
              <a:pathLst>
                <a:path extrusionOk="0" h="28339" w="29633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2092525" y="780650"/>
              <a:ext cx="735575" cy="432500"/>
            </a:xfrm>
            <a:custGeom>
              <a:rect b="b" l="l" r="r" t="t"/>
              <a:pathLst>
                <a:path extrusionOk="0" h="17300" w="29423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1125600" y="1959400"/>
              <a:ext cx="344325" cy="422600"/>
            </a:xfrm>
            <a:custGeom>
              <a:rect b="b" l="l" r="r" t="t"/>
              <a:pathLst>
                <a:path extrusionOk="0" h="16904" w="13773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1481375" y="2129475"/>
              <a:ext cx="635150" cy="625775"/>
            </a:xfrm>
            <a:custGeom>
              <a:rect b="b" l="l" r="r" t="t"/>
              <a:pathLst>
                <a:path extrusionOk="0" h="25031" w="25406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1125600" y="2129475"/>
              <a:ext cx="342750" cy="740525"/>
            </a:xfrm>
            <a:custGeom>
              <a:rect b="b" l="l" r="r" t="t"/>
              <a:pathLst>
                <a:path extrusionOk="0" h="29621" w="1371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162625" y="2134425"/>
              <a:ext cx="625525" cy="755400"/>
            </a:xfrm>
            <a:custGeom>
              <a:rect b="b" l="l" r="r" t="t"/>
              <a:pathLst>
                <a:path extrusionOk="0" h="30216" w="25021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1164975" y="2770100"/>
              <a:ext cx="618725" cy="509425"/>
            </a:xfrm>
            <a:custGeom>
              <a:rect b="b" l="l" r="r" t="t"/>
              <a:pathLst>
                <a:path extrusionOk="0" h="20377" w="24749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1361650" y="2777125"/>
              <a:ext cx="426500" cy="653450"/>
            </a:xfrm>
            <a:custGeom>
              <a:rect b="b" l="l" r="r" t="t"/>
              <a:pathLst>
                <a:path extrusionOk="0" h="26138" w="1706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1799325" y="2193650"/>
              <a:ext cx="1025125" cy="569425"/>
            </a:xfrm>
            <a:custGeom>
              <a:rect b="b" l="l" r="r" t="t"/>
              <a:pathLst>
                <a:path extrusionOk="0" h="22777" w="41005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1910450" y="1216525"/>
              <a:ext cx="732450" cy="964350"/>
            </a:xfrm>
            <a:custGeom>
              <a:rect b="b" l="l" r="r" t="t"/>
              <a:pathLst>
                <a:path extrusionOk="0" h="38574" w="29298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2130600" y="1216525"/>
              <a:ext cx="1117450" cy="968800"/>
            </a:xfrm>
            <a:custGeom>
              <a:rect b="b" l="l" r="r" t="t"/>
              <a:pathLst>
                <a:path extrusionOk="0" h="38752" w="44698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2649425" y="733700"/>
              <a:ext cx="761400" cy="479450"/>
            </a:xfrm>
            <a:custGeom>
              <a:rect b="b" l="l" r="r" t="t"/>
              <a:pathLst>
                <a:path extrusionOk="0" h="19178" w="30456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2649425" y="733700"/>
              <a:ext cx="761400" cy="1274500"/>
            </a:xfrm>
            <a:custGeom>
              <a:rect b="b" l="l" r="r" t="t"/>
              <a:pathLst>
                <a:path extrusionOk="0" h="50980" w="30456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2128775" y="2017550"/>
              <a:ext cx="1113025" cy="565800"/>
            </a:xfrm>
            <a:custGeom>
              <a:rect b="b" l="l" r="r" t="t"/>
              <a:pathLst>
                <a:path extrusionOk="0" h="22632" w="44521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2828075" y="458000"/>
              <a:ext cx="582750" cy="322675"/>
            </a:xfrm>
            <a:custGeom>
              <a:rect b="b" l="l" r="r" t="t"/>
              <a:pathLst>
                <a:path extrusionOk="0" h="12907" w="2331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3088925" y="301750"/>
              <a:ext cx="533175" cy="431975"/>
            </a:xfrm>
            <a:custGeom>
              <a:rect b="b" l="l" r="r" t="t"/>
              <a:pathLst>
                <a:path extrusionOk="0" h="17279" w="21327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3410800" y="300475"/>
              <a:ext cx="711600" cy="433250"/>
            </a:xfrm>
            <a:custGeom>
              <a:rect b="b" l="l" r="r" t="t"/>
              <a:pathLst>
                <a:path extrusionOk="0" h="17330" w="28464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4136725" y="459575"/>
              <a:ext cx="333375" cy="518575"/>
            </a:xfrm>
            <a:custGeom>
              <a:rect b="b" l="l" r="r" t="t"/>
              <a:pathLst>
                <a:path extrusionOk="0" h="20743" w="13335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4294275" y="469225"/>
              <a:ext cx="546475" cy="508925"/>
            </a:xfrm>
            <a:custGeom>
              <a:rect b="b" l="l" r="r" t="t"/>
              <a:pathLst>
                <a:path extrusionOk="0" h="20357" w="21859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4294275" y="469225"/>
              <a:ext cx="175825" cy="508925"/>
            </a:xfrm>
            <a:custGeom>
              <a:rect b="b" l="l" r="r" t="t"/>
              <a:pathLst>
                <a:path extrusionOk="0" h="20357" w="7033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3410800" y="456450"/>
              <a:ext cx="883500" cy="521700"/>
            </a:xfrm>
            <a:custGeom>
              <a:rect b="b" l="l" r="r" t="t"/>
              <a:pathLst>
                <a:path extrusionOk="0" h="20868" w="3534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4136725" y="459575"/>
              <a:ext cx="157575" cy="518575"/>
            </a:xfrm>
            <a:custGeom>
              <a:rect b="b" l="l" r="r" t="t"/>
              <a:pathLst>
                <a:path extrusionOk="0" h="20743" w="6303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4294275" y="561300"/>
              <a:ext cx="996150" cy="482575"/>
            </a:xfrm>
            <a:custGeom>
              <a:rect b="b" l="l" r="r" t="t"/>
              <a:pathLst>
                <a:path extrusionOk="0" h="19303" w="39846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4294275" y="561300"/>
              <a:ext cx="546475" cy="416850"/>
            </a:xfrm>
            <a:custGeom>
              <a:rect b="b" l="l" r="r" t="t"/>
              <a:pathLst>
                <a:path extrusionOk="0" h="16674" w="21859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4861575" y="569125"/>
              <a:ext cx="675350" cy="474750"/>
            </a:xfrm>
            <a:custGeom>
              <a:rect b="b" l="l" r="r" t="t"/>
              <a:pathLst>
                <a:path extrusionOk="0" h="18990" w="27014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3251950" y="733700"/>
              <a:ext cx="1038425" cy="1273725"/>
            </a:xfrm>
            <a:custGeom>
              <a:rect b="b" l="l" r="r" t="t"/>
              <a:pathLst>
                <a:path extrusionOk="0" h="50949" w="41537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3255600" y="984125"/>
              <a:ext cx="1032425" cy="1023025"/>
            </a:xfrm>
            <a:custGeom>
              <a:rect b="b" l="l" r="r" t="t"/>
              <a:pathLst>
                <a:path extrusionOk="0" h="40921" w="41297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4008125" y="978125"/>
              <a:ext cx="1278125" cy="926775"/>
            </a:xfrm>
            <a:custGeom>
              <a:rect b="b" l="l" r="r" t="t"/>
              <a:pathLst>
                <a:path extrusionOk="0" h="37071" w="51125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4294275" y="978125"/>
              <a:ext cx="991975" cy="65475"/>
            </a:xfrm>
            <a:custGeom>
              <a:rect b="b" l="l" r="r" t="t"/>
              <a:pathLst>
                <a:path extrusionOk="0" h="2619" w="39679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835900" y="2022000"/>
              <a:ext cx="504250" cy="568675"/>
            </a:xfrm>
            <a:custGeom>
              <a:rect b="b" l="l" r="r" t="t"/>
              <a:pathLst>
                <a:path extrusionOk="0" h="22747" w="2017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3255600" y="1913225"/>
              <a:ext cx="742900" cy="677450"/>
            </a:xfrm>
            <a:custGeom>
              <a:rect b="b" l="l" r="r" t="t"/>
              <a:pathLst>
                <a:path extrusionOk="0" h="27098" w="29716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705175" y="2772175"/>
              <a:ext cx="693350" cy="663600"/>
            </a:xfrm>
            <a:custGeom>
              <a:rect b="b" l="l" r="r" t="t"/>
              <a:pathLst>
                <a:path extrusionOk="0" h="26544" w="27734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435525" y="2589325"/>
              <a:ext cx="904625" cy="762200"/>
            </a:xfrm>
            <a:custGeom>
              <a:rect b="b" l="l" r="r" t="t"/>
              <a:pathLst>
                <a:path extrusionOk="0" h="30488" w="36185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799325" y="2586200"/>
              <a:ext cx="1023050" cy="756725"/>
            </a:xfrm>
            <a:custGeom>
              <a:rect b="b" l="l" r="r" t="t"/>
              <a:pathLst>
                <a:path extrusionOk="0" h="30269" w="40922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440475" y="2598725"/>
              <a:ext cx="1417425" cy="916075"/>
            </a:xfrm>
            <a:custGeom>
              <a:rect b="b" l="l" r="r" t="t"/>
              <a:pathLst>
                <a:path extrusionOk="0" h="36643" w="56697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3348725" y="1912975"/>
              <a:ext cx="1181625" cy="687075"/>
            </a:xfrm>
            <a:custGeom>
              <a:rect b="b" l="l" r="r" t="t"/>
              <a:pathLst>
                <a:path extrusionOk="0" h="27483" w="47265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347150" y="2598725"/>
              <a:ext cx="1183475" cy="910100"/>
            </a:xfrm>
            <a:custGeom>
              <a:rect b="b" l="l" r="r" t="t"/>
              <a:pathLst>
                <a:path extrusionOk="0" h="36404" w="47339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5290400" y="852125"/>
              <a:ext cx="669100" cy="448425"/>
            </a:xfrm>
            <a:custGeom>
              <a:rect b="b" l="l" r="r" t="t"/>
              <a:pathLst>
                <a:path extrusionOk="0" h="17937" w="26764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5290400" y="852125"/>
              <a:ext cx="246525" cy="191750"/>
            </a:xfrm>
            <a:custGeom>
              <a:rect b="b" l="l" r="r" t="t"/>
              <a:pathLst>
                <a:path extrusionOk="0" h="7670" w="9861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4013600" y="1916100"/>
              <a:ext cx="903050" cy="681600"/>
            </a:xfrm>
            <a:custGeom>
              <a:rect b="b" l="l" r="r" t="t"/>
              <a:pathLst>
                <a:path extrusionOk="0" h="27264" w="36122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4007875" y="1047500"/>
              <a:ext cx="1277100" cy="1128675"/>
            </a:xfrm>
            <a:custGeom>
              <a:rect b="b" l="l" r="r" t="t"/>
              <a:pathLst>
                <a:path extrusionOk="0" h="45147" w="51084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4929675" y="1045425"/>
              <a:ext cx="1040775" cy="1131025"/>
            </a:xfrm>
            <a:custGeom>
              <a:rect b="b" l="l" r="r" t="t"/>
              <a:pathLst>
                <a:path extrusionOk="0" h="45241" w="41631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4545450" y="2187900"/>
              <a:ext cx="829250" cy="755675"/>
            </a:xfrm>
            <a:custGeom>
              <a:rect b="b" l="l" r="r" t="t"/>
              <a:pathLst>
                <a:path extrusionOk="0" h="30227" w="3317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5978250" y="1318775"/>
              <a:ext cx="350075" cy="664900"/>
            </a:xfrm>
            <a:custGeom>
              <a:rect b="b" l="l" r="r" t="t"/>
              <a:pathLst>
                <a:path extrusionOk="0" h="26596" w="14003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4931250" y="2185300"/>
              <a:ext cx="710800" cy="756975"/>
            </a:xfrm>
            <a:custGeom>
              <a:rect b="b" l="l" r="r" t="t"/>
              <a:pathLst>
                <a:path extrusionOk="0" h="30279" w="28432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5391600" y="2197550"/>
              <a:ext cx="451300" cy="746300"/>
            </a:xfrm>
            <a:custGeom>
              <a:rect b="b" l="l" r="r" t="t"/>
              <a:pathLst>
                <a:path extrusionOk="0" h="29852" w="18052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5649600" y="2193125"/>
              <a:ext cx="592900" cy="750450"/>
            </a:xfrm>
            <a:custGeom>
              <a:rect b="b" l="l" r="r" t="t"/>
              <a:pathLst>
                <a:path extrusionOk="0" h="30018" w="23716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6070600" y="1606475"/>
              <a:ext cx="432475" cy="441650"/>
            </a:xfrm>
            <a:custGeom>
              <a:rect b="b" l="l" r="r" t="t"/>
              <a:pathLst>
                <a:path extrusionOk="0" h="17666" w="17299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5649075" y="1315125"/>
              <a:ext cx="421525" cy="872800"/>
            </a:xfrm>
            <a:custGeom>
              <a:rect b="b" l="l" r="r" t="t"/>
              <a:pathLst>
                <a:path extrusionOk="0" h="34912" w="16861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4929400" y="1312250"/>
              <a:ext cx="1044175" cy="874350"/>
            </a:xfrm>
            <a:custGeom>
              <a:rect b="b" l="l" r="r" t="t"/>
              <a:pathLst>
                <a:path extrusionOk="0" h="34974" w="41767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5650875" y="1983650"/>
              <a:ext cx="595025" cy="671700"/>
            </a:xfrm>
            <a:custGeom>
              <a:rect b="b" l="l" r="r" t="t"/>
              <a:pathLst>
                <a:path extrusionOk="0" h="26868" w="23801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6070600" y="1983650"/>
              <a:ext cx="433000" cy="664125"/>
            </a:xfrm>
            <a:custGeom>
              <a:rect b="b" l="l" r="r" t="t"/>
              <a:pathLst>
                <a:path extrusionOk="0" h="26565" w="1732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437350" y="3367150"/>
              <a:ext cx="1416375" cy="419975"/>
            </a:xfrm>
            <a:custGeom>
              <a:rect b="b" l="l" r="r" t="t"/>
              <a:pathLst>
                <a:path extrusionOk="0" h="16799" w="56655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710125" y="3372125"/>
              <a:ext cx="693325" cy="509425"/>
            </a:xfrm>
            <a:custGeom>
              <a:rect b="b" l="l" r="r" t="t"/>
              <a:pathLst>
                <a:path extrusionOk="0" h="20377" w="27733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890100" y="3380700"/>
              <a:ext cx="882975" cy="505550"/>
            </a:xfrm>
            <a:custGeom>
              <a:rect b="b" l="l" r="r" t="t"/>
              <a:pathLst>
                <a:path extrusionOk="0" h="20222" w="35319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5300" y="3517925"/>
              <a:ext cx="1071300" cy="546725"/>
            </a:xfrm>
            <a:custGeom>
              <a:rect b="b" l="l" r="r" t="t"/>
              <a:pathLst>
                <a:path extrusionOk="0" h="21869" w="42852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901050" y="3792600"/>
              <a:ext cx="878025" cy="427000"/>
            </a:xfrm>
            <a:custGeom>
              <a:rect b="b" l="l" r="r" t="t"/>
              <a:pathLst>
                <a:path extrusionOk="0" h="17080" w="35121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596975" y="3791550"/>
              <a:ext cx="810200" cy="427525"/>
            </a:xfrm>
            <a:custGeom>
              <a:rect b="b" l="l" r="r" t="t"/>
              <a:pathLst>
                <a:path extrusionOk="0" h="17101" w="32408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4542075" y="2609950"/>
              <a:ext cx="819050" cy="410050"/>
            </a:xfrm>
            <a:custGeom>
              <a:rect b="b" l="l" r="r" t="t"/>
              <a:pathLst>
                <a:path extrusionOk="0" h="16402" w="32762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3881350" y="2608900"/>
              <a:ext cx="906975" cy="887650"/>
            </a:xfrm>
            <a:custGeom>
              <a:rect b="b" l="l" r="r" t="t"/>
              <a:pathLst>
                <a:path extrusionOk="0" h="35506" w="36279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3426450" y="3522350"/>
              <a:ext cx="515450" cy="641700"/>
            </a:xfrm>
            <a:custGeom>
              <a:rect b="b" l="l" r="r" t="t"/>
              <a:pathLst>
                <a:path extrusionOk="0" h="25668" w="20618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3428800" y="4071925"/>
              <a:ext cx="513100" cy="392350"/>
            </a:xfrm>
            <a:custGeom>
              <a:rect b="b" l="l" r="r" t="t"/>
              <a:pathLst>
                <a:path extrusionOk="0" h="15694" w="20524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3525575" y="4164025"/>
              <a:ext cx="513100" cy="406925"/>
            </a:xfrm>
            <a:custGeom>
              <a:rect b="b" l="l" r="r" t="t"/>
              <a:pathLst>
                <a:path extrusionOk="0" h="16277" w="20524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864125" y="3534350"/>
              <a:ext cx="289050" cy="629700"/>
            </a:xfrm>
            <a:custGeom>
              <a:rect b="b" l="l" r="r" t="t"/>
              <a:pathLst>
                <a:path extrusionOk="0" h="25188" w="11562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3941875" y="3994725"/>
              <a:ext cx="210000" cy="560050"/>
            </a:xfrm>
            <a:custGeom>
              <a:rect b="b" l="l" r="r" t="t"/>
              <a:pathLst>
                <a:path extrusionOk="0" h="22402" w="840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3526875" y="4470775"/>
              <a:ext cx="505525" cy="469250"/>
            </a:xfrm>
            <a:custGeom>
              <a:rect b="b" l="l" r="r" t="t"/>
              <a:pathLst>
                <a:path extrusionOk="0" h="18770" w="20221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109425" y="283500"/>
              <a:ext cx="5411650" cy="4688350"/>
            </a:xfrm>
            <a:custGeom>
              <a:rect b="b" l="l" r="r" t="t"/>
              <a:pathLst>
                <a:path extrusionOk="0" h="187534" w="216466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429450" y="1148725"/>
              <a:ext cx="483900" cy="473950"/>
            </a:xfrm>
            <a:custGeom>
              <a:rect b="b" l="l" r="r" t="t"/>
              <a:pathLst>
                <a:path extrusionOk="0" h="18958" w="19356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732825" y="899600"/>
              <a:ext cx="355025" cy="718900"/>
            </a:xfrm>
            <a:custGeom>
              <a:rect b="b" l="l" r="r" t="t"/>
              <a:pathLst>
                <a:path extrusionOk="0" h="28756" w="14201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432600" y="1518325"/>
              <a:ext cx="481800" cy="616650"/>
            </a:xfrm>
            <a:custGeom>
              <a:rect b="b" l="l" r="r" t="t"/>
              <a:pathLst>
                <a:path extrusionOk="0" h="24666" w="19272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1466500" y="1609350"/>
              <a:ext cx="662825" cy="585875"/>
            </a:xfrm>
            <a:custGeom>
              <a:rect b="b" l="l" r="r" t="t"/>
              <a:pathLst>
                <a:path extrusionOk="0" h="23435" w="26513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1111225" y="1511800"/>
              <a:ext cx="367825" cy="619525"/>
            </a:xfrm>
            <a:custGeom>
              <a:rect b="b" l="l" r="r" t="t"/>
              <a:pathLst>
                <a:path extrusionOk="0" h="24781" w="14713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2075050" y="672950"/>
              <a:ext cx="776275" cy="235825"/>
            </a:xfrm>
            <a:custGeom>
              <a:rect b="b" l="l" r="r" t="t"/>
              <a:pathLst>
                <a:path extrusionOk="0" h="9433" w="31051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2263375" y="447825"/>
              <a:ext cx="819575" cy="239225"/>
            </a:xfrm>
            <a:custGeom>
              <a:rect b="b" l="l" r="r" t="t"/>
              <a:pathLst>
                <a:path extrusionOk="0" h="9569" w="32783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2265200" y="444450"/>
              <a:ext cx="827150" cy="340675"/>
            </a:xfrm>
            <a:custGeom>
              <a:rect b="b" l="l" r="r" t="t"/>
              <a:pathLst>
                <a:path extrusionOk="0" h="13627" w="33086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904975" y="899350"/>
              <a:ext cx="752825" cy="721500"/>
            </a:xfrm>
            <a:custGeom>
              <a:rect b="b" l="l" r="r" t="t"/>
              <a:pathLst>
                <a:path extrusionOk="0" h="28860" w="30113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073200" y="775450"/>
              <a:ext cx="761425" cy="443450"/>
            </a:xfrm>
            <a:custGeom>
              <a:rect b="b" l="l" r="r" t="t"/>
              <a:pathLst>
                <a:path extrusionOk="0" h="17738" w="30457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113325" y="1949225"/>
              <a:ext cx="369125" cy="446575"/>
            </a:xfrm>
            <a:custGeom>
              <a:rect b="b" l="l" r="r" t="t"/>
              <a:pathLst>
                <a:path extrusionOk="0" h="17863" w="14765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467550" y="2120075"/>
              <a:ext cx="662300" cy="652375"/>
            </a:xfrm>
            <a:custGeom>
              <a:rect b="b" l="l" r="r" t="t"/>
              <a:pathLst>
                <a:path extrusionOk="0" h="26095" w="26492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113325" y="2112775"/>
              <a:ext cx="370675" cy="800025"/>
            </a:xfrm>
            <a:custGeom>
              <a:rect b="b" l="l" r="r" t="t"/>
              <a:pathLst>
                <a:path extrusionOk="0" h="32001" w="14827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148275" y="2115125"/>
              <a:ext cx="651875" cy="785925"/>
            </a:xfrm>
            <a:custGeom>
              <a:rect b="b" l="l" r="r" t="t"/>
              <a:pathLst>
                <a:path extrusionOk="0" h="31437" w="26075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151400" y="2893725"/>
              <a:ext cx="204525" cy="398325"/>
            </a:xfrm>
            <a:custGeom>
              <a:rect b="b" l="l" r="r" t="t"/>
              <a:pathLst>
                <a:path extrusionOk="0" h="15933" w="8181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345750" y="2750525"/>
              <a:ext cx="454400" cy="695950"/>
            </a:xfrm>
            <a:custGeom>
              <a:rect b="b" l="l" r="r" t="t"/>
              <a:pathLst>
                <a:path extrusionOk="0" h="27838" w="18176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985325" y="2193900"/>
              <a:ext cx="131200" cy="228500"/>
            </a:xfrm>
            <a:custGeom>
              <a:rect b="b" l="l" r="r" t="t"/>
              <a:pathLst>
                <a:path extrusionOk="0" h="9140" w="5248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794375" y="2188675"/>
              <a:ext cx="331300" cy="574400"/>
            </a:xfrm>
            <a:custGeom>
              <a:rect b="b" l="l" r="r" t="t"/>
              <a:pathLst>
                <a:path extrusionOk="0" h="22976" w="13252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793075" y="2755225"/>
              <a:ext cx="1850" cy="2625"/>
            </a:xfrm>
            <a:custGeom>
              <a:rect b="b" l="l" r="r" t="t"/>
              <a:pathLst>
                <a:path extrusionOk="0" h="105" w="74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793875" y="2750525"/>
              <a:ext cx="6275" cy="11775"/>
            </a:xfrm>
            <a:custGeom>
              <a:rect b="b" l="l" r="r" t="t"/>
              <a:pathLst>
                <a:path extrusionOk="0" h="471" w="251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1901850" y="1202975"/>
              <a:ext cx="757500" cy="997200"/>
            </a:xfrm>
            <a:custGeom>
              <a:rect b="b" l="l" r="r" t="t"/>
              <a:pathLst>
                <a:path extrusionOk="0" h="39888" w="3030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115750" y="1211050"/>
              <a:ext cx="1135950" cy="984700"/>
            </a:xfrm>
            <a:custGeom>
              <a:rect b="b" l="l" r="r" t="t"/>
              <a:pathLst>
                <a:path extrusionOk="0" h="39388" w="45438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640800" y="728250"/>
              <a:ext cx="785950" cy="495100"/>
            </a:xfrm>
            <a:custGeom>
              <a:rect b="b" l="l" r="r" t="t"/>
              <a:pathLst>
                <a:path extrusionOk="0" h="19804" w="31438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2819225" y="446000"/>
              <a:ext cx="601500" cy="339375"/>
            </a:xfrm>
            <a:custGeom>
              <a:rect b="b" l="l" r="r" t="t"/>
              <a:pathLst>
                <a:path extrusionOk="0" h="13575" w="2406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3073550" y="285575"/>
              <a:ext cx="561075" cy="454700"/>
            </a:xfrm>
            <a:custGeom>
              <a:rect b="b" l="l" r="r" t="t"/>
              <a:pathLst>
                <a:path extrusionOk="0" h="18188" w="22443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3402450" y="287150"/>
              <a:ext cx="744200" cy="454150"/>
            </a:xfrm>
            <a:custGeom>
              <a:rect b="b" l="l" r="r" t="t"/>
              <a:pathLst>
                <a:path extrusionOk="0" h="18166" w="29768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128900" y="447575"/>
              <a:ext cx="349550" cy="543625"/>
            </a:xfrm>
            <a:custGeom>
              <a:rect b="b" l="l" r="r" t="t"/>
              <a:pathLst>
                <a:path extrusionOk="0" h="21745" w="13982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285925" y="456450"/>
              <a:ext cx="572025" cy="532900"/>
            </a:xfrm>
            <a:custGeom>
              <a:rect b="b" l="l" r="r" t="t"/>
              <a:pathLst>
                <a:path extrusionOk="0" h="21316" w="22881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398025" y="446275"/>
              <a:ext cx="902250" cy="537625"/>
            </a:xfrm>
            <a:custGeom>
              <a:rect b="b" l="l" r="r" t="t"/>
              <a:pathLst>
                <a:path extrusionOk="0" h="21505" w="3609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283050" y="549550"/>
              <a:ext cx="1017050" cy="499025"/>
            </a:xfrm>
            <a:custGeom>
              <a:rect b="b" l="l" r="r" t="t"/>
              <a:pathLst>
                <a:path extrusionOk="0" h="19961" w="40682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833675" y="544350"/>
              <a:ext cx="718650" cy="505000"/>
            </a:xfrm>
            <a:custGeom>
              <a:rect b="b" l="l" r="r" t="t"/>
              <a:pathLst>
                <a:path extrusionOk="0" h="20200" w="28746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3409750" y="729800"/>
              <a:ext cx="885600" cy="252250"/>
            </a:xfrm>
            <a:custGeom>
              <a:rect b="b" l="l" r="r" t="t"/>
              <a:pathLst>
                <a:path extrusionOk="0" h="10090" w="35424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3999000" y="976800"/>
              <a:ext cx="299200" cy="933075"/>
            </a:xfrm>
            <a:custGeom>
              <a:rect b="b" l="l" r="r" t="t"/>
              <a:pathLst>
                <a:path extrusionOk="0" h="37323" w="11968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820000" y="2001900"/>
              <a:ext cx="529775" cy="596850"/>
            </a:xfrm>
            <a:custGeom>
              <a:rect b="b" l="l" r="r" t="t"/>
              <a:pathLst>
                <a:path extrusionOk="0" h="23874" w="21191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3254300" y="2007125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254575" y="1905400"/>
              <a:ext cx="743650" cy="105925"/>
            </a:xfrm>
            <a:custGeom>
              <a:rect b="b" l="l" r="r" t="t"/>
              <a:pathLst>
                <a:path extrusionOk="0" h="4237" w="29746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255075" y="1909325"/>
              <a:ext cx="745000" cy="273625"/>
            </a:xfrm>
            <a:custGeom>
              <a:rect b="b" l="l" r="r" t="t"/>
              <a:pathLst>
                <a:path extrusionOk="0" h="10945" w="2980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998475" y="1911400"/>
              <a:ext cx="2625" cy="1850"/>
            </a:xfrm>
            <a:custGeom>
              <a:rect b="b" l="l" r="r" t="t"/>
              <a:pathLst>
                <a:path extrusionOk="0" h="74" w="105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3246225" y="2008175"/>
              <a:ext cx="2100" cy="550"/>
            </a:xfrm>
            <a:custGeom>
              <a:rect b="b" l="l" r="r" t="t"/>
              <a:pathLst>
                <a:path extrusionOk="0" h="22" w="84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3248025" y="20081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3246225" y="2008175"/>
              <a:ext cx="2350" cy="2625"/>
            </a:xfrm>
            <a:custGeom>
              <a:rect b="b" l="l" r="r" t="t"/>
              <a:pathLst>
                <a:path extrusionOk="0" h="105" w="94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3246750" y="2007400"/>
              <a:ext cx="101750" cy="587950"/>
            </a:xfrm>
            <a:custGeom>
              <a:rect b="b" l="l" r="r" t="t"/>
              <a:pathLst>
                <a:path extrusionOk="0" h="23518" w="407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1695525" y="2755500"/>
              <a:ext cx="737425" cy="689675"/>
            </a:xfrm>
            <a:custGeom>
              <a:rect b="b" l="l" r="r" t="t"/>
              <a:pathLst>
                <a:path extrusionOk="0" h="27587" w="29497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1791250" y="2760950"/>
              <a:ext cx="635425" cy="607275"/>
            </a:xfrm>
            <a:custGeom>
              <a:rect b="b" l="l" r="r" t="t"/>
              <a:pathLst>
                <a:path extrusionOk="0" h="24291" w="25417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3344825" y="1906200"/>
              <a:ext cx="1201975" cy="701925"/>
            </a:xfrm>
            <a:custGeom>
              <a:rect b="b" l="l" r="r" t="t"/>
              <a:pathLst>
                <a:path extrusionOk="0" h="28077" w="48079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864650" y="2608100"/>
              <a:ext cx="670900" cy="897075"/>
            </a:xfrm>
            <a:custGeom>
              <a:rect b="b" l="l" r="r" t="t"/>
              <a:pathLst>
                <a:path extrusionOk="0" h="35883" w="26836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873000" y="2608100"/>
              <a:ext cx="667000" cy="892625"/>
            </a:xfrm>
            <a:custGeom>
              <a:rect b="b" l="l" r="r" t="t"/>
              <a:pathLst>
                <a:path extrusionOk="0" h="35705" w="2668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858675" y="3496525"/>
              <a:ext cx="22700" cy="21675"/>
            </a:xfrm>
            <a:custGeom>
              <a:rect b="b" l="l" r="r" t="t"/>
              <a:pathLst>
                <a:path extrusionOk="0" h="867" w="908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530600" y="2605775"/>
              <a:ext cx="6000" cy="2350"/>
            </a:xfrm>
            <a:custGeom>
              <a:rect b="b" l="l" r="r" t="t"/>
              <a:pathLst>
                <a:path extrusionOk="0" h="94" w="24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5282325" y="840925"/>
              <a:ext cx="709250" cy="476325"/>
            </a:xfrm>
            <a:custGeom>
              <a:rect b="b" l="l" r="r" t="t"/>
              <a:pathLst>
                <a:path extrusionOk="0" h="19053" w="2837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3991950" y="1901225"/>
              <a:ext cx="939325" cy="709250"/>
            </a:xfrm>
            <a:custGeom>
              <a:rect b="b" l="l" r="r" t="t"/>
              <a:pathLst>
                <a:path extrusionOk="0" h="28370" w="37573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920025" y="1042550"/>
              <a:ext cx="374325" cy="1139900"/>
            </a:xfrm>
            <a:custGeom>
              <a:rect b="b" l="l" r="r" t="t"/>
              <a:pathLst>
                <a:path extrusionOk="0" h="45596" w="14973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531625" y="2174350"/>
              <a:ext cx="862625" cy="785900"/>
            </a:xfrm>
            <a:custGeom>
              <a:rect b="b" l="l" r="r" t="t"/>
              <a:pathLst>
                <a:path extrusionOk="0" h="31436" w="34505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71200" y="1297400"/>
              <a:ext cx="368075" cy="697225"/>
            </a:xfrm>
            <a:custGeom>
              <a:rect b="b" l="l" r="r" t="t"/>
              <a:pathLst>
                <a:path extrusionOk="0" h="27889" w="14723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928875" y="2181125"/>
              <a:ext cx="718900" cy="762725"/>
            </a:xfrm>
            <a:custGeom>
              <a:rect b="b" l="l" r="r" t="t"/>
              <a:pathLst>
                <a:path extrusionOk="0" h="30509" w="28756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5387200" y="2190500"/>
              <a:ext cx="262425" cy="753350"/>
            </a:xfrm>
            <a:custGeom>
              <a:rect b="b" l="l" r="r" t="t"/>
              <a:pathLst>
                <a:path extrusionOk="0" h="30134" w="10497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5647750" y="2190500"/>
              <a:ext cx="3150" cy="7075"/>
            </a:xfrm>
            <a:custGeom>
              <a:rect b="b" l="l" r="r" t="t"/>
              <a:pathLst>
                <a:path extrusionOk="0" h="283" w="126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5647750" y="2186575"/>
              <a:ext cx="5525" cy="3950"/>
            </a:xfrm>
            <a:custGeom>
              <a:rect b="b" l="l" r="r" t="t"/>
              <a:pathLst>
                <a:path extrusionOk="0" h="158" w="221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929150" y="2177200"/>
              <a:ext cx="719950" cy="13325"/>
            </a:xfrm>
            <a:custGeom>
              <a:rect b="b" l="l" r="r" t="t"/>
              <a:pathLst>
                <a:path extrusionOk="0" h="533" w="28798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647750" y="2187900"/>
              <a:ext cx="5000" cy="5250"/>
            </a:xfrm>
            <a:custGeom>
              <a:rect b="b" l="l" r="r" t="t"/>
              <a:pathLst>
                <a:path extrusionOk="0" h="210" w="20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384300" y="2943825"/>
              <a:ext cx="7325" cy="7575"/>
            </a:xfrm>
            <a:custGeom>
              <a:rect b="b" l="l" r="r" t="t"/>
              <a:pathLst>
                <a:path extrusionOk="0" h="303" w="293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923150" y="2187900"/>
              <a:ext cx="157050" cy="262675"/>
            </a:xfrm>
            <a:custGeom>
              <a:rect b="b" l="l" r="r" t="t"/>
              <a:pathLst>
                <a:path extrusionOk="0" h="10507" w="6282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384575" y="2959975"/>
              <a:ext cx="1325" cy="1325"/>
            </a:xfrm>
            <a:custGeom>
              <a:rect b="b" l="l" r="r" t="t"/>
              <a:pathLst>
                <a:path extrusionOk="0" h="53" w="53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5381700" y="2955025"/>
              <a:ext cx="5250" cy="4975"/>
            </a:xfrm>
            <a:custGeom>
              <a:rect b="b" l="l" r="r" t="t"/>
              <a:pathLst>
                <a:path extrusionOk="0" h="199" w="21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916625" y="2176950"/>
              <a:ext cx="14650" cy="4725"/>
            </a:xfrm>
            <a:custGeom>
              <a:rect b="b" l="l" r="r" t="t"/>
              <a:pathLst>
                <a:path extrusionOk="0" h="189" w="586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920275" y="2176950"/>
              <a:ext cx="9150" cy="3675"/>
            </a:xfrm>
            <a:custGeom>
              <a:rect b="b" l="l" r="r" t="t"/>
              <a:pathLst>
                <a:path extrusionOk="0" h="147" w="366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918975" y="2176950"/>
              <a:ext cx="470050" cy="780175"/>
            </a:xfrm>
            <a:custGeom>
              <a:rect b="b" l="l" r="r" t="t"/>
              <a:pathLst>
                <a:path extrusionOk="0" h="31207" w="18802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6067175" y="1589775"/>
              <a:ext cx="448950" cy="461200"/>
            </a:xfrm>
            <a:custGeom>
              <a:rect b="b" l="l" r="r" t="t"/>
              <a:pathLst>
                <a:path extrusionOk="0" h="18448" w="17958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643850" y="1290600"/>
              <a:ext cx="430675" cy="901225"/>
            </a:xfrm>
            <a:custGeom>
              <a:rect b="b" l="l" r="r" t="t"/>
              <a:pathLst>
                <a:path extrusionOk="0" h="36049" w="17227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912975" y="1294275"/>
              <a:ext cx="1072600" cy="900425"/>
            </a:xfrm>
            <a:custGeom>
              <a:rect b="b" l="l" r="r" t="t"/>
              <a:pathLst>
                <a:path extrusionOk="0" h="36017" w="42904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2780075" y="3511925"/>
              <a:ext cx="1082800" cy="280425"/>
            </a:xfrm>
            <a:custGeom>
              <a:rect b="b" l="l" r="r" t="t"/>
              <a:pathLst>
                <a:path extrusionOk="0" h="11217" w="43312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1694475" y="3360125"/>
              <a:ext cx="740550" cy="538650"/>
            </a:xfrm>
            <a:custGeom>
              <a:rect b="b" l="l" r="r" t="t"/>
              <a:pathLst>
                <a:path extrusionOk="0" h="21546" w="29622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1867425" y="3359600"/>
              <a:ext cx="921550" cy="537600"/>
            </a:xfrm>
            <a:custGeom>
              <a:rect b="b" l="l" r="r" t="t"/>
              <a:pathLst>
                <a:path extrusionOk="0" h="21504" w="36862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768600" y="3508800"/>
              <a:ext cx="1103900" cy="566575"/>
            </a:xfrm>
            <a:custGeom>
              <a:rect b="b" l="l" r="r" t="t"/>
              <a:pathLst>
                <a:path extrusionOk="0" h="22663" w="44156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864025" y="3783450"/>
              <a:ext cx="923400" cy="449975"/>
            </a:xfrm>
            <a:custGeom>
              <a:rect b="b" l="l" r="r" t="t"/>
              <a:pathLst>
                <a:path extrusionOk="0" h="17999" w="36936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2586300" y="3782925"/>
              <a:ext cx="847475" cy="450500"/>
            </a:xfrm>
            <a:custGeom>
              <a:rect b="b" l="l" r="r" t="t"/>
              <a:pathLst>
                <a:path extrusionOk="0" h="18020" w="33899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528750" y="2595575"/>
              <a:ext cx="871500" cy="435900"/>
            </a:xfrm>
            <a:custGeom>
              <a:rect b="b" l="l" r="r" t="t"/>
              <a:pathLst>
                <a:path extrusionOk="0" h="17436" w="3486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3847975" y="2596900"/>
              <a:ext cx="950000" cy="930700"/>
            </a:xfrm>
            <a:custGeom>
              <a:rect b="b" l="l" r="r" t="t"/>
              <a:pathLst>
                <a:path extrusionOk="0" h="37228" w="3800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3412625" y="3505675"/>
              <a:ext cx="533950" cy="663325"/>
            </a:xfrm>
            <a:custGeom>
              <a:rect b="b" l="l" r="r" t="t"/>
              <a:pathLst>
                <a:path extrusionOk="0" h="26533" w="21358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3414725" y="4065150"/>
              <a:ext cx="537075" cy="410875"/>
            </a:xfrm>
            <a:custGeom>
              <a:rect b="b" l="l" r="r" t="t"/>
              <a:pathLst>
                <a:path extrusionOk="0" h="16435" w="21483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3508875" y="4157250"/>
              <a:ext cx="539950" cy="421025"/>
            </a:xfrm>
            <a:custGeom>
              <a:rect b="b" l="l" r="r" t="t"/>
              <a:pathLst>
                <a:path extrusionOk="0" h="16841" w="21598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855550" y="3498350"/>
              <a:ext cx="311450" cy="673250"/>
            </a:xfrm>
            <a:custGeom>
              <a:rect b="b" l="l" r="r" t="t"/>
              <a:pathLst>
                <a:path extrusionOk="0" h="26930" w="12458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3937175" y="3976750"/>
              <a:ext cx="230875" cy="614800"/>
            </a:xfrm>
            <a:custGeom>
              <a:rect b="b" l="l" r="r" t="t"/>
              <a:pathLst>
                <a:path extrusionOk="0" h="24592" w="9235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514875" y="4464250"/>
              <a:ext cx="538125" cy="499775"/>
            </a:xfrm>
            <a:custGeom>
              <a:rect b="b" l="l" r="r" t="t"/>
              <a:pathLst>
                <a:path extrusionOk="0" h="19991" w="21525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3972400" y="1879850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899675" y="216025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175275" y="19635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347950" y="6909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542000" y="2381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452750" y="44287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226325" y="6155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321450" y="29125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4717350" y="2998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4102825" y="39261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3347950" y="4033850"/>
              <a:ext cx="125225" cy="97325"/>
            </a:xfrm>
            <a:custGeom>
              <a:rect b="b" l="l" r="r" t="t"/>
              <a:pathLst>
                <a:path extrusionOk="0" h="3893" w="5009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528375" y="4184900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453750" y="20066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892950" y="12624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224425" y="1014375"/>
              <a:ext cx="124950" cy="97325"/>
            </a:xfrm>
            <a:custGeom>
              <a:rect b="b" l="l" r="r" t="t"/>
              <a:pathLst>
                <a:path extrusionOk="0" h="3893" w="4998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053900" y="2146700"/>
              <a:ext cx="124975" cy="97300"/>
            </a:xfrm>
            <a:custGeom>
              <a:rect b="b" l="l" r="r" t="t"/>
              <a:pathLst>
                <a:path extrusionOk="0" h="3892" w="4999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396075" y="207130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040275" y="1898900"/>
              <a:ext cx="125000" cy="97050"/>
            </a:xfrm>
            <a:custGeom>
              <a:rect b="b" l="l" r="r" t="t"/>
              <a:pathLst>
                <a:path extrusionOk="0" h="3882" w="500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299050" y="32466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816550" y="38507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455650" y="4443650"/>
              <a:ext cx="125250" cy="97300"/>
            </a:xfrm>
            <a:custGeom>
              <a:rect b="b" l="l" r="r" t="t"/>
              <a:pathLst>
                <a:path extrusionOk="0" h="3892" w="501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3434275" y="49074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3973450" y="4529975"/>
              <a:ext cx="124950" cy="97050"/>
            </a:xfrm>
            <a:custGeom>
              <a:rect b="b" l="l" r="r" t="t"/>
              <a:pathLst>
                <a:path extrusionOk="0" h="3882" w="4998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4393900" y="432175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461525" y="7989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582375" y="11547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676475" y="11116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1827500" y="15751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114625" y="2861125"/>
              <a:ext cx="62650" cy="48525"/>
            </a:xfrm>
            <a:custGeom>
              <a:rect b="b" l="l" r="r" t="t"/>
              <a:pathLst>
                <a:path extrusionOk="0" h="1941" w="2506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082300" y="2365275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750825" y="275340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387000" y="3335600"/>
              <a:ext cx="62650" cy="48800"/>
            </a:xfrm>
            <a:custGeom>
              <a:rect b="b" l="l" r="r" t="t"/>
              <a:pathLst>
                <a:path extrusionOk="0" h="1952" w="2506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325250" y="2570025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2606125" y="2589325"/>
              <a:ext cx="224350" cy="424425"/>
            </a:xfrm>
            <a:custGeom>
              <a:rect b="b" l="l" r="r" t="t"/>
              <a:pathLst>
                <a:path extrusionOk="0" h="16977" w="8974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426150" y="2589325"/>
              <a:ext cx="399875" cy="751250"/>
            </a:xfrm>
            <a:custGeom>
              <a:rect b="b" l="l" r="r" t="t"/>
              <a:pathLst>
                <a:path extrusionOk="0" h="30050" w="15995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821300" y="2583325"/>
              <a:ext cx="10200" cy="6025"/>
            </a:xfrm>
            <a:custGeom>
              <a:rect b="b" l="l" r="r" t="t"/>
              <a:pathLst>
                <a:path extrusionOk="0" h="241" w="408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414650" y="3336900"/>
              <a:ext cx="18550" cy="25050"/>
            </a:xfrm>
            <a:custGeom>
              <a:rect b="b" l="l" r="r" t="t"/>
              <a:pathLst>
                <a:path extrusionOk="0" h="1002" w="742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4229575" y="9335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792675" y="34733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716975" y="37482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749300" y="25431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374425" y="14755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016400" y="4079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774275" y="29070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6186650" y="2607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267775" y="15564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3881625" y="41363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633175" y="33924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021575" y="8607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801425" y="5462725"/>
              <a:ext cx="5225" cy="1600"/>
            </a:xfrm>
            <a:custGeom>
              <a:rect b="b" l="l" r="r" t="t"/>
              <a:pathLst>
                <a:path extrusionOk="0" h="64" w="209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803500" y="5462725"/>
              <a:ext cx="1875" cy="1600"/>
            </a:xfrm>
            <a:custGeom>
              <a:rect b="b" l="l" r="r" t="t"/>
              <a:pathLst>
                <a:path extrusionOk="0" h="64" w="75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800375" y="5464050"/>
              <a:ext cx="2100" cy="3925"/>
            </a:xfrm>
            <a:custGeom>
              <a:rect b="b" l="l" r="r" t="t"/>
              <a:pathLst>
                <a:path extrusionOk="0" h="157" w="84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801950" y="5464300"/>
              <a:ext cx="1575" cy="1350"/>
            </a:xfrm>
            <a:custGeom>
              <a:rect b="b" l="l" r="r" t="t"/>
              <a:pathLst>
                <a:path extrusionOk="0" h="54" w="63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803500" y="5464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807150" y="5464825"/>
              <a:ext cx="4475" cy="1075"/>
            </a:xfrm>
            <a:custGeom>
              <a:rect b="b" l="l" r="r" t="t"/>
              <a:pathLst>
                <a:path extrusionOk="0" h="43" w="179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1806375" y="54658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805350" y="5462725"/>
              <a:ext cx="8100" cy="2125"/>
            </a:xfrm>
            <a:custGeom>
              <a:rect b="b" l="l" r="r" t="t"/>
              <a:pathLst>
                <a:path extrusionOk="0" h="85" w="324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803500" y="5463250"/>
              <a:ext cx="5775" cy="2650"/>
            </a:xfrm>
            <a:custGeom>
              <a:rect b="b" l="l" r="r" t="t"/>
              <a:pathLst>
                <a:path extrusionOk="0" h="106" w="231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806100" y="5466900"/>
              <a:ext cx="300" cy="1075"/>
            </a:xfrm>
            <a:custGeom>
              <a:rect b="b" l="l" r="r" t="t"/>
              <a:pathLst>
                <a:path extrusionOk="0" h="43" w="12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805850" y="5466125"/>
              <a:ext cx="550" cy="800"/>
            </a:xfrm>
            <a:custGeom>
              <a:rect b="b" l="l" r="r" t="t"/>
              <a:pathLst>
                <a:path extrusionOk="0" h="32" w="22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803500" y="5466650"/>
              <a:ext cx="2900" cy="9425"/>
            </a:xfrm>
            <a:custGeom>
              <a:rect b="b" l="l" r="r" t="t"/>
              <a:pathLst>
                <a:path extrusionOk="0" h="377" w="116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805600" y="5466375"/>
              <a:ext cx="525" cy="550"/>
            </a:xfrm>
            <a:custGeom>
              <a:rect b="b" l="l" r="r" t="t"/>
              <a:pathLst>
                <a:path extrusionOk="0" h="22" w="21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800125" y="5465625"/>
              <a:ext cx="3400" cy="7050"/>
            </a:xfrm>
            <a:custGeom>
              <a:rect b="b" l="l" r="r" t="t"/>
              <a:pathLst>
                <a:path extrusionOk="0" h="282" w="136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805600" y="5465875"/>
              <a:ext cx="800" cy="525"/>
            </a:xfrm>
            <a:custGeom>
              <a:rect b="b" l="l" r="r" t="t"/>
              <a:pathLst>
                <a:path extrusionOk="0" h="21" w="32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802450" y="5464300"/>
              <a:ext cx="3175" cy="4475"/>
            </a:xfrm>
            <a:custGeom>
              <a:rect b="b" l="l" r="r" t="t"/>
              <a:pathLst>
                <a:path extrusionOk="0" h="179" w="127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1802975" y="5464300"/>
              <a:ext cx="3675" cy="2375"/>
            </a:xfrm>
            <a:custGeom>
              <a:rect b="b" l="l" r="r" t="t"/>
              <a:pathLst>
                <a:path extrusionOk="0" h="95" w="147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4"/>
          <p:cNvSpPr txBox="1"/>
          <p:nvPr>
            <p:ph idx="4294967295" type="subTitle"/>
          </p:nvPr>
        </p:nvSpPr>
        <p:spPr>
          <a:xfrm>
            <a:off x="860625" y="2337500"/>
            <a:ext cx="2208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Uses ‘attention’ to boost speed of model training</a:t>
            </a:r>
            <a:endParaRPr sz="1400"/>
          </a:p>
        </p:txBody>
      </p:sp>
      <p:sp>
        <p:nvSpPr>
          <p:cNvPr id="407" name="Google Shape;407;p34"/>
          <p:cNvSpPr txBox="1"/>
          <p:nvPr>
            <p:ph idx="4294967295" type="subTitle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Reduce training time and improve efficiency</a:t>
            </a:r>
            <a:endParaRPr sz="1400"/>
          </a:p>
        </p:txBody>
      </p:sp>
      <p:sp>
        <p:nvSpPr>
          <p:cNvPr id="408" name="Google Shape;408;p34"/>
          <p:cNvSpPr txBox="1"/>
          <p:nvPr>
            <p:ph idx="4294967295" type="subTitle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Unsupervised pre-training and supervised fine-tuning</a:t>
            </a:r>
            <a:endParaRPr sz="1400"/>
          </a:p>
        </p:txBody>
      </p:sp>
      <p:cxnSp>
        <p:nvCxnSpPr>
          <p:cNvPr id="409" name="Google Shape;409;p34"/>
          <p:cNvCxnSpPr>
            <a:stCxn id="407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0" name="Google Shape;410;p34"/>
          <p:cNvCxnSpPr>
            <a:stCxn id="408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1" name="Google Shape;411;p34"/>
          <p:cNvCxnSpPr>
            <a:stCxn id="406" idx="3"/>
          </p:cNvCxnSpPr>
          <p:nvPr/>
        </p:nvCxnSpPr>
        <p:spPr>
          <a:xfrm>
            <a:off x="3069225" y="26882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2" name="Google Shape;412;p34"/>
          <p:cNvSpPr txBox="1"/>
          <p:nvPr>
            <p:ph idx="4294967295" type="subTitle"/>
          </p:nvPr>
        </p:nvSpPr>
        <p:spPr>
          <a:xfrm>
            <a:off x="860625" y="1968536"/>
            <a:ext cx="2208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ajdhani"/>
                <a:ea typeface="Rajdhani"/>
                <a:cs typeface="Rajdhani"/>
                <a:sym typeface="Rajdhani"/>
              </a:rPr>
              <a:t>ATTENTION</a:t>
            </a:r>
            <a:endParaRPr b="1" sz="16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3" name="Google Shape;413;p34"/>
          <p:cNvSpPr txBox="1"/>
          <p:nvPr>
            <p:ph idx="4294967295" type="subTitle"/>
          </p:nvPr>
        </p:nvSpPr>
        <p:spPr>
          <a:xfrm>
            <a:off x="6074975" y="1328160"/>
            <a:ext cx="2208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ajdhani"/>
                <a:ea typeface="Rajdhani"/>
                <a:cs typeface="Rajdhani"/>
                <a:sym typeface="Rajdhani"/>
              </a:rPr>
              <a:t>Parallelization	</a:t>
            </a:r>
            <a:endParaRPr b="1" sz="16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4" name="Google Shape;414;p34"/>
          <p:cNvSpPr txBox="1"/>
          <p:nvPr>
            <p:ph idx="4294967295" type="subTitle"/>
          </p:nvPr>
        </p:nvSpPr>
        <p:spPr>
          <a:xfrm>
            <a:off x="6074975" y="2925275"/>
            <a:ext cx="27699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ajdhani"/>
                <a:ea typeface="Rajdhani"/>
                <a:cs typeface="Rajdhani"/>
                <a:sym typeface="Rajdhani"/>
              </a:rPr>
              <a:t>Semi-supervised learning</a:t>
            </a:r>
            <a:endParaRPr b="1" sz="160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720000" y="372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PEGASUS AND BART</a:t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1472713" y="1422438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PEGASUS</a:t>
            </a:r>
            <a:endParaRPr b="1" sz="18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1472713" y="3152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54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BART</a:t>
            </a:r>
            <a:endParaRPr b="1" sz="18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22" name="Google Shape;422;p35"/>
          <p:cNvSpPr txBox="1"/>
          <p:nvPr>
            <p:ph idx="4294967295" type="subTitle"/>
          </p:nvPr>
        </p:nvSpPr>
        <p:spPr>
          <a:xfrm>
            <a:off x="1552275" y="1930663"/>
            <a:ext cx="21012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Masking sentences instead of words</a:t>
            </a:r>
            <a:endParaRPr/>
          </a:p>
        </p:txBody>
      </p:sp>
      <p:sp>
        <p:nvSpPr>
          <p:cNvPr id="423" name="Google Shape;423;p35"/>
          <p:cNvSpPr txBox="1"/>
          <p:nvPr>
            <p:ph idx="4294967295" type="subTitle"/>
          </p:nvPr>
        </p:nvSpPr>
        <p:spPr>
          <a:xfrm>
            <a:off x="6146700" y="1894313"/>
            <a:ext cx="2277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568M trainable parameters.</a:t>
            </a:r>
            <a:endParaRPr/>
          </a:p>
        </p:txBody>
      </p:sp>
      <p:sp>
        <p:nvSpPr>
          <p:cNvPr id="424" name="Google Shape;424;p35"/>
          <p:cNvSpPr txBox="1"/>
          <p:nvPr>
            <p:ph idx="4294967295" type="subTitle"/>
          </p:nvPr>
        </p:nvSpPr>
        <p:spPr>
          <a:xfrm>
            <a:off x="3640275" y="1894313"/>
            <a:ext cx="2277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Gap Sentence Generation</a:t>
            </a:r>
            <a:endParaRPr/>
          </a:p>
        </p:txBody>
      </p:sp>
      <p:sp>
        <p:nvSpPr>
          <p:cNvPr id="425" name="Google Shape;425;p35"/>
          <p:cNvSpPr txBox="1"/>
          <p:nvPr/>
        </p:nvSpPr>
        <p:spPr>
          <a:xfrm>
            <a:off x="1357925" y="2503363"/>
            <a:ext cx="55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ROUGE-1 (unigram overlap) - 26.7; ROUGE-2 (bigram overlap) - 8.9</a:t>
            </a:r>
            <a:endParaRPr/>
          </a:p>
        </p:txBody>
      </p:sp>
      <p:sp>
        <p:nvSpPr>
          <p:cNvPr id="426" name="Google Shape;426;p35"/>
          <p:cNvSpPr txBox="1"/>
          <p:nvPr>
            <p:ph idx="4294967295" type="subTitle"/>
          </p:nvPr>
        </p:nvSpPr>
        <p:spPr>
          <a:xfrm>
            <a:off x="705925" y="2692450"/>
            <a:ext cx="27504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Bi-directional encoder and Autoregressive Decoder</a:t>
            </a:r>
            <a:endParaRPr/>
          </a:p>
        </p:txBody>
      </p:sp>
      <p:sp>
        <p:nvSpPr>
          <p:cNvPr id="427" name="Google Shape;427;p35"/>
          <p:cNvSpPr txBox="1"/>
          <p:nvPr>
            <p:ph idx="4294967295" type="subTitle"/>
          </p:nvPr>
        </p:nvSpPr>
        <p:spPr>
          <a:xfrm>
            <a:off x="6160775" y="2651700"/>
            <a:ext cx="2277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340M trainable parameters.</a:t>
            </a:r>
            <a:endParaRPr/>
          </a:p>
        </p:txBody>
      </p:sp>
      <p:sp>
        <p:nvSpPr>
          <p:cNvPr id="428" name="Google Shape;428;p35"/>
          <p:cNvSpPr txBox="1"/>
          <p:nvPr>
            <p:ph idx="4294967295" type="subTitle"/>
          </p:nvPr>
        </p:nvSpPr>
        <p:spPr>
          <a:xfrm>
            <a:off x="3337175" y="2692450"/>
            <a:ext cx="3108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Multiple text corruption techniques used in pre-training.</a:t>
            </a:r>
            <a:endParaRPr/>
          </a:p>
        </p:txBody>
      </p:sp>
      <p:sp>
        <p:nvSpPr>
          <p:cNvPr id="429" name="Google Shape;429;p35"/>
          <p:cNvSpPr txBox="1"/>
          <p:nvPr/>
        </p:nvSpPr>
        <p:spPr>
          <a:xfrm>
            <a:off x="1764000" y="3756938"/>
            <a:ext cx="56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ROUGE-1 (unigram overlap) - 42.6; ROUGE-2 (bigram overlap) - 22.9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idx="15" type="title"/>
          </p:nvPr>
        </p:nvSpPr>
        <p:spPr>
          <a:xfrm>
            <a:off x="720000" y="9629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PEGASUS: Pre-training with Extracted Gap-sentences for Abstractive Summarization </a:t>
            </a:r>
            <a:endParaRPr/>
          </a:p>
        </p:txBody>
      </p:sp>
      <p:sp>
        <p:nvSpPr>
          <p:cNvPr id="435" name="Google Shape;435;p36"/>
          <p:cNvSpPr txBox="1"/>
          <p:nvPr>
            <p:ph idx="1" type="subTitle"/>
          </p:nvPr>
        </p:nvSpPr>
        <p:spPr>
          <a:xfrm>
            <a:off x="786275" y="2939338"/>
            <a:ext cx="21012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Masking sentences instead of words</a:t>
            </a:r>
            <a:endParaRPr/>
          </a:p>
        </p:txBody>
      </p:sp>
      <p:sp>
        <p:nvSpPr>
          <p:cNvPr id="436" name="Google Shape;436;p36"/>
          <p:cNvSpPr txBox="1"/>
          <p:nvPr>
            <p:ph idx="3" type="subTitle"/>
          </p:nvPr>
        </p:nvSpPr>
        <p:spPr>
          <a:xfrm>
            <a:off x="6080425" y="2939338"/>
            <a:ext cx="22773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568M trainable parameters.</a:t>
            </a:r>
            <a:endParaRPr/>
          </a:p>
        </p:txBody>
      </p:sp>
      <p:sp>
        <p:nvSpPr>
          <p:cNvPr id="437" name="Google Shape;437;p36"/>
          <p:cNvSpPr txBox="1"/>
          <p:nvPr>
            <p:ph idx="7" type="subTitle"/>
          </p:nvPr>
        </p:nvSpPr>
        <p:spPr>
          <a:xfrm>
            <a:off x="3389350" y="2939338"/>
            <a:ext cx="22773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Gap Sentence Generation</a:t>
            </a:r>
            <a:endParaRPr/>
          </a:p>
        </p:txBody>
      </p:sp>
      <p:sp>
        <p:nvSpPr>
          <p:cNvPr id="438" name="Google Shape;438;p36"/>
          <p:cNvSpPr txBox="1"/>
          <p:nvPr/>
        </p:nvSpPr>
        <p:spPr>
          <a:xfrm>
            <a:off x="1773300" y="3780313"/>
            <a:ext cx="55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ROUGE-1 (unigram overlap) - 26.7; </a:t>
            </a: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ROUGE-2 (bigram overlap) - 8.9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idx="15" type="title"/>
          </p:nvPr>
        </p:nvSpPr>
        <p:spPr>
          <a:xfrm>
            <a:off x="673700" y="98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BART: Bidirectional Auto-Regressive Transformer</a:t>
            </a:r>
            <a:endParaRPr/>
          </a:p>
        </p:txBody>
      </p:sp>
      <p:sp>
        <p:nvSpPr>
          <p:cNvPr id="444" name="Google Shape;444;p37"/>
          <p:cNvSpPr txBox="1"/>
          <p:nvPr>
            <p:ph idx="1" type="subTitle"/>
          </p:nvPr>
        </p:nvSpPr>
        <p:spPr>
          <a:xfrm>
            <a:off x="705925" y="2692450"/>
            <a:ext cx="27504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Bi-directional encoder and Autoregressive Decoder</a:t>
            </a:r>
            <a:endParaRPr/>
          </a:p>
        </p:txBody>
      </p:sp>
      <p:sp>
        <p:nvSpPr>
          <p:cNvPr id="445" name="Google Shape;445;p37"/>
          <p:cNvSpPr txBox="1"/>
          <p:nvPr>
            <p:ph idx="3" type="subTitle"/>
          </p:nvPr>
        </p:nvSpPr>
        <p:spPr>
          <a:xfrm>
            <a:off x="6160775" y="2651700"/>
            <a:ext cx="22773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340M trainable parameters.</a:t>
            </a:r>
            <a:endParaRPr/>
          </a:p>
        </p:txBody>
      </p:sp>
      <p:sp>
        <p:nvSpPr>
          <p:cNvPr id="446" name="Google Shape;446;p37"/>
          <p:cNvSpPr txBox="1"/>
          <p:nvPr>
            <p:ph idx="7" type="subTitle"/>
          </p:nvPr>
        </p:nvSpPr>
        <p:spPr>
          <a:xfrm>
            <a:off x="3337175" y="2692450"/>
            <a:ext cx="3108000" cy="57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Multiple text corruption techniques used in pre-training.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1764000" y="3756938"/>
            <a:ext cx="56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ROUGE-1 (unigram overlap) - 42.6; ROUGE-2 (bigram overlap) - 22.9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400" y="890511"/>
            <a:ext cx="6523200" cy="33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idx="6" type="title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 sz="3000"/>
          </a:p>
        </p:txBody>
      </p:sp>
      <p:sp>
        <p:nvSpPr>
          <p:cNvPr id="458" name="Google Shape;458;p39"/>
          <p:cNvSpPr txBox="1"/>
          <p:nvPr>
            <p:ph idx="1" type="subTitle"/>
          </p:nvPr>
        </p:nvSpPr>
        <p:spPr>
          <a:xfrm>
            <a:off x="720000" y="1773550"/>
            <a:ext cx="2060700" cy="9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BART Large model pre-trained on CNN and fine-tuned on SAMSum</a:t>
            </a:r>
            <a:endParaRPr/>
          </a:p>
        </p:txBody>
      </p:sp>
      <p:sp>
        <p:nvSpPr>
          <p:cNvPr id="459" name="Google Shape;459;p39"/>
          <p:cNvSpPr txBox="1"/>
          <p:nvPr>
            <p:ph idx="2" type="subTitle"/>
          </p:nvPr>
        </p:nvSpPr>
        <p:spPr>
          <a:xfrm>
            <a:off x="6362450" y="1773550"/>
            <a:ext cx="2060700" cy="9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Sequence Generation Tasks</a:t>
            </a:r>
            <a:endParaRPr/>
          </a:p>
        </p:txBody>
      </p:sp>
      <p:sp>
        <p:nvSpPr>
          <p:cNvPr id="460" name="Google Shape;460;p39"/>
          <p:cNvSpPr txBox="1"/>
          <p:nvPr>
            <p:ph idx="3" type="subTitle"/>
          </p:nvPr>
        </p:nvSpPr>
        <p:spPr>
          <a:xfrm>
            <a:off x="3042463" y="2055925"/>
            <a:ext cx="3034200" cy="9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news articles and highlight sentences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SAMSum: about 16k messenger-like conversations with summaries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 txBox="1"/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2" name="Google Shape;462;p39"/>
          <p:cNvSpPr txBox="1"/>
          <p:nvPr>
            <p:ph idx="4" type="title"/>
          </p:nvPr>
        </p:nvSpPr>
        <p:spPr>
          <a:xfrm>
            <a:off x="6623150" y="3436575"/>
            <a:ext cx="1539300" cy="6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sp>
        <p:nvSpPr>
          <p:cNvPr id="463" name="Google Shape;463;p39"/>
          <p:cNvSpPr txBox="1"/>
          <p:nvPr>
            <p:ph idx="5" type="title"/>
          </p:nvPr>
        </p:nvSpPr>
        <p:spPr>
          <a:xfrm>
            <a:off x="3801912" y="3436575"/>
            <a:ext cx="1539300" cy="68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CNN/SAMSum</a:t>
            </a:r>
            <a:endParaRPr/>
          </a:p>
        </p:txBody>
      </p:sp>
      <p:cxnSp>
        <p:nvCxnSpPr>
          <p:cNvPr id="464" name="Google Shape;464;p39"/>
          <p:cNvCxnSpPr>
            <a:stCxn id="458" idx="2"/>
            <a:endCxn id="461" idx="0"/>
          </p:cNvCxnSpPr>
          <p:nvPr/>
        </p:nvCxnSpPr>
        <p:spPr>
          <a:xfrm>
            <a:off x="1750350" y="2745550"/>
            <a:ext cx="0" cy="69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5" name="Google Shape;465;p39"/>
          <p:cNvCxnSpPr/>
          <p:nvPr/>
        </p:nvCxnSpPr>
        <p:spPr>
          <a:xfrm rot="10800000">
            <a:off x="4565587" y="3027975"/>
            <a:ext cx="12000" cy="408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6" name="Google Shape;466;p39"/>
          <p:cNvCxnSpPr>
            <a:stCxn id="462" idx="0"/>
            <a:endCxn id="459" idx="2"/>
          </p:cNvCxnSpPr>
          <p:nvPr/>
        </p:nvCxnSpPr>
        <p:spPr>
          <a:xfrm rot="10800000">
            <a:off x="7392800" y="2745675"/>
            <a:ext cx="0" cy="69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>
            <p:ph type="title"/>
          </p:nvPr>
        </p:nvSpPr>
        <p:spPr>
          <a:xfrm>
            <a:off x="2056050" y="940963"/>
            <a:ext cx="50319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Pipeline </a:t>
            </a:r>
            <a:br>
              <a:rPr lang="en" sz="4400">
                <a:solidFill>
                  <a:srgbClr val="FFFFFF"/>
                </a:solidFill>
              </a:rPr>
            </a:br>
            <a:r>
              <a:rPr lang="en" sz="4400">
                <a:solidFill>
                  <a:srgbClr val="FFFFFF"/>
                </a:solidFill>
              </a:rPr>
              <a:t>Google Colab</a:t>
            </a:r>
            <a:endParaRPr sz="4400"/>
          </a:p>
        </p:txBody>
      </p:sp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2250300" y="2606350"/>
            <a:ext cx="4643400" cy="13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Getting input &amp; Audio Preprocessing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Generating &amp; Storing Transcript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Generating Text Summary from Transcript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47350" y="1463550"/>
            <a:ext cx="4314000" cy="22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AUTOMATIC MINUTES</a:t>
            </a:r>
            <a:r>
              <a:rPr lang="en" sz="4400"/>
              <a:t>-</a:t>
            </a:r>
            <a:r>
              <a:rPr lang="en" sz="4400"/>
              <a:t>OF</a:t>
            </a:r>
            <a:r>
              <a:rPr lang="en" sz="4400"/>
              <a:t>-</a:t>
            </a:r>
            <a:r>
              <a:rPr lang="en" sz="4400"/>
              <a:t>MEET GENERATOR</a:t>
            </a:r>
            <a:endParaRPr sz="4400"/>
          </a:p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5485499" y="1434600"/>
            <a:ext cx="2786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ASR + Summarization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 created a pipeline, where the audio recording is fed to the application, a transcript is generated and then using it, a summary is returned as the output.</a:t>
            </a:r>
            <a:endParaRPr sz="1800"/>
          </a:p>
        </p:txBody>
      </p:sp>
      <p:cxnSp>
        <p:nvCxnSpPr>
          <p:cNvPr id="105" name="Google Shape;105;p23"/>
          <p:cNvCxnSpPr/>
          <p:nvPr/>
        </p:nvCxnSpPr>
        <p:spPr>
          <a:xfrm>
            <a:off x="5089375" y="2256450"/>
            <a:ext cx="0" cy="630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3192150" y="2155350"/>
            <a:ext cx="27597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2056050" y="1669638"/>
            <a:ext cx="50319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Web Application Video Demo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056050" y="940963"/>
            <a:ext cx="5031900" cy="16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Speech Recognition in Minutes-of-Meet</a:t>
            </a:r>
            <a:endParaRPr sz="4400"/>
          </a:p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2750375" y="2777788"/>
            <a:ext cx="35361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Automatic Speech Recognition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DeepSpeech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FFFFFF"/>
                </a:solidFill>
                <a:latin typeface="Rajdhani Light"/>
                <a:ea typeface="Rajdhani Light"/>
                <a:cs typeface="Rajdhani Light"/>
                <a:sym typeface="Rajdhani Light"/>
              </a:rPr>
              <a:t>Fine-tuning to the Indian accent</a:t>
            </a:r>
            <a:endParaRPr sz="2000">
              <a:solidFill>
                <a:srgbClr val="FFFFFF"/>
              </a:solidFill>
              <a:latin typeface="Rajdhani Light"/>
              <a:ea typeface="Rajdhani Light"/>
              <a:cs typeface="Rajdhani Light"/>
              <a:sym typeface="Rajdhan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4294967295" type="body"/>
          </p:nvPr>
        </p:nvSpPr>
        <p:spPr>
          <a:xfrm>
            <a:off x="720000" y="11589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ASR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(Automatic Speech Recognition) takes any continuous audio speech and output the equivalent text 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Models in speech recognition can conceptually be divided into: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Acoustic model: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Turn sound signals into some kind of phonetic representation.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Language model: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houses domain knowledge of words, grammar, and sentence structure for the language.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6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Speech Recognition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idx="4294967295" type="body"/>
          </p:nvPr>
        </p:nvSpPr>
        <p:spPr>
          <a:xfrm>
            <a:off x="720000" y="11589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Traditional ASR -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MFCC, HMM’s, 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Language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Model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State-of-the-Art ASR -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Deeper Neural Networks involving RNN’s and Connectionist Temporal Classification (CTC) layers.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7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Speech Recognition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4294967295" type="body"/>
          </p:nvPr>
        </p:nvSpPr>
        <p:spPr>
          <a:xfrm>
            <a:off x="720000" y="11589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Reducing an audio signal to essential speech component features using 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 Frequency Analysis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Cepstral Analysis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 Frequency Analysis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Filtering out sound that we can’t hear.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Cepstral Analysis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Separating the elements of sound that are speaker-independent.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Human voice production model as a combination of source and filter.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8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with MFCC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4294967295" type="body"/>
          </p:nvPr>
        </p:nvSpPr>
        <p:spPr>
          <a:xfrm>
            <a:off x="720000" y="11589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Variation in the length of Phonemes.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special type of encoding is used to handle the problem of repeating characters. Eg.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“to” → “---ttttttooo”, or “-t-o-”, or “to”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“too” → “---ttttto-o”, or “-t-o-o-”, or “to-o”, but not “too”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9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CTC (Connectionist Temporal Classification)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150" y="3150375"/>
            <a:ext cx="2222575" cy="174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2" name="Google Shape;142;p29"/>
          <p:cNvSpPr txBox="1"/>
          <p:nvPr/>
        </p:nvSpPr>
        <p:spPr>
          <a:xfrm>
            <a:off x="4886325" y="3728925"/>
            <a:ext cx="23355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Path : aaa-b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Encoding : a-b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Ground Truth : ab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4294967295" type="body"/>
          </p:nvPr>
        </p:nvSpPr>
        <p:spPr>
          <a:xfrm>
            <a:off x="720000" y="1158925"/>
            <a:ext cx="7704000" cy="3416400"/>
          </a:xfrm>
          <a:prstGeom prst="rect">
            <a:avLst/>
          </a:prstGeom>
          <a:noFill/>
          <a:effectLst>
            <a:outerShdw blurRad="57150" rotWithShape="0" algn="bl" dir="49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open-source Speech-To-Text engine, based on Baidu's Deep Speech research paper.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Uses Google's TensorFlow to make the implementation easier.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DeepSpeech?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Extensive documentation.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Trained on the extensive large scale multilingual corpus Common Voice (CoVoST) dataset. 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Uses MFCC features and CTC loss function. 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30"/>
          <p:cNvSpPr txBox="1"/>
          <p:nvPr>
            <p:ph idx="429496729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DeepSpeech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