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335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289" r:id="rId31"/>
    <p:sldId id="317" r:id="rId32"/>
    <p:sldId id="319" r:id="rId33"/>
    <p:sldId id="318" r:id="rId34"/>
    <p:sldId id="320" r:id="rId35"/>
    <p:sldId id="337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36" r:id="rId45"/>
    <p:sldId id="329" r:id="rId46"/>
    <p:sldId id="330" r:id="rId47"/>
    <p:sldId id="331" r:id="rId48"/>
    <p:sldId id="332" r:id="rId49"/>
    <p:sldId id="333" r:id="rId50"/>
    <p:sldId id="334" r:id="rId51"/>
    <p:sldId id="28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050C84-FBB0-417F-BEF1-10D221B1E8A6}">
          <p14:sldIdLst>
            <p14:sldId id="256"/>
            <p14:sldId id="257"/>
            <p14:sldId id="258"/>
            <p14:sldId id="267"/>
            <p14:sldId id="335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289"/>
            <p14:sldId id="317"/>
            <p14:sldId id="319"/>
            <p14:sldId id="318"/>
            <p14:sldId id="320"/>
            <p14:sldId id="337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36"/>
            <p14:sldId id="329"/>
            <p14:sldId id="330"/>
            <p14:sldId id="331"/>
            <p14:sldId id="332"/>
            <p14:sldId id="333"/>
            <p14:sldId id="334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463"/>
    <a:srgbClr val="990099"/>
    <a:srgbClr val="41D60C"/>
    <a:srgbClr val="E81231"/>
    <a:srgbClr val="DEE30F"/>
    <a:srgbClr val="00FF00"/>
    <a:srgbClr val="00CC00"/>
    <a:srgbClr val="FF0000"/>
    <a:srgbClr val="A092F6"/>
    <a:srgbClr val="74D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0DF9-3E7F-405C-80F2-6379190C5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DBB35-D8B7-4765-A54D-13F926F35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6582B-A84F-4990-A818-68520B62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10E96-A70A-4845-A3A1-35C13C87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32DE-76DF-46C2-815B-D261241F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8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270B-879F-4B03-95E7-707FD90B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8B858-F31A-4324-B59B-01EE38FF7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83FAB-76CF-42DD-8176-16CAAF4C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DBE3A-EE9F-4E53-855E-0B277768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9EE93-C06C-45D3-9997-B1D1DBA0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7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32023D-AFAC-42DE-AB4B-4CC548A09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5DD9D-F146-409A-9E58-32557631F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B3053-FF63-4B1C-84C3-5358A2A0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77340-8E9A-4E3E-BC4E-36AAD17A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90595-90E7-46A2-80F5-6773018A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3752-59CD-49EC-900C-8004D8AE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A539-2EFF-4DDF-BFDE-B3C91DB3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FD08-B2D8-4603-AA47-BECF3434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5DA79-0810-4703-A4DB-C8831A80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97D1E-DFFC-417B-ACD9-69FFEF85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7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72D5-DBB5-4C6D-BB85-6BC8D953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0A007-9BED-46AA-A9CC-9F919BFDB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CE19A-EAED-4F28-8A5D-8B19BF81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AA4EF-BBF6-4152-92E1-910FBAED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64A30-1E29-4DC6-965C-2F9413AA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6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5C0-3E6F-45D6-8884-7FF26647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2E4AA-BAEF-41F7-8CB1-BA66ABA5F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7520A-E669-496D-852F-8D7743E6A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9E074-812F-4E7A-BF15-89FBB4BB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F6C0F-6458-4049-9678-C7733C25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A9EA9-8519-4072-B21D-899A6270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8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AB40-686A-429A-837B-E5F23656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259D3-23EB-412D-8063-084EF0337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AEF66-873E-44BB-BCEB-747E10B96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B1AF3-9EAC-44BA-A7FD-5BDB5CE6F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D6D65-6A81-43E1-8A36-521DE8CF4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E7E87-6ED9-413B-939F-D0A9381D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E1ED2F-E362-46F7-8A44-906B3A8A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6A874-AE10-42AF-8C43-4E704F5C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9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ED18-2234-4EDC-AF03-07415E5F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FD4AA-4955-4DB1-9D67-F4C6B350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A5DAD-F3AF-44C9-A2CD-DAAD85C9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194A1-F5C9-4F8B-8B0B-ED1143BC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2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49534-2A12-4B3D-9E19-49E16B72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A26F0-59F5-4C51-9ABF-D98B73F5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9E074-4A51-4B5B-88FC-3857B95B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2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0C9F-5BC2-4459-82F1-E6026182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7D488-2D52-4A8C-959E-24042C3A1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5D701-A1F5-42B4-B0B0-27C60315B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72767-F08D-4E7A-AD4C-AFAD8DCF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7D67C-C432-4E91-8AD7-2CA5C6BA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4985D-B241-4191-AE44-49A46DFB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4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BD14-5230-4F72-88A8-6B61E5C0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E1713-47FA-48B8-BE71-B97F2E6B7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26DE0-DFED-4887-8155-4DDAB513E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DBF4F-74FB-4848-AFD2-B6EF88D3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E793-BE22-406D-A2CB-C86EFE63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AC790-3E00-45B8-8178-0F830BC7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0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25B01-BF6A-4E4C-B1EB-5E44B7F2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C9EF2-E475-4FF8-9A72-5B2D64900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832B-0210-4EE7-99D5-F77097294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1375-2543-4045-985A-C4433680210E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AF129-A7D8-40ED-89DC-6A449414C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6DE37-63F6-4D8A-8DB0-B6ECC738A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6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reactivex.io/rxjs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ApplicationRef#components" TargetMode="External"/><Relationship Id="rId2" Type="http://schemas.openxmlformats.org/officeDocument/2006/relationships/hyperlink" Target="https://angular.io/api/router/RouterOutle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B8F9-4142-4163-AADB-5BBC0453D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CB95C-1775-45D7-A35D-B3F59EB5B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Version13 @2021</a:t>
            </a:r>
          </a:p>
        </p:txBody>
      </p:sp>
    </p:spTree>
    <p:extLst>
      <p:ext uri="{BB962C8B-B14F-4D97-AF65-F5344CB8AC3E}">
        <p14:creationId xmlns:p14="http://schemas.microsoft.com/office/powerpoint/2010/main" val="156987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6362-E58B-4456-93AB-B4E7D437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Styling Active </a:t>
            </a:r>
            <a:r>
              <a:rPr lang="en-US" dirty="0" err="1">
                <a:solidFill>
                  <a:srgbClr val="F02463"/>
                </a:solidFill>
              </a:rPr>
              <a:t>RouterLinks</a:t>
            </a:r>
            <a:endParaRPr lang="en-US" dirty="0">
              <a:solidFill>
                <a:srgbClr val="F0246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42B0-3C5E-4D40-8DEA-EE519CE99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&lt;li role="presentation"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routerLinkActive</a:t>
            </a:r>
            <a:r>
              <a:rPr lang="en-US" dirty="0"/>
              <a:t>="active"</a:t>
            </a:r>
          </a:p>
          <a:p>
            <a:pPr marL="0" indent="0">
              <a:buNone/>
            </a:pPr>
            <a:r>
              <a:rPr lang="en-US" dirty="0"/>
              <a:t>      [</a:t>
            </a:r>
            <a:r>
              <a:rPr lang="en-US" dirty="0" err="1"/>
              <a:t>routerLinkActiveOptions</a:t>
            </a:r>
            <a:r>
              <a:rPr lang="en-US" dirty="0"/>
              <a:t>]="{exact: true}“&gt;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3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9FD9-E37A-4486-9652-85981C3A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5" y="1111347"/>
            <a:ext cx="4642323" cy="50656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02463"/>
                </a:solidFill>
              </a:rPr>
              <a:t>Navigating Programmatically</a:t>
            </a:r>
            <a:endParaRPr lang="en-US" sz="3200" dirty="0">
              <a:solidFill>
                <a:srgbClr val="F0246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63E2-C038-4B42-9575-7225179B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40" y="1111347"/>
            <a:ext cx="5923659" cy="5065616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import { Router } from '@angular/router’;</a:t>
            </a:r>
          </a:p>
          <a:p>
            <a:pPr marL="0" indent="0">
              <a:buNone/>
            </a:pPr>
            <a:r>
              <a:rPr lang="en-US" sz="2000" dirty="0"/>
              <a:t>…</a:t>
            </a:r>
          </a:p>
          <a:p>
            <a:pPr marL="0" indent="0">
              <a:buNone/>
            </a:pPr>
            <a:r>
              <a:rPr lang="en-US" sz="2000" dirty="0"/>
              <a:t>constructor(private router: Router) { }</a:t>
            </a:r>
          </a:p>
          <a:p>
            <a:pPr marL="0" indent="0">
              <a:buNone/>
            </a:pPr>
            <a:r>
              <a:rPr lang="en-US" sz="2000" dirty="0"/>
              <a:t>…</a:t>
            </a:r>
          </a:p>
          <a:p>
            <a:pPr marL="0" indent="0">
              <a:buNone/>
            </a:pPr>
            <a:r>
              <a:rPr lang="en-US" sz="2000" dirty="0" err="1"/>
              <a:t>onLoadServers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 err="1"/>
              <a:t>this.router.navigate</a:t>
            </a:r>
            <a:r>
              <a:rPr lang="en-US" sz="2000" dirty="0"/>
              <a:t>(['/servers']);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5CA0F8-82FB-4477-A99F-02979D73A7B9}"/>
              </a:ext>
            </a:extLst>
          </p:cNvPr>
          <p:cNvCxnSpPr>
            <a:cxnSpLocks/>
          </p:cNvCxnSpPr>
          <p:nvPr/>
        </p:nvCxnSpPr>
        <p:spPr>
          <a:xfrm>
            <a:off x="5148774" y="1322363"/>
            <a:ext cx="0" cy="465640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17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8F18-8EAC-4E72-B141-42F3C3AC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Using Relative Paths in Programmatic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E9FE-C66D-4CF4-9CC2-BE361B9E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/>
              <a:t>&lt;button class="</a:t>
            </a:r>
            <a:r>
              <a:rPr lang="en-US" sz="2900" dirty="0" err="1"/>
              <a:t>btn</a:t>
            </a:r>
            <a:r>
              <a:rPr lang="en-US" sz="2900" dirty="0"/>
              <a:t> </a:t>
            </a:r>
            <a:r>
              <a:rPr lang="en-US" sz="2900" dirty="0" err="1"/>
              <a:t>btn</a:t>
            </a:r>
            <a:r>
              <a:rPr lang="en-US" sz="2900" dirty="0"/>
              <a:t>-primary" (click)="</a:t>
            </a:r>
            <a:r>
              <a:rPr lang="en-US" sz="2900" dirty="0" err="1"/>
              <a:t>onReload</a:t>
            </a:r>
            <a:r>
              <a:rPr lang="en-US" sz="2900" dirty="0"/>
              <a:t>()"&gt;Reload Page&lt;/button&gt;</a:t>
            </a:r>
            <a:endParaRPr lang="en-US" sz="4600" dirty="0"/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{ Router, </a:t>
            </a:r>
            <a:r>
              <a:rPr lang="en-US" dirty="0" err="1"/>
              <a:t>ActivatedRoute</a:t>
            </a:r>
            <a:r>
              <a:rPr lang="en-US" dirty="0"/>
              <a:t> } from '@angular/router’;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constructor(private service: </a:t>
            </a:r>
            <a:r>
              <a:rPr lang="en-US" dirty="0" err="1"/>
              <a:t>ServersService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        private router: Router,</a:t>
            </a:r>
          </a:p>
          <a:p>
            <a:pPr marL="0" indent="0">
              <a:buNone/>
            </a:pPr>
            <a:r>
              <a:rPr lang="en-US" dirty="0"/>
              <a:t>                        private route: </a:t>
            </a:r>
            <a:r>
              <a:rPr lang="en-US" dirty="0" err="1"/>
              <a:t>ActivatedRoute</a:t>
            </a:r>
            <a:r>
              <a:rPr lang="en-US" dirty="0"/>
              <a:t>) { 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 err="1"/>
              <a:t>onReload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this.router.navigate</a:t>
            </a:r>
            <a:r>
              <a:rPr lang="en-US" dirty="0"/>
              <a:t>(['/users'], {</a:t>
            </a:r>
            <a:r>
              <a:rPr lang="en-US" dirty="0" err="1"/>
              <a:t>relativeTo</a:t>
            </a:r>
            <a:r>
              <a:rPr lang="en-US" dirty="0"/>
              <a:t>: </a:t>
            </a:r>
            <a:r>
              <a:rPr lang="en-US" dirty="0" err="1"/>
              <a:t>this.route</a:t>
            </a: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14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6362-E58B-4456-93AB-B4E7D437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Passing Parameters to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42B0-3C5E-4D40-8DEA-EE519CE99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const routes: Routes = [</a:t>
            </a:r>
          </a:p>
          <a:p>
            <a:pPr marL="0" indent="0">
              <a:buNone/>
            </a:pPr>
            <a:r>
              <a:rPr lang="en-US" sz="2000" dirty="0"/>
              <a:t>	{path: '', component: </a:t>
            </a:r>
            <a:r>
              <a:rPr lang="en-US" sz="2000" dirty="0" err="1"/>
              <a:t>HomeComponent</a:t>
            </a:r>
            <a:r>
              <a:rPr lang="en-US" sz="2000" dirty="0"/>
              <a:t>}, // localhost:4200</a:t>
            </a:r>
          </a:p>
          <a:p>
            <a:pPr marL="0" indent="0">
              <a:buNone/>
            </a:pPr>
            <a:r>
              <a:rPr lang="en-US" sz="2000" dirty="0"/>
              <a:t>	{path: 'users', component: </a:t>
            </a:r>
            <a:r>
              <a:rPr lang="en-US" sz="2000" dirty="0" err="1"/>
              <a:t>UsersComponent</a:t>
            </a:r>
            <a:r>
              <a:rPr lang="en-US" sz="2000" dirty="0"/>
              <a:t>}, // localhost:4200/users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02463"/>
                </a:solidFill>
              </a:rPr>
              <a:t>{path: 'users/:id', component: </a:t>
            </a:r>
            <a:r>
              <a:rPr lang="en-US" sz="2000" dirty="0" err="1">
                <a:solidFill>
                  <a:srgbClr val="F02463"/>
                </a:solidFill>
              </a:rPr>
              <a:t>UserComponent</a:t>
            </a:r>
            <a:r>
              <a:rPr lang="en-US" sz="2000" dirty="0">
                <a:solidFill>
                  <a:srgbClr val="F02463"/>
                </a:solidFill>
              </a:rPr>
              <a:t>}, // users/1</a:t>
            </a:r>
          </a:p>
          <a:p>
            <a:pPr marL="0" indent="0">
              <a:buNone/>
            </a:pPr>
            <a:r>
              <a:rPr lang="en-US" sz="2000" dirty="0"/>
              <a:t>	{path: 'servers', component: </a:t>
            </a:r>
            <a:r>
              <a:rPr lang="en-US" sz="2000" dirty="0" err="1"/>
              <a:t>ServersComponent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];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0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9FD9-E37A-4486-9652-85981C3A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6" y="1111347"/>
            <a:ext cx="3438379" cy="506561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02463"/>
                </a:solidFill>
              </a:rPr>
              <a:t>Fetching Route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63E2-C038-4B42-9575-7225179B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616" y="1111347"/>
            <a:ext cx="7485184" cy="50656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import { </a:t>
            </a:r>
            <a:r>
              <a:rPr lang="en-US" sz="2100" dirty="0" err="1"/>
              <a:t>ActivatedRoute</a:t>
            </a:r>
            <a:r>
              <a:rPr lang="en-US" sz="2100" dirty="0"/>
              <a:t> } from '@angular/router';</a:t>
            </a:r>
          </a:p>
          <a:p>
            <a:pPr marL="0" indent="0">
              <a:buNone/>
            </a:pPr>
            <a:br>
              <a:rPr lang="en-US" sz="2100" dirty="0"/>
            </a:br>
            <a:r>
              <a:rPr lang="en-US" sz="2100" dirty="0"/>
              <a:t>user: {id: number, name: string};</a:t>
            </a:r>
          </a:p>
          <a:p>
            <a:pPr marL="0" indent="0">
              <a:buNone/>
            </a:pPr>
            <a:br>
              <a:rPr lang="en-US" sz="2100" dirty="0"/>
            </a:br>
            <a:r>
              <a:rPr lang="en-US" sz="2100" dirty="0"/>
              <a:t>constructor(private route: </a:t>
            </a:r>
            <a:r>
              <a:rPr lang="en-US" sz="2100" dirty="0" err="1"/>
              <a:t>ActivatedRoute</a:t>
            </a:r>
            <a:r>
              <a:rPr lang="en-US" sz="2100" dirty="0"/>
              <a:t>) { }</a:t>
            </a:r>
          </a:p>
          <a:p>
            <a:pPr marL="0" indent="0">
              <a:buNone/>
            </a:pPr>
            <a:br>
              <a:rPr lang="en-US" sz="2100" dirty="0"/>
            </a:br>
            <a:r>
              <a:rPr lang="en-US" sz="2100" dirty="0" err="1"/>
              <a:t>ngOnInit</a:t>
            </a:r>
            <a:r>
              <a:rPr lang="en-US" sz="2100" dirty="0"/>
              <a:t>() {</a:t>
            </a:r>
          </a:p>
          <a:p>
            <a:pPr marL="0" indent="0">
              <a:buNone/>
            </a:pPr>
            <a:r>
              <a:rPr lang="en-US" sz="2100" dirty="0"/>
              <a:t>  </a:t>
            </a:r>
            <a:r>
              <a:rPr lang="en-US" sz="2100" dirty="0" err="1"/>
              <a:t>this.user</a:t>
            </a:r>
            <a:r>
              <a:rPr lang="en-US" sz="2100" dirty="0"/>
              <a:t> = {</a:t>
            </a:r>
          </a:p>
          <a:p>
            <a:pPr marL="0" indent="0">
              <a:buNone/>
            </a:pPr>
            <a:r>
              <a:rPr lang="en-US" sz="2100" dirty="0"/>
              <a:t>	id: </a:t>
            </a:r>
            <a:r>
              <a:rPr lang="en-US" sz="2100" dirty="0" err="1"/>
              <a:t>this.route.snapshot.params</a:t>
            </a:r>
            <a:r>
              <a:rPr lang="en-US" sz="2100" dirty="0"/>
              <a:t>['id’],</a:t>
            </a:r>
          </a:p>
          <a:p>
            <a:pPr marL="0" indent="0">
              <a:buNone/>
            </a:pPr>
            <a:r>
              <a:rPr lang="en-US" sz="2100" dirty="0"/>
              <a:t>	name: </a:t>
            </a:r>
            <a:r>
              <a:rPr lang="en-US" sz="2100" dirty="0" err="1"/>
              <a:t>this.route.snapshot.params</a:t>
            </a:r>
            <a:r>
              <a:rPr lang="en-US" sz="2100" dirty="0"/>
              <a:t>['name’]</a:t>
            </a:r>
          </a:p>
          <a:p>
            <a:pPr marL="0" indent="0">
              <a:buNone/>
            </a:pPr>
            <a:r>
              <a:rPr lang="en-US" sz="2100" dirty="0"/>
              <a:t>  };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5CA0F8-82FB-4477-A99F-02979D73A7B9}"/>
              </a:ext>
            </a:extLst>
          </p:cNvPr>
          <p:cNvCxnSpPr>
            <a:cxnSpLocks/>
          </p:cNvCxnSpPr>
          <p:nvPr/>
        </p:nvCxnSpPr>
        <p:spPr>
          <a:xfrm>
            <a:off x="3868615" y="1322363"/>
            <a:ext cx="0" cy="465640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95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8F18-8EAC-4E72-B141-42F3C3AC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Fetching Route Parameters Reactively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E9FE-C66D-4CF4-9CC2-BE361B9E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…...</a:t>
            </a:r>
          </a:p>
          <a:p>
            <a:pPr marL="0" indent="0">
              <a:buNone/>
            </a:pPr>
            <a:r>
              <a:rPr lang="en-US" sz="2000" dirty="0"/>
              <a:t>……</a:t>
            </a:r>
          </a:p>
          <a:p>
            <a:pPr marL="0" indent="0">
              <a:buNone/>
            </a:pPr>
            <a:r>
              <a:rPr lang="en-US" sz="2000" dirty="0" err="1"/>
              <a:t>this.route.params.subscribe</a:t>
            </a: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	(params: Params) =&gt; {</a:t>
            </a:r>
          </a:p>
          <a:p>
            <a:pPr marL="0" indent="0">
              <a:buNone/>
            </a:pPr>
            <a:r>
              <a:rPr lang="en-US" sz="2000" dirty="0"/>
              <a:t>	  this.user.id = params['id’];</a:t>
            </a:r>
          </a:p>
          <a:p>
            <a:pPr marL="0" indent="0">
              <a:buNone/>
            </a:pPr>
            <a:r>
              <a:rPr lang="en-US" sz="2000" dirty="0"/>
              <a:t>	  this.user.name = params['name’];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55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6362-E58B-4456-93AB-B4E7D437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An Important Note about Route Observables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42B0-3C5E-4D40-8DEA-EE519CE99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{ Subscription } from '</a:t>
            </a:r>
            <a:r>
              <a:rPr lang="en-US" dirty="0" err="1"/>
              <a:t>rxjs</a:t>
            </a:r>
            <a:r>
              <a:rPr lang="en-US" dirty="0"/>
              <a:t>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paramSubscription</a:t>
            </a:r>
            <a:r>
              <a:rPr lang="en-US" dirty="0"/>
              <a:t>: Subscription;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 err="1"/>
              <a:t>this.paramSubscription</a:t>
            </a:r>
            <a:r>
              <a:rPr lang="en-US" dirty="0"/>
              <a:t> = </a:t>
            </a:r>
            <a:r>
              <a:rPr lang="en-US" dirty="0" err="1"/>
              <a:t>this.route.params.subscribe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(params: Params) =&gt; {</a:t>
            </a:r>
          </a:p>
          <a:p>
            <a:pPr marL="0" indent="0">
              <a:buNone/>
            </a:pPr>
            <a:r>
              <a:rPr lang="en-US" dirty="0"/>
              <a:t>    this.user.id = params['id’];</a:t>
            </a:r>
          </a:p>
          <a:p>
            <a:pPr marL="0" indent="0">
              <a:buNone/>
            </a:pPr>
            <a:r>
              <a:rPr lang="en-US" dirty="0"/>
              <a:t>    this.user.name = params['name'];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 err="1"/>
              <a:t>ngOnDestroy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this.paramSubscription.unsubscribe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1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9FD9-E37A-4486-9652-85981C3A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6" y="1111347"/>
            <a:ext cx="3438379" cy="506561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02463"/>
                </a:solidFill>
              </a:rPr>
              <a:t>Passing Query Parameters and Fragments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63E2-C038-4B42-9575-7225179B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616" y="1111347"/>
            <a:ext cx="7485184" cy="50656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300" dirty="0"/>
              <a:t>{path: 'servers/:id/edit', component: </a:t>
            </a:r>
            <a:r>
              <a:rPr lang="en-US" sz="2300" dirty="0" err="1"/>
              <a:t>EditServerComponent</a:t>
            </a:r>
            <a:r>
              <a:rPr lang="en-US" sz="23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100" dirty="0"/>
              <a:t>&lt;a </a:t>
            </a:r>
            <a:r>
              <a:rPr lang="en-US" sz="2100" dirty="0" err="1"/>
              <a:t>href</a:t>
            </a:r>
            <a:r>
              <a:rPr lang="en-US" sz="2100" dirty="0"/>
              <a:t>="#“ </a:t>
            </a:r>
          </a:p>
          <a:p>
            <a:pPr marL="0" indent="0">
              <a:buNone/>
            </a:pPr>
            <a:r>
              <a:rPr lang="en-US" sz="2100" dirty="0"/>
              <a:t>     [</a:t>
            </a:r>
            <a:r>
              <a:rPr lang="en-US" sz="2100" dirty="0" err="1"/>
              <a:t>routerLink</a:t>
            </a:r>
            <a:r>
              <a:rPr lang="en-US" sz="2100" dirty="0"/>
              <a:t>]="['/servers',5,'edit’]”</a:t>
            </a:r>
          </a:p>
          <a:p>
            <a:pPr marL="0" indent="0">
              <a:buNone/>
            </a:pPr>
            <a:r>
              <a:rPr lang="en-US" sz="2100" dirty="0"/>
              <a:t>     [</a:t>
            </a:r>
            <a:r>
              <a:rPr lang="en-US" sz="2100" dirty="0" err="1"/>
              <a:t>queryParams</a:t>
            </a:r>
            <a:r>
              <a:rPr lang="en-US" sz="2100" dirty="0"/>
              <a:t>]="{</a:t>
            </a:r>
            <a:r>
              <a:rPr lang="en-US" sz="2100" dirty="0" err="1"/>
              <a:t>allowEdit</a:t>
            </a:r>
            <a:r>
              <a:rPr lang="en-US" sz="2100" dirty="0"/>
              <a:t>: '1’}”</a:t>
            </a:r>
          </a:p>
          <a:p>
            <a:pPr marL="0" indent="0">
              <a:buNone/>
            </a:pPr>
            <a:r>
              <a:rPr lang="en-US" sz="2100" dirty="0"/>
              <a:t>     fragment="loading" </a:t>
            </a:r>
          </a:p>
          <a:p>
            <a:pPr marL="0" indent="0">
              <a:buNone/>
            </a:pPr>
            <a:r>
              <a:rPr lang="en-US" sz="2100" dirty="0"/>
              <a:t>     class="list-group-item"</a:t>
            </a:r>
          </a:p>
          <a:p>
            <a:pPr marL="0" indent="0">
              <a:buNone/>
            </a:pPr>
            <a:r>
              <a:rPr lang="en-US" sz="2100" dirty="0"/>
              <a:t>     *</a:t>
            </a:r>
            <a:r>
              <a:rPr lang="en-US" sz="2100" dirty="0" err="1"/>
              <a:t>ngFor</a:t>
            </a:r>
            <a:r>
              <a:rPr lang="en-US" sz="2100" dirty="0"/>
              <a:t>="let server of servers"&gt;</a:t>
            </a:r>
          </a:p>
          <a:p>
            <a:pPr marL="0" indent="0">
              <a:buNone/>
            </a:pPr>
            <a:r>
              <a:rPr lang="en-US" sz="2100" dirty="0"/>
              <a:t>{{server.name}}</a:t>
            </a:r>
          </a:p>
          <a:p>
            <a:pPr marL="0" indent="0">
              <a:buNone/>
            </a:pPr>
            <a:r>
              <a:rPr lang="en-US" sz="2100" dirty="0"/>
              <a:t>&lt;/a&gt;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000" dirty="0" err="1"/>
              <a:t>onLoadServers</a:t>
            </a:r>
            <a:r>
              <a:rPr lang="en-US" sz="2000" dirty="0"/>
              <a:t>(id: number) {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err="1"/>
              <a:t>this.router.navigate</a:t>
            </a:r>
            <a:r>
              <a:rPr lang="en-US" sz="2000" dirty="0"/>
              <a:t>(['/servers', id, 'edit'], {</a:t>
            </a:r>
            <a:r>
              <a:rPr lang="en-US" sz="2000" dirty="0" err="1"/>
              <a:t>queryParams</a:t>
            </a:r>
            <a:r>
              <a:rPr lang="en-US" sz="2000" dirty="0"/>
              <a:t>:    {</a:t>
            </a:r>
            <a:r>
              <a:rPr lang="en-US" sz="2000" dirty="0" err="1"/>
              <a:t>allowEdit</a:t>
            </a:r>
            <a:r>
              <a:rPr lang="en-US" sz="2000" dirty="0"/>
              <a:t>: '1'}, fragment: 'loading'});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5CA0F8-82FB-4477-A99F-02979D73A7B9}"/>
              </a:ext>
            </a:extLst>
          </p:cNvPr>
          <p:cNvCxnSpPr>
            <a:cxnSpLocks/>
          </p:cNvCxnSpPr>
          <p:nvPr/>
        </p:nvCxnSpPr>
        <p:spPr>
          <a:xfrm>
            <a:off x="3868615" y="1322363"/>
            <a:ext cx="0" cy="465640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155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8F18-8EAC-4E72-B141-42F3C3AC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Retrieving Query Parameters and Fragments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E9FE-C66D-4CF4-9CC2-BE361B9E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7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6362-E58B-4456-93AB-B4E7D437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Practicing and some Common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42B0-3C5E-4D40-8DEA-EE519CE99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3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8F18-8EAC-4E72-B141-42F3C3AC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Main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E9FE-C66D-4CF4-9CC2-BE361B9E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 how to build the Angular app with </a:t>
            </a:r>
          </a:p>
          <a:p>
            <a:pPr marL="0" indent="0">
              <a:buNone/>
            </a:pPr>
            <a:r>
              <a:rPr lang="en-US" dirty="0"/>
              <a:t>Routing,</a:t>
            </a:r>
          </a:p>
          <a:p>
            <a:pPr marL="0" indent="0">
              <a:buNone/>
            </a:pPr>
            <a:r>
              <a:rPr lang="en-US" dirty="0"/>
              <a:t>Observables.</a:t>
            </a:r>
          </a:p>
        </p:txBody>
      </p:sp>
    </p:spTree>
    <p:extLst>
      <p:ext uri="{BB962C8B-B14F-4D97-AF65-F5344CB8AC3E}">
        <p14:creationId xmlns:p14="http://schemas.microsoft.com/office/powerpoint/2010/main" val="706504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9FD9-E37A-4486-9652-85981C3A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6" y="1111347"/>
            <a:ext cx="3438379" cy="506561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02463"/>
                </a:solidFill>
              </a:rPr>
              <a:t>Setting up Child (Nested)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63E2-C038-4B42-9575-7225179B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088" y="1111347"/>
            <a:ext cx="7794668" cy="50656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const routes: Routes = [</a:t>
            </a:r>
          </a:p>
          <a:p>
            <a:pPr marL="0" indent="0">
              <a:buNone/>
            </a:pPr>
            <a:r>
              <a:rPr lang="en-US" sz="2000" dirty="0"/>
              <a:t>{path: '', component: </a:t>
            </a:r>
            <a:r>
              <a:rPr lang="en-US" sz="2000" dirty="0" err="1"/>
              <a:t>HomeComponent</a:t>
            </a:r>
            <a:r>
              <a:rPr lang="en-US" sz="2000" dirty="0"/>
              <a:t>}, // localhost:4200</a:t>
            </a:r>
          </a:p>
          <a:p>
            <a:pPr marL="0" indent="0">
              <a:buNone/>
            </a:pPr>
            <a:r>
              <a:rPr lang="en-US" sz="2000" dirty="0"/>
              <a:t>{path: 'users', component: </a:t>
            </a:r>
            <a:r>
              <a:rPr lang="en-US" sz="2000" dirty="0" err="1"/>
              <a:t>UsersComponent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02463"/>
                </a:solidFill>
              </a:rPr>
              <a:t>children:</a:t>
            </a:r>
            <a:r>
              <a:rPr lang="en-US" sz="2000" dirty="0"/>
              <a:t> [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F02463"/>
                </a:solidFill>
              </a:rPr>
              <a:t>{path: ':id/:name', component: </a:t>
            </a:r>
            <a:r>
              <a:rPr lang="en-US" sz="2000" dirty="0" err="1">
                <a:solidFill>
                  <a:srgbClr val="F02463"/>
                </a:solidFill>
              </a:rPr>
              <a:t>UserComponent</a:t>
            </a:r>
            <a:r>
              <a:rPr lang="en-US" sz="2000" dirty="0">
                <a:solidFill>
                  <a:srgbClr val="F02463"/>
                </a:solidFill>
              </a:rPr>
              <a:t>},</a:t>
            </a:r>
          </a:p>
          <a:p>
            <a:pPr marL="0" indent="0">
              <a:buNone/>
            </a:pPr>
            <a:r>
              <a:rPr lang="en-US" sz="2000" dirty="0"/>
              <a:t>]}, </a:t>
            </a:r>
          </a:p>
          <a:p>
            <a:pPr marL="0" indent="0">
              <a:buNone/>
            </a:pPr>
            <a:r>
              <a:rPr lang="en-US" sz="2000" dirty="0"/>
              <a:t>{path: 'servers', component: </a:t>
            </a:r>
            <a:r>
              <a:rPr lang="en-US" sz="2000" dirty="0" err="1"/>
              <a:t>ServersComponent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02463"/>
                </a:solidFill>
              </a:rPr>
              <a:t>children:</a:t>
            </a:r>
            <a:r>
              <a:rPr lang="en-US" sz="2000" dirty="0"/>
              <a:t> [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02463"/>
                </a:solidFill>
              </a:rPr>
              <a:t>   {path: ':id', component: </a:t>
            </a:r>
            <a:r>
              <a:rPr lang="en-US" sz="2000" dirty="0" err="1">
                <a:solidFill>
                  <a:srgbClr val="F02463"/>
                </a:solidFill>
              </a:rPr>
              <a:t>ServerComponent</a:t>
            </a:r>
            <a:r>
              <a:rPr lang="en-US" sz="2000" dirty="0">
                <a:solidFill>
                  <a:srgbClr val="F02463"/>
                </a:solidFill>
              </a:rPr>
              <a:t>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02463"/>
                </a:solidFill>
              </a:rPr>
              <a:t>   {path: ':id/edit', component: </a:t>
            </a:r>
            <a:r>
              <a:rPr lang="en-US" sz="2000" dirty="0" err="1">
                <a:solidFill>
                  <a:srgbClr val="F02463"/>
                </a:solidFill>
              </a:rPr>
              <a:t>EditServerComponent</a:t>
            </a:r>
            <a:r>
              <a:rPr lang="en-US" sz="2000" dirty="0">
                <a:solidFill>
                  <a:srgbClr val="F02463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/>
              <a:t>]}</a:t>
            </a:r>
          </a:p>
          <a:p>
            <a:pPr marL="0" indent="0">
              <a:buNone/>
            </a:pPr>
            <a:r>
              <a:rPr lang="en-US" sz="2000" dirty="0"/>
              <a:t>];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5CA0F8-82FB-4477-A99F-02979D73A7B9}"/>
              </a:ext>
            </a:extLst>
          </p:cNvPr>
          <p:cNvCxnSpPr>
            <a:cxnSpLocks/>
          </p:cNvCxnSpPr>
          <p:nvPr/>
        </p:nvCxnSpPr>
        <p:spPr>
          <a:xfrm>
            <a:off x="3868615" y="1322363"/>
            <a:ext cx="0" cy="465640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767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8F18-8EAC-4E72-B141-42F3C3AC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Using Query Parameters -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E9FE-C66D-4CF4-9CC2-BE361B9E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5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6362-E58B-4456-93AB-B4E7D437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Configuring the Handling of Query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42B0-3C5E-4D40-8DEA-EE519CE99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9FD9-E37A-4486-9652-85981C3A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6" y="1111347"/>
            <a:ext cx="3438379" cy="506561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02463"/>
                </a:solidFill>
              </a:rPr>
              <a:t>Redirecting and Wildcard Routes</a:t>
            </a:r>
            <a:endParaRPr lang="en-US" sz="4800" dirty="0">
              <a:solidFill>
                <a:srgbClr val="F0246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63E2-C038-4B42-9575-7225179B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616" y="1111347"/>
            <a:ext cx="7485184" cy="506561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5CA0F8-82FB-4477-A99F-02979D73A7B9}"/>
              </a:ext>
            </a:extLst>
          </p:cNvPr>
          <p:cNvCxnSpPr>
            <a:cxnSpLocks/>
          </p:cNvCxnSpPr>
          <p:nvPr/>
        </p:nvCxnSpPr>
        <p:spPr>
          <a:xfrm>
            <a:off x="3868615" y="1322363"/>
            <a:ext cx="0" cy="465640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013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8F18-8EAC-4E72-B141-42F3C3AC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Important: Redirection Path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E9FE-C66D-4CF4-9CC2-BE361B9E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19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6362-E58B-4456-93AB-B4E7D437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Outsourcing the Route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42B0-3C5E-4D40-8DEA-EE519CE99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55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9FD9-E37A-4486-9652-85981C3A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6" y="1111347"/>
            <a:ext cx="3438379" cy="50656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02463"/>
                </a:solidFill>
              </a:rPr>
              <a:t>An Introduction to 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63E2-C038-4B42-9575-7225179B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088" y="1111347"/>
            <a:ext cx="7386711" cy="506561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5CA0F8-82FB-4477-A99F-02979D73A7B9}"/>
              </a:ext>
            </a:extLst>
          </p:cNvPr>
          <p:cNvCxnSpPr>
            <a:cxnSpLocks/>
          </p:cNvCxnSpPr>
          <p:nvPr/>
        </p:nvCxnSpPr>
        <p:spPr>
          <a:xfrm>
            <a:off x="3868615" y="1322363"/>
            <a:ext cx="0" cy="465640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244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8F18-8EAC-4E72-B141-42F3C3AC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Protecting Routes with </a:t>
            </a:r>
            <a:r>
              <a:rPr lang="en-US" dirty="0" err="1">
                <a:solidFill>
                  <a:srgbClr val="F02463"/>
                </a:solidFill>
              </a:rPr>
              <a:t>canActivate</a:t>
            </a:r>
            <a:endParaRPr lang="en-US" dirty="0">
              <a:solidFill>
                <a:srgbClr val="F0246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E9FE-C66D-4CF4-9CC2-BE361B9E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22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6362-E58B-4456-93AB-B4E7D437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Protecting Child (Nested) Routes with </a:t>
            </a:r>
            <a:r>
              <a:rPr lang="en-US" dirty="0" err="1">
                <a:solidFill>
                  <a:srgbClr val="F02463"/>
                </a:solidFill>
              </a:rPr>
              <a:t>canActivateChild</a:t>
            </a:r>
            <a:endParaRPr lang="en-US" dirty="0">
              <a:solidFill>
                <a:srgbClr val="F0246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42B0-3C5E-4D40-8DEA-EE519CE99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42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9FD9-E37A-4486-9652-85981C3A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6" y="1111347"/>
            <a:ext cx="3438379" cy="506561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02463"/>
                </a:solidFill>
              </a:rPr>
              <a:t>Using a Fake Auth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63E2-C038-4B42-9575-7225179B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088" y="1111347"/>
            <a:ext cx="7386711" cy="506561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5CA0F8-82FB-4477-A99F-02979D73A7B9}"/>
              </a:ext>
            </a:extLst>
          </p:cNvPr>
          <p:cNvCxnSpPr>
            <a:cxnSpLocks/>
          </p:cNvCxnSpPr>
          <p:nvPr/>
        </p:nvCxnSpPr>
        <p:spPr>
          <a:xfrm>
            <a:off x="3868615" y="1322363"/>
            <a:ext cx="0" cy="465640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68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6362-E58B-4456-93AB-B4E7D437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Module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42B0-3C5E-4D40-8DEA-EE519CE99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Angular Router enables navigation from one view to the next as users perform application tasks.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55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529C-2715-463C-8A55-22EACED9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Controlling Navigation with </a:t>
            </a:r>
            <a:r>
              <a:rPr lang="en-US" dirty="0" err="1">
                <a:solidFill>
                  <a:srgbClr val="F02463"/>
                </a:solidFill>
              </a:rPr>
              <a:t>canDeactivate</a:t>
            </a:r>
            <a:r>
              <a:rPr lang="en-US" dirty="0">
                <a:solidFill>
                  <a:srgbClr val="F02463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4F7E2-55EF-4505-9CC3-AFF4B766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12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9F33-2C48-43B1-B0A8-0EADD5CC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Passing Static Data to a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DE93E-12A6-4D0C-BF80-037FD8BF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32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ED0A-1F81-4464-A36D-CB894CA1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Resolving Dynamic Data with the resolve Guard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A4B5-EB93-4D34-9B52-86AF95752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65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9FD9-E37A-4486-9652-85981C3A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6" y="1111347"/>
            <a:ext cx="4240238" cy="506561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02463"/>
                </a:solidFill>
              </a:rPr>
              <a:t>Understanding Location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63E2-C038-4B42-9575-7225179B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20" y="1111347"/>
            <a:ext cx="6570779" cy="506561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5CA0F8-82FB-4477-A99F-02979D73A7B9}"/>
              </a:ext>
            </a:extLst>
          </p:cNvPr>
          <p:cNvCxnSpPr>
            <a:cxnSpLocks/>
          </p:cNvCxnSpPr>
          <p:nvPr/>
        </p:nvCxnSpPr>
        <p:spPr>
          <a:xfrm>
            <a:off x="4726747" y="1322363"/>
            <a:ext cx="0" cy="465640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741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2F37B-6C93-4872-9A2B-4E8DF43E6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926"/>
            <a:ext cx="10515600" cy="536103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11500" dirty="0">
                <a:solidFill>
                  <a:srgbClr val="E81231"/>
                </a:solidFill>
                <a:latin typeface="Brush Script MT" panose="03060802040406070304" pitchFamily="66" charset="0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758445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9FD9-E37A-4486-9652-85981C3A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6" y="1111347"/>
            <a:ext cx="4240238" cy="506561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02463"/>
                </a:solidFill>
              </a:rPr>
              <a:t>Observables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63E2-C038-4B42-9575-7225179B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20" y="1111347"/>
            <a:ext cx="6570779" cy="506561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5CA0F8-82FB-4477-A99F-02979D73A7B9}"/>
              </a:ext>
            </a:extLst>
          </p:cNvPr>
          <p:cNvCxnSpPr>
            <a:cxnSpLocks/>
          </p:cNvCxnSpPr>
          <p:nvPr/>
        </p:nvCxnSpPr>
        <p:spPr>
          <a:xfrm>
            <a:off x="4726747" y="1322363"/>
            <a:ext cx="0" cy="465640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664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F54F-66B7-4C93-BD12-C6B378A4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E81231"/>
                </a:solidFill>
                <a:latin typeface="Algerian" panose="04020705040A02060702" pitchFamily="82" charset="0"/>
              </a:rPr>
              <a:t>Observables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5DF7-E35C-4A5C-A30D-AB834FA6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Angular makes use of observables as an interface to handle a variety of common asynchronous operations.</a:t>
            </a:r>
          </a:p>
          <a:p>
            <a:r>
              <a:rPr lang="en-US" sz="2400" dirty="0"/>
              <a:t>Can define custom events that send observable output data from a child to a parent component.</a:t>
            </a:r>
          </a:p>
          <a:p>
            <a:r>
              <a:rPr lang="en-US" sz="2400" dirty="0"/>
              <a:t>The HTTP module uses observables to handle AJAX requests and response.</a:t>
            </a:r>
          </a:p>
          <a:p>
            <a:r>
              <a:rPr lang="en-US" sz="2400" dirty="0"/>
              <a:t>The Router and Forms modules use Observables to listen for and respond to user-input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98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8023-17F3-4F36-A584-DF9F4D41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5F202-220C-48B8-A5F4-C90BAEDC4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47842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Observable 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ECFDC4-B669-4836-BD68-80A7F940CF54}"/>
              </a:ext>
            </a:extLst>
          </p:cNvPr>
          <p:cNvSpPr/>
          <p:nvPr/>
        </p:nvSpPr>
        <p:spPr>
          <a:xfrm>
            <a:off x="2897945" y="5839109"/>
            <a:ext cx="6639949" cy="613848"/>
          </a:xfrm>
          <a:prstGeom prst="roundRect">
            <a:avLst>
              <a:gd name="adj" fmla="val 0"/>
            </a:avLst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Observer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49F987-A920-4DA0-B7C8-D23B426FCE25}"/>
              </a:ext>
            </a:extLst>
          </p:cNvPr>
          <p:cNvSpPr/>
          <p:nvPr/>
        </p:nvSpPr>
        <p:spPr>
          <a:xfrm>
            <a:off x="1659988" y="2070763"/>
            <a:ext cx="8834510" cy="662950"/>
          </a:xfrm>
          <a:prstGeom prst="roundRect">
            <a:avLst>
              <a:gd name="adj" fmla="val 0"/>
            </a:avLst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Observable – </a:t>
            </a:r>
            <a:r>
              <a:rPr lang="en-US" sz="2800" dirty="0" err="1">
                <a:solidFill>
                  <a:schemeClr val="bg1"/>
                </a:solidFill>
              </a:rPr>
              <a:t>rxjs</a:t>
            </a:r>
            <a:r>
              <a:rPr lang="en-US" sz="2800" dirty="0">
                <a:solidFill>
                  <a:schemeClr val="bg1"/>
                </a:solidFill>
              </a:rPr>
              <a:t> library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1F985E-5563-498D-A225-953B71734826}"/>
              </a:ext>
            </a:extLst>
          </p:cNvPr>
          <p:cNvSpPr/>
          <p:nvPr/>
        </p:nvSpPr>
        <p:spPr>
          <a:xfrm>
            <a:off x="1659988" y="2733714"/>
            <a:ext cx="8834510" cy="6952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Various Data Sources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(User Input) Events, Http Requests, Triggered in Code, …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EBC283-A50D-48F1-A534-FABE94308A04}"/>
              </a:ext>
            </a:extLst>
          </p:cNvPr>
          <p:cNvSpPr/>
          <p:nvPr/>
        </p:nvSpPr>
        <p:spPr>
          <a:xfrm>
            <a:off x="2897945" y="4684542"/>
            <a:ext cx="2096086" cy="978109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Handle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CCC0DF-8CE8-4A80-AD94-08A18019E68A}"/>
              </a:ext>
            </a:extLst>
          </p:cNvPr>
          <p:cNvSpPr/>
          <p:nvPr/>
        </p:nvSpPr>
        <p:spPr>
          <a:xfrm>
            <a:off x="5169876" y="4684541"/>
            <a:ext cx="2096086" cy="978109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Handle Error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CAD14C-062E-4DCD-BCEC-26F40AB7C118}"/>
              </a:ext>
            </a:extLst>
          </p:cNvPr>
          <p:cNvSpPr/>
          <p:nvPr/>
        </p:nvSpPr>
        <p:spPr>
          <a:xfrm>
            <a:off x="7441808" y="4684542"/>
            <a:ext cx="2096086" cy="978109"/>
          </a:xfrm>
          <a:prstGeom prst="roundRect">
            <a:avLst>
              <a:gd name="adj" fmla="val 0"/>
            </a:avLst>
          </a:prstGeom>
          <a:solidFill>
            <a:srgbClr val="41D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Handle Completion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9DF0450-46F2-451F-8C93-3252197BACE4}"/>
              </a:ext>
            </a:extLst>
          </p:cNvPr>
          <p:cNvSpPr/>
          <p:nvPr/>
        </p:nvSpPr>
        <p:spPr>
          <a:xfrm>
            <a:off x="1097280" y="3754781"/>
            <a:ext cx="10515600" cy="613848"/>
          </a:xfrm>
          <a:prstGeom prst="rightArrow">
            <a:avLst/>
          </a:prstGeom>
          <a:solidFill>
            <a:srgbClr val="99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BEDA22-98F0-4B4D-8158-A049718DD45C}"/>
              </a:ext>
            </a:extLst>
          </p:cNvPr>
          <p:cNvSpPr/>
          <p:nvPr/>
        </p:nvSpPr>
        <p:spPr>
          <a:xfrm>
            <a:off x="196948" y="4684541"/>
            <a:ext cx="2613074" cy="9781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You write the Code which gets executed!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79C3296-56AC-4870-B962-8C936CBEC72C}"/>
              </a:ext>
            </a:extLst>
          </p:cNvPr>
          <p:cNvSpPr/>
          <p:nvPr/>
        </p:nvSpPr>
        <p:spPr>
          <a:xfrm>
            <a:off x="1659988" y="3744914"/>
            <a:ext cx="1693982" cy="623716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F18BFC-07C6-4626-B9E6-A5479351B856}"/>
              </a:ext>
            </a:extLst>
          </p:cNvPr>
          <p:cNvSpPr/>
          <p:nvPr/>
        </p:nvSpPr>
        <p:spPr>
          <a:xfrm>
            <a:off x="3738170" y="3744914"/>
            <a:ext cx="1693982" cy="623716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BA4529-E2DC-4E37-AF8F-5E3F71A7CCD8}"/>
              </a:ext>
            </a:extLst>
          </p:cNvPr>
          <p:cNvSpPr/>
          <p:nvPr/>
        </p:nvSpPr>
        <p:spPr>
          <a:xfrm>
            <a:off x="8800516" y="3784832"/>
            <a:ext cx="1693982" cy="623716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661085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050D-8528-4620-B68B-D7AAA57B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Observables-start-up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9B6B6-9E6F-49DD-AEC5-D8B04EFA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5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9FD9-E37A-4486-9652-85981C3A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6" y="1111347"/>
            <a:ext cx="3438379" cy="506561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02463"/>
                </a:solidFill>
              </a:rPr>
              <a:t>Angular 6 &amp; </a:t>
            </a:r>
            <a:r>
              <a:rPr lang="en-US" sz="4800" dirty="0" err="1">
                <a:solidFill>
                  <a:srgbClr val="F02463"/>
                </a:solidFill>
              </a:rPr>
              <a:t>RxJS</a:t>
            </a:r>
            <a:r>
              <a:rPr lang="en-US" sz="4800" dirty="0">
                <a:solidFill>
                  <a:srgbClr val="F02463"/>
                </a:solidFill>
              </a:rPr>
              <a:t>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63E2-C038-4B42-9575-7225179B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088" y="1111347"/>
            <a:ext cx="7386711" cy="506561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Observable</a:t>
            </a:r>
          </a:p>
          <a:p>
            <a:r>
              <a:rPr lang="en-US" dirty="0"/>
              <a:t>Subscription</a:t>
            </a:r>
          </a:p>
          <a:p>
            <a:r>
              <a:rPr lang="en-US" dirty="0"/>
              <a:t>Subjects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5CA0F8-82FB-4477-A99F-02979D73A7B9}"/>
              </a:ext>
            </a:extLst>
          </p:cNvPr>
          <p:cNvCxnSpPr>
            <a:cxnSpLocks/>
          </p:cNvCxnSpPr>
          <p:nvPr/>
        </p:nvCxnSpPr>
        <p:spPr>
          <a:xfrm>
            <a:off x="3868615" y="1322363"/>
            <a:ext cx="0" cy="465640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99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9FD9-E37A-4486-9652-85981C3A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6" y="1111347"/>
            <a:ext cx="3438379" cy="506561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02463"/>
                </a:solidFill>
              </a:rPr>
              <a:t>Why we need a Router?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63E2-C038-4B42-9575-7225179B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224" y="1111347"/>
            <a:ext cx="7358575" cy="506561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Enter a URL in the address bar and the browser navigates to a corresponding page.</a:t>
            </a:r>
          </a:p>
          <a:p>
            <a:r>
              <a:rPr lang="en-US" dirty="0"/>
              <a:t>Click links on the page and the browser navigates to a new page.</a:t>
            </a:r>
          </a:p>
          <a:p>
            <a:r>
              <a:rPr lang="en-US" dirty="0"/>
              <a:t>Click the browser's back and forward buttons and the browser navigates backward and forward through the history of pages you've seen.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5CA0F8-82FB-4477-A99F-02979D73A7B9}"/>
              </a:ext>
            </a:extLst>
          </p:cNvPr>
          <p:cNvCxnSpPr>
            <a:cxnSpLocks/>
          </p:cNvCxnSpPr>
          <p:nvPr/>
        </p:nvCxnSpPr>
        <p:spPr>
          <a:xfrm>
            <a:off x="3868615" y="1322363"/>
            <a:ext cx="0" cy="465640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253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8023-17F3-4F36-A584-DF9F4D41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 Built-in Angular Observable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5F202-220C-48B8-A5F4-C90BAEDC4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Observables provide support for passing messages between publishers and subscribers in your application. </a:t>
            </a:r>
          </a:p>
          <a:p>
            <a:r>
              <a:rPr lang="en-US" dirty="0"/>
              <a:t>Observables offer significant benefits over other techniques for event handling, asynchronous programming, and handling multiple values.</a:t>
            </a:r>
          </a:p>
        </p:txBody>
      </p:sp>
    </p:spTree>
    <p:extLst>
      <p:ext uri="{BB962C8B-B14F-4D97-AF65-F5344CB8AC3E}">
        <p14:creationId xmlns:p14="http://schemas.microsoft.com/office/powerpoint/2010/main" val="2714451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050D-8528-4620-B68B-D7AAA57B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&amp; Using a First Simple Observable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9B6B6-9E6F-49DD-AEC5-D8B04EFA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F02463"/>
                </a:solidFill>
              </a:rPr>
              <a:t>import { Observer, Observable, Subscription, interval } from '</a:t>
            </a:r>
            <a:r>
              <a:rPr lang="en-US" sz="1800" i="1" dirty="0" err="1">
                <a:solidFill>
                  <a:srgbClr val="F02463"/>
                </a:solidFill>
              </a:rPr>
              <a:t>rxjs</a:t>
            </a:r>
            <a:r>
              <a:rPr lang="en-US" sz="1800" i="1" dirty="0">
                <a:solidFill>
                  <a:srgbClr val="F02463"/>
                </a:solidFill>
              </a:rPr>
              <a:t>’;</a:t>
            </a:r>
          </a:p>
          <a:p>
            <a:pPr marL="0" indent="0">
              <a:buNone/>
            </a:pPr>
            <a:r>
              <a:rPr lang="en-US" sz="1700" dirty="0"/>
              <a:t>const </a:t>
            </a:r>
            <a:r>
              <a:rPr lang="en-US" sz="1700" dirty="0" err="1"/>
              <a:t>myNumbers</a:t>
            </a:r>
            <a:r>
              <a:rPr lang="en-US" sz="1700" dirty="0"/>
              <a:t> = interval(1000)</a:t>
            </a:r>
          </a:p>
          <a:p>
            <a:pPr marL="0" indent="0">
              <a:buNone/>
            </a:pPr>
            <a:r>
              <a:rPr lang="en-US" sz="1700" dirty="0"/>
              <a:t>   .pipe(map(</a:t>
            </a:r>
          </a:p>
          <a:p>
            <a:pPr marL="0" indent="0">
              <a:buNone/>
            </a:pPr>
            <a:r>
              <a:rPr lang="en-US" sz="1700" dirty="0"/>
              <a:t>      (data: number) =&gt; {</a:t>
            </a:r>
          </a:p>
          <a:p>
            <a:pPr marL="0" indent="0">
              <a:buNone/>
            </a:pPr>
            <a:r>
              <a:rPr lang="en-US" sz="1700" dirty="0"/>
              <a:t>          return data * 2;</a:t>
            </a:r>
          </a:p>
          <a:p>
            <a:pPr marL="0" indent="0">
              <a:buNone/>
            </a:pPr>
            <a:r>
              <a:rPr lang="en-US" sz="1700" dirty="0"/>
              <a:t>      }</a:t>
            </a:r>
          </a:p>
          <a:p>
            <a:pPr marL="0" indent="0">
              <a:buNone/>
            </a:pPr>
            <a:r>
              <a:rPr lang="en-US" sz="1700" dirty="0"/>
              <a:t>));</a:t>
            </a:r>
          </a:p>
          <a:p>
            <a:pPr marL="0" indent="0">
              <a:buNone/>
            </a:pPr>
            <a:r>
              <a:rPr lang="en-US" sz="1700" dirty="0" err="1"/>
              <a:t>this.numbersObsSubscription</a:t>
            </a:r>
            <a:r>
              <a:rPr lang="en-US" sz="1700" dirty="0"/>
              <a:t> = </a:t>
            </a:r>
            <a:r>
              <a:rPr lang="en-US" sz="1700" dirty="0" err="1"/>
              <a:t>myNumbers.subscribe</a:t>
            </a:r>
            <a:r>
              <a:rPr lang="en-US" sz="1700" dirty="0"/>
              <a:t>(</a:t>
            </a:r>
          </a:p>
          <a:p>
            <a:pPr marL="0" indent="0">
              <a:buNone/>
            </a:pPr>
            <a:r>
              <a:rPr lang="en-US" sz="1700" dirty="0"/>
              <a:t>    (num: number) =&gt; {</a:t>
            </a:r>
          </a:p>
          <a:p>
            <a:pPr marL="0" indent="0">
              <a:buNone/>
            </a:pPr>
            <a:r>
              <a:rPr lang="en-US" sz="1700" dirty="0"/>
              <a:t>       console.log(num);</a:t>
            </a:r>
          </a:p>
          <a:p>
            <a:pPr marL="0" indent="0">
              <a:buNone/>
            </a:pPr>
            <a:r>
              <a:rPr lang="en-US" sz="1700" dirty="0"/>
              <a:t>    }</a:t>
            </a:r>
          </a:p>
          <a:p>
            <a:pPr marL="0" indent="0">
              <a:buNone/>
            </a:pPr>
            <a:r>
              <a:rPr lang="en-US" sz="1700" dirty="0"/>
              <a:t>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58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9FD9-E37A-4486-9652-85981C3A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6" y="1111347"/>
            <a:ext cx="3438379" cy="506561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02463"/>
                </a:solidFill>
              </a:rPr>
              <a:t>Building &amp; Using a Custom Observable from Scratch</a:t>
            </a:r>
            <a:endParaRPr lang="en-US" sz="4800" dirty="0">
              <a:solidFill>
                <a:srgbClr val="F0246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63E2-C038-4B42-9575-7225179B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088" y="1111347"/>
            <a:ext cx="7386711" cy="50656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const </a:t>
            </a:r>
            <a:r>
              <a:rPr lang="en-US" sz="2000" dirty="0" err="1"/>
              <a:t>myObservable</a:t>
            </a:r>
            <a:r>
              <a:rPr lang="en-US" sz="2000" dirty="0"/>
              <a:t> = </a:t>
            </a:r>
            <a:r>
              <a:rPr lang="en-US" sz="2000" dirty="0" err="1"/>
              <a:t>Observable.create</a:t>
            </a: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(observer: Observer&lt;string&gt;) =&gt; {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observer.next</a:t>
            </a:r>
            <a:r>
              <a:rPr lang="en-US" sz="2000" dirty="0"/>
              <a:t>(1);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observer.next</a:t>
            </a:r>
            <a:r>
              <a:rPr lang="en-US" sz="2000" dirty="0"/>
              <a:t>(2);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observer.next</a:t>
            </a:r>
            <a:r>
              <a:rPr lang="en-US" sz="2000" dirty="0"/>
              <a:t>(3);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setTimeout</a:t>
            </a:r>
            <a:r>
              <a:rPr lang="en-US" sz="2000" dirty="0"/>
              <a:t>(() =&gt; 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observer.next</a:t>
            </a:r>
            <a:r>
              <a:rPr lang="en-US" sz="2000" dirty="0"/>
              <a:t>(4);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observer.complete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}, 1000);</a:t>
            </a:r>
          </a:p>
          <a:p>
            <a:pPr marL="0" indent="0">
              <a:buNone/>
            </a:pPr>
            <a:r>
              <a:rPr lang="en-US" sz="2000" dirty="0"/>
              <a:t>});</a:t>
            </a:r>
          </a:p>
          <a:p>
            <a:pPr marL="0" indent="0">
              <a:buNone/>
            </a:pPr>
            <a:r>
              <a:rPr lang="en-US" sz="2000" dirty="0" err="1"/>
              <a:t>this.customObsSubscription</a:t>
            </a:r>
            <a:r>
              <a:rPr lang="en-US" sz="2000" dirty="0"/>
              <a:t> = </a:t>
            </a:r>
            <a:r>
              <a:rPr lang="en-US" sz="2000" dirty="0" err="1"/>
              <a:t>myObservable.subscribe</a:t>
            </a: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   (data: string) =&gt; { console.log(data); },</a:t>
            </a:r>
          </a:p>
          <a:p>
            <a:pPr marL="0" indent="0">
              <a:buNone/>
            </a:pPr>
            <a:r>
              <a:rPr lang="en-US" sz="2000" dirty="0"/>
              <a:t>   (error: string) =&gt; { console.log(error); },</a:t>
            </a:r>
          </a:p>
          <a:p>
            <a:pPr marL="0" indent="0">
              <a:buNone/>
            </a:pPr>
            <a:r>
              <a:rPr lang="en-US" sz="2000" dirty="0"/>
              <a:t>   () =&gt; { console.log('completed'); },</a:t>
            </a:r>
          </a:p>
          <a:p>
            <a:pPr marL="0" indent="0">
              <a:buNone/>
            </a:pPr>
            <a:r>
              <a:rPr lang="en-US" sz="2000" dirty="0"/>
              <a:t>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5CA0F8-82FB-4477-A99F-02979D73A7B9}"/>
              </a:ext>
            </a:extLst>
          </p:cNvPr>
          <p:cNvCxnSpPr>
            <a:cxnSpLocks/>
          </p:cNvCxnSpPr>
          <p:nvPr/>
        </p:nvCxnSpPr>
        <p:spPr>
          <a:xfrm>
            <a:off x="3868615" y="1322363"/>
            <a:ext cx="0" cy="465640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123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8023-17F3-4F36-A584-DF9F4D41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Unsubscribe!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5F202-220C-48B8-A5F4-C90BAEDC4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import { Subscription } from '</a:t>
            </a:r>
            <a:r>
              <a:rPr lang="en-US" sz="2200" dirty="0" err="1"/>
              <a:t>rxjs</a:t>
            </a:r>
            <a:r>
              <a:rPr lang="en-US" sz="2200" dirty="0"/>
              <a:t>';</a:t>
            </a:r>
          </a:p>
          <a:p>
            <a:pPr marL="0" indent="0">
              <a:buNone/>
            </a:pPr>
            <a:r>
              <a:rPr lang="en-US" sz="1800" dirty="0"/>
              <a:t>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numbersObsSubscription</a:t>
            </a:r>
            <a:r>
              <a:rPr lang="en-US" sz="1800" dirty="0"/>
              <a:t>: Subscription;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customObsSubscription</a:t>
            </a:r>
            <a:r>
              <a:rPr lang="en-US" sz="1800" dirty="0"/>
              <a:t>: Subscription;</a:t>
            </a:r>
          </a:p>
          <a:p>
            <a:pPr marL="0" indent="0">
              <a:buNone/>
            </a:pPr>
            <a:r>
              <a:rPr lang="en-US" sz="2000" dirty="0"/>
              <a:t>  …..</a:t>
            </a:r>
          </a:p>
          <a:p>
            <a:pPr marL="0" indent="0">
              <a:buNone/>
            </a:pPr>
            <a:r>
              <a:rPr lang="en-US" sz="2000" dirty="0"/>
              <a:t>  …..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ngOnDestroy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this.numbersObsSubscription.unsubscribe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this.customObsSubscription.unsubscribe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47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8023-17F3-4F36-A584-DF9F4D41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5F202-220C-48B8-A5F4-C90BAEDC4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47842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Subscription using operator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ECFDC4-B669-4836-BD68-80A7F940CF54}"/>
              </a:ext>
            </a:extLst>
          </p:cNvPr>
          <p:cNvSpPr/>
          <p:nvPr/>
        </p:nvSpPr>
        <p:spPr>
          <a:xfrm>
            <a:off x="3954194" y="5259673"/>
            <a:ext cx="4283612" cy="411250"/>
          </a:xfrm>
          <a:prstGeom prst="roundRect">
            <a:avLst>
              <a:gd name="adj" fmla="val 0"/>
            </a:avLst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Subscription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49F987-A920-4DA0-B7C8-D23B426FCE25}"/>
              </a:ext>
            </a:extLst>
          </p:cNvPr>
          <p:cNvSpPr/>
          <p:nvPr/>
        </p:nvSpPr>
        <p:spPr>
          <a:xfrm>
            <a:off x="1659988" y="2070763"/>
            <a:ext cx="8834510" cy="662950"/>
          </a:xfrm>
          <a:prstGeom prst="roundRect">
            <a:avLst>
              <a:gd name="adj" fmla="val 0"/>
            </a:avLst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Observable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1F985E-5563-498D-A225-953B71734826}"/>
              </a:ext>
            </a:extLst>
          </p:cNvPr>
          <p:cNvSpPr/>
          <p:nvPr/>
        </p:nvSpPr>
        <p:spPr>
          <a:xfrm>
            <a:off x="1659988" y="2733714"/>
            <a:ext cx="8834510" cy="6952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Various Data Sources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(User Input) Events, Http Requests, Triggered in Code, …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CAD14C-062E-4DCD-BCEC-26F40AB7C118}"/>
              </a:ext>
            </a:extLst>
          </p:cNvPr>
          <p:cNvSpPr/>
          <p:nvPr/>
        </p:nvSpPr>
        <p:spPr>
          <a:xfrm>
            <a:off x="3353969" y="4684543"/>
            <a:ext cx="5446547" cy="411250"/>
          </a:xfrm>
          <a:prstGeom prst="roundRect">
            <a:avLst>
              <a:gd name="adj" fmla="val 0"/>
            </a:avLst>
          </a:prstGeom>
          <a:solidFill>
            <a:srgbClr val="41D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Operators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9DF0450-46F2-451F-8C93-3252197BACE4}"/>
              </a:ext>
            </a:extLst>
          </p:cNvPr>
          <p:cNvSpPr/>
          <p:nvPr/>
        </p:nvSpPr>
        <p:spPr>
          <a:xfrm>
            <a:off x="1097280" y="3754781"/>
            <a:ext cx="10515600" cy="613848"/>
          </a:xfrm>
          <a:prstGeom prst="rightArrow">
            <a:avLst/>
          </a:prstGeom>
          <a:solidFill>
            <a:srgbClr val="99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7B1ACD-CF78-4204-BD9A-BCF450ABC10E}"/>
              </a:ext>
            </a:extLst>
          </p:cNvPr>
          <p:cNvSpPr/>
          <p:nvPr/>
        </p:nvSpPr>
        <p:spPr>
          <a:xfrm>
            <a:off x="1659988" y="3744914"/>
            <a:ext cx="1693982" cy="623716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D78876-067E-4329-B43B-ADCEAE607B7E}"/>
              </a:ext>
            </a:extLst>
          </p:cNvPr>
          <p:cNvSpPr/>
          <p:nvPr/>
        </p:nvSpPr>
        <p:spPr>
          <a:xfrm>
            <a:off x="3738170" y="3744914"/>
            <a:ext cx="1693982" cy="623716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7889E3-3E83-4FE4-9990-4FFE7C0E8A7C}"/>
              </a:ext>
            </a:extLst>
          </p:cNvPr>
          <p:cNvSpPr/>
          <p:nvPr/>
        </p:nvSpPr>
        <p:spPr>
          <a:xfrm>
            <a:off x="8800516" y="3784832"/>
            <a:ext cx="1693982" cy="623716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4D28029-184A-4455-9CEE-75E9ED3A7790}"/>
              </a:ext>
            </a:extLst>
          </p:cNvPr>
          <p:cNvSpPr/>
          <p:nvPr/>
        </p:nvSpPr>
        <p:spPr>
          <a:xfrm>
            <a:off x="3935436" y="5923670"/>
            <a:ext cx="4283612" cy="411250"/>
          </a:xfrm>
          <a:prstGeom prst="roundRect">
            <a:avLst>
              <a:gd name="adj" fmla="val 0"/>
            </a:avLst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Observer</a:t>
            </a:r>
          </a:p>
        </p:txBody>
      </p:sp>
    </p:spTree>
    <p:extLst>
      <p:ext uri="{BB962C8B-B14F-4D97-AF65-F5344CB8AC3E}">
        <p14:creationId xmlns:p14="http://schemas.microsoft.com/office/powerpoint/2010/main" val="4112535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050D-8528-4620-B68B-D7AAA57B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Where to learn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9B6B6-9E6F-49DD-AEC5-D8B04EFA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http://reactivex.io/rxjs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558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9FD9-E37A-4486-9652-85981C3A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6" y="1111347"/>
            <a:ext cx="3438379" cy="506561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02463"/>
                </a:solidFill>
              </a:rPr>
              <a:t>Using Subjects to Pass AND Listen to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63E2-C038-4B42-9575-7225179B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088" y="1111347"/>
            <a:ext cx="7386711" cy="506561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5CA0F8-82FB-4477-A99F-02979D73A7B9}"/>
              </a:ext>
            </a:extLst>
          </p:cNvPr>
          <p:cNvCxnSpPr>
            <a:cxnSpLocks/>
          </p:cNvCxnSpPr>
          <p:nvPr/>
        </p:nvCxnSpPr>
        <p:spPr>
          <a:xfrm>
            <a:off x="3868615" y="1322363"/>
            <a:ext cx="0" cy="465640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2907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8023-17F3-4F36-A584-DF9F4D41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Understanding Observable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5F202-220C-48B8-A5F4-C90BAEDC4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5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050D-8528-4620-B68B-D7AAA57B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02463"/>
                </a:solidFill>
              </a:rPr>
              <a:t>RxJS</a:t>
            </a:r>
            <a:r>
              <a:rPr lang="en-US" dirty="0">
                <a:solidFill>
                  <a:srgbClr val="F02463"/>
                </a:solidFill>
              </a:rPr>
              <a:t> 6 without </a:t>
            </a:r>
            <a:r>
              <a:rPr lang="en-US" dirty="0" err="1">
                <a:solidFill>
                  <a:srgbClr val="F02463"/>
                </a:solidFill>
              </a:rPr>
              <a:t>rxjs-compat</a:t>
            </a:r>
            <a:endParaRPr lang="en-US" dirty="0">
              <a:solidFill>
                <a:srgbClr val="F0246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9B6B6-9E6F-49DD-AEC5-D8B04EFA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9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9FD9-E37A-4486-9652-85981C3A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6" y="1111347"/>
            <a:ext cx="3438379" cy="5065615"/>
          </a:xfrm>
        </p:spPr>
        <p:txBody>
          <a:bodyPr>
            <a:normAutofit/>
          </a:bodyPr>
          <a:lstStyle/>
          <a:p>
            <a:pPr algn="ctr"/>
            <a:r>
              <a:rPr lang="en-US" sz="4200" dirty="0">
                <a:solidFill>
                  <a:srgbClr val="F02463"/>
                </a:solidFill>
              </a:rPr>
              <a:t>observables-final-without-</a:t>
            </a:r>
            <a:r>
              <a:rPr lang="en-US" sz="4200" dirty="0" err="1">
                <a:solidFill>
                  <a:srgbClr val="F02463"/>
                </a:solidFill>
              </a:rPr>
              <a:t>rxjs</a:t>
            </a:r>
            <a:r>
              <a:rPr lang="en-US" sz="4200" dirty="0">
                <a:solidFill>
                  <a:srgbClr val="F02463"/>
                </a:solidFill>
              </a:rPr>
              <a:t>-</a:t>
            </a:r>
            <a:r>
              <a:rPr lang="en-US" sz="4200" dirty="0" err="1">
                <a:solidFill>
                  <a:srgbClr val="F02463"/>
                </a:solidFill>
              </a:rPr>
              <a:t>compat</a:t>
            </a:r>
            <a:endParaRPr lang="en-US" sz="4200" dirty="0">
              <a:solidFill>
                <a:srgbClr val="F0246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63E2-C038-4B42-9575-7225179B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088" y="1111347"/>
            <a:ext cx="7386711" cy="506561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5CA0F8-82FB-4477-A99F-02979D73A7B9}"/>
              </a:ext>
            </a:extLst>
          </p:cNvPr>
          <p:cNvCxnSpPr>
            <a:cxnSpLocks/>
          </p:cNvCxnSpPr>
          <p:nvPr/>
        </p:nvCxnSpPr>
        <p:spPr>
          <a:xfrm>
            <a:off x="3868615" y="1322363"/>
            <a:ext cx="0" cy="465640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2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828A96-F4C4-4B88-AA20-7F17B2157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7036-61AB-485E-BAEF-580E3E93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825D0-F2AC-4EDA-A84A-99BA27D2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285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1E0D4-370F-4DE4-9CC4-6C4FDE12E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8800" dirty="0">
                <a:solidFill>
                  <a:srgbClr val="E81231"/>
                </a:solidFill>
                <a:latin typeface="Brush Script MT" panose="030608020404060703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560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8F18-8EAC-4E72-B141-42F3C3AC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Understanding the Example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E9FE-C66D-4CF4-9CC2-BE361B9E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localhost:4200</a:t>
            </a:r>
          </a:p>
          <a:p>
            <a:pPr marL="0" indent="0">
              <a:buNone/>
            </a:pPr>
            <a:r>
              <a:rPr lang="en-US" dirty="0"/>
              <a:t>localhost:4200/home</a:t>
            </a:r>
          </a:p>
          <a:p>
            <a:pPr marL="0" indent="0">
              <a:buNone/>
            </a:pPr>
            <a:r>
              <a:rPr lang="en-US" dirty="0"/>
              <a:t>localhost:4200/server</a:t>
            </a:r>
          </a:p>
          <a:p>
            <a:pPr marL="0" indent="0">
              <a:buNone/>
            </a:pPr>
            <a:r>
              <a:rPr lang="en-US" dirty="0"/>
              <a:t>localhost:4200/user</a:t>
            </a:r>
          </a:p>
          <a:p>
            <a:pPr marL="0" indent="0">
              <a:buNone/>
            </a:pPr>
            <a:r>
              <a:rPr lang="en-US" dirty="0"/>
              <a:t>localhost:4200/user/user-details</a:t>
            </a:r>
          </a:p>
        </p:txBody>
      </p:sp>
    </p:spTree>
    <p:extLst>
      <p:ext uri="{BB962C8B-B14F-4D97-AF65-F5344CB8AC3E}">
        <p14:creationId xmlns:p14="http://schemas.microsoft.com/office/powerpoint/2010/main" val="105783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6362-E58B-4456-93AB-B4E7D437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Setting Up and Loading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42B0-3C5E-4D40-8DEA-EE519CE99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{ Routes, </a:t>
            </a:r>
            <a:r>
              <a:rPr lang="en-US" dirty="0" err="1"/>
              <a:t>RouterModule</a:t>
            </a:r>
            <a:r>
              <a:rPr lang="en-US" dirty="0"/>
              <a:t> } from '@angular/router’;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const routes: Routes = [];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@</a:t>
            </a:r>
            <a:r>
              <a:rPr lang="en-US" sz="2400" dirty="0" err="1"/>
              <a:t>NgModule</a:t>
            </a:r>
            <a:r>
              <a:rPr lang="en-US" sz="2400" dirty="0"/>
              <a:t>({</a:t>
            </a:r>
          </a:p>
          <a:p>
            <a:pPr marL="0" indent="0">
              <a:buNone/>
            </a:pPr>
            <a:r>
              <a:rPr lang="en-US" sz="2400" dirty="0"/>
              <a:t>imports: [</a:t>
            </a:r>
            <a:r>
              <a:rPr lang="en-US" sz="2400" dirty="0" err="1"/>
              <a:t>RouterModule.forRoot</a:t>
            </a:r>
            <a:r>
              <a:rPr lang="en-US" sz="2400" dirty="0"/>
              <a:t>(routes)],</a:t>
            </a:r>
          </a:p>
          <a:p>
            <a:pPr marL="0" indent="0">
              <a:buNone/>
            </a:pPr>
            <a:r>
              <a:rPr lang="en-US" sz="2400" dirty="0"/>
              <a:t>exports: [</a:t>
            </a:r>
            <a:r>
              <a:rPr lang="en-US" sz="2400" dirty="0" err="1"/>
              <a:t>RouterModule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})</a:t>
            </a:r>
          </a:p>
          <a:p>
            <a:pPr marL="0" indent="0">
              <a:buNone/>
            </a:pPr>
            <a:r>
              <a:rPr lang="en-US" sz="2400" dirty="0"/>
              <a:t>export class </a:t>
            </a:r>
            <a:r>
              <a:rPr lang="en-US" sz="2400" dirty="0" err="1"/>
              <a:t>AppRoutingModule</a:t>
            </a:r>
            <a:r>
              <a:rPr lang="en-US" sz="2400" dirty="0"/>
              <a:t> {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8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9FD9-E37A-4486-9652-85981C3A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6" y="1111347"/>
            <a:ext cx="3438379" cy="50656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02463"/>
                </a:solidFill>
              </a:rPr>
              <a:t>Navigating with </a:t>
            </a:r>
            <a:r>
              <a:rPr lang="en-US" sz="4000" dirty="0" err="1">
                <a:solidFill>
                  <a:srgbClr val="F02463"/>
                </a:solidFill>
              </a:rPr>
              <a:t>RouterLinks</a:t>
            </a:r>
            <a:endParaRPr lang="en-US" sz="4000" dirty="0">
              <a:solidFill>
                <a:srgbClr val="F0246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63E2-C038-4B42-9575-7225179B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616" y="1111347"/>
            <a:ext cx="7485184" cy="506561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>
                <a:hlinkClick r:id="rId2"/>
              </a:rPr>
              <a:t>router-outlet</a:t>
            </a:r>
            <a:r>
              <a:rPr lang="en-US" sz="2000" dirty="0"/>
              <a:t>&gt;&lt;/</a:t>
            </a:r>
            <a:r>
              <a:rPr lang="en-US" sz="2000" dirty="0">
                <a:hlinkClick r:id="rId2"/>
              </a:rPr>
              <a:t>router-outlet</a:t>
            </a:r>
            <a:r>
              <a:rPr lang="en-US" sz="2000" dirty="0"/>
              <a:t>&gt; </a:t>
            </a:r>
          </a:p>
          <a:p>
            <a:pPr marL="0" indent="0">
              <a:buNone/>
            </a:pPr>
            <a:r>
              <a:rPr lang="en-US" sz="2000" dirty="0"/>
              <a:t>&lt;!-- Routed </a:t>
            </a:r>
            <a:r>
              <a:rPr lang="en-US" sz="2000" dirty="0">
                <a:hlinkClick r:id="rId3"/>
              </a:rPr>
              <a:t>components</a:t>
            </a:r>
            <a:r>
              <a:rPr lang="en-US" sz="2000" dirty="0"/>
              <a:t> go here --&gt;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&lt;a </a:t>
            </a:r>
            <a:r>
              <a:rPr lang="en-US" sz="2000" dirty="0" err="1"/>
              <a:t>routerLink</a:t>
            </a:r>
            <a:r>
              <a:rPr lang="en-US" sz="2000" dirty="0"/>
              <a:t>="/"&gt;Home&lt;/a&gt;</a:t>
            </a:r>
          </a:p>
          <a:p>
            <a:pPr marL="0" indent="0">
              <a:buNone/>
            </a:pPr>
            <a:r>
              <a:rPr lang="en-US" sz="2000" dirty="0"/>
              <a:t>&lt;a </a:t>
            </a:r>
            <a:r>
              <a:rPr lang="en-US" sz="2000" dirty="0" err="1"/>
              <a:t>routerLink</a:t>
            </a:r>
            <a:r>
              <a:rPr lang="en-US" sz="2000" dirty="0"/>
              <a:t>="/users"&gt;Home&lt;/a&gt;</a:t>
            </a:r>
          </a:p>
          <a:p>
            <a:pPr marL="0" indent="0">
              <a:buNone/>
            </a:pPr>
            <a:r>
              <a:rPr lang="en-US" sz="2000" dirty="0"/>
              <a:t>&lt;a </a:t>
            </a:r>
            <a:r>
              <a:rPr lang="en-US" sz="2000" dirty="0" err="1"/>
              <a:t>routerLink</a:t>
            </a:r>
            <a:r>
              <a:rPr lang="en-US" sz="2000" dirty="0"/>
              <a:t>="/"&gt;Home&lt;/a&gt;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5CA0F8-82FB-4477-A99F-02979D73A7B9}"/>
              </a:ext>
            </a:extLst>
          </p:cNvPr>
          <p:cNvCxnSpPr>
            <a:cxnSpLocks/>
          </p:cNvCxnSpPr>
          <p:nvPr/>
        </p:nvCxnSpPr>
        <p:spPr>
          <a:xfrm>
            <a:off x="3868615" y="1322363"/>
            <a:ext cx="0" cy="465640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40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8F18-8EAC-4E72-B141-42F3C3AC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Understanding the Navigation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E9FE-C66D-4CF4-9CC2-BE361B9E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RouterLink</a:t>
            </a:r>
            <a:r>
              <a:rPr lang="en-US" dirty="0"/>
              <a:t> directives on the anchor tags give the router control over those elements.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navigation paths are fixed, so you can assign a string to the </a:t>
            </a:r>
            <a:r>
              <a:rPr lang="en-US" dirty="0" err="1"/>
              <a:t>routerLink</a:t>
            </a:r>
            <a:r>
              <a:rPr lang="en-US" dirty="0"/>
              <a:t> (a "one-time" binding).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Had the navigation path been more dynamic, you could have bound to a template expression that returned an array of route link parameters (the link parameters array).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router resolves that array into a complete URL.</a:t>
            </a:r>
          </a:p>
        </p:txBody>
      </p:sp>
    </p:spTree>
    <p:extLst>
      <p:ext uri="{BB962C8B-B14F-4D97-AF65-F5344CB8AC3E}">
        <p14:creationId xmlns:p14="http://schemas.microsoft.com/office/powerpoint/2010/main" val="363158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8575</TotalTime>
  <Words>1412</Words>
  <Application>Microsoft Office PowerPoint</Application>
  <PresentationFormat>Widescreen</PresentationFormat>
  <Paragraphs>299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Algerian</vt:lpstr>
      <vt:lpstr>Arial</vt:lpstr>
      <vt:lpstr>Arial Rounded MT Bold</vt:lpstr>
      <vt:lpstr>Brush Script MT</vt:lpstr>
      <vt:lpstr>Calibri</vt:lpstr>
      <vt:lpstr>Office Theme</vt:lpstr>
      <vt:lpstr>Angular</vt:lpstr>
      <vt:lpstr>Main Objective</vt:lpstr>
      <vt:lpstr>Module Introduction</vt:lpstr>
      <vt:lpstr>Why we need a Router?</vt:lpstr>
      <vt:lpstr>PowerPoint Presentation</vt:lpstr>
      <vt:lpstr>Understanding the Example Project</vt:lpstr>
      <vt:lpstr>Setting Up and Loading Routes</vt:lpstr>
      <vt:lpstr>Navigating with RouterLinks</vt:lpstr>
      <vt:lpstr>Understanding the Navigation Paths</vt:lpstr>
      <vt:lpstr>Styling Active RouterLinks</vt:lpstr>
      <vt:lpstr>Navigating Programmatically</vt:lpstr>
      <vt:lpstr>Using Relative Paths in Programmatic Navigation</vt:lpstr>
      <vt:lpstr>Passing Parameters to Routes</vt:lpstr>
      <vt:lpstr>Fetching Route Parameters</vt:lpstr>
      <vt:lpstr>Fetching Route Parameters Reactively</vt:lpstr>
      <vt:lpstr>An Important Note about Route Observables</vt:lpstr>
      <vt:lpstr>Passing Query Parameters and Fragments </vt:lpstr>
      <vt:lpstr>Retrieving Query Parameters and Fragments </vt:lpstr>
      <vt:lpstr>Practicing and some Common Gotchas</vt:lpstr>
      <vt:lpstr>Setting up Child (Nested) Routes</vt:lpstr>
      <vt:lpstr>Using Query Parameters - Practice</vt:lpstr>
      <vt:lpstr>Configuring the Handling of Query Parameters</vt:lpstr>
      <vt:lpstr>Redirecting and Wildcard Routes</vt:lpstr>
      <vt:lpstr>Important: Redirection Path Matching</vt:lpstr>
      <vt:lpstr>Outsourcing the Route Configuration</vt:lpstr>
      <vt:lpstr>An Introduction to Guards</vt:lpstr>
      <vt:lpstr>Protecting Routes with canActivate</vt:lpstr>
      <vt:lpstr>Protecting Child (Nested) Routes with canActivateChild</vt:lpstr>
      <vt:lpstr>Using a Fake Auth Service</vt:lpstr>
      <vt:lpstr>Controlling Navigation with canDeactivate </vt:lpstr>
      <vt:lpstr>Passing Static Data to a Route</vt:lpstr>
      <vt:lpstr>Resolving Dynamic Data with the resolve Guard</vt:lpstr>
      <vt:lpstr>Understanding Location Strategies</vt:lpstr>
      <vt:lpstr>PowerPoint Presentation</vt:lpstr>
      <vt:lpstr>Observables</vt:lpstr>
      <vt:lpstr>Observables</vt:lpstr>
      <vt:lpstr>Module Introduction</vt:lpstr>
      <vt:lpstr>Observables-start-up</vt:lpstr>
      <vt:lpstr>Angular 6 &amp; RxJS 6</vt:lpstr>
      <vt:lpstr>Analyzing a Built-in Angular Observable</vt:lpstr>
      <vt:lpstr>Building &amp; Using a First Simple Observable</vt:lpstr>
      <vt:lpstr>Building &amp; Using a Custom Observable from Scratch</vt:lpstr>
      <vt:lpstr>Unsubscribe!</vt:lpstr>
      <vt:lpstr>Operator</vt:lpstr>
      <vt:lpstr>Where to learn more</vt:lpstr>
      <vt:lpstr>Using Subjects to Pass AND Listen to Data</vt:lpstr>
      <vt:lpstr>Understanding Observable Operators</vt:lpstr>
      <vt:lpstr>RxJS 6 without rxjs-compat</vt:lpstr>
      <vt:lpstr>observables-final-without-rxjs-compat</vt:lpstr>
      <vt:lpstr>Wrap 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Eyeopen</dc:creator>
  <cp:lastModifiedBy>Marikannan Rajendran</cp:lastModifiedBy>
  <cp:revision>72</cp:revision>
  <dcterms:created xsi:type="dcterms:W3CDTF">2018-10-28T13:19:57Z</dcterms:created>
  <dcterms:modified xsi:type="dcterms:W3CDTF">2022-06-10T07:55:17Z</dcterms:modified>
</cp:coreProperties>
</file>