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344" r:id="rId4"/>
    <p:sldId id="345" r:id="rId5"/>
    <p:sldId id="258" r:id="rId6"/>
    <p:sldId id="267" r:id="rId7"/>
    <p:sldId id="268" r:id="rId8"/>
    <p:sldId id="269" r:id="rId9"/>
    <p:sldId id="289" r:id="rId10"/>
    <p:sldId id="272" r:id="rId11"/>
    <p:sldId id="273" r:id="rId12"/>
    <p:sldId id="346" r:id="rId13"/>
    <p:sldId id="260" r:id="rId14"/>
    <p:sldId id="291" r:id="rId15"/>
    <p:sldId id="299" r:id="rId16"/>
    <p:sldId id="351" r:id="rId17"/>
    <p:sldId id="352" r:id="rId18"/>
    <p:sldId id="353" r:id="rId19"/>
    <p:sldId id="261" r:id="rId20"/>
    <p:sldId id="263" r:id="rId21"/>
    <p:sldId id="300" r:id="rId22"/>
    <p:sldId id="301" r:id="rId23"/>
    <p:sldId id="343" r:id="rId24"/>
    <p:sldId id="274" r:id="rId25"/>
    <p:sldId id="265" r:id="rId26"/>
    <p:sldId id="262" r:id="rId27"/>
    <p:sldId id="292" r:id="rId28"/>
    <p:sldId id="294" r:id="rId29"/>
    <p:sldId id="295" r:id="rId30"/>
    <p:sldId id="296" r:id="rId31"/>
    <p:sldId id="297" r:id="rId32"/>
    <p:sldId id="302" r:id="rId33"/>
    <p:sldId id="298" r:id="rId34"/>
    <p:sldId id="290" r:id="rId35"/>
    <p:sldId id="347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5" r:id="rId47"/>
    <p:sldId id="348" r:id="rId48"/>
    <p:sldId id="313" r:id="rId49"/>
    <p:sldId id="314" r:id="rId50"/>
    <p:sldId id="316" r:id="rId51"/>
    <p:sldId id="317" r:id="rId52"/>
    <p:sldId id="318" r:id="rId53"/>
    <p:sldId id="319" r:id="rId54"/>
    <p:sldId id="321" r:id="rId55"/>
    <p:sldId id="320" r:id="rId56"/>
    <p:sldId id="288" r:id="rId57"/>
    <p:sldId id="322" r:id="rId58"/>
    <p:sldId id="325" r:id="rId59"/>
    <p:sldId id="326" r:id="rId60"/>
    <p:sldId id="350" r:id="rId61"/>
    <p:sldId id="327" r:id="rId62"/>
    <p:sldId id="328" r:id="rId63"/>
    <p:sldId id="329" r:id="rId64"/>
    <p:sldId id="337" r:id="rId65"/>
    <p:sldId id="338" r:id="rId66"/>
    <p:sldId id="332" r:id="rId67"/>
    <p:sldId id="333" r:id="rId68"/>
    <p:sldId id="342" r:id="rId69"/>
    <p:sldId id="336" r:id="rId70"/>
    <p:sldId id="323" r:id="rId71"/>
    <p:sldId id="324" r:id="rId72"/>
    <p:sldId id="340" r:id="rId73"/>
    <p:sldId id="339" r:id="rId74"/>
    <p:sldId id="341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463"/>
    <a:srgbClr val="E81231"/>
    <a:srgbClr val="E65514"/>
    <a:srgbClr val="AE0EA6"/>
    <a:srgbClr val="DEE30F"/>
    <a:srgbClr val="00FF00"/>
    <a:srgbClr val="00CC00"/>
    <a:srgbClr val="FF0000"/>
    <a:srgbClr val="41D60C"/>
    <a:srgbClr val="A09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72079-56F1-4F27-956D-A22D9D42F83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39397-302F-4AB3-A647-877BB55F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39397-302F-4AB3-A647-877BB55F11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8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Tips and Tricks:</a:t>
            </a:r>
          </a:p>
          <a:p>
            <a:r>
              <a:rPr lang="en-US" dirty="0" err="1"/>
              <a:t>VSCode</a:t>
            </a:r>
            <a:r>
              <a:rPr lang="en-US" dirty="0"/>
              <a:t>-&gt;File-&gt;Preferences-&gt;Settings-&gt;Search </a:t>
            </a:r>
            <a:r>
              <a:rPr lang="en-US" dirty="0" err="1"/>
              <a:t>settings.json</a:t>
            </a:r>
            <a:r>
              <a:rPr lang="en-US" dirty="0"/>
              <a:t> then click edit </a:t>
            </a:r>
            <a:r>
              <a:rPr lang="en-US" dirty="0" err="1"/>
              <a:t>settings.json</a:t>
            </a:r>
            <a:endParaRPr lang="en-US" dirty="0"/>
          </a:p>
          <a:p>
            <a:r>
              <a:rPr lang="en-US" dirty="0"/>
              <a:t>Type,</a:t>
            </a:r>
          </a:p>
          <a:p>
            <a:r>
              <a:rPr lang="en-US" dirty="0"/>
              <a:t>“workbench.editor.</a:t>
            </a:r>
            <a:r>
              <a:rPr lang="en-US" dirty="0" err="1"/>
              <a:t>enablePreview</a:t>
            </a:r>
            <a:r>
              <a:rPr lang="en-US" dirty="0"/>
              <a:t>”:false,</a:t>
            </a:r>
          </a:p>
          <a:p>
            <a:r>
              <a:rPr lang="en-US" dirty="0"/>
              <a:t>“workbench.editor.</a:t>
            </a:r>
            <a:r>
              <a:rPr lang="en-US" dirty="0" err="1"/>
              <a:t>enablePreviewFromQuickOpen</a:t>
            </a:r>
            <a:r>
              <a:rPr lang="en-US" dirty="0"/>
              <a:t>”:false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39397-302F-4AB3-A647-877BB55F11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7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tslint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Type number trivially inferred from a number literal, remove type annotation [no-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-types]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tslint.json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the "no-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-types" attribute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 ignore-properties to its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39397-302F-4AB3-A647-877BB55F118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allowNewServer</a:t>
            </a:r>
            <a:r>
              <a:rPr lang="en-US" dirty="0"/>
              <a:t> = false;</a:t>
            </a:r>
          </a:p>
          <a:p>
            <a:endParaRPr lang="en-US" dirty="0"/>
          </a:p>
          <a:p>
            <a:r>
              <a:rPr lang="en-US" dirty="0"/>
              <a:t>&lt;p&gt;{{ </a:t>
            </a:r>
            <a:r>
              <a:rPr lang="en-US" dirty="0" err="1"/>
              <a:t>allowNewServer</a:t>
            </a:r>
            <a:r>
              <a:rPr lang="en-US" dirty="0"/>
              <a:t> }}&lt;/p&gt; -- String Interpolation</a:t>
            </a:r>
          </a:p>
          <a:p>
            <a:endParaRPr lang="en-US" dirty="0"/>
          </a:p>
          <a:p>
            <a:r>
              <a:rPr lang="en-US" dirty="0"/>
              <a:t>&lt;p [</a:t>
            </a:r>
            <a:r>
              <a:rPr lang="en-US" dirty="0" err="1"/>
              <a:t>innerText</a:t>
            </a:r>
            <a:r>
              <a:rPr lang="en-US" dirty="0"/>
              <a:t>]=“</a:t>
            </a:r>
            <a:r>
              <a:rPr lang="en-US" dirty="0" err="1"/>
              <a:t>allowNewServer</a:t>
            </a:r>
            <a:r>
              <a:rPr lang="en-US" dirty="0"/>
              <a:t>”&gt;&lt;/p&gt;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39397-302F-4AB3-A647-877BB55F11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9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update the </a:t>
            </a:r>
            <a:r>
              <a:rPr lang="en-US" dirty="0" err="1"/>
              <a:t>tslint.json</a:t>
            </a:r>
            <a:r>
              <a:rPr lang="en-US" dirty="0"/>
              <a:t> file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"no-input-rename": true,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"no-output-rename": true,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39397-302F-4AB3-A647-877BB55F118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5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0DF9-3E7F-405C-80F2-6379190C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DBB35-D8B7-4765-A54D-13F926F35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582B-A84F-4990-A818-68520B62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0E96-A70A-4845-A3A1-35C13C8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2DE-76DF-46C2-815B-D261241F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270B-879F-4B03-95E7-707FD90B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8B858-F31A-4324-B59B-01EE38FF7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83FAB-76CF-42DD-8176-16CAAF4C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BE3A-EE9F-4E53-855E-0B277768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9EE93-C06C-45D3-9997-B1D1DBA0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2023D-AFAC-42DE-AB4B-4CC548A0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DD9D-F146-409A-9E58-32557631F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3053-FF63-4B1C-84C3-5358A2A0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7340-8E9A-4E3E-BC4E-36AAD17A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0595-90E7-46A2-80F5-6773018A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D29D7-BB03-4750-BC68-289CD1BFA7A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2ED50C-AD3F-494D-A0BD-C1F2D903D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4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3752-59CD-49EC-900C-8004D8A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A539-2EFF-4DDF-BFDE-B3C91DB3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FD08-B2D8-4603-AA47-BECF3434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DA79-0810-4703-A4DB-C8831A80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7D1E-DFFC-417B-ACD9-69FFEF85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7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72D5-DBB5-4C6D-BB85-6BC8D953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0A007-9BED-46AA-A9CC-9F919BFD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E19A-EAED-4F28-8A5D-8B19BF81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A4EF-BBF6-4152-92E1-910FBAED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4A30-1E29-4DC6-965C-2F9413AA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5C0-3E6F-45D6-8884-7FF26647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E4AA-BAEF-41F7-8CB1-BA66ABA5F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7520A-E669-496D-852F-8D7743E6A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9E074-812F-4E7A-BF15-89FBB4BB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6C0F-6458-4049-9678-C7733C25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A9EA9-8519-4072-B21D-899A6270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AB40-686A-429A-837B-E5F23656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259D3-23EB-412D-8063-084EF0337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AEF66-873E-44BB-BCEB-747E10B9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B1AF3-9EAC-44BA-A7FD-5BDB5CE6F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D6D65-6A81-43E1-8A36-521DE8CF4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E7E87-6ED9-413B-939F-D0A9381D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1ED2F-E362-46F7-8A44-906B3A8A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6A874-AE10-42AF-8C43-4E704F5C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ED18-2234-4EDC-AF03-07415E5F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FD4AA-4955-4DB1-9D67-F4C6B350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A5DAD-F3AF-44C9-A2CD-DAAD85C9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194A1-F5C9-4F8B-8B0B-ED1143BC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49534-2A12-4B3D-9E19-49E16B72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A26F0-59F5-4C51-9ABF-D98B73F5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9E074-4A51-4B5B-88FC-3857B95B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0C9F-5BC2-4459-82F1-E6026182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D488-2D52-4A8C-959E-24042C3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5D701-A1F5-42B4-B0B0-27C60315B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72767-F08D-4E7A-AD4C-AFAD8DCF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7D67C-C432-4E91-8AD7-2CA5C6BA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4985D-B241-4191-AE44-49A46DFB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4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BD14-5230-4F72-88A8-6B61E5C0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E1713-47FA-48B8-BE71-B97F2E6B7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26DE0-DFED-4887-8155-4DDAB513E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DBF4F-74FB-4848-AFD2-B6EF88D3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1375-2543-4045-985A-C443368021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E793-BE22-406D-A2CB-C86EFE63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AC790-3E00-45B8-8178-0F830BC7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25B01-BF6A-4E4C-B1EB-5E44B7F2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C9EF2-E475-4FF8-9A72-5B2D6490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832B-0210-4EE7-99D5-F7709729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1375-2543-4045-985A-C4433680210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F129-A7D8-40ED-89DC-6A449414C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DE37-63F6-4D8A-8DB0-B6ECC738A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D18C-F5EE-46C0-9AF9-C53677C6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6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Handboo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book.js.org/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-fullstack.github.io/get-started/" TargetMode="External"/><Relationship Id="rId4" Type="http://schemas.openxmlformats.org/officeDocument/2006/relationships/hyperlink" Target="https://angular-calendar.com/#/kitchen-sink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ular/angular-cli/wiki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B8F9-4142-4163-AADB-5BBC0453D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CB95C-1775-45D7-A35D-B3F59EB5B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1720"/>
            <a:ext cx="9144000" cy="1655762"/>
          </a:xfrm>
        </p:spPr>
        <p:txBody>
          <a:bodyPr/>
          <a:lstStyle/>
          <a:p>
            <a:r>
              <a:rPr lang="en-US" dirty="0"/>
              <a:t>Version.13 @2022</a:t>
            </a:r>
          </a:p>
        </p:txBody>
      </p:sp>
    </p:spTree>
    <p:extLst>
      <p:ext uri="{BB962C8B-B14F-4D97-AF65-F5344CB8AC3E}">
        <p14:creationId xmlns:p14="http://schemas.microsoft.com/office/powerpoint/2010/main" val="156987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7463-D195-4F58-8BA4-9CF6CC92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What is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491A-8545-48EE-BBBA-272EF0D9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                                             Compile to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68690359-A25A-48C8-9E98-BB3E351DE7E5}"/>
              </a:ext>
            </a:extLst>
          </p:cNvPr>
          <p:cNvSpPr/>
          <p:nvPr/>
        </p:nvSpPr>
        <p:spPr>
          <a:xfrm>
            <a:off x="1769687" y="1982664"/>
            <a:ext cx="4532637" cy="888643"/>
          </a:xfrm>
          <a:prstGeom prst="roundRect">
            <a:avLst>
              <a:gd name="adj" fmla="val 8752"/>
            </a:avLst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TypeScript</a:t>
            </a:r>
            <a:endParaRPr lang="en-IN" sz="2400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3F7BAB7B-AE3E-418F-8F67-B17212259655}"/>
              </a:ext>
            </a:extLst>
          </p:cNvPr>
          <p:cNvSpPr/>
          <p:nvPr/>
        </p:nvSpPr>
        <p:spPr>
          <a:xfrm>
            <a:off x="1769687" y="4805631"/>
            <a:ext cx="4532637" cy="888643"/>
          </a:xfrm>
          <a:prstGeom prst="roundRect">
            <a:avLst>
              <a:gd name="adj" fmla="val 4003"/>
            </a:avLst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JavaScript</a:t>
            </a:r>
            <a:endParaRPr lang="en-IN" sz="2400" dirty="0"/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3E17DE4A-ED61-4E8A-B074-6FEA809846FC}"/>
              </a:ext>
            </a:extLst>
          </p:cNvPr>
          <p:cNvSpPr/>
          <p:nvPr/>
        </p:nvSpPr>
        <p:spPr>
          <a:xfrm>
            <a:off x="6437817" y="1982664"/>
            <a:ext cx="4532637" cy="888643"/>
          </a:xfrm>
          <a:prstGeom prst="roundRect">
            <a:avLst>
              <a:gd name="adj" fmla="val 875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More features than vanilla JS</a:t>
            </a:r>
          </a:p>
          <a:p>
            <a:r>
              <a:rPr lang="en-US" sz="2400" dirty="0">
                <a:solidFill>
                  <a:schemeClr val="tx1"/>
                </a:solidFill>
              </a:rPr>
              <a:t>(e.g. Types, Classes, Interfaces, … )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B6D4A9-D253-4DE1-A791-86DBF574556D}"/>
              </a:ext>
            </a:extLst>
          </p:cNvPr>
          <p:cNvCxnSpPr/>
          <p:nvPr/>
        </p:nvCxnSpPr>
        <p:spPr>
          <a:xfrm>
            <a:off x="4036005" y="2871307"/>
            <a:ext cx="0" cy="19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86DA5BE6-6B4A-4B84-B045-4D5F84B113A5}"/>
              </a:ext>
            </a:extLst>
          </p:cNvPr>
          <p:cNvSpPr/>
          <p:nvPr/>
        </p:nvSpPr>
        <p:spPr>
          <a:xfrm>
            <a:off x="1769687" y="5967663"/>
            <a:ext cx="9584113" cy="525212"/>
          </a:xfrm>
          <a:prstGeom prst="roundRect">
            <a:avLst>
              <a:gd name="adj" fmla="val 875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Deep Dive into Typescript,</a:t>
            </a:r>
          </a:p>
          <a:p>
            <a:r>
              <a:rPr lang="en-US" dirty="0">
                <a:hlinkClick r:id="rId2"/>
              </a:rPr>
              <a:t>http://www.typescriptlang.org/Handbook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2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227D-290B-4BA2-A9CF-D94506B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A Basic Project setup using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CF9E-D962-4E6D-90B8-4666BAE6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npm install --save bootstrap&lt;@&lt;version-number&gt;&gt;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style.css </a:t>
            </a:r>
          </a:p>
          <a:p>
            <a:pPr marL="0" indent="0">
              <a:buNone/>
            </a:pPr>
            <a:r>
              <a:rPr lang="en-US" dirty="0"/>
              <a:t>@import “~bootstrap/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angular.json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&gt;&gt;”architect”: &gt;&gt; “build” &gt;&gt;</a:t>
            </a:r>
          </a:p>
          <a:p>
            <a:pPr marL="0" indent="0">
              <a:buNone/>
            </a:pPr>
            <a:r>
              <a:rPr lang="en-US" dirty="0"/>
              <a:t>“styles”: [</a:t>
            </a:r>
          </a:p>
          <a:p>
            <a:pPr marL="0" indent="0">
              <a:buNone/>
            </a:pPr>
            <a:r>
              <a:rPr lang="en-US" dirty="0"/>
              <a:t> “</a:t>
            </a:r>
            <a:r>
              <a:rPr lang="en-US" dirty="0" err="1"/>
              <a:t>src</a:t>
            </a:r>
            <a:r>
              <a:rPr lang="en-US" dirty="0"/>
              <a:t>/styles.css”,</a:t>
            </a:r>
          </a:p>
          <a:p>
            <a:pPr marL="0" indent="0">
              <a:buNone/>
            </a:pPr>
            <a:r>
              <a:rPr lang="en-US" dirty="0"/>
              <a:t> “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/bootstrap.min.css”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8288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Module Introduction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 Components</a:t>
            </a:r>
          </a:p>
          <a:p>
            <a:pPr marL="0" indent="0">
              <a:buNone/>
            </a:pPr>
            <a:r>
              <a:rPr lang="en-US" dirty="0"/>
              <a:t>	Assignment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 Databinding</a:t>
            </a:r>
          </a:p>
          <a:p>
            <a:pPr marL="0" indent="0">
              <a:buNone/>
            </a:pPr>
            <a:r>
              <a:rPr lang="en-US" dirty="0"/>
              <a:t>	Assignment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 Directives</a:t>
            </a:r>
          </a:p>
          <a:p>
            <a:pPr marL="0" indent="0">
              <a:buNone/>
            </a:pPr>
            <a:r>
              <a:rPr lang="en-US" dirty="0"/>
              <a:t>	Assignment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9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How an Angular App get Loaded and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main.ts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 err="1"/>
              <a:t>app.module.ts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 err="1"/>
              <a:t>app.component</a:t>
            </a:r>
            <a:r>
              <a:rPr lang="en-US" dirty="0"/>
              <a:t> files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app.component.ts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app.component.html,</a:t>
            </a:r>
          </a:p>
          <a:p>
            <a:pPr marL="0" indent="0">
              <a:buNone/>
            </a:pPr>
            <a:r>
              <a:rPr lang="en-US" dirty="0"/>
              <a:t> app.component.css,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app.component.spec.ts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..why we see</a:t>
            </a:r>
          </a:p>
          <a:p>
            <a:pPr marL="0" indent="0">
              <a:buNone/>
            </a:pPr>
            <a:r>
              <a:rPr lang="en-US" dirty="0"/>
              <a:t>..what we see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5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Components are Important!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Components are key features in angular 2+</a:t>
            </a:r>
          </a:p>
        </p:txBody>
      </p:sp>
    </p:spTree>
    <p:extLst>
      <p:ext uri="{BB962C8B-B14F-4D97-AF65-F5344CB8AC3E}">
        <p14:creationId xmlns:p14="http://schemas.microsoft.com/office/powerpoint/2010/main" val="85173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Components are the building blocks that compose an application.</a:t>
            </a:r>
          </a:p>
          <a:p>
            <a:pPr marL="0" indent="0">
              <a:buNone/>
            </a:pPr>
            <a:r>
              <a:rPr lang="en-US" sz="2000" dirty="0"/>
              <a:t>A component includes Typescript class with a </a:t>
            </a:r>
            <a:r>
              <a:rPr lang="en-US" sz="2000" i="1" dirty="0"/>
              <a:t>@Component({}) </a:t>
            </a:r>
            <a:r>
              <a:rPr lang="en-US" sz="2000" dirty="0"/>
              <a:t>decorator, an HTML template and styles.</a:t>
            </a:r>
          </a:p>
          <a:p>
            <a:pPr marL="0" indent="0">
              <a:buNone/>
            </a:pPr>
            <a:r>
              <a:rPr lang="en-US" sz="2000" dirty="0"/>
              <a:t>Encapsulate the template, data and behavior of a view.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BDBAA-7CA9-4D82-B3A7-3FB133794668}"/>
              </a:ext>
            </a:extLst>
          </p:cNvPr>
          <p:cNvSpPr/>
          <p:nvPr/>
        </p:nvSpPr>
        <p:spPr>
          <a:xfrm>
            <a:off x="838200" y="594853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226778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Components are the main building blocks for angular application.</a:t>
            </a:r>
          </a:p>
          <a:p>
            <a:pPr lvl="1"/>
            <a:r>
              <a:rPr lang="en-US" sz="1600" b="0" i="0" dirty="0">
                <a:solidFill>
                  <a:srgbClr val="444444"/>
                </a:solidFill>
                <a:effectLst/>
              </a:rPr>
              <a:t>An HTML template that declares what renders on the page</a:t>
            </a:r>
          </a:p>
          <a:p>
            <a:pPr lvl="1"/>
            <a:r>
              <a:rPr lang="en-US" sz="1600" b="0" i="0" dirty="0">
                <a:solidFill>
                  <a:srgbClr val="444444"/>
                </a:solidFill>
                <a:effectLst/>
              </a:rPr>
              <a:t>A Typescript class that defines behavior</a:t>
            </a:r>
          </a:p>
          <a:p>
            <a:pPr lvl="1"/>
            <a:r>
              <a:rPr lang="en-US" sz="1600" b="0" i="0" dirty="0">
                <a:solidFill>
                  <a:srgbClr val="444444"/>
                </a:solidFill>
                <a:effectLst/>
              </a:rPr>
              <a:t>A CSS selector that defines how the component is used in a template</a:t>
            </a:r>
          </a:p>
          <a:p>
            <a:pPr lvl="1"/>
            <a:r>
              <a:rPr lang="en-US" sz="1600" b="0" i="0" dirty="0">
                <a:solidFill>
                  <a:srgbClr val="444444"/>
                </a:solidFill>
                <a:effectLst/>
              </a:rPr>
              <a:t>Optionally, CSS styles applied to the template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BDBAA-7CA9-4D82-B3A7-3FB133794668}"/>
              </a:ext>
            </a:extLst>
          </p:cNvPr>
          <p:cNvSpPr/>
          <p:nvPr/>
        </p:nvSpPr>
        <p:spPr>
          <a:xfrm>
            <a:off x="838200" y="594853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9569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Angular, a template is a chunk of HTML</a:t>
            </a:r>
            <a:endParaRPr lang="en-US" sz="1600" b="0" i="0" dirty="0">
              <a:solidFill>
                <a:srgbClr val="444444"/>
              </a:solidFill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BDBAA-7CA9-4D82-B3A7-3FB133794668}"/>
              </a:ext>
            </a:extLst>
          </p:cNvPr>
          <p:cNvSpPr/>
          <p:nvPr/>
        </p:nvSpPr>
        <p:spPr>
          <a:xfrm>
            <a:off x="838200" y="594853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06844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Directives are classes that add additional behavior to elements in your angular applications. </a:t>
            </a:r>
          </a:p>
          <a:p>
            <a:r>
              <a:rPr lang="en-US" sz="2000" dirty="0"/>
              <a:t>Use Angular built-in directives to manage forms, lists, styles and what users see.</a:t>
            </a:r>
          </a:p>
          <a:p>
            <a:r>
              <a:rPr lang="en-US" sz="2000" dirty="0">
                <a:solidFill>
                  <a:srgbClr val="444444"/>
                </a:solidFill>
              </a:rPr>
              <a:t>The different types of Angular directives are as follows:</a:t>
            </a:r>
          </a:p>
          <a:p>
            <a:pPr lvl="1"/>
            <a:r>
              <a:rPr lang="en-US" sz="1600" b="0" i="0" dirty="0">
                <a:solidFill>
                  <a:srgbClr val="444444"/>
                </a:solidFill>
                <a:effectLst/>
              </a:rPr>
              <a:t>Components </a:t>
            </a:r>
          </a:p>
          <a:p>
            <a:pPr lvl="1"/>
            <a:r>
              <a:rPr lang="en-US" sz="1600" dirty="0">
                <a:solidFill>
                  <a:srgbClr val="444444"/>
                </a:solidFill>
              </a:rPr>
              <a:t>Attribute Directives – that change appearance or behavior of an element, component or other directives.</a:t>
            </a:r>
          </a:p>
          <a:p>
            <a:pPr lvl="1"/>
            <a:r>
              <a:rPr lang="en-US" sz="1600" b="0" i="0" dirty="0">
                <a:solidFill>
                  <a:srgbClr val="444444"/>
                </a:solidFill>
                <a:effectLst/>
              </a:rPr>
              <a:t>Structural Directives – that change the DOM Layout by adding and removing </a:t>
            </a:r>
            <a:r>
              <a:rPr lang="en-US" sz="1600" b="0" i="0">
                <a:solidFill>
                  <a:srgbClr val="444444"/>
                </a:solidFill>
                <a:effectLst/>
              </a:rPr>
              <a:t>DOM elements</a:t>
            </a:r>
            <a:endParaRPr lang="en-US" sz="1600" b="0" i="0" dirty="0">
              <a:solidFill>
                <a:srgbClr val="444444"/>
              </a:solidFill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BDBAA-7CA9-4D82-B3A7-3FB133794668}"/>
              </a:ext>
            </a:extLst>
          </p:cNvPr>
          <p:cNvSpPr/>
          <p:nvPr/>
        </p:nvSpPr>
        <p:spPr>
          <a:xfrm>
            <a:off x="838200" y="594853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45629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B183-B2C3-4627-9CB7-5113F00D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830"/>
            <a:ext cx="10515600" cy="5655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02463"/>
                </a:solidFill>
              </a:rPr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4E2-FD1B-4FA1-AA70-ECC4F41B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672"/>
            <a:ext cx="10515600" cy="6234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	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root component			</a:t>
            </a:r>
            <a:r>
              <a:rPr lang="en-US" dirty="0" err="1">
                <a:solidFill>
                  <a:srgbClr val="002060"/>
                </a:solidFill>
              </a:rPr>
              <a:t>app.component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    child 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                   nav	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 home				          user	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side				a	       job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139BE-EC62-42E7-8F11-A9FFC3D62CFE}"/>
              </a:ext>
            </a:extLst>
          </p:cNvPr>
          <p:cNvSpPr/>
          <p:nvPr/>
        </p:nvSpPr>
        <p:spPr>
          <a:xfrm>
            <a:off x="5531922" y="2627561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FE1425-C34E-4B7F-B2C6-1676F9BC1C15}"/>
              </a:ext>
            </a:extLst>
          </p:cNvPr>
          <p:cNvSpPr/>
          <p:nvPr/>
        </p:nvSpPr>
        <p:spPr>
          <a:xfrm>
            <a:off x="3011384" y="4181161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B3FFFA-3671-418D-90F0-BB8529D07ED4}"/>
              </a:ext>
            </a:extLst>
          </p:cNvPr>
          <p:cNvSpPr/>
          <p:nvPr/>
        </p:nvSpPr>
        <p:spPr>
          <a:xfrm>
            <a:off x="2086159" y="5800259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B87354-3FFE-41C3-B1BB-56AD24A12C6C}"/>
              </a:ext>
            </a:extLst>
          </p:cNvPr>
          <p:cNvSpPr/>
          <p:nvPr/>
        </p:nvSpPr>
        <p:spPr>
          <a:xfrm>
            <a:off x="4019828" y="5800260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304CF8-7851-48EF-80A6-82DBFEE2F5D6}"/>
              </a:ext>
            </a:extLst>
          </p:cNvPr>
          <p:cNvSpPr/>
          <p:nvPr/>
        </p:nvSpPr>
        <p:spPr>
          <a:xfrm>
            <a:off x="8291974" y="4181162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139B50-97A9-4B71-8B34-36BBA95E8DF2}"/>
              </a:ext>
            </a:extLst>
          </p:cNvPr>
          <p:cNvSpPr/>
          <p:nvPr/>
        </p:nvSpPr>
        <p:spPr>
          <a:xfrm>
            <a:off x="6779881" y="5800262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68B868-B315-4968-B429-C37915EBDD8A}"/>
              </a:ext>
            </a:extLst>
          </p:cNvPr>
          <p:cNvSpPr/>
          <p:nvPr/>
        </p:nvSpPr>
        <p:spPr>
          <a:xfrm>
            <a:off x="8291975" y="5800261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9B84A1-28BF-40A7-AD4F-10FC031E8A2B}"/>
              </a:ext>
            </a:extLst>
          </p:cNvPr>
          <p:cNvSpPr/>
          <p:nvPr/>
        </p:nvSpPr>
        <p:spPr>
          <a:xfrm>
            <a:off x="9804070" y="5800262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6F0C84-40AC-43E6-A674-62AD21526B27}"/>
              </a:ext>
            </a:extLst>
          </p:cNvPr>
          <p:cNvCxnSpPr>
            <a:stCxn id="10" idx="1"/>
          </p:cNvCxnSpPr>
          <p:nvPr/>
        </p:nvCxnSpPr>
        <p:spPr>
          <a:xfrm flipH="1">
            <a:off x="4259343" y="3060614"/>
            <a:ext cx="1272579" cy="11205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883F5E-0E54-40D3-B3E9-6F933E2E137F}"/>
              </a:ext>
            </a:extLst>
          </p:cNvPr>
          <p:cNvCxnSpPr>
            <a:cxnSpLocks/>
          </p:cNvCxnSpPr>
          <p:nvPr/>
        </p:nvCxnSpPr>
        <p:spPr>
          <a:xfrm flipH="1">
            <a:off x="2682325" y="5047266"/>
            <a:ext cx="341370" cy="75299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E151F1-4D14-4AC6-9CE0-8AE557BF7E39}"/>
              </a:ext>
            </a:extLst>
          </p:cNvPr>
          <p:cNvCxnSpPr>
            <a:cxnSpLocks/>
          </p:cNvCxnSpPr>
          <p:nvPr/>
        </p:nvCxnSpPr>
        <p:spPr>
          <a:xfrm flipH="1" flipV="1">
            <a:off x="4259343" y="5076159"/>
            <a:ext cx="384464" cy="72410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9EB980-5336-43EB-A6A2-1E1A89895C47}"/>
              </a:ext>
            </a:extLst>
          </p:cNvPr>
          <p:cNvCxnSpPr>
            <a:cxnSpLocks/>
          </p:cNvCxnSpPr>
          <p:nvPr/>
        </p:nvCxnSpPr>
        <p:spPr>
          <a:xfrm flipH="1" flipV="1">
            <a:off x="6818572" y="3047801"/>
            <a:ext cx="1473402" cy="113335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BD7B92-1755-4F80-8561-E2E8DB82DD4B}"/>
              </a:ext>
            </a:extLst>
          </p:cNvPr>
          <p:cNvCxnSpPr>
            <a:cxnSpLocks/>
          </p:cNvCxnSpPr>
          <p:nvPr/>
        </p:nvCxnSpPr>
        <p:spPr>
          <a:xfrm flipH="1">
            <a:off x="7391550" y="4638361"/>
            <a:ext cx="861733" cy="11618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BFC78A-7CD4-4FC1-B051-451B43798A05}"/>
              </a:ext>
            </a:extLst>
          </p:cNvPr>
          <p:cNvCxnSpPr>
            <a:cxnSpLocks/>
          </p:cNvCxnSpPr>
          <p:nvPr/>
        </p:nvCxnSpPr>
        <p:spPr>
          <a:xfrm>
            <a:off x="8915953" y="5076159"/>
            <a:ext cx="2" cy="7241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CB1FD1-F550-438F-80AD-99D974B6825D}"/>
              </a:ext>
            </a:extLst>
          </p:cNvPr>
          <p:cNvCxnSpPr>
            <a:cxnSpLocks/>
          </p:cNvCxnSpPr>
          <p:nvPr/>
        </p:nvCxnSpPr>
        <p:spPr>
          <a:xfrm flipH="1" flipV="1">
            <a:off x="9585456" y="4638361"/>
            <a:ext cx="891609" cy="11618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A984339-5896-42CC-A6BF-2E38A041F38E}"/>
              </a:ext>
            </a:extLst>
          </p:cNvPr>
          <p:cNvSpPr/>
          <p:nvPr/>
        </p:nvSpPr>
        <p:spPr>
          <a:xfrm>
            <a:off x="5581086" y="729941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E97F0E-B355-4DD6-830E-362CC889EF82}"/>
              </a:ext>
            </a:extLst>
          </p:cNvPr>
          <p:cNvCxnSpPr>
            <a:cxnSpLocks/>
          </p:cNvCxnSpPr>
          <p:nvPr/>
        </p:nvCxnSpPr>
        <p:spPr>
          <a:xfrm>
            <a:off x="6181019" y="1620710"/>
            <a:ext cx="0" cy="100685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4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F18-8EAC-4E72-B141-42F3C3AC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9FE-C66D-4CF4-9CC2-BE361B9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 how to build the Angular app with components and Data binding Deep Dive.</a:t>
            </a:r>
          </a:p>
        </p:txBody>
      </p:sp>
    </p:spTree>
    <p:extLst>
      <p:ext uri="{BB962C8B-B14F-4D97-AF65-F5344CB8AC3E}">
        <p14:creationId xmlns:p14="http://schemas.microsoft.com/office/powerpoint/2010/main" val="706504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2B67A-5A32-4278-99B1-D04A9A1569CA}"/>
              </a:ext>
            </a:extLst>
          </p:cNvPr>
          <p:cNvSpPr/>
          <p:nvPr/>
        </p:nvSpPr>
        <p:spPr>
          <a:xfrm>
            <a:off x="307144" y="253218"/>
            <a:ext cx="11577711" cy="928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01198-27EF-4607-839F-075AF66CDB0A}"/>
              </a:ext>
            </a:extLst>
          </p:cNvPr>
          <p:cNvSpPr/>
          <p:nvPr/>
        </p:nvSpPr>
        <p:spPr>
          <a:xfrm>
            <a:off x="307144" y="1181686"/>
            <a:ext cx="11577711" cy="928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Nav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6B8B9-3082-4482-AA2B-E16CBD89091F}"/>
              </a:ext>
            </a:extLst>
          </p:cNvPr>
          <p:cNvSpPr/>
          <p:nvPr/>
        </p:nvSpPr>
        <p:spPr>
          <a:xfrm>
            <a:off x="307143" y="2234418"/>
            <a:ext cx="3786555" cy="4370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Side 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16621-F691-490C-995B-7AA524AC9EA0}"/>
              </a:ext>
            </a:extLst>
          </p:cNvPr>
          <p:cNvSpPr/>
          <p:nvPr/>
        </p:nvSpPr>
        <p:spPr>
          <a:xfrm>
            <a:off x="4247269" y="2204921"/>
            <a:ext cx="7637586" cy="4370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57324-E482-4CF7-9286-FEAB7C4B5E94}"/>
              </a:ext>
            </a:extLst>
          </p:cNvPr>
          <p:cNvSpPr/>
          <p:nvPr/>
        </p:nvSpPr>
        <p:spPr>
          <a:xfrm>
            <a:off x="1209822" y="534572"/>
            <a:ext cx="10058400" cy="52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https://angular-driven.jobportal.com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EAACC-9E41-4377-A8E4-7909A2048F47}"/>
              </a:ext>
            </a:extLst>
          </p:cNvPr>
          <p:cNvSpPr/>
          <p:nvPr/>
        </p:nvSpPr>
        <p:spPr>
          <a:xfrm>
            <a:off x="66118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2BF13-52C6-4608-9909-F5A10E8988E0}"/>
              </a:ext>
            </a:extLst>
          </p:cNvPr>
          <p:cNvSpPr/>
          <p:nvPr/>
        </p:nvSpPr>
        <p:spPr>
          <a:xfrm>
            <a:off x="288153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47013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2B67A-5A32-4278-99B1-D04A9A1569CA}"/>
              </a:ext>
            </a:extLst>
          </p:cNvPr>
          <p:cNvSpPr/>
          <p:nvPr/>
        </p:nvSpPr>
        <p:spPr>
          <a:xfrm>
            <a:off x="307144" y="253218"/>
            <a:ext cx="11577711" cy="928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01198-27EF-4607-839F-075AF66CDB0A}"/>
              </a:ext>
            </a:extLst>
          </p:cNvPr>
          <p:cNvSpPr/>
          <p:nvPr/>
        </p:nvSpPr>
        <p:spPr>
          <a:xfrm>
            <a:off x="307144" y="1181686"/>
            <a:ext cx="11577711" cy="928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Nav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6B8B9-3082-4482-AA2B-E16CBD89091F}"/>
              </a:ext>
            </a:extLst>
          </p:cNvPr>
          <p:cNvSpPr/>
          <p:nvPr/>
        </p:nvSpPr>
        <p:spPr>
          <a:xfrm>
            <a:off x="307143" y="2222696"/>
            <a:ext cx="3786555" cy="4382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Side bar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57324-E482-4CF7-9286-FEAB7C4B5E94}"/>
              </a:ext>
            </a:extLst>
          </p:cNvPr>
          <p:cNvSpPr/>
          <p:nvPr/>
        </p:nvSpPr>
        <p:spPr>
          <a:xfrm>
            <a:off x="1209822" y="534572"/>
            <a:ext cx="10058400" cy="52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https://angular-driven.jobportal.com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EAACC-9E41-4377-A8E4-7909A2048F47}"/>
              </a:ext>
            </a:extLst>
          </p:cNvPr>
          <p:cNvSpPr/>
          <p:nvPr/>
        </p:nvSpPr>
        <p:spPr>
          <a:xfrm>
            <a:off x="66118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2BF13-52C6-4608-9909-F5A10E8988E0}"/>
              </a:ext>
            </a:extLst>
          </p:cNvPr>
          <p:cNvSpPr/>
          <p:nvPr/>
        </p:nvSpPr>
        <p:spPr>
          <a:xfrm>
            <a:off x="288153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FC549-E946-4575-A268-EECF8CEFFBBB}"/>
              </a:ext>
            </a:extLst>
          </p:cNvPr>
          <p:cNvSpPr/>
          <p:nvPr/>
        </p:nvSpPr>
        <p:spPr>
          <a:xfrm>
            <a:off x="4233201" y="2276620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5A5BC-C153-4E0D-A78E-5D0060E3FBB2}"/>
              </a:ext>
            </a:extLst>
          </p:cNvPr>
          <p:cNvSpPr/>
          <p:nvPr/>
        </p:nvSpPr>
        <p:spPr>
          <a:xfrm>
            <a:off x="4233201" y="2995238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BC348-63AF-4A2F-AC8A-C3AA3844C552}"/>
              </a:ext>
            </a:extLst>
          </p:cNvPr>
          <p:cNvSpPr/>
          <p:nvPr/>
        </p:nvSpPr>
        <p:spPr>
          <a:xfrm>
            <a:off x="4233201" y="3713872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E329B-64F3-441B-9A5F-8D94EA40FF89}"/>
              </a:ext>
            </a:extLst>
          </p:cNvPr>
          <p:cNvSpPr/>
          <p:nvPr/>
        </p:nvSpPr>
        <p:spPr>
          <a:xfrm>
            <a:off x="4233201" y="4437751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9C508-CEED-4601-AF56-5C8B0DCA6A48}"/>
              </a:ext>
            </a:extLst>
          </p:cNvPr>
          <p:cNvSpPr/>
          <p:nvPr/>
        </p:nvSpPr>
        <p:spPr>
          <a:xfrm>
            <a:off x="4233201" y="5161636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12ED2-277A-4606-AC6A-9C6D4FAEEDDB}"/>
              </a:ext>
            </a:extLst>
          </p:cNvPr>
          <p:cNvSpPr/>
          <p:nvPr/>
        </p:nvSpPr>
        <p:spPr>
          <a:xfrm>
            <a:off x="4233201" y="5885514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</p:spTree>
    <p:extLst>
      <p:ext uri="{BB962C8B-B14F-4D97-AF65-F5344CB8AC3E}">
        <p14:creationId xmlns:p14="http://schemas.microsoft.com/office/powerpoint/2010/main" val="3312863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2B67A-5A32-4278-99B1-D04A9A1569CA}"/>
              </a:ext>
            </a:extLst>
          </p:cNvPr>
          <p:cNvSpPr/>
          <p:nvPr/>
        </p:nvSpPr>
        <p:spPr>
          <a:xfrm>
            <a:off x="307144" y="253218"/>
            <a:ext cx="11577711" cy="928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01198-27EF-4607-839F-075AF66CDB0A}"/>
              </a:ext>
            </a:extLst>
          </p:cNvPr>
          <p:cNvSpPr/>
          <p:nvPr/>
        </p:nvSpPr>
        <p:spPr>
          <a:xfrm>
            <a:off x="307144" y="1181686"/>
            <a:ext cx="11577711" cy="928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Nav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6B8B9-3082-4482-AA2B-E16CBD89091F}"/>
              </a:ext>
            </a:extLst>
          </p:cNvPr>
          <p:cNvSpPr/>
          <p:nvPr/>
        </p:nvSpPr>
        <p:spPr>
          <a:xfrm>
            <a:off x="307143" y="2222696"/>
            <a:ext cx="3786555" cy="4382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Side bar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57324-E482-4CF7-9286-FEAB7C4B5E94}"/>
              </a:ext>
            </a:extLst>
          </p:cNvPr>
          <p:cNvSpPr/>
          <p:nvPr/>
        </p:nvSpPr>
        <p:spPr>
          <a:xfrm>
            <a:off x="1209822" y="534572"/>
            <a:ext cx="10058400" cy="52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https://angular-driven.jobportal.com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EAACC-9E41-4377-A8E4-7909A2048F47}"/>
              </a:ext>
            </a:extLst>
          </p:cNvPr>
          <p:cNvSpPr/>
          <p:nvPr/>
        </p:nvSpPr>
        <p:spPr>
          <a:xfrm>
            <a:off x="66118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2BF13-52C6-4608-9909-F5A10E8988E0}"/>
              </a:ext>
            </a:extLst>
          </p:cNvPr>
          <p:cNvSpPr/>
          <p:nvPr/>
        </p:nvSpPr>
        <p:spPr>
          <a:xfrm>
            <a:off x="288153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FC549-E946-4575-A268-EECF8CEFFBBB}"/>
              </a:ext>
            </a:extLst>
          </p:cNvPr>
          <p:cNvSpPr/>
          <p:nvPr/>
        </p:nvSpPr>
        <p:spPr>
          <a:xfrm>
            <a:off x="4233201" y="2276620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5A5BC-C153-4E0D-A78E-5D0060E3FBB2}"/>
              </a:ext>
            </a:extLst>
          </p:cNvPr>
          <p:cNvSpPr/>
          <p:nvPr/>
        </p:nvSpPr>
        <p:spPr>
          <a:xfrm>
            <a:off x="4233201" y="2995238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BC348-63AF-4A2F-AC8A-C3AA3844C552}"/>
              </a:ext>
            </a:extLst>
          </p:cNvPr>
          <p:cNvSpPr/>
          <p:nvPr/>
        </p:nvSpPr>
        <p:spPr>
          <a:xfrm>
            <a:off x="4233201" y="3713872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E329B-64F3-441B-9A5F-8D94EA40FF89}"/>
              </a:ext>
            </a:extLst>
          </p:cNvPr>
          <p:cNvSpPr/>
          <p:nvPr/>
        </p:nvSpPr>
        <p:spPr>
          <a:xfrm>
            <a:off x="4233201" y="4437751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9C508-CEED-4601-AF56-5C8B0DCA6A48}"/>
              </a:ext>
            </a:extLst>
          </p:cNvPr>
          <p:cNvSpPr/>
          <p:nvPr/>
        </p:nvSpPr>
        <p:spPr>
          <a:xfrm>
            <a:off x="4233201" y="5161636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12ED2-277A-4606-AC6A-9C6D4FAEEDDB}"/>
              </a:ext>
            </a:extLst>
          </p:cNvPr>
          <p:cNvSpPr/>
          <p:nvPr/>
        </p:nvSpPr>
        <p:spPr>
          <a:xfrm>
            <a:off x="4233201" y="5885514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57E67A-1A0E-4A83-9FE9-D8C868890A32}"/>
              </a:ext>
            </a:extLst>
          </p:cNvPr>
          <p:cNvSpPr/>
          <p:nvPr/>
        </p:nvSpPr>
        <p:spPr>
          <a:xfrm>
            <a:off x="8615293" y="2309092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981CBF-63AA-491F-BC57-802260FE8997}"/>
              </a:ext>
            </a:extLst>
          </p:cNvPr>
          <p:cNvSpPr/>
          <p:nvPr/>
        </p:nvSpPr>
        <p:spPr>
          <a:xfrm>
            <a:off x="9509764" y="2304737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17EF1DD-BB09-4445-897F-B08FD0F91957}"/>
              </a:ext>
            </a:extLst>
          </p:cNvPr>
          <p:cNvSpPr/>
          <p:nvPr/>
        </p:nvSpPr>
        <p:spPr>
          <a:xfrm>
            <a:off x="9663334" y="264640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86C0DCCB-32EA-4B75-9882-A2711B6E1FC5}"/>
              </a:ext>
            </a:extLst>
          </p:cNvPr>
          <p:cNvSpPr/>
          <p:nvPr/>
        </p:nvSpPr>
        <p:spPr>
          <a:xfrm>
            <a:off x="9938805" y="264631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590A35C-B891-4EAB-AA91-8762D4357ABD}"/>
              </a:ext>
            </a:extLst>
          </p:cNvPr>
          <p:cNvSpPr/>
          <p:nvPr/>
        </p:nvSpPr>
        <p:spPr>
          <a:xfrm>
            <a:off x="10201691" y="264631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2850DC68-7CAA-4470-9137-F4B12206F5E6}"/>
              </a:ext>
            </a:extLst>
          </p:cNvPr>
          <p:cNvSpPr/>
          <p:nvPr/>
        </p:nvSpPr>
        <p:spPr>
          <a:xfrm>
            <a:off x="10439100" y="2658189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C3FE5EEC-87E8-4BCD-9DBF-FDE5C30F5333}"/>
              </a:ext>
            </a:extLst>
          </p:cNvPr>
          <p:cNvSpPr/>
          <p:nvPr/>
        </p:nvSpPr>
        <p:spPr>
          <a:xfrm>
            <a:off x="10645734" y="2658853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3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2B67A-5A32-4278-99B1-D04A9A1569CA}"/>
              </a:ext>
            </a:extLst>
          </p:cNvPr>
          <p:cNvSpPr/>
          <p:nvPr/>
        </p:nvSpPr>
        <p:spPr>
          <a:xfrm>
            <a:off x="307144" y="253218"/>
            <a:ext cx="11577711" cy="928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01198-27EF-4607-839F-075AF66CDB0A}"/>
              </a:ext>
            </a:extLst>
          </p:cNvPr>
          <p:cNvSpPr/>
          <p:nvPr/>
        </p:nvSpPr>
        <p:spPr>
          <a:xfrm>
            <a:off x="307144" y="1181686"/>
            <a:ext cx="11577711" cy="928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Nav 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6B8B9-3082-4482-AA2B-E16CBD89091F}"/>
              </a:ext>
            </a:extLst>
          </p:cNvPr>
          <p:cNvSpPr/>
          <p:nvPr/>
        </p:nvSpPr>
        <p:spPr>
          <a:xfrm>
            <a:off x="307143" y="2222696"/>
            <a:ext cx="3786555" cy="4382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Side bar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57324-E482-4CF7-9286-FEAB7C4B5E94}"/>
              </a:ext>
            </a:extLst>
          </p:cNvPr>
          <p:cNvSpPr/>
          <p:nvPr/>
        </p:nvSpPr>
        <p:spPr>
          <a:xfrm>
            <a:off x="1209822" y="534572"/>
            <a:ext cx="10058400" cy="52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https://angular-driven.jobportal.com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EAACC-9E41-4377-A8E4-7909A2048F47}"/>
              </a:ext>
            </a:extLst>
          </p:cNvPr>
          <p:cNvSpPr/>
          <p:nvPr/>
        </p:nvSpPr>
        <p:spPr>
          <a:xfrm>
            <a:off x="66118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2BF13-52C6-4608-9909-F5A10E8988E0}"/>
              </a:ext>
            </a:extLst>
          </p:cNvPr>
          <p:cNvSpPr/>
          <p:nvPr/>
        </p:nvSpPr>
        <p:spPr>
          <a:xfrm>
            <a:off x="2881533" y="1338776"/>
            <a:ext cx="2082018" cy="6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FC549-E946-4575-A268-EECF8CEFFBBB}"/>
              </a:ext>
            </a:extLst>
          </p:cNvPr>
          <p:cNvSpPr/>
          <p:nvPr/>
        </p:nvSpPr>
        <p:spPr>
          <a:xfrm>
            <a:off x="4233201" y="2276620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5A5BC-C153-4E0D-A78E-5D0060E3FBB2}"/>
              </a:ext>
            </a:extLst>
          </p:cNvPr>
          <p:cNvSpPr/>
          <p:nvPr/>
        </p:nvSpPr>
        <p:spPr>
          <a:xfrm>
            <a:off x="4233201" y="2995238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BC348-63AF-4A2F-AC8A-C3AA3844C552}"/>
              </a:ext>
            </a:extLst>
          </p:cNvPr>
          <p:cNvSpPr/>
          <p:nvPr/>
        </p:nvSpPr>
        <p:spPr>
          <a:xfrm>
            <a:off x="4233201" y="3713872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E329B-64F3-441B-9A5F-8D94EA40FF89}"/>
              </a:ext>
            </a:extLst>
          </p:cNvPr>
          <p:cNvSpPr/>
          <p:nvPr/>
        </p:nvSpPr>
        <p:spPr>
          <a:xfrm>
            <a:off x="4233201" y="4437751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9C508-CEED-4601-AF56-5C8B0DCA6A48}"/>
              </a:ext>
            </a:extLst>
          </p:cNvPr>
          <p:cNvSpPr/>
          <p:nvPr/>
        </p:nvSpPr>
        <p:spPr>
          <a:xfrm>
            <a:off x="4233201" y="5161636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12ED2-277A-4606-AC6A-9C6D4FAEEDDB}"/>
              </a:ext>
            </a:extLst>
          </p:cNvPr>
          <p:cNvSpPr/>
          <p:nvPr/>
        </p:nvSpPr>
        <p:spPr>
          <a:xfrm>
            <a:off x="4233201" y="5885514"/>
            <a:ext cx="7637586" cy="706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Detail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57E67A-1A0E-4A83-9FE9-D8C868890A32}"/>
              </a:ext>
            </a:extLst>
          </p:cNvPr>
          <p:cNvSpPr/>
          <p:nvPr/>
        </p:nvSpPr>
        <p:spPr>
          <a:xfrm>
            <a:off x="8615293" y="2309092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981CBF-63AA-491F-BC57-802260FE8997}"/>
              </a:ext>
            </a:extLst>
          </p:cNvPr>
          <p:cNvSpPr/>
          <p:nvPr/>
        </p:nvSpPr>
        <p:spPr>
          <a:xfrm>
            <a:off x="9509764" y="2304737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717EF1DD-BB09-4445-897F-B08FD0F91957}"/>
              </a:ext>
            </a:extLst>
          </p:cNvPr>
          <p:cNvSpPr/>
          <p:nvPr/>
        </p:nvSpPr>
        <p:spPr>
          <a:xfrm>
            <a:off x="9663334" y="264640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86C0DCCB-32EA-4B75-9882-A2711B6E1FC5}"/>
              </a:ext>
            </a:extLst>
          </p:cNvPr>
          <p:cNvSpPr/>
          <p:nvPr/>
        </p:nvSpPr>
        <p:spPr>
          <a:xfrm>
            <a:off x="9938805" y="264631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590A35C-B891-4EAB-AA91-8762D4357ABD}"/>
              </a:ext>
            </a:extLst>
          </p:cNvPr>
          <p:cNvSpPr/>
          <p:nvPr/>
        </p:nvSpPr>
        <p:spPr>
          <a:xfrm>
            <a:off x="10201691" y="264631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2850DC68-7CAA-4470-9137-F4B12206F5E6}"/>
              </a:ext>
            </a:extLst>
          </p:cNvPr>
          <p:cNvSpPr/>
          <p:nvPr/>
        </p:nvSpPr>
        <p:spPr>
          <a:xfrm>
            <a:off x="10439100" y="2658189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C3FE5EEC-87E8-4BCD-9DBF-FDE5C30F5333}"/>
              </a:ext>
            </a:extLst>
          </p:cNvPr>
          <p:cNvSpPr/>
          <p:nvPr/>
        </p:nvSpPr>
        <p:spPr>
          <a:xfrm>
            <a:off x="10645734" y="2658853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383FE7-A92D-4167-B801-8BCF870AD403}"/>
              </a:ext>
            </a:extLst>
          </p:cNvPr>
          <p:cNvSpPr/>
          <p:nvPr/>
        </p:nvSpPr>
        <p:spPr>
          <a:xfrm>
            <a:off x="8629054" y="3022350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7CD8A90-03AF-4556-BD2C-F83D79F64FEF}"/>
              </a:ext>
            </a:extLst>
          </p:cNvPr>
          <p:cNvSpPr/>
          <p:nvPr/>
        </p:nvSpPr>
        <p:spPr>
          <a:xfrm>
            <a:off x="9523525" y="3017995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34932A5A-36C5-408F-922F-818049591BB5}"/>
              </a:ext>
            </a:extLst>
          </p:cNvPr>
          <p:cNvSpPr/>
          <p:nvPr/>
        </p:nvSpPr>
        <p:spPr>
          <a:xfrm>
            <a:off x="9663334" y="3387573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8A1372-0907-459A-882A-41974797AC40}"/>
              </a:ext>
            </a:extLst>
          </p:cNvPr>
          <p:cNvSpPr/>
          <p:nvPr/>
        </p:nvSpPr>
        <p:spPr>
          <a:xfrm>
            <a:off x="8641079" y="3752400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2B6129C-BB45-46DE-890A-FC773B2E217E}"/>
              </a:ext>
            </a:extLst>
          </p:cNvPr>
          <p:cNvSpPr/>
          <p:nvPr/>
        </p:nvSpPr>
        <p:spPr>
          <a:xfrm>
            <a:off x="9535550" y="3733297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52EBCDD-909F-49EE-B864-1EADFABA4A65}"/>
              </a:ext>
            </a:extLst>
          </p:cNvPr>
          <p:cNvSpPr/>
          <p:nvPr/>
        </p:nvSpPr>
        <p:spPr>
          <a:xfrm>
            <a:off x="9663334" y="4082992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6D31D58-A650-4D98-B2F7-CA15BCA2038B}"/>
              </a:ext>
            </a:extLst>
          </p:cNvPr>
          <p:cNvSpPr/>
          <p:nvPr/>
        </p:nvSpPr>
        <p:spPr>
          <a:xfrm>
            <a:off x="8629054" y="4465591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411D00-06DE-4C0B-88AD-A9A887D88F1C}"/>
              </a:ext>
            </a:extLst>
          </p:cNvPr>
          <p:cNvSpPr/>
          <p:nvPr/>
        </p:nvSpPr>
        <p:spPr>
          <a:xfrm>
            <a:off x="9523525" y="4446488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62C2D1E2-C691-40C9-9796-58ADCA250E03}"/>
              </a:ext>
            </a:extLst>
          </p:cNvPr>
          <p:cNvSpPr/>
          <p:nvPr/>
        </p:nvSpPr>
        <p:spPr>
          <a:xfrm>
            <a:off x="9663334" y="4813760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0B177F7-02ED-4D04-914E-38C16A9C0C0A}"/>
              </a:ext>
            </a:extLst>
          </p:cNvPr>
          <p:cNvSpPr/>
          <p:nvPr/>
        </p:nvSpPr>
        <p:spPr>
          <a:xfrm>
            <a:off x="8615293" y="5176616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C202F83-717D-4BAE-9D93-E4F949529476}"/>
              </a:ext>
            </a:extLst>
          </p:cNvPr>
          <p:cNvSpPr/>
          <p:nvPr/>
        </p:nvSpPr>
        <p:spPr>
          <a:xfrm>
            <a:off x="9509764" y="5157513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D257D3EF-1784-4B67-A3D9-2BAC39B9509F}"/>
              </a:ext>
            </a:extLst>
          </p:cNvPr>
          <p:cNvSpPr/>
          <p:nvPr/>
        </p:nvSpPr>
        <p:spPr>
          <a:xfrm>
            <a:off x="9663334" y="5511925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8426466-A990-4936-8E7A-4E3FA89B1444}"/>
              </a:ext>
            </a:extLst>
          </p:cNvPr>
          <p:cNvSpPr/>
          <p:nvPr/>
        </p:nvSpPr>
        <p:spPr>
          <a:xfrm>
            <a:off x="8603268" y="5918447"/>
            <a:ext cx="894471" cy="659453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80C333E-477C-4314-AEB3-1ECEF757496C}"/>
              </a:ext>
            </a:extLst>
          </p:cNvPr>
          <p:cNvSpPr/>
          <p:nvPr/>
        </p:nvSpPr>
        <p:spPr>
          <a:xfrm>
            <a:off x="9497739" y="5928840"/>
            <a:ext cx="2335237" cy="659453"/>
          </a:xfrm>
          <a:prstGeom prst="roundRect">
            <a:avLst>
              <a:gd name="adj" fmla="val 84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2060"/>
                </a:solidFill>
              </a:rPr>
              <a:t> Rating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E8B89409-A3C0-41D7-A31A-37B9318646D9}"/>
              </a:ext>
            </a:extLst>
          </p:cNvPr>
          <p:cNvSpPr/>
          <p:nvPr/>
        </p:nvSpPr>
        <p:spPr>
          <a:xfrm>
            <a:off x="9663334" y="6276025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3094F486-75D0-4593-85DD-45AAD5B915CE}"/>
              </a:ext>
            </a:extLst>
          </p:cNvPr>
          <p:cNvSpPr/>
          <p:nvPr/>
        </p:nvSpPr>
        <p:spPr>
          <a:xfrm>
            <a:off x="9938805" y="3381437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369A0327-733B-4670-A751-DB1633E854BC}"/>
              </a:ext>
            </a:extLst>
          </p:cNvPr>
          <p:cNvSpPr/>
          <p:nvPr/>
        </p:nvSpPr>
        <p:spPr>
          <a:xfrm>
            <a:off x="10238628" y="3361463"/>
            <a:ext cx="226258" cy="175683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BDBAA-7CA9-4D82-B3A7-3FB133794668}"/>
              </a:ext>
            </a:extLst>
          </p:cNvPr>
          <p:cNvSpPr/>
          <p:nvPr/>
        </p:nvSpPr>
        <p:spPr>
          <a:xfrm>
            <a:off x="838200" y="594853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47F30-E45F-48A3-AC3A-D87DCDC0F974}"/>
              </a:ext>
            </a:extLst>
          </p:cNvPr>
          <p:cNvSpPr/>
          <p:nvPr/>
        </p:nvSpPr>
        <p:spPr>
          <a:xfrm>
            <a:off x="2368198" y="2904156"/>
            <a:ext cx="2101933" cy="1612076"/>
          </a:xfrm>
          <a:prstGeom prst="roundRect">
            <a:avLst/>
          </a:prstGeom>
          <a:solidFill>
            <a:srgbClr val="DEE3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AD60CE-EB92-4047-9A14-99017688068C}"/>
              </a:ext>
            </a:extLst>
          </p:cNvPr>
          <p:cNvSpPr/>
          <p:nvPr/>
        </p:nvSpPr>
        <p:spPr>
          <a:xfrm>
            <a:off x="5110348" y="2901184"/>
            <a:ext cx="1971304" cy="1612076"/>
          </a:xfrm>
          <a:prstGeom prst="roundRect">
            <a:avLst/>
          </a:prstGeom>
          <a:solidFill>
            <a:srgbClr val="74DE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HTML Template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FE0C84-5628-44CB-AB3D-A9A5B58515F1}"/>
              </a:ext>
            </a:extLst>
          </p:cNvPr>
          <p:cNvSpPr/>
          <p:nvPr/>
        </p:nvSpPr>
        <p:spPr>
          <a:xfrm>
            <a:off x="7721869" y="2901184"/>
            <a:ext cx="1971304" cy="1612076"/>
          </a:xfrm>
          <a:prstGeom prst="roundRect">
            <a:avLst/>
          </a:prstGeom>
          <a:solidFill>
            <a:srgbClr val="E812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View Logic</a:t>
            </a:r>
          </a:p>
        </p:txBody>
      </p:sp>
    </p:spTree>
    <p:extLst>
      <p:ext uri="{BB962C8B-B14F-4D97-AF65-F5344CB8AC3E}">
        <p14:creationId xmlns:p14="http://schemas.microsoft.com/office/powerpoint/2010/main" val="210419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B5C288-A30C-4075-B29F-75CC4F5FD317}"/>
              </a:ext>
            </a:extLst>
          </p:cNvPr>
          <p:cNvSpPr/>
          <p:nvPr/>
        </p:nvSpPr>
        <p:spPr>
          <a:xfrm>
            <a:off x="5283591" y="200958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DF3225-0BD0-4F2D-B8AE-306B4EC13204}"/>
              </a:ext>
            </a:extLst>
          </p:cNvPr>
          <p:cNvSpPr/>
          <p:nvPr/>
        </p:nvSpPr>
        <p:spPr>
          <a:xfrm>
            <a:off x="5019904" y="1670649"/>
            <a:ext cx="1775332" cy="866105"/>
          </a:xfrm>
          <a:prstGeom prst="roundRect">
            <a:avLst>
              <a:gd name="adj" fmla="val 8440"/>
            </a:avLst>
          </a:prstGeom>
          <a:solidFill>
            <a:srgbClr val="A09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Details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EAC944-A2FA-4D24-9CEB-44B920DF82E8}"/>
              </a:ext>
            </a:extLst>
          </p:cNvPr>
          <p:cNvSpPr/>
          <p:nvPr/>
        </p:nvSpPr>
        <p:spPr>
          <a:xfrm>
            <a:off x="2833011" y="1671295"/>
            <a:ext cx="1775332" cy="866105"/>
          </a:xfrm>
          <a:prstGeom prst="roundRect">
            <a:avLst>
              <a:gd name="adj" fmla="val 8440"/>
            </a:avLst>
          </a:prstGeom>
          <a:solidFill>
            <a:srgbClr val="A09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Navbar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7ACD3-7D2B-4A16-91CE-3AA1BDE816BE}"/>
              </a:ext>
            </a:extLst>
          </p:cNvPr>
          <p:cNvSpPr/>
          <p:nvPr/>
        </p:nvSpPr>
        <p:spPr>
          <a:xfrm>
            <a:off x="7186705" y="1668535"/>
            <a:ext cx="1775332" cy="866105"/>
          </a:xfrm>
          <a:prstGeom prst="roundRect">
            <a:avLst>
              <a:gd name="adj" fmla="val 8440"/>
            </a:avLst>
          </a:prstGeom>
          <a:solidFill>
            <a:srgbClr val="A09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Sidebar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0C03B0-704E-4C55-B69F-BA5A8ADF2D31}"/>
              </a:ext>
            </a:extLst>
          </p:cNvPr>
          <p:cNvSpPr/>
          <p:nvPr/>
        </p:nvSpPr>
        <p:spPr>
          <a:xfrm>
            <a:off x="5019904" y="3663802"/>
            <a:ext cx="1775332" cy="866105"/>
          </a:xfrm>
          <a:prstGeom prst="roundRect">
            <a:avLst>
              <a:gd name="adj" fmla="val 8440"/>
            </a:avLst>
          </a:prstGeom>
          <a:solidFill>
            <a:srgbClr val="A09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Detail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95C281-9B96-49F5-9935-D2D14F6DB8ED}"/>
              </a:ext>
            </a:extLst>
          </p:cNvPr>
          <p:cNvSpPr/>
          <p:nvPr/>
        </p:nvSpPr>
        <p:spPr>
          <a:xfrm>
            <a:off x="5019904" y="5617207"/>
            <a:ext cx="1775332" cy="866105"/>
          </a:xfrm>
          <a:prstGeom prst="roundRect">
            <a:avLst>
              <a:gd name="adj" fmla="val 8440"/>
            </a:avLst>
          </a:prstGeom>
          <a:solidFill>
            <a:srgbClr val="A092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Rating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32E5AE-44F3-4F74-A8F4-1FD8BB57264F}"/>
              </a:ext>
            </a:extLst>
          </p:cNvPr>
          <p:cNvCxnSpPr>
            <a:stCxn id="6" idx="0"/>
          </p:cNvCxnSpPr>
          <p:nvPr/>
        </p:nvCxnSpPr>
        <p:spPr>
          <a:xfrm flipV="1">
            <a:off x="3720677" y="1067063"/>
            <a:ext cx="1562914" cy="604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C8E4C0-CB07-435E-A542-952D4352002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907570" y="1067063"/>
            <a:ext cx="1" cy="603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C6EFE7-ACF2-4F4F-90C3-4BDF2DB2A95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31550" y="1058650"/>
            <a:ext cx="1542821" cy="609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594C2A-6DD9-4376-A490-A085A5136F4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907570" y="4539297"/>
            <a:ext cx="0" cy="1077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97289A-2119-4953-BA3D-AB6C20556B3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907570" y="2536754"/>
            <a:ext cx="0" cy="1127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54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D23B-DE58-4E60-9D05-0C5C870B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component code ?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B971794-367E-44BF-9643-40DCCDE0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25042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{ Component } </a:t>
            </a:r>
            <a:r>
              <a:rPr lang="en-US" dirty="0">
                <a:solidFill>
                  <a:schemeClr val="accent1"/>
                </a:solidFill>
              </a:rPr>
              <a:t>from ‘@angular/core’;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@Component({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selector: </a:t>
            </a:r>
            <a:r>
              <a:rPr lang="en-US" dirty="0">
                <a:solidFill>
                  <a:schemeClr val="accent1"/>
                </a:solidFill>
              </a:rPr>
              <a:t>‘rating-app’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‘./rating.component.html’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styleUrls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[‘./rating.component.css’]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export class </a:t>
            </a:r>
            <a:r>
              <a:rPr lang="en-US" dirty="0" err="1">
                <a:solidFill>
                  <a:schemeClr val="bg1"/>
                </a:solidFill>
              </a:rPr>
              <a:t>RatingComponent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averageRating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setRating</a:t>
            </a:r>
            <a:r>
              <a:rPr lang="en-US" dirty="0">
                <a:solidFill>
                  <a:schemeClr val="bg1"/>
                </a:solidFill>
              </a:rPr>
              <a:t>(value){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08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Creating a New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 server component.</a:t>
            </a:r>
          </a:p>
          <a:p>
            <a:r>
              <a:rPr lang="en-US" dirty="0"/>
              <a:t>add @component decorator</a:t>
            </a:r>
          </a:p>
          <a:p>
            <a:r>
              <a:rPr lang="en-US" dirty="0"/>
              <a:t>meta-data information about the component</a:t>
            </a:r>
          </a:p>
          <a:p>
            <a:pPr lvl="1"/>
            <a:r>
              <a:rPr lang="en-US" dirty="0"/>
              <a:t>selector</a:t>
            </a:r>
          </a:p>
          <a:p>
            <a:pPr lvl="1"/>
            <a:r>
              <a:rPr lang="en-US" dirty="0"/>
              <a:t>template / </a:t>
            </a:r>
            <a:r>
              <a:rPr lang="en-US" dirty="0" err="1"/>
              <a:t>templateUrl</a:t>
            </a:r>
            <a:endParaRPr lang="en-US" dirty="0"/>
          </a:p>
          <a:p>
            <a:pPr lvl="1"/>
            <a:r>
              <a:rPr lang="en-US" dirty="0"/>
              <a:t>styles / </a:t>
            </a:r>
            <a:r>
              <a:rPr lang="en-US" dirty="0" err="1"/>
              <a:t>stylesUrl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94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Understanding the Role of AppModule and Component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 decorator</a:t>
            </a:r>
          </a:p>
          <a:p>
            <a:pPr marL="457200" lvl="1" indent="0">
              <a:buNone/>
            </a:pPr>
            <a:r>
              <a:rPr lang="en-US" dirty="0"/>
              <a:t>declarations: [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  <a:r>
              <a:rPr lang="en-US" dirty="0" err="1"/>
              <a:t>AppComponent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ServerComponent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imports: [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BrowserModule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FormsModule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HttpModule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providers: []</a:t>
            </a:r>
          </a:p>
          <a:p>
            <a:pPr marL="457200" lvl="1" indent="0">
              <a:buNone/>
            </a:pPr>
            <a:r>
              <a:rPr lang="en-US" dirty="0"/>
              <a:t>bootstrap: [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AppComponent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7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Using Custom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selector string into app.component.html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&lt;app-server&gt;&lt;/app-server&gt;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</a:t>
            </a:r>
          </a:p>
          <a:p>
            <a:pPr marL="0" indent="0">
              <a:buNone/>
            </a:pP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servers</a:t>
            </a:r>
          </a:p>
          <a:p>
            <a:pPr marL="0" indent="0">
              <a:buNone/>
            </a:pP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server(2)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4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F18-8EAC-4E72-B141-42F3C3AC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E9FE-C66D-4CF4-9CC2-BE361B9E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Angular is a </a:t>
            </a:r>
            <a:r>
              <a:rPr lang="en-US" b="1" i="1" dirty="0">
                <a:solidFill>
                  <a:schemeClr val="accent5"/>
                </a:solidFill>
              </a:rPr>
              <a:t>JavaScript Framework</a:t>
            </a:r>
            <a:r>
              <a:rPr lang="en-US" dirty="0">
                <a:solidFill>
                  <a:schemeClr val="accent5"/>
                </a:solidFill>
              </a:rPr>
              <a:t> which allows you to create reactive </a:t>
            </a:r>
            <a:r>
              <a:rPr lang="en-US" b="1" i="1" dirty="0">
                <a:solidFill>
                  <a:schemeClr val="accent5"/>
                </a:solidFill>
              </a:rPr>
              <a:t>Single-Page-Applications</a:t>
            </a:r>
            <a:r>
              <a:rPr lang="en-US" dirty="0">
                <a:solidFill>
                  <a:schemeClr val="accent5"/>
                </a:solidFill>
              </a:rPr>
              <a:t> [SPAs].</a:t>
            </a:r>
          </a:p>
        </p:txBody>
      </p:sp>
    </p:spTree>
    <p:extLst>
      <p:ext uri="{BB962C8B-B14F-4D97-AF65-F5344CB8AC3E}">
        <p14:creationId xmlns:p14="http://schemas.microsoft.com/office/powerpoint/2010/main" val="474467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5" y="555356"/>
            <a:ext cx="3691597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Creating Components with CLI &amp; Nesting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29" y="745588"/>
            <a:ext cx="7455877" cy="5431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ng generate component component-name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ng g c servers</a:t>
            </a:r>
          </a:p>
          <a:p>
            <a:pPr marL="0" indent="0">
              <a:buNone/>
            </a:pPr>
            <a:r>
              <a:rPr lang="en-US" dirty="0"/>
              <a:t>ng g c servers --spec false [older]</a:t>
            </a:r>
          </a:p>
          <a:p>
            <a:pPr marL="0" indent="0">
              <a:buNone/>
            </a:pPr>
            <a:r>
              <a:rPr lang="en-US" dirty="0"/>
              <a:t>ng g c servers --</a:t>
            </a:r>
            <a:r>
              <a:rPr lang="en-US" dirty="0" err="1"/>
              <a:t>skipTests</a:t>
            </a:r>
            <a:r>
              <a:rPr lang="en-US" dirty="0"/>
              <a:t>=true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39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Working with Component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@Component({</a:t>
            </a:r>
          </a:p>
          <a:p>
            <a:pPr marL="0" indent="0">
              <a:buNone/>
            </a:pPr>
            <a:r>
              <a:rPr lang="en-US" dirty="0"/>
              <a:t>selector: 'app-servers',</a:t>
            </a:r>
          </a:p>
          <a:p>
            <a:pPr marL="0" indent="0">
              <a:buNone/>
            </a:pPr>
            <a:r>
              <a:rPr lang="en-US" dirty="0"/>
              <a:t>template: `</a:t>
            </a:r>
          </a:p>
          <a:p>
            <a:pPr marL="0" indent="0">
              <a:buNone/>
            </a:pPr>
            <a:r>
              <a:rPr lang="en-US" dirty="0"/>
              <a:t>&lt;app-server&gt;&lt;/app-server&gt;</a:t>
            </a:r>
          </a:p>
          <a:p>
            <a:pPr marL="0" indent="0">
              <a:buNone/>
            </a:pPr>
            <a:r>
              <a:rPr lang="en-US" dirty="0"/>
              <a:t>&lt;app-server&gt;&lt;/app-server&gt;</a:t>
            </a:r>
          </a:p>
          <a:p>
            <a:pPr marL="0" indent="0">
              <a:buNone/>
            </a:pPr>
            <a:r>
              <a:rPr lang="en-US" dirty="0"/>
              <a:t>` ,</a:t>
            </a:r>
          </a:p>
          <a:p>
            <a:pPr marL="0" indent="0">
              <a:buNone/>
            </a:pPr>
            <a:r>
              <a:rPr lang="en-US" dirty="0" err="1"/>
              <a:t>styleUrls</a:t>
            </a:r>
            <a:r>
              <a:rPr lang="en-US" dirty="0"/>
              <a:t>: ['./servers.component.css']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54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68F384-7AB0-49F4-B5CF-624F96AE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Working with Component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755040-DD2F-477E-BD5E-F76FE096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@Component({</a:t>
            </a:r>
          </a:p>
          <a:p>
            <a:pPr marL="0" indent="0">
              <a:buNone/>
            </a:pPr>
            <a:r>
              <a:rPr lang="en-US" dirty="0"/>
              <a:t>selector: 'app-servers',</a:t>
            </a:r>
          </a:p>
          <a:p>
            <a:pPr marL="0" indent="0">
              <a:buNone/>
            </a:pPr>
            <a:r>
              <a:rPr lang="en-US" dirty="0"/>
              <a:t>template: `</a:t>
            </a:r>
          </a:p>
          <a:p>
            <a:pPr marL="0" indent="0">
              <a:buNone/>
            </a:pPr>
            <a:r>
              <a:rPr lang="en-US" dirty="0"/>
              <a:t>&lt;app-server&gt;&lt;/app-server&gt;</a:t>
            </a:r>
          </a:p>
          <a:p>
            <a:pPr marL="0" indent="0">
              <a:buNone/>
            </a:pPr>
            <a:r>
              <a:rPr lang="en-US" dirty="0"/>
              <a:t>&lt;app-server&gt;&lt;/app-server&gt;` ,</a:t>
            </a:r>
          </a:p>
          <a:p>
            <a:pPr marL="0" indent="0">
              <a:buNone/>
            </a:pPr>
            <a:r>
              <a:rPr lang="en-US" dirty="0" err="1"/>
              <a:t>styleUrls</a:t>
            </a:r>
            <a:r>
              <a:rPr lang="en-US" dirty="0"/>
              <a:t>: ['./servers.component.css']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50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0782-2C9A-4C95-8E44-E4B940F9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Fully Understand the Component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E676-0180-4652-A392-70BDFC36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selector: ‘app-servers’,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&lt;app-servers&gt;&lt;/app-servers&gt;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selector: [‘app-servers’],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&lt;div app-servers&gt;&lt;/div&gt;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selector: ‘.app-servers’,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&lt;div class=“app-servers”&gt;&lt;/div&gt;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4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DE7E-9169-4F84-866D-DBA169D2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Assignment 1: Practicing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B3C2-3E8D-4446-A9DA-256BAE4A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 two new Components (manually or with CLI): WarningAlert and SuccessAlert</a:t>
            </a:r>
          </a:p>
          <a:p>
            <a:r>
              <a:rPr lang="en-US" sz="2000" dirty="0"/>
              <a:t>Output them beneath each other in the </a:t>
            </a:r>
            <a:r>
              <a:rPr lang="en-US" sz="2000" dirty="0" err="1"/>
              <a:t>AppComponent</a:t>
            </a:r>
            <a:endParaRPr lang="en-US" sz="2000" dirty="0"/>
          </a:p>
          <a:p>
            <a:r>
              <a:rPr lang="en-US" sz="2000" dirty="0"/>
              <a:t>Output a warning or success message in the Components</a:t>
            </a:r>
          </a:p>
          <a:p>
            <a:r>
              <a:rPr lang="en-US" sz="2000" dirty="0"/>
              <a:t>Style the components appropriately (maybe some red/green text?)</a:t>
            </a:r>
          </a:p>
          <a:p>
            <a:pPr marL="0" indent="0">
              <a:buNone/>
            </a:pPr>
            <a:r>
              <a:rPr lang="en-US" sz="2000" dirty="0"/>
              <a:t>Use external or internal templates and styles! </a:t>
            </a:r>
          </a:p>
          <a:p>
            <a:pPr marL="0" indent="0">
              <a:buNone/>
            </a:pPr>
            <a:r>
              <a:rPr lang="en-US" sz="2000" dirty="0"/>
              <a:t>Feel free to create more Components, nest them into each other or play around with different types of selectors!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933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CDE3D6-8183-4C5E-B641-C5BDB6A2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07523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Data binding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BE6DB0-E016-40DB-9709-3DB59B0C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332" y="745588"/>
            <a:ext cx="5881468" cy="5431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24BDD3-2AFC-4FF9-88C5-AE36FB58B4BA}"/>
              </a:ext>
            </a:extLst>
          </p:cNvPr>
          <p:cNvSpPr txBox="1">
            <a:spLocks/>
          </p:cNvSpPr>
          <p:nvPr/>
        </p:nvSpPr>
        <p:spPr>
          <a:xfrm>
            <a:off x="5624732" y="897988"/>
            <a:ext cx="5881468" cy="543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String Interpolation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{{ }}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Property binding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[</a:t>
            </a:r>
            <a:r>
              <a:rPr lang="en-US" sz="2000" dirty="0" err="1"/>
              <a:t>propertyName</a:t>
            </a:r>
            <a:r>
              <a:rPr lang="en-US" sz="2000" dirty="0"/>
              <a:t>] = value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Event binding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(event)=</a:t>
            </a:r>
            <a:r>
              <a:rPr lang="en-US" sz="2000" dirty="0" err="1"/>
              <a:t>eventName</a:t>
            </a:r>
            <a:r>
              <a:rPr lang="en-US" sz="2000" dirty="0"/>
              <a:t>(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Two way data binding.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[(</a:t>
            </a:r>
            <a:r>
              <a:rPr lang="en-US" sz="2000" dirty="0" err="1"/>
              <a:t>ngModule</a:t>
            </a:r>
            <a:r>
              <a:rPr lang="en-US" sz="2000" dirty="0"/>
              <a:t>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import  {</a:t>
            </a:r>
            <a:r>
              <a:rPr lang="en-US" sz="2000" dirty="0" err="1"/>
              <a:t>FormModule</a:t>
            </a:r>
            <a:r>
              <a:rPr lang="en-US" sz="2000" dirty="0"/>
              <a:t>} from ‘@angular/form’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46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9E45-8176-4D8D-BB8B-B46CA76A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Understanding Databinding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E253-7D30-45F4-9DBD-F07A2595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Databinding = Communication</a:t>
            </a:r>
          </a:p>
          <a:p>
            <a:pPr marL="0" indent="0" algn="ctr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CF52C0-9DBB-44F9-A995-F5C482AAECB6}"/>
              </a:ext>
            </a:extLst>
          </p:cNvPr>
          <p:cNvSpPr/>
          <p:nvPr/>
        </p:nvSpPr>
        <p:spPr>
          <a:xfrm>
            <a:off x="619122" y="2715065"/>
            <a:ext cx="2925936" cy="2799471"/>
          </a:xfrm>
          <a:prstGeom prst="roundRect">
            <a:avLst>
              <a:gd name="adj" fmla="val 6195"/>
            </a:avLst>
          </a:prstGeom>
          <a:solidFill>
            <a:srgbClr val="DEE3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TypeScript Code (Business Logic)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084796-A084-44F8-8B19-F8FE6DDF6796}"/>
              </a:ext>
            </a:extLst>
          </p:cNvPr>
          <p:cNvSpPr/>
          <p:nvPr/>
        </p:nvSpPr>
        <p:spPr>
          <a:xfrm>
            <a:off x="8714183" y="2715065"/>
            <a:ext cx="2744098" cy="2799471"/>
          </a:xfrm>
          <a:prstGeom prst="roundRect">
            <a:avLst>
              <a:gd name="adj" fmla="val 5323"/>
            </a:avLst>
          </a:prstGeom>
          <a:solidFill>
            <a:srgbClr val="74DE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HTML Template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8602E5-5DD3-477F-9672-74D3C6C6F3B3}"/>
              </a:ext>
            </a:extLst>
          </p:cNvPr>
          <p:cNvSpPr/>
          <p:nvPr/>
        </p:nvSpPr>
        <p:spPr>
          <a:xfrm>
            <a:off x="3924886" y="2644726"/>
            <a:ext cx="4431323" cy="82999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Output Data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B936F80-36B7-4DBD-829E-52AB6BD80539}"/>
              </a:ext>
            </a:extLst>
          </p:cNvPr>
          <p:cNvSpPr/>
          <p:nvPr/>
        </p:nvSpPr>
        <p:spPr>
          <a:xfrm>
            <a:off x="3924887" y="4758056"/>
            <a:ext cx="4246098" cy="82999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React to (User)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13FED-5324-4317-B26D-E9B3B7CE7ACA}"/>
              </a:ext>
            </a:extLst>
          </p:cNvPr>
          <p:cNvSpPr/>
          <p:nvPr/>
        </p:nvSpPr>
        <p:spPr>
          <a:xfrm>
            <a:off x="3924886" y="3609657"/>
            <a:ext cx="4431323" cy="464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String Interpolation [ </a:t>
            </a:r>
            <a:r>
              <a:rPr lang="en-US" sz="2400" b="1" dirty="0">
                <a:solidFill>
                  <a:srgbClr val="FFC000"/>
                </a:solidFill>
              </a:rPr>
              <a:t>{{ data }} </a:t>
            </a:r>
            <a:r>
              <a:rPr lang="en-US" sz="2400" b="1" dirty="0">
                <a:solidFill>
                  <a:schemeClr val="tx1"/>
                </a:solidFill>
              </a:rPr>
              <a:t>]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7B277-860C-40B4-92FD-413AE94B95BA}"/>
              </a:ext>
            </a:extLst>
          </p:cNvPr>
          <p:cNvSpPr/>
          <p:nvPr/>
        </p:nvSpPr>
        <p:spPr>
          <a:xfrm>
            <a:off x="3764136" y="4201125"/>
            <a:ext cx="4845565" cy="48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tx1"/>
                </a:solidFill>
              </a:rPr>
              <a:t>Property Binding ( </a:t>
            </a:r>
            <a:r>
              <a:rPr lang="en-US" sz="2300" b="1" dirty="0">
                <a:solidFill>
                  <a:srgbClr val="FFC000"/>
                </a:solidFill>
              </a:rPr>
              <a:t>[property]=“data” </a:t>
            </a:r>
            <a:r>
              <a:rPr lang="en-US" sz="23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7452C-EF05-4463-8C86-7E47E0BD8F92}"/>
              </a:ext>
            </a:extLst>
          </p:cNvPr>
          <p:cNvSpPr/>
          <p:nvPr/>
        </p:nvSpPr>
        <p:spPr>
          <a:xfrm>
            <a:off x="3764137" y="5640041"/>
            <a:ext cx="4845564" cy="48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tx1"/>
                </a:solidFill>
              </a:rPr>
              <a:t>Event Binding ( </a:t>
            </a:r>
            <a:r>
              <a:rPr lang="en-US" sz="2300" b="1" dirty="0">
                <a:solidFill>
                  <a:srgbClr val="FFC000"/>
                </a:solidFill>
              </a:rPr>
              <a:t>(event)=“expression” </a:t>
            </a:r>
            <a:r>
              <a:rPr lang="en-US" sz="23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90D82-2D15-49F1-9D98-2A0B51AFA2F0}"/>
              </a:ext>
            </a:extLst>
          </p:cNvPr>
          <p:cNvSpPr/>
          <p:nvPr/>
        </p:nvSpPr>
        <p:spPr>
          <a:xfrm>
            <a:off x="1603717" y="6209941"/>
            <a:ext cx="8932985" cy="48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chemeClr val="tx1"/>
                </a:solidFill>
              </a:rPr>
              <a:t>Combination of Both: </a:t>
            </a:r>
            <a:r>
              <a:rPr lang="en-US" sz="2300" b="1" dirty="0">
                <a:solidFill>
                  <a:schemeClr val="tx1"/>
                </a:solidFill>
              </a:rPr>
              <a:t>Two-Way-Binding ( </a:t>
            </a:r>
            <a:r>
              <a:rPr lang="en-US" sz="2300" b="1" dirty="0">
                <a:solidFill>
                  <a:srgbClr val="FFC000"/>
                </a:solidFill>
              </a:rPr>
              <a:t>[(</a:t>
            </a:r>
            <a:r>
              <a:rPr lang="en-US" sz="2300" b="1" dirty="0" err="1">
                <a:solidFill>
                  <a:srgbClr val="FFC000"/>
                </a:solidFill>
              </a:rPr>
              <a:t>ngModel</a:t>
            </a:r>
            <a:r>
              <a:rPr lang="en-US" sz="2300" b="1" dirty="0">
                <a:solidFill>
                  <a:srgbClr val="FFC000"/>
                </a:solidFill>
              </a:rPr>
              <a:t>)]=“data” </a:t>
            </a:r>
            <a:r>
              <a:rPr lang="en-US" sz="2300" b="1" dirty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0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AAF4-B19F-4A84-9406-15472CCB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8031-0E12-46AA-899F-CA29461F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two properties in </a:t>
            </a:r>
            <a:r>
              <a:rPr lang="en-US" dirty="0" err="1"/>
              <a:t>server.component.ts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sz="2000" dirty="0" err="1"/>
              <a:t>serverId</a:t>
            </a:r>
            <a:r>
              <a:rPr lang="en-US" sz="2000" dirty="0"/>
              <a:t>: number = 10;</a:t>
            </a:r>
          </a:p>
          <a:p>
            <a:pPr marL="0" indent="0">
              <a:buNone/>
            </a:pPr>
            <a:r>
              <a:rPr lang="en-US" sz="2000" dirty="0" err="1"/>
              <a:t>serverStatus</a:t>
            </a:r>
            <a:r>
              <a:rPr lang="en-US" sz="2000" dirty="0"/>
              <a:t>: string = ‘offline’;</a:t>
            </a:r>
          </a:p>
          <a:p>
            <a:pPr marL="0" indent="0">
              <a:buNone/>
            </a:pPr>
            <a:r>
              <a:rPr lang="en-US" sz="2000" dirty="0" err="1"/>
              <a:t>getServerStatus</a:t>
            </a:r>
            <a:r>
              <a:rPr lang="en-US" sz="2000" dirty="0"/>
              <a:t>(){</a:t>
            </a:r>
          </a:p>
          <a:p>
            <a:pPr marL="0" indent="0">
              <a:buNone/>
            </a:pPr>
            <a:r>
              <a:rPr lang="en-US" sz="2000" dirty="0"/>
              <a:t>  return </a:t>
            </a:r>
            <a:r>
              <a:rPr lang="en-US" sz="2000" dirty="0" err="1"/>
              <a:t>this.serverStatus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r>
              <a:rPr lang="en-US" dirty="0"/>
              <a:t>Using </a:t>
            </a:r>
            <a:r>
              <a:rPr lang="en-US" sz="2000" dirty="0"/>
              <a:t>{{ </a:t>
            </a:r>
            <a:r>
              <a:rPr lang="en-US" sz="2000" dirty="0" err="1"/>
              <a:t>serverId</a:t>
            </a:r>
            <a:r>
              <a:rPr lang="en-US" sz="2000" dirty="0"/>
              <a:t> }} &amp; {{ </a:t>
            </a:r>
            <a:r>
              <a:rPr lang="en-US" sz="2000" dirty="0" err="1"/>
              <a:t>getServerStatus</a:t>
            </a:r>
            <a:r>
              <a:rPr lang="en-US" sz="2000" dirty="0"/>
              <a:t>() }}</a:t>
            </a:r>
            <a:r>
              <a:rPr lang="en-US" dirty="0"/>
              <a:t> to bind the value.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[notes here]</a:t>
            </a:r>
          </a:p>
        </p:txBody>
      </p:sp>
    </p:spTree>
    <p:extLst>
      <p:ext uri="{BB962C8B-B14F-4D97-AF65-F5344CB8AC3E}">
        <p14:creationId xmlns:p14="http://schemas.microsoft.com/office/powerpoint/2010/main" val="2578750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86ED-FCE3-488F-87E0-B39FC39A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Property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5970-CC3A-42BA-B318-DF0938A9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/>
              <a:t>[‘proertyName’] = “value”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property on </a:t>
            </a:r>
            <a:r>
              <a:rPr lang="en-US" dirty="0" err="1"/>
              <a:t>servers.component.ts</a:t>
            </a:r>
            <a:r>
              <a:rPr lang="en-US" dirty="0"/>
              <a:t> file.</a:t>
            </a:r>
          </a:p>
          <a:p>
            <a:pPr marL="0" indent="0">
              <a:buNone/>
            </a:pPr>
            <a:r>
              <a:rPr lang="en-US" sz="2000" dirty="0" err="1"/>
              <a:t>btnVisibility:boolean</a:t>
            </a:r>
            <a:r>
              <a:rPr lang="en-US" sz="2000" dirty="0"/>
              <a:t> 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property binding on servers.component.html file.</a:t>
            </a:r>
          </a:p>
          <a:p>
            <a:pPr marL="0" indent="0">
              <a:buNone/>
            </a:pPr>
            <a:r>
              <a:rPr lang="en-US" sz="2000" dirty="0"/>
              <a:t>&lt;button class = </a:t>
            </a:r>
            <a:r>
              <a:rPr lang="en-US" sz="2000" dirty="0" err="1"/>
              <a:t>btn</a:t>
            </a:r>
            <a:r>
              <a:rPr lang="en-US" sz="2000" dirty="0"/>
              <a:t> </a:t>
            </a:r>
            <a:r>
              <a:rPr lang="en-US" sz="2000" dirty="0" err="1"/>
              <a:t>btn</a:t>
            </a:r>
            <a:r>
              <a:rPr lang="en-US" sz="2000" dirty="0"/>
              <a:t>-primary [disabled]=“!</a:t>
            </a:r>
            <a:r>
              <a:rPr lang="en-US" sz="2000" dirty="0" err="1"/>
              <a:t>btnVisibility</a:t>
            </a:r>
            <a:r>
              <a:rPr lang="en-US" sz="2000" dirty="0"/>
              <a:t>”&gt;Add Server&lt;/button&gt;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57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70DF-1E36-4D44-927D-A8F4FF4B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27695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Property Binding vs 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CAE1-50F7-459E-A8DF-96B03CE2D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572" y="661182"/>
            <a:ext cx="6247228" cy="55157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square </a:t>
            </a:r>
            <a:r>
              <a:rPr lang="en-US" sz="2000" dirty="0"/>
              <a:t>[ ]</a:t>
            </a:r>
            <a:r>
              <a:rPr lang="en-US" dirty="0"/>
              <a:t> is support to handle the property binding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sz="2000" dirty="0"/>
              <a:t>{{ }}</a:t>
            </a:r>
            <a:r>
              <a:rPr lang="en-US" dirty="0"/>
              <a:t> is support to handle the string binding.</a:t>
            </a:r>
          </a:p>
        </p:txBody>
      </p:sp>
    </p:spTree>
    <p:extLst>
      <p:ext uri="{BB962C8B-B14F-4D97-AF65-F5344CB8AC3E}">
        <p14:creationId xmlns:p14="http://schemas.microsoft.com/office/powerpoint/2010/main" val="145529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DCD9-1200-46FE-B804-90156A2F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F3B7-59A2-4C09-9A29-0BB8C7FA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https://angular.io/</a:t>
            </a:r>
          </a:p>
          <a:p>
            <a:r>
              <a:rPr lang="en-US" dirty="0">
                <a:hlinkClick r:id="rId2"/>
              </a:rPr>
              <a:t>https://www.typescriptlang.org/</a:t>
            </a:r>
            <a:endParaRPr lang="en-US" dirty="0"/>
          </a:p>
          <a:p>
            <a:r>
              <a:rPr lang="en-US" dirty="0"/>
              <a:t>Install typescript: </a:t>
            </a:r>
            <a:r>
              <a:rPr lang="en-US" dirty="0" err="1"/>
              <a:t>npm</a:t>
            </a:r>
            <a:r>
              <a:rPr lang="en-US" dirty="0"/>
              <a:t> install –g typescript</a:t>
            </a:r>
          </a:p>
          <a:p>
            <a:pPr marL="0" indent="0">
              <a:buNone/>
            </a:pPr>
            <a:r>
              <a:rPr lang="en-US" dirty="0"/>
              <a:t>Create file as </a:t>
            </a:r>
            <a:r>
              <a:rPr lang="en-US" dirty="0" err="1"/>
              <a:t>filename.ts</a:t>
            </a:r>
            <a:r>
              <a:rPr lang="en-US" dirty="0"/>
              <a:t>			/FileName.java</a:t>
            </a:r>
          </a:p>
          <a:p>
            <a:pPr marL="0" indent="0">
              <a:buNone/>
            </a:pPr>
            <a:r>
              <a:rPr lang="en-US" dirty="0"/>
              <a:t>Compilation: </a:t>
            </a:r>
            <a:r>
              <a:rPr lang="en-US" dirty="0" err="1"/>
              <a:t>tsc</a:t>
            </a:r>
            <a:r>
              <a:rPr lang="en-US" dirty="0"/>
              <a:t> </a:t>
            </a:r>
            <a:r>
              <a:rPr lang="en-US" dirty="0" err="1"/>
              <a:t>filename.ts</a:t>
            </a:r>
            <a:r>
              <a:rPr lang="en-US" dirty="0"/>
              <a:t> 		/</a:t>
            </a:r>
            <a:r>
              <a:rPr lang="en-US" dirty="0" err="1"/>
              <a:t>javac</a:t>
            </a:r>
            <a:r>
              <a:rPr lang="en-US" dirty="0"/>
              <a:t> FileName.java</a:t>
            </a:r>
          </a:p>
          <a:p>
            <a:pPr marL="0" indent="0">
              <a:buNone/>
            </a:pPr>
            <a:r>
              <a:rPr lang="en-US" dirty="0"/>
              <a:t>Generated new file, filename.js		</a:t>
            </a:r>
            <a:r>
              <a:rPr lang="en-US" dirty="0" err="1"/>
              <a:t>FileName.class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Execution:	  node filename.js		java </a:t>
            </a:r>
            <a:r>
              <a:rPr lang="en-US" dirty="0" err="1"/>
              <a:t>FileName</a:t>
            </a:r>
            <a:r>
              <a:rPr lang="en-US" dirty="0"/>
              <a:t> 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https://storybook.js.org/</a:t>
            </a:r>
            <a:endParaRPr lang="en-US" dirty="0"/>
          </a:p>
          <a:p>
            <a:r>
              <a:rPr lang="en-US" dirty="0">
                <a:hlinkClick r:id="rId4"/>
              </a:rPr>
              <a:t>https://angular-calendar.com/#/kitchen-sink</a:t>
            </a:r>
            <a:endParaRPr lang="en-US" dirty="0"/>
          </a:p>
          <a:p>
            <a:r>
              <a:rPr lang="en-US" dirty="0">
                <a:hlinkClick r:id="rId5"/>
              </a:rPr>
              <a:t>https://angular-fullstack.github.io/get-started/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14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E38C-C8F7-4C1B-81D6-1F73BAC9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620E-3E60-4EAD-9977-C5283486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(click) = “</a:t>
            </a:r>
            <a:r>
              <a:rPr lang="en-US" dirty="0" err="1"/>
              <a:t>onCreateServer</a:t>
            </a:r>
            <a:r>
              <a:rPr lang="en-US" dirty="0"/>
              <a:t>()”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change the </a:t>
            </a:r>
            <a:r>
              <a:rPr lang="en-US" dirty="0" err="1"/>
              <a:t>serverCreationStatus</a:t>
            </a:r>
            <a:r>
              <a:rPr lang="en-US" dirty="0"/>
              <a:t> is changed.</a:t>
            </a:r>
          </a:p>
        </p:txBody>
      </p:sp>
    </p:spTree>
    <p:extLst>
      <p:ext uri="{BB962C8B-B14F-4D97-AF65-F5344CB8AC3E}">
        <p14:creationId xmlns:p14="http://schemas.microsoft.com/office/powerpoint/2010/main" val="2181535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4D57-36B8-48DB-8444-1BFBE6CF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Bindable Properties &amp;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7A5D-D529-4361-A0C9-E67D0ED4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know to which Properties or Events of HTML elements you may bind?</a:t>
            </a:r>
          </a:p>
          <a:p>
            <a:r>
              <a:rPr lang="en-US" dirty="0"/>
              <a:t>Bind to all properties and Events – a good idea is to </a:t>
            </a:r>
            <a:r>
              <a:rPr lang="en-US" sz="2000" i="1" dirty="0">
                <a:solidFill>
                  <a:srgbClr val="00B050"/>
                </a:solidFill>
              </a:rPr>
              <a:t>console.log() </a:t>
            </a:r>
            <a:r>
              <a:rPr lang="en-US" dirty="0"/>
              <a:t> </a:t>
            </a:r>
          </a:p>
          <a:p>
            <a:r>
              <a:rPr lang="en-US" dirty="0"/>
              <a:t>For events, you don’t bind to </a:t>
            </a:r>
            <a:r>
              <a:rPr lang="en-US" i="1" dirty="0" err="1">
                <a:solidFill>
                  <a:srgbClr val="FF0000"/>
                </a:solidFill>
              </a:rPr>
              <a:t>onClick</a:t>
            </a:r>
            <a:r>
              <a:rPr lang="en-US" dirty="0"/>
              <a:t> but only to </a:t>
            </a:r>
            <a:r>
              <a:rPr lang="en-US" i="1" dirty="0">
                <a:solidFill>
                  <a:srgbClr val="00B050"/>
                </a:solidFill>
              </a:rPr>
              <a:t>click</a:t>
            </a:r>
            <a:r>
              <a:rPr lang="en-US" dirty="0"/>
              <a:t> i.e., (=&gt;</a:t>
            </a:r>
            <a:r>
              <a:rPr lang="en-US" i="1" dirty="0">
                <a:solidFill>
                  <a:srgbClr val="00B050"/>
                </a:solidFill>
              </a:rPr>
              <a:t>(click)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77795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FE60-A4D6-4AB1-ADB8-FFD009DE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Passing and using Data with 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75DE-A2A2-484C-9EB9-E2644C45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825625"/>
            <a:ext cx="107083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(input) = </a:t>
            </a:r>
            <a:r>
              <a:rPr lang="en-US" sz="2000" i="1" dirty="0" err="1"/>
              <a:t>onUpdateServerName</a:t>
            </a:r>
            <a:r>
              <a:rPr lang="en-US" sz="2000" i="1" dirty="0"/>
              <a:t>($event)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 err="1"/>
              <a:t>onUpdateServerName</a:t>
            </a:r>
            <a:r>
              <a:rPr lang="en-US" sz="2000" i="1" dirty="0"/>
              <a:t>(event){</a:t>
            </a:r>
          </a:p>
          <a:p>
            <a:pPr marL="0" indent="0">
              <a:buNone/>
            </a:pPr>
            <a:r>
              <a:rPr lang="en-US" sz="2000" i="1" dirty="0"/>
              <a:t>   console.log(event);</a:t>
            </a:r>
          </a:p>
          <a:p>
            <a:pPr marL="0" indent="0">
              <a:buNone/>
            </a:pPr>
            <a:r>
              <a:rPr lang="en-US" sz="2000" i="1" dirty="0"/>
              <a:t>   </a:t>
            </a:r>
            <a:r>
              <a:rPr lang="en-US" sz="2000" dirty="0"/>
              <a:t>// older version</a:t>
            </a:r>
          </a:p>
          <a:p>
            <a:pPr marL="0" indent="0">
              <a:buNone/>
            </a:pPr>
            <a:r>
              <a:rPr lang="en-US" sz="2000" i="1" dirty="0"/>
              <a:t>   </a:t>
            </a:r>
            <a:r>
              <a:rPr lang="en-US" sz="2000" i="1" dirty="0" err="1"/>
              <a:t>this.serverName</a:t>
            </a:r>
            <a:r>
              <a:rPr lang="en-US" sz="2000" i="1" dirty="0"/>
              <a:t>=(&lt;</a:t>
            </a:r>
            <a:r>
              <a:rPr lang="en-US" sz="2000" i="1" dirty="0" err="1"/>
              <a:t>HTMLInputElement</a:t>
            </a:r>
            <a:r>
              <a:rPr lang="en-US" sz="2000" i="1" dirty="0"/>
              <a:t>&gt;</a:t>
            </a:r>
            <a:r>
              <a:rPr lang="en-US" sz="2000" i="1" dirty="0" err="1"/>
              <a:t>event.target</a:t>
            </a:r>
            <a:r>
              <a:rPr lang="en-US" sz="2000" i="1" dirty="0"/>
              <a:t>).value;</a:t>
            </a:r>
          </a:p>
          <a:p>
            <a:pPr marL="0" indent="0">
              <a:buNone/>
            </a:pPr>
            <a:r>
              <a:rPr lang="en-US" sz="2000" i="1" dirty="0"/>
              <a:t>   </a:t>
            </a:r>
            <a:r>
              <a:rPr lang="en-US" sz="2000" dirty="0"/>
              <a:t>// newer version</a:t>
            </a:r>
          </a:p>
          <a:p>
            <a:pPr marL="0" indent="0">
              <a:buNone/>
            </a:pPr>
            <a:r>
              <a:rPr lang="en-US" sz="2000" i="1" dirty="0"/>
              <a:t>   </a:t>
            </a:r>
            <a:r>
              <a:rPr lang="en-US" sz="2000" i="1" dirty="0" err="1"/>
              <a:t>this.serverName</a:t>
            </a:r>
            <a:r>
              <a:rPr lang="en-US" sz="2000" i="1" dirty="0"/>
              <a:t> = </a:t>
            </a:r>
            <a:r>
              <a:rPr lang="en-US" sz="2000" i="1" dirty="0" err="1"/>
              <a:t>event.target.value</a:t>
            </a:r>
            <a:r>
              <a:rPr lang="en-US" sz="2000" i="1" dirty="0"/>
              <a:t>;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254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2DC8-8B6D-4885-8F8F-D3739113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365125"/>
            <a:ext cx="3868616" cy="58118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02463"/>
                </a:solidFill>
              </a:rPr>
              <a:t>Important: </a:t>
            </a:r>
            <a:r>
              <a:rPr lang="en-US" sz="4000" dirty="0" err="1">
                <a:solidFill>
                  <a:srgbClr val="F02463"/>
                </a:solidFill>
              </a:rPr>
              <a:t>FormsModule</a:t>
            </a:r>
            <a:r>
              <a:rPr lang="en-US" sz="4000" dirty="0">
                <a:solidFill>
                  <a:srgbClr val="F02463"/>
                </a:solidFill>
              </a:rPr>
              <a:t> is required for Two-way-Binding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3998-61A3-4875-B792-569BCC5B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405" y="717452"/>
            <a:ext cx="7194935" cy="5459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For Two-Way-Binding to work, need to enable the </a:t>
            </a:r>
            <a:r>
              <a:rPr lang="en-US" sz="2000" dirty="0" err="1"/>
              <a:t>ngModel</a:t>
            </a:r>
            <a:r>
              <a:rPr lang="en-US" sz="2400" dirty="0"/>
              <a:t> directive.</a:t>
            </a:r>
          </a:p>
          <a:p>
            <a:r>
              <a:rPr lang="en-US" sz="2400" dirty="0"/>
              <a:t>This is done by adding the </a:t>
            </a:r>
            <a:r>
              <a:rPr lang="en-US" sz="2000" dirty="0" err="1"/>
              <a:t>FormsModule</a:t>
            </a:r>
            <a:r>
              <a:rPr lang="en-US" sz="2400" dirty="0"/>
              <a:t> to the imports: [ ] array in the AppModule.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Import{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FormsModule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 } from ‘@angular/forms’</a:t>
            </a:r>
          </a:p>
        </p:txBody>
      </p:sp>
    </p:spTree>
    <p:extLst>
      <p:ext uri="{BB962C8B-B14F-4D97-AF65-F5344CB8AC3E}">
        <p14:creationId xmlns:p14="http://schemas.microsoft.com/office/powerpoint/2010/main" val="4018717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22E1-CFA2-45BD-95DC-8F17D750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Two-Way-Databinding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6192-C577-403D-888A-7B5700D7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directive </a:t>
            </a:r>
            <a:r>
              <a:rPr lang="en-US" i="1" dirty="0"/>
              <a:t>[(</a:t>
            </a:r>
            <a:r>
              <a:rPr lang="en-US" i="1" dirty="0" err="1"/>
              <a:t>ngModel</a:t>
            </a:r>
            <a:r>
              <a:rPr lang="en-US" i="1" dirty="0"/>
              <a:t>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/>
              <a:t>input type=“text” class=“form-control” [(</a:t>
            </a:r>
            <a:r>
              <a:rPr lang="en-US" sz="2400" i="1" dirty="0" err="1"/>
              <a:t>ngModel</a:t>
            </a:r>
            <a:r>
              <a:rPr lang="en-US" sz="2400" i="1" dirty="0"/>
              <a:t>)]=“username”&gt;</a:t>
            </a:r>
          </a:p>
        </p:txBody>
      </p:sp>
    </p:spTree>
    <p:extLst>
      <p:ext uri="{BB962C8B-B14F-4D97-AF65-F5344CB8AC3E}">
        <p14:creationId xmlns:p14="http://schemas.microsoft.com/office/powerpoint/2010/main" val="1924592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F34C-C531-40F8-975B-DFEE844A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Combining all forms of </a:t>
            </a:r>
            <a:r>
              <a:rPr lang="en-US" dirty="0" err="1">
                <a:solidFill>
                  <a:srgbClr val="E81231"/>
                </a:solidFill>
              </a:rPr>
              <a:t>DataBinding</a:t>
            </a:r>
            <a:endParaRPr lang="en-US" dirty="0">
              <a:solidFill>
                <a:srgbClr val="E812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C131-28CF-4690-B9D0-40DE9151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(click) =&gt; perform the action and bind the value</a:t>
            </a:r>
          </a:p>
        </p:txBody>
      </p:sp>
    </p:spTree>
    <p:extLst>
      <p:ext uri="{BB962C8B-B14F-4D97-AF65-F5344CB8AC3E}">
        <p14:creationId xmlns:p14="http://schemas.microsoft.com/office/powerpoint/2010/main" val="2925186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2DC8-8B6D-4885-8F8F-D3739113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365125"/>
            <a:ext cx="4079631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Assignment 2: Practicing Databinding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3998-61A3-4875-B792-569BCC5B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406" y="534572"/>
            <a:ext cx="6697394" cy="5642391"/>
          </a:xfrm>
        </p:spPr>
        <p:txBody>
          <a:bodyPr>
            <a:normAutofit/>
          </a:bodyPr>
          <a:lstStyle/>
          <a:p>
            <a:r>
              <a:rPr lang="en-US" sz="2000" dirty="0"/>
              <a:t>Add a Input field which updates a property (‘username’) via Two-Way-Binding.</a:t>
            </a:r>
          </a:p>
          <a:p>
            <a:r>
              <a:rPr lang="en-US" sz="2000" dirty="0"/>
              <a:t>Output the username property via String Interpolation (in a paragraph below the input)</a:t>
            </a:r>
          </a:p>
          <a:p>
            <a:r>
              <a:rPr lang="en-US" sz="2000" dirty="0"/>
              <a:t>Add a button which may only be clicked if the username is NOT an empty string</a:t>
            </a:r>
          </a:p>
          <a:p>
            <a:r>
              <a:rPr lang="en-US" sz="2000" dirty="0"/>
              <a:t>Upon clicking the button, the username should be reset to an empty string.</a:t>
            </a:r>
          </a:p>
        </p:txBody>
      </p:sp>
    </p:spTree>
    <p:extLst>
      <p:ext uri="{BB962C8B-B14F-4D97-AF65-F5344CB8AC3E}">
        <p14:creationId xmlns:p14="http://schemas.microsoft.com/office/powerpoint/2010/main" val="400509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2DC8-8B6D-4885-8F8F-D3739113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365125"/>
            <a:ext cx="4079631" cy="5811838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3998-61A3-4875-B792-569BCC5B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406" y="534572"/>
            <a:ext cx="6697394" cy="564239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In-built directives</a:t>
            </a:r>
          </a:p>
          <a:p>
            <a:pPr lvl="1"/>
            <a:r>
              <a:rPr lang="en-US" dirty="0" err="1"/>
              <a:t>ngModel</a:t>
            </a:r>
            <a:endParaRPr lang="en-US" dirty="0"/>
          </a:p>
          <a:p>
            <a:pPr lvl="1"/>
            <a:r>
              <a:rPr lang="en-US" dirty="0"/>
              <a:t>*</a:t>
            </a:r>
            <a:r>
              <a:rPr lang="en-US" dirty="0" err="1"/>
              <a:t>ngIf</a:t>
            </a:r>
            <a:endParaRPr lang="en-US" dirty="0"/>
          </a:p>
          <a:p>
            <a:pPr lvl="1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.. else.. </a:t>
            </a:r>
            <a:r>
              <a:rPr lang="en-US" dirty="0" err="1"/>
              <a:t>ngTemplate</a:t>
            </a:r>
            <a:endParaRPr lang="en-US" dirty="0"/>
          </a:p>
          <a:p>
            <a:pPr lvl="1"/>
            <a:r>
              <a:rPr lang="en-US" dirty="0" err="1"/>
              <a:t>ngStyle</a:t>
            </a:r>
            <a:endParaRPr lang="en-US" dirty="0"/>
          </a:p>
          <a:p>
            <a:pPr lvl="1"/>
            <a:r>
              <a:rPr lang="en-US" dirty="0" err="1"/>
              <a:t>ngClass</a:t>
            </a:r>
            <a:endParaRPr lang="en-US" dirty="0"/>
          </a:p>
          <a:p>
            <a:pPr lvl="1"/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  <a:p>
            <a:pPr lvl="1"/>
            <a:endParaRPr lang="en-US" dirty="0"/>
          </a:p>
          <a:p>
            <a:pPr marL="457200" lvl="1" indent="0" algn="just">
              <a:buNone/>
            </a:pPr>
            <a:r>
              <a:rPr lang="en-US" sz="2000" i="1" dirty="0"/>
              <a:t>The Structural directives, attribute directives don’t add or remove elements. They only change the element they were placed on.</a:t>
            </a:r>
          </a:p>
        </p:txBody>
      </p:sp>
    </p:spTree>
    <p:extLst>
      <p:ext uri="{BB962C8B-B14F-4D97-AF65-F5344CB8AC3E}">
        <p14:creationId xmlns:p14="http://schemas.microsoft.com/office/powerpoint/2010/main" val="812185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D404-A4AB-4D72-9A40-E199F1D9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What are Directives?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FF98-94EB-4DE1-A72A-E4324F60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Directives are instruction in the DOM!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&lt;p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appTurnGreen</a:t>
            </a:r>
            <a:r>
              <a:rPr lang="en-US" sz="2000" i="1" dirty="0"/>
              <a:t>&gt;Receives a green background&lt;/p&gt;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@Directive({</a:t>
            </a:r>
          </a:p>
          <a:p>
            <a:pPr marL="0" indent="0">
              <a:buNone/>
            </a:pPr>
            <a:r>
              <a:rPr lang="en-US" sz="2000" i="1" dirty="0"/>
              <a:t>   selector: ‘[</a:t>
            </a:r>
            <a:r>
              <a:rPr lang="en-US" sz="2000" i="1" dirty="0" err="1"/>
              <a:t>appTurnGreen</a:t>
            </a:r>
            <a:r>
              <a:rPr lang="en-US" sz="2000" i="1" dirty="0"/>
              <a:t>]’</a:t>
            </a:r>
          </a:p>
          <a:p>
            <a:pPr marL="0" indent="0">
              <a:buNone/>
            </a:pPr>
            <a:r>
              <a:rPr lang="en-US" sz="2000" i="1" dirty="0"/>
              <a:t>})</a:t>
            </a:r>
          </a:p>
          <a:p>
            <a:pPr marL="0" indent="0">
              <a:buNone/>
            </a:pPr>
            <a:r>
              <a:rPr lang="en-US" sz="2000" i="1" dirty="0"/>
              <a:t>export class </a:t>
            </a:r>
            <a:r>
              <a:rPr lang="en-US" sz="2000" i="1" dirty="0" err="1"/>
              <a:t>TurnGreenDirective</a:t>
            </a:r>
            <a:r>
              <a:rPr lang="en-US" sz="2000" i="1" dirty="0"/>
              <a:t> {</a:t>
            </a:r>
          </a:p>
          <a:p>
            <a:pPr marL="0" indent="0">
              <a:buNone/>
            </a:pPr>
            <a:r>
              <a:rPr lang="en-US" sz="2000" i="1" dirty="0"/>
              <a:t>  ….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667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BB43-443A-4508-8ED2-7221C43F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Using </a:t>
            </a:r>
            <a:r>
              <a:rPr lang="en-US" dirty="0" err="1">
                <a:solidFill>
                  <a:srgbClr val="F02463"/>
                </a:solidFill>
              </a:rPr>
              <a:t>ngIf</a:t>
            </a:r>
            <a:r>
              <a:rPr lang="en-US" dirty="0">
                <a:solidFill>
                  <a:srgbClr val="F02463"/>
                </a:solidFill>
              </a:rPr>
              <a:t> to Output Data conditionally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3ABB-7AEA-452D-9E10-5DB6E19D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/>
              <a:t>*</a:t>
            </a:r>
            <a:r>
              <a:rPr lang="en-US" sz="2000" i="1" dirty="0" err="1"/>
              <a:t>ngIf</a:t>
            </a:r>
            <a:r>
              <a:rPr lang="en-US" sz="2000" i="1" dirty="0"/>
              <a:t> = “condition”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dirty="0"/>
              <a:t>// It is a structural based directives.</a:t>
            </a:r>
          </a:p>
          <a:p>
            <a:pPr marL="0" indent="0">
              <a:buNone/>
            </a:pPr>
            <a:r>
              <a:rPr lang="en-US" dirty="0"/>
              <a:t>// return either true or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&lt;p *</a:t>
            </a:r>
            <a:r>
              <a:rPr lang="en-US" sz="2000" i="1" dirty="0" err="1"/>
              <a:t>ngIf</a:t>
            </a:r>
            <a:r>
              <a:rPr lang="en-US" sz="2000" i="1" dirty="0"/>
              <a:t> = “</a:t>
            </a:r>
            <a:r>
              <a:rPr lang="en-US" sz="2000" i="1" dirty="0" err="1"/>
              <a:t>serverCreated</a:t>
            </a:r>
            <a:r>
              <a:rPr lang="en-US" sz="2000" i="1" dirty="0"/>
              <a:t>”&gt; {{ status }} 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3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362-E58B-4456-93AB-B4E7D437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Angular13 vs Angular2 vs Angular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42B0-3C5E-4D40-8DEA-EE519CE9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BE3AFA-CB3E-4C9B-9778-0FB3E369F35D}"/>
              </a:ext>
            </a:extLst>
          </p:cNvPr>
          <p:cNvSpPr/>
          <p:nvPr/>
        </p:nvSpPr>
        <p:spPr>
          <a:xfrm>
            <a:off x="1139487" y="1713078"/>
            <a:ext cx="4630200" cy="608087"/>
          </a:xfrm>
          <a:prstGeom prst="roundRect">
            <a:avLst>
              <a:gd name="adj" fmla="val 9686"/>
            </a:avLst>
          </a:prstGeom>
          <a:solidFill>
            <a:srgbClr val="00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Angular 13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531350-6F93-455B-AEEC-90D86BD338A4}"/>
              </a:ext>
            </a:extLst>
          </p:cNvPr>
          <p:cNvSpPr/>
          <p:nvPr/>
        </p:nvSpPr>
        <p:spPr>
          <a:xfrm>
            <a:off x="7736339" y="1713078"/>
            <a:ext cx="3484879" cy="608087"/>
          </a:xfrm>
          <a:prstGeom prst="roundRect">
            <a:avLst>
              <a:gd name="adj" fmla="val 9686"/>
            </a:avLst>
          </a:prstGeom>
          <a:solidFill>
            <a:srgbClr val="BBB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Angular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398253-425C-455A-8F23-7CD7D89A1C42}"/>
              </a:ext>
            </a:extLst>
          </p:cNvPr>
          <p:cNvSpPr/>
          <p:nvPr/>
        </p:nvSpPr>
        <p:spPr>
          <a:xfrm>
            <a:off x="1139484" y="2429739"/>
            <a:ext cx="4630200" cy="608087"/>
          </a:xfrm>
          <a:prstGeom prst="roundRect">
            <a:avLst>
              <a:gd name="adj" fmla="val 9686"/>
            </a:avLst>
          </a:prstGeom>
          <a:solidFill>
            <a:srgbClr val="00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Angular 12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BE7340-D4EE-4B35-A41E-B1CBBEFCCE70}"/>
              </a:ext>
            </a:extLst>
          </p:cNvPr>
          <p:cNvSpPr/>
          <p:nvPr/>
        </p:nvSpPr>
        <p:spPr>
          <a:xfrm>
            <a:off x="1139484" y="3146400"/>
            <a:ext cx="4630200" cy="608087"/>
          </a:xfrm>
          <a:prstGeom prst="roundRect">
            <a:avLst>
              <a:gd name="adj" fmla="val 9686"/>
            </a:avLst>
          </a:prstGeom>
          <a:solidFill>
            <a:srgbClr val="00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…..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4EB0FA-A491-449D-B6AE-FEEAEC7D2746}"/>
              </a:ext>
            </a:extLst>
          </p:cNvPr>
          <p:cNvSpPr/>
          <p:nvPr/>
        </p:nvSpPr>
        <p:spPr>
          <a:xfrm>
            <a:off x="1139484" y="3889424"/>
            <a:ext cx="4630200" cy="608087"/>
          </a:xfrm>
          <a:prstGeom prst="roundRect">
            <a:avLst>
              <a:gd name="adj" fmla="val 9686"/>
            </a:avLst>
          </a:prstGeom>
          <a:solidFill>
            <a:srgbClr val="00B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Angular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DC3AB0-D8C6-40F6-99C1-25910450FBFA}"/>
              </a:ext>
            </a:extLst>
          </p:cNvPr>
          <p:cNvSpPr/>
          <p:nvPr/>
        </p:nvSpPr>
        <p:spPr>
          <a:xfrm>
            <a:off x="1139485" y="4825068"/>
            <a:ext cx="4630200" cy="608087"/>
          </a:xfrm>
          <a:prstGeom prst="roundRect">
            <a:avLst>
              <a:gd name="adj" fmla="val 968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Just “Angular”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FDC9BA-1C5F-4257-A288-6BC4D3BF987B}"/>
              </a:ext>
            </a:extLst>
          </p:cNvPr>
          <p:cNvSpPr/>
          <p:nvPr/>
        </p:nvSpPr>
        <p:spPr>
          <a:xfrm>
            <a:off x="7736339" y="4825067"/>
            <a:ext cx="3484879" cy="608087"/>
          </a:xfrm>
          <a:prstGeom prst="roundRect">
            <a:avLst>
              <a:gd name="adj" fmla="val 9686"/>
            </a:avLst>
          </a:prstGeom>
          <a:solidFill>
            <a:srgbClr val="BBB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Angular JS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1BE5B1-D208-4896-83A0-3C959508F72F}"/>
              </a:ext>
            </a:extLst>
          </p:cNvPr>
          <p:cNvSpPr/>
          <p:nvPr/>
        </p:nvSpPr>
        <p:spPr>
          <a:xfrm>
            <a:off x="1139484" y="5568093"/>
            <a:ext cx="4630200" cy="1111816"/>
          </a:xfrm>
          <a:prstGeom prst="roundRect">
            <a:avLst>
              <a:gd name="adj" fmla="val 968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Incremental improvements, No complete Re-writes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380C07-64EF-4EC0-AA11-8CCC8B261643}"/>
              </a:ext>
            </a:extLst>
          </p:cNvPr>
          <p:cNvCxnSpPr>
            <a:stCxn id="5" idx="1"/>
            <a:endCxn id="8" idx="3"/>
          </p:cNvCxnSpPr>
          <p:nvPr/>
        </p:nvCxnSpPr>
        <p:spPr>
          <a:xfrm rot="10800000" flipV="1">
            <a:off x="5769685" y="2017122"/>
            <a:ext cx="1966655" cy="2176346"/>
          </a:xfrm>
          <a:prstGeom prst="bentConnector3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D83066-30C6-4A65-996B-D02D76FB89F0}"/>
              </a:ext>
            </a:extLst>
          </p:cNvPr>
          <p:cNvSpPr/>
          <p:nvPr/>
        </p:nvSpPr>
        <p:spPr>
          <a:xfrm>
            <a:off x="7118253" y="2952764"/>
            <a:ext cx="3281628" cy="608087"/>
          </a:xfrm>
          <a:prstGeom prst="roundRect">
            <a:avLst>
              <a:gd name="adj" fmla="val 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Complete Re-write</a:t>
            </a:r>
          </a:p>
        </p:txBody>
      </p:sp>
    </p:spTree>
    <p:extLst>
      <p:ext uri="{BB962C8B-B14F-4D97-AF65-F5344CB8AC3E}">
        <p14:creationId xmlns:p14="http://schemas.microsoft.com/office/powerpoint/2010/main" val="6018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9486-2975-4768-B222-59067DEE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Enhancing </a:t>
            </a:r>
            <a:r>
              <a:rPr lang="en-US" dirty="0" err="1">
                <a:solidFill>
                  <a:srgbClr val="F02463"/>
                </a:solidFill>
              </a:rPr>
              <a:t>ngIf</a:t>
            </a:r>
            <a:r>
              <a:rPr lang="en-US" dirty="0">
                <a:solidFill>
                  <a:srgbClr val="F02463"/>
                </a:solidFill>
              </a:rPr>
              <a:t> with an Else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7A96-59D0-4A37-81D3-26E8ADAB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/>
              <a:t>*</a:t>
            </a:r>
            <a:r>
              <a:rPr lang="en-US" sz="2000" i="1" dirty="0" err="1"/>
              <a:t>ngIf</a:t>
            </a:r>
            <a:r>
              <a:rPr lang="en-US" sz="2000" i="1" dirty="0"/>
              <a:t> = “condition; else template-name”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// return either true or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&lt;p *</a:t>
            </a:r>
            <a:r>
              <a:rPr lang="en-US" sz="2000" i="1" dirty="0" err="1"/>
              <a:t>ngIf</a:t>
            </a:r>
            <a:r>
              <a:rPr lang="en-US" sz="2000" i="1" dirty="0"/>
              <a:t> = “</a:t>
            </a:r>
            <a:r>
              <a:rPr lang="en-US" sz="2000" i="1" dirty="0" err="1"/>
              <a:t>serverCreated</a:t>
            </a:r>
            <a:r>
              <a:rPr lang="en-US" sz="2000" i="1" dirty="0"/>
              <a:t>”&gt; {{ status }} &lt;/p&gt;</a:t>
            </a:r>
          </a:p>
          <a:p>
            <a:pPr marL="0" indent="0">
              <a:buNone/>
            </a:pPr>
            <a:r>
              <a:rPr lang="en-US" sz="2000" i="1" dirty="0"/>
              <a:t>&lt;ng-template #template-name&gt;</a:t>
            </a:r>
          </a:p>
          <a:p>
            <a:pPr marL="0" indent="0">
              <a:buNone/>
            </a:pPr>
            <a:r>
              <a:rPr lang="en-US" sz="2000" i="1" dirty="0"/>
              <a:t>	&lt;p&gt; {{ status }} &lt;/p&gt;</a:t>
            </a:r>
          </a:p>
          <a:p>
            <a:pPr marL="0" indent="0">
              <a:buNone/>
            </a:pPr>
            <a:r>
              <a:rPr lang="en-US" sz="2000" i="1" dirty="0"/>
              <a:t>&lt;/ng-template&gt;</a:t>
            </a:r>
          </a:p>
        </p:txBody>
      </p:sp>
    </p:spTree>
    <p:extLst>
      <p:ext uri="{BB962C8B-B14F-4D97-AF65-F5344CB8AC3E}">
        <p14:creationId xmlns:p14="http://schemas.microsoft.com/office/powerpoint/2010/main" val="3661993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4A69-62A2-4603-8AC6-F8F7F568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2274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Styling Elements Dynamically with </a:t>
            </a:r>
            <a:r>
              <a:rPr lang="en-US" i="1" dirty="0" err="1">
                <a:solidFill>
                  <a:srgbClr val="F02463"/>
                </a:solidFill>
              </a:rPr>
              <a:t>ngStyle</a:t>
            </a:r>
            <a:endParaRPr lang="en-US" i="1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BBCB-8068-48BF-BEC4-7C4EB397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0" y="590843"/>
            <a:ext cx="6542649" cy="558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[ </a:t>
            </a:r>
            <a:r>
              <a:rPr lang="en-US" sz="2200" dirty="0" err="1">
                <a:solidFill>
                  <a:schemeClr val="accent1"/>
                </a:solidFill>
              </a:rPr>
              <a:t>ngStyle</a:t>
            </a:r>
            <a:r>
              <a:rPr lang="en-US" sz="2200" dirty="0">
                <a:solidFill>
                  <a:schemeClr val="accent1"/>
                </a:solidFill>
              </a:rPr>
              <a:t> ]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000" i="1" dirty="0"/>
              <a:t>&lt;p [</a:t>
            </a:r>
            <a:r>
              <a:rPr lang="en-US" sz="2000" i="1" dirty="0" err="1"/>
              <a:t>ngStyle</a:t>
            </a:r>
            <a:r>
              <a:rPr lang="en-US" sz="2000" i="1" dirty="0"/>
              <a:t>]="{</a:t>
            </a:r>
            <a:r>
              <a:rPr lang="en-US" sz="2000" i="1" dirty="0" err="1"/>
              <a:t>backgroundColor</a:t>
            </a:r>
            <a:r>
              <a:rPr lang="en-US" sz="2000" i="1" dirty="0"/>
              <a:t>: </a:t>
            </a:r>
            <a:r>
              <a:rPr lang="en-US" sz="2000" i="1" dirty="0" err="1"/>
              <a:t>getColor</a:t>
            </a:r>
            <a:r>
              <a:rPr lang="en-US" sz="2000" i="1" dirty="0"/>
              <a:t>()}"&gt;</a:t>
            </a:r>
          </a:p>
          <a:p>
            <a:pPr marL="0" indent="0">
              <a:buNone/>
            </a:pPr>
            <a:r>
              <a:rPr lang="en-US" sz="2000" i="1" dirty="0"/>
              <a:t>The {{'Server'}} id {{ </a:t>
            </a:r>
            <a:r>
              <a:rPr lang="en-US" sz="2000" i="1" dirty="0" err="1"/>
              <a:t>serverId</a:t>
            </a:r>
            <a:r>
              <a:rPr lang="en-US" sz="2000" i="1" dirty="0"/>
              <a:t> }} is {{ </a:t>
            </a:r>
            <a:r>
              <a:rPr lang="en-US" sz="2000" i="1" dirty="0" err="1"/>
              <a:t>getServerStatus</a:t>
            </a:r>
            <a:r>
              <a:rPr lang="en-US" sz="2000" i="1" dirty="0"/>
              <a:t>() }}</a:t>
            </a:r>
          </a:p>
          <a:p>
            <a:pPr marL="0" indent="0">
              <a:buNone/>
            </a:pPr>
            <a:r>
              <a:rPr lang="en-US" sz="2000" i="1" dirty="0"/>
              <a:t>&lt;/p&gt;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000" i="1" dirty="0" err="1"/>
              <a:t>getColor</a:t>
            </a:r>
            <a:r>
              <a:rPr lang="en-US" sz="2000" i="1" dirty="0"/>
              <a:t>() {</a:t>
            </a:r>
          </a:p>
          <a:p>
            <a:pPr marL="0" indent="0">
              <a:buNone/>
            </a:pPr>
            <a:r>
              <a:rPr lang="en-US" sz="2000" i="1" dirty="0"/>
              <a:t>return </a:t>
            </a:r>
            <a:r>
              <a:rPr lang="en-US" sz="2000" i="1" dirty="0" err="1"/>
              <a:t>this.serverStatus</a:t>
            </a:r>
            <a:r>
              <a:rPr lang="en-US" sz="2000" i="1" dirty="0"/>
              <a:t> === 'online' ? 'green' : 'red';</a:t>
            </a:r>
          </a:p>
          <a:p>
            <a:pPr marL="0" indent="0">
              <a:buNone/>
            </a:pPr>
            <a:r>
              <a:rPr lang="en-US" sz="2000" i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14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EC0C-DA29-4CA7-B506-FA0F24E7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Applying CSS classes Dynamically with </a:t>
            </a:r>
            <a:r>
              <a:rPr lang="en-US" dirty="0" err="1">
                <a:solidFill>
                  <a:srgbClr val="F02463"/>
                </a:solidFill>
              </a:rPr>
              <a:t>ngClass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AE26-95DA-4D0C-8EEE-53BB7698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define the styles property (set text-color: white)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[</a:t>
            </a:r>
            <a:r>
              <a:rPr lang="en-US" sz="2000" i="1" dirty="0" err="1"/>
              <a:t>ngClass</a:t>
            </a:r>
            <a:r>
              <a:rPr lang="en-US" sz="2000" i="1" dirty="0"/>
              <a:t>] = “{online: </a:t>
            </a:r>
            <a:r>
              <a:rPr lang="en-US" sz="2000" i="1" dirty="0" err="1"/>
              <a:t>serverStatus</a:t>
            </a:r>
            <a:r>
              <a:rPr lang="en-US" sz="2000" i="1" dirty="0"/>
              <a:t> === ‘online’}”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(To check weather </a:t>
            </a:r>
            <a:r>
              <a:rPr lang="en-US" dirty="0" err="1"/>
              <a:t>serverStatus</a:t>
            </a:r>
            <a:r>
              <a:rPr lang="en-US" dirty="0"/>
              <a:t> is online the font color is white.)</a:t>
            </a:r>
          </a:p>
        </p:txBody>
      </p:sp>
    </p:spTree>
    <p:extLst>
      <p:ext uri="{BB962C8B-B14F-4D97-AF65-F5344CB8AC3E}">
        <p14:creationId xmlns:p14="http://schemas.microsoft.com/office/powerpoint/2010/main" val="950549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2B29-87BD-4C07-B3B3-646CD05B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Outputting Lists with </a:t>
            </a:r>
            <a:r>
              <a:rPr lang="en-US" dirty="0" err="1">
                <a:solidFill>
                  <a:srgbClr val="F02463"/>
                </a:solidFill>
              </a:rPr>
              <a:t>ngFor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63EC-15AA-4363-8B7F-770F114E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/>
              <a:t>*</a:t>
            </a:r>
            <a:r>
              <a:rPr lang="en-US" sz="2000" i="1" dirty="0" err="1"/>
              <a:t>ngFor</a:t>
            </a:r>
            <a:r>
              <a:rPr lang="en-US" sz="2000" i="1" dirty="0"/>
              <a:t> = “let data of </a:t>
            </a:r>
            <a:r>
              <a:rPr lang="en-US" sz="2000" i="1" dirty="0" err="1"/>
              <a:t>listData</a:t>
            </a:r>
            <a:r>
              <a:rPr lang="en-US" sz="2000" i="1" dirty="0"/>
              <a:t>”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02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4A69-62A2-4603-8AC6-F8F7F568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2274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Getting the Index when using </a:t>
            </a:r>
            <a:r>
              <a:rPr lang="en-US" dirty="0" err="1">
                <a:solidFill>
                  <a:srgbClr val="F02463"/>
                </a:solidFill>
              </a:rPr>
              <a:t>ngFor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BBCB-8068-48BF-BEC4-7C4EB397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0" y="590843"/>
            <a:ext cx="6542649" cy="5586120"/>
          </a:xfrm>
        </p:spPr>
        <p:txBody>
          <a:bodyPr/>
          <a:lstStyle/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/>
              <a:t>*ngFor="let logItem of log; let i=index"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744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0490-3218-471A-9146-863600B2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Assignment 3: Practicing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ABF9-79AF-4B2E-8F6D-33528783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 a button which says ‘Display Details’</a:t>
            </a:r>
          </a:p>
          <a:p>
            <a:r>
              <a:rPr lang="en-US" sz="2000" dirty="0"/>
              <a:t>Add a paragraph with any content of your choice (e.g. ‘secret password=</a:t>
            </a:r>
            <a:r>
              <a:rPr lang="en-US" sz="2000" dirty="0" err="1"/>
              <a:t>pamba</a:t>
            </a:r>
            <a:r>
              <a:rPr lang="en-US" sz="2000" dirty="0"/>
              <a:t>’)</a:t>
            </a:r>
          </a:p>
          <a:p>
            <a:r>
              <a:rPr lang="en-US" sz="2000" dirty="0"/>
              <a:t>Toggle the displaying of that paragraph with the button created in the first step.</a:t>
            </a:r>
          </a:p>
          <a:p>
            <a:r>
              <a:rPr lang="en-US" sz="2000" dirty="0"/>
              <a:t>Log all button clicks in an array and output that array below the secret paragraph (maybe log a timestamp or simply an incrementing number)</a:t>
            </a:r>
          </a:p>
          <a:p>
            <a:r>
              <a:rPr lang="en-US" sz="2000" dirty="0"/>
              <a:t>Starting at the Odd/Even log item, give all future log items a </a:t>
            </a:r>
            <a:r>
              <a:rPr lang="en-US" sz="2000" dirty="0" err="1"/>
              <a:t>skyblue</a:t>
            </a:r>
            <a:r>
              <a:rPr lang="en-US" sz="2000" dirty="0"/>
              <a:t> for odd number and </a:t>
            </a:r>
            <a:r>
              <a:rPr lang="en-US" sz="2000" dirty="0" err="1"/>
              <a:t>lightgreen</a:t>
            </a:r>
            <a:r>
              <a:rPr lang="en-US" sz="2000" dirty="0"/>
              <a:t> for even number to set background (via </a:t>
            </a:r>
            <a:r>
              <a:rPr lang="en-US" sz="2000" dirty="0" err="1"/>
              <a:t>ngStyle</a:t>
            </a:r>
            <a:r>
              <a:rPr lang="en-US" sz="2000" dirty="0"/>
              <a:t>) and white color (</a:t>
            </a:r>
            <a:r>
              <a:rPr lang="en-US" sz="2000" dirty="0" err="1"/>
              <a:t>ngClass</a:t>
            </a:r>
            <a:r>
              <a:rPr lang="en-US" sz="20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4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E0D4-370F-4DE4-9CC4-6C4FDE12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8800" dirty="0">
                <a:solidFill>
                  <a:srgbClr val="E81231"/>
                </a:solidFill>
                <a:latin typeface="Brush Script MT" panose="03060802040406070304" pitchFamily="66" charset="0"/>
              </a:rPr>
              <a:t>Lunch Break</a:t>
            </a:r>
          </a:p>
        </p:txBody>
      </p:sp>
    </p:spTree>
    <p:extLst>
      <p:ext uri="{BB962C8B-B14F-4D97-AF65-F5344CB8AC3E}">
        <p14:creationId xmlns:p14="http://schemas.microsoft.com/office/powerpoint/2010/main" val="178560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189B-F87C-43D0-94A9-3697FDF8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Databinding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8529-3D0C-4D9E-A059-5341DBB9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objective for this session learn Property and Event Binding in angular component.</a:t>
            </a:r>
          </a:p>
        </p:txBody>
      </p:sp>
    </p:spTree>
    <p:extLst>
      <p:ext uri="{BB962C8B-B14F-4D97-AF65-F5344CB8AC3E}">
        <p14:creationId xmlns:p14="http://schemas.microsoft.com/office/powerpoint/2010/main" val="36592759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D404-A4AB-4D72-9A40-E199F1D9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Apps into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FF98-94EB-4DE1-A72A-E4324F60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cockpit-component</a:t>
            </a:r>
          </a:p>
          <a:p>
            <a:r>
              <a:rPr lang="en-US" dirty="0"/>
              <a:t>Create the server-element-component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83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BB43-443A-4508-8ED2-7221C43F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&amp; Event Binding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3ABB-7AEA-452D-9E10-5DB6E19D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86BC75-DC9D-448D-ADFA-1E9964DD38D4}"/>
              </a:ext>
            </a:extLst>
          </p:cNvPr>
          <p:cNvSpPr/>
          <p:nvPr/>
        </p:nvSpPr>
        <p:spPr>
          <a:xfrm>
            <a:off x="927436" y="2791326"/>
            <a:ext cx="3288630" cy="1844842"/>
          </a:xfrm>
          <a:prstGeom prst="roundRect">
            <a:avLst>
              <a:gd name="adj" fmla="val 6232"/>
            </a:avLst>
          </a:prstGeom>
          <a:solidFill>
            <a:srgbClr val="AE0E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HTML Element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59E7B1-72F4-4257-AF4D-3154573A40B1}"/>
              </a:ext>
            </a:extLst>
          </p:cNvPr>
          <p:cNvSpPr/>
          <p:nvPr/>
        </p:nvSpPr>
        <p:spPr>
          <a:xfrm>
            <a:off x="4451685" y="2791326"/>
            <a:ext cx="3288630" cy="1844842"/>
          </a:xfrm>
          <a:prstGeom prst="roundRect">
            <a:avLst>
              <a:gd name="adj" fmla="val 6232"/>
            </a:avLst>
          </a:prstGeom>
          <a:solidFill>
            <a:srgbClr val="E655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Directives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C02D51-6273-4CD5-AF0D-B2E24E79D74B}"/>
              </a:ext>
            </a:extLst>
          </p:cNvPr>
          <p:cNvSpPr/>
          <p:nvPr/>
        </p:nvSpPr>
        <p:spPr>
          <a:xfrm>
            <a:off x="7975934" y="2791326"/>
            <a:ext cx="3288630" cy="1844842"/>
          </a:xfrm>
          <a:prstGeom prst="roundRect">
            <a:avLst>
              <a:gd name="adj" fmla="val 6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2B2DC8-8BCE-4F57-B3EA-9E8894391FD5}"/>
              </a:ext>
            </a:extLst>
          </p:cNvPr>
          <p:cNvSpPr/>
          <p:nvPr/>
        </p:nvSpPr>
        <p:spPr>
          <a:xfrm>
            <a:off x="927436" y="4852737"/>
            <a:ext cx="3288630" cy="1324226"/>
          </a:xfrm>
          <a:prstGeom prst="roundRect">
            <a:avLst>
              <a:gd name="adj" fmla="val 62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Native Property &amp; Events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21379A-B6B6-4615-B80A-784E1724DF3B}"/>
              </a:ext>
            </a:extLst>
          </p:cNvPr>
          <p:cNvSpPr/>
          <p:nvPr/>
        </p:nvSpPr>
        <p:spPr>
          <a:xfrm>
            <a:off x="4451685" y="4852737"/>
            <a:ext cx="3288630" cy="1324226"/>
          </a:xfrm>
          <a:prstGeom prst="roundRect">
            <a:avLst>
              <a:gd name="adj" fmla="val 62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 Property &amp; Events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4956C7-769F-428D-9327-FD70B15ABF5A}"/>
              </a:ext>
            </a:extLst>
          </p:cNvPr>
          <p:cNvSpPr/>
          <p:nvPr/>
        </p:nvSpPr>
        <p:spPr>
          <a:xfrm>
            <a:off x="7975934" y="4852737"/>
            <a:ext cx="3288630" cy="1324226"/>
          </a:xfrm>
          <a:prstGeom prst="roundRect">
            <a:avLst>
              <a:gd name="adj" fmla="val 62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 Property &amp; Events</a:t>
            </a:r>
          </a:p>
        </p:txBody>
      </p:sp>
    </p:spTree>
    <p:extLst>
      <p:ext uri="{BB962C8B-B14F-4D97-AF65-F5344CB8AC3E}">
        <p14:creationId xmlns:p14="http://schemas.microsoft.com/office/powerpoint/2010/main" val="110691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9FD9-E37A-4486-9652-85981C3A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6" y="1111347"/>
            <a:ext cx="3438379" cy="506561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02463"/>
                </a:solidFill>
              </a:rPr>
              <a:t>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63E2-C038-4B42-9575-7225179B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16" y="1111347"/>
            <a:ext cx="7485184" cy="50656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you want to dive deeper into the CLI and learn more about its usage, have a look at this official </a:t>
            </a:r>
          </a:p>
          <a:p>
            <a:pPr marL="457200" lvl="1" indent="0">
              <a:buNone/>
            </a:pPr>
            <a:r>
              <a:rPr lang="en-US" dirty="0"/>
              <a:t>Documentation: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https://cli.angular.io/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https://nodejs.org/en/download/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https://github.com/angular/angular-cli/wiki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5CA0F8-82FB-4477-A99F-02979D73A7B9}"/>
              </a:ext>
            </a:extLst>
          </p:cNvPr>
          <p:cNvCxnSpPr>
            <a:cxnSpLocks/>
          </p:cNvCxnSpPr>
          <p:nvPr/>
        </p:nvCxnSpPr>
        <p:spPr>
          <a:xfrm>
            <a:off x="3868615" y="1322363"/>
            <a:ext cx="0" cy="46564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534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B183-B2C3-4627-9CB7-5113F00D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02463"/>
                </a:solidFill>
              </a:rPr>
              <a:t>Communication b/w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4E2-FD1B-4FA1-AA70-ECC4F41B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1825625"/>
            <a:ext cx="11769213" cy="4929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	       </a:t>
            </a:r>
            <a:r>
              <a:rPr lang="en-US" dirty="0">
                <a:solidFill>
                  <a:srgbClr val="002060"/>
                </a:solidFill>
              </a:rPr>
              <a:t>root component			        </a:t>
            </a:r>
            <a:r>
              <a:rPr lang="en-US" dirty="0" err="1">
                <a:solidFill>
                  <a:srgbClr val="002060"/>
                </a:solidFill>
              </a:rPr>
              <a:t>app.compnent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child component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server-</a:t>
            </a:r>
            <a:r>
              <a:rPr lang="en-US" dirty="0" err="1">
                <a:solidFill>
                  <a:srgbClr val="002060"/>
                </a:solidFill>
              </a:rPr>
              <a:t>element.component</a:t>
            </a:r>
            <a:r>
              <a:rPr lang="en-US" dirty="0">
                <a:solidFill>
                  <a:srgbClr val="002060"/>
                </a:solidFill>
              </a:rPr>
              <a:t>				</a:t>
            </a:r>
            <a:r>
              <a:rPr lang="en-US" dirty="0" err="1">
                <a:solidFill>
                  <a:srgbClr val="002060"/>
                </a:solidFill>
              </a:rPr>
              <a:t>cockpit.component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139BE-EC62-42E7-8F11-A9FFC3D62CFE}"/>
              </a:ext>
            </a:extLst>
          </p:cNvPr>
          <p:cNvSpPr/>
          <p:nvPr/>
        </p:nvSpPr>
        <p:spPr>
          <a:xfrm>
            <a:off x="5531922" y="1875399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FE1425-C34E-4B7F-B2C6-1676F9BC1C15}"/>
              </a:ext>
            </a:extLst>
          </p:cNvPr>
          <p:cNvSpPr/>
          <p:nvPr/>
        </p:nvSpPr>
        <p:spPr>
          <a:xfrm>
            <a:off x="1138339" y="5110315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304CF8-7851-48EF-80A6-82DBFEE2F5D6}"/>
              </a:ext>
            </a:extLst>
          </p:cNvPr>
          <p:cNvSpPr/>
          <p:nvPr/>
        </p:nvSpPr>
        <p:spPr>
          <a:xfrm>
            <a:off x="10105841" y="5110315"/>
            <a:ext cx="1247959" cy="866105"/>
          </a:xfrm>
          <a:prstGeom prst="roundRect">
            <a:avLst>
              <a:gd name="adj" fmla="val 8440"/>
            </a:avLst>
          </a:prstGeom>
          <a:solidFill>
            <a:srgbClr val="F024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6F0C84-40AC-43E6-A674-62AD21526B27}"/>
              </a:ext>
            </a:extLst>
          </p:cNvPr>
          <p:cNvCxnSpPr>
            <a:cxnSpLocks/>
          </p:cNvCxnSpPr>
          <p:nvPr/>
        </p:nvCxnSpPr>
        <p:spPr>
          <a:xfrm flipH="1">
            <a:off x="2424990" y="2741504"/>
            <a:ext cx="3106932" cy="236881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9EB980-5336-43EB-A6A2-1E1A89895C47}"/>
              </a:ext>
            </a:extLst>
          </p:cNvPr>
          <p:cNvCxnSpPr>
            <a:cxnSpLocks/>
          </p:cNvCxnSpPr>
          <p:nvPr/>
        </p:nvCxnSpPr>
        <p:spPr>
          <a:xfrm flipH="1" flipV="1">
            <a:off x="6779881" y="2741504"/>
            <a:ext cx="3325960" cy="236881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BF4A3800-1430-461F-8645-6672ABA6DD1B}"/>
              </a:ext>
            </a:extLst>
          </p:cNvPr>
          <p:cNvSpPr/>
          <p:nvPr/>
        </p:nvSpPr>
        <p:spPr>
          <a:xfrm rot="3093215">
            <a:off x="4049693" y="2387851"/>
            <a:ext cx="545690" cy="3881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@Input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76291C6-0E04-44D8-979E-DF4C6C928088}"/>
              </a:ext>
            </a:extLst>
          </p:cNvPr>
          <p:cNvSpPr/>
          <p:nvPr/>
        </p:nvSpPr>
        <p:spPr>
          <a:xfrm rot="7579109">
            <a:off x="7786084" y="2387850"/>
            <a:ext cx="545690" cy="3881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@Output</a:t>
            </a:r>
          </a:p>
        </p:txBody>
      </p:sp>
    </p:spTree>
    <p:extLst>
      <p:ext uri="{BB962C8B-B14F-4D97-AF65-F5344CB8AC3E}">
        <p14:creationId xmlns:p14="http://schemas.microsoft.com/office/powerpoint/2010/main" val="419406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9486-2975-4768-B222-59067DEE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 Custom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7A96-59D0-4A37-81D3-26E8ADAB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share the property to child node from parent node</a:t>
            </a:r>
          </a:p>
          <a:p>
            <a:r>
              <a:rPr lang="en-US" dirty="0"/>
              <a:t>Introduce the Decorator @Input()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865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4A69-62A2-4603-8AC6-F8F7F568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2274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Assigning an Alias to Custom Properties</a:t>
            </a:r>
            <a:endParaRPr lang="en-US" i="1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BBCB-8068-48BF-BEC4-7C4EB397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0" y="590843"/>
            <a:ext cx="6542649" cy="55861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@Input(‘</a:t>
            </a:r>
            <a:r>
              <a:rPr lang="en-US" dirty="0" err="1"/>
              <a:t>srvElement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825068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EC0C-DA29-4CA7-B506-FA0F24E7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 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AE26-95DA-4D0C-8EEE-53BB7698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share the property to parent node from child node</a:t>
            </a:r>
          </a:p>
          <a:p>
            <a:r>
              <a:rPr lang="en-US" sz="2000" dirty="0"/>
              <a:t>Introduce the Decorator @Output() property</a:t>
            </a:r>
          </a:p>
          <a:p>
            <a:r>
              <a:rPr lang="en-US" sz="2000" dirty="0"/>
              <a:t>Create the instance of </a:t>
            </a:r>
            <a:r>
              <a:rPr lang="en-US" sz="2000" dirty="0" err="1"/>
              <a:t>EventEmitter</a:t>
            </a:r>
            <a:r>
              <a:rPr lang="en-US" sz="2000" dirty="0"/>
              <a:t>&lt;&gt;()</a:t>
            </a:r>
          </a:p>
          <a:p>
            <a:r>
              <a:rPr lang="en-US" sz="2000" dirty="0"/>
              <a:t>invoke the emit() method to parse the data.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841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4A69-62A2-4603-8AC6-F8F7F568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2274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Assigning an Alias to Custom Events</a:t>
            </a:r>
            <a:endParaRPr lang="en-US" i="1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BBCB-8068-48BF-BEC4-7C4EB397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0" y="590843"/>
            <a:ext cx="6542649" cy="5586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@Output(‘</a:t>
            </a:r>
            <a:r>
              <a:rPr lang="en-US" dirty="0" err="1"/>
              <a:t>srvCreate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@Output(‘</a:t>
            </a:r>
            <a:r>
              <a:rPr lang="en-US" dirty="0" err="1"/>
              <a:t>bpCreate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2661684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4A69-62A2-4603-8AC6-F8F7F568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2274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Custom Property and Event Binding Summary</a:t>
            </a:r>
            <a:endParaRPr lang="en-US" i="1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BBCB-8068-48BF-BEC4-7C4EB397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0" y="590843"/>
            <a:ext cx="6542649" cy="5586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Component communication key features</a:t>
            </a:r>
          </a:p>
          <a:p>
            <a:pPr marL="0" indent="0">
              <a:buNone/>
            </a:pPr>
            <a:r>
              <a:rPr lang="en-US" dirty="0"/>
              <a:t>@Input – bind outside root</a:t>
            </a:r>
            <a:r>
              <a:rPr lang="en-US" dirty="0">
                <a:sym typeface="Wingdings" panose="05000000000000000000" pitchFamily="2" charset="2"/>
              </a:rPr>
              <a:t> child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@Output – bind inside child </a:t>
            </a:r>
            <a:r>
              <a:rPr lang="en-US" dirty="0">
                <a:sym typeface="Wingdings" panose="05000000000000000000" pitchFamily="2" charset="2"/>
              </a:rPr>
              <a:t> root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(Handling </a:t>
            </a:r>
            <a:r>
              <a:rPr lang="en-US" dirty="0" err="1">
                <a:sym typeface="Wingdings" panose="05000000000000000000" pitchFamily="2" charset="2"/>
              </a:rPr>
              <a:t>EventEmitter</a:t>
            </a:r>
            <a:r>
              <a:rPr lang="en-US" dirty="0">
                <a:sym typeface="Wingdings" panose="05000000000000000000" pitchFamily="2" charset="2"/>
              </a:rPr>
              <a:t>() instance with emit() method.)</a:t>
            </a:r>
            <a:endParaRPr lang="en-US" dirty="0"/>
          </a:p>
          <a:p>
            <a:r>
              <a:rPr lang="en-US" dirty="0"/>
              <a:t>This is a way create many components have to talk each other</a:t>
            </a:r>
          </a:p>
        </p:txBody>
      </p:sp>
    </p:spTree>
    <p:extLst>
      <p:ext uri="{BB962C8B-B14F-4D97-AF65-F5344CB8AC3E}">
        <p14:creationId xmlns:p14="http://schemas.microsoft.com/office/powerpoint/2010/main" val="14989000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BB43-443A-4508-8ED2-7221C43F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Using Local References in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3ABB-7AEA-452D-9E10-5DB6E19D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&lt;input type="text" class="form-control" [(</a:t>
            </a:r>
            <a:r>
              <a:rPr lang="en-US" sz="2000" dirty="0" err="1"/>
              <a:t>ngModel</a:t>
            </a:r>
            <a:r>
              <a:rPr lang="en-US" sz="2000" dirty="0"/>
              <a:t>)]="</a:t>
            </a:r>
            <a:r>
              <a:rPr lang="en-US" sz="2000" dirty="0" err="1"/>
              <a:t>newServerName</a:t>
            </a:r>
            <a:r>
              <a:rPr lang="en-US" sz="2000" dirty="0"/>
              <a:t>"&gt;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&lt;input type="text" class="form-control" #</a:t>
            </a:r>
            <a:r>
              <a:rPr lang="en-US" sz="2400" dirty="0" err="1">
                <a:solidFill>
                  <a:srgbClr val="FF0000"/>
                </a:solidFill>
              </a:rPr>
              <a:t>serverNameInput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81231"/>
                </a:solidFill>
              </a:rPr>
              <a:t>(click)="</a:t>
            </a:r>
            <a:r>
              <a:rPr lang="en-US" sz="2000" dirty="0" err="1">
                <a:solidFill>
                  <a:srgbClr val="E81231"/>
                </a:solidFill>
              </a:rPr>
              <a:t>onAddServer</a:t>
            </a:r>
            <a:r>
              <a:rPr lang="en-US" sz="2000" dirty="0">
                <a:solidFill>
                  <a:srgbClr val="E81231"/>
                </a:solidFill>
              </a:rPr>
              <a:t>(</a:t>
            </a:r>
            <a:r>
              <a:rPr lang="en-US" sz="2000" dirty="0" err="1">
                <a:solidFill>
                  <a:srgbClr val="E81231"/>
                </a:solidFill>
              </a:rPr>
              <a:t>serverNameInput</a:t>
            </a:r>
            <a:r>
              <a:rPr lang="en-US" sz="2000" dirty="0">
                <a:solidFill>
                  <a:srgbClr val="E81231"/>
                </a:solidFill>
              </a:rPr>
              <a:t>)“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onAddServer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nameInput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 err="1">
                <a:solidFill>
                  <a:srgbClr val="7030A0"/>
                </a:solidFill>
              </a:rPr>
              <a:t>HTMLInputElement</a:t>
            </a:r>
            <a:r>
              <a:rPr lang="en-US" sz="2400" dirty="0">
                <a:solidFill>
                  <a:srgbClr val="7030A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 …..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 name: </a:t>
            </a:r>
            <a:r>
              <a:rPr lang="en-US" sz="2400" dirty="0" err="1">
                <a:solidFill>
                  <a:srgbClr val="7030A0"/>
                </a:solidFill>
              </a:rPr>
              <a:t>nameInput.value</a:t>
            </a:r>
            <a:r>
              <a:rPr lang="en-US" sz="2400" dirty="0">
                <a:solidFill>
                  <a:srgbClr val="7030A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 …..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949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9486-2975-4768-B222-59067DEE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Getting Access to the Template &amp; DOM with @</a:t>
            </a:r>
            <a:r>
              <a:rPr lang="en-US" dirty="0" err="1">
                <a:solidFill>
                  <a:srgbClr val="F02463"/>
                </a:solidFill>
              </a:rPr>
              <a:t>ViewChild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7A96-59D0-4A37-81D3-26E8ADAB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7030A0"/>
                </a:solidFill>
              </a:rPr>
              <a:t>@</a:t>
            </a:r>
            <a:r>
              <a:rPr lang="en-US" sz="2000" i="1" dirty="0" err="1">
                <a:solidFill>
                  <a:srgbClr val="7030A0"/>
                </a:solidFill>
              </a:rPr>
              <a:t>ViewChild</a:t>
            </a:r>
            <a:r>
              <a:rPr lang="en-US" sz="2000" i="1" dirty="0">
                <a:solidFill>
                  <a:srgbClr val="7030A0"/>
                </a:solidFill>
              </a:rPr>
              <a:t>('</a:t>
            </a:r>
            <a:r>
              <a:rPr lang="en-US" sz="2000" i="1" dirty="0" err="1">
                <a:solidFill>
                  <a:srgbClr val="7030A0"/>
                </a:solidFill>
              </a:rPr>
              <a:t>serverContentInput</a:t>
            </a:r>
            <a:r>
              <a:rPr lang="en-US" sz="2000" i="1" dirty="0">
                <a:solidFill>
                  <a:srgbClr val="7030A0"/>
                </a:solidFill>
              </a:rPr>
              <a:t>’, {static: false})  </a:t>
            </a:r>
            <a:r>
              <a:rPr lang="en-US" sz="2000" i="1" dirty="0" err="1">
                <a:solidFill>
                  <a:srgbClr val="7030A0"/>
                </a:solidFill>
              </a:rPr>
              <a:t>serverContentInput</a:t>
            </a:r>
            <a:r>
              <a:rPr lang="en-US" sz="2000" i="1" dirty="0">
                <a:solidFill>
                  <a:srgbClr val="7030A0"/>
                </a:solidFill>
              </a:rPr>
              <a:t>: </a:t>
            </a:r>
            <a:r>
              <a:rPr lang="en-US" sz="2000" i="1" dirty="0" err="1">
                <a:solidFill>
                  <a:srgbClr val="7030A0"/>
                </a:solidFill>
              </a:rPr>
              <a:t>ElementRef</a:t>
            </a:r>
            <a:r>
              <a:rPr lang="en-US" sz="2000" i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/>
              <a:t>onAddServer</a:t>
            </a:r>
            <a:r>
              <a:rPr lang="en-US" sz="2000" dirty="0"/>
              <a:t>(</a:t>
            </a:r>
            <a:r>
              <a:rPr lang="en-US" sz="2000" dirty="0" err="1"/>
              <a:t>nameInput</a:t>
            </a:r>
            <a:r>
              <a:rPr lang="en-US" sz="2000" dirty="0"/>
              <a:t>: </a:t>
            </a:r>
            <a:r>
              <a:rPr lang="en-US" sz="2000" dirty="0" err="1"/>
              <a:t>HTMLInputElement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this.serverCreated.emit</a:t>
            </a:r>
            <a:r>
              <a:rPr lang="en-US" sz="2000" dirty="0"/>
              <a:t>({</a:t>
            </a:r>
          </a:p>
          <a:p>
            <a:pPr marL="0" indent="0">
              <a:buNone/>
            </a:pPr>
            <a:r>
              <a:rPr lang="en-US" sz="2000" dirty="0"/>
              <a:t>     name: </a:t>
            </a:r>
            <a:r>
              <a:rPr lang="en-US" sz="2000" dirty="0" err="1"/>
              <a:t>nameInput.value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i="1" dirty="0">
                <a:solidFill>
                  <a:srgbClr val="7030A0"/>
                </a:solidFill>
              </a:rPr>
              <a:t>content: </a:t>
            </a:r>
            <a:r>
              <a:rPr lang="en-US" sz="2000" i="1" dirty="0" err="1">
                <a:solidFill>
                  <a:srgbClr val="7030A0"/>
                </a:solidFill>
              </a:rPr>
              <a:t>this.serverContentInput.nativeElement.value</a:t>
            </a:r>
            <a:endParaRPr lang="en-US" sz="20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   });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81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6CE-C659-4344-970D-F20121B8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94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02463"/>
                </a:solidFill>
              </a:rPr>
              <a:t>Lifecycle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9517B-F8FB-4B09-B24C-AE0EDB93FBDB}"/>
              </a:ext>
            </a:extLst>
          </p:cNvPr>
          <p:cNvSpPr/>
          <p:nvPr/>
        </p:nvSpPr>
        <p:spPr>
          <a:xfrm>
            <a:off x="247173" y="1284974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ngOnChanges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7E57CB-D9BD-4B1A-A5F9-2E4561000A9D}"/>
              </a:ext>
            </a:extLst>
          </p:cNvPr>
          <p:cNvSpPr/>
          <p:nvPr/>
        </p:nvSpPr>
        <p:spPr>
          <a:xfrm>
            <a:off x="4284599" y="1281455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after a bound input property changes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A4E912-C108-429A-B803-77A8AC333687}"/>
              </a:ext>
            </a:extLst>
          </p:cNvPr>
          <p:cNvSpPr/>
          <p:nvPr/>
        </p:nvSpPr>
        <p:spPr>
          <a:xfrm>
            <a:off x="247173" y="1969309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ngOnInit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3914EC-3C59-456B-9ABB-67310B7151DD}"/>
              </a:ext>
            </a:extLst>
          </p:cNvPr>
          <p:cNvSpPr/>
          <p:nvPr/>
        </p:nvSpPr>
        <p:spPr>
          <a:xfrm>
            <a:off x="4284599" y="1965790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once the component is initialized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2C7C30-004E-4788-A15A-4F0FE4B1B919}"/>
              </a:ext>
            </a:extLst>
          </p:cNvPr>
          <p:cNvSpPr/>
          <p:nvPr/>
        </p:nvSpPr>
        <p:spPr>
          <a:xfrm>
            <a:off x="247173" y="2656882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ngDoCheck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1A48A0-6AA6-4FAE-8D81-72B4B64BA5D0}"/>
              </a:ext>
            </a:extLst>
          </p:cNvPr>
          <p:cNvSpPr/>
          <p:nvPr/>
        </p:nvSpPr>
        <p:spPr>
          <a:xfrm>
            <a:off x="4284599" y="2653363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during every change detection run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EEE91D-41AF-4E05-A637-7604AC6ED498}"/>
              </a:ext>
            </a:extLst>
          </p:cNvPr>
          <p:cNvSpPr/>
          <p:nvPr/>
        </p:nvSpPr>
        <p:spPr>
          <a:xfrm>
            <a:off x="247173" y="3344454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ngAfterContentInit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0E861C-742B-4F9E-B637-6622C5ECD33A}"/>
              </a:ext>
            </a:extLst>
          </p:cNvPr>
          <p:cNvSpPr/>
          <p:nvPr/>
        </p:nvSpPr>
        <p:spPr>
          <a:xfrm>
            <a:off x="4284599" y="3340935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after content(ng-content)has been projected into view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C989F2-AE6B-4649-BEF3-F346336D101B}"/>
              </a:ext>
            </a:extLst>
          </p:cNvPr>
          <p:cNvSpPr/>
          <p:nvPr/>
        </p:nvSpPr>
        <p:spPr>
          <a:xfrm>
            <a:off x="247173" y="4032025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ngAfterContentChecked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5F25CD-BA2A-4980-AFB4-D966C3AE88EF}"/>
              </a:ext>
            </a:extLst>
          </p:cNvPr>
          <p:cNvSpPr/>
          <p:nvPr/>
        </p:nvSpPr>
        <p:spPr>
          <a:xfrm>
            <a:off x="4284599" y="4028506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every time the projected content has been checked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3CDE15-CAF8-44D9-A0C3-22FD3DD1EF88}"/>
              </a:ext>
            </a:extLst>
          </p:cNvPr>
          <p:cNvSpPr/>
          <p:nvPr/>
        </p:nvSpPr>
        <p:spPr>
          <a:xfrm>
            <a:off x="247173" y="4718617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ngAfterViewInit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65CE42-77D6-4AFA-AF3A-E840CBF876B8}"/>
              </a:ext>
            </a:extLst>
          </p:cNvPr>
          <p:cNvSpPr/>
          <p:nvPr/>
        </p:nvSpPr>
        <p:spPr>
          <a:xfrm>
            <a:off x="4284599" y="4715098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after the component’s view (and child views) has been initialized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EBAAB6-631E-487C-8604-83FCF6BD4D43}"/>
              </a:ext>
            </a:extLst>
          </p:cNvPr>
          <p:cNvSpPr/>
          <p:nvPr/>
        </p:nvSpPr>
        <p:spPr>
          <a:xfrm>
            <a:off x="247173" y="5406187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ngAfterViewChecked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83E44C-9787-4568-88A3-F77476099229}"/>
              </a:ext>
            </a:extLst>
          </p:cNvPr>
          <p:cNvSpPr/>
          <p:nvPr/>
        </p:nvSpPr>
        <p:spPr>
          <a:xfrm>
            <a:off x="4284599" y="5402668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every time the view (and child views) have been checked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380016-D8EB-4D84-BB62-F28EE73D66E2}"/>
              </a:ext>
            </a:extLst>
          </p:cNvPr>
          <p:cNvSpPr/>
          <p:nvPr/>
        </p:nvSpPr>
        <p:spPr>
          <a:xfrm>
            <a:off x="247173" y="6090238"/>
            <a:ext cx="3637670" cy="545436"/>
          </a:xfrm>
          <a:prstGeom prst="roundRect">
            <a:avLst>
              <a:gd name="adj" fmla="val 0"/>
            </a:avLst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ngOnDestroy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2D873B-250F-4E48-8FF3-F85C75DFF49B}"/>
              </a:ext>
            </a:extLst>
          </p:cNvPr>
          <p:cNvSpPr/>
          <p:nvPr/>
        </p:nvSpPr>
        <p:spPr>
          <a:xfrm>
            <a:off x="4284599" y="6086719"/>
            <a:ext cx="7676272" cy="5454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Called once the component is about to be destroyed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912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2B29-87BD-4C07-B3B3-646CD05B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Seeing Lifecycle Hooks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63EC-15AA-4363-8B7F-770F114E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0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4397-C4C5-4C39-B809-BE3BD44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Project Setup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50F74B-D3E3-4191-80AD-E5D7F79C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npm install -g @angular/cli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ng new my-dream-app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cd my-dream-app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ng serve -o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ng serve --port 4500 -o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529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9ECA-680D-4BF2-91D7-C9C9BC0D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Lifecycle Hooks and Template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A595-3963-4A2C-83E7-BAB5EF3A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@</a:t>
            </a:r>
            <a:r>
              <a:rPr lang="en-US" sz="2000" i="1" dirty="0" err="1">
                <a:solidFill>
                  <a:srgbClr val="002060"/>
                </a:solidFill>
              </a:rPr>
              <a:t>ViewChild</a:t>
            </a:r>
            <a:r>
              <a:rPr lang="en-US" sz="2000" i="1" dirty="0">
                <a:solidFill>
                  <a:srgbClr val="002060"/>
                </a:solidFill>
              </a:rPr>
              <a:t>(‘template-name’) instance-name: </a:t>
            </a:r>
            <a:r>
              <a:rPr lang="en-US" sz="2000" i="1" dirty="0" err="1">
                <a:solidFill>
                  <a:srgbClr val="002060"/>
                </a:solidFill>
              </a:rPr>
              <a:t>ElementRef</a:t>
            </a:r>
            <a:endParaRPr lang="en-US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912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6EE3-58F5-44D1-BDA6-72A7B183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Getting Access to ng-content with @</a:t>
            </a:r>
            <a:r>
              <a:rPr lang="en-US" dirty="0" err="1">
                <a:solidFill>
                  <a:srgbClr val="F02463"/>
                </a:solidFill>
              </a:rPr>
              <a:t>ContentChild</a:t>
            </a:r>
            <a:endParaRPr lang="en-US" dirty="0">
              <a:solidFill>
                <a:srgbClr val="F0246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8EDD-9B94-4A25-B07E-88A5129B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002060"/>
                </a:solidFill>
              </a:rPr>
              <a:t>@</a:t>
            </a:r>
            <a:r>
              <a:rPr lang="en-US" sz="2000" i="1" dirty="0" err="1">
                <a:solidFill>
                  <a:srgbClr val="002060"/>
                </a:solidFill>
              </a:rPr>
              <a:t>ContentChild</a:t>
            </a:r>
            <a:r>
              <a:rPr lang="en-US" sz="2000" i="1" dirty="0">
                <a:solidFill>
                  <a:srgbClr val="002060"/>
                </a:solidFill>
              </a:rPr>
              <a:t>(‘template-name’) instance-name: </a:t>
            </a:r>
            <a:r>
              <a:rPr lang="en-US" sz="2000" i="1" dirty="0" err="1">
                <a:solidFill>
                  <a:srgbClr val="002060"/>
                </a:solidFill>
              </a:rPr>
              <a:t>ElementRef</a:t>
            </a:r>
            <a:endParaRPr lang="en-US" sz="20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756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6EE3-58F5-44D1-BDA6-72A7B183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81231"/>
                </a:solidFill>
              </a:rPr>
              <a:t>Assignment 4: Practicing Property &amp; 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8EDD-9B94-4A25-B07E-88A5129B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three new components: Game, Odd and Even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Game component should have buttons to start and stop the game.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When stating the game, an event (holding a incrementing number) should get emitted each second (ref=</a:t>
            </a:r>
            <a:r>
              <a:rPr lang="en-US" sz="2000" dirty="0" err="1"/>
              <a:t>setInterval</a:t>
            </a:r>
            <a:r>
              <a:rPr lang="en-US" sz="2000" dirty="0"/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event should be listenable from outside the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When stopping the game, no more events should get emitted (</a:t>
            </a:r>
            <a:r>
              <a:rPr lang="en-US" sz="2000" dirty="0" err="1"/>
              <a:t>clearInterval</a:t>
            </a:r>
            <a:r>
              <a:rPr lang="en-US" sz="2000" dirty="0"/>
              <a:t>(ref))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 new Odd component should get created for every odd number emitted, the same should happen for the Even component (on even numbers)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Simply output Odd – Number or Even – Number in the two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Style the element (e.g. paragraph) holding your output text differently in both components.</a:t>
            </a:r>
          </a:p>
        </p:txBody>
      </p:sp>
    </p:spTree>
    <p:extLst>
      <p:ext uri="{BB962C8B-B14F-4D97-AF65-F5344CB8AC3E}">
        <p14:creationId xmlns:p14="http://schemas.microsoft.com/office/powerpoint/2010/main" val="6505678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EC0C-DA29-4CA7-B506-FA0F24E7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0237" cy="58118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02463"/>
                </a:solidFill>
              </a:rPr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AE26-95DA-4D0C-8EEE-53BB7698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436" y="365125"/>
            <a:ext cx="6275363" cy="5811838"/>
          </a:xfrm>
        </p:spPr>
        <p:txBody>
          <a:bodyPr>
            <a:normAutofit/>
          </a:bodyPr>
          <a:lstStyle/>
          <a:p>
            <a:r>
              <a:rPr lang="en-US" sz="2000" dirty="0"/>
              <a:t>Angular Features</a:t>
            </a:r>
          </a:p>
          <a:p>
            <a:r>
              <a:rPr lang="en-US" sz="2000" dirty="0"/>
              <a:t>Component</a:t>
            </a:r>
          </a:p>
          <a:p>
            <a:r>
              <a:rPr lang="en-US" sz="2000" dirty="0"/>
              <a:t>Directives</a:t>
            </a:r>
          </a:p>
          <a:p>
            <a:pPr lvl="1"/>
            <a:r>
              <a:rPr lang="en-US" sz="1600" dirty="0"/>
              <a:t>Attribute</a:t>
            </a:r>
          </a:p>
          <a:p>
            <a:pPr lvl="1"/>
            <a:r>
              <a:rPr lang="en-US" sz="1600" dirty="0"/>
              <a:t>Structural</a:t>
            </a:r>
          </a:p>
          <a:p>
            <a:r>
              <a:rPr lang="en-US" sz="2000" dirty="0"/>
              <a:t>Types of Databinding</a:t>
            </a:r>
          </a:p>
          <a:p>
            <a:pPr lvl="1"/>
            <a:r>
              <a:rPr lang="en-US" sz="1600" dirty="0"/>
              <a:t>String Interpolation</a:t>
            </a:r>
          </a:p>
          <a:p>
            <a:pPr lvl="1"/>
            <a:r>
              <a:rPr lang="en-US" sz="1600" dirty="0"/>
              <a:t>Property binding</a:t>
            </a:r>
          </a:p>
          <a:p>
            <a:pPr lvl="1"/>
            <a:r>
              <a:rPr lang="en-US" sz="1600" dirty="0"/>
              <a:t>Event binding</a:t>
            </a:r>
          </a:p>
          <a:p>
            <a:r>
              <a:rPr lang="en-US" sz="2000" dirty="0"/>
              <a:t>Angular Lifecycle</a:t>
            </a:r>
          </a:p>
          <a:p>
            <a:r>
              <a:rPr lang="en-US" sz="2000" dirty="0"/>
              <a:t>Component Communication</a:t>
            </a:r>
          </a:p>
          <a:p>
            <a:pPr lvl="1"/>
            <a:r>
              <a:rPr lang="en-US" sz="1600" dirty="0"/>
              <a:t>@Input</a:t>
            </a:r>
          </a:p>
          <a:p>
            <a:pPr lvl="1"/>
            <a:r>
              <a:rPr lang="en-US" sz="1600" dirty="0"/>
              <a:t>@Output</a:t>
            </a:r>
          </a:p>
        </p:txBody>
      </p:sp>
    </p:spTree>
    <p:extLst>
      <p:ext uri="{BB962C8B-B14F-4D97-AF65-F5344CB8AC3E}">
        <p14:creationId xmlns:p14="http://schemas.microsoft.com/office/powerpoint/2010/main" val="4038949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E0D4-370F-4DE4-9CC4-6C4FDE12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4735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8800" dirty="0">
                <a:solidFill>
                  <a:srgbClr val="E81231"/>
                </a:solidFill>
                <a:latin typeface="Brush Script MT" panose="03060802040406070304" pitchFamily="66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8800" dirty="0">
                <a:solidFill>
                  <a:srgbClr val="E81231"/>
                </a:solidFill>
                <a:latin typeface="Brush Script MT" panose="03060802040406070304" pitchFamily="66" charset="0"/>
              </a:rPr>
              <a:t>Have great day</a:t>
            </a:r>
          </a:p>
          <a:p>
            <a:pPr marL="0" indent="0" algn="ctr">
              <a:buNone/>
            </a:pPr>
            <a:endParaRPr lang="en-US" sz="8800" dirty="0">
              <a:solidFill>
                <a:srgbClr val="E8123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3CAB-21B8-4CDC-9222-C9707BF2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CB38E3-EED4-459D-B92B-7157B8A4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2463"/>
                </a:solidFill>
              </a:rPr>
              <a:t>Edit your Angular App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03CF31-D3FB-4B39-980C-9FA53A320803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angular.json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package.json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e2e</a:t>
            </a:r>
          </a:p>
          <a:p>
            <a:pPr marL="0" indent="0">
              <a:buNone/>
            </a:pPr>
            <a:r>
              <a:rPr lang="en-US" dirty="0" err="1"/>
              <a:t>node_modules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 &gt; app &gt; assets &gt; environments</a:t>
            </a:r>
          </a:p>
          <a:p>
            <a:pPr marL="0" indent="0">
              <a:buNone/>
            </a:pPr>
            <a:r>
              <a:rPr lang="en-US" dirty="0"/>
              <a:t>index.html -&gt; </a:t>
            </a:r>
            <a:r>
              <a:rPr lang="en-US" dirty="0" err="1"/>
              <a:t>main.ts</a:t>
            </a:r>
            <a:r>
              <a:rPr lang="en-US" dirty="0"/>
              <a:t> =&gt; main.js [bootstrap into AppModule]</a:t>
            </a:r>
          </a:p>
          <a:p>
            <a:pPr marL="0" indent="0">
              <a:buNone/>
            </a:pPr>
            <a:r>
              <a:rPr lang="en-US" dirty="0" err="1"/>
              <a:t>AppModule.ts</a:t>
            </a:r>
            <a:r>
              <a:rPr lang="en-US" dirty="0"/>
              <a:t>-&gt;</a:t>
            </a:r>
            <a:r>
              <a:rPr lang="en-US" dirty="0" err="1"/>
              <a:t>AppComponent.ts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app.component.html and </a:t>
            </a:r>
          </a:p>
          <a:p>
            <a:pPr marL="0" indent="0">
              <a:buNone/>
            </a:pPr>
            <a:r>
              <a:rPr lang="en-US" dirty="0"/>
              <a:t>app.component.css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0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81788"/>
            <a:ext cx="10515600" cy="7167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E81231"/>
                </a:solidFill>
              </a:rPr>
              <a:t>The Course Structure</a:t>
            </a:r>
            <a:endParaRPr lang="en-IN" dirty="0">
              <a:solidFill>
                <a:srgbClr val="E8123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651" y="1537103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Getting Started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384998" y="1271743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Basics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575202" y="954109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Components &amp; Data Binding</a:t>
            </a:r>
            <a:endParaRPr lang="en-IN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9765406" y="1239856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Directives</a:t>
            </a:r>
            <a:endParaRPr lang="en-IN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9576515" y="2930250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Services &amp; DI</a:t>
            </a:r>
            <a:endParaRPr lang="en-IN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376920" y="2667267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  <a:endParaRPr lang="en-IN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177326" y="2972414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Observables &amp; RxJS</a:t>
            </a:r>
            <a:endParaRPr lang="en-IN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58651" y="3492322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Forms</a:t>
            </a:r>
            <a:endParaRPr lang="en-IN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280357" y="4521934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Pipes</a:t>
            </a:r>
            <a:endParaRPr lang="en-IN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6575202" y="4401889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</a:t>
            </a:r>
            <a:endParaRPr lang="en-IN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9721403" y="4814623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Authentication</a:t>
            </a:r>
            <a:endParaRPr lang="en-IN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6626181" y="5781000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Optimization</a:t>
            </a:r>
            <a:endParaRPr lang="en-IN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3384998" y="5895301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Deployment</a:t>
            </a:r>
            <a:endParaRPr lang="en-IN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74" y="5969356"/>
            <a:ext cx="2356834" cy="888643"/>
          </a:xfrm>
          <a:prstGeom prst="roundRect">
            <a:avLst/>
          </a:prstGeom>
          <a:solidFill>
            <a:srgbClr val="D21CA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Animation &amp; Testing</a:t>
            </a:r>
            <a:endParaRPr lang="en-IN" sz="2400" dirty="0"/>
          </a:p>
        </p:txBody>
      </p:sp>
      <p:cxnSp>
        <p:nvCxnSpPr>
          <p:cNvPr id="21" name="Curved Connector 20"/>
          <p:cNvCxnSpPr>
            <a:stCxn id="5" idx="3"/>
          </p:cNvCxnSpPr>
          <p:nvPr/>
        </p:nvCxnSpPr>
        <p:spPr>
          <a:xfrm flipV="1">
            <a:off x="2615485" y="1684177"/>
            <a:ext cx="769513" cy="297248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3"/>
            <a:endCxn id="7" idx="1"/>
          </p:cNvCxnSpPr>
          <p:nvPr/>
        </p:nvCxnSpPr>
        <p:spPr>
          <a:xfrm flipV="1">
            <a:off x="5741832" y="1398431"/>
            <a:ext cx="833370" cy="31763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8" idx="1"/>
          </p:cNvCxnSpPr>
          <p:nvPr/>
        </p:nvCxnSpPr>
        <p:spPr>
          <a:xfrm>
            <a:off x="8932036" y="1398431"/>
            <a:ext cx="833370" cy="28574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2"/>
          </p:cNvCxnSpPr>
          <p:nvPr/>
        </p:nvCxnSpPr>
        <p:spPr>
          <a:xfrm rot="5400000">
            <a:off x="10286980" y="2273406"/>
            <a:ext cx="801751" cy="51193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1"/>
            <a:endCxn id="10" idx="3"/>
          </p:cNvCxnSpPr>
          <p:nvPr/>
        </p:nvCxnSpPr>
        <p:spPr>
          <a:xfrm rot="10800000">
            <a:off x="8733755" y="3111590"/>
            <a:ext cx="842761" cy="262983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0" idx="1"/>
            <a:endCxn id="11" idx="3"/>
          </p:cNvCxnSpPr>
          <p:nvPr/>
        </p:nvCxnSpPr>
        <p:spPr>
          <a:xfrm rot="10800000" flipV="1">
            <a:off x="5534160" y="3111588"/>
            <a:ext cx="842760" cy="30514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1"/>
            <a:endCxn id="12" idx="3"/>
          </p:cNvCxnSpPr>
          <p:nvPr/>
        </p:nvCxnSpPr>
        <p:spPr>
          <a:xfrm rot="10800000" flipV="1">
            <a:off x="2615486" y="3416736"/>
            <a:ext cx="561841" cy="5199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2" idx="2"/>
            <a:endCxn id="13" idx="1"/>
          </p:cNvCxnSpPr>
          <p:nvPr/>
        </p:nvCxnSpPr>
        <p:spPr>
          <a:xfrm rot="16200000" flipH="1">
            <a:off x="2066067" y="3751965"/>
            <a:ext cx="585291" cy="184328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3" idx="3"/>
          </p:cNvCxnSpPr>
          <p:nvPr/>
        </p:nvCxnSpPr>
        <p:spPr>
          <a:xfrm flipV="1">
            <a:off x="5637191" y="4673085"/>
            <a:ext cx="938011" cy="29317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4" idx="3"/>
            <a:endCxn id="15" idx="1"/>
          </p:cNvCxnSpPr>
          <p:nvPr/>
        </p:nvCxnSpPr>
        <p:spPr>
          <a:xfrm>
            <a:off x="8932036" y="4846211"/>
            <a:ext cx="789367" cy="41273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5" idx="2"/>
            <a:endCxn id="16" idx="3"/>
          </p:cNvCxnSpPr>
          <p:nvPr/>
        </p:nvCxnSpPr>
        <p:spPr>
          <a:xfrm rot="5400000">
            <a:off x="9680390" y="5005892"/>
            <a:ext cx="522056" cy="191680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0800000">
            <a:off x="5741835" y="6060699"/>
            <a:ext cx="884347" cy="347009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3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8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4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22441</TotalTime>
  <Words>2989</Words>
  <Application>Microsoft Office PowerPoint</Application>
  <PresentationFormat>Widescreen</PresentationFormat>
  <Paragraphs>648</Paragraphs>
  <Slides>74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Arial Rounded MT Bold</vt:lpstr>
      <vt:lpstr>Brush Script MT</vt:lpstr>
      <vt:lpstr>Calibri</vt:lpstr>
      <vt:lpstr>Wingdings</vt:lpstr>
      <vt:lpstr>Office Theme</vt:lpstr>
      <vt:lpstr>Angular</vt:lpstr>
      <vt:lpstr>Main Objective</vt:lpstr>
      <vt:lpstr>What is Angular?</vt:lpstr>
      <vt:lpstr>Reference</vt:lpstr>
      <vt:lpstr>Angular13 vs Angular2 vs Angular 1</vt:lpstr>
      <vt:lpstr>Angular CLI</vt:lpstr>
      <vt:lpstr>Project Setup</vt:lpstr>
      <vt:lpstr>Edit your Angular App</vt:lpstr>
      <vt:lpstr>The Course Structure</vt:lpstr>
      <vt:lpstr>What is TypeScript</vt:lpstr>
      <vt:lpstr>A Basic Project setup using Bootstrap</vt:lpstr>
      <vt:lpstr>The Basics</vt:lpstr>
      <vt:lpstr>How an Angular App get Loaded and Started</vt:lpstr>
      <vt:lpstr>Components are Important!</vt:lpstr>
      <vt:lpstr>    Component</vt:lpstr>
      <vt:lpstr>    Component</vt:lpstr>
      <vt:lpstr>    Templates</vt:lpstr>
      <vt:lpstr>    Directives</vt:lpstr>
      <vt:lpstr>Component</vt:lpstr>
      <vt:lpstr>PowerPoint Presentation</vt:lpstr>
      <vt:lpstr>PowerPoint Presentation</vt:lpstr>
      <vt:lpstr>PowerPoint Presentation</vt:lpstr>
      <vt:lpstr>PowerPoint Presentation</vt:lpstr>
      <vt:lpstr>    Component</vt:lpstr>
      <vt:lpstr>PowerPoint Presentation</vt:lpstr>
      <vt:lpstr>component code ?</vt:lpstr>
      <vt:lpstr>Creating a New Component</vt:lpstr>
      <vt:lpstr>Understanding the Role of AppModule and Component Declaration</vt:lpstr>
      <vt:lpstr>Using Custom Components</vt:lpstr>
      <vt:lpstr>Creating Components with CLI &amp; Nesting Components</vt:lpstr>
      <vt:lpstr>Working with Component Templates</vt:lpstr>
      <vt:lpstr>Working with Component Styles</vt:lpstr>
      <vt:lpstr>Fully Understand the Component Selector</vt:lpstr>
      <vt:lpstr>Assignment 1: Practicing Components</vt:lpstr>
      <vt:lpstr>Data binding</vt:lpstr>
      <vt:lpstr>Understanding Databinding</vt:lpstr>
      <vt:lpstr>String Interpolation</vt:lpstr>
      <vt:lpstr>Property Binding</vt:lpstr>
      <vt:lpstr>Property Binding vs String Interpolation</vt:lpstr>
      <vt:lpstr>Event Binding</vt:lpstr>
      <vt:lpstr>Bindable Properties &amp; Events</vt:lpstr>
      <vt:lpstr>Passing and using Data with Event Binding</vt:lpstr>
      <vt:lpstr>Important: FormsModule is required for Two-way-Binding</vt:lpstr>
      <vt:lpstr>Two-Way-Databinding</vt:lpstr>
      <vt:lpstr>Combining all forms of DataBinding</vt:lpstr>
      <vt:lpstr>Assignment 2: Practicing Databinding </vt:lpstr>
      <vt:lpstr>Directives</vt:lpstr>
      <vt:lpstr>What are Directives?</vt:lpstr>
      <vt:lpstr>Using ngIf to Output Data conditionally</vt:lpstr>
      <vt:lpstr>Enhancing ngIf with an Else condition</vt:lpstr>
      <vt:lpstr>Styling Elements Dynamically with ngStyle</vt:lpstr>
      <vt:lpstr>Applying CSS classes Dynamically with ngClass</vt:lpstr>
      <vt:lpstr>Outputting Lists with ngFor</vt:lpstr>
      <vt:lpstr>Getting the Index when using ngFor</vt:lpstr>
      <vt:lpstr>Assignment 3: Practicing Directives</vt:lpstr>
      <vt:lpstr>PowerPoint Presentation</vt:lpstr>
      <vt:lpstr>Databinding Deep Dive</vt:lpstr>
      <vt:lpstr>Splitting Apps into Components</vt:lpstr>
      <vt:lpstr>Property &amp; Event Binding Overview</vt:lpstr>
      <vt:lpstr>Communication b/w Components</vt:lpstr>
      <vt:lpstr>Binding to Custom Properties</vt:lpstr>
      <vt:lpstr>Assigning an Alias to Custom Properties</vt:lpstr>
      <vt:lpstr>Binding to Custom Events</vt:lpstr>
      <vt:lpstr>Assigning an Alias to Custom Events</vt:lpstr>
      <vt:lpstr>Custom Property and Event Binding Summary</vt:lpstr>
      <vt:lpstr>Using Local References in Templates</vt:lpstr>
      <vt:lpstr>Getting Access to the Template &amp; DOM with @ViewChild</vt:lpstr>
      <vt:lpstr>Lifecycle</vt:lpstr>
      <vt:lpstr>Seeing Lifecycle Hooks in Action</vt:lpstr>
      <vt:lpstr>Lifecycle Hooks and Template Access</vt:lpstr>
      <vt:lpstr>Getting Access to ng-content with @ContentChild</vt:lpstr>
      <vt:lpstr>Assignment 4: Practicing Property &amp; Event Binding</vt:lpstr>
      <vt:lpstr>Wrap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Eyeopen</dc:creator>
  <cp:lastModifiedBy>Marikannan Rajendran</cp:lastModifiedBy>
  <cp:revision>191</cp:revision>
  <dcterms:created xsi:type="dcterms:W3CDTF">2018-10-28T13:19:57Z</dcterms:created>
  <dcterms:modified xsi:type="dcterms:W3CDTF">2022-06-09T09:22:37Z</dcterms:modified>
</cp:coreProperties>
</file>