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4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kannan Rajendran" userId="ddd1a9cbcb789ac2" providerId="LiveId" clId="{08B57C16-1B52-4A3A-9533-EBD89C4D6052}"/>
    <pc:docChg chg="custSel delSld modSld modMainMaster">
      <pc:chgData name="Marikannan Rajendran" userId="ddd1a9cbcb789ac2" providerId="LiveId" clId="{08B57C16-1B52-4A3A-9533-EBD89C4D6052}" dt="2022-04-01T11:52:08.565" v="6" actId="478"/>
      <pc:docMkLst>
        <pc:docMk/>
      </pc:docMkLst>
      <pc:sldChg chg="modSp mod">
        <pc:chgData name="Marikannan Rajendran" userId="ddd1a9cbcb789ac2" providerId="LiveId" clId="{08B57C16-1B52-4A3A-9533-EBD89C4D6052}" dt="2022-04-01T11:18:26.731" v="4" actId="207"/>
        <pc:sldMkLst>
          <pc:docMk/>
          <pc:sldMk cId="763898988" sldId="256"/>
        </pc:sldMkLst>
        <pc:spChg chg="mod">
          <ac:chgData name="Marikannan Rajendran" userId="ddd1a9cbcb789ac2" providerId="LiveId" clId="{08B57C16-1B52-4A3A-9533-EBD89C4D6052}" dt="2022-04-01T11:18:11.390" v="3" actId="20577"/>
          <ac:spMkLst>
            <pc:docMk/>
            <pc:sldMk cId="763898988" sldId="256"/>
            <ac:spMk id="2" creationId="{68C5D659-9FD0-4308-9779-24E83492EF51}"/>
          </ac:spMkLst>
        </pc:spChg>
        <pc:spChg chg="mod">
          <ac:chgData name="Marikannan Rajendran" userId="ddd1a9cbcb789ac2" providerId="LiveId" clId="{08B57C16-1B52-4A3A-9533-EBD89C4D6052}" dt="2022-04-01T11:18:26.731" v="4" actId="207"/>
          <ac:spMkLst>
            <pc:docMk/>
            <pc:sldMk cId="763898988" sldId="256"/>
            <ac:spMk id="3" creationId="{118E729B-11CB-4807-BCB4-3E3B8E8A19F6}"/>
          </ac:spMkLst>
        </pc:spChg>
      </pc:sldChg>
      <pc:sldChg chg="del">
        <pc:chgData name="Marikannan Rajendran" userId="ddd1a9cbcb789ac2" providerId="LiveId" clId="{08B57C16-1B52-4A3A-9533-EBD89C4D6052}" dt="2022-04-01T11:44:29.115" v="5" actId="2696"/>
        <pc:sldMkLst>
          <pc:docMk/>
          <pc:sldMk cId="1576961360" sldId="257"/>
        </pc:sldMkLst>
      </pc:sldChg>
      <pc:sldMasterChg chg="modSldLayout">
        <pc:chgData name="Marikannan Rajendran" userId="ddd1a9cbcb789ac2" providerId="LiveId" clId="{08B57C16-1B52-4A3A-9533-EBD89C4D6052}" dt="2022-04-01T11:52:08.565" v="6" actId="478"/>
        <pc:sldMasterMkLst>
          <pc:docMk/>
          <pc:sldMasterMk cId="2244574538" sldId="2147483660"/>
        </pc:sldMasterMkLst>
        <pc:sldLayoutChg chg="delSp mod">
          <pc:chgData name="Marikannan Rajendran" userId="ddd1a9cbcb789ac2" providerId="LiveId" clId="{08B57C16-1B52-4A3A-9533-EBD89C4D6052}" dt="2022-04-01T11:52:08.565" v="6" actId="478"/>
          <pc:sldLayoutMkLst>
            <pc:docMk/>
            <pc:sldMasterMk cId="2244574538" sldId="2147483660"/>
            <pc:sldLayoutMk cId="3977884183" sldId="2147483661"/>
          </pc:sldLayoutMkLst>
          <pc:spChg chg="del">
            <ac:chgData name="Marikannan Rajendran" userId="ddd1a9cbcb789ac2" providerId="LiveId" clId="{08B57C16-1B52-4A3A-9533-EBD89C4D6052}" dt="2022-04-01T11:52:08.565" v="6" actId="478"/>
            <ac:spMkLst>
              <pc:docMk/>
              <pc:sldMasterMk cId="2244574538" sldId="2147483660"/>
              <pc:sldLayoutMk cId="3977884183" sldId="2147483661"/>
              <ac:spMk id="7" creationId="{F569EBE9-4EE9-47C4-B377-387B3F0B8C02}"/>
            </ac:spMkLst>
          </pc:spChg>
        </pc:sldLayoutChg>
      </pc:sldMasterChg>
    </pc:docChg>
  </pc:docChgLst>
  <pc:docChgLst>
    <pc:chgData name="Marikannan Rajendran" userId="ddd1a9cbcb789ac2" providerId="LiveId" clId="{1122AE4D-3E9D-4CDF-AF9C-8CFA1C7355DC}"/>
    <pc:docChg chg="undo custSel modMainMaster">
      <pc:chgData name="Marikannan Rajendran" userId="ddd1a9cbcb789ac2" providerId="LiveId" clId="{1122AE4D-3E9D-4CDF-AF9C-8CFA1C7355DC}" dt="2022-03-29T19:19:37.465" v="32" actId="20577"/>
      <pc:docMkLst>
        <pc:docMk/>
      </pc:docMkLst>
      <pc:sldMasterChg chg="modSldLayout">
        <pc:chgData name="Marikannan Rajendran" userId="ddd1a9cbcb789ac2" providerId="LiveId" clId="{1122AE4D-3E9D-4CDF-AF9C-8CFA1C7355DC}" dt="2022-03-29T19:19:37.465" v="32" actId="20577"/>
        <pc:sldMasterMkLst>
          <pc:docMk/>
          <pc:sldMasterMk cId="2244574538" sldId="2147483660"/>
        </pc:sldMasterMkLst>
        <pc:sldLayoutChg chg="delSp mod">
          <pc:chgData name="Marikannan Rajendran" userId="ddd1a9cbcb789ac2" providerId="LiveId" clId="{1122AE4D-3E9D-4CDF-AF9C-8CFA1C7355DC}" dt="2022-03-29T19:18:49.169" v="0" actId="478"/>
          <pc:sldLayoutMkLst>
            <pc:docMk/>
            <pc:sldMasterMk cId="2244574538" sldId="2147483660"/>
            <pc:sldLayoutMk cId="3977884183" sldId="2147483661"/>
          </pc:sldLayoutMkLst>
          <pc:picChg chg="del">
            <ac:chgData name="Marikannan Rajendran" userId="ddd1a9cbcb789ac2" providerId="LiveId" clId="{1122AE4D-3E9D-4CDF-AF9C-8CFA1C7355DC}" dt="2022-03-29T19:18:49.169" v="0" actId="478"/>
            <ac:picMkLst>
              <pc:docMk/>
              <pc:sldMasterMk cId="2244574538" sldId="2147483660"/>
              <pc:sldLayoutMk cId="3977884183" sldId="2147483661"/>
              <ac:picMk id="9" creationId="{5E9C83F6-D7B5-471D-AB60-5F6FCEFC878F}"/>
            </ac:picMkLst>
          </pc:picChg>
        </pc:sldLayoutChg>
        <pc:sldLayoutChg chg="addSp delSp modSp mod">
          <pc:chgData name="Marikannan Rajendran" userId="ddd1a9cbcb789ac2" providerId="LiveId" clId="{1122AE4D-3E9D-4CDF-AF9C-8CFA1C7355DC}" dt="2022-03-29T19:19:09.138" v="4" actId="207"/>
          <pc:sldLayoutMkLst>
            <pc:docMk/>
            <pc:sldMasterMk cId="2244574538" sldId="2147483660"/>
            <pc:sldLayoutMk cId="1641131575" sldId="2147483662"/>
          </pc:sldLayoutMkLst>
          <pc:spChg chg="add del mod">
            <ac:chgData name="Marikannan Rajendran" userId="ddd1a9cbcb789ac2" providerId="LiveId" clId="{1122AE4D-3E9D-4CDF-AF9C-8CFA1C7355DC}" dt="2022-03-29T19:19:09.138" v="4" actId="207"/>
            <ac:spMkLst>
              <pc:docMk/>
              <pc:sldMasterMk cId="2244574538" sldId="2147483660"/>
              <pc:sldLayoutMk cId="1641131575" sldId="2147483662"/>
              <ac:spMk id="2" creationId="{00000000-0000-0000-0000-000000000000}"/>
            </ac:spMkLst>
          </pc:spChg>
          <pc:picChg chg="del">
            <ac:chgData name="Marikannan Rajendran" userId="ddd1a9cbcb789ac2" providerId="LiveId" clId="{1122AE4D-3E9D-4CDF-AF9C-8CFA1C7355DC}" dt="2022-03-29T19:18:59.753" v="3" actId="478"/>
            <ac:picMkLst>
              <pc:docMk/>
              <pc:sldMasterMk cId="2244574538" sldId="2147483660"/>
              <pc:sldLayoutMk cId="1641131575" sldId="2147483662"/>
              <ac:picMk id="8" creationId="{CFF1FBDE-1F07-4326-9F50-67795BC904B6}"/>
            </ac:picMkLst>
          </pc:picChg>
        </pc:sldLayoutChg>
        <pc:sldLayoutChg chg="delSp modSp mod">
          <pc:chgData name="Marikannan Rajendran" userId="ddd1a9cbcb789ac2" providerId="LiveId" clId="{1122AE4D-3E9D-4CDF-AF9C-8CFA1C7355DC}" dt="2022-03-29T19:19:37.465" v="32" actId="20577"/>
          <pc:sldLayoutMkLst>
            <pc:docMk/>
            <pc:sldMasterMk cId="2244574538" sldId="2147483660"/>
            <pc:sldLayoutMk cId="4248001129" sldId="2147483666"/>
          </pc:sldLayoutMkLst>
          <pc:spChg chg="del">
            <ac:chgData name="Marikannan Rajendran" userId="ddd1a9cbcb789ac2" providerId="LiveId" clId="{1122AE4D-3E9D-4CDF-AF9C-8CFA1C7355DC}" dt="2022-03-29T19:19:22.022" v="7" actId="478"/>
            <ac:spMkLst>
              <pc:docMk/>
              <pc:sldMasterMk cId="2244574538" sldId="2147483660"/>
              <pc:sldLayoutMk cId="4248001129" sldId="2147483666"/>
              <ac:spMk id="10" creationId="{94A6A5F0-0EEC-46EE-86CB-C66EF8EBED7B}"/>
            </ac:spMkLst>
          </pc:spChg>
          <pc:spChg chg="mod">
            <ac:chgData name="Marikannan Rajendran" userId="ddd1a9cbcb789ac2" providerId="LiveId" clId="{1122AE4D-3E9D-4CDF-AF9C-8CFA1C7355DC}" dt="2022-03-29T19:19:18.696" v="6" actId="207"/>
            <ac:spMkLst>
              <pc:docMk/>
              <pc:sldMasterMk cId="2244574538" sldId="2147483660"/>
              <pc:sldLayoutMk cId="4248001129" sldId="2147483666"/>
              <ac:spMk id="11" creationId="{8CD5EADA-9502-4460-AA3D-6317BC7F2CA7}"/>
            </ac:spMkLst>
          </pc:spChg>
          <pc:graphicFrameChg chg="modGraphic">
            <ac:chgData name="Marikannan Rajendran" userId="ddd1a9cbcb789ac2" providerId="LiveId" clId="{1122AE4D-3E9D-4CDF-AF9C-8CFA1C7355DC}" dt="2022-03-29T19:19:37.465" v="32" actId="20577"/>
            <ac:graphicFrameMkLst>
              <pc:docMk/>
              <pc:sldMasterMk cId="2244574538" sldId="2147483660"/>
              <pc:sldLayoutMk cId="4248001129" sldId="2147483666"/>
              <ac:graphicFrameMk id="9" creationId="{25173CAD-49F2-4AF0-8AD5-69B0F48A00AF}"/>
            </ac:graphicFrameMkLst>
          </pc:graphicFrameChg>
          <pc:picChg chg="del">
            <ac:chgData name="Marikannan Rajendran" userId="ddd1a9cbcb789ac2" providerId="LiveId" clId="{1122AE4D-3E9D-4CDF-AF9C-8CFA1C7355DC}" dt="2022-03-29T19:19:14.366" v="5" actId="478"/>
            <ac:picMkLst>
              <pc:docMk/>
              <pc:sldMasterMk cId="2244574538" sldId="2147483660"/>
              <pc:sldLayoutMk cId="4248001129" sldId="2147483666"/>
              <ac:picMk id="7" creationId="{7B525AF9-2E0D-4A1A-99BF-0A4A8506280A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rgbClr val="FF00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4463274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Kannan, Rajendran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rgbClr val="FF00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@11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 to OOPs</a:t>
            </a:r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Characteristics of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175">
              <a:spcBef>
                <a:spcPts val="1200"/>
              </a:spcBef>
              <a:buNone/>
            </a:pPr>
            <a:r>
              <a:rPr lang="en-US" altLang="zh-CN" sz="2000" dirty="0"/>
              <a:t>Objects has two characteristics,</a:t>
            </a:r>
          </a:p>
          <a:p>
            <a:pPr marL="0" indent="3175">
              <a:spcBef>
                <a:spcPts val="1200"/>
              </a:spcBef>
              <a:buNone/>
            </a:pPr>
            <a:endParaRPr lang="en-US" altLang="zh-CN" sz="2000" dirty="0"/>
          </a:p>
          <a:p>
            <a:pPr marL="0" indent="3175">
              <a:spcBef>
                <a:spcPts val="1200"/>
              </a:spcBef>
              <a:buNone/>
            </a:pPr>
            <a:endParaRPr lang="en-US" altLang="zh-CN" sz="2000" dirty="0"/>
          </a:p>
          <a:p>
            <a:pPr marL="0" indent="3175">
              <a:spcBef>
                <a:spcPts val="1200"/>
              </a:spcBef>
              <a:buNone/>
            </a:pPr>
            <a:endParaRPr lang="en-US" altLang="zh-CN" sz="2000" dirty="0"/>
          </a:p>
          <a:p>
            <a:pPr marL="0" indent="3175">
              <a:spcBef>
                <a:spcPts val="1200"/>
              </a:spcBef>
              <a:buNone/>
            </a:pPr>
            <a:endParaRPr lang="en-US" altLang="zh-CN" sz="2000" dirty="0"/>
          </a:p>
          <a:p>
            <a:pPr marL="0" indent="3175">
              <a:spcBef>
                <a:spcPts val="1200"/>
              </a:spcBef>
              <a:buNone/>
            </a:pPr>
            <a:endParaRPr lang="en-US" altLang="zh-CN" sz="2000" dirty="0"/>
          </a:p>
          <a:p>
            <a:pPr marL="0" indent="3175">
              <a:spcBef>
                <a:spcPts val="1200"/>
              </a:spcBef>
              <a:buNone/>
            </a:pPr>
            <a:endParaRPr lang="en-US" altLang="zh-CN" sz="2000" dirty="0"/>
          </a:p>
          <a:p>
            <a:pPr marL="1027112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1800" b="1" dirty="0"/>
              <a:t>State</a:t>
            </a:r>
            <a:r>
              <a:rPr lang="en-US" altLang="zh-CN" sz="1800" dirty="0"/>
              <a:t> – State of the object.</a:t>
            </a:r>
          </a:p>
          <a:p>
            <a:pPr marL="1027112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1800" b="1" dirty="0"/>
              <a:t>Behavior</a:t>
            </a:r>
            <a:r>
              <a:rPr lang="en-US" altLang="zh-CN" sz="1800" dirty="0"/>
              <a:t> – Behavior of the object, it changes the state of the object.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ounded Rectangle 4"/>
          <p:cNvSpPr>
            <a:spLocks/>
          </p:cNvSpPr>
          <p:nvPr/>
        </p:nvSpPr>
        <p:spPr bwMode="auto">
          <a:xfrm>
            <a:off x="2491151" y="2362200"/>
            <a:ext cx="1143000" cy="4572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Adjective</a:t>
            </a:r>
            <a:endParaRPr lang="en-US" altLang="en-US" dirty="0"/>
          </a:p>
        </p:txBody>
      </p:sp>
      <p:sp>
        <p:nvSpPr>
          <p:cNvPr id="5" name="Rounded Rectangle 5"/>
          <p:cNvSpPr>
            <a:spLocks/>
          </p:cNvSpPr>
          <p:nvPr/>
        </p:nvSpPr>
        <p:spPr bwMode="auto">
          <a:xfrm>
            <a:off x="5539151" y="2362200"/>
            <a:ext cx="1096963" cy="4572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1600"/>
              <a:t>State</a:t>
            </a:r>
            <a:endParaRPr lang="en-US" altLang="en-US"/>
          </a:p>
        </p:txBody>
      </p:sp>
      <p:sp>
        <p:nvSpPr>
          <p:cNvPr id="6" name="Right Arrow 6"/>
          <p:cNvSpPr>
            <a:spLocks/>
          </p:cNvSpPr>
          <p:nvPr/>
        </p:nvSpPr>
        <p:spPr bwMode="auto">
          <a:xfrm>
            <a:off x="3710351" y="2438400"/>
            <a:ext cx="1676400" cy="381000"/>
          </a:xfrm>
          <a:prstGeom prst="rightArrow">
            <a:avLst>
              <a:gd name="adj1" fmla="val 50000"/>
              <a:gd name="adj2" fmla="val 4998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0" i="1"/>
          </a:p>
        </p:txBody>
      </p:sp>
      <p:sp>
        <p:nvSpPr>
          <p:cNvPr id="7" name="Rounded Rectangle 8"/>
          <p:cNvSpPr>
            <a:spLocks/>
          </p:cNvSpPr>
          <p:nvPr/>
        </p:nvSpPr>
        <p:spPr bwMode="auto">
          <a:xfrm>
            <a:off x="2567351" y="3733800"/>
            <a:ext cx="1096963" cy="4572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Verb</a:t>
            </a:r>
            <a:endParaRPr lang="en-US" altLang="en-US" dirty="0"/>
          </a:p>
        </p:txBody>
      </p:sp>
      <p:sp>
        <p:nvSpPr>
          <p:cNvPr id="8" name="Rounded Rectangle 9"/>
          <p:cNvSpPr>
            <a:spLocks/>
          </p:cNvSpPr>
          <p:nvPr/>
        </p:nvSpPr>
        <p:spPr bwMode="auto">
          <a:xfrm>
            <a:off x="5615351" y="3733800"/>
            <a:ext cx="1096963" cy="4572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1600"/>
              <a:t>Method</a:t>
            </a:r>
            <a:endParaRPr lang="en-US" altLang="en-US"/>
          </a:p>
        </p:txBody>
      </p:sp>
      <p:sp>
        <p:nvSpPr>
          <p:cNvPr id="9" name="Right Arrow 10"/>
          <p:cNvSpPr>
            <a:spLocks/>
          </p:cNvSpPr>
          <p:nvPr/>
        </p:nvSpPr>
        <p:spPr bwMode="auto">
          <a:xfrm>
            <a:off x="3786551" y="3810000"/>
            <a:ext cx="1676400" cy="381000"/>
          </a:xfrm>
          <a:prstGeom prst="rightArrow">
            <a:avLst>
              <a:gd name="adj1" fmla="val 50000"/>
              <a:gd name="adj2" fmla="val 4998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0" i="1"/>
          </a:p>
        </p:txBody>
      </p:sp>
      <p:sp>
        <p:nvSpPr>
          <p:cNvPr id="10" name="TextBox 11"/>
          <p:cNvSpPr>
            <a:spLocks noChangeArrowheads="1"/>
          </p:cNvSpPr>
          <p:nvPr/>
        </p:nvSpPr>
        <p:spPr bwMode="auto">
          <a:xfrm>
            <a:off x="3786551" y="3584942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Translate into</a:t>
            </a:r>
          </a:p>
        </p:txBody>
      </p:sp>
      <p:sp>
        <p:nvSpPr>
          <p:cNvPr id="11" name="TextBox 12"/>
          <p:cNvSpPr>
            <a:spLocks noChangeArrowheads="1"/>
          </p:cNvSpPr>
          <p:nvPr/>
        </p:nvSpPr>
        <p:spPr bwMode="auto">
          <a:xfrm>
            <a:off x="3786551" y="2212487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Translate into</a:t>
            </a:r>
          </a:p>
        </p:txBody>
      </p:sp>
    </p:spTree>
    <p:extLst>
      <p:ext uri="{BB962C8B-B14F-4D97-AF65-F5344CB8AC3E}">
        <p14:creationId xmlns:p14="http://schemas.microsoft.com/office/powerpoint/2010/main" val="262785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/>
          <a:p>
            <a:r>
              <a:rPr lang="en-US" sz="2800" dirty="0"/>
              <a:t>Characteristics of Objects Explained with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175">
              <a:spcBef>
                <a:spcPts val="1800"/>
              </a:spcBef>
              <a:buNone/>
            </a:pPr>
            <a:r>
              <a:rPr lang="en-US" altLang="zh-CN" sz="2000" dirty="0"/>
              <a:t>Taking the car example,</a:t>
            </a:r>
          </a:p>
          <a:p>
            <a:pPr marL="0" indent="3175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2000" b="1" dirty="0"/>
              <a:t>  State – </a:t>
            </a:r>
            <a:r>
              <a:rPr lang="en-US" altLang="zh-CN" sz="2000" dirty="0"/>
              <a:t>The speed of the car, fuel indicator which represents the state of the car.</a:t>
            </a:r>
          </a:p>
          <a:p>
            <a:pPr marL="0" indent="3175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2000" b="1" dirty="0"/>
              <a:t>  Behavior - </a:t>
            </a:r>
            <a:r>
              <a:rPr lang="en-US" altLang="zh-CN" sz="2000" dirty="0"/>
              <a:t> Operations such as accelerate the speed, start/stop the car and apply brake are behaviors of the car. </a:t>
            </a:r>
          </a:p>
          <a:p>
            <a:pPr marL="0" indent="3175">
              <a:spcBef>
                <a:spcPts val="1800"/>
              </a:spcBef>
              <a:buNone/>
            </a:pPr>
            <a:r>
              <a:rPr lang="en-US" altLang="zh-CN" sz="2000" dirty="0"/>
              <a:t>The behavior “</a:t>
            </a:r>
            <a:r>
              <a:rPr lang="en-US" altLang="zh-CN" sz="2000" i="1" dirty="0">
                <a:solidFill>
                  <a:srgbClr val="00B050"/>
                </a:solidFill>
              </a:rPr>
              <a:t>accelerate the speed</a:t>
            </a:r>
            <a:r>
              <a:rPr lang="en-US" altLang="zh-CN" sz="2000" dirty="0"/>
              <a:t>” changes the car’s state “</a:t>
            </a:r>
            <a:r>
              <a:rPr lang="en-US" altLang="zh-CN" sz="2000" i="1" dirty="0">
                <a:solidFill>
                  <a:srgbClr val="00B050"/>
                </a:solidFill>
              </a:rPr>
              <a:t>speed</a:t>
            </a:r>
            <a:r>
              <a:rPr lang="en-US" altLang="zh-CN" sz="2000" dirty="0"/>
              <a:t>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1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Software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Software system are collection software objects which interoperate to achieve a desired functionality.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What is a Software Object?</a:t>
            </a:r>
          </a:p>
          <a:p>
            <a:pPr marL="0" indent="0">
              <a:buNone/>
            </a:pPr>
            <a:r>
              <a:rPr lang="en-US" altLang="zh-CN" sz="2000" dirty="0"/>
              <a:t>Software objects are conceptually similar to real-world objects, they too consist of state and related behavior.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Software Object</a:t>
            </a:r>
          </a:p>
        </p:txBody>
      </p:sp>
      <p:sp>
        <p:nvSpPr>
          <p:cNvPr id="4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3038" indent="-173038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000" dirty="0"/>
              <a:t>Software objects have the same characteristics,</a:t>
            </a:r>
          </a:p>
          <a:p>
            <a:pPr lvl="1">
              <a:spcBef>
                <a:spcPts val="1200"/>
              </a:spcBef>
            </a:pPr>
            <a:r>
              <a:rPr lang="en-US" altLang="zh-CN" sz="1800" b="1" dirty="0"/>
              <a:t>State</a:t>
            </a:r>
            <a:r>
              <a:rPr lang="en-US" altLang="zh-CN" sz="1800" dirty="0"/>
              <a:t>  - Stored in fields.</a:t>
            </a:r>
          </a:p>
          <a:p>
            <a:pPr lvl="1">
              <a:spcBef>
                <a:spcPts val="1200"/>
              </a:spcBef>
            </a:pPr>
            <a:r>
              <a:rPr lang="en-US" altLang="zh-CN" sz="1800" b="1" dirty="0"/>
              <a:t>Behavior</a:t>
            </a:r>
            <a:r>
              <a:rPr lang="en-US" altLang="zh-CN" sz="1800" dirty="0"/>
              <a:t> – Exposed through </a:t>
            </a:r>
            <a:r>
              <a:rPr lang="en-US" altLang="zh-CN" sz="1800" i="1" dirty="0"/>
              <a:t>methods</a:t>
            </a:r>
            <a:r>
              <a:rPr lang="en-US" altLang="zh-CN" sz="1800" dirty="0"/>
              <a:t>. Methods changes the state of the objects.</a:t>
            </a:r>
          </a:p>
          <a:p>
            <a:pPr marL="173038" indent="-173038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5" name="Picture 5" descr="concepts-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3376246"/>
            <a:ext cx="3403356" cy="235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04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A software example</a:t>
            </a:r>
          </a:p>
        </p:txBody>
      </p:sp>
      <p:sp>
        <p:nvSpPr>
          <p:cNvPr id="4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93738" indent="-236538">
              <a:buFont typeface="Arial" panose="020B0604020202020204" pitchFamily="34" charset="0"/>
              <a:buNone/>
            </a:pPr>
            <a:r>
              <a:rPr lang="en-US" altLang="zh-CN" sz="2000" dirty="0"/>
              <a:t>Lets take a net banking application where user can,</a:t>
            </a:r>
          </a:p>
          <a:p>
            <a:pPr marL="693738" indent="-236538">
              <a:buFont typeface="Wingdings" panose="05000000000000000000" pitchFamily="2" charset="2"/>
              <a:buChar char="§"/>
            </a:pPr>
            <a:r>
              <a:rPr lang="en-US" altLang="zh-CN" sz="2000" dirty="0"/>
              <a:t> Check account status.</a:t>
            </a:r>
          </a:p>
          <a:p>
            <a:pPr marL="693738" indent="-236538">
              <a:buFont typeface="Wingdings" panose="05000000000000000000" pitchFamily="2" charset="2"/>
              <a:buChar char="§"/>
            </a:pPr>
            <a:r>
              <a:rPr lang="en-US" altLang="zh-CN" sz="2000" dirty="0"/>
              <a:t> Check account balance.</a:t>
            </a:r>
          </a:p>
          <a:p>
            <a:pPr marL="693738" indent="-236538">
              <a:buFont typeface="Wingdings" panose="05000000000000000000" pitchFamily="2" charset="2"/>
              <a:buChar char="§"/>
            </a:pPr>
            <a:r>
              <a:rPr lang="en-US" altLang="zh-CN" sz="2000" dirty="0"/>
              <a:t> Transfer amount.</a:t>
            </a:r>
          </a:p>
          <a:p>
            <a:pPr marL="693738" indent="-236538">
              <a:buFont typeface="Arial" panose="020B0604020202020204" pitchFamily="34" charset="0"/>
              <a:buNone/>
            </a:pPr>
            <a:r>
              <a:rPr lang="en-US" altLang="zh-CN" sz="2000" dirty="0"/>
              <a:t>The system will be represented with a “</a:t>
            </a:r>
            <a:r>
              <a:rPr lang="en-US" altLang="zh-CN" sz="2000" i="1" dirty="0">
                <a:solidFill>
                  <a:srgbClr val="00B050"/>
                </a:solidFill>
              </a:rPr>
              <a:t>Account</a:t>
            </a:r>
            <a:r>
              <a:rPr lang="en-US" altLang="zh-CN" sz="2000" dirty="0"/>
              <a:t>” object. </a:t>
            </a:r>
            <a:endParaRPr lang="en-US" altLang="zh-CN" sz="2000" u="sng" dirty="0"/>
          </a:p>
          <a:p>
            <a:pPr marL="693738" indent="-236538">
              <a:buFont typeface="Arial" panose="020B0604020202020204" pitchFamily="34" charset="0"/>
              <a:buNone/>
            </a:pPr>
            <a:r>
              <a:rPr lang="en-US" altLang="zh-CN" sz="2000" dirty="0"/>
              <a:t>Account Objects Characteristics:</a:t>
            </a:r>
          </a:p>
          <a:p>
            <a:pPr marL="693738" indent="-236538">
              <a:buFont typeface="Arial" panose="020B0604020202020204" pitchFamily="34" charset="0"/>
              <a:buNone/>
            </a:pPr>
            <a:endParaRPr lang="en-US" altLang="zh-CN" u="sng" dirty="0"/>
          </a:p>
          <a:p>
            <a:pPr marL="693738" indent="-236538">
              <a:buFont typeface="Arial" panose="020B0604020202020204" pitchFamily="34" charset="0"/>
              <a:buNone/>
            </a:pPr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705"/>
              </p:ext>
            </p:extLst>
          </p:nvPr>
        </p:nvGraphicFramePr>
        <p:xfrm>
          <a:off x="773724" y="4114800"/>
          <a:ext cx="7631722" cy="1838643"/>
        </p:xfrm>
        <a:graphic>
          <a:graphicData uri="http://schemas.openxmlformats.org/drawingml/2006/table">
            <a:tbl>
              <a:tblPr/>
              <a:tblGrid>
                <a:gridCol w="3815861">
                  <a:extLst>
                    <a:ext uri="{9D8B030D-6E8A-4147-A177-3AD203B41FA5}">
                      <a16:colId xmlns:a16="http://schemas.microsoft.com/office/drawing/2014/main" val="885131364"/>
                    </a:ext>
                  </a:extLst>
                </a:gridCol>
                <a:gridCol w="3815861">
                  <a:extLst>
                    <a:ext uri="{9D8B030D-6E8A-4147-A177-3AD203B41FA5}">
                      <a16:colId xmlns:a16="http://schemas.microsoft.com/office/drawing/2014/main" val="3414207540"/>
                    </a:ext>
                  </a:extLst>
                </a:gridCol>
              </a:tblGrid>
              <a:tr h="49441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Methods (Behaviors)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 Fields (States)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047912"/>
                  </a:ext>
                </a:extLst>
              </a:tr>
              <a:tr h="49230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Check Account Status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Account Status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432301"/>
                  </a:ext>
                </a:extLst>
              </a:tr>
              <a:tr h="85192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Transfer Amount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Check Account Balance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Account Balance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01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2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What is Class?</a:t>
            </a:r>
          </a:p>
        </p:txBody>
      </p:sp>
      <p:sp>
        <p:nvSpPr>
          <p:cNvPr id="4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228600" y="1562833"/>
            <a:ext cx="8686800" cy="4946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/>
              <a:t>What Is a Class?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/>
              <a:t>A </a:t>
            </a:r>
            <a:r>
              <a:rPr lang="en-US" altLang="zh-CN" sz="2000" i="1" dirty="0"/>
              <a:t>class</a:t>
            </a:r>
            <a:r>
              <a:rPr lang="en-US" altLang="zh-CN" sz="2000" dirty="0"/>
              <a:t> is the blueprint from which individual objects are created.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/>
              <a:t>Class defines the states and behavior of an object.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000" dirty="0"/>
          </a:p>
          <a:p>
            <a:pPr>
              <a:buFont typeface="Arial" panose="020B0604020202020204" pitchFamily="34" charset="0"/>
              <a:buNone/>
            </a:pPr>
            <a:endParaRPr lang="en-US" altLang="zh-CN" sz="2000" dirty="0"/>
          </a:p>
          <a:p>
            <a:pPr>
              <a:buFont typeface="Arial" panose="020B0604020202020204" pitchFamily="34" charset="0"/>
              <a:buNone/>
            </a:pPr>
            <a:endParaRPr lang="en-US" altLang="zh-CN" sz="2000" dirty="0"/>
          </a:p>
          <a:p>
            <a:pPr>
              <a:buFont typeface="Arial" panose="020B0604020202020204" pitchFamily="34" charset="0"/>
              <a:buNone/>
            </a:pPr>
            <a:endParaRPr lang="en-US" altLang="zh-CN" sz="2000" dirty="0"/>
          </a:p>
          <a:p>
            <a:pPr>
              <a:buFont typeface="Arial" panose="020B0604020202020204" pitchFamily="34" charset="0"/>
              <a:buNone/>
            </a:pPr>
            <a:endParaRPr lang="en-US" altLang="zh-CN" sz="2000" dirty="0"/>
          </a:p>
          <a:p>
            <a:pPr>
              <a:buFont typeface="Arial" panose="020B0604020202020204" pitchFamily="34" charset="0"/>
              <a:buNone/>
            </a:pPr>
            <a:endParaRPr lang="en-US" altLang="zh-CN" sz="2000" dirty="0"/>
          </a:p>
          <a:p>
            <a:pPr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The mold here refers to the “</a:t>
            </a:r>
            <a:r>
              <a:rPr lang="en-US" altLang="zh-CN" sz="2000" i="1" dirty="0">
                <a:solidFill>
                  <a:srgbClr val="00B050"/>
                </a:solidFill>
              </a:rPr>
              <a:t>Class</a:t>
            </a:r>
            <a:r>
              <a:rPr lang="en-US" altLang="zh-CN" sz="2000" dirty="0"/>
              <a:t>”, the bottles created out of the mold are “</a:t>
            </a:r>
            <a:r>
              <a:rPr lang="en-US" altLang="zh-CN" sz="2000" i="1" dirty="0">
                <a:solidFill>
                  <a:srgbClr val="00B050"/>
                </a:solidFill>
              </a:rPr>
              <a:t>Objects</a:t>
            </a:r>
            <a:r>
              <a:rPr lang="en-US" altLang="zh-CN" sz="2000" dirty="0"/>
              <a:t>”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38200" y="2982913"/>
            <a:ext cx="6934200" cy="2351087"/>
            <a:chOff x="0" y="0"/>
            <a:chExt cx="6934200" cy="2350532"/>
          </a:xfrm>
        </p:grpSpPr>
        <p:sp>
          <p:nvSpPr>
            <p:cNvPr id="6" name="TextBox 8"/>
            <p:cNvSpPr>
              <a:spLocks noChangeArrowheads="1"/>
            </p:cNvSpPr>
            <p:nvPr/>
          </p:nvSpPr>
          <p:spPr bwMode="auto">
            <a:xfrm>
              <a:off x="0" y="1981200"/>
              <a:ext cx="2209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rgbClr val="000000"/>
                  </a:solidFill>
                  <a:cs typeface="Calibri" panose="020F0502020204030204" pitchFamily="34" charset="0"/>
                </a:rPr>
                <a:t>Bottle Mould</a:t>
              </a: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76200" y="0"/>
              <a:ext cx="6858000" cy="2274332"/>
              <a:chOff x="0" y="0"/>
              <a:chExt cx="6858000" cy="2274332"/>
            </a:xfrm>
          </p:grpSpPr>
          <p:pic>
            <p:nvPicPr>
              <p:cNvPr id="8" name="Picture 4" descr="moul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057400" cy="2057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5" descr="reusing-plastic-bottle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6200" y="228600"/>
                <a:ext cx="1074366" cy="160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 descr="reusing-plastic-bottle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9234" y="228600"/>
                <a:ext cx="1074366" cy="160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7" descr="reusing-plastic-bottle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3634" y="228600"/>
                <a:ext cx="1074366" cy="160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9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2209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00"/>
                    </a:solidFill>
                    <a:cs typeface="Calibri" panose="020F0502020204030204" pitchFamily="34" charset="0"/>
                  </a:rPr>
                  <a:t>Bottles</a:t>
                </a:r>
              </a:p>
            </p:txBody>
          </p:sp>
          <p:sp>
            <p:nvSpPr>
              <p:cNvPr id="13" name="Right Arrow 10"/>
              <p:cNvSpPr>
                <a:spLocks/>
              </p:cNvSpPr>
              <p:nvPr/>
            </p:nvSpPr>
            <p:spPr bwMode="auto">
              <a:xfrm>
                <a:off x="2362200" y="990600"/>
                <a:ext cx="1676400" cy="304800"/>
              </a:xfrm>
              <a:prstGeom prst="rightArrow">
                <a:avLst>
                  <a:gd name="adj1" fmla="val 50000"/>
                  <a:gd name="adj2" fmla="val 49984"/>
                </a:avLst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sym typeface="Arial" panose="020B0604020202020204" pitchFamily="34" charset="0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sym typeface="Arial" panose="020B0604020202020204" pitchFamily="34" charset="0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sym typeface="Arial" panose="020B0604020202020204" pitchFamily="34" charset="0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sym typeface="Arial" panose="020B0604020202020204" pitchFamily="34" charset="0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sym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sym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sym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sym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b="0" i="1"/>
              </a:p>
            </p:txBody>
          </p:sp>
          <p:sp>
            <p:nvSpPr>
              <p:cNvPr id="14" name="TextBox 11"/>
              <p:cNvSpPr>
                <a:spLocks noChangeArrowheads="1"/>
              </p:cNvSpPr>
              <p:nvPr/>
            </p:nvSpPr>
            <p:spPr bwMode="auto">
              <a:xfrm>
                <a:off x="2057400" y="609600"/>
                <a:ext cx="22098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cs typeface="Calibri" panose="020F0502020204030204" pitchFamily="34" charset="0"/>
                  </a:rPr>
                  <a:t>Bottles created 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cs typeface="Calibri" panose="020F0502020204030204" pitchFamily="34" charset="0"/>
                  </a:rPr>
                  <a:t>From Mould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762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Time To Reflect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62" y="2039815"/>
            <a:ext cx="1360339" cy="14921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3" y="2039815"/>
            <a:ext cx="1395047" cy="1492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262" y="1720840"/>
            <a:ext cx="8229600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800"/>
              </a:spcBef>
            </a:pPr>
            <a:r>
              <a:rPr lang="en-US" dirty="0"/>
              <a:t>Trainees to reflect the following topics before proceeding.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OOPs?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are Classes?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are Objects?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are the characteristics of objects? Explain with the Car example?</a:t>
            </a:r>
          </a:p>
        </p:txBody>
      </p:sp>
    </p:spTree>
    <p:extLst>
      <p:ext uri="{BB962C8B-B14F-4D97-AF65-F5344CB8AC3E}">
        <p14:creationId xmlns:p14="http://schemas.microsoft.com/office/powerpoint/2010/main" val="526063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OOPS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following are the OOPS concepts,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Encapsulation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Inheritance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Polymorphism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learn about each in the next slides.!!</a:t>
            </a:r>
          </a:p>
        </p:txBody>
      </p:sp>
    </p:spTree>
    <p:extLst>
      <p:ext uri="{BB962C8B-B14F-4D97-AF65-F5344CB8AC3E}">
        <p14:creationId xmlns:p14="http://schemas.microsoft.com/office/powerpoint/2010/main" val="3757555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Encapsulation?</a:t>
            </a:r>
          </a:p>
          <a:p>
            <a:pPr marL="0" indent="0">
              <a:buNone/>
            </a:pPr>
            <a:r>
              <a:rPr lang="en-US" sz="1800" dirty="0"/>
              <a:t>Encapsulation is a process that allows selective hiding of properties and methods in a class.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Example #1: </a:t>
            </a:r>
          </a:p>
          <a:p>
            <a:pPr marL="0" indent="0">
              <a:buNone/>
            </a:pPr>
            <a:r>
              <a:rPr lang="en-US" sz="1800" dirty="0"/>
              <a:t>The speed of the car is controlled by the method “</a:t>
            </a:r>
            <a:r>
              <a:rPr lang="en-US" sz="1800" dirty="0">
                <a:solidFill>
                  <a:srgbClr val="C00000"/>
                </a:solidFill>
              </a:rPr>
              <a:t>accelerateSpeed</a:t>
            </a:r>
            <a:r>
              <a:rPr lang="en-US" sz="1800" dirty="0"/>
              <a:t>”</a:t>
            </a:r>
          </a:p>
          <a:p>
            <a:pPr marL="0" indent="0">
              <a:buNone/>
            </a:pPr>
            <a:r>
              <a:rPr lang="en-US" sz="1800" dirty="0"/>
              <a:t>The state “</a:t>
            </a:r>
            <a:r>
              <a:rPr lang="en-US" sz="1800" dirty="0">
                <a:solidFill>
                  <a:srgbClr val="C00000"/>
                </a:solidFill>
              </a:rPr>
              <a:t>speed</a:t>
            </a:r>
            <a:r>
              <a:rPr lang="en-US" sz="1800" dirty="0"/>
              <a:t>” is hidden from direct access and can be only controlled using the accelerateSpeed().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Example #2:</a:t>
            </a:r>
          </a:p>
          <a:p>
            <a:pPr marL="0" indent="0">
              <a:buNone/>
            </a:pPr>
            <a:r>
              <a:rPr lang="en-US" sz="1800" dirty="0"/>
              <a:t>In the net banking application the “</a:t>
            </a:r>
            <a:r>
              <a:rPr lang="en-US" sz="1800" dirty="0" err="1">
                <a:solidFill>
                  <a:srgbClr val="C00000"/>
                </a:solidFill>
              </a:rPr>
              <a:t>accountBalance</a:t>
            </a:r>
            <a:r>
              <a:rPr lang="en-US" sz="1800" dirty="0"/>
              <a:t>” is hidden and can be accessed only through the “</a:t>
            </a:r>
            <a:r>
              <a:rPr lang="en-US" sz="1800" dirty="0" err="1">
                <a:solidFill>
                  <a:srgbClr val="C00000"/>
                </a:solidFill>
              </a:rPr>
              <a:t>accountTransfer</a:t>
            </a:r>
            <a:r>
              <a:rPr lang="en-US" sz="1800" dirty="0"/>
              <a:t>” method.</a:t>
            </a:r>
          </a:p>
        </p:txBody>
      </p:sp>
    </p:spTree>
    <p:extLst>
      <p:ext uri="{BB962C8B-B14F-4D97-AF65-F5344CB8AC3E}">
        <p14:creationId xmlns:p14="http://schemas.microsoft.com/office/powerpoint/2010/main" val="2443359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a Inheritance?</a:t>
            </a:r>
          </a:p>
          <a:p>
            <a:pPr marL="0" indent="0">
              <a:buNone/>
            </a:pPr>
            <a:r>
              <a:rPr lang="en-US" sz="1800" dirty="0"/>
              <a:t>Object Oriented Programming allows classes to inherit the state and behavior from the classes.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1142976" y="2708030"/>
            <a:ext cx="2500330" cy="2131448"/>
          </a:xfrm>
          <a:prstGeom prst="roundRect">
            <a:avLst>
              <a:gd name="adj" fmla="val 423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Father</a:t>
            </a:r>
          </a:p>
          <a:p>
            <a:r>
              <a:rPr lang="en-US" sz="16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Assets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Car</a:t>
            </a:r>
          </a:p>
          <a:p>
            <a:r>
              <a:rPr lang="en-US" sz="16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exciseDaily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doWork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07257" y="5546625"/>
            <a:ext cx="2571768" cy="865901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Son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97015" y="4841981"/>
            <a:ext cx="3285" cy="65196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uble Brace 6"/>
          <p:cNvSpPr/>
          <p:nvPr/>
        </p:nvSpPr>
        <p:spPr>
          <a:xfrm>
            <a:off x="3929058" y="2805466"/>
            <a:ext cx="2143140" cy="166519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Father is a parent class</a:t>
            </a:r>
            <a:endParaRPr lang="en-IN" dirty="0"/>
          </a:p>
        </p:txBody>
      </p:sp>
      <p:sp>
        <p:nvSpPr>
          <p:cNvPr id="8" name="Double Brace 7"/>
          <p:cNvSpPr/>
          <p:nvPr/>
        </p:nvSpPr>
        <p:spPr>
          <a:xfrm>
            <a:off x="4071934" y="4857694"/>
            <a:ext cx="3286148" cy="146537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Son inherits the assets, car and the behavior </a:t>
            </a:r>
            <a:r>
              <a:rPr lang="en-US" dirty="0" err="1"/>
              <a:t>exciseDaily</a:t>
            </a:r>
            <a:r>
              <a:rPr lang="en-US" dirty="0"/>
              <a:t>(), </a:t>
            </a:r>
            <a:r>
              <a:rPr lang="en-US" dirty="0" err="1"/>
              <a:t>doWork</a:t>
            </a:r>
            <a:r>
              <a:rPr lang="en-US" dirty="0"/>
              <a:t>() from his father.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286512" y="2818449"/>
            <a:ext cx="2357454" cy="1798409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Example: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The father is called the “</a:t>
            </a:r>
            <a:r>
              <a:rPr lang="en-US" b="1" i="1" dirty="0">
                <a:solidFill>
                  <a:schemeClr val="tx1"/>
                </a:solidFill>
              </a:rPr>
              <a:t>super</a:t>
            </a:r>
            <a:r>
              <a:rPr lang="en-US" b="1" dirty="0">
                <a:solidFill>
                  <a:schemeClr val="tx1"/>
                </a:solidFill>
              </a:rPr>
              <a:t>” class and the son is called the “</a:t>
            </a:r>
            <a:r>
              <a:rPr lang="en-US" b="1" i="1" dirty="0">
                <a:solidFill>
                  <a:schemeClr val="tx1"/>
                </a:solidFill>
              </a:rPr>
              <a:t>sub</a:t>
            </a:r>
            <a:r>
              <a:rPr lang="en-US" b="1" dirty="0">
                <a:solidFill>
                  <a:schemeClr val="tx1"/>
                </a:solidFill>
              </a:rPr>
              <a:t>” class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TextBox 12"/>
          <p:cNvSpPr>
            <a:spLocks noChangeArrowheads="1"/>
          </p:cNvSpPr>
          <p:nvPr/>
        </p:nvSpPr>
        <p:spPr bwMode="auto">
          <a:xfrm>
            <a:off x="1559168" y="5058323"/>
            <a:ext cx="87592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84358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After completing this session you will be able to understand,</a:t>
            </a:r>
          </a:p>
          <a:p>
            <a:r>
              <a:rPr lang="en-US" sz="2400" dirty="0"/>
              <a:t>Introduction to OOPs</a:t>
            </a:r>
          </a:p>
          <a:p>
            <a:r>
              <a:rPr lang="en-US" sz="2400" dirty="0"/>
              <a:t>OOPs concept – Encapsulation</a:t>
            </a:r>
          </a:p>
          <a:p>
            <a:r>
              <a:rPr lang="en-US" sz="2400" dirty="0"/>
              <a:t>OOPs concept – Inheritance</a:t>
            </a:r>
          </a:p>
          <a:p>
            <a:r>
              <a:rPr lang="en-US" sz="2400" dirty="0"/>
              <a:t>OOPs concept - 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More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4950" indent="-234950" algn="just">
              <a:buClr>
                <a:srgbClr val="C00000"/>
              </a:buClr>
            </a:pPr>
            <a:r>
              <a:rPr lang="en-IN" sz="1800" dirty="0"/>
              <a:t>The inheriting class contains all the attributes and behaviours of its parent class.</a:t>
            </a:r>
          </a:p>
          <a:p>
            <a:pPr marL="234950" indent="-234950" algn="just">
              <a:buClr>
                <a:srgbClr val="C00000"/>
              </a:buClr>
            </a:pPr>
            <a:r>
              <a:rPr lang="en-IN" sz="1800" dirty="0"/>
              <a:t>Ideally the methods which needs to be reused are placed in the parent class.</a:t>
            </a:r>
          </a:p>
          <a:p>
            <a:pPr marL="234950" indent="-234950" algn="just">
              <a:buClr>
                <a:srgbClr val="C00000"/>
              </a:buClr>
            </a:pPr>
            <a:r>
              <a:rPr lang="en-IN" sz="1800" dirty="0"/>
              <a:t>The inheriting class can override the definition of existing methods by providing its own implementation.</a:t>
            </a:r>
          </a:p>
          <a:p>
            <a:pPr>
              <a:buNone/>
            </a:pPr>
            <a:endParaRPr lang="en-IN" sz="1800" dirty="0"/>
          </a:p>
          <a:p>
            <a:pPr algn="just">
              <a:buNone/>
            </a:pPr>
            <a:r>
              <a:rPr lang="en-IN" sz="2000" b="1" dirty="0">
                <a:solidFill>
                  <a:srgbClr val="D60093"/>
                </a:solidFill>
              </a:rPr>
              <a:t>Overriding Example:</a:t>
            </a:r>
          </a:p>
          <a:p>
            <a:pPr marL="0" indent="0" algn="just">
              <a:buNone/>
            </a:pPr>
            <a:r>
              <a:rPr lang="en-IN" sz="1800" dirty="0"/>
              <a:t>In the previous example if the son needs to work differently he can override the </a:t>
            </a:r>
            <a:r>
              <a:rPr lang="en-IN" sz="1800" dirty="0" err="1"/>
              <a:t>doWork</a:t>
            </a:r>
            <a:r>
              <a:rPr lang="en-IN" sz="1800" dirty="0"/>
              <a:t>() and provide a different implementation.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98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Overriding 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28728" y="1673819"/>
            <a:ext cx="3500462" cy="2357454"/>
          </a:xfrm>
          <a:prstGeom prst="roundRect">
            <a:avLst>
              <a:gd name="adj" fmla="val 42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class Car</a:t>
            </a:r>
          </a:p>
          <a:p>
            <a:r>
              <a:rPr lang="en-US" b="1" dirty="0">
                <a:solidFill>
                  <a:schemeClr val="tx1"/>
                </a:solidFill>
              </a:rPr>
              <a:t>	State:</a:t>
            </a:r>
          </a:p>
          <a:p>
            <a:r>
              <a:rPr lang="en-US" b="1" dirty="0">
                <a:solidFill>
                  <a:schemeClr val="tx1"/>
                </a:solidFill>
              </a:rPr>
              <a:t>	   speed;</a:t>
            </a:r>
          </a:p>
          <a:p>
            <a:r>
              <a:rPr lang="en-US" b="1" dirty="0">
                <a:solidFill>
                  <a:schemeClr val="tx1"/>
                </a:solidFill>
              </a:rPr>
              <a:t>	   odometer;</a:t>
            </a:r>
          </a:p>
          <a:p>
            <a:r>
              <a:rPr lang="en-US" b="1" dirty="0">
                <a:solidFill>
                  <a:schemeClr val="tx1"/>
                </a:solidFill>
              </a:rPr>
              <a:t>	Methods:</a:t>
            </a:r>
          </a:p>
          <a:p>
            <a:r>
              <a:rPr lang="en-US" b="1" dirty="0">
                <a:solidFill>
                  <a:schemeClr val="tx1"/>
                </a:solidFill>
              </a:rPr>
              <a:t>	   </a:t>
            </a:r>
            <a:r>
              <a:rPr lang="en-US" b="1" dirty="0" err="1">
                <a:solidFill>
                  <a:schemeClr val="tx1"/>
                </a:solidFill>
              </a:rPr>
              <a:t>applyBrake</a:t>
            </a:r>
            <a:r>
              <a:rPr lang="en-US" b="1" dirty="0">
                <a:solidFill>
                  <a:schemeClr val="tx1"/>
                </a:solidFill>
              </a:rPr>
              <a:t>()</a:t>
            </a:r>
          </a:p>
          <a:p>
            <a:r>
              <a:rPr lang="en-US" b="1" dirty="0">
                <a:solidFill>
                  <a:schemeClr val="tx1"/>
                </a:solidFill>
              </a:rPr>
              <a:t>	   </a:t>
            </a:r>
            <a:r>
              <a:rPr lang="en-US" b="1" dirty="0" err="1">
                <a:solidFill>
                  <a:schemeClr val="tx1"/>
                </a:solidFill>
              </a:rPr>
              <a:t>startCar</a:t>
            </a:r>
            <a:r>
              <a:rPr lang="en-US" b="1" dirty="0">
                <a:solidFill>
                  <a:schemeClr val="tx1"/>
                </a:solidFill>
              </a:rPr>
              <a:t>()</a:t>
            </a:r>
          </a:p>
          <a:p>
            <a:r>
              <a:rPr lang="en-US" b="1" dirty="0">
                <a:solidFill>
                  <a:schemeClr val="tx1"/>
                </a:solidFill>
              </a:rPr>
              <a:t>	   </a:t>
            </a:r>
            <a:r>
              <a:rPr lang="en-US" b="1" dirty="0" err="1">
                <a:solidFill>
                  <a:schemeClr val="tx1"/>
                </a:solidFill>
              </a:rPr>
              <a:t>stopCar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1472" y="4817091"/>
            <a:ext cx="2571768" cy="1143008"/>
          </a:xfrm>
          <a:prstGeom prst="roundRect">
            <a:avLst>
              <a:gd name="adj" fmla="val 682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class BMW</a:t>
            </a:r>
          </a:p>
          <a:p>
            <a:r>
              <a:rPr lang="en-US" b="1" dirty="0">
                <a:solidFill>
                  <a:schemeClr val="tx1"/>
                </a:solidFill>
              </a:rPr>
              <a:t>   Methods: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</a:t>
            </a:r>
            <a:r>
              <a:rPr lang="en-US" b="1" dirty="0" err="1">
                <a:solidFill>
                  <a:schemeClr val="tx1"/>
                </a:solidFill>
              </a:rPr>
              <a:t>applyBrake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8992" y="4817091"/>
            <a:ext cx="2500330" cy="1143008"/>
          </a:xfrm>
          <a:prstGeom prst="roundRect">
            <a:avLst>
              <a:gd name="adj" fmla="val 435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class BENZ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Methods: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</a:rPr>
              <a:t>startCar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</a:rPr>
              <a:t>stopCar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 flipV="1">
            <a:off x="1857356" y="4389257"/>
            <a:ext cx="794" cy="42783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4499768" y="4601983"/>
            <a:ext cx="428628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57356" y="4388463"/>
            <a:ext cx="2857520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3036877" y="4209868"/>
            <a:ext cx="357190" cy="15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6380" y="1816695"/>
            <a:ext cx="3143272" cy="14305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Assume that the Benz car the start and stop method is different and BMW the apply Brake is different</a:t>
            </a:r>
          </a:p>
        </p:txBody>
      </p:sp>
      <p:sp>
        <p:nvSpPr>
          <p:cNvPr id="13" name="Double Brace 12"/>
          <p:cNvSpPr/>
          <p:nvPr/>
        </p:nvSpPr>
        <p:spPr>
          <a:xfrm>
            <a:off x="785786" y="6031537"/>
            <a:ext cx="2143140" cy="5715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applyBrake</a:t>
            </a:r>
            <a:r>
              <a:rPr lang="en-US" dirty="0"/>
              <a:t>() is overridden</a:t>
            </a:r>
            <a:endParaRPr lang="en-IN" dirty="0"/>
          </a:p>
        </p:txBody>
      </p:sp>
      <p:sp>
        <p:nvSpPr>
          <p:cNvPr id="14" name="Double Brace 13"/>
          <p:cNvSpPr/>
          <p:nvPr/>
        </p:nvSpPr>
        <p:spPr>
          <a:xfrm>
            <a:off x="3571868" y="6102975"/>
            <a:ext cx="2286016" cy="5000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Start/stop method is overridden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634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is Polymorphism?</a:t>
            </a:r>
          </a:p>
          <a:p>
            <a:pPr marL="0" indent="0">
              <a:buNone/>
            </a:pPr>
            <a:r>
              <a:rPr lang="en-US" sz="1800" dirty="0"/>
              <a:t>The dictionary definition of </a:t>
            </a:r>
            <a:r>
              <a:rPr lang="en-US" sz="1800" b="1" i="1" dirty="0"/>
              <a:t>polymorphism</a:t>
            </a:r>
            <a:r>
              <a:rPr lang="en-US" sz="1800" dirty="0"/>
              <a:t> refers to a principle in biology in which an organism or species can have many different forms or states.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Polymorphism </a:t>
            </a:r>
            <a:r>
              <a:rPr lang="en-US" sz="1800" dirty="0"/>
              <a:t>is the ability to take more than one form. It is extensively used in implementing inheritance.</a:t>
            </a:r>
            <a:endParaRPr 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11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Polymorphism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400" b="1" dirty="0">
                <a:solidFill>
                  <a:srgbClr val="D60093"/>
                </a:solidFill>
              </a:rPr>
              <a:t>Polymorphism Types: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i="1" dirty="0">
                <a:solidFill>
                  <a:srgbClr val="C00000"/>
                </a:solidFill>
              </a:rPr>
              <a:t>Method Overloading</a:t>
            </a:r>
            <a:r>
              <a:rPr lang="en-IN" sz="2000" dirty="0">
                <a:solidFill>
                  <a:srgbClr val="C00000"/>
                </a:solidFill>
              </a:rPr>
              <a:t> </a:t>
            </a:r>
            <a:r>
              <a:rPr lang="en-IN" sz="2000" dirty="0"/>
              <a:t>- Two versions of the same method available in the same class.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i="1" dirty="0">
                <a:solidFill>
                  <a:srgbClr val="C00000"/>
                </a:solidFill>
              </a:rPr>
              <a:t>Method Overriding</a:t>
            </a:r>
            <a:r>
              <a:rPr lang="en-IN" sz="2000" dirty="0">
                <a:solidFill>
                  <a:srgbClr val="C00000"/>
                </a:solidFill>
              </a:rPr>
              <a:t> </a:t>
            </a:r>
            <a:r>
              <a:rPr lang="en-IN" sz="2000" dirty="0"/>
              <a:t>- Methods of a subclass override the methods of a super class.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i="1" dirty="0">
                <a:solidFill>
                  <a:srgbClr val="C00000"/>
                </a:solidFill>
              </a:rPr>
              <a:t>Dynamic Method Binding</a:t>
            </a:r>
            <a:r>
              <a:rPr lang="en-IN" sz="2000" dirty="0"/>
              <a:t> - At run time the interpreter will find out which objects methods needs to be executed.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25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1800" b="1" dirty="0">
                <a:solidFill>
                  <a:srgbClr val="D60093"/>
                </a:solidFill>
              </a:rPr>
              <a:t>Method Overloading </a:t>
            </a:r>
            <a:r>
              <a:rPr lang="en-IN" sz="1800" dirty="0"/>
              <a:t>- Two versions of the same method available in the same class.</a:t>
            </a:r>
          </a:p>
          <a:p>
            <a:pPr marL="0" indent="0" algn="just">
              <a:buNone/>
            </a:pPr>
            <a:r>
              <a:rPr lang="en-IN" sz="1800" dirty="0"/>
              <a:t>This is done by either changing the input parameter or return type.</a:t>
            </a:r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r>
              <a:rPr lang="en-IN" sz="1800" dirty="0"/>
              <a:t>Lets assume there is a object </a:t>
            </a:r>
            <a:r>
              <a:rPr lang="en-IN" sz="1800" i="1" dirty="0">
                <a:solidFill>
                  <a:srgbClr val="C00000"/>
                </a:solidFill>
              </a:rPr>
              <a:t>"Dog" </a:t>
            </a:r>
            <a:r>
              <a:rPr lang="en-IN" sz="1800" dirty="0"/>
              <a:t>with method </a:t>
            </a:r>
            <a:r>
              <a:rPr lang="en-IN" sz="1800" i="1" dirty="0">
                <a:solidFill>
                  <a:srgbClr val="C00000"/>
                </a:solidFill>
              </a:rPr>
              <a:t>"</a:t>
            </a:r>
            <a:r>
              <a:rPr lang="en-IN" sz="1800" i="1" dirty="0" err="1">
                <a:solidFill>
                  <a:srgbClr val="C00000"/>
                </a:solidFill>
              </a:rPr>
              <a:t>makeSound</a:t>
            </a:r>
            <a:r>
              <a:rPr lang="en-IN" sz="1800" i="1" dirty="0">
                <a:solidFill>
                  <a:srgbClr val="C00000"/>
                </a:solidFill>
              </a:rPr>
              <a:t>". </a:t>
            </a:r>
            <a:r>
              <a:rPr lang="en-IN" sz="1800" dirty="0"/>
              <a:t>Assume that the dog can make more than one sound based on whether it is normal or injured or other external factor. Now same method will have two implementations.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089165"/>
            <a:ext cx="171451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uble Brace 4"/>
          <p:cNvSpPr/>
          <p:nvPr/>
        </p:nvSpPr>
        <p:spPr>
          <a:xfrm>
            <a:off x="2201723" y="4374917"/>
            <a:ext cx="2786082" cy="1571636"/>
          </a:xfrm>
          <a:prstGeom prst="bracePai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/>
              <a:t>Implementation #1</a:t>
            </a:r>
          </a:p>
          <a:p>
            <a:r>
              <a:rPr lang="en-US" dirty="0" err="1"/>
              <a:t>makeSound</a:t>
            </a:r>
            <a:r>
              <a:rPr lang="en-US" dirty="0"/>
              <a:t>(){</a:t>
            </a:r>
          </a:p>
          <a:p>
            <a:r>
              <a:rPr lang="en-US" dirty="0">
                <a:solidFill>
                  <a:srgbClr val="C00000"/>
                </a:solidFill>
              </a:rPr>
              <a:t>     //default parameter</a:t>
            </a:r>
          </a:p>
          <a:p>
            <a:r>
              <a:rPr lang="en-US" dirty="0">
                <a:solidFill>
                  <a:srgbClr val="C00000"/>
                </a:solidFill>
              </a:rPr>
              <a:t>     Bark woof </a:t>
            </a:r>
            <a:r>
              <a:rPr lang="en-US" dirty="0" err="1">
                <a:solidFill>
                  <a:srgbClr val="C00000"/>
                </a:solidFill>
              </a:rPr>
              <a:t>woof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	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6" name="Double Brace 5"/>
          <p:cNvSpPr/>
          <p:nvPr/>
        </p:nvSpPr>
        <p:spPr>
          <a:xfrm>
            <a:off x="5072066" y="4374917"/>
            <a:ext cx="3500462" cy="1571636"/>
          </a:xfrm>
          <a:prstGeom prst="bracePai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/>
              <a:t>Implementation #2</a:t>
            </a:r>
          </a:p>
          <a:p>
            <a:r>
              <a:rPr lang="en-US" dirty="0" err="1"/>
              <a:t>makeSound</a:t>
            </a:r>
            <a:r>
              <a:rPr lang="en-US" dirty="0"/>
              <a:t>(injured){ </a:t>
            </a:r>
          </a:p>
          <a:p>
            <a:r>
              <a:rPr lang="en-US" dirty="0">
                <a:solidFill>
                  <a:srgbClr val="C00000"/>
                </a:solidFill>
              </a:rPr>
              <a:t>     //Added input parameter</a:t>
            </a:r>
          </a:p>
          <a:p>
            <a:r>
              <a:rPr lang="en-US" dirty="0">
                <a:solidFill>
                  <a:srgbClr val="C00000"/>
                </a:solidFill>
              </a:rPr>
              <a:t>     Make a whining sound</a:t>
            </a:r>
            <a:r>
              <a:rPr lang="en-US" dirty="0"/>
              <a:t>	</a:t>
            </a:r>
          </a:p>
          <a:p>
            <a:r>
              <a:rPr lang="en-US" dirty="0"/>
              <a:t>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2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1800" b="1" dirty="0">
                <a:solidFill>
                  <a:srgbClr val="D60093"/>
                </a:solidFill>
              </a:rPr>
              <a:t>Method Overriding </a:t>
            </a:r>
            <a:r>
              <a:rPr lang="en-IN" sz="1800" dirty="0"/>
              <a:t>- Methods of a subclass override the methods of a super class.</a:t>
            </a:r>
          </a:p>
          <a:p>
            <a:pPr marL="0" indent="0" algn="just">
              <a:buNone/>
            </a:pPr>
            <a:r>
              <a:rPr lang="en-IN" sz="1800" dirty="0"/>
              <a:t>This is done by redefining the super class method in sub class.</a:t>
            </a:r>
          </a:p>
          <a:p>
            <a:pPr marL="0" indent="0" algn="just">
              <a:buNone/>
            </a:pPr>
            <a:r>
              <a:rPr lang="en-IN" sz="1800" dirty="0"/>
              <a:t>Lets assume there are objects </a:t>
            </a:r>
            <a:r>
              <a:rPr lang="en-IN" sz="1800" i="1" dirty="0">
                <a:solidFill>
                  <a:srgbClr val="C00000"/>
                </a:solidFill>
              </a:rPr>
              <a:t>"Truck" </a:t>
            </a:r>
            <a:r>
              <a:rPr lang="en-IN" sz="1800" dirty="0"/>
              <a:t>&amp; </a:t>
            </a:r>
            <a:r>
              <a:rPr lang="en-IN" sz="1800" i="1" dirty="0">
                <a:solidFill>
                  <a:srgbClr val="C00000"/>
                </a:solidFill>
              </a:rPr>
              <a:t>"Car" </a:t>
            </a:r>
            <a:r>
              <a:rPr lang="en-IN" sz="1800" dirty="0"/>
              <a:t>which extends </a:t>
            </a:r>
            <a:r>
              <a:rPr lang="en-IN" sz="1800" i="1" dirty="0">
                <a:solidFill>
                  <a:srgbClr val="C00000"/>
                </a:solidFill>
              </a:rPr>
              <a:t>"Vehicle"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ouble Brace 3"/>
          <p:cNvSpPr/>
          <p:nvPr/>
        </p:nvSpPr>
        <p:spPr>
          <a:xfrm>
            <a:off x="2774327" y="3024554"/>
            <a:ext cx="3786214" cy="1314094"/>
          </a:xfrm>
          <a:prstGeom prst="bracePai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/>
              <a:t>Vehicle:</a:t>
            </a:r>
          </a:p>
          <a:p>
            <a:r>
              <a:rPr lang="en-US" dirty="0" err="1"/>
              <a:t>applyBrake</a:t>
            </a:r>
            <a:r>
              <a:rPr lang="en-US" dirty="0"/>
              <a:t>(){</a:t>
            </a:r>
          </a:p>
          <a:p>
            <a:r>
              <a:rPr lang="en-US" dirty="0"/>
              <a:t>    oil brake;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5" name="Double Brace 4"/>
          <p:cNvSpPr/>
          <p:nvPr/>
        </p:nvSpPr>
        <p:spPr>
          <a:xfrm>
            <a:off x="1345567" y="4861060"/>
            <a:ext cx="2786082" cy="1285883"/>
          </a:xfrm>
          <a:prstGeom prst="bracePai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/>
              <a:t>Car:</a:t>
            </a:r>
          </a:p>
          <a:p>
            <a:r>
              <a:rPr lang="en-US" dirty="0"/>
              <a:t>//Does not override as car uses oil brake</a:t>
            </a:r>
            <a:endParaRPr lang="en-IN" dirty="0"/>
          </a:p>
        </p:txBody>
      </p:sp>
      <p:sp>
        <p:nvSpPr>
          <p:cNvPr id="6" name="Double Brace 5"/>
          <p:cNvSpPr/>
          <p:nvPr/>
        </p:nvSpPr>
        <p:spPr>
          <a:xfrm>
            <a:off x="5203219" y="4861060"/>
            <a:ext cx="2928958" cy="1285884"/>
          </a:xfrm>
          <a:prstGeom prst="bracePai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/>
              <a:t>Truck:</a:t>
            </a:r>
          </a:p>
          <a:p>
            <a:r>
              <a:rPr lang="en-US" dirty="0">
                <a:solidFill>
                  <a:srgbClr val="C00000"/>
                </a:solidFill>
              </a:rPr>
              <a:t>//method overridden as truck needs air brake</a:t>
            </a:r>
          </a:p>
          <a:p>
            <a:r>
              <a:rPr lang="en-US" dirty="0" err="1"/>
              <a:t>applyBrake</a:t>
            </a:r>
            <a:r>
              <a:rPr lang="en-US" dirty="0"/>
              <a:t>(){ </a:t>
            </a:r>
            <a:r>
              <a:rPr lang="en-US" dirty="0">
                <a:solidFill>
                  <a:srgbClr val="C00000"/>
                </a:solidFill>
              </a:rPr>
              <a:t>air brake </a:t>
            </a:r>
            <a:r>
              <a:rPr lang="en-US" dirty="0"/>
              <a:t>}</a:t>
            </a:r>
          </a:p>
          <a:p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3239071" y="4731160"/>
            <a:ext cx="214314" cy="7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6095797" y="4731160"/>
            <a:ext cx="215108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45831" y="4623606"/>
            <a:ext cx="2857520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4525352" y="4445011"/>
            <a:ext cx="357190" cy="15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>
            <a:spLocks noChangeArrowheads="1"/>
          </p:cNvSpPr>
          <p:nvPr/>
        </p:nvSpPr>
        <p:spPr bwMode="auto">
          <a:xfrm>
            <a:off x="4264638" y="4623606"/>
            <a:ext cx="87592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906776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Dynamic Method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7475" indent="0" algn="just">
              <a:buClr>
                <a:srgbClr val="C00000"/>
              </a:buClr>
              <a:buNone/>
            </a:pPr>
            <a:r>
              <a:rPr lang="en-IN" sz="1800" b="1" dirty="0">
                <a:solidFill>
                  <a:srgbClr val="D60093"/>
                </a:solidFill>
              </a:rPr>
              <a:t>Dynamic Method or Late Binding</a:t>
            </a:r>
            <a:r>
              <a:rPr lang="en-IN" sz="1800" dirty="0"/>
              <a:t> - At run time the interpreter will find out which objects method needs to be executed.</a:t>
            </a:r>
          </a:p>
          <a:p>
            <a:pPr marL="117475" indent="0" algn="just">
              <a:buClr>
                <a:srgbClr val="C00000"/>
              </a:buClr>
              <a:buNone/>
            </a:pPr>
            <a:endParaRPr lang="en-IN" sz="1800" dirty="0"/>
          </a:p>
          <a:p>
            <a:pPr marL="117475" indent="0" algn="just">
              <a:buClr>
                <a:srgbClr val="C00000"/>
              </a:buClr>
              <a:buNone/>
            </a:pPr>
            <a:r>
              <a:rPr lang="en-IN" sz="1800" dirty="0"/>
              <a:t>The method being invoked is based on the type of the object and not based on the reference.</a:t>
            </a:r>
          </a:p>
          <a:p>
            <a:pPr marL="117475" indent="0" algn="just">
              <a:buClr>
                <a:srgbClr val="C00000"/>
              </a:buClr>
              <a:buNone/>
            </a:pPr>
            <a:endParaRPr lang="en-IN" sz="1800" dirty="0"/>
          </a:p>
          <a:p>
            <a:pPr marL="117475" indent="0" algn="just">
              <a:buClr>
                <a:srgbClr val="C00000"/>
              </a:buClr>
              <a:buNone/>
            </a:pPr>
            <a:r>
              <a:rPr lang="en-IN" sz="1800" dirty="0"/>
              <a:t>Taking the same truck example, based on what objects is created in run time either the oil/air brake is applied.</a:t>
            </a:r>
            <a:endParaRPr lang="en-IN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4643446"/>
            <a:ext cx="7715304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000" dirty="0">
                <a:solidFill>
                  <a:srgbClr val="C00000"/>
                </a:solidFill>
              </a:rPr>
              <a:t>You will learn more about overriding and dynamic binding during the inheritance and polymorphism sessions.</a:t>
            </a:r>
          </a:p>
        </p:txBody>
      </p:sp>
    </p:spTree>
    <p:extLst>
      <p:ext uri="{BB962C8B-B14F-4D97-AF65-F5344CB8AC3E}">
        <p14:creationId xmlns:p14="http://schemas.microsoft.com/office/powerpoint/2010/main" val="3622779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Time To Reflect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62" y="2039815"/>
            <a:ext cx="1360339" cy="14921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3" y="2039815"/>
            <a:ext cx="1395047" cy="1492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262" y="1720840"/>
            <a:ext cx="82296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800"/>
              </a:spcBef>
            </a:pPr>
            <a:r>
              <a:rPr lang="en-US" dirty="0"/>
              <a:t>Trainees to reflect the following topics before proceeding.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are the OOPs concepts?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Encapsulation? Explain with a example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Inheritance? Explain with a example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overriding? Explain with a example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are the types of overriding?</a:t>
            </a:r>
          </a:p>
        </p:txBody>
      </p:sp>
    </p:spTree>
    <p:extLst>
      <p:ext uri="{BB962C8B-B14F-4D97-AF65-F5344CB8AC3E}">
        <p14:creationId xmlns:p14="http://schemas.microsoft.com/office/powerpoint/2010/main" val="55552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E73-C25E-4764-B546-F3ED6E4D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3FB2-84DC-471E-BF9F-CBB7A102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  <a:latin typeface="Vivaldi" panose="03020602050506090804" pitchFamily="66" charset="0"/>
              </a:rPr>
              <a:t>You have successfully </a:t>
            </a:r>
            <a:r>
              <a:rPr lang="en-US" sz="6000">
                <a:solidFill>
                  <a:srgbClr val="C00000"/>
                </a:solidFill>
                <a:latin typeface="Vivaldi" panose="03020602050506090804" pitchFamily="66" charset="0"/>
              </a:rPr>
              <a:t>completed </a:t>
            </a:r>
            <a:r>
              <a:rPr lang="en-US" sz="6600" b="1">
                <a:solidFill>
                  <a:srgbClr val="C00000"/>
                </a:solidFill>
                <a:latin typeface="Trebuchet MS" panose="020B0603020202020204" pitchFamily="34" charset="0"/>
                <a:cs typeface="Gisha" panose="020B0502040204020203" pitchFamily="34" charset="-79"/>
              </a:rPr>
              <a:t>Introduction to OOPs</a:t>
            </a:r>
            <a:endParaRPr lang="en-US" sz="6600" b="1" dirty="0">
              <a:solidFill>
                <a:srgbClr val="C00000"/>
              </a:solidFill>
              <a:latin typeface="Trebuchet MS" panose="020B0603020202020204" pitchFamily="34" charset="0"/>
              <a:cs typeface="Gisha" panose="020B0502040204020203" pitchFamily="34" charset="-7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E4FA99-EE56-4F03-9AFC-E86EF738A22F}"/>
              </a:ext>
            </a:extLst>
          </p:cNvPr>
          <p:cNvSpPr txBox="1">
            <a:spLocks/>
          </p:cNvSpPr>
          <p:nvPr/>
        </p:nvSpPr>
        <p:spPr>
          <a:xfrm>
            <a:off x="1449977" y="12425"/>
            <a:ext cx="7694023" cy="113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8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What is a Procedural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57150">
              <a:spcBef>
                <a:spcPts val="1200"/>
              </a:spcBef>
              <a:buNone/>
            </a:pPr>
            <a:r>
              <a:rPr lang="en-US" altLang="zh-CN" sz="2000" dirty="0"/>
              <a:t>Procedural programming language helps the programmers to develop applications as series of instructions to achieve the desired functionality.</a:t>
            </a:r>
          </a:p>
          <a:p>
            <a:pPr marL="0" indent="-57150">
              <a:spcBef>
                <a:spcPts val="1200"/>
              </a:spcBef>
              <a:buNone/>
            </a:pPr>
            <a:r>
              <a:rPr lang="en-US" altLang="zh-CN" sz="2000" b="1" dirty="0"/>
              <a:t>Disadvantages:</a:t>
            </a:r>
          </a:p>
          <a:p>
            <a:pPr marL="0" indent="-571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000" dirty="0"/>
              <a:t>  Not easy to maintain for larger applications.</a:t>
            </a:r>
          </a:p>
          <a:p>
            <a:pPr marL="0" indent="-571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000" dirty="0"/>
              <a:t>  Not Flexible for changes.</a:t>
            </a:r>
          </a:p>
          <a:p>
            <a:pPr marL="0" indent="-571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000" dirty="0"/>
              <a:t>  Complex to reuse a common programming logic.  </a:t>
            </a:r>
          </a:p>
          <a:p>
            <a:pPr marL="0" indent="-571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000" dirty="0"/>
              <a:t>  Programmers find it complex to understand the program and fix bugs.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2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What is 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8325" indent="-395288">
              <a:spcBef>
                <a:spcPts val="1200"/>
              </a:spcBef>
              <a:buNone/>
            </a:pPr>
            <a:r>
              <a:rPr lang="en-US" altLang="zh-CN" sz="2000" dirty="0">
                <a:sym typeface="Arial" panose="020B0604020202020204" pitchFamily="34" charset="0"/>
              </a:rPr>
              <a:t>The disadvantages of procedural language gave birth to Object Oriented Programming Language (OOPs)</a:t>
            </a:r>
          </a:p>
          <a:p>
            <a:pPr marL="568325" indent="-395288">
              <a:spcBef>
                <a:spcPts val="1200"/>
              </a:spcBef>
              <a:buNone/>
            </a:pPr>
            <a:r>
              <a:rPr lang="en-US" altLang="zh-CN" sz="2000" dirty="0">
                <a:sym typeface="Arial" panose="020B0604020202020204" pitchFamily="34" charset="0"/>
              </a:rPr>
              <a:t>Programmers develop application by breaking them into small objects.</a:t>
            </a:r>
          </a:p>
          <a:p>
            <a:pPr marL="568325" indent="-395288">
              <a:spcBef>
                <a:spcPts val="1200"/>
              </a:spcBef>
              <a:buNone/>
            </a:pPr>
            <a:r>
              <a:rPr lang="en-US" altLang="zh-CN" sz="2000" b="1" dirty="0">
                <a:sym typeface="Arial" panose="020B0604020202020204" pitchFamily="34" charset="0"/>
              </a:rPr>
              <a:t>Advantages:</a:t>
            </a:r>
          </a:p>
          <a:p>
            <a:pPr marL="568325" indent="-395288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000" dirty="0">
                <a:sym typeface="Arial" panose="020B0604020202020204" pitchFamily="34" charset="0"/>
              </a:rPr>
              <a:t>The code is easy to maintain as the objects are self contained, cohesive units developed for specific functionalities.</a:t>
            </a:r>
          </a:p>
          <a:p>
            <a:pPr marL="568325" indent="-395288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000" dirty="0">
                <a:sym typeface="Arial" panose="020B0604020202020204" pitchFamily="34" charset="0"/>
              </a:rPr>
              <a:t>The objects can be reused to perform similar logics.</a:t>
            </a:r>
          </a:p>
          <a:p>
            <a:pPr marL="568325" indent="-395288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000" dirty="0">
                <a:sym typeface="Arial" panose="020B0604020202020204" pitchFamily="34" charset="0"/>
              </a:rPr>
              <a:t>The system is flexible to change. </a:t>
            </a:r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2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What is Noun?</a:t>
            </a:r>
          </a:p>
        </p:txBody>
      </p:sp>
      <p:sp>
        <p:nvSpPr>
          <p:cNvPr id="4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/>
              <a:t>Definition: </a:t>
            </a:r>
            <a:r>
              <a:rPr lang="en-US" altLang="zh-CN" sz="2000" dirty="0"/>
              <a:t>As a simple definition, a noun is any word that describes a person, place, or thing.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/>
              <a:t>Example: </a:t>
            </a:r>
            <a:r>
              <a:rPr lang="en-US" altLang="zh-CN" sz="2000" dirty="0"/>
              <a:t> The Man read a Book.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endParaRPr lang="en-US" altLang="zh-CN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212121" y="3710354"/>
            <a:ext cx="2286000" cy="1600200"/>
            <a:chOff x="0" y="0"/>
            <a:chExt cx="2286000" cy="1600200"/>
          </a:xfrm>
        </p:grpSpPr>
        <p:sp>
          <p:nvSpPr>
            <p:cNvPr id="6" name="Oval 4"/>
            <p:cNvSpPr>
              <a:spLocks/>
            </p:cNvSpPr>
            <p:nvPr/>
          </p:nvSpPr>
          <p:spPr bwMode="auto">
            <a:xfrm>
              <a:off x="228600" y="457200"/>
              <a:ext cx="1828800" cy="762000"/>
            </a:xfrm>
            <a:prstGeom prst="ellipse">
              <a:avLst/>
            </a:prstGeom>
            <a:solidFill>
              <a:srgbClr val="FF7C8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defRPr>
              </a:lvl1pPr>
              <a:lvl2pPr>
                <a:defRPr b="1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defRPr>
              </a:lvl2pPr>
              <a:lvl3pPr>
                <a:defRPr b="1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defRPr>
              </a:lvl3pPr>
              <a:lvl4pPr>
                <a:defRPr b="1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defRPr>
              </a:lvl4pPr>
              <a:lvl5pPr>
                <a:defRPr b="1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0" i="1" dirty="0">
                  <a:solidFill>
                    <a:srgbClr val="CC3300"/>
                  </a:solidFill>
                </a:rPr>
                <a:t>Noun</a:t>
              </a:r>
              <a:endParaRPr lang="en-US" altLang="en-US" sz="1400" dirty="0"/>
            </a:p>
          </p:txBody>
        </p:sp>
        <p:sp>
          <p:nvSpPr>
            <p:cNvPr id="7" name="Straight Arrow Connector 6"/>
            <p:cNvSpPr>
              <a:spLocks noChangeShapeType="1"/>
            </p:cNvSpPr>
            <p:nvPr/>
          </p:nvSpPr>
          <p:spPr bwMode="auto">
            <a:xfrm flipV="1">
              <a:off x="1905000" y="76200"/>
              <a:ext cx="381000" cy="4572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Straight Arrow Connector 7"/>
            <p:cNvSpPr>
              <a:spLocks noChangeShapeType="1"/>
            </p:cNvSpPr>
            <p:nvPr/>
          </p:nvSpPr>
          <p:spPr bwMode="auto">
            <a:xfrm flipH="1" flipV="1">
              <a:off x="76200" y="0"/>
              <a:ext cx="384048" cy="4572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Straight Arrow Connector 9"/>
            <p:cNvSpPr>
              <a:spLocks noChangeShapeType="1"/>
            </p:cNvSpPr>
            <p:nvPr/>
          </p:nvSpPr>
          <p:spPr bwMode="auto">
            <a:xfrm flipH="1">
              <a:off x="0" y="1143000"/>
              <a:ext cx="381000" cy="4572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Straight Arrow Connector 11"/>
            <p:cNvSpPr>
              <a:spLocks noChangeShapeType="1"/>
            </p:cNvSpPr>
            <p:nvPr/>
          </p:nvSpPr>
          <p:spPr bwMode="auto">
            <a:xfrm>
              <a:off x="1905000" y="1143000"/>
              <a:ext cx="381000" cy="4572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" name="Picture 25" descr="Lap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21" y="5005754"/>
            <a:ext cx="1069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6" descr="LIght_bul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21" y="5081954"/>
            <a:ext cx="7429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8" descr="book_stack.gif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21" y="3100754"/>
            <a:ext cx="5889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9" descr="car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21" y="3176954"/>
            <a:ext cx="887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6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What is a Adjective?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b="1" dirty="0"/>
              <a:t>Definition: </a:t>
            </a:r>
            <a:r>
              <a:rPr lang="en-US" altLang="zh-CN" sz="2000" dirty="0"/>
              <a:t>Adjectives are describing words.</a:t>
            </a:r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b="1" dirty="0"/>
              <a:t>Example: </a:t>
            </a:r>
            <a:r>
              <a:rPr lang="en-US" altLang="zh-CN" sz="2000" dirty="0"/>
              <a:t>The Man read a Java Book.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/>
          </p:cNvSpPr>
          <p:nvPr/>
        </p:nvSpPr>
        <p:spPr bwMode="auto">
          <a:xfrm>
            <a:off x="3505200" y="4191000"/>
            <a:ext cx="1828800" cy="762000"/>
          </a:xfrm>
          <a:prstGeom prst="ellipse">
            <a:avLst/>
          </a:prstGeom>
          <a:solidFill>
            <a:srgbClr val="FF7C80"/>
          </a:soli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i="1" dirty="0">
                <a:solidFill>
                  <a:srgbClr val="CC3300"/>
                </a:solidFill>
              </a:rPr>
              <a:t>Adjective</a:t>
            </a:r>
            <a:endParaRPr lang="en-US" altLang="en-US" dirty="0"/>
          </a:p>
        </p:txBody>
      </p:sp>
      <p:sp>
        <p:nvSpPr>
          <p:cNvPr id="5" name="Straight Arrow Connector 6"/>
          <p:cNvSpPr>
            <a:spLocks noChangeShapeType="1"/>
          </p:cNvSpPr>
          <p:nvPr/>
        </p:nvSpPr>
        <p:spPr bwMode="auto">
          <a:xfrm flipV="1">
            <a:off x="5181600" y="3810000"/>
            <a:ext cx="365125" cy="4572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Arrow Connector 7"/>
          <p:cNvSpPr>
            <a:spLocks noChangeShapeType="1"/>
          </p:cNvSpPr>
          <p:nvPr/>
        </p:nvSpPr>
        <p:spPr bwMode="auto">
          <a:xfrm flipH="1" flipV="1">
            <a:off x="3368675" y="3733800"/>
            <a:ext cx="365125" cy="4572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traight Arrow Connector 9"/>
          <p:cNvSpPr>
            <a:spLocks noChangeShapeType="1"/>
          </p:cNvSpPr>
          <p:nvPr/>
        </p:nvSpPr>
        <p:spPr bwMode="auto">
          <a:xfrm rot="10800000" flipV="1">
            <a:off x="3352800" y="4953000"/>
            <a:ext cx="365125" cy="4572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Arrow Connector 11"/>
          <p:cNvSpPr>
            <a:spLocks noChangeShapeType="1"/>
          </p:cNvSpPr>
          <p:nvPr/>
        </p:nvSpPr>
        <p:spPr bwMode="auto">
          <a:xfrm>
            <a:off x="5105400" y="4953000"/>
            <a:ext cx="365125" cy="4572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10"/>
          <p:cNvSpPr>
            <a:spLocks/>
          </p:cNvSpPr>
          <p:nvPr/>
        </p:nvSpPr>
        <p:spPr bwMode="auto">
          <a:xfrm>
            <a:off x="4953000" y="3200400"/>
            <a:ext cx="1524000" cy="5334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i="1"/>
              <a:t>Color</a:t>
            </a:r>
            <a:endParaRPr lang="en-US" altLang="en-US"/>
          </a:p>
        </p:txBody>
      </p:sp>
      <p:sp>
        <p:nvSpPr>
          <p:cNvPr id="10" name="Oval 12"/>
          <p:cNvSpPr>
            <a:spLocks/>
          </p:cNvSpPr>
          <p:nvPr/>
        </p:nvSpPr>
        <p:spPr bwMode="auto">
          <a:xfrm>
            <a:off x="4952999" y="5486400"/>
            <a:ext cx="2373923" cy="5334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solidFill>
                  <a:srgbClr val="000000"/>
                </a:solidFill>
              </a:rPr>
              <a:t>characteristics</a:t>
            </a:r>
            <a:endParaRPr lang="en-US" altLang="en-US" b="0" i="1" dirty="0"/>
          </a:p>
        </p:txBody>
      </p:sp>
      <p:sp>
        <p:nvSpPr>
          <p:cNvPr id="11" name="Oval 13"/>
          <p:cNvSpPr>
            <a:spLocks/>
          </p:cNvSpPr>
          <p:nvPr/>
        </p:nvSpPr>
        <p:spPr bwMode="auto">
          <a:xfrm>
            <a:off x="2514600" y="3124200"/>
            <a:ext cx="1524000" cy="5334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i="1"/>
              <a:t>Shape</a:t>
            </a:r>
            <a:endParaRPr lang="en-US" altLang="en-US"/>
          </a:p>
        </p:txBody>
      </p:sp>
      <p:sp>
        <p:nvSpPr>
          <p:cNvPr id="12" name="Oval 14"/>
          <p:cNvSpPr>
            <a:spLocks/>
          </p:cNvSpPr>
          <p:nvPr/>
        </p:nvSpPr>
        <p:spPr bwMode="auto">
          <a:xfrm>
            <a:off x="2514600" y="5486400"/>
            <a:ext cx="1524000" cy="5334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i="1" dirty="0"/>
              <a:t>Size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373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What is a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b="1" dirty="0"/>
              <a:t>Definition: </a:t>
            </a:r>
            <a:r>
              <a:rPr lang="en-US" altLang="zh-CN" sz="2000" dirty="0"/>
              <a:t>A verb is a word used primarily to indicate a type of action.</a:t>
            </a:r>
          </a:p>
          <a:p>
            <a:pPr>
              <a:buNone/>
            </a:pP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Example: </a:t>
            </a:r>
            <a:r>
              <a:rPr lang="en-US" altLang="zh-CN" sz="2000" dirty="0"/>
              <a:t>The Man read a Java Book.</a:t>
            </a:r>
          </a:p>
          <a:p>
            <a:pPr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/>
          </p:cNvSpPr>
          <p:nvPr/>
        </p:nvSpPr>
        <p:spPr bwMode="auto">
          <a:xfrm>
            <a:off x="3505200" y="4191000"/>
            <a:ext cx="1828800" cy="762000"/>
          </a:xfrm>
          <a:prstGeom prst="ellipse">
            <a:avLst/>
          </a:prstGeom>
          <a:solidFill>
            <a:srgbClr val="FF7C80"/>
          </a:soli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i="1" dirty="0">
                <a:solidFill>
                  <a:srgbClr val="CC3300"/>
                </a:solidFill>
              </a:rPr>
              <a:t>Verb</a:t>
            </a:r>
            <a:endParaRPr lang="en-US" altLang="en-US" dirty="0"/>
          </a:p>
        </p:txBody>
      </p:sp>
      <p:sp>
        <p:nvSpPr>
          <p:cNvPr id="5" name="Straight Arrow Connector 6"/>
          <p:cNvSpPr>
            <a:spLocks noChangeShapeType="1"/>
          </p:cNvSpPr>
          <p:nvPr/>
        </p:nvSpPr>
        <p:spPr bwMode="auto">
          <a:xfrm flipV="1">
            <a:off x="5105400" y="3733800"/>
            <a:ext cx="365125" cy="4572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Arrow Connector 7"/>
          <p:cNvSpPr>
            <a:spLocks noChangeShapeType="1"/>
          </p:cNvSpPr>
          <p:nvPr/>
        </p:nvSpPr>
        <p:spPr bwMode="auto">
          <a:xfrm flipH="1" flipV="1">
            <a:off x="3352800" y="3733800"/>
            <a:ext cx="304800" cy="44132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traight Arrow Connector 9"/>
          <p:cNvSpPr>
            <a:spLocks noChangeShapeType="1"/>
          </p:cNvSpPr>
          <p:nvPr/>
        </p:nvSpPr>
        <p:spPr bwMode="auto">
          <a:xfrm rot="10800000" flipV="1">
            <a:off x="3308350" y="4937125"/>
            <a:ext cx="365125" cy="4572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Arrow Connector 11"/>
          <p:cNvSpPr>
            <a:spLocks noChangeShapeType="1"/>
          </p:cNvSpPr>
          <p:nvPr/>
        </p:nvSpPr>
        <p:spPr bwMode="auto">
          <a:xfrm>
            <a:off x="5029200" y="4984750"/>
            <a:ext cx="365125" cy="4572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10"/>
          <p:cNvSpPr>
            <a:spLocks/>
          </p:cNvSpPr>
          <p:nvPr/>
        </p:nvSpPr>
        <p:spPr bwMode="auto">
          <a:xfrm>
            <a:off x="4876800" y="3124200"/>
            <a:ext cx="1524000" cy="5334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0000"/>
                </a:solidFill>
              </a:rPr>
              <a:t>Sat</a:t>
            </a:r>
            <a:endParaRPr lang="en-US" altLang="en-US" b="0" i="1" dirty="0"/>
          </a:p>
        </p:txBody>
      </p:sp>
      <p:sp>
        <p:nvSpPr>
          <p:cNvPr id="10" name="Oval 12"/>
          <p:cNvSpPr>
            <a:spLocks/>
          </p:cNvSpPr>
          <p:nvPr/>
        </p:nvSpPr>
        <p:spPr bwMode="auto">
          <a:xfrm>
            <a:off x="4881563" y="5449888"/>
            <a:ext cx="1524000" cy="5334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</a:rPr>
              <a:t>Drink</a:t>
            </a:r>
            <a:endParaRPr lang="en-US" altLang="en-US" b="0" i="1"/>
          </a:p>
        </p:txBody>
      </p:sp>
      <p:sp>
        <p:nvSpPr>
          <p:cNvPr id="11" name="Oval 13"/>
          <p:cNvSpPr>
            <a:spLocks/>
          </p:cNvSpPr>
          <p:nvPr/>
        </p:nvSpPr>
        <p:spPr bwMode="auto">
          <a:xfrm>
            <a:off x="2514600" y="3124200"/>
            <a:ext cx="1524000" cy="5334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i="1"/>
              <a:t>Talk</a:t>
            </a:r>
            <a:endParaRPr lang="en-US" altLang="en-US"/>
          </a:p>
        </p:txBody>
      </p:sp>
      <p:sp>
        <p:nvSpPr>
          <p:cNvPr id="12" name="Oval 14"/>
          <p:cNvSpPr>
            <a:spLocks/>
          </p:cNvSpPr>
          <p:nvPr/>
        </p:nvSpPr>
        <p:spPr bwMode="auto">
          <a:xfrm>
            <a:off x="2438400" y="5421313"/>
            <a:ext cx="1524000" cy="5334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i="1"/>
              <a:t>Run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07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Analog to Software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sz="2000" dirty="0"/>
              <a:t>Nouns in real world translates into objects in software paradigm.</a:t>
            </a:r>
          </a:p>
        </p:txBody>
      </p:sp>
      <p:sp>
        <p:nvSpPr>
          <p:cNvPr id="4" name="Rounded Rectangle 4"/>
          <p:cNvSpPr>
            <a:spLocks/>
          </p:cNvSpPr>
          <p:nvPr/>
        </p:nvSpPr>
        <p:spPr bwMode="auto">
          <a:xfrm>
            <a:off x="1752600" y="2133600"/>
            <a:ext cx="1371600" cy="609600"/>
          </a:xfrm>
          <a:prstGeom prst="roundRect">
            <a:avLst>
              <a:gd name="adj" fmla="val 16667"/>
            </a:avLst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i="1" dirty="0"/>
              <a:t>Noun</a:t>
            </a:r>
            <a:endParaRPr lang="en-US" altLang="en-US" dirty="0"/>
          </a:p>
        </p:txBody>
      </p:sp>
      <p:sp>
        <p:nvSpPr>
          <p:cNvPr id="5" name="Right Arrow 5"/>
          <p:cNvSpPr>
            <a:spLocks/>
          </p:cNvSpPr>
          <p:nvPr/>
        </p:nvSpPr>
        <p:spPr bwMode="auto">
          <a:xfrm>
            <a:off x="3581400" y="2209800"/>
            <a:ext cx="1676400" cy="381000"/>
          </a:xfrm>
          <a:prstGeom prst="rightArrow">
            <a:avLst>
              <a:gd name="adj1" fmla="val 50000"/>
              <a:gd name="adj2" fmla="val 4998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0" i="1"/>
          </a:p>
        </p:txBody>
      </p:sp>
      <p:sp>
        <p:nvSpPr>
          <p:cNvPr id="6" name="Rounded Rectangle 6"/>
          <p:cNvSpPr>
            <a:spLocks/>
          </p:cNvSpPr>
          <p:nvPr/>
        </p:nvSpPr>
        <p:spPr bwMode="auto">
          <a:xfrm>
            <a:off x="5715000" y="2057400"/>
            <a:ext cx="1371600" cy="609600"/>
          </a:xfrm>
          <a:prstGeom prst="roundRect">
            <a:avLst>
              <a:gd name="adj" fmla="val 16667"/>
            </a:avLst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i="1"/>
              <a:t>Objects</a:t>
            </a:r>
            <a:endParaRPr lang="en-US" altLang="en-US"/>
          </a:p>
        </p:txBody>
      </p:sp>
      <p:sp>
        <p:nvSpPr>
          <p:cNvPr id="7" name="TextBox 9"/>
          <p:cNvSpPr>
            <a:spLocks noChangeArrowheads="1"/>
          </p:cNvSpPr>
          <p:nvPr/>
        </p:nvSpPr>
        <p:spPr bwMode="auto">
          <a:xfrm>
            <a:off x="3581400" y="19812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Translates</a:t>
            </a:r>
          </a:p>
        </p:txBody>
      </p:sp>
    </p:spTree>
    <p:extLst>
      <p:ext uri="{BB962C8B-B14F-4D97-AF65-F5344CB8AC3E}">
        <p14:creationId xmlns:p14="http://schemas.microsoft.com/office/powerpoint/2010/main" val="95031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Real world Object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In real world all the entities are made of smaller objects, for example, a car is manufactured by assembling smaller objects like</a:t>
            </a:r>
          </a:p>
          <a:p>
            <a:pPr marL="234950" indent="-234950">
              <a:buFont typeface="Wingdings" panose="05000000000000000000" pitchFamily="2" charset="2"/>
              <a:buChar char="§"/>
            </a:pPr>
            <a:r>
              <a:rPr lang="en-US" altLang="zh-CN" sz="1800" dirty="0"/>
              <a:t>Engine</a:t>
            </a:r>
          </a:p>
          <a:p>
            <a:pPr marL="234950" indent="-234950">
              <a:buFont typeface="Wingdings" panose="05000000000000000000" pitchFamily="2" charset="2"/>
              <a:buChar char="§"/>
            </a:pPr>
            <a:r>
              <a:rPr lang="en-US" altLang="zh-CN" sz="1800" dirty="0" err="1"/>
              <a:t>Tyres</a:t>
            </a:r>
            <a:endParaRPr lang="en-US" altLang="zh-CN" sz="1800" dirty="0"/>
          </a:p>
          <a:p>
            <a:pPr marL="234950" indent="-234950">
              <a:buFont typeface="Wingdings" panose="05000000000000000000" pitchFamily="2" charset="2"/>
              <a:buChar char="§"/>
            </a:pPr>
            <a:r>
              <a:rPr lang="en-US" altLang="zh-CN" sz="1800" dirty="0"/>
              <a:t>Fan</a:t>
            </a:r>
          </a:p>
          <a:p>
            <a:pPr marL="234950" indent="-234950">
              <a:buFont typeface="Wingdings" panose="05000000000000000000" pitchFamily="2" charset="2"/>
              <a:buChar char="§"/>
            </a:pPr>
            <a:r>
              <a:rPr lang="en-US" altLang="zh-CN" sz="1800" dirty="0"/>
              <a:t>Steering Wheel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carengi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713" y="2269054"/>
            <a:ext cx="5798885" cy="376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92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1421</Words>
  <Application>Microsoft Office PowerPoint</Application>
  <PresentationFormat>On-screen Show (4:3)</PresentationFormat>
  <Paragraphs>258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Trebuchet MS</vt:lpstr>
      <vt:lpstr>Vivaldi</vt:lpstr>
      <vt:lpstr>Wingdings</vt:lpstr>
      <vt:lpstr>Office Theme</vt:lpstr>
      <vt:lpstr>JAVA @11</vt:lpstr>
      <vt:lpstr>Objective</vt:lpstr>
      <vt:lpstr>What is a Procedural Language</vt:lpstr>
      <vt:lpstr>What is OOPs?</vt:lpstr>
      <vt:lpstr>What is Noun?</vt:lpstr>
      <vt:lpstr>What is a Adjective?</vt:lpstr>
      <vt:lpstr>What is a verb</vt:lpstr>
      <vt:lpstr>Analog to Software world</vt:lpstr>
      <vt:lpstr>Real world Object System</vt:lpstr>
      <vt:lpstr>Characteristics of Object</vt:lpstr>
      <vt:lpstr>Characteristics of Objects Explained with an example</vt:lpstr>
      <vt:lpstr>Software System</vt:lpstr>
      <vt:lpstr>Software Object</vt:lpstr>
      <vt:lpstr>A software example</vt:lpstr>
      <vt:lpstr>What is Class?</vt:lpstr>
      <vt:lpstr>Time To Reflect</vt:lpstr>
      <vt:lpstr>OOPS Concepts</vt:lpstr>
      <vt:lpstr>Encapsulation</vt:lpstr>
      <vt:lpstr>Inheritance</vt:lpstr>
      <vt:lpstr>More of Inheritance</vt:lpstr>
      <vt:lpstr>Overriding Example</vt:lpstr>
      <vt:lpstr>Polymorphism</vt:lpstr>
      <vt:lpstr>Polymorphism Types</vt:lpstr>
      <vt:lpstr>Method Overloading</vt:lpstr>
      <vt:lpstr>Method Overriding</vt:lpstr>
      <vt:lpstr>Dynamic Method Binding</vt:lpstr>
      <vt:lpstr>Time To Reflect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Marikannan Rajendran</cp:lastModifiedBy>
  <cp:revision>20</cp:revision>
  <dcterms:created xsi:type="dcterms:W3CDTF">2017-10-28T05:09:06Z</dcterms:created>
  <dcterms:modified xsi:type="dcterms:W3CDTF">2022-04-01T11:52:12Z</dcterms:modified>
</cp:coreProperties>
</file>