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8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kannan Rajendran" userId="ddd1a9cbcb789ac2" providerId="LiveId" clId="{9FAADABA-C524-4EFF-A478-8558FEB9877C}"/>
    <pc:docChg chg="custSel modMainMaster">
      <pc:chgData name="Marikannan Rajendran" userId="ddd1a9cbcb789ac2" providerId="LiveId" clId="{9FAADABA-C524-4EFF-A478-8558FEB9877C}" dt="2021-11-09T09:11:06.726" v="27" actId="207"/>
      <pc:docMkLst>
        <pc:docMk/>
      </pc:docMkLst>
      <pc:sldMasterChg chg="modSldLayout">
        <pc:chgData name="Marikannan Rajendran" userId="ddd1a9cbcb789ac2" providerId="LiveId" clId="{9FAADABA-C524-4EFF-A478-8558FEB9877C}" dt="2021-11-09T09:11:06.726" v="27" actId="207"/>
        <pc:sldMasterMkLst>
          <pc:docMk/>
          <pc:sldMasterMk cId="2244574538" sldId="2147483660"/>
        </pc:sldMasterMkLst>
        <pc:sldLayoutChg chg="delSp modSp mod">
          <pc:chgData name="Marikannan Rajendran" userId="ddd1a9cbcb789ac2" providerId="LiveId" clId="{9FAADABA-C524-4EFF-A478-8558FEB9877C}" dt="2021-11-09T09:10:23.402" v="1" actId="207"/>
          <pc:sldLayoutMkLst>
            <pc:docMk/>
            <pc:sldMasterMk cId="2244574538" sldId="2147483660"/>
            <pc:sldLayoutMk cId="3977884183" sldId="2147483661"/>
          </pc:sldLayoutMkLst>
          <pc:spChg chg="mod">
            <ac:chgData name="Marikannan Rajendran" userId="ddd1a9cbcb789ac2" providerId="LiveId" clId="{9FAADABA-C524-4EFF-A478-8558FEB9877C}" dt="2021-11-09T09:10:23.402" v="1" actId="207"/>
            <ac:spMkLst>
              <pc:docMk/>
              <pc:sldMasterMk cId="2244574538" sldId="2147483660"/>
              <pc:sldLayoutMk cId="3977884183" sldId="2147483661"/>
              <ac:spMk id="3" creationId="{00000000-0000-0000-0000-000000000000}"/>
            </ac:spMkLst>
          </pc:spChg>
          <pc:picChg chg="del">
            <ac:chgData name="Marikannan Rajendran" userId="ddd1a9cbcb789ac2" providerId="LiveId" clId="{9FAADABA-C524-4EFF-A478-8558FEB9877C}" dt="2021-11-09T09:10:05.204" v="0" actId="478"/>
            <ac:picMkLst>
              <pc:docMk/>
              <pc:sldMasterMk cId="2244574538" sldId="2147483660"/>
              <pc:sldLayoutMk cId="3977884183" sldId="2147483661"/>
              <ac:picMk id="9" creationId="{5E9C83F6-D7B5-471D-AB60-5F6FCEFC878F}"/>
            </ac:picMkLst>
          </pc:picChg>
        </pc:sldLayoutChg>
        <pc:sldLayoutChg chg="delSp modSp mod">
          <pc:chgData name="Marikannan Rajendran" userId="ddd1a9cbcb789ac2" providerId="LiveId" clId="{9FAADABA-C524-4EFF-A478-8558FEB9877C}" dt="2021-11-09T09:10:36.938" v="3" actId="207"/>
          <pc:sldLayoutMkLst>
            <pc:docMk/>
            <pc:sldMasterMk cId="2244574538" sldId="2147483660"/>
            <pc:sldLayoutMk cId="1641131575" sldId="2147483662"/>
          </pc:sldLayoutMkLst>
          <pc:spChg chg="mod">
            <ac:chgData name="Marikannan Rajendran" userId="ddd1a9cbcb789ac2" providerId="LiveId" clId="{9FAADABA-C524-4EFF-A478-8558FEB9877C}" dt="2021-11-09T09:10:36.938" v="3" actId="207"/>
            <ac:spMkLst>
              <pc:docMk/>
              <pc:sldMasterMk cId="2244574538" sldId="2147483660"/>
              <pc:sldLayoutMk cId="1641131575" sldId="2147483662"/>
              <ac:spMk id="2" creationId="{00000000-0000-0000-0000-000000000000}"/>
            </ac:spMkLst>
          </pc:spChg>
          <pc:picChg chg="del">
            <ac:chgData name="Marikannan Rajendran" userId="ddd1a9cbcb789ac2" providerId="LiveId" clId="{9FAADABA-C524-4EFF-A478-8558FEB9877C}" dt="2021-11-09T09:10:27.397" v="2" actId="478"/>
            <ac:picMkLst>
              <pc:docMk/>
              <pc:sldMasterMk cId="2244574538" sldId="2147483660"/>
              <pc:sldLayoutMk cId="1641131575" sldId="2147483662"/>
              <ac:picMk id="8" creationId="{CFF1FBDE-1F07-4326-9F50-67795BC904B6}"/>
            </ac:picMkLst>
          </pc:picChg>
        </pc:sldLayoutChg>
        <pc:sldLayoutChg chg="delSp modSp mod">
          <pc:chgData name="Marikannan Rajendran" userId="ddd1a9cbcb789ac2" providerId="LiveId" clId="{9FAADABA-C524-4EFF-A478-8558FEB9877C}" dt="2021-11-09T09:11:06.726" v="27" actId="207"/>
          <pc:sldLayoutMkLst>
            <pc:docMk/>
            <pc:sldMasterMk cId="2244574538" sldId="2147483660"/>
            <pc:sldLayoutMk cId="4248001129" sldId="2147483666"/>
          </pc:sldLayoutMkLst>
          <pc:spChg chg="del">
            <ac:chgData name="Marikannan Rajendran" userId="ddd1a9cbcb789ac2" providerId="LiveId" clId="{9FAADABA-C524-4EFF-A478-8558FEB9877C}" dt="2021-11-09T09:10:44.568" v="5" actId="478"/>
            <ac:spMkLst>
              <pc:docMk/>
              <pc:sldMasterMk cId="2244574538" sldId="2147483660"/>
              <pc:sldLayoutMk cId="4248001129" sldId="2147483666"/>
              <ac:spMk id="10" creationId="{94A6A5F0-0EEC-46EE-86CB-C66EF8EBED7B}"/>
            </ac:spMkLst>
          </pc:spChg>
          <pc:spChg chg="mod">
            <ac:chgData name="Marikannan Rajendran" userId="ddd1a9cbcb789ac2" providerId="LiveId" clId="{9FAADABA-C524-4EFF-A478-8558FEB9877C}" dt="2021-11-09T09:11:06.726" v="27" actId="207"/>
            <ac:spMkLst>
              <pc:docMk/>
              <pc:sldMasterMk cId="2244574538" sldId="2147483660"/>
              <pc:sldLayoutMk cId="4248001129" sldId="2147483666"/>
              <ac:spMk id="11" creationId="{8CD5EADA-9502-4460-AA3D-6317BC7F2CA7}"/>
            </ac:spMkLst>
          </pc:spChg>
          <pc:graphicFrameChg chg="modGraphic">
            <ac:chgData name="Marikannan Rajendran" userId="ddd1a9cbcb789ac2" providerId="LiveId" clId="{9FAADABA-C524-4EFF-A478-8558FEB9877C}" dt="2021-11-09T09:10:57.727" v="26" actId="20577"/>
            <ac:graphicFrameMkLst>
              <pc:docMk/>
              <pc:sldMasterMk cId="2244574538" sldId="2147483660"/>
              <pc:sldLayoutMk cId="4248001129" sldId="2147483666"/>
              <ac:graphicFrameMk id="9" creationId="{25173CAD-49F2-4AF0-8AD5-69B0F48A00AF}"/>
            </ac:graphicFrameMkLst>
          </pc:graphicFrameChg>
          <pc:picChg chg="del">
            <ac:chgData name="Marikannan Rajendran" userId="ddd1a9cbcb789ac2" providerId="LiveId" clId="{9FAADABA-C524-4EFF-A478-8558FEB9877C}" dt="2021-11-09T09:10:42.349" v="4" actId="478"/>
            <ac:picMkLst>
              <pc:docMk/>
              <pc:sldMasterMk cId="2244574538" sldId="2147483660"/>
              <pc:sldLayoutMk cId="4248001129" sldId="2147483666"/>
              <ac:picMk id="7" creationId="{7B525AF9-2E0D-4A1A-99BF-0A4A8506280A}"/>
            </ac:picMkLst>
          </pc:picChg>
        </pc:sldLayoutChg>
      </pc:sldMasterChg>
    </pc:docChg>
  </pc:docChgLst>
  <pc:docChgLst>
    <pc:chgData name="Marikannan Rajendran" userId="ddd1a9cbcb789ac2" providerId="LiveId" clId="{7703EA5E-FBF0-450C-9DA4-EB32700777FC}"/>
    <pc:docChg chg="undo custSel delSld modSld modMainMaster">
      <pc:chgData name="Marikannan Rajendran" userId="ddd1a9cbcb789ac2" providerId="LiveId" clId="{7703EA5E-FBF0-450C-9DA4-EB32700777FC}" dt="2022-04-01T11:51:30.061" v="396" actId="478"/>
      <pc:docMkLst>
        <pc:docMk/>
      </pc:docMkLst>
      <pc:sldChg chg="modSp mod">
        <pc:chgData name="Marikannan Rajendran" userId="ddd1a9cbcb789ac2" providerId="LiveId" clId="{7703EA5E-FBF0-450C-9DA4-EB32700777FC}" dt="2022-04-01T11:11:30.219" v="14" actId="20577"/>
        <pc:sldMkLst>
          <pc:docMk/>
          <pc:sldMk cId="763898988" sldId="256"/>
        </pc:sldMkLst>
        <pc:spChg chg="mod">
          <ac:chgData name="Marikannan Rajendran" userId="ddd1a9cbcb789ac2" providerId="LiveId" clId="{7703EA5E-FBF0-450C-9DA4-EB32700777FC}" dt="2022-04-01T11:11:30.219" v="14" actId="20577"/>
          <ac:spMkLst>
            <pc:docMk/>
            <pc:sldMk cId="763898988" sldId="256"/>
            <ac:spMk id="2" creationId="{68C5D659-9FD0-4308-9779-24E83492EF51}"/>
          </ac:spMkLst>
        </pc:spChg>
      </pc:sldChg>
      <pc:sldChg chg="del">
        <pc:chgData name="Marikannan Rajendran" userId="ddd1a9cbcb789ac2" providerId="LiveId" clId="{7703EA5E-FBF0-450C-9DA4-EB32700777FC}" dt="2022-04-01T11:45:47.660" v="395" actId="2696"/>
        <pc:sldMkLst>
          <pc:docMk/>
          <pc:sldMk cId="1576961360" sldId="257"/>
        </pc:sldMkLst>
      </pc:sldChg>
      <pc:sldChg chg="modSp mod">
        <pc:chgData name="Marikannan Rajendran" userId="ddd1a9cbcb789ac2" providerId="LiveId" clId="{7703EA5E-FBF0-450C-9DA4-EB32700777FC}" dt="2022-04-01T11:23:47.602" v="115" actId="20577"/>
        <pc:sldMkLst>
          <pc:docMk/>
          <pc:sldMk cId="2152922149" sldId="261"/>
        </pc:sldMkLst>
        <pc:graphicFrameChg chg="mod modGraphic">
          <ac:chgData name="Marikannan Rajendran" userId="ddd1a9cbcb789ac2" providerId="LiveId" clId="{7703EA5E-FBF0-450C-9DA4-EB32700777FC}" dt="2022-04-01T11:23:47.602" v="115" actId="20577"/>
          <ac:graphicFrameMkLst>
            <pc:docMk/>
            <pc:sldMk cId="2152922149" sldId="261"/>
            <ac:graphicFrameMk id="4" creationId="{3E0250F4-8C93-490D-9476-E35FE188D199}"/>
          </ac:graphicFrameMkLst>
        </pc:graphicFrameChg>
      </pc:sldChg>
      <pc:sldChg chg="modSp mod">
        <pc:chgData name="Marikannan Rajendran" userId="ddd1a9cbcb789ac2" providerId="LiveId" clId="{7703EA5E-FBF0-450C-9DA4-EB32700777FC}" dt="2022-03-30T04:02:27.671" v="1" actId="20577"/>
        <pc:sldMkLst>
          <pc:docMk/>
          <pc:sldMk cId="2859054672" sldId="265"/>
        </pc:sldMkLst>
        <pc:spChg chg="mod">
          <ac:chgData name="Marikannan Rajendran" userId="ddd1a9cbcb789ac2" providerId="LiveId" clId="{7703EA5E-FBF0-450C-9DA4-EB32700777FC}" dt="2022-03-30T04:02:27.671" v="1" actId="20577"/>
          <ac:spMkLst>
            <pc:docMk/>
            <pc:sldMk cId="2859054672" sldId="265"/>
            <ac:spMk id="17" creationId="{00000000-0000-0000-0000-000000000000}"/>
          </ac:spMkLst>
        </pc:spChg>
      </pc:sldChg>
      <pc:sldChg chg="modSp mod">
        <pc:chgData name="Marikannan Rajendran" userId="ddd1a9cbcb789ac2" providerId="LiveId" clId="{7703EA5E-FBF0-450C-9DA4-EB32700777FC}" dt="2022-04-01T11:40:00.632" v="394"/>
        <pc:sldMkLst>
          <pc:docMk/>
          <pc:sldMk cId="113735467" sldId="270"/>
        </pc:sldMkLst>
        <pc:spChg chg="mod">
          <ac:chgData name="Marikannan Rajendran" userId="ddd1a9cbcb789ac2" providerId="LiveId" clId="{7703EA5E-FBF0-450C-9DA4-EB32700777FC}" dt="2022-04-01T11:40:00.632" v="394"/>
          <ac:spMkLst>
            <pc:docMk/>
            <pc:sldMk cId="113735467" sldId="270"/>
            <ac:spMk id="3" creationId="{00000000-0000-0000-0000-000000000000}"/>
          </ac:spMkLst>
        </pc:spChg>
        <pc:spChg chg="mod">
          <ac:chgData name="Marikannan Rajendran" userId="ddd1a9cbcb789ac2" providerId="LiveId" clId="{7703EA5E-FBF0-450C-9DA4-EB32700777FC}" dt="2022-04-01T11:39:45.681" v="393"/>
          <ac:spMkLst>
            <pc:docMk/>
            <pc:sldMk cId="113735467" sldId="270"/>
            <ac:spMk id="4" creationId="{00000000-0000-0000-0000-000000000000}"/>
          </ac:spMkLst>
        </pc:spChg>
      </pc:sldChg>
      <pc:sldChg chg="modSp mod">
        <pc:chgData name="Marikannan Rajendran" userId="ddd1a9cbcb789ac2" providerId="LiveId" clId="{7703EA5E-FBF0-450C-9DA4-EB32700777FC}" dt="2022-04-01T11:39:33.220" v="392" actId="20577"/>
        <pc:sldMkLst>
          <pc:docMk/>
          <pc:sldMk cId="1840240654" sldId="271"/>
        </pc:sldMkLst>
        <pc:spChg chg="mod">
          <ac:chgData name="Marikannan Rajendran" userId="ddd1a9cbcb789ac2" providerId="LiveId" clId="{7703EA5E-FBF0-450C-9DA4-EB32700777FC}" dt="2022-04-01T11:39:33.220" v="392" actId="20577"/>
          <ac:spMkLst>
            <pc:docMk/>
            <pc:sldMk cId="1840240654" sldId="271"/>
            <ac:spMk id="3" creationId="{00000000-0000-0000-0000-000000000000}"/>
          </ac:spMkLst>
        </pc:spChg>
      </pc:sldChg>
      <pc:sldChg chg="modSp mod">
        <pc:chgData name="Marikannan Rajendran" userId="ddd1a9cbcb789ac2" providerId="LiveId" clId="{7703EA5E-FBF0-450C-9DA4-EB32700777FC}" dt="2022-04-01T11:37:30.913" v="244"/>
        <pc:sldMkLst>
          <pc:docMk/>
          <pc:sldMk cId="1398923767" sldId="272"/>
        </pc:sldMkLst>
        <pc:spChg chg="mod">
          <ac:chgData name="Marikannan Rajendran" userId="ddd1a9cbcb789ac2" providerId="LiveId" clId="{7703EA5E-FBF0-450C-9DA4-EB32700777FC}" dt="2022-04-01T11:37:00.560" v="243" actId="6549"/>
          <ac:spMkLst>
            <pc:docMk/>
            <pc:sldMk cId="1398923767" sldId="272"/>
            <ac:spMk id="3" creationId="{00000000-0000-0000-0000-000000000000}"/>
          </ac:spMkLst>
        </pc:spChg>
        <pc:spChg chg="mod">
          <ac:chgData name="Marikannan Rajendran" userId="ddd1a9cbcb789ac2" providerId="LiveId" clId="{7703EA5E-FBF0-450C-9DA4-EB32700777FC}" dt="2022-04-01T11:37:30.913" v="244"/>
          <ac:spMkLst>
            <pc:docMk/>
            <pc:sldMk cId="1398923767" sldId="272"/>
            <ac:spMk id="4" creationId="{00000000-0000-0000-0000-000000000000}"/>
          </ac:spMkLst>
        </pc:spChg>
      </pc:sldChg>
      <pc:sldChg chg="modSp mod">
        <pc:chgData name="Marikannan Rajendran" userId="ddd1a9cbcb789ac2" providerId="LiveId" clId="{7703EA5E-FBF0-450C-9DA4-EB32700777FC}" dt="2022-03-30T06:51:46.079" v="4" actId="20577"/>
        <pc:sldMkLst>
          <pc:docMk/>
          <pc:sldMk cId="2683582115" sldId="282"/>
        </pc:sldMkLst>
        <pc:spChg chg="mod">
          <ac:chgData name="Marikannan Rajendran" userId="ddd1a9cbcb789ac2" providerId="LiveId" clId="{7703EA5E-FBF0-450C-9DA4-EB32700777FC}" dt="2022-03-30T06:47:13.380" v="2" actId="1076"/>
          <ac:spMkLst>
            <pc:docMk/>
            <pc:sldMk cId="2683582115" sldId="282"/>
            <ac:spMk id="2" creationId="{00000000-0000-0000-0000-000000000000}"/>
          </ac:spMkLst>
        </pc:spChg>
        <pc:spChg chg="mod">
          <ac:chgData name="Marikannan Rajendran" userId="ddd1a9cbcb789ac2" providerId="LiveId" clId="{7703EA5E-FBF0-450C-9DA4-EB32700777FC}" dt="2022-03-30T06:51:46.079" v="4" actId="20577"/>
          <ac:spMkLst>
            <pc:docMk/>
            <pc:sldMk cId="2683582115" sldId="282"/>
            <ac:spMk id="3" creationId="{00000000-0000-0000-0000-000000000000}"/>
          </ac:spMkLst>
        </pc:spChg>
      </pc:sldChg>
      <pc:sldChg chg="modSp">
        <pc:chgData name="Marikannan Rajendran" userId="ddd1a9cbcb789ac2" providerId="LiveId" clId="{7703EA5E-FBF0-450C-9DA4-EB32700777FC}" dt="2022-03-30T07:26:06.725" v="5" actId="20578"/>
        <pc:sldMkLst>
          <pc:docMk/>
          <pc:sldMk cId="1294151983" sldId="283"/>
        </pc:sldMkLst>
        <pc:spChg chg="mod">
          <ac:chgData name="Marikannan Rajendran" userId="ddd1a9cbcb789ac2" providerId="LiveId" clId="{7703EA5E-FBF0-450C-9DA4-EB32700777FC}" dt="2022-03-30T07:26:06.725" v="5" actId="20578"/>
          <ac:spMkLst>
            <pc:docMk/>
            <pc:sldMk cId="1294151983" sldId="283"/>
            <ac:spMk id="3" creationId="{00000000-0000-0000-0000-000000000000}"/>
          </ac:spMkLst>
        </pc:spChg>
      </pc:sldChg>
      <pc:sldChg chg="modSp mod">
        <pc:chgData name="Marikannan Rajendran" userId="ddd1a9cbcb789ac2" providerId="LiveId" clId="{7703EA5E-FBF0-450C-9DA4-EB32700777FC}" dt="2022-04-01T11:35:45.615" v="229" actId="13926"/>
        <pc:sldMkLst>
          <pc:docMk/>
          <pc:sldMk cId="1827822088" sldId="288"/>
        </pc:sldMkLst>
        <pc:graphicFrameChg chg="mod modGraphic">
          <ac:chgData name="Marikannan Rajendran" userId="ddd1a9cbcb789ac2" providerId="LiveId" clId="{7703EA5E-FBF0-450C-9DA4-EB32700777FC}" dt="2022-04-01T11:35:45.615" v="229" actId="13926"/>
          <ac:graphicFrameMkLst>
            <pc:docMk/>
            <pc:sldMk cId="1827822088" sldId="288"/>
            <ac:graphicFrameMk id="4" creationId="{3E0250F4-8C93-490D-9476-E35FE188D199}"/>
          </ac:graphicFrameMkLst>
        </pc:graphicFrameChg>
      </pc:sldChg>
      <pc:sldMasterChg chg="modSldLayout">
        <pc:chgData name="Marikannan Rajendran" userId="ddd1a9cbcb789ac2" providerId="LiveId" clId="{7703EA5E-FBF0-450C-9DA4-EB32700777FC}" dt="2022-04-01T11:51:30.061" v="396" actId="478"/>
        <pc:sldMasterMkLst>
          <pc:docMk/>
          <pc:sldMasterMk cId="2244574538" sldId="2147483660"/>
        </pc:sldMasterMkLst>
        <pc:sldLayoutChg chg="delSp mod">
          <pc:chgData name="Marikannan Rajendran" userId="ddd1a9cbcb789ac2" providerId="LiveId" clId="{7703EA5E-FBF0-450C-9DA4-EB32700777FC}" dt="2022-04-01T11:51:30.061" v="396" actId="478"/>
          <pc:sldLayoutMkLst>
            <pc:docMk/>
            <pc:sldMasterMk cId="2244574538" sldId="2147483660"/>
            <pc:sldLayoutMk cId="3977884183" sldId="2147483661"/>
          </pc:sldLayoutMkLst>
          <pc:spChg chg="del">
            <ac:chgData name="Marikannan Rajendran" userId="ddd1a9cbcb789ac2" providerId="LiveId" clId="{7703EA5E-FBF0-450C-9DA4-EB32700777FC}" dt="2022-04-01T11:51:30.061" v="396" actId="478"/>
            <ac:spMkLst>
              <pc:docMk/>
              <pc:sldMasterMk cId="2244574538" sldId="2147483660"/>
              <pc:sldLayoutMk cId="3977884183" sldId="2147483661"/>
              <ac:spMk id="7" creationId="{F569EBE9-4EE9-47C4-B377-387B3F0B8C02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rgbClr val="FF00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4053919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Kannan, Rajendran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@1</a:t>
            </a:r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 steps to develop a Java program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28600" y="990600"/>
            <a:ext cx="8534400" cy="2962275"/>
            <a:chOff x="0" y="0"/>
            <a:chExt cx="8534400" cy="2962275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7500" y="808553"/>
              <a:ext cx="2241946" cy="1345168"/>
            </a:xfrm>
            <a:prstGeom prst="roundRect">
              <a:avLst>
                <a:gd name="adj" fmla="val 10000"/>
              </a:avLst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6899" y="847952"/>
              <a:ext cx="2163148" cy="1266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0" tIns="76200" rIns="76200" bIns="7620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  <a:sym typeface="Calibri" panose="020F0502020204030204" pitchFamily="34" charset="0"/>
                </a:rPr>
                <a:t>Develop the Java Program. 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473642" y="1203136"/>
              <a:ext cx="475292" cy="556002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rgbClr val="CBDDFE"/>
                </a:gs>
                <a:gs pos="34999">
                  <a:srgbClr val="DAE6FE"/>
                </a:gs>
                <a:gs pos="100000">
                  <a:srgbClr val="EFF5F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473642" y="1314336"/>
              <a:ext cx="332704" cy="333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2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3146226" y="808553"/>
              <a:ext cx="2241946" cy="1345168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A3C2FF"/>
                </a:gs>
                <a:gs pos="34999">
                  <a:srgbClr val="BDD5FF"/>
                </a:gs>
                <a:gs pos="100000">
                  <a:srgbClr val="E5EEF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185625" y="847952"/>
              <a:ext cx="2163148" cy="1266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0" tIns="76200" rIns="76200" bIns="7620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  <a:sym typeface="Calibri" panose="020F0502020204030204" pitchFamily="34" charset="0"/>
                </a:rPr>
                <a:t>Compile the Java program into a class file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5612368" y="1203136"/>
              <a:ext cx="475292" cy="55600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2D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612368" y="1314336"/>
              <a:ext cx="332704" cy="333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2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6284952" y="808553"/>
              <a:ext cx="2241946" cy="1345168"/>
            </a:xfrm>
            <a:prstGeom prst="roundRect">
              <a:avLst>
                <a:gd name="adj" fmla="val 10000"/>
              </a:avLst>
            </a:prstGeom>
            <a:solidFill>
              <a:srgbClr val="C2D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324351" y="847952"/>
              <a:ext cx="2163148" cy="1266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0" tIns="76200" rIns="76200" bIns="7620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  <a:sym typeface="Calibri" panose="020F0502020204030204" pitchFamily="34" charset="0"/>
                </a:rPr>
                <a:t>Run the program using the interpreter.</a:t>
              </a:r>
            </a:p>
          </p:txBody>
        </p:sp>
      </p:grpSp>
      <p:sp>
        <p:nvSpPr>
          <p:cNvPr id="15" name="Double Brace 5"/>
          <p:cNvSpPr>
            <a:spLocks noChangeArrowheads="1"/>
          </p:cNvSpPr>
          <p:nvPr/>
        </p:nvSpPr>
        <p:spPr bwMode="auto">
          <a:xfrm>
            <a:off x="304800" y="3581400"/>
            <a:ext cx="2209800" cy="15240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0" dirty="0">
                <a:cs typeface="Arial" panose="020B0604020202020204" pitchFamily="34" charset="0"/>
                <a:sym typeface="Calibri" panose="020F0502020204030204" pitchFamily="34" charset="0"/>
              </a:rPr>
              <a:t>Java Program developed with </a:t>
            </a:r>
            <a:r>
              <a:rPr lang="en-US" altLang="en-US" sz="1600" dirty="0">
                <a:cs typeface="Arial" panose="020B0604020202020204" pitchFamily="34" charset="0"/>
                <a:sym typeface="Calibri" panose="020F0502020204030204" pitchFamily="34" charset="0"/>
              </a:rPr>
              <a:t>“.java”</a:t>
            </a:r>
            <a:r>
              <a:rPr lang="en-US" altLang="en-US" sz="1600" b="0" dirty="0">
                <a:cs typeface="Arial" panose="020B0604020202020204" pitchFamily="34" charset="0"/>
                <a:sym typeface="Calibri" panose="020F0502020204030204" pitchFamily="34" charset="0"/>
              </a:rPr>
              <a:t> extension</a:t>
            </a:r>
          </a:p>
        </p:txBody>
      </p:sp>
      <p:sp>
        <p:nvSpPr>
          <p:cNvPr id="16" name="Double Brace 6"/>
          <p:cNvSpPr>
            <a:spLocks noChangeArrowheads="1"/>
          </p:cNvSpPr>
          <p:nvPr/>
        </p:nvSpPr>
        <p:spPr bwMode="auto">
          <a:xfrm>
            <a:off x="2971800" y="3581400"/>
            <a:ext cx="2971800" cy="15240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0" dirty="0">
                <a:cs typeface="Arial" panose="020B0604020202020204" pitchFamily="34" charset="0"/>
                <a:sym typeface="Calibri" panose="020F0502020204030204" pitchFamily="34" charset="0"/>
              </a:rPr>
              <a:t>The Java compiler  “</a:t>
            </a:r>
            <a:r>
              <a:rPr lang="en-US" altLang="en-US" sz="1600" dirty="0" err="1">
                <a:cs typeface="Arial" panose="020B0604020202020204" pitchFamily="34" charset="0"/>
                <a:sym typeface="Calibri" panose="020F0502020204030204" pitchFamily="34" charset="0"/>
              </a:rPr>
              <a:t>javac</a:t>
            </a:r>
            <a:r>
              <a:rPr lang="en-US" altLang="en-US" sz="1600" b="0" dirty="0">
                <a:cs typeface="Arial" panose="020B0604020202020204" pitchFamily="34" charset="0"/>
                <a:sym typeface="Calibri" panose="020F0502020204030204" pitchFamily="34" charset="0"/>
              </a:rPr>
              <a:t>” translates the Java program into classes with extension .class. </a:t>
            </a:r>
          </a:p>
          <a:p>
            <a:pPr algn="ctr"/>
            <a:r>
              <a:rPr lang="en-US" altLang="en-US" sz="1600" b="0" dirty="0">
                <a:cs typeface="Arial" panose="020B0604020202020204" pitchFamily="34" charset="0"/>
                <a:sym typeface="Calibri" panose="020F0502020204030204" pitchFamily="34" charset="0"/>
              </a:rPr>
              <a:t>Class Files are in byte code format.</a:t>
            </a:r>
          </a:p>
        </p:txBody>
      </p:sp>
      <p:sp>
        <p:nvSpPr>
          <p:cNvPr id="17" name="Double Brace 7"/>
          <p:cNvSpPr>
            <a:spLocks noChangeArrowheads="1"/>
          </p:cNvSpPr>
          <p:nvPr/>
        </p:nvSpPr>
        <p:spPr bwMode="auto">
          <a:xfrm>
            <a:off x="6400800" y="3581400"/>
            <a:ext cx="2590800" cy="15240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0" dirty="0">
                <a:cs typeface="Arial" panose="020B0604020202020204" pitchFamily="34" charset="0"/>
                <a:sym typeface="Calibri" panose="020F0502020204030204" pitchFamily="34" charset="0"/>
              </a:rPr>
              <a:t>The Java interpreter “j</a:t>
            </a:r>
            <a:r>
              <a:rPr lang="en-US" altLang="en-US" sz="1600" dirty="0">
                <a:cs typeface="Arial" panose="020B0604020202020204" pitchFamily="34" charset="0"/>
                <a:sym typeface="Calibri" panose="020F0502020204030204" pitchFamily="34" charset="0"/>
              </a:rPr>
              <a:t>ava</a:t>
            </a:r>
            <a:r>
              <a:rPr lang="en-US" altLang="en-US" sz="1600" b="0" dirty="0">
                <a:cs typeface="Arial" panose="020B0604020202020204" pitchFamily="34" charset="0"/>
                <a:sym typeface="Calibri" panose="020F0502020204030204" pitchFamily="34" charset="0"/>
              </a:rPr>
              <a:t>” converts the Java class byte codes into native code and executes it. </a:t>
            </a:r>
          </a:p>
        </p:txBody>
      </p:sp>
    </p:spTree>
    <p:extLst>
      <p:ext uri="{BB962C8B-B14F-4D97-AF65-F5344CB8AC3E}">
        <p14:creationId xmlns:p14="http://schemas.microsoft.com/office/powerpoint/2010/main" val="285905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The components which makes Java program run are,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sym typeface="Arial" panose="020B0604020202020204" pitchFamily="34" charset="0"/>
              </a:rPr>
              <a:t>Java API’s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sym typeface="Arial" panose="020B0604020202020204" pitchFamily="34" charset="0"/>
              </a:rPr>
              <a:t>Java Class File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1800" b="1" dirty="0">
                <a:sym typeface="Arial" panose="020B0604020202020204" pitchFamily="34" charset="0"/>
              </a:rPr>
              <a:t>J</a:t>
            </a:r>
            <a:r>
              <a:rPr lang="en-US" altLang="zh-CN" sz="1800" dirty="0">
                <a:sym typeface="Arial" panose="020B0604020202020204" pitchFamily="34" charset="0"/>
              </a:rPr>
              <a:t>ava </a:t>
            </a:r>
            <a:r>
              <a:rPr lang="en-US" altLang="zh-CN" sz="1800" b="1" dirty="0">
                <a:sym typeface="Arial" panose="020B0604020202020204" pitchFamily="34" charset="0"/>
              </a:rPr>
              <a:t>V</a:t>
            </a:r>
            <a:r>
              <a:rPr lang="en-US" altLang="zh-CN" sz="1800" dirty="0">
                <a:sym typeface="Arial" panose="020B0604020202020204" pitchFamily="34" charset="0"/>
              </a:rPr>
              <a:t>irtual </a:t>
            </a:r>
            <a:r>
              <a:rPr lang="en-US" altLang="zh-CN" sz="1800" b="1" dirty="0">
                <a:sym typeface="Arial" panose="020B0604020202020204" pitchFamily="34" charset="0"/>
              </a:rPr>
              <a:t>M</a:t>
            </a:r>
            <a:r>
              <a:rPr lang="en-US" altLang="zh-CN" sz="1800" dirty="0">
                <a:sym typeface="Arial" panose="020B0604020202020204" pitchFamily="34" charset="0"/>
              </a:rPr>
              <a:t>achine (</a:t>
            </a:r>
            <a:r>
              <a:rPr lang="en-US" altLang="zh-CN" sz="1800" b="1" dirty="0">
                <a:sym typeface="Arial" panose="020B0604020202020204" pitchFamily="34" charset="0"/>
              </a:rPr>
              <a:t>JVM</a:t>
            </a:r>
            <a:r>
              <a:rPr lang="en-US" altLang="zh-CN" sz="1800" dirty="0">
                <a:sym typeface="Arial" panose="020B0604020202020204" pitchFamily="34" charset="0"/>
              </a:rPr>
              <a:t>) – </a:t>
            </a:r>
            <a:r>
              <a:rPr lang="en-US" altLang="zh-CN" sz="1800" i="1" dirty="0">
                <a:sym typeface="Arial" panose="020B0604020202020204" pitchFamily="34" charset="0"/>
              </a:rPr>
              <a:t>Heart of Java technology.</a:t>
            </a:r>
          </a:p>
          <a:p>
            <a:pPr>
              <a:buNone/>
            </a:pPr>
            <a:endParaRPr lang="en-US" altLang="zh-CN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b="1" dirty="0">
                <a:sym typeface="Arial" panose="020B0604020202020204" pitchFamily="34" charset="0"/>
              </a:rPr>
              <a:t>What are Java API’s?</a:t>
            </a:r>
          </a:p>
          <a:p>
            <a:pPr>
              <a:buNone/>
            </a:pPr>
            <a:r>
              <a:rPr lang="en-US" altLang="zh-CN" sz="1600" dirty="0">
                <a:sym typeface="Arial" panose="020B0604020202020204" pitchFamily="34" charset="0"/>
              </a:rPr>
              <a:t>They are application interface which developer uses to develop java programs.</a:t>
            </a:r>
          </a:p>
          <a:p>
            <a:pPr>
              <a:buNone/>
            </a:pPr>
            <a:endParaRPr lang="en-US" altLang="zh-CN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b="1" dirty="0">
                <a:sym typeface="Arial" panose="020B0604020202020204" pitchFamily="34" charset="0"/>
              </a:rPr>
              <a:t>Example: </a:t>
            </a:r>
            <a:r>
              <a:rPr lang="en-US" altLang="zh-CN" sz="1600" dirty="0"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tx2"/>
                </a:solidFill>
                <a:sym typeface="Arial" panose="020B0604020202020204" pitchFamily="34" charset="0"/>
              </a:rPr>
              <a:t>System.out.println</a:t>
            </a:r>
            <a:r>
              <a:rPr lang="en-US" altLang="zh-CN" sz="1600" dirty="0">
                <a:sym typeface="Arial" panose="020B0604020202020204" pitchFamily="34" charset="0"/>
              </a:rPr>
              <a:t>(“</a:t>
            </a:r>
            <a:r>
              <a:rPr lang="en-US" altLang="zh-CN" sz="1600" dirty="0">
                <a:solidFill>
                  <a:srgbClr val="00B050"/>
                </a:solidFill>
                <a:sym typeface="Arial" panose="020B0604020202020204" pitchFamily="34" charset="0"/>
              </a:rPr>
              <a:t>Hello World</a:t>
            </a:r>
            <a:r>
              <a:rPr lang="en-US" altLang="zh-CN" sz="1600" dirty="0">
                <a:sym typeface="Arial" panose="020B0604020202020204" pitchFamily="34" charset="0"/>
              </a:rPr>
              <a:t>”);</a:t>
            </a:r>
          </a:p>
          <a:p>
            <a:pPr>
              <a:buNone/>
            </a:pPr>
            <a:r>
              <a:rPr lang="en-US" altLang="zh-CN" sz="1600" dirty="0">
                <a:sym typeface="Arial" panose="020B0604020202020204" pitchFamily="34" charset="0"/>
              </a:rPr>
              <a:t>Java developers uses </a:t>
            </a:r>
            <a:r>
              <a:rPr lang="en-US" altLang="zh-CN" sz="1600" dirty="0" err="1">
                <a:solidFill>
                  <a:schemeClr val="tx2"/>
                </a:solidFill>
                <a:sym typeface="Arial" panose="020B0604020202020204" pitchFamily="34" charset="0"/>
              </a:rPr>
              <a:t>System.out.println</a:t>
            </a:r>
            <a:r>
              <a:rPr lang="en-US" altLang="zh-CN" sz="1600" dirty="0">
                <a:sym typeface="Arial" panose="020B0604020202020204" pitchFamily="34" charset="0"/>
              </a:rPr>
              <a:t>  API to print messages on the console.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081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JVM?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i="1" dirty="0"/>
              <a:t>Java Virtual Machines</a:t>
            </a:r>
            <a:r>
              <a:rPr lang="en-US" altLang="zh-CN" sz="1800" dirty="0"/>
              <a:t> is the heart of the java platform. It is a  abstract computer which,</a:t>
            </a:r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/>
              <a:t>Loads class files using class loader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/>
              <a:t>Executes the class file using the execution engine.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4" descr="JV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5" y="3610708"/>
            <a:ext cx="6670431" cy="266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29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Java portable?</a:t>
            </a:r>
          </a:p>
        </p:txBody>
      </p:sp>
      <p:sp>
        <p:nvSpPr>
          <p:cNvPr id="4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633045" y="1620960"/>
            <a:ext cx="7244863" cy="1570892"/>
          </a:xfrm>
          <a:solidFill>
            <a:srgbClr val="FFCCCC"/>
          </a:solidFill>
        </p:spPr>
        <p:txBody>
          <a:bodyPr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Java Platform = Java virtual Machine + Java API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Arial" panose="020B0604020202020204" pitchFamily="34" charset="0"/>
                <a:sym typeface="Arial" panose="020B0604020202020204" pitchFamily="34" charset="0"/>
              </a:rPr>
              <a:t>Example: </a:t>
            </a: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Linux Platform = JVM for Linux + Java API for Linux.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In the below example the same “</a:t>
            </a:r>
            <a:r>
              <a:rPr lang="en-US" altLang="zh-CN" sz="1600" b="1" dirty="0">
                <a:latin typeface="Arial" panose="020B0604020202020204" pitchFamily="34" charset="0"/>
                <a:sym typeface="Arial" panose="020B0604020202020204" pitchFamily="34" charset="0"/>
              </a:rPr>
              <a:t>helloWorld</a:t>
            </a: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” program is developed once and run in different operating systems. The execution engine specific to each OS will translate the byte code to respective OS native code.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18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eaLnBrk="1" hangingPunct="1">
              <a:buFont typeface="Wingdings" panose="05000000000000000000" pitchFamily="2" charset="2"/>
              <a:buChar char="ü"/>
            </a:pPr>
            <a:endParaRPr lang="en-US" altLang="zh-CN" sz="18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eaLnBrk="1" hangingPunct="1"/>
            <a:endParaRPr lang="en-US" altLang="zh-CN" sz="18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eaLnBrk="1" hangingPunct="1"/>
            <a:endParaRPr lang="en-US" altLang="zh-CN" sz="18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26830" y="3446585"/>
            <a:ext cx="7151077" cy="2637692"/>
            <a:chOff x="0" y="0"/>
            <a:chExt cx="7620000" cy="3429000"/>
          </a:xfrm>
        </p:grpSpPr>
        <p:sp>
          <p:nvSpPr>
            <p:cNvPr id="6" name="Rectangle 5"/>
            <p:cNvSpPr>
              <a:spLocks/>
            </p:cNvSpPr>
            <p:nvPr/>
          </p:nvSpPr>
          <p:spPr bwMode="auto">
            <a:xfrm>
              <a:off x="5334000" y="762000"/>
              <a:ext cx="2286000" cy="259080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b="0" i="1"/>
                <a:t>Unix</a:t>
              </a:r>
              <a:endParaRPr lang="en-US" alt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2571750" y="762000"/>
              <a:ext cx="2286000" cy="2590800"/>
            </a:xfrm>
            <a:prstGeom prst="rect">
              <a:avLst/>
            </a:prstGeom>
            <a:solidFill>
              <a:srgbClr val="D6E3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b="0" i="1"/>
                <a:t>Windows</a:t>
              </a:r>
              <a:endParaRPr lang="en-US" altLang="en-US"/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762000"/>
              <a:ext cx="2286000" cy="2667000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>
                  <a:solidFill>
                    <a:srgbClr val="000000"/>
                  </a:solidFill>
                </a:rPr>
                <a:t>Linux</a:t>
              </a:r>
              <a:endParaRPr lang="en-US" altLang="en-US" sz="1100" b="0" i="1"/>
            </a:p>
          </p:txBody>
        </p:sp>
        <p:sp>
          <p:nvSpPr>
            <p:cNvPr id="9" name="Rounded Rectangle 8"/>
            <p:cNvSpPr>
              <a:spLocks/>
            </p:cNvSpPr>
            <p:nvPr/>
          </p:nvSpPr>
          <p:spPr bwMode="auto">
            <a:xfrm>
              <a:off x="228600" y="1371600"/>
              <a:ext cx="1828800" cy="533400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b="0" i="1"/>
                <a:t>Class Loader</a:t>
              </a:r>
              <a:endParaRPr lang="en-US" altLang="en-US"/>
            </a:p>
          </p:txBody>
        </p:sp>
        <p:sp>
          <p:nvSpPr>
            <p:cNvPr id="10" name="Rounded Rectangle 9"/>
            <p:cNvSpPr>
              <a:spLocks/>
            </p:cNvSpPr>
            <p:nvPr/>
          </p:nvSpPr>
          <p:spPr bwMode="auto">
            <a:xfrm>
              <a:off x="2762250" y="1371600"/>
              <a:ext cx="1828800" cy="533400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b="0" i="1"/>
                <a:t>Class Loader</a:t>
              </a:r>
              <a:endParaRPr lang="en-US" altLang="en-US"/>
            </a:p>
          </p:txBody>
        </p:sp>
        <p:sp>
          <p:nvSpPr>
            <p:cNvPr id="11" name="Rounded Rectangle 10"/>
            <p:cNvSpPr>
              <a:spLocks/>
            </p:cNvSpPr>
            <p:nvPr/>
          </p:nvSpPr>
          <p:spPr bwMode="auto">
            <a:xfrm>
              <a:off x="5562600" y="1295400"/>
              <a:ext cx="1828800" cy="533400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b="0" i="1"/>
                <a:t>Class Loader</a:t>
              </a:r>
              <a:endParaRPr lang="en-US" altLang="en-US"/>
            </a:p>
          </p:txBody>
        </p:sp>
        <p:sp>
          <p:nvSpPr>
            <p:cNvPr id="12" name="Rounded Rectangle 11"/>
            <p:cNvSpPr>
              <a:spLocks/>
            </p:cNvSpPr>
            <p:nvPr/>
          </p:nvSpPr>
          <p:spPr bwMode="auto">
            <a:xfrm>
              <a:off x="152400" y="2286000"/>
              <a:ext cx="1905000" cy="6096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b="0" i="1"/>
                <a:t>Execution Engine</a:t>
              </a:r>
              <a:endParaRPr lang="en-US" altLang="en-US"/>
            </a:p>
          </p:txBody>
        </p:sp>
        <p:sp>
          <p:nvSpPr>
            <p:cNvPr id="13" name="Rounded Rectangle 12"/>
            <p:cNvSpPr>
              <a:spLocks/>
            </p:cNvSpPr>
            <p:nvPr/>
          </p:nvSpPr>
          <p:spPr bwMode="auto">
            <a:xfrm>
              <a:off x="2762250" y="2286000"/>
              <a:ext cx="1905000" cy="609600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b="0" i="1"/>
                <a:t>Execution Engine</a:t>
              </a:r>
              <a:endParaRPr lang="en-US" altLang="en-US"/>
            </a:p>
          </p:txBody>
        </p:sp>
        <p:sp>
          <p:nvSpPr>
            <p:cNvPr id="14" name="Rounded Rectangle 13"/>
            <p:cNvSpPr>
              <a:spLocks/>
            </p:cNvSpPr>
            <p:nvPr/>
          </p:nvSpPr>
          <p:spPr bwMode="auto">
            <a:xfrm>
              <a:off x="5562600" y="2286000"/>
              <a:ext cx="1905000" cy="609600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b="0" i="1" dirty="0"/>
                <a:t>Execution Engine</a:t>
              </a:r>
              <a:endParaRPr lang="en-US" altLang="en-US" dirty="0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 bwMode="auto">
            <a:xfrm>
              <a:off x="0" y="0"/>
              <a:ext cx="2366010" cy="609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solidFill>
                    <a:srgbClr val="000000"/>
                  </a:solidFill>
                </a:rPr>
                <a:t>HelloWorld.class</a:t>
              </a:r>
            </a:p>
            <a:p>
              <a:pPr algn="ctr" eaLnBrk="1" hangingPunct="1"/>
              <a:endParaRPr lang="en-US" altLang="en-US" sz="1100" b="0" i="1" dirty="0"/>
            </a:p>
          </p:txBody>
        </p:sp>
        <p:sp>
          <p:nvSpPr>
            <p:cNvPr id="16" name="Oval 16"/>
            <p:cNvSpPr>
              <a:spLocks/>
            </p:cNvSpPr>
            <p:nvPr/>
          </p:nvSpPr>
          <p:spPr bwMode="auto">
            <a:xfrm>
              <a:off x="2590800" y="0"/>
              <a:ext cx="2362200" cy="609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solidFill>
                    <a:srgbClr val="000000"/>
                  </a:solidFill>
                </a:rPr>
                <a:t>HelloWorld.class</a:t>
              </a:r>
            </a:p>
            <a:p>
              <a:pPr algn="ctr" eaLnBrk="1" hangingPunct="1"/>
              <a:endParaRPr lang="en-US" altLang="en-US" sz="1100" b="0" i="1" dirty="0"/>
            </a:p>
          </p:txBody>
        </p:sp>
        <p:sp>
          <p:nvSpPr>
            <p:cNvPr id="17" name="Oval 17"/>
            <p:cNvSpPr>
              <a:spLocks/>
            </p:cNvSpPr>
            <p:nvPr/>
          </p:nvSpPr>
          <p:spPr bwMode="auto">
            <a:xfrm>
              <a:off x="5257800" y="0"/>
              <a:ext cx="2362200" cy="609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solidFill>
                    <a:srgbClr val="000000"/>
                  </a:solidFill>
                </a:rPr>
                <a:t>HelloWorld.class</a:t>
              </a:r>
            </a:p>
            <a:p>
              <a:pPr algn="ctr" eaLnBrk="1" hangingPunct="1"/>
              <a:endParaRPr lang="en-US" altLang="en-US" sz="1100" b="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76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1"/>
            <a:ext cx="8280219" cy="3855381"/>
          </a:xfrm>
        </p:spPr>
        <p:txBody>
          <a:bodyPr>
            <a:normAutofit fontScale="25000" lnSpcReduction="20000"/>
          </a:bodyPr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5600" dirty="0">
                <a:solidFill>
                  <a:srgbClr val="000000"/>
                </a:solidFill>
                <a:cs typeface="Calibri" panose="020F0502020204030204" pitchFamily="34" charset="0"/>
              </a:rPr>
              <a:t>Create a folder “</a:t>
            </a:r>
            <a:r>
              <a:rPr lang="en-US" altLang="en-US" sz="5600" dirty="0">
                <a:solidFill>
                  <a:srgbClr val="FF0000"/>
                </a:solidFill>
                <a:cs typeface="Calibri" panose="020F0502020204030204" pitchFamily="34" charset="0"/>
              </a:rPr>
              <a:t>workspace</a:t>
            </a:r>
            <a:r>
              <a:rPr lang="en-US" altLang="en-US" sz="5600" dirty="0">
                <a:solidFill>
                  <a:srgbClr val="000000"/>
                </a:solidFill>
                <a:cs typeface="Calibri" panose="020F0502020204030204" pitchFamily="34" charset="0"/>
              </a:rPr>
              <a:t>” in D or C drive.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z="5600" dirty="0">
                <a:solidFill>
                  <a:srgbClr val="000000"/>
                </a:solidFill>
                <a:cs typeface="Calibri" panose="020F0502020204030204" pitchFamily="34" charset="0"/>
              </a:rPr>
              <a:t> Open notepad and type the following program in the notepad.</a:t>
            </a:r>
          </a:p>
          <a:p>
            <a:endParaRPr lang="en-US" altLang="en-US" sz="56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en-US" sz="8000" dirty="0">
                <a:solidFill>
                  <a:schemeClr val="tx2"/>
                </a:solidFill>
                <a:cs typeface="Calibri" panose="020F0502020204030204" pitchFamily="34" charset="0"/>
              </a:rPr>
              <a:t>class HelloWorld{</a:t>
            </a:r>
          </a:p>
          <a:p>
            <a:pPr marL="457200" lvl="1" indent="0">
              <a:buNone/>
            </a:pPr>
            <a:r>
              <a:rPr lang="en-US" altLang="en-US" sz="8000" dirty="0">
                <a:solidFill>
                  <a:schemeClr val="tx2"/>
                </a:solidFill>
                <a:cs typeface="Calibri" panose="020F0502020204030204" pitchFamily="34" charset="0"/>
              </a:rPr>
              <a:t>    public static void main(String[] </a:t>
            </a:r>
            <a:r>
              <a:rPr lang="en-US" altLang="en-US" sz="8000" dirty="0" err="1">
                <a:solidFill>
                  <a:schemeClr val="tx2"/>
                </a:solidFill>
                <a:cs typeface="Calibri" panose="020F0502020204030204" pitchFamily="34" charset="0"/>
              </a:rPr>
              <a:t>args</a:t>
            </a:r>
            <a:r>
              <a:rPr lang="en-US" altLang="en-US" sz="8000" dirty="0">
                <a:solidFill>
                  <a:schemeClr val="tx2"/>
                </a:solidFill>
                <a:cs typeface="Calibri" panose="020F0502020204030204" pitchFamily="34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en-US" sz="8000" dirty="0">
                <a:solidFill>
                  <a:schemeClr val="tx2"/>
                </a:solidFill>
                <a:cs typeface="Calibri" panose="020F0502020204030204" pitchFamily="34" charset="0"/>
              </a:rPr>
              <a:t>        </a:t>
            </a:r>
            <a:r>
              <a:rPr lang="en-US" altLang="en-US" sz="8000" dirty="0" err="1">
                <a:solidFill>
                  <a:schemeClr val="tx2"/>
                </a:solidFill>
                <a:cs typeface="Calibri" panose="020F0502020204030204" pitchFamily="34" charset="0"/>
              </a:rPr>
              <a:t>System.out.println</a:t>
            </a:r>
            <a:r>
              <a:rPr lang="en-US" altLang="en-US" sz="8000" dirty="0">
                <a:solidFill>
                  <a:schemeClr val="tx2"/>
                </a:solidFill>
                <a:cs typeface="Calibri" panose="020F0502020204030204" pitchFamily="34" charset="0"/>
              </a:rPr>
              <a:t>(“Hello World”);</a:t>
            </a:r>
          </a:p>
          <a:p>
            <a:pPr marL="457200" lvl="1" indent="0">
              <a:buNone/>
            </a:pPr>
            <a:r>
              <a:rPr lang="en-US" altLang="en-US" sz="8000" dirty="0">
                <a:solidFill>
                  <a:schemeClr val="tx2"/>
                </a:solidFill>
                <a:cs typeface="Calibri" panose="020F0502020204030204" pitchFamily="34" charset="0"/>
              </a:rPr>
              <a:t>    }</a:t>
            </a:r>
          </a:p>
          <a:p>
            <a:pPr marL="457200" lvl="1" indent="0">
              <a:buNone/>
            </a:pPr>
            <a:r>
              <a:rPr lang="en-US" altLang="en-US" sz="8000" dirty="0">
                <a:solidFill>
                  <a:schemeClr val="tx2"/>
                </a:solidFill>
                <a:cs typeface="Calibri" panose="020F0502020204030204" pitchFamily="34" charset="0"/>
              </a:rPr>
              <a:t>}</a:t>
            </a:r>
          </a:p>
          <a:p>
            <a:endParaRPr lang="en-US" altLang="en-US" sz="56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AutoNum type="arabicPeriod" startAt="3"/>
            </a:pPr>
            <a:r>
              <a:rPr lang="en-US" altLang="en-US" sz="5600" dirty="0">
                <a:solidFill>
                  <a:srgbClr val="000000"/>
                </a:solidFill>
                <a:cs typeface="Calibri" panose="020F0502020204030204" pitchFamily="34" charset="0"/>
              </a:rPr>
              <a:t> Save the notepad file with the file name HelloWorld.java.</a:t>
            </a:r>
          </a:p>
          <a:p>
            <a:pPr>
              <a:buFont typeface="Calibri" panose="020F0502020204030204" pitchFamily="34" charset="0"/>
              <a:buAutoNum type="arabicPeriod" startAt="4"/>
            </a:pPr>
            <a:r>
              <a:rPr lang="en-US" altLang="en-US" sz="5600" dirty="0">
                <a:solidFill>
                  <a:srgbClr val="000000"/>
                </a:solidFill>
                <a:cs typeface="Calibri" panose="020F0502020204030204" pitchFamily="34" charset="0"/>
              </a:rPr>
              <a:t> Open a command window, type CMD in command window.</a:t>
            </a:r>
          </a:p>
          <a:p>
            <a:pPr>
              <a:buFont typeface="Calibri" panose="020F0502020204030204" pitchFamily="34" charset="0"/>
              <a:buAutoNum type="arabicPeriod" startAt="4"/>
            </a:pPr>
            <a:r>
              <a:rPr lang="en-US" altLang="en-US" sz="5600" dirty="0">
                <a:solidFill>
                  <a:srgbClr val="000000"/>
                </a:solidFill>
                <a:cs typeface="Calibri" panose="020F0502020204030204" pitchFamily="34" charset="0"/>
              </a:rPr>
              <a:t> Set the path and class path variable.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8313" y="5690211"/>
            <a:ext cx="7855072" cy="30777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400" dirty="0">
                <a:solidFill>
                  <a:srgbClr val="C00000"/>
                </a:solidFill>
                <a:cs typeface="Calibri" panose="020F0502020204030204" pitchFamily="34" charset="0"/>
              </a:rPr>
              <a:t>IMPORTANT NOTE:  </a:t>
            </a:r>
            <a:r>
              <a:rPr lang="en-US" altLang="en-US" sz="1400" b="0" dirty="0">
                <a:solidFill>
                  <a:srgbClr val="C00000"/>
                </a:solidFill>
                <a:cs typeface="Calibri" panose="020F0502020204030204" pitchFamily="34" charset="0"/>
              </a:rPr>
              <a:t> The file should be saved under the same name as of the class name.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169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path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7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What is Path?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7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Path represents the folders to be searched for running the java or </a:t>
            </a:r>
            <a:r>
              <a:rPr lang="en-US" altLang="en-US" sz="1700" dirty="0" err="1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javac</a:t>
            </a:r>
            <a:r>
              <a:rPr lang="en-US" altLang="en-US" sz="17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 commands. Needed for compiling Java program.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700" dirty="0">
              <a:solidFill>
                <a:srgbClr val="000000"/>
              </a:solidFill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7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How to set path:  </a:t>
            </a:r>
            <a:r>
              <a:rPr lang="en-US" altLang="en-US" sz="1700" dirty="0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set path =%path%; C:\Users\hp\Links\jdk\jdk-11.0.2\bin;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700" dirty="0">
              <a:solidFill>
                <a:schemeClr val="tx2"/>
              </a:solidFill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7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Where </a:t>
            </a:r>
            <a:r>
              <a:rPr lang="en-US" altLang="en-US" sz="1700" dirty="0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%path% </a:t>
            </a:r>
            <a:r>
              <a:rPr lang="en-US" altLang="en-US" sz="17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-  To ensure that the new path is appended with existing path variables set.</a:t>
            </a:r>
          </a:p>
          <a:p>
            <a:pPr marL="0" indent="0">
              <a:buNone/>
            </a:pPr>
            <a:endParaRPr lang="en-US" sz="1800" dirty="0"/>
          </a:p>
          <a:p>
            <a:pPr>
              <a:spcBef>
                <a:spcPct val="0"/>
              </a:spcBef>
              <a:buNone/>
            </a:pPr>
            <a:endParaRPr lang="en-US" altLang="en-US" sz="1800" dirty="0">
              <a:solidFill>
                <a:srgbClr val="000000"/>
              </a:solidFill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US" altLang="en-US" sz="1800" dirty="0">
              <a:solidFill>
                <a:srgbClr val="000000"/>
              </a:solidFill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US" altLang="en-US" sz="1800" dirty="0">
              <a:solidFill>
                <a:srgbClr val="000000"/>
              </a:solidFill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7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What is class path?</a:t>
            </a:r>
          </a:p>
          <a:p>
            <a:pPr>
              <a:spcBef>
                <a:spcPct val="0"/>
              </a:spcBef>
              <a:buNone/>
            </a:pPr>
            <a:endParaRPr lang="en-US" altLang="en-US" sz="1700" dirty="0">
              <a:solidFill>
                <a:srgbClr val="000000"/>
              </a:solidFill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7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Class path is the path where the class and Java API’s are loaded. Needed for executing class files.</a:t>
            </a:r>
          </a:p>
          <a:p>
            <a:pPr>
              <a:spcBef>
                <a:spcPct val="0"/>
              </a:spcBef>
              <a:buNone/>
            </a:pPr>
            <a:endParaRPr lang="en-US" altLang="en-US" sz="1700" dirty="0">
              <a:solidFill>
                <a:schemeClr val="tx2"/>
              </a:solidFill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7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How class path is set:  </a:t>
            </a:r>
            <a:r>
              <a:rPr lang="en-US" altLang="en-US" sz="1700" dirty="0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set </a:t>
            </a:r>
            <a:r>
              <a:rPr lang="en-US" altLang="en-US" sz="1700" dirty="0" err="1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classpath</a:t>
            </a:r>
            <a:r>
              <a:rPr lang="en-US" altLang="en-US" sz="1700" dirty="0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 =%</a:t>
            </a:r>
            <a:r>
              <a:rPr lang="en-US" altLang="en-US" sz="1700" dirty="0" err="1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classpath</a:t>
            </a:r>
            <a:r>
              <a:rPr lang="en-US" altLang="en-US" sz="1700" dirty="0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% ; </a:t>
            </a:r>
          </a:p>
          <a:p>
            <a:pPr>
              <a:spcBef>
                <a:spcPct val="0"/>
              </a:spcBef>
              <a:buNone/>
            </a:pPr>
            <a:endParaRPr lang="en-US" altLang="en-US" sz="1700" dirty="0">
              <a:solidFill>
                <a:srgbClr val="000000"/>
              </a:solidFill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7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	Where </a:t>
            </a:r>
            <a:r>
              <a:rPr lang="en-US" altLang="en-US" sz="1700" dirty="0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%</a:t>
            </a:r>
            <a:r>
              <a:rPr lang="en-US" altLang="en-US" sz="1700" dirty="0" err="1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classpath</a:t>
            </a:r>
            <a:r>
              <a:rPr lang="en-US" altLang="en-US" sz="1700" dirty="0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% </a:t>
            </a:r>
            <a:r>
              <a:rPr lang="en-US" altLang="en-US" sz="17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-  To ensure that the new class path does not to override the existing class path variables set.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9600" y="3500336"/>
            <a:ext cx="7514491" cy="338554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NOTE:  </a:t>
            </a:r>
            <a:r>
              <a:rPr lang="en-US" altLang="en-US" sz="1600" b="0" dirty="0">
                <a:solidFill>
                  <a:srgbClr val="C00000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n-US" altLang="en-US" sz="1600" b="0" dirty="0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Assuming Java home is </a:t>
            </a:r>
            <a:r>
              <a:rPr lang="en-US" altLang="en-US" sz="1600" dirty="0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C:\Users\hp\Links\jdk\jdk-11.0.2</a:t>
            </a:r>
            <a:endParaRPr lang="en-US" altLang="en-US" sz="16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buFont typeface="Calibri" panose="020F0502020204030204" pitchFamily="34" charset="0"/>
              <a:buAutoNum type="arabicPeriod" startAt="6"/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Compile the program : In command prompt go to the folder  “</a:t>
            </a:r>
            <a:r>
              <a:rPr lang="en-US" altLang="en-US" sz="1600" dirty="0" err="1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JavaWorks</a:t>
            </a: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”  and compile the program as follows.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		        </a:t>
            </a:r>
            <a:r>
              <a:rPr lang="en-US" altLang="en-US" sz="1600" dirty="0" err="1">
                <a:solidFill>
                  <a:srgbClr val="00B0F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javac</a:t>
            </a: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 HelloWorld.java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Where </a:t>
            </a:r>
            <a:r>
              <a:rPr lang="en-US" altLang="en-US" sz="1600" dirty="0" err="1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javac</a:t>
            </a:r>
            <a:r>
              <a:rPr lang="en-US" altLang="en-US" sz="1600" dirty="0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is the command line tool for compiling java programs.</a:t>
            </a:r>
          </a:p>
          <a:p>
            <a:pPr>
              <a:spcBef>
                <a:spcPts val="600"/>
              </a:spcBef>
              <a:buNone/>
            </a:pPr>
            <a:endParaRPr lang="en-US" altLang="en-US" sz="1600" dirty="0">
              <a:solidFill>
                <a:srgbClr val="000000"/>
              </a:solidFill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Calibri" panose="020F0502020204030204" pitchFamily="34" charset="0"/>
              <a:buAutoNum type="arabicPeriod" startAt="7"/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Run the program:  From the same folder run the program as follows,</a:t>
            </a:r>
          </a:p>
          <a:p>
            <a:pPr lvl="3">
              <a:spcBef>
                <a:spcPts val="600"/>
              </a:spcBef>
              <a:buNone/>
            </a:pPr>
            <a:r>
              <a:rPr lang="en-US" altLang="en-US" sz="1600" dirty="0">
                <a:solidFill>
                  <a:srgbClr val="00B0F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java</a:t>
            </a:r>
            <a:r>
              <a:rPr lang="en-US" altLang="en-US" sz="1600" dirty="0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HelloWorld</a:t>
            </a:r>
          </a:p>
          <a:p>
            <a:pPr marL="0" lvl="3" indent="0">
              <a:spcBef>
                <a:spcPts val="60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Where </a:t>
            </a:r>
            <a:r>
              <a:rPr lang="en-US" altLang="en-US" sz="1600" dirty="0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java</a:t>
            </a: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 is the command line tool used for running the program.</a:t>
            </a:r>
          </a:p>
          <a:p>
            <a:pPr marL="0" lvl="3" indent="0">
              <a:spcBef>
                <a:spcPts val="60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8. Latest Java 11 version can proceed the single command for compile and execute,</a:t>
            </a:r>
          </a:p>
          <a:p>
            <a:pPr lvl="3">
              <a:spcBef>
                <a:spcPts val="600"/>
              </a:spcBef>
              <a:buNone/>
            </a:pPr>
            <a:r>
              <a:rPr lang="en-US" altLang="en-US" sz="1600" dirty="0">
                <a:solidFill>
                  <a:srgbClr val="00B0F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java</a:t>
            </a: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 HelloWorld.java</a:t>
            </a:r>
          </a:p>
          <a:p>
            <a:pPr marL="0" lvl="3" indent="0">
              <a:spcBef>
                <a:spcPts val="60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9.  In the console you can see the message printed Hello World.</a:t>
            </a:r>
          </a:p>
          <a:p>
            <a:pPr marL="0" lvl="3" indent="0">
              <a:spcBef>
                <a:spcPts val="60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10.  Change the message in the program  as “Hello &lt;Your Name&gt;” and repeat steps 6 through 8 and see the program displaying a different output.</a:t>
            </a:r>
            <a:endParaRPr lang="en-US" altLang="en-US" sz="1600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024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 path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Java path can be set in the environment  variables of system properties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>
              <a:solidFill>
                <a:srgbClr val="000000"/>
              </a:solidFill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Right click  My Computer  </a:t>
            </a:r>
            <a:r>
              <a:rPr lang="en-US" alt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 Click</a:t>
            </a: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 Properties</a:t>
            </a:r>
            <a:r>
              <a:rPr lang="en-US" alt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    Click  Advanced  </a:t>
            </a:r>
            <a:r>
              <a:rPr lang="en-US" alt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 Click </a:t>
            </a: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Environment  Variables </a:t>
            </a:r>
            <a:r>
              <a:rPr lang="en-US" alt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 Click New(User Variables)  </a:t>
            </a:r>
            <a:r>
              <a:rPr lang="en-US" alt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 Add a new variable as mentioned below</a:t>
            </a:r>
          </a:p>
          <a:p>
            <a:pPr>
              <a:spcBef>
                <a:spcPct val="0"/>
              </a:spcBef>
            </a:pPr>
            <a:endParaRPr lang="en-US" altLang="en-US" sz="16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Variable Name  = path</a:t>
            </a:r>
          </a:p>
          <a:p>
            <a:pPr lvl="1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Variable Value = </a:t>
            </a:r>
            <a:r>
              <a:rPr lang="en-US" altLang="en-US" sz="1600" dirty="0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%JAVA_HOME%\bin;</a:t>
            </a:r>
            <a:endParaRPr lang="en-US" sz="16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3987800"/>
            <a:ext cx="4343400" cy="1815882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EA3800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NOTE:  </a:t>
            </a:r>
            <a:r>
              <a:rPr lang="en-US" altLang="en-US" sz="1600" b="0" dirty="0">
                <a:solidFill>
                  <a:srgbClr val="EA3800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 Assuming Java home is </a:t>
            </a:r>
            <a:r>
              <a:rPr lang="en-US" altLang="en-US" sz="1600" dirty="0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C:\Users\hp\Links\jdk\jdk-11.0.2</a:t>
            </a:r>
            <a:r>
              <a:rPr lang="en-US" altLang="en-US" sz="1600" b="0" dirty="0">
                <a:solidFill>
                  <a:srgbClr val="EA3800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solidFill>
                  <a:srgbClr val="EA3800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This variable will be reflected across all the applications in the desk top.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solidFill>
                  <a:srgbClr val="EA3800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On setting this the variable in environment parameter it gets reflected in all the command windows.</a:t>
            </a:r>
            <a:endParaRPr lang="en-US" altLang="en-US" sz="16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6" descr="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31" y="3259016"/>
            <a:ext cx="3188677" cy="347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92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Analyze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  The main method is the starting point of any java application. Any java application to be executed using “Java” command needs a class with main method.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>
              <a:solidFill>
                <a:srgbClr val="000000"/>
              </a:solidFill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  The application cannot run without a main method.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>
              <a:solidFill>
                <a:srgbClr val="000000"/>
              </a:solidFill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  Once the </a:t>
            </a:r>
            <a:r>
              <a:rPr lang="en-US" altLang="en-US" sz="1600" dirty="0" err="1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Helloworld.class</a:t>
            </a: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 file is executed, the interpreter searches the main method and invokes it.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>
              <a:solidFill>
                <a:srgbClr val="000000"/>
              </a:solidFill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Syntax: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>
              <a:solidFill>
                <a:srgbClr val="000000"/>
              </a:solidFill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public  static void  </a:t>
            </a:r>
            <a:r>
              <a:rPr lang="en-US" altLang="en-US" sz="1600" dirty="0">
                <a:solidFill>
                  <a:srgbClr val="EA38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main</a:t>
            </a:r>
            <a:r>
              <a:rPr lang="en-US" altLang="en-US" sz="1600" dirty="0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(String [] </a:t>
            </a:r>
            <a:r>
              <a:rPr lang="en-US" altLang="en-US" sz="1600" dirty="0" err="1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args</a:t>
            </a:r>
            <a:r>
              <a:rPr lang="en-US" altLang="en-US" sz="1600" dirty="0">
                <a:solidFill>
                  <a:schemeClr val="tx2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B05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   // The  program implementation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B05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   // goes here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  <a:sym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171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Analyze the Code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1600200"/>
            <a:ext cx="83820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In the program you would have noticed a statement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		</a:t>
            </a:r>
            <a:r>
              <a:rPr lang="en-US" altLang="en-US" sz="1600" b="0" dirty="0" err="1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System.out.println</a:t>
            </a:r>
            <a:r>
              <a:rPr lang="en-US" altLang="en-US" sz="1600" b="0" dirty="0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(“Hello World”);</a:t>
            </a:r>
            <a:endParaRPr lang="en-US" altLang="en-US" sz="1600" b="0" dirty="0">
              <a:solidFill>
                <a:srgbClr val="000000"/>
              </a:solidFill>
              <a:latin typeface="Arial" panose="020B060402020202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1600" b="0" dirty="0">
              <a:solidFill>
                <a:srgbClr val="000000"/>
              </a:solidFill>
              <a:latin typeface="Arial" panose="020B060402020202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This is a java API used for printing messages on the console. This prints messages with a line break.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b="0" dirty="0">
              <a:solidFill>
                <a:srgbClr val="000000"/>
              </a:solidFill>
              <a:latin typeface="Arial" panose="020B060402020202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The other variant of this method is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		</a:t>
            </a:r>
            <a:r>
              <a:rPr lang="en-US" altLang="en-US" sz="1600" b="0" dirty="0" err="1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System.out.print</a:t>
            </a:r>
            <a:r>
              <a:rPr lang="en-US" altLang="en-US" sz="1600" b="0" dirty="0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(“Hello World”);</a:t>
            </a:r>
            <a:r>
              <a:rPr lang="en-US" altLang="en-US" sz="1600" b="0" dirty="0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n-US" altLang="en-US" sz="1600" b="0" dirty="0">
                <a:solidFill>
                  <a:srgbClr val="00B050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//This prints messages without a line break.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b="0" dirty="0">
              <a:solidFill>
                <a:srgbClr val="000000"/>
              </a:solidFill>
              <a:latin typeface="Arial" panose="020B060402020202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Example:	</a:t>
            </a:r>
            <a:r>
              <a:rPr lang="en-US" altLang="en-US" sz="1600" b="0" dirty="0" err="1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System.out.print</a:t>
            </a:r>
            <a:r>
              <a:rPr lang="en-US" altLang="en-US" sz="1600" b="0" dirty="0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(“A”);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		</a:t>
            </a:r>
            <a:r>
              <a:rPr lang="en-US" altLang="en-US" sz="1600" b="0" dirty="0" err="1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System.out.print</a:t>
            </a:r>
            <a:r>
              <a:rPr lang="en-US" altLang="en-US" sz="1600" b="0" dirty="0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(“B”);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		</a:t>
            </a:r>
            <a:r>
              <a:rPr lang="en-US" altLang="en-US" sz="1600" b="0" dirty="0" err="1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System.out.print</a:t>
            </a:r>
            <a:r>
              <a:rPr lang="en-US" altLang="en-US" sz="1600" b="0" dirty="0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(“C”);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b="0" dirty="0">
              <a:solidFill>
                <a:schemeClr val="tx2"/>
              </a:solidFill>
              <a:latin typeface="Arial" panose="020B060402020202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		</a:t>
            </a:r>
            <a:r>
              <a:rPr lang="en-US" altLang="en-US" sz="1600" b="0" dirty="0" err="1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System.out.println</a:t>
            </a:r>
            <a:r>
              <a:rPr lang="en-US" altLang="en-US" sz="1600" b="0" dirty="0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(“F”);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		</a:t>
            </a:r>
            <a:r>
              <a:rPr lang="en-US" altLang="en-US" sz="1600" b="0" dirty="0" err="1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System.out.println</a:t>
            </a:r>
            <a:r>
              <a:rPr lang="en-US" altLang="en-US" sz="1600" b="0" dirty="0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(“G”);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		</a:t>
            </a:r>
            <a:r>
              <a:rPr lang="en-US" altLang="en-US" sz="1600" b="0" dirty="0" err="1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System.out.println</a:t>
            </a:r>
            <a:r>
              <a:rPr lang="en-US" altLang="en-US" sz="1600" b="0" dirty="0">
                <a:solidFill>
                  <a:schemeClr val="tx2"/>
                </a:solidFill>
                <a:latin typeface="Arial" panose="020B060402020202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(“H”);</a:t>
            </a:r>
            <a:endParaRPr lang="en-US" altLang="en-US" sz="1600" b="0" dirty="0">
              <a:solidFill>
                <a:srgbClr val="000000"/>
              </a:solidFill>
              <a:latin typeface="Arial" panose="020B060402020202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b="0" dirty="0">
              <a:solidFill>
                <a:srgbClr val="000000"/>
              </a:solidFill>
              <a:latin typeface="Arial" panose="020B060402020202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5" name="Double Brace 6"/>
          <p:cNvSpPr>
            <a:spLocks noChangeArrowheads="1"/>
          </p:cNvSpPr>
          <p:nvPr/>
        </p:nvSpPr>
        <p:spPr bwMode="auto">
          <a:xfrm>
            <a:off x="4067908" y="3744694"/>
            <a:ext cx="2743200" cy="9144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cs typeface="Calibri" panose="020F0502020204030204" pitchFamily="34" charset="0"/>
              </a:rPr>
              <a:t>This displays the message “ABC” in the console.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dirty="0">
              <a:cs typeface="Calibri" panose="020F0502020204030204" pitchFamily="34" charset="0"/>
            </a:endParaRPr>
          </a:p>
        </p:txBody>
      </p:sp>
      <p:sp>
        <p:nvSpPr>
          <p:cNvPr id="6" name="Double Brace 7"/>
          <p:cNvSpPr>
            <a:spLocks noChangeArrowheads="1"/>
          </p:cNvSpPr>
          <p:nvPr/>
        </p:nvSpPr>
        <p:spPr bwMode="auto">
          <a:xfrm>
            <a:off x="4067908" y="4963894"/>
            <a:ext cx="2743200" cy="9144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cs typeface="Calibri" panose="020F0502020204030204" pitchFamily="34" charset="0"/>
              </a:rPr>
              <a:t>This displays the message as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cs typeface="Calibri" panose="020F0502020204030204" pitchFamily="34" charset="0"/>
              </a:rPr>
              <a:t>F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cs typeface="Calibri" panose="020F0502020204030204" pitchFamily="34" charset="0"/>
              </a:rPr>
              <a:t>G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cs typeface="Calibri" panose="020F0502020204030204" pitchFamily="34" charset="0"/>
              </a:rPr>
              <a:t>H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0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After completing this session you will be able to understand,</a:t>
            </a:r>
          </a:p>
          <a:p>
            <a:r>
              <a:rPr lang="en-US" sz="2400" dirty="0"/>
              <a:t>Evolution of Java</a:t>
            </a:r>
          </a:p>
          <a:p>
            <a:r>
              <a:rPr lang="en-US" sz="2400" dirty="0"/>
              <a:t>Features of Java</a:t>
            </a:r>
          </a:p>
          <a:p>
            <a:r>
              <a:rPr lang="en-US" sz="2400" dirty="0"/>
              <a:t>How to execute a Java program.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Reflect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62" y="2039815"/>
            <a:ext cx="1360339" cy="14921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3" y="2039815"/>
            <a:ext cx="1395047" cy="1492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262" y="1720840"/>
            <a:ext cx="8229600" cy="3775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800"/>
              </a:spcBef>
            </a:pPr>
            <a:r>
              <a:rPr lang="en-US" sz="1600" dirty="0"/>
              <a:t>Trainees to reflect the following topics before proceeding.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altLang="zh-CN" sz="1600" dirty="0"/>
              <a:t>  What is the different between Java JDK and JRE?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altLang="zh-CN" sz="1600" dirty="0"/>
              <a:t>  What is Java ME &amp; Java EE?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altLang="zh-CN" sz="1600" dirty="0"/>
              <a:t>  What are the types of Application Developed using Java?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altLang="zh-CN" sz="1600" dirty="0"/>
              <a:t>  Which is responsible for the memory management in Java?</a:t>
            </a:r>
          </a:p>
        </p:txBody>
      </p:sp>
    </p:spTree>
    <p:extLst>
      <p:ext uri="{BB962C8B-B14F-4D97-AF65-F5344CB8AC3E}">
        <p14:creationId xmlns:p14="http://schemas.microsoft.com/office/powerpoint/2010/main" val="3890708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Classes are the fundamental building blocks of a Java program. Java application are built using one or more java classes, a class contains data and application business logics.</a:t>
            </a:r>
          </a:p>
          <a:p>
            <a:pPr>
              <a:spcBef>
                <a:spcPts val="1200"/>
              </a:spcBef>
            </a:pPr>
            <a:r>
              <a:rPr lang="en-US" altLang="en-US" sz="1600" dirty="0">
                <a:solidFill>
                  <a:srgbClr val="000000"/>
                </a:solidFill>
              </a:rPr>
              <a:t> Data are represented as variables in classes.</a:t>
            </a:r>
          </a:p>
          <a:p>
            <a:pPr>
              <a:spcBef>
                <a:spcPts val="1200"/>
              </a:spcBef>
            </a:pPr>
            <a:r>
              <a:rPr lang="en-US" altLang="en-US" sz="1600" dirty="0">
                <a:solidFill>
                  <a:srgbClr val="000000"/>
                </a:solidFill>
              </a:rPr>
              <a:t> Application business logic are implemented as methods in classes.</a:t>
            </a:r>
          </a:p>
          <a:p>
            <a:pPr>
              <a:spcBef>
                <a:spcPts val="1200"/>
              </a:spcBef>
            </a:pPr>
            <a:r>
              <a:rPr lang="en-US" altLang="en-US" sz="1600" dirty="0">
                <a:solidFill>
                  <a:srgbClr val="000000"/>
                </a:solidFill>
              </a:rPr>
              <a:t>A class is a blue print for making objects.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Classes Example: Employee, Department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AF80244-F388-4B85-B63B-96F5B533E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4029220"/>
            <a:ext cx="8229598" cy="1077218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indent="236538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rgbClr val="EA3800"/>
                </a:solidFill>
              </a:rPr>
              <a:t>NOTE:  </a:t>
            </a:r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US" altLang="en-US" sz="1600" b="0" dirty="0">
                <a:solidFill>
                  <a:srgbClr val="EA3800"/>
                </a:solidFill>
              </a:rPr>
              <a:t>A  single physical .java file can have more than one classes.</a:t>
            </a:r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US" altLang="en-US" sz="1600" b="0" dirty="0">
                <a:solidFill>
                  <a:srgbClr val="EA3800"/>
                </a:solidFill>
              </a:rPr>
              <a:t>The java file should be named after the class which is declared public.</a:t>
            </a:r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US" altLang="en-US" sz="1600" b="0" dirty="0">
                <a:solidFill>
                  <a:srgbClr val="EA3800"/>
                </a:solidFill>
              </a:rPr>
              <a:t>There cannot be two classes defined as public in the same java file.</a:t>
            </a:r>
          </a:p>
        </p:txBody>
      </p:sp>
    </p:spTree>
    <p:extLst>
      <p:ext uri="{BB962C8B-B14F-4D97-AF65-F5344CB8AC3E}">
        <p14:creationId xmlns:p14="http://schemas.microsoft.com/office/powerpoint/2010/main" val="3026262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ea typeface="MS PGothic" panose="020B0600070205080204" pitchFamily="34" charset="-128"/>
              </a:rPr>
              <a:t>The Structure of the class is as follows,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EA3800"/>
                </a:solidFill>
                <a:ea typeface="MS PGothic" panose="020B0600070205080204" pitchFamily="34" charset="-128"/>
              </a:rPr>
              <a:t>class</a:t>
            </a:r>
            <a:r>
              <a:rPr lang="en-US" altLang="zh-CN" sz="2000" dirty="0">
                <a:solidFill>
                  <a:schemeClr val="tx2"/>
                </a:solidFill>
                <a:ea typeface="MS PGothic" panose="020B0600070205080204" pitchFamily="34" charset="-128"/>
              </a:rPr>
              <a:t> &lt;</a:t>
            </a:r>
            <a:r>
              <a:rPr lang="en-US" altLang="zh-CN" sz="2000" dirty="0" err="1">
                <a:solidFill>
                  <a:schemeClr val="tx2"/>
                </a:solidFill>
                <a:ea typeface="MS PGothic" panose="020B0600070205080204" pitchFamily="34" charset="-128"/>
              </a:rPr>
              <a:t>ClassName</a:t>
            </a:r>
            <a:r>
              <a:rPr lang="en-US" altLang="zh-CN" sz="2000" dirty="0">
                <a:solidFill>
                  <a:schemeClr val="tx2"/>
                </a:solidFill>
                <a:ea typeface="MS PGothic" panose="020B0600070205080204" pitchFamily="34" charset="-128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ea typeface="MS PGothic" panose="020B0600070205080204" pitchFamily="34" charset="-128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  <a:ea typeface="MS PGothic" panose="020B0600070205080204" pitchFamily="34" charset="-128"/>
              </a:rPr>
              <a:t>	</a:t>
            </a:r>
            <a:r>
              <a:rPr lang="en-US" altLang="zh-CN" sz="1800" dirty="0">
                <a:solidFill>
                  <a:srgbClr val="00B050"/>
                </a:solidFill>
                <a:ea typeface="MS PGothic" panose="020B0600070205080204" pitchFamily="34" charset="-128"/>
              </a:rPr>
              <a:t>// The class implementation goes here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ea typeface="MS PGothic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Left Arrow 11">
            <a:extLst>
              <a:ext uri="{FF2B5EF4-FFF2-40B4-BE49-F238E27FC236}">
                <a16:creationId xmlns:a16="http://schemas.microsoft.com/office/drawing/2014/main" id="{AA561BB5-A1BA-46AB-9AFD-50D582F0D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90800"/>
            <a:ext cx="3810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CCC"/>
          </a:solidFill>
          <a:ln w="25400">
            <a:solidFill>
              <a:srgbClr val="EA38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Double Brace 12">
            <a:extLst>
              <a:ext uri="{FF2B5EF4-FFF2-40B4-BE49-F238E27FC236}">
                <a16:creationId xmlns:a16="http://schemas.microsoft.com/office/drawing/2014/main" id="{66307ED8-A57F-4A52-B01A-76E59CC6D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362200"/>
            <a:ext cx="3429000" cy="5334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b="0">
                <a:latin typeface="Calibri" panose="020F0502020204030204" pitchFamily="34" charset="0"/>
                <a:sym typeface="Calibri" panose="020F0502020204030204" pitchFamily="34" charset="0"/>
              </a:rPr>
              <a:t>This is the class declaration.</a:t>
            </a:r>
          </a:p>
        </p:txBody>
      </p:sp>
      <p:sp>
        <p:nvSpPr>
          <p:cNvPr id="6" name="Double Brace 13">
            <a:extLst>
              <a:ext uri="{FF2B5EF4-FFF2-40B4-BE49-F238E27FC236}">
                <a16:creationId xmlns:a16="http://schemas.microsoft.com/office/drawing/2014/main" id="{FF24ED01-A6C3-40A3-8286-5029FEA7D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52800"/>
            <a:ext cx="3581400" cy="6858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b="0">
                <a:latin typeface="Calibri" panose="020F0502020204030204" pitchFamily="34" charset="0"/>
                <a:sym typeface="Calibri" panose="020F0502020204030204" pitchFamily="34" charset="0"/>
              </a:rPr>
              <a:t>This is the class body implemented within the curly braces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74E821B7-35FE-46E6-A53A-BAA412516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52378"/>
            <a:ext cx="8153400" cy="1200150"/>
          </a:xfrm>
          <a:prstGeom prst="rect">
            <a:avLst/>
          </a:prstGeom>
          <a:solidFill>
            <a:srgbClr val="C5D8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b="0" dirty="0">
                <a:solidFill>
                  <a:schemeClr val="tx2"/>
                </a:solidFill>
              </a:rPr>
              <a:t>The body of the class contains,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chemeClr val="tx2"/>
                </a:solidFill>
              </a:rPr>
              <a:t>  </a:t>
            </a:r>
            <a:r>
              <a:rPr lang="en-US" altLang="en-US" dirty="0">
                <a:solidFill>
                  <a:schemeClr val="tx2"/>
                </a:solidFill>
              </a:rPr>
              <a:t>Variables</a:t>
            </a:r>
            <a:r>
              <a:rPr lang="en-US" altLang="en-US" b="0" dirty="0">
                <a:solidFill>
                  <a:schemeClr val="tx2"/>
                </a:solidFill>
              </a:rPr>
              <a:t> – This is a container for storing class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chemeClr val="tx2"/>
                </a:solidFill>
              </a:rPr>
              <a:t>  </a:t>
            </a:r>
            <a:r>
              <a:rPr lang="en-US" altLang="en-US" dirty="0">
                <a:solidFill>
                  <a:schemeClr val="tx2"/>
                </a:solidFill>
              </a:rPr>
              <a:t>Methods</a:t>
            </a:r>
            <a:r>
              <a:rPr lang="en-US" altLang="en-US" b="0" dirty="0">
                <a:solidFill>
                  <a:schemeClr val="tx2"/>
                </a:solidFill>
              </a:rPr>
              <a:t> – Application behavior implemented and this changes the data (variables values).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793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Java Class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53B6E08-F2F1-4680-A303-32CDEA70F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447800"/>
            <a:ext cx="78486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dirty="0">
                <a:solidFill>
                  <a:srgbClr val="EA3800"/>
                </a:solidFill>
              </a:rPr>
              <a:t>class</a:t>
            </a:r>
            <a:r>
              <a:rPr lang="en-US" altLang="en-US" b="0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Employee</a:t>
            </a:r>
          </a:p>
          <a:p>
            <a:pPr>
              <a:spcBef>
                <a:spcPts val="12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en-US" b="0" dirty="0">
                <a:solidFill>
                  <a:srgbClr val="000000"/>
                </a:solidFill>
              </a:rPr>
              <a:t>       long </a:t>
            </a:r>
            <a:r>
              <a:rPr lang="en-US" altLang="en-US" b="0" dirty="0" err="1">
                <a:solidFill>
                  <a:srgbClr val="000000"/>
                </a:solidFill>
              </a:rPr>
              <a:t>empSalary</a:t>
            </a:r>
            <a:r>
              <a:rPr lang="en-US" altLang="en-US" b="0" dirty="0">
                <a:solidFill>
                  <a:srgbClr val="000000"/>
                </a:solidFill>
              </a:rPr>
              <a:t>=0;</a:t>
            </a:r>
          </a:p>
          <a:p>
            <a:r>
              <a:rPr lang="en-US" altLang="en-US" b="0" dirty="0">
                <a:solidFill>
                  <a:srgbClr val="000000"/>
                </a:solidFill>
              </a:rPr>
              <a:t>       </a:t>
            </a:r>
            <a:r>
              <a:rPr lang="en-US" altLang="en-US" b="0" dirty="0" err="1">
                <a:solidFill>
                  <a:srgbClr val="000000"/>
                </a:solidFill>
              </a:rPr>
              <a:t>int</a:t>
            </a:r>
            <a:r>
              <a:rPr lang="en-US" altLang="en-US" b="0" dirty="0">
                <a:solidFill>
                  <a:srgbClr val="000000"/>
                </a:solidFill>
              </a:rPr>
              <a:t> </a:t>
            </a:r>
            <a:r>
              <a:rPr lang="en-US" altLang="en-US" b="0" dirty="0" err="1">
                <a:solidFill>
                  <a:srgbClr val="000000"/>
                </a:solidFill>
              </a:rPr>
              <a:t>empId</a:t>
            </a:r>
            <a:r>
              <a:rPr lang="en-US" altLang="en-US" b="0" dirty="0">
                <a:solidFill>
                  <a:srgbClr val="000000"/>
                </a:solidFill>
              </a:rPr>
              <a:t>=1025;</a:t>
            </a:r>
          </a:p>
          <a:p>
            <a:endParaRPr lang="en-US" altLang="en-US" b="0" dirty="0">
              <a:solidFill>
                <a:srgbClr val="000000"/>
              </a:solidFill>
            </a:endParaRPr>
          </a:p>
          <a:p>
            <a:r>
              <a:rPr lang="en-US" altLang="en-US" b="0" dirty="0">
                <a:solidFill>
                  <a:srgbClr val="000000"/>
                </a:solidFill>
              </a:rPr>
              <a:t>       void calculateSalary()</a:t>
            </a:r>
          </a:p>
          <a:p>
            <a:r>
              <a:rPr lang="en-US" altLang="en-US" b="0" dirty="0">
                <a:solidFill>
                  <a:srgbClr val="000000"/>
                </a:solidFill>
              </a:rPr>
              <a:t>	{</a:t>
            </a:r>
          </a:p>
          <a:p>
            <a:r>
              <a:rPr lang="en-US" altLang="en-US" b="0" dirty="0">
                <a:solidFill>
                  <a:srgbClr val="000000"/>
                </a:solidFill>
              </a:rPr>
              <a:t>		</a:t>
            </a:r>
            <a:r>
              <a:rPr lang="en-US" altLang="en-US" b="0" dirty="0">
                <a:solidFill>
                  <a:srgbClr val="00B050"/>
                </a:solidFill>
              </a:rPr>
              <a:t>// logics of salary </a:t>
            </a:r>
          </a:p>
          <a:p>
            <a:r>
              <a:rPr lang="en-US" altLang="en-US" b="0" dirty="0">
                <a:solidFill>
                  <a:srgbClr val="00B050"/>
                </a:solidFill>
              </a:rPr>
              <a:t>		//calculation goes in here</a:t>
            </a:r>
          </a:p>
          <a:p>
            <a:r>
              <a:rPr lang="en-US" altLang="en-US" b="0" dirty="0">
                <a:solidFill>
                  <a:srgbClr val="000000"/>
                </a:solidFill>
              </a:rPr>
              <a:t>	       </a:t>
            </a:r>
            <a:r>
              <a:rPr lang="en-US" altLang="en-US" b="0" dirty="0" err="1">
                <a:solidFill>
                  <a:srgbClr val="000000"/>
                </a:solidFill>
              </a:rPr>
              <a:t>empSalary</a:t>
            </a:r>
            <a:r>
              <a:rPr lang="en-US" altLang="en-US" b="0" dirty="0">
                <a:solidFill>
                  <a:srgbClr val="000000"/>
                </a:solidFill>
              </a:rPr>
              <a:t>= 45000;</a:t>
            </a:r>
          </a:p>
          <a:p>
            <a:r>
              <a:rPr lang="en-US" altLang="en-US" b="0" dirty="0">
                <a:solidFill>
                  <a:srgbClr val="000000"/>
                </a:solidFill>
              </a:rPr>
              <a:t>	       </a:t>
            </a:r>
            <a:r>
              <a:rPr lang="en-US" altLang="en-US" b="0" dirty="0" err="1">
                <a:solidFill>
                  <a:srgbClr val="000000"/>
                </a:solidFill>
              </a:rPr>
              <a:t>system.out.println</a:t>
            </a:r>
            <a:r>
              <a:rPr lang="en-US" altLang="en-US" b="0" dirty="0">
                <a:solidFill>
                  <a:srgbClr val="000000"/>
                </a:solidFill>
              </a:rPr>
              <a:t>(“Salary =“+</a:t>
            </a:r>
            <a:r>
              <a:rPr lang="en-US" altLang="en-US" b="0" dirty="0" err="1">
                <a:solidFill>
                  <a:srgbClr val="000000"/>
                </a:solidFill>
              </a:rPr>
              <a:t>empSalary</a:t>
            </a:r>
            <a:r>
              <a:rPr lang="en-US" alt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en-US" b="0" dirty="0">
                <a:solidFill>
                  <a:srgbClr val="000000"/>
                </a:solidFill>
              </a:rPr>
              <a:t>	}</a:t>
            </a:r>
          </a:p>
          <a:p>
            <a:r>
              <a:rPr lang="en-US" altLang="en-US" b="0" dirty="0">
                <a:solidFill>
                  <a:srgbClr val="000000"/>
                </a:solidFill>
              </a:rPr>
              <a:t>}        </a:t>
            </a:r>
            <a:endParaRPr lang="en-US" altLang="en-US" dirty="0">
              <a:solidFill>
                <a:srgbClr val="C00000"/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9A79C5D3-9614-416D-8F20-8830C258F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84" y="5410200"/>
            <a:ext cx="7215116" cy="646113"/>
          </a:xfrm>
          <a:prstGeom prst="rect">
            <a:avLst/>
          </a:prstGeom>
          <a:solidFill>
            <a:srgbClr val="C5D8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</a:rPr>
              <a:t>NOTE:</a:t>
            </a:r>
            <a:r>
              <a:rPr lang="en-US" altLang="en-US" b="0" dirty="0">
                <a:solidFill>
                  <a:schemeClr val="tx2"/>
                </a:solidFill>
              </a:rPr>
              <a:t>  </a:t>
            </a:r>
            <a:r>
              <a:rPr lang="en-US" altLang="en-US" b="0" dirty="0">
                <a:solidFill>
                  <a:schemeClr val="tx2"/>
                </a:solidFill>
                <a:ea typeface="MS PGothic" panose="020B0600070205080204" pitchFamily="34" charset="-128"/>
              </a:rPr>
              <a:t>Java is case sensitive. For  example, “</a:t>
            </a:r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Employee</a:t>
            </a:r>
            <a:r>
              <a:rPr lang="en-US" altLang="en-US" b="0" dirty="0">
                <a:solidFill>
                  <a:schemeClr val="tx2"/>
                </a:solidFill>
                <a:ea typeface="MS PGothic" panose="020B0600070205080204" pitchFamily="34" charset="-128"/>
              </a:rPr>
              <a:t>” and “</a:t>
            </a:r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employee</a:t>
            </a:r>
            <a:r>
              <a:rPr lang="en-US" altLang="en-US" b="0" dirty="0">
                <a:solidFill>
                  <a:schemeClr val="tx2"/>
                </a:solidFill>
                <a:ea typeface="MS PGothic" panose="020B0600070205080204" pitchFamily="34" charset="-128"/>
              </a:rPr>
              <a:t>“ are two different classes.</a:t>
            </a:r>
            <a:endParaRPr lang="en-US" altLang="en-US" b="0" dirty="0">
              <a:solidFill>
                <a:schemeClr val="tx2"/>
              </a:solidFill>
            </a:endParaRPr>
          </a:p>
        </p:txBody>
      </p:sp>
      <p:sp>
        <p:nvSpPr>
          <p:cNvPr id="6" name="Double Brace 8">
            <a:extLst>
              <a:ext uri="{FF2B5EF4-FFF2-40B4-BE49-F238E27FC236}">
                <a16:creationId xmlns:a16="http://schemas.microsoft.com/office/drawing/2014/main" id="{BBCC5CAD-2555-4ACB-8AC1-8EF898DA1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873" y="3486152"/>
            <a:ext cx="4495800" cy="838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b="0">
                <a:solidFill>
                  <a:srgbClr val="EA38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This is the method  definition. </a:t>
            </a:r>
          </a:p>
          <a:p>
            <a:pPr algn="ctr"/>
            <a:r>
              <a:rPr lang="en-US" altLang="en-US" b="0">
                <a:solidFill>
                  <a:srgbClr val="EA38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 salary is stored as 10000 in the variable empSalary and printed in the console.</a:t>
            </a:r>
          </a:p>
        </p:txBody>
      </p:sp>
      <p:sp>
        <p:nvSpPr>
          <p:cNvPr id="7" name="Double Brace 9">
            <a:extLst>
              <a:ext uri="{FF2B5EF4-FFF2-40B4-BE49-F238E27FC236}">
                <a16:creationId xmlns:a16="http://schemas.microsoft.com/office/drawing/2014/main" id="{A309AC44-3CD5-437F-948A-34228065C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2114549"/>
            <a:ext cx="5116773" cy="838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b="0">
                <a:solidFill>
                  <a:srgbClr val="EA38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These are variables declared to store the employee id and the employee salary. The variable has a declaration and data type like integer (or) String.</a:t>
            </a:r>
          </a:p>
        </p:txBody>
      </p:sp>
    </p:spTree>
    <p:extLst>
      <p:ext uri="{BB962C8B-B14F-4D97-AF65-F5344CB8AC3E}">
        <p14:creationId xmlns:p14="http://schemas.microsoft.com/office/powerpoint/2010/main" val="944748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Classes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734B68-AD4E-46C8-BE6D-4EBB2EEBBEA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286000"/>
            <a:ext cx="4724400" cy="2819400"/>
            <a:chOff x="0" y="0"/>
            <a:chExt cx="4724400" cy="281940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1034216C-53AA-4164-89E5-017043FD6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918232"/>
              <a:ext cx="1965870" cy="982935"/>
            </a:xfrm>
            <a:prstGeom prst="roundRect">
              <a:avLst>
                <a:gd name="adj" fmla="val 10000"/>
              </a:avLst>
            </a:prstGeom>
            <a:solidFill>
              <a:srgbClr val="4F81BD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5E7AFD-9305-4D56-AC81-838FF583C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4" y="947021"/>
              <a:ext cx="1908292" cy="925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240" tIns="15240" rIns="15240" bIns="1524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400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Java Classes</a:t>
              </a: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2DF6C55B-963E-42FC-8888-D8E6238991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65452">
              <a:off x="1757738" y="919205"/>
              <a:ext cx="1208922" cy="62753"/>
            </a:xfrm>
            <a:custGeom>
              <a:avLst/>
              <a:gdLst>
                <a:gd name="T0" fmla="*/ 0 w 1208922"/>
                <a:gd name="T1" fmla="*/ 31376 h 62753"/>
                <a:gd name="T2" fmla="*/ 1208922 w 1208922"/>
                <a:gd name="T3" fmla="*/ 31376 h 62753"/>
                <a:gd name="T4" fmla="*/ 0 w 1208922"/>
                <a:gd name="T5" fmla="*/ 0 h 62753"/>
                <a:gd name="T6" fmla="*/ 1208922 w 1208922"/>
                <a:gd name="T7" fmla="*/ 62753 h 62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208922" h="62753">
                  <a:moveTo>
                    <a:pt x="0" y="31376"/>
                  </a:moveTo>
                  <a:lnTo>
                    <a:pt x="1208922" y="31376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5406B9-2C1C-4E72-AE13-A3E2EA3B5F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00000">
              <a:off x="2331976" y="920360"/>
              <a:ext cx="60446" cy="60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2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F0E00BCA-7AA0-4D88-AB8F-3DD2AF3A2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374" y="0"/>
              <a:ext cx="1965870" cy="982935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CE840C-F07A-4A8D-A78F-F63599029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163" y="28789"/>
              <a:ext cx="1908292" cy="925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240" tIns="15240" rIns="15240" bIns="1524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Inbuilt Classes</a:t>
              </a:r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F97D00B2-6F4D-49E1-B2BD-6243769A5D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65451">
              <a:off x="1757738" y="1837438"/>
              <a:ext cx="1208922" cy="62753"/>
            </a:xfrm>
            <a:custGeom>
              <a:avLst/>
              <a:gdLst>
                <a:gd name="T0" fmla="*/ 0 w 1208922"/>
                <a:gd name="T1" fmla="*/ 31376 h 62753"/>
                <a:gd name="T2" fmla="*/ 1208922 w 1208922"/>
                <a:gd name="T3" fmla="*/ 31376 h 62753"/>
                <a:gd name="T4" fmla="*/ 0 w 1208922"/>
                <a:gd name="T5" fmla="*/ 0 h 62753"/>
                <a:gd name="T6" fmla="*/ 1208922 w 1208922"/>
                <a:gd name="T7" fmla="*/ 62753 h 62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208922" h="62753">
                  <a:moveTo>
                    <a:pt x="0" y="31376"/>
                  </a:moveTo>
                  <a:lnTo>
                    <a:pt x="1208922" y="31376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A1F239-4858-485D-96EE-FF6F6F6BD9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40000">
              <a:off x="2331976" y="1838593"/>
              <a:ext cx="60446" cy="60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2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45A1309C-C07A-4D60-962A-7CA5C6840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374" y="1836464"/>
              <a:ext cx="1965870" cy="982935"/>
            </a:xfrm>
            <a:prstGeom prst="roundRect">
              <a:avLst>
                <a:gd name="adj" fmla="val 10000"/>
              </a:avLst>
            </a:prstGeom>
            <a:solidFill>
              <a:srgbClr val="C0504C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0B74BE-0D77-4843-AE50-32E29C8E4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163" y="1865253"/>
              <a:ext cx="1908292" cy="925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240" tIns="15240" rIns="15240" bIns="1524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400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User Defined Classes</a:t>
              </a:r>
            </a:p>
          </p:txBody>
        </p:sp>
      </p:grpSp>
      <p:sp>
        <p:nvSpPr>
          <p:cNvPr id="15" name="Double Brace 5">
            <a:extLst>
              <a:ext uri="{FF2B5EF4-FFF2-40B4-BE49-F238E27FC236}">
                <a16:creationId xmlns:a16="http://schemas.microsoft.com/office/drawing/2014/main" id="{069E44DD-C37E-4ED6-8143-5E2D14758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057400"/>
            <a:ext cx="3124200" cy="12954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0" dirty="0">
                <a:solidFill>
                  <a:schemeClr val="tx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 Java API classes are referred to as </a:t>
            </a:r>
            <a:r>
              <a:rPr lang="en-US" altLang="en-US" sz="1600" dirty="0">
                <a:solidFill>
                  <a:schemeClr val="tx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inbuilt classes</a:t>
            </a:r>
            <a:r>
              <a:rPr lang="en-US" altLang="en-US" sz="1600" b="0" dirty="0">
                <a:solidFill>
                  <a:schemeClr val="tx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.</a:t>
            </a:r>
          </a:p>
          <a:p>
            <a:pPr algn="ctr"/>
            <a:endParaRPr lang="en-US" altLang="en-US" sz="1600" b="0" dirty="0">
              <a:solidFill>
                <a:schemeClr val="tx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algn="ctr"/>
            <a:r>
              <a:rPr lang="en-US" altLang="en-US" sz="1600" b="0" dirty="0">
                <a:solidFill>
                  <a:schemeClr val="tx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en-US" sz="1600" dirty="0">
                <a:solidFill>
                  <a:schemeClr val="tx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Example:</a:t>
            </a:r>
            <a:r>
              <a:rPr lang="en-US" altLang="en-US" sz="1600" b="0" dirty="0">
                <a:solidFill>
                  <a:schemeClr val="tx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String, System etc.</a:t>
            </a:r>
          </a:p>
        </p:txBody>
      </p:sp>
      <p:sp>
        <p:nvSpPr>
          <p:cNvPr id="16" name="Double Brace 6">
            <a:extLst>
              <a:ext uri="{FF2B5EF4-FFF2-40B4-BE49-F238E27FC236}">
                <a16:creationId xmlns:a16="http://schemas.microsoft.com/office/drawing/2014/main" id="{22BF8136-B395-4A5C-A424-2D590C94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3124200" cy="12954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0">
                <a:solidFill>
                  <a:schemeClr val="tx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 Java classes developed by developer to develop the application are called </a:t>
            </a:r>
            <a:r>
              <a:rPr lang="en-US" altLang="en-US" sz="1600">
                <a:solidFill>
                  <a:schemeClr val="tx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User defined classes</a:t>
            </a:r>
            <a:r>
              <a:rPr lang="en-US" altLang="en-US" sz="1600" b="0">
                <a:solidFill>
                  <a:schemeClr val="tx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8625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Packages are used for logically grouping the classes together into a single unit.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In the Java API, classes are grouped into packages.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Example: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7A21894-9E0E-45E8-93E4-C749F1DA267B}"/>
              </a:ext>
            </a:extLst>
          </p:cNvPr>
          <p:cNvGrpSpPr>
            <a:grpSpLocks/>
          </p:cNvGrpSpPr>
          <p:nvPr/>
        </p:nvGrpSpPr>
        <p:grpSpPr bwMode="auto">
          <a:xfrm>
            <a:off x="457201" y="2897342"/>
            <a:ext cx="8077200" cy="3137697"/>
            <a:chOff x="0" y="-103258"/>
            <a:chExt cx="10804564" cy="4222411"/>
          </a:xfrm>
        </p:grpSpPr>
        <p:pic>
          <p:nvPicPr>
            <p:cNvPr id="5" name="Picture 11" descr="apples.jpg">
              <a:extLst>
                <a:ext uri="{FF2B5EF4-FFF2-40B4-BE49-F238E27FC236}">
                  <a16:creationId xmlns:a16="http://schemas.microsoft.com/office/drawing/2014/main" id="{8BD1765A-B05E-4276-8876-8E400FAF81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627" y="-101727"/>
              <a:ext cx="2667000" cy="178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2" descr="apples.jpg">
              <a:extLst>
                <a:ext uri="{FF2B5EF4-FFF2-40B4-BE49-F238E27FC236}">
                  <a16:creationId xmlns:a16="http://schemas.microsoft.com/office/drawing/2014/main" id="{FCD57292-307D-490B-BDEA-D30AE004F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796" y="-103258"/>
              <a:ext cx="2514600" cy="1678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Callout 2 13">
              <a:extLst>
                <a:ext uri="{FF2B5EF4-FFF2-40B4-BE49-F238E27FC236}">
                  <a16:creationId xmlns:a16="http://schemas.microsoft.com/office/drawing/2014/main" id="{6EC8E3BE-F7D0-4716-8FC3-5B7A16AD1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490651"/>
              <a:ext cx="10804564" cy="1628502"/>
            </a:xfrm>
            <a:prstGeom prst="borderCallout2">
              <a:avLst>
                <a:gd name="adj1" fmla="val -61403"/>
                <a:gd name="adj2" fmla="val 60505"/>
                <a:gd name="adj3" fmla="val -5588"/>
                <a:gd name="adj4" fmla="val 44708"/>
                <a:gd name="adj5" fmla="val -59653"/>
                <a:gd name="adj6" fmla="val 34199"/>
              </a:avLst>
            </a:prstGeom>
            <a:solidFill>
              <a:srgbClr val="93B3D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i="1" dirty="0">
                  <a:solidFill>
                    <a:schemeClr val="tx2"/>
                  </a:solidFill>
                </a:rPr>
                <a:t>Both the apple looks similar, </a:t>
              </a:r>
              <a:r>
                <a:rPr lang="en-US" altLang="en-US" sz="1500" dirty="0">
                  <a:solidFill>
                    <a:schemeClr val="tx2"/>
                  </a:solidFill>
                </a:rPr>
                <a:t>If you mix the apples you will end up with a confusion to differentiate the varieties. The box where they are placed helps us to differentiate them.</a:t>
              </a:r>
            </a:p>
            <a:p>
              <a:pPr eaLnBrk="1" hangingPunct="1"/>
              <a:r>
                <a:rPr lang="en-US" altLang="en-US" sz="1500" dirty="0">
                  <a:solidFill>
                    <a:schemeClr val="tx2"/>
                  </a:solidFill>
                </a:rPr>
                <a:t>Similarly though the java classes have the same name using the packages (box) where they reside the classes can be differentiated and used.</a:t>
              </a:r>
            </a:p>
            <a:p>
              <a:endParaRPr lang="en-US" altLang="en-US" sz="1600" i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60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</a:rPr>
              <a:t>Packages helps to organize  classes into a folder structure which will be easy to maintain.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</a:rPr>
              <a:t>Two different packages can have classes  with  the same name. If there is a naming clash, then classes can be accessed with their fully qualified name.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</a:rPr>
              <a:t>Packages provide a level of security, because  you can restrict the class usage,  which you develop in such a way that only the classes in the same package can access it.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9202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81" y="172223"/>
            <a:ext cx="7694023" cy="1132163"/>
          </a:xfrm>
        </p:spPr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altLang="zh-CN" sz="2000" dirty="0"/>
              <a:t>Object creation is a three step process,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/>
              <a:t>Declaration -  </a:t>
            </a:r>
            <a:r>
              <a:rPr lang="en-US" altLang="zh-CN" sz="2000" dirty="0"/>
              <a:t> Giving a name to the object to be created.</a:t>
            </a:r>
            <a:endParaRPr lang="en-US" altLang="zh-CN" sz="2000" b="1" dirty="0"/>
          </a:p>
          <a:p>
            <a:pPr>
              <a:spcBef>
                <a:spcPts val="1200"/>
              </a:spcBef>
            </a:pPr>
            <a:r>
              <a:rPr lang="en-US" altLang="zh-CN" sz="2000" b="1" dirty="0"/>
              <a:t>Instantiation -  </a:t>
            </a:r>
            <a:r>
              <a:rPr lang="en-US" altLang="zh-CN" sz="2000" dirty="0"/>
              <a:t>The new keyword and constructor creates a instance of the object.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/>
              <a:t>&lt;Initialization&gt; -  </a:t>
            </a:r>
            <a:r>
              <a:rPr lang="en-US" altLang="zh-CN" sz="2000" dirty="0"/>
              <a:t>The  values will be initialized using the constructor.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1E68B-75CC-45F6-8E3F-C93FC1206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23" y="4569146"/>
            <a:ext cx="7505131" cy="646112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EA3800"/>
                </a:solidFill>
              </a:rPr>
              <a:t>You will learn more about the </a:t>
            </a:r>
          </a:p>
          <a:p>
            <a:pPr algn="ctr"/>
            <a:r>
              <a:rPr lang="en-US" altLang="en-US" dirty="0">
                <a:solidFill>
                  <a:srgbClr val="EA3800"/>
                </a:solidFill>
              </a:rPr>
              <a:t>constructors and objects in the next sessions.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358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class for Employee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8" y="1656390"/>
            <a:ext cx="8280219" cy="4392297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EA3800"/>
                </a:solidFill>
              </a:rPr>
              <a:t>class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</a:rPr>
              <a:t>EmployeeProgram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public static void  main (String[] </a:t>
            </a:r>
            <a:r>
              <a:rPr lang="en-US" altLang="en-US" sz="1800" dirty="0" err="1">
                <a:solidFill>
                  <a:srgbClr val="000000"/>
                </a:solidFill>
              </a:rPr>
              <a:t>args</a:t>
            </a:r>
            <a:r>
              <a:rPr lang="en-US" altLang="en-US" sz="1800" dirty="0">
                <a:solidFill>
                  <a:srgbClr val="000000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	Employee </a:t>
            </a:r>
            <a:r>
              <a:rPr lang="en-US" altLang="en-US" sz="1800" dirty="0" err="1">
                <a:solidFill>
                  <a:srgbClr val="000000"/>
                </a:solidFill>
              </a:rPr>
              <a:t>empObject</a:t>
            </a:r>
            <a:r>
              <a:rPr lang="en-US" altLang="en-US" sz="1800" dirty="0">
                <a:solidFill>
                  <a:srgbClr val="000000"/>
                </a:solidFill>
              </a:rPr>
              <a:t> =null;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	</a:t>
            </a:r>
            <a:r>
              <a:rPr lang="en-US" altLang="en-US" sz="1800" dirty="0" err="1">
                <a:solidFill>
                  <a:srgbClr val="000000"/>
                </a:solidFill>
              </a:rPr>
              <a:t>empObject</a:t>
            </a:r>
            <a:r>
              <a:rPr lang="en-US" altLang="en-US" sz="1800" dirty="0">
                <a:solidFill>
                  <a:srgbClr val="000000"/>
                </a:solidFill>
              </a:rPr>
              <a:t> = new Employee();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	</a:t>
            </a:r>
            <a:r>
              <a:rPr lang="en-US" altLang="en-US" sz="1800" dirty="0" err="1">
                <a:solidFill>
                  <a:srgbClr val="000000"/>
                </a:solidFill>
              </a:rPr>
              <a:t>empObject.empSalary</a:t>
            </a:r>
            <a:r>
              <a:rPr lang="en-US" altLang="en-US" sz="1800" dirty="0">
                <a:solidFill>
                  <a:srgbClr val="000000"/>
                </a:solidFill>
              </a:rPr>
              <a:t> = 20000;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	</a:t>
            </a:r>
            <a:r>
              <a:rPr lang="en-US" altLang="en-US" sz="1800" dirty="0" err="1">
                <a:solidFill>
                  <a:srgbClr val="000000"/>
                </a:solidFill>
              </a:rPr>
              <a:t>empObject.calculateSalary</a:t>
            </a:r>
            <a:r>
              <a:rPr lang="en-US" altLang="en-US" sz="1800" dirty="0">
                <a:solidFill>
                  <a:srgbClr val="0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}        </a:t>
            </a:r>
            <a:endParaRPr lang="en-US" altLang="en-US" sz="1800" dirty="0">
              <a:solidFill>
                <a:srgbClr val="C00000"/>
              </a:solidFill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Left Arrow 7">
            <a:extLst>
              <a:ext uri="{FF2B5EF4-FFF2-40B4-BE49-F238E27FC236}">
                <a16:creationId xmlns:a16="http://schemas.microsoft.com/office/drawing/2014/main" id="{1D94DA0D-A274-4DB1-88DC-B6D5C05A4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890" y="2573741"/>
            <a:ext cx="3810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CCC"/>
          </a:solidFill>
          <a:ln w="25400">
            <a:solidFill>
              <a:srgbClr val="EA38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Double Brace 10">
            <a:extLst>
              <a:ext uri="{FF2B5EF4-FFF2-40B4-BE49-F238E27FC236}">
                <a16:creationId xmlns:a16="http://schemas.microsoft.com/office/drawing/2014/main" id="{10EF4825-874D-4AF6-82A5-629331F5D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17" y="2271213"/>
            <a:ext cx="3200400" cy="3810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b="0">
                <a:latin typeface="Calibri" panose="020F0502020204030204" pitchFamily="34" charset="0"/>
                <a:sym typeface="Calibri" panose="020F0502020204030204" pitchFamily="34" charset="0"/>
              </a:rPr>
              <a:t>Declares a employee object.</a:t>
            </a:r>
          </a:p>
        </p:txBody>
      </p:sp>
      <p:sp>
        <p:nvSpPr>
          <p:cNvPr id="7" name="Left Arrow 11">
            <a:extLst>
              <a:ext uri="{FF2B5EF4-FFF2-40B4-BE49-F238E27FC236}">
                <a16:creationId xmlns:a16="http://schemas.microsoft.com/office/drawing/2014/main" id="{74FAA9CD-CA47-4B99-B259-1DB52A77B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212" y="3069610"/>
            <a:ext cx="3810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CCC"/>
          </a:solidFill>
          <a:ln w="25400">
            <a:solidFill>
              <a:srgbClr val="EA38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Double Brace 12">
            <a:extLst>
              <a:ext uri="{FF2B5EF4-FFF2-40B4-BE49-F238E27FC236}">
                <a16:creationId xmlns:a16="http://schemas.microsoft.com/office/drawing/2014/main" id="{57DD5B17-39D2-43A8-9DFF-83F8D5FF6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725" y="2780744"/>
            <a:ext cx="3749675" cy="5334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b="0" dirty="0">
                <a:latin typeface="Calibri" panose="020F0502020204030204" pitchFamily="34" charset="0"/>
                <a:sym typeface="Calibri" panose="020F0502020204030204" pitchFamily="34" charset="0"/>
              </a:rPr>
              <a:t>Instantiates and initialize the employee object using constructor.</a:t>
            </a:r>
          </a:p>
        </p:txBody>
      </p:sp>
      <p:sp>
        <p:nvSpPr>
          <p:cNvPr id="9" name="Left Arrow 13">
            <a:extLst>
              <a:ext uri="{FF2B5EF4-FFF2-40B4-BE49-F238E27FC236}">
                <a16:creationId xmlns:a16="http://schemas.microsoft.com/office/drawing/2014/main" id="{4EEE3AE0-D74F-4595-8D70-556D920F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8" y="4021541"/>
            <a:ext cx="3810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CCC"/>
          </a:solidFill>
          <a:ln w="25400">
            <a:solidFill>
              <a:srgbClr val="EA38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Double Brace 15">
            <a:extLst>
              <a:ext uri="{FF2B5EF4-FFF2-40B4-BE49-F238E27FC236}">
                <a16:creationId xmlns:a16="http://schemas.microsoft.com/office/drawing/2014/main" id="{02A8C962-5E5A-494D-87A3-40013CF00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725" y="4121863"/>
            <a:ext cx="3749675" cy="5334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b="0" dirty="0">
                <a:latin typeface="Calibri" panose="020F0502020204030204" pitchFamily="34" charset="0"/>
                <a:sym typeface="Calibri" panose="020F0502020204030204" pitchFamily="34" charset="0"/>
              </a:rPr>
              <a:t>Triggers the calculate salary method in the employee object.</a:t>
            </a:r>
          </a:p>
        </p:txBody>
      </p:sp>
      <p:sp>
        <p:nvSpPr>
          <p:cNvPr id="11" name="Left Arrow 16">
            <a:extLst>
              <a:ext uri="{FF2B5EF4-FFF2-40B4-BE49-F238E27FC236}">
                <a16:creationId xmlns:a16="http://schemas.microsoft.com/office/drawing/2014/main" id="{7F8060FD-6A6D-4547-B250-0BB4C961A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890" y="3559791"/>
            <a:ext cx="3810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CCC"/>
          </a:solidFill>
          <a:ln w="25400">
            <a:solidFill>
              <a:srgbClr val="EA38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Double Brace 17">
            <a:extLst>
              <a:ext uri="{FF2B5EF4-FFF2-40B4-BE49-F238E27FC236}">
                <a16:creationId xmlns:a16="http://schemas.microsoft.com/office/drawing/2014/main" id="{9A90C493-A56D-4A0A-B96A-7668DD2E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17" y="3511114"/>
            <a:ext cx="3749675" cy="5334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b="0" dirty="0">
                <a:latin typeface="Calibri" panose="020F0502020204030204" pitchFamily="34" charset="0"/>
                <a:sym typeface="Calibri" panose="020F0502020204030204" pitchFamily="34" charset="0"/>
              </a:rPr>
              <a:t>Sets the employee salary as 20000.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C9497F88-8BC5-41C6-93AD-C19E80850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17" y="5060819"/>
            <a:ext cx="8153400" cy="646112"/>
          </a:xfrm>
          <a:prstGeom prst="rect">
            <a:avLst/>
          </a:prstGeom>
          <a:solidFill>
            <a:srgbClr val="C5D8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</a:rPr>
              <a:t>This program creates a employee object and invokes the calculateSalary method on the object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4151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46DB-3A44-4094-8D55-D6378D91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Creating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52A8-5DDF-4B7F-B7CD-A3FE137D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 Create a java class  “Student”  add a integer variable “</a:t>
            </a:r>
            <a:r>
              <a:rPr lang="en-US" altLang="en-US" sz="2000" dirty="0" err="1">
                <a:solidFill>
                  <a:srgbClr val="000000"/>
                </a:solidFill>
              </a:rPr>
              <a:t>regId</a:t>
            </a:r>
            <a:r>
              <a:rPr lang="en-US" altLang="en-US" sz="2000" dirty="0">
                <a:solidFill>
                  <a:srgbClr val="000000"/>
                </a:solidFill>
              </a:rPr>
              <a:t>”.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 Create a method “</a:t>
            </a:r>
            <a:r>
              <a:rPr lang="en-US" altLang="en-US" sz="2000" dirty="0" err="1">
                <a:solidFill>
                  <a:srgbClr val="000000"/>
                </a:solidFill>
              </a:rPr>
              <a:t>displayRegId</a:t>
            </a:r>
            <a:r>
              <a:rPr lang="en-US" altLang="en-US" sz="2000" dirty="0">
                <a:solidFill>
                  <a:srgbClr val="000000"/>
                </a:solidFill>
              </a:rPr>
              <a:t>” which will print the “</a:t>
            </a:r>
            <a:r>
              <a:rPr lang="en-US" altLang="en-US" sz="2000" dirty="0" err="1">
                <a:solidFill>
                  <a:srgbClr val="000000"/>
                </a:solidFill>
              </a:rPr>
              <a:t>regId</a:t>
            </a:r>
            <a:r>
              <a:rPr lang="en-US" altLang="en-US" sz="2000" dirty="0">
                <a:solidFill>
                  <a:srgbClr val="000000"/>
                </a:solidFill>
              </a:rPr>
              <a:t>” of the student in the format 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solidFill>
                  <a:srgbClr val="00B050"/>
                </a:solidFill>
              </a:rPr>
              <a:t>	“The student registration id is &lt;</a:t>
            </a:r>
            <a:r>
              <a:rPr lang="en-US" altLang="en-US" sz="2000" dirty="0" err="1">
                <a:solidFill>
                  <a:srgbClr val="00B050"/>
                </a:solidFill>
              </a:rPr>
              <a:t>RegId</a:t>
            </a:r>
            <a:r>
              <a:rPr lang="en-US" altLang="en-US" sz="2000" dirty="0">
                <a:solidFill>
                  <a:srgbClr val="00B050"/>
                </a:solidFill>
              </a:rPr>
              <a:t>&gt;”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 Create a java class “</a:t>
            </a:r>
            <a:r>
              <a:rPr lang="en-US" altLang="en-US" sz="2000" dirty="0" err="1">
                <a:solidFill>
                  <a:srgbClr val="000000"/>
                </a:solidFill>
              </a:rPr>
              <a:t>StudentMain</a:t>
            </a:r>
            <a:r>
              <a:rPr lang="en-US" altLang="en-US" sz="2000" dirty="0">
                <a:solidFill>
                  <a:srgbClr val="000000"/>
                </a:solidFill>
              </a:rPr>
              <a:t>” add a main method which will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</a:rPr>
              <a:t>Create a object instance of the Student class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</a:rPr>
              <a:t>Set the registration id to value “1290”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</a:rPr>
              <a:t>Invoke the method ““</a:t>
            </a:r>
            <a:r>
              <a:rPr lang="en-US" altLang="en-US" sz="2000" dirty="0" err="1">
                <a:solidFill>
                  <a:srgbClr val="000000"/>
                </a:solidFill>
              </a:rPr>
              <a:t>displayRegId</a:t>
            </a:r>
            <a:r>
              <a:rPr lang="en-US" altLang="en-US" sz="2000" dirty="0">
                <a:solidFill>
                  <a:srgbClr val="000000"/>
                </a:solidFill>
              </a:rPr>
              <a:t>””.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 The message needs to be displayed in the console.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Expected Output: </a:t>
            </a:r>
            <a:r>
              <a:rPr lang="en-US" altLang="en-US" sz="2000" dirty="0">
                <a:solidFill>
                  <a:srgbClr val="00B050"/>
                </a:solidFill>
              </a:rPr>
              <a:t>“The student registration id is 1290”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8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3F7-803A-4AC5-A151-4A0D544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http://img.c4learn.com/2012/03/James-Gosling-Father-and-Creator-of-Java-Programming-Languag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1511167"/>
            <a:ext cx="292608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 txBox="1">
            <a:spLocks/>
          </p:cNvSpPr>
          <p:nvPr/>
        </p:nvSpPr>
        <p:spPr>
          <a:xfrm>
            <a:off x="406580" y="1642742"/>
            <a:ext cx="8280219" cy="4392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Java was designed by Sun Microsystems in the </a:t>
            </a:r>
            <a:r>
              <a:rPr lang="en-US" sz="1600" b="1" dirty="0"/>
              <a:t>early 1990s</a:t>
            </a:r>
            <a:r>
              <a:rPr lang="en-US" sz="1600" dirty="0"/>
              <a:t>.</a:t>
            </a:r>
          </a:p>
          <a:p>
            <a:r>
              <a:rPr lang="en-US" sz="1600" dirty="0"/>
              <a:t>Basic aim of java was to solve the problem of </a:t>
            </a:r>
            <a:r>
              <a:rPr lang="en-US" sz="1600" b="1" dirty="0"/>
              <a:t>connecting                                      many household machines</a:t>
            </a:r>
            <a:r>
              <a:rPr lang="en-US" sz="1600" dirty="0"/>
              <a:t> together.</a:t>
            </a:r>
          </a:p>
          <a:p>
            <a:r>
              <a:rPr lang="en-US" sz="1600" dirty="0"/>
              <a:t>Earlier Name of Java : </a:t>
            </a:r>
            <a:r>
              <a:rPr lang="en-US" sz="1600" b="1" dirty="0"/>
              <a:t>OAK</a:t>
            </a:r>
            <a:endParaRPr lang="en-US" sz="1600" dirty="0"/>
          </a:p>
          <a:p>
            <a:r>
              <a:rPr lang="en-US" sz="1600" dirty="0"/>
              <a:t>Creator of Java: </a:t>
            </a:r>
            <a:r>
              <a:rPr lang="en-US" sz="1600" b="1" dirty="0"/>
              <a:t>Mr. James Gosling</a:t>
            </a:r>
            <a:r>
              <a:rPr lang="en-US" sz="1600" dirty="0"/>
              <a:t> (the father of Java)</a:t>
            </a:r>
          </a:p>
          <a:p>
            <a:r>
              <a:rPr lang="en-US" sz="1600" dirty="0"/>
              <a:t>As there was another language called Oak , they decided                                                           to rename OAK. New name was given to OAK , OAK was                                                               renamed Java in </a:t>
            </a:r>
            <a:r>
              <a:rPr lang="en-US" sz="1600" b="1" dirty="0"/>
              <a:t>1994</a:t>
            </a:r>
            <a:endParaRPr lang="en-US" sz="1600" dirty="0"/>
          </a:p>
          <a:p>
            <a:r>
              <a:rPr lang="en-US" sz="1600" dirty="0"/>
              <a:t>Java was publicly released on </a:t>
            </a:r>
            <a:r>
              <a:rPr lang="en-US" sz="1600" b="1" dirty="0"/>
              <a:t>May 27, 1995</a:t>
            </a:r>
            <a:endParaRPr lang="en-US" sz="1600" dirty="0"/>
          </a:p>
          <a:p>
            <a:r>
              <a:rPr lang="en-US" sz="1600" dirty="0"/>
              <a:t>Java was targeted at </a:t>
            </a:r>
            <a:r>
              <a:rPr lang="en-US" sz="1600" b="1" dirty="0"/>
              <a:t>Internet development</a:t>
            </a:r>
          </a:p>
          <a:p>
            <a:r>
              <a:rPr lang="en-US" sz="1600" dirty="0"/>
              <a:t>It has syntax similar to c and c++ languages, but has vastly improved features.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43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EC2D-F11C-474D-9D64-A644713D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dirty="0"/>
              <a:t>– Creating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D8A1-98AA-4D0C-ABD4-E65FFC18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Create  a Class “Calculator” with two integer variables “op1” &amp; “op2”.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Create a method “</a:t>
            </a:r>
            <a:r>
              <a:rPr lang="en-US" altLang="en-US" sz="2000" dirty="0" err="1">
                <a:solidFill>
                  <a:srgbClr val="000000"/>
                </a:solidFill>
              </a:rPr>
              <a:t>displayOperand</a:t>
            </a:r>
            <a:r>
              <a:rPr lang="en-US" altLang="en-US" sz="2000" dirty="0">
                <a:solidFill>
                  <a:srgbClr val="000000"/>
                </a:solidFill>
              </a:rPr>
              <a:t>” and add the logic of displaying the variable values in the below format,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solidFill>
                  <a:srgbClr val="00B050"/>
                </a:solidFill>
              </a:rPr>
              <a:t>“The value of operand 1 is &lt;op1 Value&gt;”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solidFill>
                  <a:srgbClr val="00B050"/>
                </a:solidFill>
              </a:rPr>
              <a:t>“The value of operand 2 is &lt;op2 Value&gt;”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Create a main class “</a:t>
            </a:r>
            <a:r>
              <a:rPr lang="en-US" altLang="en-US" sz="2000" dirty="0" err="1">
                <a:solidFill>
                  <a:srgbClr val="000000"/>
                </a:solidFill>
              </a:rPr>
              <a:t>CalculatorMain</a:t>
            </a:r>
            <a:r>
              <a:rPr lang="en-US" altLang="en-US" sz="2000" dirty="0">
                <a:solidFill>
                  <a:srgbClr val="000000"/>
                </a:solidFill>
              </a:rPr>
              <a:t>” implement the following logic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Set the value of “op1” as 98 and “op2” as 43.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Invoke the method </a:t>
            </a:r>
            <a:r>
              <a:rPr lang="en-US" altLang="en-US" sz="2000" dirty="0" err="1">
                <a:solidFill>
                  <a:srgbClr val="000000"/>
                </a:solidFill>
              </a:rPr>
              <a:t>displayOperand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The message should be displayed as mentioned in point # 2.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9789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Reflect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62" y="2039815"/>
            <a:ext cx="1360339" cy="14921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3" y="2039815"/>
            <a:ext cx="1395047" cy="1492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262" y="1720840"/>
            <a:ext cx="8229600" cy="3898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800"/>
              </a:spcBef>
            </a:pPr>
            <a:r>
              <a:rPr lang="en-US" dirty="0"/>
              <a:t>Trainees to reflect the following topics before proceeding.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altLang="zh-CN" dirty="0"/>
              <a:t>  How can java class be logically grouped?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altLang="zh-CN" dirty="0"/>
              <a:t>  What are the benefits of java packages. 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altLang="zh-CN" dirty="0"/>
              <a:t>  What is the keyword used for creating objects?.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86167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E73-C25E-4764-B546-F3ED6E4D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3FB2-84DC-471E-BF9F-CBB7A102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  <a:latin typeface="Vivaldi" panose="03020602050506090804" pitchFamily="66" charset="0"/>
              </a:rPr>
              <a:t>You have successfully completed </a:t>
            </a:r>
            <a:r>
              <a:rPr lang="en-US" sz="6600" b="1" dirty="0">
                <a:solidFill>
                  <a:srgbClr val="C00000"/>
                </a:solidFill>
                <a:latin typeface="Trebuchet MS" panose="020B0603020202020204" pitchFamily="34" charset="0"/>
                <a:cs typeface="Gisha" panose="020B0502040204020203" pitchFamily="34" charset="-79"/>
              </a:rPr>
              <a:t>Introduction </a:t>
            </a:r>
            <a:r>
              <a:rPr lang="en-US" sz="6600" b="1">
                <a:solidFill>
                  <a:srgbClr val="C00000"/>
                </a:solidFill>
                <a:latin typeface="Trebuchet MS" panose="020B0603020202020204" pitchFamily="34" charset="0"/>
                <a:cs typeface="Gisha" panose="020B0502040204020203" pitchFamily="34" charset="-79"/>
              </a:rPr>
              <a:t>to </a:t>
            </a:r>
          </a:p>
          <a:p>
            <a:pPr marL="0" indent="0" algn="ctr">
              <a:buNone/>
            </a:pPr>
            <a:r>
              <a:rPr lang="en-US" sz="6600" b="1">
                <a:solidFill>
                  <a:srgbClr val="C00000"/>
                </a:solidFill>
                <a:latin typeface="Trebuchet MS" panose="020B0603020202020204" pitchFamily="34" charset="0"/>
                <a:cs typeface="Gisha" panose="020B0502040204020203" pitchFamily="34" charset="-79"/>
              </a:rPr>
              <a:t>Java</a:t>
            </a:r>
            <a:endParaRPr lang="en-US" sz="6600" b="1" dirty="0">
              <a:solidFill>
                <a:srgbClr val="C00000"/>
              </a:solidFill>
              <a:latin typeface="Trebuchet MS" panose="020B0603020202020204" pitchFamily="34" charset="0"/>
              <a:cs typeface="Gisha" panose="020B0502040204020203" pitchFamily="34" charset="-7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E4FA99-EE56-4F03-9AFC-E86EF738A22F}"/>
              </a:ext>
            </a:extLst>
          </p:cNvPr>
          <p:cNvSpPr txBox="1">
            <a:spLocks/>
          </p:cNvSpPr>
          <p:nvPr/>
        </p:nvSpPr>
        <p:spPr>
          <a:xfrm>
            <a:off x="1449977" y="12425"/>
            <a:ext cx="7694023" cy="113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8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Java is an object oriented.</a:t>
            </a:r>
          </a:p>
          <a:p>
            <a:r>
              <a:rPr lang="en-US" sz="1800" dirty="0"/>
              <a:t>A single representation of a program could be executed on multiple operating systems</a:t>
            </a:r>
          </a:p>
          <a:p>
            <a:r>
              <a:rPr lang="en-US" sz="1800" dirty="0"/>
              <a:t>It should fully support network programming</a:t>
            </a:r>
          </a:p>
          <a:p>
            <a:r>
              <a:rPr lang="en-US" sz="1800" dirty="0"/>
              <a:t>It should execute code from remote sources securely</a:t>
            </a:r>
          </a:p>
          <a:p>
            <a:r>
              <a:rPr lang="en-US" sz="1800" dirty="0"/>
              <a:t>It should be easy to use</a:t>
            </a:r>
          </a:p>
          <a:p>
            <a:r>
              <a:rPr lang="en-US" sz="1800" dirty="0"/>
              <a:t>It should be “robust and secure”.</a:t>
            </a:r>
          </a:p>
          <a:p>
            <a:r>
              <a:rPr lang="en-US" sz="1800" dirty="0"/>
              <a:t>It should be “architecture-neutral and portable”.</a:t>
            </a:r>
          </a:p>
          <a:p>
            <a:r>
              <a:rPr lang="en-US" sz="1800" dirty="0"/>
              <a:t>It should execute with “high performance”.</a:t>
            </a:r>
          </a:p>
          <a:p>
            <a:r>
              <a:rPr lang="en-US" sz="1800" dirty="0"/>
              <a:t>It should be “interpreted, threaded, and dynamic”.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of Java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3E0250F4-8C93-490D-9476-E35FE188D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81461"/>
              </p:ext>
            </p:extLst>
          </p:nvPr>
        </p:nvGraphicFramePr>
        <p:xfrm>
          <a:off x="612559" y="1828800"/>
          <a:ext cx="7476363" cy="4693920"/>
        </p:xfrm>
        <a:graphic>
          <a:graphicData uri="http://schemas.openxmlformats.org/drawingml/2006/table">
            <a:tbl>
              <a:tblPr/>
              <a:tblGrid>
                <a:gridCol w="2476832">
                  <a:extLst>
                    <a:ext uri="{9D8B030D-6E8A-4147-A177-3AD203B41FA5}">
                      <a16:colId xmlns:a16="http://schemas.microsoft.com/office/drawing/2014/main" val="3596657990"/>
                    </a:ext>
                  </a:extLst>
                </a:gridCol>
                <a:gridCol w="2499766">
                  <a:extLst>
                    <a:ext uri="{9D8B030D-6E8A-4147-A177-3AD203B41FA5}">
                      <a16:colId xmlns:a16="http://schemas.microsoft.com/office/drawing/2014/main" val="1697286984"/>
                    </a:ext>
                  </a:extLst>
                </a:gridCol>
                <a:gridCol w="2499765">
                  <a:extLst>
                    <a:ext uri="{9D8B030D-6E8A-4147-A177-3AD203B41FA5}">
                      <a16:colId xmlns:a16="http://schemas.microsoft.com/office/drawing/2014/main" val="2613430565"/>
                    </a:ext>
                  </a:extLst>
                </a:gridCol>
              </a:tblGrid>
              <a:tr h="4188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Java Version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Release Date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Year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06078"/>
                  </a:ext>
                </a:extLst>
              </a:tr>
              <a:tr h="4172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JDK Beta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1995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805374"/>
                  </a:ext>
                </a:extLst>
              </a:tr>
              <a:tr h="41881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JDK 1.0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January 23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1996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736101"/>
                  </a:ext>
                </a:extLst>
              </a:tr>
              <a:tr h="4172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JDK 1.1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February 19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1997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081348"/>
                  </a:ext>
                </a:extLst>
              </a:tr>
              <a:tr h="41881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J2SE 1.2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December 8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1998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491739"/>
                  </a:ext>
                </a:extLst>
              </a:tr>
              <a:tr h="41881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J2SE 1.3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May 8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2000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3366"/>
                  </a:ext>
                </a:extLst>
              </a:tr>
              <a:tr h="4172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J2SE 1.4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February 6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2002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58738"/>
                  </a:ext>
                </a:extLst>
              </a:tr>
              <a:tr h="41881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J2SE 5.0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September 30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2004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255612"/>
                  </a:ext>
                </a:extLst>
              </a:tr>
              <a:tr h="4172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Java SE 6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December 11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2006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53538"/>
                  </a:ext>
                </a:extLst>
              </a:tr>
              <a:tr h="41881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Java SE 7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July 28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2011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53088"/>
                  </a:ext>
                </a:extLst>
              </a:tr>
              <a:tr h="41881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Java SE 8 (LTS)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March 18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2014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0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92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of Java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3E0250F4-8C93-490D-9476-E35FE188D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93254"/>
              </p:ext>
            </p:extLst>
          </p:nvPr>
        </p:nvGraphicFramePr>
        <p:xfrm>
          <a:off x="585926" y="1828800"/>
          <a:ext cx="7502996" cy="4693920"/>
        </p:xfrm>
        <a:graphic>
          <a:graphicData uri="http://schemas.openxmlformats.org/drawingml/2006/table">
            <a:tbl>
              <a:tblPr/>
              <a:tblGrid>
                <a:gridCol w="2503465">
                  <a:extLst>
                    <a:ext uri="{9D8B030D-6E8A-4147-A177-3AD203B41FA5}">
                      <a16:colId xmlns:a16="http://schemas.microsoft.com/office/drawing/2014/main" val="3596657990"/>
                    </a:ext>
                  </a:extLst>
                </a:gridCol>
                <a:gridCol w="2499766">
                  <a:extLst>
                    <a:ext uri="{9D8B030D-6E8A-4147-A177-3AD203B41FA5}">
                      <a16:colId xmlns:a16="http://schemas.microsoft.com/office/drawing/2014/main" val="1697286984"/>
                    </a:ext>
                  </a:extLst>
                </a:gridCol>
                <a:gridCol w="2499765">
                  <a:extLst>
                    <a:ext uri="{9D8B030D-6E8A-4147-A177-3AD203B41FA5}">
                      <a16:colId xmlns:a16="http://schemas.microsoft.com/office/drawing/2014/main" val="2613430565"/>
                    </a:ext>
                  </a:extLst>
                </a:gridCol>
              </a:tblGrid>
              <a:tr h="4188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Java Version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Release Date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Year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06078"/>
                  </a:ext>
                </a:extLst>
              </a:tr>
              <a:tr h="4172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Java SE 9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 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2017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805374"/>
                  </a:ext>
                </a:extLst>
              </a:tr>
              <a:tr h="41881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Java SE 10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March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2018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736101"/>
                  </a:ext>
                </a:extLst>
              </a:tr>
              <a:tr h="4172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Java SE 11 (LTS)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September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2018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081348"/>
                  </a:ext>
                </a:extLst>
              </a:tr>
              <a:tr h="41881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Java SE 12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March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2019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491739"/>
                  </a:ext>
                </a:extLst>
              </a:tr>
              <a:tr h="41881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Java SE 13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September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2019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3366"/>
                  </a:ext>
                </a:extLst>
              </a:tr>
              <a:tr h="4172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Java SE 14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March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2020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58738"/>
                  </a:ext>
                </a:extLst>
              </a:tr>
              <a:tr h="41881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Java SE 15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September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2020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255612"/>
                  </a:ext>
                </a:extLst>
              </a:tr>
              <a:tr h="4172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Java SE 16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March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2021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53538"/>
                  </a:ext>
                </a:extLst>
              </a:tr>
              <a:tr h="41881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Java SE 17 (LTS)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September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2021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53088"/>
                  </a:ext>
                </a:extLst>
              </a:tr>
              <a:tr h="41881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Java SE 18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March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2022</a:t>
                      </a:r>
                    </a:p>
                  </a:txBody>
                  <a:tcPr marL="76200" marR="76200" marT="76200" marB="76200" anchor="ctr">
                    <a:lnL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89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82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Editions</a:t>
            </a:r>
          </a:p>
        </p:txBody>
      </p: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492368" y="1524000"/>
            <a:ext cx="8182709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393700" indent="-15716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marL="0" lvl="1" indent="0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</a:rPr>
              <a:t>The following are the Java frameworks,</a:t>
            </a:r>
          </a:p>
          <a:p>
            <a:pPr marL="0" lvl="1" indent="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  Java SE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- Java Platform, Standard Edition or Java SE is a widely used platform for programming in the Java language. This is the Java Platform used to deploy portable applications for general use. In practical terms, Java SE consists of a virtual machine, which is used to run Java programs, together with a set of libraries.</a:t>
            </a:r>
          </a:p>
          <a:p>
            <a:pPr marL="0" lvl="1" indent="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   Library Examples: </a:t>
            </a:r>
            <a:r>
              <a:rPr lang="en-US" altLang="en-US" sz="1400" dirty="0">
                <a:solidFill>
                  <a:srgbClr val="0070C0"/>
                </a:solidFill>
                <a:cs typeface="Calibri" panose="020F0502020204030204" pitchFamily="34" charset="0"/>
              </a:rPr>
              <a:t> </a:t>
            </a:r>
            <a:r>
              <a:rPr lang="en-US" altLang="en-US" sz="1400" b="0" dirty="0" err="1">
                <a:solidFill>
                  <a:srgbClr val="0070C0"/>
                </a:solidFill>
                <a:cs typeface="Calibri" panose="020F0502020204030204" pitchFamily="34" charset="0"/>
              </a:rPr>
              <a:t>java.lang</a:t>
            </a:r>
            <a:r>
              <a:rPr lang="en-US" altLang="en-US" sz="1400" b="0" dirty="0">
                <a:solidFill>
                  <a:srgbClr val="0070C0"/>
                </a:solidFill>
                <a:cs typeface="Calibri" panose="020F0502020204030204" pitchFamily="34" charset="0"/>
              </a:rPr>
              <a:t>.*, java.net.*, jav.io.*, </a:t>
            </a:r>
            <a:r>
              <a:rPr lang="en-US" altLang="en-US" sz="1400" b="0" dirty="0" err="1">
                <a:solidFill>
                  <a:srgbClr val="0070C0"/>
                </a:solidFill>
                <a:cs typeface="Calibri" panose="020F0502020204030204" pitchFamily="34" charset="0"/>
              </a:rPr>
              <a:t>java.util</a:t>
            </a:r>
            <a:r>
              <a:rPr lang="en-US" altLang="en-US" sz="1400" b="0" dirty="0">
                <a:solidFill>
                  <a:srgbClr val="0070C0"/>
                </a:solidFill>
                <a:cs typeface="Calibri" panose="020F0502020204030204" pitchFamily="34" charset="0"/>
              </a:rPr>
              <a:t>.*.</a:t>
            </a:r>
          </a:p>
          <a:p>
            <a:pPr marL="0" lvl="1" indent="0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altLang="en-US" sz="1400" dirty="0">
              <a:solidFill>
                <a:srgbClr val="0070C0"/>
              </a:solidFill>
              <a:cs typeface="Calibri" panose="020F0502020204030204" pitchFamily="34" charset="0"/>
            </a:endParaRP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  Java EE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- Java Platform, Enterprise Edition or Java EE is a widely used platform for server programming. The applications developed using JEE stack can be deployed in N tier fashion in appropriate application servers and remotely accessed. 	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SzPct val="85000"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    Examples: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sz="1400" b="0" dirty="0">
                <a:solidFill>
                  <a:srgbClr val="0070C0"/>
                </a:solidFill>
                <a:cs typeface="Calibri" panose="020F0502020204030204" pitchFamily="34" charset="0"/>
              </a:rPr>
              <a:t>EJB, Servlet,  JSP, JSF , JMS etc.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SzPct val="85000"/>
            </a:pPr>
            <a:endParaRPr lang="en-US" altLang="en-US" sz="1600" b="0" dirty="0">
              <a:solidFill>
                <a:srgbClr val="0070C0"/>
              </a:solidFill>
              <a:cs typeface="Calibri" panose="020F0502020204030204" pitchFamily="34" charset="0"/>
            </a:endParaRP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  Java ME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- Java Platform, Micro Edition, or Java ME, is a Java platform designed for embedded systems such as mobile devices , PDA etc. Target devices range from industrial controls to mobile phones and set-top boxes. 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SzPct val="85000"/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    Examples: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Connected Limited Device Configuration (</a:t>
            </a:r>
            <a:r>
              <a:rPr lang="en-US" altLang="en-US" sz="1400" b="0" dirty="0">
                <a:solidFill>
                  <a:srgbClr val="0070C0"/>
                </a:solidFill>
                <a:cs typeface="Calibri" panose="020F0502020204030204" pitchFamily="34" charset="0"/>
              </a:rPr>
              <a:t>CLDC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), Mobile Information Device Profile  (</a:t>
            </a:r>
            <a:r>
              <a:rPr lang="en-US" altLang="en-US" sz="1400" b="0" dirty="0">
                <a:solidFill>
                  <a:srgbClr val="0070C0"/>
                </a:solidFill>
                <a:cs typeface="Calibri" panose="020F0502020204030204" pitchFamily="34" charset="0"/>
              </a:rPr>
              <a:t>MIDP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), Information Module Profile (</a:t>
            </a:r>
            <a:r>
              <a:rPr lang="en-US" altLang="en-US" sz="1400" b="0" dirty="0">
                <a:solidFill>
                  <a:srgbClr val="0070C0"/>
                </a:solidFill>
                <a:cs typeface="Calibri" panose="020F0502020204030204" pitchFamily="34" charset="0"/>
              </a:rPr>
              <a:t>IMP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).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451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happens after you develop a Java code?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Java Code is compiled and converted to a byte code rather than a native code. 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altLang="zh-CN" sz="1800" dirty="0">
              <a:sym typeface="Arial" panose="020B0604020202020204" pitchFamily="34" charset="0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English is an language  which can understood by many people across the world. Similarly byte code is a format that can be run in many platforms Unix, Windows, Linux and also irrespective of hardware's.</a:t>
            </a:r>
            <a:endParaRPr lang="en-US" altLang="zh-CN" sz="20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923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JDK vs JRE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altLang="zh-CN" sz="1600" b="1" dirty="0">
                <a:sym typeface="Arial" panose="020B0604020202020204" pitchFamily="34" charset="0"/>
              </a:rPr>
              <a:t>What is Java JDK? 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altLang="zh-CN" sz="1600" b="1" dirty="0">
                <a:sym typeface="Arial" panose="020B0604020202020204" pitchFamily="34" charset="0"/>
              </a:rPr>
              <a:t>JDK </a:t>
            </a:r>
            <a:r>
              <a:rPr lang="en-US" altLang="zh-CN" sz="1600" dirty="0">
                <a:sym typeface="Arial" panose="020B0604020202020204" pitchFamily="34" charset="0"/>
              </a:rPr>
              <a:t>stands for </a:t>
            </a:r>
            <a:r>
              <a:rPr lang="en-US" altLang="zh-CN" sz="1600" b="1" dirty="0">
                <a:sym typeface="Arial" panose="020B0604020202020204" pitchFamily="34" charset="0"/>
              </a:rPr>
              <a:t>J</a:t>
            </a:r>
            <a:r>
              <a:rPr lang="en-US" altLang="zh-CN" sz="1600" dirty="0">
                <a:sym typeface="Arial" panose="020B0604020202020204" pitchFamily="34" charset="0"/>
              </a:rPr>
              <a:t>ava </a:t>
            </a:r>
            <a:r>
              <a:rPr lang="en-US" altLang="zh-CN" sz="1600" b="1" dirty="0">
                <a:sym typeface="Arial" panose="020B0604020202020204" pitchFamily="34" charset="0"/>
              </a:rPr>
              <a:t>D</a:t>
            </a:r>
            <a:r>
              <a:rPr lang="en-US" altLang="zh-CN" sz="1600" dirty="0">
                <a:sym typeface="Arial" panose="020B0604020202020204" pitchFamily="34" charset="0"/>
              </a:rPr>
              <a:t>evelopment </a:t>
            </a:r>
            <a:r>
              <a:rPr lang="en-US" altLang="zh-CN" sz="1600" b="1" dirty="0">
                <a:sym typeface="Arial" panose="020B0604020202020204" pitchFamily="34" charset="0"/>
              </a:rPr>
              <a:t>K</a:t>
            </a:r>
            <a:r>
              <a:rPr lang="en-US" altLang="zh-CN" sz="1600" dirty="0">
                <a:sym typeface="Arial" panose="020B0604020202020204" pitchFamily="34" charset="0"/>
              </a:rPr>
              <a:t>it is a package used for developing java applications and converting the java code to Byte codes. The conversion is typically done using Java compilers.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altLang="zh-CN" sz="1600" b="1" i="1" dirty="0">
                <a:sym typeface="Arial" panose="020B0604020202020204" pitchFamily="34" charset="0"/>
              </a:rPr>
              <a:t>For developing and running Java applications go for the bulkier Java JDK.</a:t>
            </a:r>
          </a:p>
          <a:p>
            <a:pPr marL="457200" lvl="1" indent="0">
              <a:spcBef>
                <a:spcPct val="20000"/>
              </a:spcBef>
              <a:buClr>
                <a:schemeClr val="accent1"/>
              </a:buClr>
              <a:buSzPct val="85000"/>
              <a:buNone/>
            </a:pPr>
            <a:endParaRPr lang="en-US" altLang="en-US" sz="1600" dirty="0">
              <a:sym typeface="Arial" panose="020B0604020202020204" pitchFamily="34" charset="0"/>
            </a:endParaRPr>
          </a:p>
          <a:p>
            <a:pPr marL="0" lvl="1" indent="0">
              <a:spcBef>
                <a:spcPct val="20000"/>
              </a:spcBef>
              <a:buClr>
                <a:schemeClr val="accent1"/>
              </a:buClr>
              <a:buSzPct val="85000"/>
              <a:buNone/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</a:rPr>
              <a:t>What is JRE?</a:t>
            </a:r>
          </a:p>
          <a:p>
            <a:pPr marL="0" lvl="1" indent="0">
              <a:spcBef>
                <a:spcPct val="20000"/>
              </a:spcBef>
              <a:buClr>
                <a:schemeClr val="accent1"/>
              </a:buClr>
              <a:buSzPct val="85000"/>
              <a:buNone/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</a:rPr>
              <a:t>JRE stands for Java runtime environment is used for executing java applications . It converts the java byte code to the necessary native code based on the underlying platform. </a:t>
            </a:r>
          </a:p>
          <a:p>
            <a:pPr marL="0" lvl="1" indent="0">
              <a:spcBef>
                <a:spcPct val="20000"/>
              </a:spcBef>
              <a:buClr>
                <a:schemeClr val="accent1"/>
              </a:buClr>
              <a:buSzPct val="85000"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Calibri" panose="020F0502020204030204" pitchFamily="34" charset="0"/>
              </a:rPr>
              <a:t>If you want java applications to be executed go for lighter versions JRE.</a:t>
            </a:r>
          </a:p>
          <a:p>
            <a:pPr marL="0" lvl="1" indent="0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altLang="en-US" sz="16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lvl="1" indent="0">
              <a:spcBef>
                <a:spcPct val="20000"/>
              </a:spcBef>
              <a:buClr>
                <a:schemeClr val="accent1"/>
              </a:buClr>
              <a:buSzPct val="85000"/>
              <a:buNone/>
            </a:pPr>
            <a:r>
              <a:rPr lang="en-US" altLang="en-US" sz="1550" dirty="0">
                <a:solidFill>
                  <a:srgbClr val="000000"/>
                </a:solidFill>
                <a:cs typeface="Calibri" panose="020F0502020204030204" pitchFamily="34" charset="0"/>
              </a:rPr>
              <a:t>There are different JRE  versions for different platforms such as Linux, Windows, Unix etc.</a:t>
            </a:r>
          </a:p>
          <a:p>
            <a:pPr marL="0" lvl="1" indent="0">
              <a:spcBef>
                <a:spcPct val="20000"/>
              </a:spcBef>
              <a:buClr>
                <a:schemeClr val="accent1"/>
              </a:buClr>
              <a:buSzPct val="85000"/>
              <a:buNone/>
            </a:pPr>
            <a:endParaRPr lang="en-US" altLang="en-US" sz="1600" dirty="0"/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altLang="zh-CN" sz="1800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533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1127</TotalTime>
  <Words>2777</Words>
  <Application>Microsoft Office PowerPoint</Application>
  <PresentationFormat>On-screen Show (4:3)</PresentationFormat>
  <Paragraphs>381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Trebuchet MS</vt:lpstr>
      <vt:lpstr>Vivaldi</vt:lpstr>
      <vt:lpstr>Wingdings</vt:lpstr>
      <vt:lpstr>Office Theme</vt:lpstr>
      <vt:lpstr>JAVA @11</vt:lpstr>
      <vt:lpstr>Objective</vt:lpstr>
      <vt:lpstr>Introduction</vt:lpstr>
      <vt:lpstr>Goals</vt:lpstr>
      <vt:lpstr>Versions of Java</vt:lpstr>
      <vt:lpstr>Versions of Java</vt:lpstr>
      <vt:lpstr>Java Editions</vt:lpstr>
      <vt:lpstr>Java Code</vt:lpstr>
      <vt:lpstr>Java JDK vs JRE</vt:lpstr>
      <vt:lpstr>Basic steps to develop a Java program</vt:lpstr>
      <vt:lpstr>Components of Java</vt:lpstr>
      <vt:lpstr>What is JVM?</vt:lpstr>
      <vt:lpstr>How is Java portable?</vt:lpstr>
      <vt:lpstr>Example – First Java Program</vt:lpstr>
      <vt:lpstr>Java path settings</vt:lpstr>
      <vt:lpstr>Example – First Java Program</vt:lpstr>
      <vt:lpstr>Alternate for path settings</vt:lpstr>
      <vt:lpstr>Lets Analyze the Code</vt:lpstr>
      <vt:lpstr>Lets Analyze the Code</vt:lpstr>
      <vt:lpstr>Time To Reflect</vt:lpstr>
      <vt:lpstr>What are Java classes?</vt:lpstr>
      <vt:lpstr>Structure of a Class</vt:lpstr>
      <vt:lpstr>A Sample Java Class</vt:lpstr>
      <vt:lpstr>Types of Classes</vt:lpstr>
      <vt:lpstr>Packages</vt:lpstr>
      <vt:lpstr>Benefits of using packages</vt:lpstr>
      <vt:lpstr>Creating an Object</vt:lpstr>
      <vt:lpstr>Main class for Employee</vt:lpstr>
      <vt:lpstr>Example – Creating an Object</vt:lpstr>
      <vt:lpstr>Example – Creating an Object</vt:lpstr>
      <vt:lpstr>Time To Reflect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Marikannan Rajendran</cp:lastModifiedBy>
  <cp:revision>37</cp:revision>
  <dcterms:created xsi:type="dcterms:W3CDTF">2017-10-28T05:09:06Z</dcterms:created>
  <dcterms:modified xsi:type="dcterms:W3CDTF">2022-04-01T11:51:32Z</dcterms:modified>
</cp:coreProperties>
</file>