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80"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8" r:id="rId26"/>
    <p:sldId id="290" r:id="rId27"/>
    <p:sldId id="289" r:id="rId28"/>
    <p:sldId id="282" r:id="rId29"/>
    <p:sldId id="286" r:id="rId30"/>
    <p:sldId id="305" r:id="rId31"/>
    <p:sldId id="306" r:id="rId32"/>
    <p:sldId id="287" r:id="rId33"/>
    <p:sldId id="293" r:id="rId34"/>
    <p:sldId id="294" r:id="rId35"/>
    <p:sldId id="295" r:id="rId36"/>
    <p:sldId id="296" r:id="rId37"/>
    <p:sldId id="297" r:id="rId38"/>
    <p:sldId id="298" r:id="rId39"/>
    <p:sldId id="299" r:id="rId40"/>
    <p:sldId id="300" r:id="rId41"/>
    <p:sldId id="301" r:id="rId42"/>
    <p:sldId id="302" r:id="rId43"/>
    <p:sldId id="303" r:id="rId44"/>
    <p:sldId id="307"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5000" autoAdjust="0"/>
    <p:restoredTop sz="94660"/>
  </p:normalViewPr>
  <p:slideViewPr>
    <p:cSldViewPr snapToGrid="0">
      <p:cViewPr varScale="1">
        <p:scale>
          <a:sx n="87" d="100"/>
          <a:sy n="87" d="100"/>
        </p:scale>
        <p:origin x="13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kannan Rajendran" userId="ddd1a9cbcb789ac2" providerId="LiveId" clId="{8994B83A-D442-4ED1-8756-F0ECAE0F3C2B}"/>
    <pc:docChg chg="modSld">
      <pc:chgData name="Marikannan Rajendran" userId="ddd1a9cbcb789ac2" providerId="LiveId" clId="{8994B83A-D442-4ED1-8756-F0ECAE0F3C2B}" dt="2022-03-29T19:21:00.137" v="7" actId="20577"/>
      <pc:docMkLst>
        <pc:docMk/>
      </pc:docMkLst>
      <pc:sldChg chg="modSp mod">
        <pc:chgData name="Marikannan Rajendran" userId="ddd1a9cbcb789ac2" providerId="LiveId" clId="{8994B83A-D442-4ED1-8756-F0ECAE0F3C2B}" dt="2022-03-29T19:21:00.137" v="7" actId="20577"/>
        <pc:sldMkLst>
          <pc:docMk/>
          <pc:sldMk cId="763898988" sldId="256"/>
        </pc:sldMkLst>
        <pc:spChg chg="mod">
          <ac:chgData name="Marikannan Rajendran" userId="ddd1a9cbcb789ac2" providerId="LiveId" clId="{8994B83A-D442-4ED1-8756-F0ECAE0F3C2B}" dt="2022-03-29T19:21:00.137" v="7" actId="20577"/>
          <ac:spMkLst>
            <pc:docMk/>
            <pc:sldMk cId="763898988" sldId="256"/>
            <ac:spMk id="2" creationId="{68C5D659-9FD0-4308-9779-24E83492EF51}"/>
          </ac:spMkLst>
        </pc:spChg>
      </pc:sldChg>
    </pc:docChg>
  </pc:docChgLst>
  <pc:docChgLst>
    <pc:chgData name="Marikannan Rajendran" userId="ddd1a9cbcb789ac2" providerId="LiveId" clId="{94F85BF3-6DC8-4BEF-8ACC-A150AA2A3E1C}"/>
    <pc:docChg chg="custSel delSld modSld modMainMaster">
      <pc:chgData name="Marikannan Rajendran" userId="ddd1a9cbcb789ac2" providerId="LiveId" clId="{94F85BF3-6DC8-4BEF-8ACC-A150AA2A3E1C}" dt="2022-04-01T11:50:41.030" v="13" actId="478"/>
      <pc:docMkLst>
        <pc:docMk/>
      </pc:docMkLst>
      <pc:sldChg chg="del">
        <pc:chgData name="Marikannan Rajendran" userId="ddd1a9cbcb789ac2" providerId="LiveId" clId="{94F85BF3-6DC8-4BEF-8ACC-A150AA2A3E1C}" dt="2022-04-01T11:47:23.791" v="11" actId="2696"/>
        <pc:sldMkLst>
          <pc:docMk/>
          <pc:sldMk cId="1576961360" sldId="257"/>
        </pc:sldMkLst>
      </pc:sldChg>
      <pc:sldChg chg="modSp mod">
        <pc:chgData name="Marikannan Rajendran" userId="ddd1a9cbcb789ac2" providerId="LiveId" clId="{94F85BF3-6DC8-4BEF-8ACC-A150AA2A3E1C}" dt="2022-03-31T04:03:04.489" v="1" actId="14734"/>
        <pc:sldMkLst>
          <pc:docMk/>
          <pc:sldMk cId="2957809851" sldId="261"/>
        </pc:sldMkLst>
        <pc:graphicFrameChg chg="modGraphic">
          <ac:chgData name="Marikannan Rajendran" userId="ddd1a9cbcb789ac2" providerId="LiveId" clId="{94F85BF3-6DC8-4BEF-8ACC-A150AA2A3E1C}" dt="2022-03-31T04:03:04.489" v="1" actId="14734"/>
          <ac:graphicFrameMkLst>
            <pc:docMk/>
            <pc:sldMk cId="2957809851" sldId="261"/>
            <ac:graphicFrameMk id="4" creationId="{EC7AD646-2A8E-4DD4-BD34-47888FB900BF}"/>
          </ac:graphicFrameMkLst>
        </pc:graphicFrameChg>
      </pc:sldChg>
      <pc:sldChg chg="modSp mod">
        <pc:chgData name="Marikannan Rajendran" userId="ddd1a9cbcb789ac2" providerId="LiveId" clId="{94F85BF3-6DC8-4BEF-8ACC-A150AA2A3E1C}" dt="2022-03-31T04:54:05.512" v="2" actId="14734"/>
        <pc:sldMkLst>
          <pc:docMk/>
          <pc:sldMk cId="761614035" sldId="270"/>
        </pc:sldMkLst>
        <pc:graphicFrameChg chg="modGraphic">
          <ac:chgData name="Marikannan Rajendran" userId="ddd1a9cbcb789ac2" providerId="LiveId" clId="{94F85BF3-6DC8-4BEF-8ACC-A150AA2A3E1C}" dt="2022-03-31T04:54:05.512" v="2" actId="14734"/>
          <ac:graphicFrameMkLst>
            <pc:docMk/>
            <pc:sldMk cId="761614035" sldId="270"/>
            <ac:graphicFrameMk id="4" creationId="{00000000-0000-0000-0000-000000000000}"/>
          </ac:graphicFrameMkLst>
        </pc:graphicFrameChg>
      </pc:sldChg>
      <pc:sldChg chg="modSp mod">
        <pc:chgData name="Marikannan Rajendran" userId="ddd1a9cbcb789ac2" providerId="LiveId" clId="{94F85BF3-6DC8-4BEF-8ACC-A150AA2A3E1C}" dt="2022-04-01T11:47:39.410" v="12" actId="20577"/>
        <pc:sldMkLst>
          <pc:docMk/>
          <pc:sldMk cId="2561164497" sldId="271"/>
        </pc:sldMkLst>
        <pc:spChg chg="mod">
          <ac:chgData name="Marikannan Rajendran" userId="ddd1a9cbcb789ac2" providerId="LiveId" clId="{94F85BF3-6DC8-4BEF-8ACC-A150AA2A3E1C}" dt="2022-04-01T11:47:39.410" v="12" actId="20577"/>
          <ac:spMkLst>
            <pc:docMk/>
            <pc:sldMk cId="2561164497" sldId="271"/>
            <ac:spMk id="4" creationId="{00000000-0000-0000-0000-000000000000}"/>
          </ac:spMkLst>
        </pc:spChg>
      </pc:sldChg>
      <pc:sldChg chg="modSp mod">
        <pc:chgData name="Marikannan Rajendran" userId="ddd1a9cbcb789ac2" providerId="LiveId" clId="{94F85BF3-6DC8-4BEF-8ACC-A150AA2A3E1C}" dt="2022-03-31T06:11:18.710" v="6" actId="20577"/>
        <pc:sldMkLst>
          <pc:docMk/>
          <pc:sldMk cId="2179983297" sldId="290"/>
        </pc:sldMkLst>
        <pc:graphicFrameChg chg="mod modGraphic">
          <ac:chgData name="Marikannan Rajendran" userId="ddd1a9cbcb789ac2" providerId="LiveId" clId="{94F85BF3-6DC8-4BEF-8ACC-A150AA2A3E1C}" dt="2022-03-31T06:11:18.710" v="6" actId="20577"/>
          <ac:graphicFrameMkLst>
            <pc:docMk/>
            <pc:sldMk cId="2179983297" sldId="290"/>
            <ac:graphicFrameMk id="4" creationId="{00000000-0000-0000-0000-000000000000}"/>
          </ac:graphicFrameMkLst>
        </pc:graphicFrameChg>
      </pc:sldChg>
      <pc:sldChg chg="modSp mod">
        <pc:chgData name="Marikannan Rajendran" userId="ddd1a9cbcb789ac2" providerId="LiveId" clId="{94F85BF3-6DC8-4BEF-8ACC-A150AA2A3E1C}" dt="2022-03-31T07:51:32.827" v="10" actId="6549"/>
        <pc:sldMkLst>
          <pc:docMk/>
          <pc:sldMk cId="2076280989" sldId="303"/>
        </pc:sldMkLst>
        <pc:spChg chg="mod">
          <ac:chgData name="Marikannan Rajendran" userId="ddd1a9cbcb789ac2" providerId="LiveId" clId="{94F85BF3-6DC8-4BEF-8ACC-A150AA2A3E1C}" dt="2022-03-31T07:51:32.827" v="10" actId="6549"/>
          <ac:spMkLst>
            <pc:docMk/>
            <pc:sldMk cId="2076280989" sldId="303"/>
            <ac:spMk id="5" creationId="{00000000-0000-0000-0000-000000000000}"/>
          </ac:spMkLst>
        </pc:spChg>
      </pc:sldChg>
      <pc:sldMasterChg chg="modSldLayout">
        <pc:chgData name="Marikannan Rajendran" userId="ddd1a9cbcb789ac2" providerId="LiveId" clId="{94F85BF3-6DC8-4BEF-8ACC-A150AA2A3E1C}" dt="2022-04-01T11:50:41.030" v="13" actId="478"/>
        <pc:sldMasterMkLst>
          <pc:docMk/>
          <pc:sldMasterMk cId="2244574538" sldId="2147483660"/>
        </pc:sldMasterMkLst>
        <pc:sldLayoutChg chg="delSp mod">
          <pc:chgData name="Marikannan Rajendran" userId="ddd1a9cbcb789ac2" providerId="LiveId" clId="{94F85BF3-6DC8-4BEF-8ACC-A150AA2A3E1C}" dt="2022-04-01T11:50:41.030" v="13" actId="478"/>
          <pc:sldLayoutMkLst>
            <pc:docMk/>
            <pc:sldMasterMk cId="2244574538" sldId="2147483660"/>
            <pc:sldLayoutMk cId="3977884183" sldId="2147483661"/>
          </pc:sldLayoutMkLst>
          <pc:spChg chg="del">
            <ac:chgData name="Marikannan Rajendran" userId="ddd1a9cbcb789ac2" providerId="LiveId" clId="{94F85BF3-6DC8-4BEF-8ACC-A150AA2A3E1C}" dt="2022-04-01T11:50:41.030" v="13" actId="478"/>
            <ac:spMkLst>
              <pc:docMk/>
              <pc:sldMasterMk cId="2244574538" sldId="2147483660"/>
              <pc:sldLayoutMk cId="3977884183" sldId="2147483661"/>
              <ac:spMk id="7" creationId="{F569EBE9-4EE9-47C4-B377-387B3F0B8C02}"/>
            </ac:spMkLst>
          </pc:spChg>
        </pc:sldLayoutChg>
      </pc:sldMasterChg>
    </pc:docChg>
  </pc:docChgLst>
  <pc:docChgLst>
    <pc:chgData name="Marikannan Rajendran" userId="ddd1a9cbcb789ac2" providerId="LiveId" clId="{637840A1-0960-4CB3-B452-6A5F9DB1BBF1}"/>
    <pc:docChg chg="custSel modSld modMainMaster">
      <pc:chgData name="Marikannan Rajendran" userId="ddd1a9cbcb789ac2" providerId="LiveId" clId="{637840A1-0960-4CB3-B452-6A5F9DB1BBF1}" dt="2021-11-10T09:37:53.091" v="32" actId="20577"/>
      <pc:docMkLst>
        <pc:docMk/>
      </pc:docMkLst>
      <pc:sldChg chg="modSp mod">
        <pc:chgData name="Marikannan Rajendran" userId="ddd1a9cbcb789ac2" providerId="LiveId" clId="{637840A1-0960-4CB3-B452-6A5F9DB1BBF1}" dt="2021-11-10T09:37:53.091" v="32" actId="20577"/>
        <pc:sldMkLst>
          <pc:docMk/>
          <pc:sldMk cId="2561164497" sldId="271"/>
        </pc:sldMkLst>
        <pc:spChg chg="mod">
          <ac:chgData name="Marikannan Rajendran" userId="ddd1a9cbcb789ac2" providerId="LiveId" clId="{637840A1-0960-4CB3-B452-6A5F9DB1BBF1}" dt="2021-11-10T09:37:53.091" v="32" actId="20577"/>
          <ac:spMkLst>
            <pc:docMk/>
            <pc:sldMk cId="2561164497" sldId="271"/>
            <ac:spMk id="4" creationId="{00000000-0000-0000-0000-000000000000}"/>
          </ac:spMkLst>
        </pc:spChg>
      </pc:sldChg>
      <pc:sldMasterChg chg="modSldLayout">
        <pc:chgData name="Marikannan Rajendran" userId="ddd1a9cbcb789ac2" providerId="LiveId" clId="{637840A1-0960-4CB3-B452-6A5F9DB1BBF1}" dt="2021-11-10T03:05:49.728" v="31" actId="207"/>
        <pc:sldMasterMkLst>
          <pc:docMk/>
          <pc:sldMasterMk cId="2244574538" sldId="2147483660"/>
        </pc:sldMasterMkLst>
        <pc:sldLayoutChg chg="delSp modSp mod">
          <pc:chgData name="Marikannan Rajendran" userId="ddd1a9cbcb789ac2" providerId="LiveId" clId="{637840A1-0960-4CB3-B452-6A5F9DB1BBF1}" dt="2021-11-10T03:05:38.395" v="29" actId="207"/>
          <pc:sldLayoutMkLst>
            <pc:docMk/>
            <pc:sldMasterMk cId="2244574538" sldId="2147483660"/>
            <pc:sldLayoutMk cId="3977884183" sldId="2147483661"/>
          </pc:sldLayoutMkLst>
          <pc:spChg chg="mod">
            <ac:chgData name="Marikannan Rajendran" userId="ddd1a9cbcb789ac2" providerId="LiveId" clId="{637840A1-0960-4CB3-B452-6A5F9DB1BBF1}" dt="2021-11-10T03:05:38.395" v="29" actId="207"/>
            <ac:spMkLst>
              <pc:docMk/>
              <pc:sldMasterMk cId="2244574538" sldId="2147483660"/>
              <pc:sldLayoutMk cId="3977884183" sldId="2147483661"/>
              <ac:spMk id="3" creationId="{00000000-0000-0000-0000-000000000000}"/>
            </ac:spMkLst>
          </pc:spChg>
          <pc:picChg chg="del">
            <ac:chgData name="Marikannan Rajendran" userId="ddd1a9cbcb789ac2" providerId="LiveId" clId="{637840A1-0960-4CB3-B452-6A5F9DB1BBF1}" dt="2021-11-10T03:05:34.673" v="28" actId="478"/>
            <ac:picMkLst>
              <pc:docMk/>
              <pc:sldMasterMk cId="2244574538" sldId="2147483660"/>
              <pc:sldLayoutMk cId="3977884183" sldId="2147483661"/>
              <ac:picMk id="9" creationId="{5E9C83F6-D7B5-471D-AB60-5F6FCEFC878F}"/>
            </ac:picMkLst>
          </pc:picChg>
        </pc:sldLayoutChg>
        <pc:sldLayoutChg chg="delSp modSp mod">
          <pc:chgData name="Marikannan Rajendran" userId="ddd1a9cbcb789ac2" providerId="LiveId" clId="{637840A1-0960-4CB3-B452-6A5F9DB1BBF1}" dt="2021-11-10T03:05:49.728" v="31" actId="207"/>
          <pc:sldLayoutMkLst>
            <pc:docMk/>
            <pc:sldMasterMk cId="2244574538" sldId="2147483660"/>
            <pc:sldLayoutMk cId="1641131575" sldId="2147483662"/>
          </pc:sldLayoutMkLst>
          <pc:spChg chg="mod">
            <ac:chgData name="Marikannan Rajendran" userId="ddd1a9cbcb789ac2" providerId="LiveId" clId="{637840A1-0960-4CB3-B452-6A5F9DB1BBF1}" dt="2021-11-10T03:05:49.728" v="31" actId="207"/>
            <ac:spMkLst>
              <pc:docMk/>
              <pc:sldMasterMk cId="2244574538" sldId="2147483660"/>
              <pc:sldLayoutMk cId="1641131575" sldId="2147483662"/>
              <ac:spMk id="2" creationId="{00000000-0000-0000-0000-000000000000}"/>
            </ac:spMkLst>
          </pc:spChg>
          <pc:picChg chg="del">
            <ac:chgData name="Marikannan Rajendran" userId="ddd1a9cbcb789ac2" providerId="LiveId" clId="{637840A1-0960-4CB3-B452-6A5F9DB1BBF1}" dt="2021-11-10T03:05:43.621" v="30" actId="478"/>
            <ac:picMkLst>
              <pc:docMk/>
              <pc:sldMasterMk cId="2244574538" sldId="2147483660"/>
              <pc:sldLayoutMk cId="1641131575" sldId="2147483662"/>
              <ac:picMk id="8" creationId="{CFF1FBDE-1F07-4326-9F50-67795BC904B6}"/>
            </ac:picMkLst>
          </pc:picChg>
        </pc:sldLayoutChg>
        <pc:sldLayoutChg chg="delSp modSp mod">
          <pc:chgData name="Marikannan Rajendran" userId="ddd1a9cbcb789ac2" providerId="LiveId" clId="{637840A1-0960-4CB3-B452-6A5F9DB1BBF1}" dt="2021-11-10T03:05:28.852" v="27" actId="207"/>
          <pc:sldLayoutMkLst>
            <pc:docMk/>
            <pc:sldMasterMk cId="2244574538" sldId="2147483660"/>
            <pc:sldLayoutMk cId="4248001129" sldId="2147483666"/>
          </pc:sldLayoutMkLst>
          <pc:spChg chg="del">
            <ac:chgData name="Marikannan Rajendran" userId="ddd1a9cbcb789ac2" providerId="LiveId" clId="{637840A1-0960-4CB3-B452-6A5F9DB1BBF1}" dt="2021-11-10T03:05:19.911" v="25" actId="478"/>
            <ac:spMkLst>
              <pc:docMk/>
              <pc:sldMasterMk cId="2244574538" sldId="2147483660"/>
              <pc:sldLayoutMk cId="4248001129" sldId="2147483666"/>
              <ac:spMk id="10" creationId="{94A6A5F0-0EEC-46EE-86CB-C66EF8EBED7B}"/>
            </ac:spMkLst>
          </pc:spChg>
          <pc:spChg chg="mod">
            <ac:chgData name="Marikannan Rajendran" userId="ddd1a9cbcb789ac2" providerId="LiveId" clId="{637840A1-0960-4CB3-B452-6A5F9DB1BBF1}" dt="2021-11-10T03:05:28.852" v="27" actId="207"/>
            <ac:spMkLst>
              <pc:docMk/>
              <pc:sldMasterMk cId="2244574538" sldId="2147483660"/>
              <pc:sldLayoutMk cId="4248001129" sldId="2147483666"/>
              <ac:spMk id="11" creationId="{8CD5EADA-9502-4460-AA3D-6317BC7F2CA7}"/>
            </ac:spMkLst>
          </pc:spChg>
          <pc:graphicFrameChg chg="modGraphic">
            <ac:chgData name="Marikannan Rajendran" userId="ddd1a9cbcb789ac2" providerId="LiveId" clId="{637840A1-0960-4CB3-B452-6A5F9DB1BBF1}" dt="2021-11-10T03:05:15.544" v="24" actId="20577"/>
            <ac:graphicFrameMkLst>
              <pc:docMk/>
              <pc:sldMasterMk cId="2244574538" sldId="2147483660"/>
              <pc:sldLayoutMk cId="4248001129" sldId="2147483666"/>
              <ac:graphicFrameMk id="9" creationId="{25173CAD-49F2-4AF0-8AD5-69B0F48A00AF}"/>
            </ac:graphicFrameMkLst>
          </pc:graphicFrameChg>
          <pc:picChg chg="del">
            <ac:chgData name="Marikannan Rajendran" userId="ddd1a9cbcb789ac2" providerId="LiveId" clId="{637840A1-0960-4CB3-B452-6A5F9DB1BBF1}" dt="2021-11-10T03:05:21.518" v="26" actId="478"/>
            <ac:picMkLst>
              <pc:docMk/>
              <pc:sldMasterMk cId="2244574538" sldId="2147483660"/>
              <pc:sldLayoutMk cId="4248001129" sldId="2147483666"/>
              <ac:picMk id="7" creationId="{7B525AF9-2E0D-4A1A-99BF-0A4A8506280A}"/>
            </ac:picMkLst>
          </pc:pic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Home_Page">
    <p:spTree>
      <p:nvGrpSpPr>
        <p:cNvPr id="1" name=""/>
        <p:cNvGrpSpPr/>
        <p:nvPr/>
      </p:nvGrpSpPr>
      <p:grpSpPr>
        <a:xfrm>
          <a:off x="0" y="0"/>
          <a:ext cx="0" cy="0"/>
          <a:chOff x="0" y="0"/>
          <a:chExt cx="0" cy="0"/>
        </a:xfrm>
      </p:grpSpPr>
      <p:sp>
        <p:nvSpPr>
          <p:cNvPr id="2" name="Title 1"/>
          <p:cNvSpPr>
            <a:spLocks noGrp="1"/>
          </p:cNvSpPr>
          <p:nvPr>
            <p:ph type="ctrTitle"/>
          </p:nvPr>
        </p:nvSpPr>
        <p:spPr>
          <a:xfrm>
            <a:off x="6524" y="1867986"/>
            <a:ext cx="6381213" cy="1139818"/>
          </a:xfrm>
        </p:spPr>
        <p:txBody>
          <a:bodyPr anchor="ctr">
            <a:normAutofit/>
          </a:bodyPr>
          <a:lstStyle>
            <a:lvl1pPr algn="ctr">
              <a:defRPr sz="3600">
                <a:solidFill>
                  <a:schemeClr val="tx1">
                    <a:lumMod val="65000"/>
                    <a:lumOff val="35000"/>
                  </a:schemeClr>
                </a:solidFill>
                <a:latin typeface="Arial Black" panose="020B0A04020102020204" pitchFamily="34" charset="0"/>
              </a:defRPr>
            </a:lvl1pPr>
          </a:lstStyle>
          <a:p>
            <a:r>
              <a:rPr lang="en-US" dirty="0"/>
              <a:t>Click to edit Master title style</a:t>
            </a:r>
          </a:p>
        </p:txBody>
      </p:sp>
      <p:sp>
        <p:nvSpPr>
          <p:cNvPr id="3" name="Subtitle 2"/>
          <p:cNvSpPr>
            <a:spLocks noGrp="1"/>
          </p:cNvSpPr>
          <p:nvPr>
            <p:ph type="subTitle" idx="1"/>
          </p:nvPr>
        </p:nvSpPr>
        <p:spPr>
          <a:xfrm>
            <a:off x="6534" y="3007804"/>
            <a:ext cx="6381203" cy="1159248"/>
          </a:xfrm>
        </p:spPr>
        <p:txBody>
          <a:bodyPr anchor="ctr">
            <a:normAutofit/>
          </a:bodyPr>
          <a:lstStyle>
            <a:lvl1pPr marL="0" indent="0" algn="ctr">
              <a:buNone/>
              <a:defRPr sz="3600">
                <a:solidFill>
                  <a:schemeClr val="tx1">
                    <a:lumMod val="50000"/>
                    <a:lumOff val="50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97788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950DE3-42C3-4E0A-AB8D-F6BD2FF30E52}" type="datetimeFigureOut">
              <a:rPr lang="en-US" smtClean="0"/>
              <a:t>4/1/2022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1AA6386-E94F-42B4-8697-52DD0EF8067D}" type="slidenum">
              <a:rPr lang="en-US" smtClean="0"/>
              <a:t>‹#›</a:t>
            </a:fld>
            <a:endParaRPr lang="en-US" dirty="0"/>
          </a:p>
        </p:txBody>
      </p:sp>
    </p:spTree>
    <p:extLst>
      <p:ext uri="{BB962C8B-B14F-4D97-AF65-F5344CB8AC3E}">
        <p14:creationId xmlns:p14="http://schemas.microsoft.com/office/powerpoint/2010/main" val="2889661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950DE3-42C3-4E0A-AB8D-F6BD2FF30E52}" type="datetimeFigureOut">
              <a:rPr lang="en-US" smtClean="0"/>
              <a:t>4/1/2022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1AA6386-E94F-42B4-8697-52DD0EF8067D}" type="slidenum">
              <a:rPr lang="en-US" smtClean="0"/>
              <a:t>‹#›</a:t>
            </a:fld>
            <a:endParaRPr lang="en-US" dirty="0"/>
          </a:p>
        </p:txBody>
      </p:sp>
    </p:spTree>
    <p:extLst>
      <p:ext uri="{BB962C8B-B14F-4D97-AF65-F5344CB8AC3E}">
        <p14:creationId xmlns:p14="http://schemas.microsoft.com/office/powerpoint/2010/main" val="2280917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_and_Content">
    <p:spTree>
      <p:nvGrpSpPr>
        <p:cNvPr id="1" name=""/>
        <p:cNvGrpSpPr/>
        <p:nvPr/>
      </p:nvGrpSpPr>
      <p:grpSpPr>
        <a:xfrm>
          <a:off x="0" y="0"/>
          <a:ext cx="0" cy="0"/>
          <a:chOff x="0" y="0"/>
          <a:chExt cx="0" cy="0"/>
        </a:xfrm>
      </p:grpSpPr>
      <p:sp>
        <p:nvSpPr>
          <p:cNvPr id="2" name="Title 1"/>
          <p:cNvSpPr>
            <a:spLocks noGrp="1"/>
          </p:cNvSpPr>
          <p:nvPr>
            <p:ph type="title"/>
          </p:nvPr>
        </p:nvSpPr>
        <p:spPr>
          <a:xfrm>
            <a:off x="1449976" y="12425"/>
            <a:ext cx="7694023" cy="1132163"/>
          </a:xfrm>
        </p:spPr>
        <p:txBody>
          <a:bodyPr>
            <a:normAutofit/>
          </a:bodyPr>
          <a:lstStyle>
            <a:lvl1pPr>
              <a:defRPr sz="3400">
                <a:solidFill>
                  <a:srgbClr val="FF0066"/>
                </a:solidFill>
                <a:latin typeface="Arial Black" panose="020B0A04020102020204" pitchFamily="34" charset="0"/>
              </a:defRPr>
            </a:lvl1pPr>
          </a:lstStyle>
          <a:p>
            <a:r>
              <a:rPr lang="en-US" dirty="0"/>
              <a:t>Click to edit Master title style</a:t>
            </a:r>
          </a:p>
        </p:txBody>
      </p:sp>
      <p:sp>
        <p:nvSpPr>
          <p:cNvPr id="3" name="Content Placeholder 2"/>
          <p:cNvSpPr>
            <a:spLocks noGrp="1"/>
          </p:cNvSpPr>
          <p:nvPr>
            <p:ph idx="1"/>
          </p:nvPr>
        </p:nvSpPr>
        <p:spPr>
          <a:xfrm>
            <a:off x="406580" y="1642742"/>
            <a:ext cx="8280219" cy="439229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113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950DE3-42C3-4E0A-AB8D-F6BD2FF30E52}" type="datetimeFigureOut">
              <a:rPr lang="en-US" smtClean="0"/>
              <a:t>4/1/2022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1AA6386-E94F-42B4-8697-52DD0EF8067D}" type="slidenum">
              <a:rPr lang="en-US" smtClean="0"/>
              <a:t>‹#›</a:t>
            </a:fld>
            <a:endParaRPr lang="en-US" dirty="0"/>
          </a:p>
        </p:txBody>
      </p:sp>
    </p:spTree>
    <p:extLst>
      <p:ext uri="{BB962C8B-B14F-4D97-AF65-F5344CB8AC3E}">
        <p14:creationId xmlns:p14="http://schemas.microsoft.com/office/powerpoint/2010/main" val="3445235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950DE3-42C3-4E0A-AB8D-F6BD2FF30E52}" type="datetimeFigureOut">
              <a:rPr lang="en-US" smtClean="0"/>
              <a:t>4/1/2022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1AA6386-E94F-42B4-8697-52DD0EF8067D}" type="slidenum">
              <a:rPr lang="en-US" smtClean="0"/>
              <a:t>‹#›</a:t>
            </a:fld>
            <a:endParaRPr lang="en-US" dirty="0"/>
          </a:p>
        </p:txBody>
      </p:sp>
    </p:spTree>
    <p:extLst>
      <p:ext uri="{BB962C8B-B14F-4D97-AF65-F5344CB8AC3E}">
        <p14:creationId xmlns:p14="http://schemas.microsoft.com/office/powerpoint/2010/main" val="1884286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950DE3-42C3-4E0A-AB8D-F6BD2FF30E52}" type="datetimeFigureOut">
              <a:rPr lang="en-US" smtClean="0"/>
              <a:t>4/1/2022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1AA6386-E94F-42B4-8697-52DD0EF8067D}" type="slidenum">
              <a:rPr lang="en-US" smtClean="0"/>
              <a:t>‹#›</a:t>
            </a:fld>
            <a:endParaRPr lang="en-US" dirty="0"/>
          </a:p>
        </p:txBody>
      </p:sp>
    </p:spTree>
    <p:extLst>
      <p:ext uri="{BB962C8B-B14F-4D97-AF65-F5344CB8AC3E}">
        <p14:creationId xmlns:p14="http://schemas.microsoft.com/office/powerpoint/2010/main" val="2977326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_the_Author">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25173CAD-49F2-4AF0-8AD5-69B0F48A00AF}"/>
              </a:ext>
            </a:extLst>
          </p:cNvPr>
          <p:cNvGraphicFramePr>
            <a:graphicFrameLocks noGrp="1"/>
          </p:cNvGraphicFramePr>
          <p:nvPr userDrawn="1">
            <p:extLst>
              <p:ext uri="{D42A27DB-BD31-4B8C-83A1-F6EECF244321}">
                <p14:modId xmlns:p14="http://schemas.microsoft.com/office/powerpoint/2010/main" val="3406633236"/>
              </p:ext>
            </p:extLst>
          </p:nvPr>
        </p:nvGraphicFramePr>
        <p:xfrm>
          <a:off x="339634" y="1980097"/>
          <a:ext cx="8486314" cy="1942548"/>
        </p:xfrm>
        <a:graphic>
          <a:graphicData uri="http://schemas.openxmlformats.org/drawingml/2006/table">
            <a:tbl>
              <a:tblPr firstRow="1" bandRow="1">
                <a:tableStyleId>{69CF1AB2-1976-4502-BF36-3FF5EA218861}</a:tableStyleId>
              </a:tblPr>
              <a:tblGrid>
                <a:gridCol w="2138523">
                  <a:extLst>
                    <a:ext uri="{9D8B030D-6E8A-4147-A177-3AD203B41FA5}">
                      <a16:colId xmlns:a16="http://schemas.microsoft.com/office/drawing/2014/main" val="1612905295"/>
                    </a:ext>
                  </a:extLst>
                </a:gridCol>
                <a:gridCol w="6347791">
                  <a:extLst>
                    <a:ext uri="{9D8B030D-6E8A-4147-A177-3AD203B41FA5}">
                      <a16:colId xmlns:a16="http://schemas.microsoft.com/office/drawing/2014/main" val="1374993971"/>
                    </a:ext>
                  </a:extLst>
                </a:gridCol>
              </a:tblGrid>
              <a:tr h="647516">
                <a:tc>
                  <a:txBody>
                    <a:bodyPr/>
                    <a:lstStyle/>
                    <a:p>
                      <a:pPr algn="l"/>
                      <a:r>
                        <a:rPr lang="en-US" dirty="0"/>
                        <a:t>Created By:</a:t>
                      </a:r>
                    </a:p>
                  </a:txBody>
                  <a:tcPr anchor="ctr"/>
                </a:tc>
                <a:tc>
                  <a:txBody>
                    <a:bodyPr/>
                    <a:lstStyle/>
                    <a:p>
                      <a:pPr algn="l"/>
                      <a:r>
                        <a:rPr lang="en-US" dirty="0"/>
                        <a:t>Kannan, Rajendran </a:t>
                      </a:r>
                    </a:p>
                  </a:txBody>
                  <a:tcPr anchor="ctr"/>
                </a:tc>
                <a:extLst>
                  <a:ext uri="{0D108BD9-81ED-4DB2-BD59-A6C34878D82A}">
                    <a16:rowId xmlns:a16="http://schemas.microsoft.com/office/drawing/2014/main" val="349582806"/>
                  </a:ext>
                </a:extLst>
              </a:tr>
              <a:tr h="647516">
                <a:tc>
                  <a:txBody>
                    <a:bodyPr/>
                    <a:lstStyle/>
                    <a:p>
                      <a:pPr algn="l"/>
                      <a:r>
                        <a:rPr lang="en-US" dirty="0"/>
                        <a:t>Credential Information:</a:t>
                      </a:r>
                    </a:p>
                  </a:txBody>
                  <a:tcPr anchor="ctr"/>
                </a:tc>
                <a:tc>
                  <a:txBody>
                    <a:bodyPr/>
                    <a:lstStyle/>
                    <a:p>
                      <a:pPr algn="l"/>
                      <a:r>
                        <a:rPr lang="en-US" dirty="0"/>
                        <a:t>Trainer</a:t>
                      </a:r>
                    </a:p>
                  </a:txBody>
                  <a:tcPr anchor="ctr"/>
                </a:tc>
                <a:extLst>
                  <a:ext uri="{0D108BD9-81ED-4DB2-BD59-A6C34878D82A}">
                    <a16:rowId xmlns:a16="http://schemas.microsoft.com/office/drawing/2014/main" val="3137740559"/>
                  </a:ext>
                </a:extLst>
              </a:tr>
              <a:tr h="647516">
                <a:tc>
                  <a:txBody>
                    <a:bodyPr/>
                    <a:lstStyle/>
                    <a:p>
                      <a:pPr algn="l"/>
                      <a:r>
                        <a:rPr lang="en-US" dirty="0"/>
                        <a:t>Version and Date:</a:t>
                      </a:r>
                    </a:p>
                  </a:txBody>
                  <a:tcPr anchor="ctr"/>
                </a:tc>
                <a:tc>
                  <a:txBody>
                    <a:bodyPr/>
                    <a:lstStyle/>
                    <a:p>
                      <a:pPr algn="l"/>
                      <a:r>
                        <a:rPr lang="en-US" dirty="0"/>
                        <a:t>1.0, 21-Nov-2020</a:t>
                      </a:r>
                    </a:p>
                  </a:txBody>
                  <a:tcPr anchor="ctr"/>
                </a:tc>
                <a:extLst>
                  <a:ext uri="{0D108BD9-81ED-4DB2-BD59-A6C34878D82A}">
                    <a16:rowId xmlns:a16="http://schemas.microsoft.com/office/drawing/2014/main" val="4272761752"/>
                  </a:ext>
                </a:extLst>
              </a:tr>
            </a:tbl>
          </a:graphicData>
        </a:graphic>
      </p:graphicFrame>
      <p:sp>
        <p:nvSpPr>
          <p:cNvPr id="11" name="Title 1">
            <a:extLst>
              <a:ext uri="{FF2B5EF4-FFF2-40B4-BE49-F238E27FC236}">
                <a16:creationId xmlns:a16="http://schemas.microsoft.com/office/drawing/2014/main" id="{8CD5EADA-9502-4460-AA3D-6317BC7F2CA7}"/>
              </a:ext>
            </a:extLst>
          </p:cNvPr>
          <p:cNvSpPr>
            <a:spLocks noGrp="1"/>
          </p:cNvSpPr>
          <p:nvPr>
            <p:ph type="title"/>
          </p:nvPr>
        </p:nvSpPr>
        <p:spPr>
          <a:xfrm>
            <a:off x="1449976" y="12425"/>
            <a:ext cx="7694023" cy="1132163"/>
          </a:xfrm>
        </p:spPr>
        <p:txBody>
          <a:bodyPr>
            <a:normAutofit/>
          </a:bodyPr>
          <a:lstStyle>
            <a:lvl1pPr>
              <a:defRPr sz="3400">
                <a:solidFill>
                  <a:schemeClr val="tx1">
                    <a:lumMod val="50000"/>
                    <a:lumOff val="50000"/>
                  </a:schemeClr>
                </a:solidFill>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4248001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950DE3-42C3-4E0A-AB8D-F6BD2FF30E52}" type="datetimeFigureOut">
              <a:rPr lang="en-US" smtClean="0"/>
              <a:t>4/1/2022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1AA6386-E94F-42B4-8697-52DD0EF8067D}" type="slidenum">
              <a:rPr lang="en-US" smtClean="0"/>
              <a:t>‹#›</a:t>
            </a:fld>
            <a:endParaRPr lang="en-US" dirty="0"/>
          </a:p>
        </p:txBody>
      </p:sp>
    </p:spTree>
    <p:extLst>
      <p:ext uri="{BB962C8B-B14F-4D97-AF65-F5344CB8AC3E}">
        <p14:creationId xmlns:p14="http://schemas.microsoft.com/office/powerpoint/2010/main" val="317425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950DE3-42C3-4E0A-AB8D-F6BD2FF30E52}" type="datetimeFigureOut">
              <a:rPr lang="en-US" smtClean="0"/>
              <a:t>4/1/2022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1AA6386-E94F-42B4-8697-52DD0EF8067D}" type="slidenum">
              <a:rPr lang="en-US" smtClean="0"/>
              <a:t>‹#›</a:t>
            </a:fld>
            <a:endParaRPr lang="en-US" dirty="0"/>
          </a:p>
        </p:txBody>
      </p:sp>
    </p:spTree>
    <p:extLst>
      <p:ext uri="{BB962C8B-B14F-4D97-AF65-F5344CB8AC3E}">
        <p14:creationId xmlns:p14="http://schemas.microsoft.com/office/powerpoint/2010/main" val="905423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950DE3-42C3-4E0A-AB8D-F6BD2FF30E52}" type="datetimeFigureOut">
              <a:rPr lang="en-US" smtClean="0"/>
              <a:t>4/1/2022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1AA6386-E94F-42B4-8697-52DD0EF8067D}" type="slidenum">
              <a:rPr lang="en-US" smtClean="0"/>
              <a:t>‹#›</a:t>
            </a:fld>
            <a:endParaRPr lang="en-US" dirty="0"/>
          </a:p>
        </p:txBody>
      </p:sp>
    </p:spTree>
    <p:extLst>
      <p:ext uri="{BB962C8B-B14F-4D97-AF65-F5344CB8AC3E}">
        <p14:creationId xmlns:p14="http://schemas.microsoft.com/office/powerpoint/2010/main" val="2092622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50DE3-42C3-4E0A-AB8D-F6BD2FF30E52}" type="datetimeFigureOut">
              <a:rPr lang="en-US" smtClean="0"/>
              <a:t>4/1/2022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AA6386-E94F-42B4-8697-52DD0EF8067D}" type="slidenum">
              <a:rPr lang="en-US" smtClean="0"/>
              <a:t>‹#›</a:t>
            </a:fld>
            <a:endParaRPr lang="en-US" dirty="0"/>
          </a:p>
        </p:txBody>
      </p:sp>
    </p:spTree>
    <p:extLst>
      <p:ext uri="{BB962C8B-B14F-4D97-AF65-F5344CB8AC3E}">
        <p14:creationId xmlns:p14="http://schemas.microsoft.com/office/powerpoint/2010/main" val="2244574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5D659-9FD0-4308-9779-24E83492EF51}"/>
              </a:ext>
            </a:extLst>
          </p:cNvPr>
          <p:cNvSpPr>
            <a:spLocks noGrp="1"/>
          </p:cNvSpPr>
          <p:nvPr>
            <p:ph type="ctrTitle"/>
          </p:nvPr>
        </p:nvSpPr>
        <p:spPr/>
        <p:txBody>
          <a:bodyPr/>
          <a:lstStyle/>
          <a:p>
            <a:r>
              <a:rPr lang="en-US" dirty="0"/>
              <a:t> JAVA @11</a:t>
            </a:r>
          </a:p>
        </p:txBody>
      </p:sp>
      <p:sp>
        <p:nvSpPr>
          <p:cNvPr id="3" name="Subtitle 2">
            <a:extLst>
              <a:ext uri="{FF2B5EF4-FFF2-40B4-BE49-F238E27FC236}">
                <a16:creationId xmlns:a16="http://schemas.microsoft.com/office/drawing/2014/main" id="{118E729B-11CB-4807-BCB4-3E3B8E8A19F6}"/>
              </a:ext>
            </a:extLst>
          </p:cNvPr>
          <p:cNvSpPr>
            <a:spLocks noGrp="1"/>
          </p:cNvSpPr>
          <p:nvPr>
            <p:ph type="subTitle" idx="1"/>
          </p:nvPr>
        </p:nvSpPr>
        <p:spPr/>
        <p:txBody>
          <a:bodyPr>
            <a:normAutofit/>
          </a:bodyPr>
          <a:lstStyle/>
          <a:p>
            <a:r>
              <a:rPr lang="en-US" sz="3200" dirty="0"/>
              <a:t>Language Fundamentals and Operators</a:t>
            </a:r>
          </a:p>
        </p:txBody>
      </p:sp>
    </p:spTree>
    <p:extLst>
      <p:ext uri="{BB962C8B-B14F-4D97-AF65-F5344CB8AC3E}">
        <p14:creationId xmlns:p14="http://schemas.microsoft.com/office/powerpoint/2010/main" val="763898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46393-9C64-446D-8D7A-27BB73895E09}"/>
              </a:ext>
            </a:extLst>
          </p:cNvPr>
          <p:cNvSpPr>
            <a:spLocks noGrp="1"/>
          </p:cNvSpPr>
          <p:nvPr>
            <p:ph type="title"/>
          </p:nvPr>
        </p:nvSpPr>
        <p:spPr/>
        <p:txBody>
          <a:bodyPr/>
          <a:lstStyle/>
          <a:p>
            <a:r>
              <a:rPr lang="en-US" dirty="0"/>
              <a:t>Variable Declaration - Example</a:t>
            </a:r>
          </a:p>
        </p:txBody>
      </p:sp>
      <p:sp>
        <p:nvSpPr>
          <p:cNvPr id="3" name="Content Placeholder 2">
            <a:extLst>
              <a:ext uri="{FF2B5EF4-FFF2-40B4-BE49-F238E27FC236}">
                <a16:creationId xmlns:a16="http://schemas.microsoft.com/office/drawing/2014/main" id="{1BEE008B-6598-4058-B0A4-95F84333F5C3}"/>
              </a:ext>
            </a:extLst>
          </p:cNvPr>
          <p:cNvSpPr>
            <a:spLocks noGrp="1"/>
          </p:cNvSpPr>
          <p:nvPr>
            <p:ph idx="1"/>
          </p:nvPr>
        </p:nvSpPr>
        <p:spPr/>
        <p:txBody>
          <a:bodyPr>
            <a:normAutofit/>
          </a:bodyPr>
          <a:lstStyle/>
          <a:p>
            <a:pPr marL="0" indent="0">
              <a:buNone/>
            </a:pPr>
            <a:r>
              <a:rPr lang="en-US" sz="1800" dirty="0"/>
              <a:t>Example:</a:t>
            </a:r>
          </a:p>
        </p:txBody>
      </p:sp>
      <p:pic>
        <p:nvPicPr>
          <p:cNvPr id="4" name="Picture 3">
            <a:extLst>
              <a:ext uri="{FF2B5EF4-FFF2-40B4-BE49-F238E27FC236}">
                <a16:creationId xmlns:a16="http://schemas.microsoft.com/office/drawing/2014/main" id="{5A99DEE4-AA20-490D-8F0E-688E9D86D1BF}"/>
              </a:ext>
            </a:extLst>
          </p:cNvPr>
          <p:cNvPicPr>
            <a:picLocks noChangeAspect="1"/>
          </p:cNvPicPr>
          <p:nvPr/>
        </p:nvPicPr>
        <p:blipFill>
          <a:blip r:embed="rId2"/>
          <a:stretch>
            <a:fillRect/>
          </a:stretch>
        </p:blipFill>
        <p:spPr>
          <a:xfrm>
            <a:off x="1449976" y="2813538"/>
            <a:ext cx="3699686" cy="2166425"/>
          </a:xfrm>
          <a:prstGeom prst="rect">
            <a:avLst/>
          </a:prstGeom>
        </p:spPr>
      </p:pic>
      <p:sp>
        <p:nvSpPr>
          <p:cNvPr id="5" name="AutoShape 5">
            <a:extLst>
              <a:ext uri="{FF2B5EF4-FFF2-40B4-BE49-F238E27FC236}">
                <a16:creationId xmlns:a16="http://schemas.microsoft.com/office/drawing/2014/main" id="{DF639CDB-FEBB-46CE-91AF-E888F6347E94}"/>
              </a:ext>
            </a:extLst>
          </p:cNvPr>
          <p:cNvSpPr>
            <a:spLocks/>
          </p:cNvSpPr>
          <p:nvPr/>
        </p:nvSpPr>
        <p:spPr bwMode="auto">
          <a:xfrm>
            <a:off x="5119182" y="3126546"/>
            <a:ext cx="228600" cy="304800"/>
          </a:xfrm>
          <a:prstGeom prst="rightBrace">
            <a:avLst>
              <a:gd name="adj1" fmla="val 8000"/>
              <a:gd name="adj2" fmla="val 50000"/>
            </a:avLst>
          </a:prstGeom>
          <a:noFill/>
          <a:ln w="38160" cap="flat">
            <a:solidFill>
              <a:srgbClr val="C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 name="AutoShape 6">
            <a:extLst>
              <a:ext uri="{FF2B5EF4-FFF2-40B4-BE49-F238E27FC236}">
                <a16:creationId xmlns:a16="http://schemas.microsoft.com/office/drawing/2014/main" id="{0AB8E686-658E-4482-8A86-8ED3B9640BCC}"/>
              </a:ext>
            </a:extLst>
          </p:cNvPr>
          <p:cNvSpPr>
            <a:spLocks/>
          </p:cNvSpPr>
          <p:nvPr/>
        </p:nvSpPr>
        <p:spPr bwMode="auto">
          <a:xfrm>
            <a:off x="5119182" y="3859786"/>
            <a:ext cx="228600" cy="304800"/>
          </a:xfrm>
          <a:prstGeom prst="rightBrace">
            <a:avLst>
              <a:gd name="adj1" fmla="val 8000"/>
              <a:gd name="adj2" fmla="val 50000"/>
            </a:avLst>
          </a:prstGeom>
          <a:noFill/>
          <a:ln w="38160" cap="flat">
            <a:solidFill>
              <a:srgbClr val="C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 name="Rectangle 7">
            <a:extLst>
              <a:ext uri="{FF2B5EF4-FFF2-40B4-BE49-F238E27FC236}">
                <a16:creationId xmlns:a16="http://schemas.microsoft.com/office/drawing/2014/main" id="{E5C261AD-8A70-48B6-B14B-C0C8826A4894}"/>
              </a:ext>
            </a:extLst>
          </p:cNvPr>
          <p:cNvSpPr>
            <a:spLocks noChangeArrowheads="1"/>
          </p:cNvSpPr>
          <p:nvPr/>
        </p:nvSpPr>
        <p:spPr bwMode="auto">
          <a:xfrm>
            <a:off x="5563285" y="2970079"/>
            <a:ext cx="3200400" cy="6177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914400" indent="-9128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marL="0" indent="1588">
              <a:buClrTx/>
              <a:buFontTx/>
              <a:buNone/>
              <a:tabLst>
                <a:tab pos="1828800" algn="l"/>
                <a:tab pos="2743200" algn="l"/>
                <a:tab pos="3657600" algn="l"/>
                <a:tab pos="4572000" algn="l"/>
                <a:tab pos="5486400" algn="l"/>
                <a:tab pos="6400800" algn="l"/>
                <a:tab pos="7315200" algn="l"/>
                <a:tab pos="8229600" algn="l"/>
                <a:tab pos="9144000" algn="l"/>
                <a:tab pos="10058400" algn="l"/>
              </a:tabLst>
            </a:pPr>
            <a:r>
              <a:rPr lang="en-US" altLang="en-US" sz="1700" b="0" dirty="0"/>
              <a:t>Instance Variable – Declared inside the body of the class.</a:t>
            </a:r>
          </a:p>
        </p:txBody>
      </p:sp>
      <p:sp>
        <p:nvSpPr>
          <p:cNvPr id="8" name="Rectangle 8">
            <a:extLst>
              <a:ext uri="{FF2B5EF4-FFF2-40B4-BE49-F238E27FC236}">
                <a16:creationId xmlns:a16="http://schemas.microsoft.com/office/drawing/2014/main" id="{E1D9D70F-C5D9-42BE-8586-4BD2BDBBBD87}"/>
              </a:ext>
            </a:extLst>
          </p:cNvPr>
          <p:cNvSpPr>
            <a:spLocks noChangeArrowheads="1"/>
          </p:cNvSpPr>
          <p:nvPr/>
        </p:nvSpPr>
        <p:spPr bwMode="auto">
          <a:xfrm>
            <a:off x="5566093" y="3741059"/>
            <a:ext cx="3109912" cy="6177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914400" indent="-9128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marL="0" indent="1588">
              <a:buClrTx/>
              <a:buFontTx/>
              <a:buNone/>
              <a:tabLst>
                <a:tab pos="1828800" algn="l"/>
                <a:tab pos="2743200" algn="l"/>
                <a:tab pos="3657600" algn="l"/>
                <a:tab pos="4572000" algn="l"/>
                <a:tab pos="5486400" algn="l"/>
                <a:tab pos="6400800" algn="l"/>
                <a:tab pos="7315200" algn="l"/>
                <a:tab pos="8229600" algn="l"/>
                <a:tab pos="9144000" algn="l"/>
                <a:tab pos="10058400" algn="l"/>
              </a:tabLst>
            </a:pPr>
            <a:r>
              <a:rPr lang="en-US" altLang="en-US" sz="1700" b="0" dirty="0"/>
              <a:t>Local Variable – Declared inside the body of the method.</a:t>
            </a:r>
          </a:p>
        </p:txBody>
      </p:sp>
    </p:spTree>
    <p:extLst>
      <p:ext uri="{BB962C8B-B14F-4D97-AF65-F5344CB8AC3E}">
        <p14:creationId xmlns:p14="http://schemas.microsoft.com/office/powerpoint/2010/main" val="3826900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82BA9-EAE1-4E37-8338-0821BFC9704F}"/>
              </a:ext>
            </a:extLst>
          </p:cNvPr>
          <p:cNvSpPr>
            <a:spLocks noGrp="1"/>
          </p:cNvSpPr>
          <p:nvPr>
            <p:ph type="title"/>
          </p:nvPr>
        </p:nvSpPr>
        <p:spPr/>
        <p:txBody>
          <a:bodyPr/>
          <a:lstStyle/>
          <a:p>
            <a:r>
              <a:rPr lang="en-US" dirty="0"/>
              <a:t>Naming Rules</a:t>
            </a:r>
          </a:p>
        </p:txBody>
      </p:sp>
      <p:sp>
        <p:nvSpPr>
          <p:cNvPr id="3" name="Content Placeholder 2">
            <a:extLst>
              <a:ext uri="{FF2B5EF4-FFF2-40B4-BE49-F238E27FC236}">
                <a16:creationId xmlns:a16="http://schemas.microsoft.com/office/drawing/2014/main" id="{BE3DE1D7-C455-45FD-83CD-D500491E21A1}"/>
              </a:ext>
            </a:extLst>
          </p:cNvPr>
          <p:cNvSpPr>
            <a:spLocks noGrp="1"/>
          </p:cNvSpPr>
          <p:nvPr>
            <p:ph idx="1"/>
          </p:nvPr>
        </p:nvSpPr>
        <p:spPr/>
        <p:txBody>
          <a:bodyPr>
            <a:noAutofit/>
          </a:bodyPr>
          <a:lstStyle/>
          <a:p>
            <a:r>
              <a:rPr lang="en-US" sz="1600" dirty="0"/>
              <a:t>Variable names are </a:t>
            </a:r>
            <a:r>
              <a:rPr lang="en-US" sz="1600" b="1" u="sng" dirty="0"/>
              <a:t>case-sensitive</a:t>
            </a:r>
            <a:r>
              <a:rPr lang="en-US" sz="1600" dirty="0"/>
              <a:t>.</a:t>
            </a:r>
          </a:p>
          <a:p>
            <a:r>
              <a:rPr lang="en-US" sz="1600" dirty="0"/>
              <a:t>A variable’s name </a:t>
            </a:r>
            <a:r>
              <a:rPr lang="en-US" sz="1600" b="1" u="sng" dirty="0"/>
              <a:t>can be any legal identifier</a:t>
            </a:r>
            <a:r>
              <a:rPr lang="en-US" sz="1600" dirty="0"/>
              <a:t>.</a:t>
            </a:r>
          </a:p>
          <a:p>
            <a:r>
              <a:rPr lang="en-US" sz="1600" dirty="0"/>
              <a:t>Length of Variable name can be any number.</a:t>
            </a:r>
          </a:p>
          <a:p>
            <a:r>
              <a:rPr lang="en-US" sz="1600" dirty="0"/>
              <a:t>Its necessary to use Alphabet at the start (however we can use underscore , but do not use it )</a:t>
            </a:r>
          </a:p>
          <a:p>
            <a:r>
              <a:rPr lang="en-US" sz="1600" dirty="0"/>
              <a:t>Some auto generated variables may contain ‘</a:t>
            </a:r>
            <a:r>
              <a:rPr lang="en-US" sz="1600" b="1" dirty="0"/>
              <a:t>$</a:t>
            </a:r>
            <a:r>
              <a:rPr lang="en-US" sz="1600" dirty="0"/>
              <a:t>‘ sign. But try to avoid using Dollar Sign.</a:t>
            </a:r>
          </a:p>
          <a:p>
            <a:r>
              <a:rPr lang="en-US" sz="1600" b="1" u="sng" dirty="0"/>
              <a:t>White space</a:t>
            </a:r>
            <a:r>
              <a:rPr lang="en-US" sz="1600" dirty="0"/>
              <a:t> is not permitted.</a:t>
            </a:r>
          </a:p>
          <a:p>
            <a:r>
              <a:rPr lang="en-US" sz="1600" b="1" u="sng" dirty="0"/>
              <a:t>Special Characters</a:t>
            </a:r>
            <a:r>
              <a:rPr lang="en-US" sz="1600" dirty="0"/>
              <a:t> are not allowed.</a:t>
            </a:r>
          </a:p>
          <a:p>
            <a:r>
              <a:rPr lang="en-US" sz="1600" b="1" u="sng" dirty="0"/>
              <a:t>Digit at start</a:t>
            </a:r>
            <a:r>
              <a:rPr lang="en-US" sz="1600" dirty="0"/>
              <a:t> is not allowed.</a:t>
            </a:r>
          </a:p>
          <a:p>
            <a:r>
              <a:rPr lang="en-US" sz="1600" dirty="0"/>
              <a:t>Variable name must not be a </a:t>
            </a:r>
            <a:r>
              <a:rPr lang="en-US" sz="1600" b="1" u="sng" dirty="0"/>
              <a:t>keyword or reserved word</a:t>
            </a:r>
            <a:r>
              <a:rPr lang="en-US" sz="1600" dirty="0"/>
              <a:t>.</a:t>
            </a:r>
          </a:p>
          <a:p>
            <a:pPr marL="457200" lvl="1" indent="0">
              <a:spcBef>
                <a:spcPts val="1200"/>
              </a:spcBef>
              <a:buNone/>
            </a:pPr>
            <a:endParaRPr lang="en-US" altLang="en-US" sz="1600" dirty="0">
              <a:solidFill>
                <a:srgbClr val="002060"/>
              </a:solidFill>
              <a:cs typeface="Calibri" panose="020F0502020204030204" pitchFamily="34" charset="0"/>
            </a:endParaRPr>
          </a:p>
          <a:p>
            <a:endParaRPr lang="en-US" sz="1600" dirty="0"/>
          </a:p>
        </p:txBody>
      </p:sp>
    </p:spTree>
    <p:extLst>
      <p:ext uri="{BB962C8B-B14F-4D97-AF65-F5344CB8AC3E}">
        <p14:creationId xmlns:p14="http://schemas.microsoft.com/office/powerpoint/2010/main" val="222585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Rules</a:t>
            </a:r>
          </a:p>
        </p:txBody>
      </p:sp>
      <p:sp>
        <p:nvSpPr>
          <p:cNvPr id="3" name="Content Placeholder 2"/>
          <p:cNvSpPr>
            <a:spLocks noGrp="1"/>
          </p:cNvSpPr>
          <p:nvPr>
            <p:ph idx="1"/>
          </p:nvPr>
        </p:nvSpPr>
        <p:spPr/>
        <p:txBody>
          <a:bodyPr/>
          <a:lstStyle/>
          <a:p>
            <a:pPr marL="0" lvl="1" indent="0">
              <a:spcBef>
                <a:spcPts val="1200"/>
              </a:spcBef>
              <a:buNone/>
            </a:pPr>
            <a:r>
              <a:rPr lang="en-US" altLang="en-US" sz="1600" dirty="0">
                <a:cs typeface="Calibri" panose="020F0502020204030204" pitchFamily="34" charset="0"/>
              </a:rPr>
              <a:t>If the variable name has only one word, then spell that word in all lowercase letters. If it consists of more than one word, then capitalize the first letter of each subsequent word. </a:t>
            </a:r>
          </a:p>
          <a:p>
            <a:pPr marL="0" lvl="1" indent="0">
              <a:spcBef>
                <a:spcPts val="1200"/>
              </a:spcBef>
              <a:buClrTx/>
              <a:buFontTx/>
              <a:buNone/>
            </a:pPr>
            <a:r>
              <a:rPr lang="en-US" altLang="en-US" sz="1600" dirty="0">
                <a:cs typeface="Calibri" panose="020F0502020204030204" pitchFamily="34" charset="0"/>
              </a:rPr>
              <a:t>Example: </a:t>
            </a:r>
            <a:r>
              <a:rPr lang="en-US" altLang="en-US" sz="1600" dirty="0" err="1">
                <a:solidFill>
                  <a:srgbClr val="002060"/>
                </a:solidFill>
                <a:cs typeface="Calibri" panose="020F0502020204030204" pitchFamily="34" charset="0"/>
              </a:rPr>
              <a:t>employeeName</a:t>
            </a:r>
            <a:r>
              <a:rPr lang="en-US" altLang="en-US" sz="1600" dirty="0">
                <a:solidFill>
                  <a:srgbClr val="002060"/>
                </a:solidFill>
                <a:cs typeface="Calibri" panose="020F0502020204030204" pitchFamily="34" charset="0"/>
              </a:rPr>
              <a:t>, </a:t>
            </a:r>
            <a:r>
              <a:rPr lang="en-US" altLang="en-US" sz="1600" dirty="0" err="1">
                <a:solidFill>
                  <a:srgbClr val="002060"/>
                </a:solidFill>
                <a:cs typeface="Calibri" panose="020F0502020204030204" pitchFamily="34" charset="0"/>
              </a:rPr>
              <a:t>employeeAccountNo</a:t>
            </a:r>
            <a:endParaRPr lang="en-US" altLang="en-US" sz="1600" dirty="0">
              <a:solidFill>
                <a:srgbClr val="002060"/>
              </a:solidFill>
              <a:cs typeface="Calibri" panose="020F0502020204030204" pitchFamily="34" charset="0"/>
            </a:endParaRPr>
          </a:p>
          <a:p>
            <a:pPr marL="0" lvl="1" indent="0">
              <a:spcBef>
                <a:spcPts val="1200"/>
              </a:spcBef>
              <a:buClrTx/>
              <a:buFontTx/>
              <a:buNone/>
            </a:pPr>
            <a:endParaRPr lang="zh-CN" altLang="en-US" sz="1600" dirty="0">
              <a:solidFill>
                <a:srgbClr val="002060"/>
              </a:solidFill>
              <a:cs typeface="Calibri" panose="020F0502020204030204" pitchFamily="34" charset="0"/>
            </a:endParaRPr>
          </a:p>
          <a:p>
            <a:pPr marL="0" lvl="1" indent="0">
              <a:spcBef>
                <a:spcPts val="1200"/>
              </a:spcBef>
              <a:buFont typeface="Wingdings" panose="05000000000000000000" pitchFamily="2" charset="2"/>
              <a:buChar char=""/>
            </a:pPr>
            <a:r>
              <a:rPr lang="en-US" altLang="en-US" sz="1600" dirty="0">
                <a:cs typeface="Calibri" panose="020F0502020204030204" pitchFamily="34" charset="0"/>
              </a:rPr>
              <a:t>Avoid abbreviations, the variable name should be meaningful.</a:t>
            </a:r>
          </a:p>
          <a:p>
            <a:pPr marL="0" lvl="1" indent="0">
              <a:spcBef>
                <a:spcPts val="1200"/>
              </a:spcBef>
              <a:buClrTx/>
              <a:buFontTx/>
              <a:buNone/>
            </a:pPr>
            <a:r>
              <a:rPr lang="en-US" altLang="en-US" sz="1600" dirty="0">
                <a:solidFill>
                  <a:srgbClr val="C00000"/>
                </a:solidFill>
                <a:cs typeface="Calibri" panose="020F0502020204030204" pitchFamily="34" charset="0"/>
              </a:rPr>
              <a:t>Don’t:   </a:t>
            </a:r>
            <a:r>
              <a:rPr lang="en-US" altLang="en-US" sz="1600" dirty="0" err="1">
                <a:solidFill>
                  <a:srgbClr val="C00000"/>
                </a:solidFill>
                <a:cs typeface="Calibri" panose="020F0502020204030204" pitchFamily="34" charset="0"/>
              </a:rPr>
              <a:t>empSal</a:t>
            </a:r>
            <a:r>
              <a:rPr lang="en-US" altLang="en-US" sz="1600" dirty="0">
                <a:solidFill>
                  <a:srgbClr val="C00000"/>
                </a:solidFill>
                <a:cs typeface="Calibri" panose="020F0502020204030204" pitchFamily="34" charset="0"/>
              </a:rPr>
              <a:t>, </a:t>
            </a:r>
            <a:r>
              <a:rPr lang="en-US" altLang="en-US" sz="1600" dirty="0" err="1">
                <a:solidFill>
                  <a:srgbClr val="C00000"/>
                </a:solidFill>
                <a:cs typeface="Calibri" panose="020F0502020204030204" pitchFamily="34" charset="0"/>
              </a:rPr>
              <a:t>empAdd</a:t>
            </a:r>
            <a:r>
              <a:rPr lang="en-US" altLang="en-US" sz="1600" dirty="0">
                <a:solidFill>
                  <a:srgbClr val="C00000"/>
                </a:solidFill>
                <a:cs typeface="Calibri" panose="020F0502020204030204" pitchFamily="34" charset="0"/>
              </a:rPr>
              <a:t>.</a:t>
            </a:r>
          </a:p>
          <a:p>
            <a:pPr marL="0" lvl="1" indent="0">
              <a:spcBef>
                <a:spcPts val="1200"/>
              </a:spcBef>
              <a:buClrTx/>
              <a:buFontTx/>
              <a:buNone/>
            </a:pPr>
            <a:r>
              <a:rPr lang="en-US" altLang="en-US" sz="1600" dirty="0">
                <a:solidFill>
                  <a:srgbClr val="00B050"/>
                </a:solidFill>
                <a:cs typeface="Calibri" panose="020F0502020204030204" pitchFamily="34" charset="0"/>
              </a:rPr>
              <a:t>Do:       </a:t>
            </a:r>
            <a:r>
              <a:rPr lang="en-US" altLang="en-US" sz="1600" dirty="0" err="1">
                <a:solidFill>
                  <a:srgbClr val="00B050"/>
                </a:solidFill>
                <a:cs typeface="Calibri" panose="020F0502020204030204" pitchFamily="34" charset="0"/>
              </a:rPr>
              <a:t>empSalary</a:t>
            </a:r>
            <a:r>
              <a:rPr lang="en-US" altLang="en-US" sz="1600" dirty="0">
                <a:solidFill>
                  <a:srgbClr val="00B050"/>
                </a:solidFill>
                <a:cs typeface="Calibri" panose="020F0502020204030204" pitchFamily="34" charset="0"/>
              </a:rPr>
              <a:t>, </a:t>
            </a:r>
            <a:r>
              <a:rPr lang="en-US" altLang="en-US" sz="1600" dirty="0" err="1">
                <a:solidFill>
                  <a:srgbClr val="00B050"/>
                </a:solidFill>
                <a:cs typeface="Calibri" panose="020F0502020204030204" pitchFamily="34" charset="0"/>
              </a:rPr>
              <a:t>empAddress</a:t>
            </a:r>
            <a:r>
              <a:rPr lang="en-US" altLang="en-US" sz="1600" dirty="0">
                <a:solidFill>
                  <a:srgbClr val="00B050"/>
                </a:solidFill>
                <a:cs typeface="Calibri" panose="020F0502020204030204" pitchFamily="34" charset="0"/>
              </a:rPr>
              <a:t>.</a:t>
            </a:r>
            <a:endParaRPr lang="en-US" dirty="0">
              <a:solidFill>
                <a:srgbClr val="00B050"/>
              </a:solidFill>
            </a:endParaRPr>
          </a:p>
        </p:txBody>
      </p:sp>
    </p:spTree>
    <p:extLst>
      <p:ext uri="{BB962C8B-B14F-4D97-AF65-F5344CB8AC3E}">
        <p14:creationId xmlns:p14="http://schemas.microsoft.com/office/powerpoint/2010/main" val="282583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5B845-08FD-4734-9C19-FD1450E980E1}"/>
              </a:ext>
            </a:extLst>
          </p:cNvPr>
          <p:cNvSpPr>
            <a:spLocks noGrp="1"/>
          </p:cNvSpPr>
          <p:nvPr>
            <p:ph type="title"/>
          </p:nvPr>
        </p:nvSpPr>
        <p:spPr/>
        <p:txBody>
          <a:bodyPr/>
          <a:lstStyle/>
          <a:p>
            <a:r>
              <a:rPr lang="en-US" dirty="0"/>
              <a:t>Java Literals</a:t>
            </a:r>
          </a:p>
        </p:txBody>
      </p:sp>
      <p:sp>
        <p:nvSpPr>
          <p:cNvPr id="3" name="Content Placeholder 2">
            <a:extLst>
              <a:ext uri="{FF2B5EF4-FFF2-40B4-BE49-F238E27FC236}">
                <a16:creationId xmlns:a16="http://schemas.microsoft.com/office/drawing/2014/main" id="{44AB2089-0420-4437-A6AA-5A0F2A9ED2FF}"/>
              </a:ext>
            </a:extLst>
          </p:cNvPr>
          <p:cNvSpPr>
            <a:spLocks noGrp="1"/>
          </p:cNvSpPr>
          <p:nvPr>
            <p:ph idx="1"/>
          </p:nvPr>
        </p:nvSpPr>
        <p:spPr/>
        <p:txBody>
          <a:bodyPr>
            <a:normAutofit/>
          </a:bodyPr>
          <a:lstStyle/>
          <a:p>
            <a:pPr>
              <a:spcBef>
                <a:spcPts val="1200"/>
              </a:spcBef>
              <a:buClrTx/>
              <a:buFontTx/>
              <a:buNone/>
            </a:pPr>
            <a:r>
              <a:rPr lang="zh-CN" altLang="en-US" sz="1800" dirty="0">
                <a:ea typeface="MS PGothic" panose="020B0600070205080204" pitchFamily="34" charset="-128"/>
              </a:rPr>
              <a:t>What is a literal? </a:t>
            </a:r>
          </a:p>
          <a:p>
            <a:pPr marL="177800" indent="161925">
              <a:spcBef>
                <a:spcPts val="1200"/>
              </a:spcBef>
            </a:pPr>
            <a:r>
              <a:rPr lang="zh-CN" altLang="en-US" sz="1800" dirty="0">
                <a:ea typeface="MS PGothic" panose="020B0600070205080204" pitchFamily="34" charset="-128"/>
              </a:rPr>
              <a:t> A literal is a value assigned to a variable in a class.</a:t>
            </a:r>
          </a:p>
          <a:p>
            <a:pPr>
              <a:spcBef>
                <a:spcPts val="1200"/>
              </a:spcBef>
              <a:buClrTx/>
              <a:buFontTx/>
              <a:buNone/>
            </a:pPr>
            <a:endParaRPr lang="zh-CN" altLang="en-US" sz="1800" dirty="0">
              <a:cs typeface="Calibri" panose="020F0502020204030204" pitchFamily="34" charset="0"/>
            </a:endParaRPr>
          </a:p>
          <a:p>
            <a:pPr>
              <a:spcBef>
                <a:spcPts val="1200"/>
              </a:spcBef>
              <a:buClrTx/>
              <a:buFontTx/>
              <a:buNone/>
            </a:pPr>
            <a:r>
              <a:rPr lang="en-US" altLang="en-US" sz="1800" dirty="0">
                <a:cs typeface="Calibri" panose="020F0502020204030204" pitchFamily="34" charset="0"/>
              </a:rPr>
              <a:t> </a:t>
            </a:r>
          </a:p>
          <a:p>
            <a:pPr marL="177800" indent="161925">
              <a:spcBef>
                <a:spcPts val="1200"/>
              </a:spcBef>
            </a:pPr>
            <a:r>
              <a:rPr lang="en-US" altLang="en-US" sz="1800" dirty="0">
                <a:cs typeface="Calibri" panose="020F0502020204030204" pitchFamily="34" charset="0"/>
              </a:rPr>
              <a:t>Literals appears on the right hand side of the variable declaration.</a:t>
            </a:r>
          </a:p>
          <a:p>
            <a:pPr marL="177800" indent="161925">
              <a:spcBef>
                <a:spcPts val="1200"/>
              </a:spcBef>
            </a:pPr>
            <a:r>
              <a:rPr lang="en-US" altLang="en-US" sz="1800" dirty="0">
                <a:cs typeface="Calibri" panose="020F0502020204030204" pitchFamily="34" charset="0"/>
              </a:rPr>
              <a:t>Literals value can be assigned for any of the primitive data type.</a:t>
            </a:r>
          </a:p>
          <a:p>
            <a:pPr lvl="1" indent="0">
              <a:spcBef>
                <a:spcPts val="1200"/>
              </a:spcBef>
              <a:buClrTx/>
              <a:buFontTx/>
              <a:buNone/>
            </a:pPr>
            <a:r>
              <a:rPr lang="en-US" altLang="en-US" sz="1800" dirty="0">
                <a:cs typeface="Calibri" panose="020F0502020204030204" pitchFamily="34" charset="0"/>
              </a:rPr>
              <a:t>Example:</a:t>
            </a:r>
          </a:p>
          <a:p>
            <a:pPr lvl="1" indent="0">
              <a:spcBef>
                <a:spcPts val="1200"/>
              </a:spcBef>
              <a:buClrTx/>
              <a:buFontTx/>
              <a:buNone/>
            </a:pPr>
            <a:r>
              <a:rPr lang="en-US" altLang="en-US" sz="1800" dirty="0">
                <a:solidFill>
                  <a:srgbClr val="002060"/>
                </a:solidFill>
                <a:cs typeface="Calibri" panose="020F0502020204030204" pitchFamily="34" charset="0"/>
              </a:rPr>
              <a:t>   int tax  = </a:t>
            </a:r>
            <a:r>
              <a:rPr lang="en-US" altLang="en-US" sz="1800" dirty="0">
                <a:solidFill>
                  <a:srgbClr val="EA3800"/>
                </a:solidFill>
                <a:cs typeface="Calibri" panose="020F0502020204030204" pitchFamily="34" charset="0"/>
              </a:rPr>
              <a:t>20;</a:t>
            </a:r>
          </a:p>
          <a:p>
            <a:pPr lvl="2" indent="0">
              <a:spcBef>
                <a:spcPts val="1200"/>
              </a:spcBef>
              <a:buClrTx/>
              <a:buFontTx/>
              <a:buNone/>
            </a:pPr>
            <a:r>
              <a:rPr lang="en-US" altLang="en-US" sz="1800" dirty="0">
                <a:solidFill>
                  <a:srgbClr val="002060"/>
                </a:solidFill>
                <a:cs typeface="Calibri" panose="020F0502020204030204" pitchFamily="34" charset="0"/>
              </a:rPr>
              <a:t>(or)</a:t>
            </a:r>
          </a:p>
          <a:p>
            <a:pPr>
              <a:spcBef>
                <a:spcPts val="1200"/>
              </a:spcBef>
              <a:buClrTx/>
              <a:buFontTx/>
              <a:buNone/>
            </a:pPr>
            <a:r>
              <a:rPr lang="en-US" altLang="en-US" sz="1800" dirty="0">
                <a:solidFill>
                  <a:srgbClr val="002060"/>
                </a:solidFill>
                <a:cs typeface="Calibri" panose="020F0502020204030204" pitchFamily="34" charset="0"/>
              </a:rPr>
              <a:t>              float salary =</a:t>
            </a:r>
            <a:r>
              <a:rPr lang="en-US" altLang="en-US" sz="1800" dirty="0">
                <a:solidFill>
                  <a:srgbClr val="EA3800"/>
                </a:solidFill>
                <a:cs typeface="Calibri" panose="020F0502020204030204" pitchFamily="34" charset="0"/>
              </a:rPr>
              <a:t>45000.0;</a:t>
            </a:r>
          </a:p>
          <a:p>
            <a:pPr>
              <a:spcBef>
                <a:spcPts val="1200"/>
              </a:spcBef>
              <a:buClrTx/>
              <a:buFontTx/>
              <a:buNone/>
            </a:pPr>
            <a:r>
              <a:rPr lang="en-US" altLang="en-US" sz="2000" dirty="0">
                <a:cs typeface="Calibri" panose="020F0502020204030204" pitchFamily="34" charset="0"/>
              </a:rPr>
              <a:t>                                 </a:t>
            </a:r>
          </a:p>
          <a:p>
            <a:pPr marL="0" indent="0">
              <a:buNone/>
            </a:pPr>
            <a:endParaRPr lang="en-US" dirty="0"/>
          </a:p>
        </p:txBody>
      </p:sp>
      <p:sp>
        <p:nvSpPr>
          <p:cNvPr id="4" name="AutoShape 5"/>
          <p:cNvSpPr>
            <a:spLocks/>
          </p:cNvSpPr>
          <p:nvPr/>
        </p:nvSpPr>
        <p:spPr bwMode="auto">
          <a:xfrm>
            <a:off x="5427785" y="4360985"/>
            <a:ext cx="2708030" cy="838200"/>
          </a:xfrm>
          <a:prstGeom prst="borderCallout2">
            <a:avLst>
              <a:gd name="adj1" fmla="val 18750"/>
              <a:gd name="adj2" fmla="val -74213"/>
              <a:gd name="adj3" fmla="val 42125"/>
              <a:gd name="adj4" fmla="val -4759"/>
              <a:gd name="adj5" fmla="val 120292"/>
              <a:gd name="adj6" fmla="val -37694"/>
            </a:avLst>
          </a:prstGeom>
          <a:solidFill>
            <a:srgbClr val="4F81BD"/>
          </a:solidFill>
          <a:ln w="25560" cap="flat">
            <a:solidFill>
              <a:srgbClr val="395E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914400" indent="-9128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marL="0" indent="1588">
              <a:buClrTx/>
              <a:buFontTx/>
              <a:buNone/>
              <a:tabLst>
                <a:tab pos="1828800" algn="l"/>
                <a:tab pos="2743200" algn="l"/>
                <a:tab pos="3657600" algn="l"/>
                <a:tab pos="4572000" algn="l"/>
                <a:tab pos="5486400" algn="l"/>
                <a:tab pos="6400800" algn="l"/>
                <a:tab pos="7315200" algn="l"/>
                <a:tab pos="8229600" algn="l"/>
                <a:tab pos="9144000" algn="l"/>
                <a:tab pos="10058400" algn="l"/>
              </a:tabLst>
            </a:pPr>
            <a:r>
              <a:rPr lang="en-US" altLang="en-US" sz="1600"/>
              <a:t>Where “20” </a:t>
            </a:r>
            <a:r>
              <a:rPr lang="en-US" altLang="en-US" sz="1600" dirty="0"/>
              <a:t>and “45000.0” are int and float literals respectively.</a:t>
            </a:r>
          </a:p>
        </p:txBody>
      </p:sp>
      <p:sp>
        <p:nvSpPr>
          <p:cNvPr id="5" name="Rectangle 4"/>
          <p:cNvSpPr>
            <a:spLocks noChangeArrowheads="1"/>
          </p:cNvSpPr>
          <p:nvPr/>
        </p:nvSpPr>
        <p:spPr bwMode="auto">
          <a:xfrm>
            <a:off x="1449976" y="2603400"/>
            <a:ext cx="4953000" cy="398463"/>
          </a:xfrm>
          <a:prstGeom prst="rect">
            <a:avLst/>
          </a:prstGeom>
          <a:gradFill rotWithShape="0">
            <a:gsLst>
              <a:gs pos="0">
                <a:srgbClr val="FFFFFF"/>
              </a:gs>
              <a:gs pos="100000">
                <a:srgbClr val="FFFFFF"/>
              </a:gs>
            </a:gsLst>
            <a:lin ang="5400000" scaled="1"/>
          </a:gradFill>
          <a:ln w="9360" cap="flat">
            <a:solidFill>
              <a:srgbClr val="4F81B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914400" indent="-9128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zh-CN" altLang="en-US" sz="2000" dirty="0"/>
              <a:t> </a:t>
            </a:r>
            <a:r>
              <a:rPr lang="zh-CN" altLang="en-US" dirty="0"/>
              <a:t>A literal is a value and not a variable</a:t>
            </a:r>
          </a:p>
        </p:txBody>
      </p:sp>
    </p:spTree>
    <p:extLst>
      <p:ext uri="{BB962C8B-B14F-4D97-AF65-F5344CB8AC3E}">
        <p14:creationId xmlns:p14="http://schemas.microsoft.com/office/powerpoint/2010/main" val="47499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additive="repl">
                                        <p:cTn id="6" dur="1" fill="hold">
                                          <p:stCondLst>
                                            <p:cond delay="0"/>
                                          </p:stCondLst>
                                        </p:cTn>
                                        <p:tgtEl>
                                          <p:spTgt spid="4"/>
                                        </p:tgtEl>
                                        <p:attrNameLst>
                                          <p:attrName>style.visibility</p:attrName>
                                        </p:attrNameLst>
                                      </p:cBhvr>
                                      <p:to>
                                        <p:strVal val="visible"/>
                                      </p:to>
                                    </p:set>
                                    <p:animEffect transition="in" filter="wipe(up)">
                                      <p:cBhvr additive="repl">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72DD-7EA6-4346-BC92-6E28F6A0AB3E}"/>
              </a:ext>
            </a:extLst>
          </p:cNvPr>
          <p:cNvSpPr>
            <a:spLocks noGrp="1"/>
          </p:cNvSpPr>
          <p:nvPr>
            <p:ph type="title"/>
          </p:nvPr>
        </p:nvSpPr>
        <p:spPr/>
        <p:txBody>
          <a:bodyPr/>
          <a:lstStyle/>
          <a:p>
            <a:r>
              <a:rPr lang="en-US" dirty="0"/>
              <a:t>Java Literals Types</a:t>
            </a:r>
          </a:p>
        </p:txBody>
      </p:sp>
      <p:graphicFrame>
        <p:nvGraphicFramePr>
          <p:cNvPr id="4" name="Group 3"/>
          <p:cNvGraphicFramePr>
            <a:graphicFrameLocks noGrp="1"/>
          </p:cNvGraphicFramePr>
          <p:nvPr>
            <p:extLst>
              <p:ext uri="{D42A27DB-BD31-4B8C-83A1-F6EECF244321}">
                <p14:modId xmlns:p14="http://schemas.microsoft.com/office/powerpoint/2010/main" val="553965828"/>
              </p:ext>
            </p:extLst>
          </p:nvPr>
        </p:nvGraphicFramePr>
        <p:xfrm>
          <a:off x="820615" y="1828801"/>
          <a:ext cx="7549662" cy="4114799"/>
        </p:xfrm>
        <a:graphic>
          <a:graphicData uri="http://schemas.openxmlformats.org/drawingml/2006/table">
            <a:tbl>
              <a:tblPr/>
              <a:tblGrid>
                <a:gridCol w="1564051">
                  <a:extLst>
                    <a:ext uri="{9D8B030D-6E8A-4147-A177-3AD203B41FA5}">
                      <a16:colId xmlns:a16="http://schemas.microsoft.com/office/drawing/2014/main" val="945989767"/>
                    </a:ext>
                  </a:extLst>
                </a:gridCol>
                <a:gridCol w="4081549">
                  <a:extLst>
                    <a:ext uri="{9D8B030D-6E8A-4147-A177-3AD203B41FA5}">
                      <a16:colId xmlns:a16="http://schemas.microsoft.com/office/drawing/2014/main" val="2610126409"/>
                    </a:ext>
                  </a:extLst>
                </a:gridCol>
                <a:gridCol w="1904062">
                  <a:extLst>
                    <a:ext uri="{9D8B030D-6E8A-4147-A177-3AD203B41FA5}">
                      <a16:colId xmlns:a16="http://schemas.microsoft.com/office/drawing/2014/main" val="2843682743"/>
                    </a:ext>
                  </a:extLst>
                </a:gridCol>
              </a:tblGrid>
              <a:tr h="626099">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Literal Type</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Description</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Formats and Example</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4212323748"/>
                  </a:ext>
                </a:extLst>
              </a:tr>
              <a:tr h="1163410">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Integer Literals</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Integral literals may be represented by decimal, octal, or hexadecimal numbers. The octal number is prefixed with 0, and hexadecimal with 0x or 0X.</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Decimal :12</a:t>
                      </a:r>
                    </a:p>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Hexadecimal:0xC</a:t>
                      </a:r>
                    </a:p>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Octal:014</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66141365"/>
                  </a:ext>
                </a:extLst>
              </a:tr>
              <a:tr h="893989">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Floating Literals</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 floating-point literal is represented by a floating-point number, and is used for both float and double data types.</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Float:1234.5f</a:t>
                      </a:r>
                    </a:p>
                    <a:p>
                      <a:pPr marL="0" marR="0" lvl="0" indent="0" algn="l" defTabSz="449263" rtl="0" eaLnBrk="1" fontAlgn="base" latinLnBrk="0" hangingPunct="1">
                        <a:lnSpc>
                          <a:spcPct val="93000"/>
                        </a:lnSpc>
                        <a:spcBef>
                          <a:spcPct val="0"/>
                        </a:spcBef>
                        <a:spcAft>
                          <a:spcPct val="0"/>
                        </a:spcAft>
                        <a:buClrTx/>
                        <a:buSzTx/>
                        <a:buFontTx/>
                        <a:buNone/>
                        <a:tabLst>
                          <a:tab pos="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Double:12.65, 3.56E2, 23d</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092545301"/>
                  </a:ext>
                </a:extLst>
              </a:tr>
              <a:tr h="1431301">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Boolean Literals</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 variable of boolean type can have only one of two possible values, true or false. Therefore, these two values are the only available boolean literals</a:t>
                      </a:r>
                    </a:p>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endPar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endParaRP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true, false</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2451879534"/>
                  </a:ext>
                </a:extLst>
              </a:tr>
            </a:tbl>
          </a:graphicData>
        </a:graphic>
      </p:graphicFrame>
    </p:spTree>
    <p:extLst>
      <p:ext uri="{BB962C8B-B14F-4D97-AF65-F5344CB8AC3E}">
        <p14:creationId xmlns:p14="http://schemas.microsoft.com/office/powerpoint/2010/main" val="2946274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8198F-24E5-49AC-95F4-79ECB143DDB4}"/>
              </a:ext>
            </a:extLst>
          </p:cNvPr>
          <p:cNvSpPr>
            <a:spLocks noGrp="1"/>
          </p:cNvSpPr>
          <p:nvPr>
            <p:ph type="title"/>
          </p:nvPr>
        </p:nvSpPr>
        <p:spPr/>
        <p:txBody>
          <a:bodyPr/>
          <a:lstStyle/>
          <a:p>
            <a:r>
              <a:rPr lang="en-US" dirty="0"/>
              <a:t>Java Literals Types</a:t>
            </a:r>
          </a:p>
        </p:txBody>
      </p:sp>
      <p:graphicFrame>
        <p:nvGraphicFramePr>
          <p:cNvPr id="4" name="Group 3"/>
          <p:cNvGraphicFramePr>
            <a:graphicFrameLocks noGrp="1"/>
          </p:cNvGraphicFramePr>
          <p:nvPr>
            <p:extLst>
              <p:ext uri="{D42A27DB-BD31-4B8C-83A1-F6EECF244321}">
                <p14:modId xmlns:p14="http://schemas.microsoft.com/office/powerpoint/2010/main" val="2401580227"/>
              </p:ext>
            </p:extLst>
          </p:nvPr>
        </p:nvGraphicFramePr>
        <p:xfrm>
          <a:off x="820615" y="1828801"/>
          <a:ext cx="7526216" cy="4101550"/>
        </p:xfrm>
        <a:graphic>
          <a:graphicData uri="http://schemas.openxmlformats.org/drawingml/2006/table">
            <a:tbl>
              <a:tblPr/>
              <a:tblGrid>
                <a:gridCol w="1355820">
                  <a:extLst>
                    <a:ext uri="{9D8B030D-6E8A-4147-A177-3AD203B41FA5}">
                      <a16:colId xmlns:a16="http://schemas.microsoft.com/office/drawing/2014/main" val="297145836"/>
                    </a:ext>
                  </a:extLst>
                </a:gridCol>
                <a:gridCol w="4068874">
                  <a:extLst>
                    <a:ext uri="{9D8B030D-6E8A-4147-A177-3AD203B41FA5}">
                      <a16:colId xmlns:a16="http://schemas.microsoft.com/office/drawing/2014/main" val="2706912125"/>
                    </a:ext>
                  </a:extLst>
                </a:gridCol>
                <a:gridCol w="2101522">
                  <a:extLst>
                    <a:ext uri="{9D8B030D-6E8A-4147-A177-3AD203B41FA5}">
                      <a16:colId xmlns:a16="http://schemas.microsoft.com/office/drawing/2014/main" val="2979855484"/>
                    </a:ext>
                  </a:extLst>
                </a:gridCol>
              </a:tblGrid>
              <a:tr h="603681">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Literal Type</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Description</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Formats and Example</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3842133396"/>
                  </a:ext>
                </a:extLst>
              </a:tr>
              <a:tr h="729880">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Char Literals</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 char literal may be represented by a single character enclosed in single quotes</a:t>
                      </a:r>
                      <a:r>
                        <a:rPr kumimoji="0" lang="en-IN" altLang="en-US" sz="1400" b="0" i="0" u="none" strike="noStrike" cap="none" normalizeH="0" baseline="0" dirty="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a:t>
                      </a:r>
                      <a:r>
                        <a:rPr kumimoji="0" lang="en-IN" altLang="en-US" sz="1400" b="0" i="0" u="none" strike="noStrike" cap="none" normalizeH="0" baseline="0" dirty="0">
                          <a:ln>
                            <a:noFill/>
                          </a:ln>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 </a:t>
                      </a:r>
                      <a:r>
                        <a:rPr kumimoji="0" lang="en-IN" altLang="en-US" sz="14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'\u4567'</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2606508981"/>
                  </a:ext>
                </a:extLst>
              </a:tr>
              <a:tr h="729880">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String Literals</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String literals represent multiple characters and are enclosed by double quotes.</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“Hello World”</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2492137450"/>
                  </a:ext>
                </a:extLst>
              </a:tr>
              <a:tr h="2038109">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Escape Sequences</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Java supports the escape sequences for denoting special characters.</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102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\n   :a new line</a:t>
                      </a:r>
                    </a:p>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\r    :a return</a:t>
                      </a:r>
                    </a:p>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\t    :a tab</a:t>
                      </a:r>
                    </a:p>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\b   :a backspace</a:t>
                      </a:r>
                    </a:p>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\f    :a form feed</a:t>
                      </a:r>
                    </a:p>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    :a single quote</a:t>
                      </a:r>
                    </a:p>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    :a double quote</a:t>
                      </a:r>
                    </a:p>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    :a backslash</a:t>
                      </a:r>
                    </a:p>
                  </a:txBody>
                  <a:tcPr marL="90000" marR="90000" marT="46800"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1429348118"/>
                  </a:ext>
                </a:extLst>
              </a:tr>
            </a:tbl>
          </a:graphicData>
        </a:graphic>
      </p:graphicFrame>
    </p:spTree>
    <p:extLst>
      <p:ext uri="{BB962C8B-B14F-4D97-AF65-F5344CB8AC3E}">
        <p14:creationId xmlns:p14="http://schemas.microsoft.com/office/powerpoint/2010/main" val="761614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B6CDE-127D-4F24-A4CD-D61E967AAB3F}"/>
              </a:ext>
            </a:extLst>
          </p:cNvPr>
          <p:cNvSpPr>
            <a:spLocks noGrp="1"/>
          </p:cNvSpPr>
          <p:nvPr>
            <p:ph type="title"/>
          </p:nvPr>
        </p:nvSpPr>
        <p:spPr/>
        <p:txBody>
          <a:bodyPr>
            <a:normAutofit/>
          </a:bodyPr>
          <a:lstStyle/>
          <a:p>
            <a:r>
              <a:rPr lang="en-US" sz="3200" dirty="0"/>
              <a:t>Example – Variables Declaration</a:t>
            </a:r>
          </a:p>
        </p:txBody>
      </p:sp>
      <p:sp>
        <p:nvSpPr>
          <p:cNvPr id="4" name="Rectangle 2"/>
          <p:cNvSpPr>
            <a:spLocks noChangeArrowheads="1"/>
          </p:cNvSpPr>
          <p:nvPr/>
        </p:nvSpPr>
        <p:spPr bwMode="auto">
          <a:xfrm>
            <a:off x="504091" y="1673469"/>
            <a:ext cx="7760677" cy="4557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457200" indent="-457200">
              <a:tabLst>
                <a:tab pos="457200" algn="l"/>
                <a:tab pos="1371600" algn="l"/>
                <a:tab pos="2286000" algn="l"/>
                <a:tab pos="3200400" algn="l"/>
                <a:tab pos="4114800" algn="l"/>
                <a:tab pos="5029200" algn="l"/>
                <a:tab pos="5943600" algn="l"/>
                <a:tab pos="6858000" algn="l"/>
                <a:tab pos="7772400" algn="l"/>
                <a:tab pos="8686800" algn="l"/>
                <a:tab pos="9601200" algn="l"/>
              </a:tabLst>
              <a:defRPr b="1">
                <a:solidFill>
                  <a:srgbClr val="000000"/>
                </a:solidFill>
                <a:latin typeface="Arial" panose="020B0604020202020204" pitchFamily="34" charset="0"/>
                <a:ea typeface="Microsoft YaHei" panose="020B0503020204020204" pitchFamily="34" charset="-122"/>
              </a:defRPr>
            </a:lvl1pPr>
            <a:lvl2pPr marL="914400" indent="-457200">
              <a:tabLst>
                <a:tab pos="457200" algn="l"/>
                <a:tab pos="1371600" algn="l"/>
                <a:tab pos="2286000" algn="l"/>
                <a:tab pos="3200400" algn="l"/>
                <a:tab pos="4114800" algn="l"/>
                <a:tab pos="5029200" algn="l"/>
                <a:tab pos="5943600" algn="l"/>
                <a:tab pos="6858000" algn="l"/>
                <a:tab pos="7772400" algn="l"/>
                <a:tab pos="8686800" algn="l"/>
                <a:tab pos="9601200" algn="l"/>
              </a:tabLst>
              <a:defRPr b="1">
                <a:solidFill>
                  <a:srgbClr val="000000"/>
                </a:solidFill>
                <a:latin typeface="Arial" panose="020B0604020202020204" pitchFamily="34" charset="0"/>
                <a:ea typeface="Microsoft YaHei" panose="020B0503020204020204" pitchFamily="34" charset="-122"/>
              </a:defRPr>
            </a:lvl2pPr>
            <a:lvl3pPr>
              <a:tabLst>
                <a:tab pos="457200" algn="l"/>
                <a:tab pos="1371600" algn="l"/>
                <a:tab pos="2286000" algn="l"/>
                <a:tab pos="3200400" algn="l"/>
                <a:tab pos="4114800" algn="l"/>
                <a:tab pos="5029200" algn="l"/>
                <a:tab pos="5943600" algn="l"/>
                <a:tab pos="6858000" algn="l"/>
                <a:tab pos="7772400" algn="l"/>
                <a:tab pos="8686800" algn="l"/>
                <a:tab pos="9601200" algn="l"/>
              </a:tabLst>
              <a:defRPr b="1">
                <a:solidFill>
                  <a:srgbClr val="000000"/>
                </a:solidFill>
                <a:latin typeface="Arial" panose="020B0604020202020204" pitchFamily="34" charset="0"/>
                <a:ea typeface="Microsoft YaHei" panose="020B0503020204020204" pitchFamily="34" charset="-122"/>
              </a:defRPr>
            </a:lvl3pPr>
            <a:lvl4pPr>
              <a:tabLst>
                <a:tab pos="457200" algn="l"/>
                <a:tab pos="1371600" algn="l"/>
                <a:tab pos="2286000" algn="l"/>
                <a:tab pos="3200400" algn="l"/>
                <a:tab pos="4114800" algn="l"/>
                <a:tab pos="5029200" algn="l"/>
                <a:tab pos="5943600" algn="l"/>
                <a:tab pos="6858000" algn="l"/>
                <a:tab pos="7772400" algn="l"/>
                <a:tab pos="8686800" algn="l"/>
                <a:tab pos="9601200" algn="l"/>
              </a:tabLst>
              <a:defRPr b="1">
                <a:solidFill>
                  <a:srgbClr val="000000"/>
                </a:solidFill>
                <a:latin typeface="Arial" panose="020B0604020202020204" pitchFamily="34" charset="0"/>
                <a:ea typeface="Microsoft YaHei" panose="020B0503020204020204" pitchFamily="34" charset="-122"/>
              </a:defRPr>
            </a:lvl4pPr>
            <a:lvl5pPr>
              <a:tabLst>
                <a:tab pos="457200" algn="l"/>
                <a:tab pos="1371600" algn="l"/>
                <a:tab pos="2286000" algn="l"/>
                <a:tab pos="3200400" algn="l"/>
                <a:tab pos="4114800" algn="l"/>
                <a:tab pos="5029200" algn="l"/>
                <a:tab pos="5943600" algn="l"/>
                <a:tab pos="6858000" algn="l"/>
                <a:tab pos="7772400" algn="l"/>
                <a:tab pos="8686800" algn="l"/>
                <a:tab pos="96012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Lst>
              <a:defRPr b="1">
                <a:solidFill>
                  <a:srgbClr val="000000"/>
                </a:solidFill>
                <a:latin typeface="Arial" panose="020B0604020202020204" pitchFamily="34" charset="0"/>
                <a:ea typeface="Microsoft YaHei" panose="020B0503020204020204" pitchFamily="34" charset="-122"/>
              </a:defRPr>
            </a:lvl9pPr>
          </a:lstStyle>
          <a:p>
            <a:pPr marL="117475" indent="-117475">
              <a:spcBef>
                <a:spcPts val="1200"/>
              </a:spcBef>
              <a:buFont typeface="Times New Roman" panose="02020603050405020304" pitchFamily="18" charset="0"/>
              <a:buAutoNum type="arabicPeriod"/>
              <a:tabLst>
                <a:tab pos="117475" algn="l"/>
                <a:tab pos="1371600" algn="l"/>
                <a:tab pos="2286000" algn="l"/>
                <a:tab pos="3200400" algn="l"/>
                <a:tab pos="4114800" algn="l"/>
                <a:tab pos="5029200" algn="l"/>
                <a:tab pos="5943600" algn="l"/>
                <a:tab pos="6858000" algn="l"/>
                <a:tab pos="7772400" algn="l"/>
                <a:tab pos="8686800" algn="l"/>
                <a:tab pos="9601200" algn="l"/>
              </a:tabLst>
            </a:pPr>
            <a:r>
              <a:rPr lang="en-US" altLang="en-US" sz="1300" b="0" dirty="0">
                <a:cs typeface="Arial" panose="020B0604020202020204" pitchFamily="34" charset="0"/>
              </a:rPr>
              <a:t>Create a java class  “</a:t>
            </a:r>
            <a:r>
              <a:rPr lang="en-US" altLang="en-US" sz="1300" i="1" dirty="0">
                <a:cs typeface="Arial" panose="020B0604020202020204" pitchFamily="34" charset="0"/>
              </a:rPr>
              <a:t>Employee</a:t>
            </a:r>
            <a:r>
              <a:rPr lang="en-US" altLang="en-US" sz="1300" b="0" dirty="0">
                <a:cs typeface="Arial" panose="020B0604020202020204" pitchFamily="34" charset="0"/>
              </a:rPr>
              <a:t>” with the following variables created, </a:t>
            </a:r>
          </a:p>
          <a:p>
            <a:pPr marL="117475" indent="-117475">
              <a:spcBef>
                <a:spcPts val="1200"/>
              </a:spcBef>
              <a:tabLst>
                <a:tab pos="117475" algn="l"/>
                <a:tab pos="1371600" algn="l"/>
                <a:tab pos="2286000" algn="l"/>
                <a:tab pos="3200400" algn="l"/>
                <a:tab pos="4114800" algn="l"/>
                <a:tab pos="5029200" algn="l"/>
                <a:tab pos="5943600" algn="l"/>
                <a:tab pos="6858000" algn="l"/>
                <a:tab pos="7772400" algn="l"/>
                <a:tab pos="8686800" algn="l"/>
                <a:tab pos="9601200" algn="l"/>
              </a:tabLst>
            </a:pPr>
            <a:endParaRPr lang="zh-CN" altLang="en-US" sz="1300" b="0" dirty="0">
              <a:cs typeface="Arial" panose="020B0604020202020204" pitchFamily="34" charset="0"/>
            </a:endParaRPr>
          </a:p>
          <a:p>
            <a:pPr marL="117475" indent="-117475">
              <a:spcBef>
                <a:spcPts val="1200"/>
              </a:spcBef>
              <a:tabLst>
                <a:tab pos="117475" algn="l"/>
                <a:tab pos="1371600" algn="l"/>
                <a:tab pos="2286000" algn="l"/>
                <a:tab pos="3200400" algn="l"/>
                <a:tab pos="4114800" algn="l"/>
                <a:tab pos="5029200" algn="l"/>
                <a:tab pos="5943600" algn="l"/>
                <a:tab pos="6858000" algn="l"/>
                <a:tab pos="7772400" algn="l"/>
                <a:tab pos="8686800" algn="l"/>
                <a:tab pos="9601200" algn="l"/>
              </a:tabLst>
            </a:pPr>
            <a:endParaRPr lang="zh-CN" altLang="en-US" sz="1300" b="0" dirty="0">
              <a:cs typeface="Arial" panose="020B0604020202020204" pitchFamily="34" charset="0"/>
            </a:endParaRPr>
          </a:p>
          <a:p>
            <a:pPr marL="117475" indent="-117475">
              <a:spcBef>
                <a:spcPts val="1200"/>
              </a:spcBef>
              <a:tabLst>
                <a:tab pos="117475" algn="l"/>
                <a:tab pos="1371600" algn="l"/>
                <a:tab pos="2286000" algn="l"/>
                <a:tab pos="3200400" algn="l"/>
                <a:tab pos="4114800" algn="l"/>
                <a:tab pos="5029200" algn="l"/>
                <a:tab pos="5943600" algn="l"/>
                <a:tab pos="6858000" algn="l"/>
                <a:tab pos="7772400" algn="l"/>
                <a:tab pos="8686800" algn="l"/>
                <a:tab pos="9601200" algn="l"/>
              </a:tabLst>
            </a:pPr>
            <a:endParaRPr lang="zh-CN" altLang="en-US" sz="1300" b="0" dirty="0">
              <a:cs typeface="Arial" panose="020B0604020202020204" pitchFamily="34" charset="0"/>
            </a:endParaRPr>
          </a:p>
          <a:p>
            <a:pPr marL="117475" indent="-117475">
              <a:spcBef>
                <a:spcPts val="1200"/>
              </a:spcBef>
              <a:tabLst>
                <a:tab pos="117475" algn="l"/>
                <a:tab pos="1371600" algn="l"/>
                <a:tab pos="2286000" algn="l"/>
                <a:tab pos="3200400" algn="l"/>
                <a:tab pos="4114800" algn="l"/>
                <a:tab pos="5029200" algn="l"/>
                <a:tab pos="5943600" algn="l"/>
                <a:tab pos="6858000" algn="l"/>
                <a:tab pos="7772400" algn="l"/>
                <a:tab pos="8686800" algn="l"/>
                <a:tab pos="9601200" algn="l"/>
              </a:tabLst>
            </a:pPr>
            <a:endParaRPr lang="zh-CN" altLang="en-US" sz="1300" b="0" dirty="0">
              <a:cs typeface="Arial" panose="020B0604020202020204" pitchFamily="34" charset="0"/>
            </a:endParaRPr>
          </a:p>
          <a:p>
            <a:pPr marL="0" indent="0">
              <a:spcBef>
                <a:spcPts val="1200"/>
              </a:spcBef>
              <a:tabLst>
                <a:tab pos="117475" algn="l"/>
                <a:tab pos="1371600" algn="l"/>
                <a:tab pos="2286000" algn="l"/>
                <a:tab pos="3200400" algn="l"/>
                <a:tab pos="4114800" algn="l"/>
                <a:tab pos="5029200" algn="l"/>
                <a:tab pos="5943600" algn="l"/>
                <a:tab pos="6858000" algn="l"/>
                <a:tab pos="7772400" algn="l"/>
                <a:tab pos="8686800" algn="l"/>
                <a:tab pos="9601200" algn="l"/>
              </a:tabLst>
            </a:pPr>
            <a:r>
              <a:rPr lang="en-US" altLang="en-US" sz="1300" b="0" dirty="0">
                <a:cs typeface="Arial" panose="020B0604020202020204" pitchFamily="34" charset="0"/>
              </a:rPr>
              <a:t>2. Create a method named </a:t>
            </a:r>
            <a:r>
              <a:rPr lang="en-US" altLang="en-US" sz="1300" i="1" dirty="0" err="1">
                <a:cs typeface="Arial" panose="020B0604020202020204" pitchFamily="34" charset="0"/>
              </a:rPr>
              <a:t>calulatePF</a:t>
            </a:r>
            <a:r>
              <a:rPr lang="en-US" altLang="en-US" sz="1300" b="0" dirty="0">
                <a:cs typeface="Arial" panose="020B0604020202020204" pitchFamily="34" charset="0"/>
              </a:rPr>
              <a:t>() which will  have a  local   float variable  named “</a:t>
            </a:r>
            <a:r>
              <a:rPr lang="en-US" altLang="en-US" sz="1300" i="1" dirty="0" err="1">
                <a:cs typeface="Arial" panose="020B0604020202020204" pitchFamily="34" charset="0"/>
              </a:rPr>
              <a:t>pfRate</a:t>
            </a:r>
            <a:r>
              <a:rPr lang="en-US" altLang="en-US" sz="1300" b="0" dirty="0">
                <a:cs typeface="Arial" panose="020B0604020202020204" pitchFamily="34" charset="0"/>
              </a:rPr>
              <a:t>” with value as 10.5  and the following message should be printed.  </a:t>
            </a:r>
          </a:p>
          <a:p>
            <a:pPr marL="117475" indent="-117475">
              <a:spcBef>
                <a:spcPts val="1200"/>
              </a:spcBef>
              <a:buClrTx/>
              <a:buFontTx/>
              <a:buNone/>
              <a:tabLst>
                <a:tab pos="117475" algn="l"/>
                <a:tab pos="1371600" algn="l"/>
                <a:tab pos="2286000" algn="l"/>
                <a:tab pos="3200400" algn="l"/>
                <a:tab pos="4114800" algn="l"/>
                <a:tab pos="5029200" algn="l"/>
                <a:tab pos="5943600" algn="l"/>
                <a:tab pos="6858000" algn="l"/>
                <a:tab pos="7772400" algn="l"/>
                <a:tab pos="8686800" algn="l"/>
                <a:tab pos="9601200" algn="l"/>
              </a:tabLst>
            </a:pPr>
            <a:r>
              <a:rPr lang="en-US" altLang="en-US" sz="1300" b="0" dirty="0">
                <a:solidFill>
                  <a:srgbClr val="00B050"/>
                </a:solidFill>
                <a:cs typeface="Arial" panose="020B0604020202020204" pitchFamily="34" charset="0"/>
              </a:rPr>
              <a:t>		“The  PF  Rate Of The Employee is &lt;</a:t>
            </a:r>
            <a:r>
              <a:rPr lang="en-US" altLang="en-US" sz="1300" b="0" dirty="0" err="1">
                <a:solidFill>
                  <a:srgbClr val="00B050"/>
                </a:solidFill>
                <a:cs typeface="Arial" panose="020B0604020202020204" pitchFamily="34" charset="0"/>
              </a:rPr>
              <a:t>pfRate</a:t>
            </a:r>
            <a:r>
              <a:rPr lang="en-US" altLang="en-US" sz="1300" b="0" dirty="0">
                <a:solidFill>
                  <a:srgbClr val="00B050"/>
                </a:solidFill>
                <a:cs typeface="Arial" panose="020B0604020202020204" pitchFamily="34" charset="0"/>
              </a:rPr>
              <a:t>&gt;”</a:t>
            </a:r>
          </a:p>
          <a:p>
            <a:pPr marL="117475" indent="-117475">
              <a:spcBef>
                <a:spcPts val="600"/>
              </a:spcBef>
              <a:buClrTx/>
              <a:buFontTx/>
              <a:buNone/>
              <a:tabLst>
                <a:tab pos="117475" algn="l"/>
                <a:tab pos="1371600" algn="l"/>
                <a:tab pos="2286000" algn="l"/>
                <a:tab pos="3200400" algn="l"/>
                <a:tab pos="4114800" algn="l"/>
                <a:tab pos="5029200" algn="l"/>
                <a:tab pos="5943600" algn="l"/>
                <a:tab pos="6858000" algn="l"/>
                <a:tab pos="7772400" algn="l"/>
                <a:tab pos="8686800" algn="l"/>
                <a:tab pos="9601200" algn="l"/>
              </a:tabLst>
            </a:pPr>
            <a:r>
              <a:rPr lang="en-US" altLang="en-US" sz="1300" b="0" dirty="0">
                <a:cs typeface="Arial" panose="020B0604020202020204" pitchFamily="34" charset="0"/>
              </a:rPr>
              <a:t>3. Create a java class “</a:t>
            </a:r>
            <a:r>
              <a:rPr lang="en-US" altLang="en-US" sz="1300" i="1" dirty="0" err="1">
                <a:cs typeface="Arial" panose="020B0604020202020204" pitchFamily="34" charset="0"/>
              </a:rPr>
              <a:t>VariableDemo</a:t>
            </a:r>
            <a:r>
              <a:rPr lang="en-US" altLang="en-US" sz="1300" b="0" dirty="0">
                <a:cs typeface="Arial" panose="020B0604020202020204" pitchFamily="34" charset="0"/>
              </a:rPr>
              <a:t>” add a main method which will Create a object instance of the Employee. Access the instance variables and display the default values of variable as follows.</a:t>
            </a:r>
          </a:p>
          <a:p>
            <a:pPr marL="117475" indent="-117475">
              <a:spcBef>
                <a:spcPts val="600"/>
              </a:spcBef>
              <a:buClrTx/>
              <a:buFontTx/>
              <a:buNone/>
              <a:tabLst>
                <a:tab pos="117475" algn="l"/>
                <a:tab pos="1371600" algn="l"/>
                <a:tab pos="2286000" algn="l"/>
                <a:tab pos="3200400" algn="l"/>
                <a:tab pos="4114800" algn="l"/>
                <a:tab pos="5029200" algn="l"/>
                <a:tab pos="5943600" algn="l"/>
                <a:tab pos="6858000" algn="l"/>
                <a:tab pos="7772400" algn="l"/>
                <a:tab pos="8686800" algn="l"/>
                <a:tab pos="9601200" algn="l"/>
              </a:tabLst>
            </a:pPr>
            <a:r>
              <a:rPr lang="en-US" altLang="en-US" sz="1300" b="0" dirty="0">
                <a:solidFill>
                  <a:srgbClr val="00B050"/>
                </a:solidFill>
                <a:cs typeface="Arial" panose="020B0604020202020204" pitchFamily="34" charset="0"/>
              </a:rPr>
              <a:t>		“The  Id  of the Employee is &lt;</a:t>
            </a:r>
            <a:r>
              <a:rPr lang="en-US" altLang="en-US" sz="1300" b="0" dirty="0" err="1">
                <a:solidFill>
                  <a:srgbClr val="00B050"/>
                </a:solidFill>
                <a:cs typeface="Arial" panose="020B0604020202020204" pitchFamily="34" charset="0"/>
              </a:rPr>
              <a:t>empId</a:t>
            </a:r>
            <a:r>
              <a:rPr lang="en-US" altLang="en-US" sz="1300" b="0" dirty="0">
                <a:solidFill>
                  <a:srgbClr val="00B050"/>
                </a:solidFill>
                <a:cs typeface="Arial" panose="020B0604020202020204" pitchFamily="34" charset="0"/>
              </a:rPr>
              <a:t>&gt; ”</a:t>
            </a:r>
          </a:p>
          <a:p>
            <a:pPr marL="117475" indent="-117475">
              <a:spcBef>
                <a:spcPts val="600"/>
              </a:spcBef>
              <a:buClrTx/>
              <a:buFontTx/>
              <a:buNone/>
              <a:tabLst>
                <a:tab pos="117475" algn="l"/>
                <a:tab pos="1371600" algn="l"/>
                <a:tab pos="2286000" algn="l"/>
                <a:tab pos="3200400" algn="l"/>
                <a:tab pos="4114800" algn="l"/>
                <a:tab pos="5029200" algn="l"/>
                <a:tab pos="5943600" algn="l"/>
                <a:tab pos="6858000" algn="l"/>
                <a:tab pos="7772400" algn="l"/>
                <a:tab pos="8686800" algn="l"/>
                <a:tab pos="9601200" algn="l"/>
              </a:tabLst>
            </a:pPr>
            <a:r>
              <a:rPr lang="en-US" altLang="en-US" sz="1300" b="0" dirty="0">
                <a:solidFill>
                  <a:srgbClr val="00B050"/>
                </a:solidFill>
                <a:cs typeface="Arial" panose="020B0604020202020204" pitchFamily="34" charset="0"/>
              </a:rPr>
              <a:t>		“The Salary of The Employee is  &lt;</a:t>
            </a:r>
            <a:r>
              <a:rPr lang="en-US" altLang="en-US" sz="1300" b="0" dirty="0" err="1">
                <a:solidFill>
                  <a:srgbClr val="00B050"/>
                </a:solidFill>
                <a:cs typeface="Arial" panose="020B0604020202020204" pitchFamily="34" charset="0"/>
              </a:rPr>
              <a:t>empSal</a:t>
            </a:r>
            <a:r>
              <a:rPr lang="en-US" altLang="en-US" sz="1300" b="0" dirty="0">
                <a:solidFill>
                  <a:srgbClr val="00B050"/>
                </a:solidFill>
                <a:cs typeface="Arial" panose="020B0604020202020204" pitchFamily="34" charset="0"/>
              </a:rPr>
              <a:t>&gt; ”</a:t>
            </a:r>
          </a:p>
          <a:p>
            <a:pPr marL="117475" indent="-117475">
              <a:spcBef>
                <a:spcPts val="600"/>
              </a:spcBef>
              <a:buClrTx/>
              <a:buFontTx/>
              <a:buNone/>
              <a:tabLst>
                <a:tab pos="117475" algn="l"/>
                <a:tab pos="1371600" algn="l"/>
                <a:tab pos="2286000" algn="l"/>
                <a:tab pos="3200400" algn="l"/>
                <a:tab pos="4114800" algn="l"/>
                <a:tab pos="5029200" algn="l"/>
                <a:tab pos="5943600" algn="l"/>
                <a:tab pos="6858000" algn="l"/>
                <a:tab pos="7772400" algn="l"/>
                <a:tab pos="8686800" algn="l"/>
                <a:tab pos="9601200" algn="l"/>
              </a:tabLst>
            </a:pPr>
            <a:r>
              <a:rPr lang="en-US" altLang="en-US" sz="1300" b="0" dirty="0">
                <a:solidFill>
                  <a:srgbClr val="00B050"/>
                </a:solidFill>
                <a:cs typeface="Arial" panose="020B0604020202020204" pitchFamily="34" charset="0"/>
              </a:rPr>
              <a:t>		“The  Percentage of Tax  The Employee needs to Pay is &lt;</a:t>
            </a:r>
            <a:r>
              <a:rPr lang="en-US" altLang="en-US" sz="1300" b="0" dirty="0" err="1">
                <a:solidFill>
                  <a:srgbClr val="00B050"/>
                </a:solidFill>
                <a:cs typeface="Arial" panose="020B0604020202020204" pitchFamily="34" charset="0"/>
              </a:rPr>
              <a:t>empTax</a:t>
            </a:r>
            <a:r>
              <a:rPr lang="en-US" altLang="en-US" sz="1300" b="0" dirty="0">
                <a:solidFill>
                  <a:srgbClr val="00B050"/>
                </a:solidFill>
                <a:cs typeface="Arial" panose="020B0604020202020204" pitchFamily="34" charset="0"/>
              </a:rPr>
              <a:t>&gt;”</a:t>
            </a:r>
          </a:p>
          <a:p>
            <a:pPr marL="117475" indent="-117475">
              <a:spcBef>
                <a:spcPts val="600"/>
              </a:spcBef>
              <a:buClrTx/>
              <a:buFontTx/>
              <a:buNone/>
              <a:tabLst>
                <a:tab pos="117475" algn="l"/>
                <a:tab pos="1371600" algn="l"/>
                <a:tab pos="2286000" algn="l"/>
                <a:tab pos="3200400" algn="l"/>
                <a:tab pos="4114800" algn="l"/>
                <a:tab pos="5029200" algn="l"/>
                <a:tab pos="5943600" algn="l"/>
                <a:tab pos="6858000" algn="l"/>
                <a:tab pos="7772400" algn="l"/>
                <a:tab pos="8686800" algn="l"/>
                <a:tab pos="9601200" algn="l"/>
              </a:tabLst>
            </a:pPr>
            <a:r>
              <a:rPr lang="en-US" altLang="en-US" sz="1300" b="0" dirty="0">
                <a:solidFill>
                  <a:srgbClr val="00B050"/>
                </a:solidFill>
                <a:cs typeface="Arial" panose="020B0604020202020204" pitchFamily="34" charset="0"/>
              </a:rPr>
              <a:t>		“The  Total  Number  of Working Days  is &lt;</a:t>
            </a:r>
            <a:r>
              <a:rPr lang="en-US" altLang="en-US" sz="1300" b="0" dirty="0" err="1">
                <a:solidFill>
                  <a:srgbClr val="00B050"/>
                </a:solidFill>
                <a:cs typeface="Arial" panose="020B0604020202020204" pitchFamily="34" charset="0"/>
              </a:rPr>
              <a:t>daysOfWork</a:t>
            </a:r>
            <a:r>
              <a:rPr lang="en-US" altLang="en-US" sz="1300" b="0" dirty="0">
                <a:solidFill>
                  <a:srgbClr val="00B050"/>
                </a:solidFill>
                <a:cs typeface="Arial" panose="020B0604020202020204" pitchFamily="34" charset="0"/>
              </a:rPr>
              <a:t>&gt;”</a:t>
            </a:r>
          </a:p>
          <a:p>
            <a:pPr marL="0" lvl="1" indent="0">
              <a:spcBef>
                <a:spcPts val="1200"/>
              </a:spcBef>
              <a:tabLst>
                <a:tab pos="117475" algn="l"/>
                <a:tab pos="1371600" algn="l"/>
                <a:tab pos="2286000" algn="l"/>
                <a:tab pos="3200400" algn="l"/>
                <a:tab pos="4114800" algn="l"/>
                <a:tab pos="5029200" algn="l"/>
                <a:tab pos="5943600" algn="l"/>
                <a:tab pos="6858000" algn="l"/>
                <a:tab pos="7772400" algn="l"/>
                <a:tab pos="8686800" algn="l"/>
                <a:tab pos="9601200" algn="l"/>
              </a:tabLst>
            </a:pPr>
            <a:r>
              <a:rPr lang="en-US" altLang="en-US" sz="1300" b="0" dirty="0">
                <a:cs typeface="Arial" panose="020B0604020202020204" pitchFamily="34" charset="0"/>
              </a:rPr>
              <a:t>4. Invoke the  </a:t>
            </a:r>
            <a:r>
              <a:rPr lang="en-US" altLang="en-US" sz="1300" b="0" dirty="0" err="1">
                <a:cs typeface="Arial" panose="020B0604020202020204" pitchFamily="34" charset="0"/>
              </a:rPr>
              <a:t>calculatePF</a:t>
            </a:r>
            <a:r>
              <a:rPr lang="en-US" altLang="en-US" sz="1300" b="0" dirty="0">
                <a:cs typeface="Arial" panose="020B0604020202020204" pitchFamily="34" charset="0"/>
              </a:rPr>
              <a:t>() method .</a:t>
            </a:r>
            <a:endParaRPr lang="zh-CN" altLang="en-US" sz="1400" b="0" dirty="0">
              <a:cs typeface="Calibri" panose="020F0502020204030204" pitchFamily="34" charset="0"/>
            </a:endParaRPr>
          </a:p>
        </p:txBody>
      </p:sp>
      <p:graphicFrame>
        <p:nvGraphicFramePr>
          <p:cNvPr id="5" name="Group 3"/>
          <p:cNvGraphicFramePr>
            <a:graphicFrameLocks noGrp="1"/>
          </p:cNvGraphicFramePr>
          <p:nvPr>
            <p:extLst>
              <p:ext uri="{D42A27DB-BD31-4B8C-83A1-F6EECF244321}">
                <p14:modId xmlns:p14="http://schemas.microsoft.com/office/powerpoint/2010/main" val="2807420093"/>
              </p:ext>
            </p:extLst>
          </p:nvPr>
        </p:nvGraphicFramePr>
        <p:xfrm>
          <a:off x="996460" y="2004645"/>
          <a:ext cx="4466494" cy="1371185"/>
        </p:xfrm>
        <a:graphic>
          <a:graphicData uri="http://schemas.openxmlformats.org/drawingml/2006/table">
            <a:tbl>
              <a:tblPr/>
              <a:tblGrid>
                <a:gridCol w="1888914">
                  <a:extLst>
                    <a:ext uri="{9D8B030D-6E8A-4147-A177-3AD203B41FA5}">
                      <a16:colId xmlns:a16="http://schemas.microsoft.com/office/drawing/2014/main" val="1454673948"/>
                    </a:ext>
                  </a:extLst>
                </a:gridCol>
                <a:gridCol w="1203825">
                  <a:extLst>
                    <a:ext uri="{9D8B030D-6E8A-4147-A177-3AD203B41FA5}">
                      <a16:colId xmlns:a16="http://schemas.microsoft.com/office/drawing/2014/main" val="3167448047"/>
                    </a:ext>
                  </a:extLst>
                </a:gridCol>
                <a:gridCol w="1373755">
                  <a:extLst>
                    <a:ext uri="{9D8B030D-6E8A-4147-A177-3AD203B41FA5}">
                      <a16:colId xmlns:a16="http://schemas.microsoft.com/office/drawing/2014/main" val="737541592"/>
                    </a:ext>
                  </a:extLst>
                </a:gridCol>
              </a:tblGrid>
              <a:tr h="257295">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2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Variable Name</a:t>
                      </a:r>
                    </a:p>
                  </a:txBody>
                  <a:tcPr marL="90000" marR="90000" marT="57384"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2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Data Type</a:t>
                      </a:r>
                    </a:p>
                  </a:txBody>
                  <a:tcPr marL="90000" marR="90000" marT="57384"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2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Default value</a:t>
                      </a:r>
                    </a:p>
                  </a:txBody>
                  <a:tcPr marL="90000" marR="90000" marT="57384"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501595086"/>
                  </a:ext>
                </a:extLst>
              </a:tr>
              <a:tr h="257295">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2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empId</a:t>
                      </a:r>
                    </a:p>
                  </a:txBody>
                  <a:tcPr marL="90000" marR="90000" marT="57384"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2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long</a:t>
                      </a:r>
                    </a:p>
                  </a:txBody>
                  <a:tcPr marL="90000" marR="90000" marT="57384"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2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1025</a:t>
                      </a:r>
                    </a:p>
                  </a:txBody>
                  <a:tcPr marL="90000" marR="90000" marT="57384"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1948284840"/>
                  </a:ext>
                </a:extLst>
              </a:tr>
              <a:tr h="257295">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200" b="0" i="0" u="none" strike="noStrike" cap="none" normalizeH="0" baseline="0" dirty="0" err="1">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empSalary</a:t>
                      </a:r>
                      <a:endParaRPr kumimoji="0" lang="en-IN" altLang="en-US" sz="12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endParaRPr>
                    </a:p>
                  </a:txBody>
                  <a:tcPr marL="90000" marR="90000" marT="57384"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2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double</a:t>
                      </a:r>
                    </a:p>
                  </a:txBody>
                  <a:tcPr marL="90000" marR="90000" marT="57384"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2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45000</a:t>
                      </a:r>
                    </a:p>
                  </a:txBody>
                  <a:tcPr marL="90000" marR="90000" marT="57384"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869976890"/>
                  </a:ext>
                </a:extLst>
              </a:tr>
              <a:tr h="257295">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200" b="0" i="0" u="none" strike="noStrike" cap="none" normalizeH="0" baseline="0" dirty="0" err="1">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empTax</a:t>
                      </a:r>
                      <a:endParaRPr kumimoji="0" lang="en-IN" altLang="en-US" sz="12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endParaRPr>
                    </a:p>
                  </a:txBody>
                  <a:tcPr marL="90000" marR="90000" marT="57384"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2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float</a:t>
                      </a:r>
                    </a:p>
                  </a:txBody>
                  <a:tcPr marL="90000" marR="90000" marT="57384"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2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14.5</a:t>
                      </a:r>
                    </a:p>
                  </a:txBody>
                  <a:tcPr marL="90000" marR="90000" marT="57384"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3247106084"/>
                  </a:ext>
                </a:extLst>
              </a:tr>
              <a:tr h="257295">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200" b="0" i="0" u="none" strike="noStrike" cap="none" normalizeH="0" baseline="0" dirty="0" err="1">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empDaysOfWork</a:t>
                      </a:r>
                      <a:endParaRPr kumimoji="0" lang="en-IN" altLang="en-US" sz="12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endParaRPr>
                    </a:p>
                  </a:txBody>
                  <a:tcPr marL="90000" marR="90000" marT="57384"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2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int</a:t>
                      </a:r>
                    </a:p>
                  </a:txBody>
                  <a:tcPr marL="90000" marR="90000" marT="57384"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2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24</a:t>
                      </a:r>
                    </a:p>
                  </a:txBody>
                  <a:tcPr marL="90000" marR="90000" marT="57384"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641218935"/>
                  </a:ext>
                </a:extLst>
              </a:tr>
            </a:tbl>
          </a:graphicData>
        </a:graphic>
      </p:graphicFrame>
    </p:spTree>
    <p:extLst>
      <p:ext uri="{BB962C8B-B14F-4D97-AF65-F5344CB8AC3E}">
        <p14:creationId xmlns:p14="http://schemas.microsoft.com/office/powerpoint/2010/main" val="2561164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0307" y="1629508"/>
            <a:ext cx="7620001" cy="4689230"/>
          </a:xfrm>
          <a:prstGeom prst="rect">
            <a:avLst/>
          </a:prstGeom>
        </p:spPr>
      </p:pic>
      <p:sp>
        <p:nvSpPr>
          <p:cNvPr id="2" name="Title 1">
            <a:extLst>
              <a:ext uri="{FF2B5EF4-FFF2-40B4-BE49-F238E27FC236}">
                <a16:creationId xmlns:a16="http://schemas.microsoft.com/office/drawing/2014/main" id="{41F5D2DE-1246-4C46-A02F-A4B7E547B725}"/>
              </a:ext>
            </a:extLst>
          </p:cNvPr>
          <p:cNvSpPr>
            <a:spLocks noGrp="1"/>
          </p:cNvSpPr>
          <p:nvPr>
            <p:ph type="title"/>
          </p:nvPr>
        </p:nvSpPr>
        <p:spPr/>
        <p:txBody>
          <a:bodyPr>
            <a:normAutofit/>
          </a:bodyPr>
          <a:lstStyle/>
          <a:p>
            <a:r>
              <a:rPr lang="en-US" sz="3200" dirty="0"/>
              <a:t>Variables Declaration - Solution</a:t>
            </a:r>
          </a:p>
        </p:txBody>
      </p:sp>
    </p:spTree>
    <p:extLst>
      <p:ext uri="{BB962C8B-B14F-4D97-AF65-F5344CB8AC3E}">
        <p14:creationId xmlns:p14="http://schemas.microsoft.com/office/powerpoint/2010/main" val="990210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CE100-D6E0-487F-88FE-3026CEAB4EF0}"/>
              </a:ext>
            </a:extLst>
          </p:cNvPr>
          <p:cNvSpPr>
            <a:spLocks noGrp="1"/>
          </p:cNvSpPr>
          <p:nvPr>
            <p:ph type="title"/>
          </p:nvPr>
        </p:nvSpPr>
        <p:spPr/>
        <p:txBody>
          <a:bodyPr/>
          <a:lstStyle/>
          <a:p>
            <a:r>
              <a:rPr lang="en-US" dirty="0"/>
              <a:t>Casting Primitives</a:t>
            </a:r>
          </a:p>
        </p:txBody>
      </p:sp>
      <p:sp>
        <p:nvSpPr>
          <p:cNvPr id="4" name="Rectangle 2"/>
          <p:cNvSpPr>
            <a:spLocks noChangeArrowheads="1"/>
          </p:cNvSpPr>
          <p:nvPr/>
        </p:nvSpPr>
        <p:spPr bwMode="auto">
          <a:xfrm>
            <a:off x="381000" y="1676400"/>
            <a:ext cx="8534400" cy="1495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44488">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1pPr>
            <a:lvl2pPr>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2pPr>
            <a:lvl3pPr>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3pPr>
            <a:lvl4pPr>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4pPr>
            <a:lvl5pPr>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9pPr>
          </a:lstStyle>
          <a:p>
            <a:pPr>
              <a:spcBef>
                <a:spcPts val="1200"/>
              </a:spcBef>
              <a:buClr>
                <a:srgbClr val="00B050"/>
              </a:buClr>
              <a:buFont typeface="Arial" panose="020B0604020202020204" pitchFamily="34" charset="0"/>
              <a:buNone/>
            </a:pPr>
            <a:endParaRPr lang="en-IN" altLang="en-US" sz="2400">
              <a:solidFill>
                <a:srgbClr val="00B050"/>
              </a:solidFill>
              <a:cs typeface="Calibri" panose="020F0502020204030204" pitchFamily="34" charset="0"/>
            </a:endParaRPr>
          </a:p>
          <a:p>
            <a:pPr>
              <a:spcBef>
                <a:spcPts val="1200"/>
              </a:spcBef>
              <a:buClr>
                <a:srgbClr val="00B050"/>
              </a:buClr>
              <a:buFont typeface="Arial" panose="020B0604020202020204" pitchFamily="34" charset="0"/>
              <a:buNone/>
            </a:pPr>
            <a:endParaRPr lang="en-IN" altLang="en-US" sz="2400">
              <a:solidFill>
                <a:srgbClr val="00B050"/>
              </a:solidFill>
              <a:cs typeface="Calibri" panose="020F0502020204030204" pitchFamily="34" charset="0"/>
            </a:endParaRPr>
          </a:p>
          <a:p>
            <a:pPr>
              <a:spcBef>
                <a:spcPts val="1200"/>
              </a:spcBef>
              <a:buClr>
                <a:srgbClr val="00B050"/>
              </a:buClr>
              <a:buFont typeface="Arial" panose="020B0604020202020204" pitchFamily="34" charset="0"/>
              <a:buNone/>
            </a:pPr>
            <a:endParaRPr lang="en-IN" altLang="en-US" sz="2400">
              <a:solidFill>
                <a:srgbClr val="00B050"/>
              </a:solidFill>
              <a:cs typeface="Calibri" panose="020F0502020204030204" pitchFamily="34" charset="0"/>
            </a:endParaRPr>
          </a:p>
        </p:txBody>
      </p:sp>
      <p:sp>
        <p:nvSpPr>
          <p:cNvPr id="5" name="Rectangle 3"/>
          <p:cNvSpPr>
            <a:spLocks noChangeArrowheads="1"/>
          </p:cNvSpPr>
          <p:nvPr/>
        </p:nvSpPr>
        <p:spPr bwMode="auto">
          <a:xfrm>
            <a:off x="304800" y="1676400"/>
            <a:ext cx="8686800" cy="594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914400" indent="-9128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marL="45720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b="0" dirty="0">
                <a:cs typeface="Calibri" panose="020F0502020204030204" pitchFamily="34" charset="0"/>
              </a:rPr>
              <a:t>What is casting?</a:t>
            </a:r>
          </a:p>
          <a:p>
            <a:pPr>
              <a:buClrTx/>
              <a:buFontTx/>
              <a:buNone/>
            </a:pPr>
            <a:endParaRPr lang="zh-CN" altLang="en-US" b="0" dirty="0">
              <a:cs typeface="Calibri" panose="020F0502020204030204" pitchFamily="34" charset="0"/>
            </a:endParaRPr>
          </a:p>
          <a:p>
            <a:pPr>
              <a:buClrTx/>
              <a:buFontTx/>
              <a:buNone/>
            </a:pPr>
            <a:endParaRPr lang="zh-CN" altLang="en-US" b="0" dirty="0">
              <a:cs typeface="Calibri" panose="020F0502020204030204" pitchFamily="34" charset="0"/>
            </a:endParaRPr>
          </a:p>
          <a:p>
            <a:pPr>
              <a:buClrTx/>
              <a:buFontTx/>
              <a:buNone/>
            </a:pPr>
            <a:endParaRPr lang="zh-CN" altLang="en-US" b="0" dirty="0">
              <a:cs typeface="Calibri" panose="020F0502020204030204" pitchFamily="34" charset="0"/>
            </a:endParaRPr>
          </a:p>
          <a:p>
            <a:pPr>
              <a:buClrTx/>
              <a:buFontTx/>
              <a:buNone/>
            </a:pPr>
            <a:endParaRPr lang="zh-CN" altLang="en-US" b="0" dirty="0">
              <a:cs typeface="Calibri" panose="020F0502020204030204" pitchFamily="34" charset="0"/>
            </a:endParaRPr>
          </a:p>
          <a:p>
            <a:pPr>
              <a:buClrTx/>
              <a:buFontTx/>
              <a:buNone/>
            </a:pPr>
            <a:endParaRPr lang="zh-CN" altLang="en-US" b="0" dirty="0">
              <a:cs typeface="Calibri" panose="020F0502020204030204" pitchFamily="34" charset="0"/>
            </a:endParaRPr>
          </a:p>
          <a:p>
            <a:pPr>
              <a:buClrTx/>
              <a:buFontTx/>
              <a:buNone/>
            </a:pPr>
            <a:endParaRPr lang="zh-CN" altLang="en-US" b="0" dirty="0">
              <a:cs typeface="Calibri" panose="020F0502020204030204" pitchFamily="34" charset="0"/>
            </a:endParaRPr>
          </a:p>
          <a:p>
            <a:pPr>
              <a:buClrTx/>
              <a:buFontTx/>
              <a:buNone/>
            </a:pPr>
            <a:endParaRPr lang="zh-CN" altLang="en-US" b="0" dirty="0">
              <a:cs typeface="Calibri" panose="020F0502020204030204" pitchFamily="34" charset="0"/>
            </a:endParaRPr>
          </a:p>
          <a:p>
            <a:pPr>
              <a:buClrTx/>
              <a:buFontTx/>
              <a:buNone/>
            </a:pPr>
            <a:endParaRPr lang="zh-CN" altLang="en-US" b="0" dirty="0">
              <a:cs typeface="Calibri" panose="020F0502020204030204" pitchFamily="34" charset="0"/>
            </a:endParaRPr>
          </a:p>
          <a:p>
            <a:pPr>
              <a:buClrTx/>
              <a:buFontTx/>
              <a:buNone/>
            </a:pPr>
            <a:endParaRPr lang="zh-CN" altLang="en-US" b="0" dirty="0">
              <a:cs typeface="Calibri" panose="020F0502020204030204" pitchFamily="34" charset="0"/>
            </a:endParaRPr>
          </a:p>
          <a:p>
            <a:pPr>
              <a:buClrTx/>
              <a:buFontTx/>
              <a:buNone/>
            </a:pPr>
            <a:endParaRPr lang="zh-CN" altLang="en-US" b="0" dirty="0">
              <a:cs typeface="Calibri" panose="020F0502020204030204" pitchFamily="34" charset="0"/>
            </a:endParaRPr>
          </a:p>
          <a:p>
            <a:pPr lvl="1" indent="0">
              <a:buClrTx/>
              <a:buFontTx/>
              <a:buNone/>
            </a:pPr>
            <a:r>
              <a:rPr lang="en-US" altLang="en-US" sz="2000" dirty="0">
                <a:cs typeface="Calibri" panose="020F0502020204030204" pitchFamily="34" charset="0"/>
              </a:rPr>
              <a:t> </a:t>
            </a:r>
          </a:p>
          <a:p>
            <a:pPr lvl="1" indent="0">
              <a:buFont typeface="Arial" panose="020B0604020202020204" pitchFamily="34" charset="0"/>
              <a:buNone/>
            </a:pPr>
            <a:endParaRPr lang="zh-CN" altLang="en-US" sz="2000" dirty="0">
              <a:cs typeface="Calibri" panose="020F0502020204030204" pitchFamily="34" charset="0"/>
            </a:endParaRPr>
          </a:p>
          <a:p>
            <a:pPr lvl="1" indent="0">
              <a:buClrTx/>
              <a:buFontTx/>
              <a:buNone/>
            </a:pPr>
            <a:r>
              <a:rPr lang="en-US" altLang="en-US" sz="2000" dirty="0">
                <a:cs typeface="Calibri" panose="020F0502020204030204" pitchFamily="34" charset="0"/>
              </a:rPr>
              <a:t> </a:t>
            </a:r>
          </a:p>
          <a:p>
            <a:pPr>
              <a:buClrTx/>
              <a:buFontTx/>
              <a:buNone/>
            </a:pPr>
            <a:endParaRPr lang="zh-CN" altLang="en-US" b="0" dirty="0">
              <a:cs typeface="Calibri" panose="020F0502020204030204" pitchFamily="34" charset="0"/>
            </a:endParaRPr>
          </a:p>
          <a:p>
            <a:pPr>
              <a:buClrTx/>
              <a:buFontTx/>
              <a:buNone/>
            </a:pPr>
            <a:endParaRPr lang="zh-CN" altLang="en-US" dirty="0">
              <a:cs typeface="Calibri" panose="020F0502020204030204" pitchFamily="34" charset="0"/>
            </a:endParaRPr>
          </a:p>
          <a:p>
            <a:pPr>
              <a:buClrTx/>
              <a:buFontTx/>
              <a:buNone/>
            </a:pPr>
            <a:endParaRPr lang="zh-CN" altLang="en-US" dirty="0">
              <a:cs typeface="Calibri" panose="020F0502020204030204" pitchFamily="34" charset="0"/>
            </a:endParaRPr>
          </a:p>
          <a:p>
            <a:pPr>
              <a:buClrTx/>
              <a:buFontTx/>
              <a:buNone/>
            </a:pPr>
            <a:endParaRPr lang="zh-CN" altLang="en-US" dirty="0">
              <a:cs typeface="Calibri" panose="020F0502020204030204" pitchFamily="34" charset="0"/>
            </a:endParaRPr>
          </a:p>
          <a:p>
            <a:pPr>
              <a:buClrTx/>
              <a:buFontTx/>
              <a:buNone/>
            </a:pPr>
            <a:endParaRPr lang="zh-CN" altLang="en-US" dirty="0">
              <a:cs typeface="Calibri" panose="020F0502020204030204" pitchFamily="34" charset="0"/>
            </a:endParaRPr>
          </a:p>
          <a:p>
            <a:pPr>
              <a:buFont typeface="Arial" panose="020B0604020202020204" pitchFamily="34" charset="0"/>
              <a:buNone/>
            </a:pPr>
            <a:endParaRPr lang="zh-CN" altLang="en-US" dirty="0">
              <a:cs typeface="Calibri" panose="020F0502020204030204" pitchFamily="34" charset="0"/>
            </a:endParaRPr>
          </a:p>
          <a:p>
            <a:pPr>
              <a:buClrTx/>
              <a:buFontTx/>
              <a:buNone/>
            </a:pPr>
            <a:endParaRPr lang="zh-CN" altLang="en-US" dirty="0">
              <a:cs typeface="Calibri" panose="020F0502020204030204" pitchFamily="34" charset="0"/>
            </a:endParaRPr>
          </a:p>
        </p:txBody>
      </p:sp>
      <p:sp>
        <p:nvSpPr>
          <p:cNvPr id="6" name="Rectangle 4"/>
          <p:cNvSpPr>
            <a:spLocks noChangeArrowheads="1"/>
          </p:cNvSpPr>
          <p:nvPr/>
        </p:nvSpPr>
        <p:spPr bwMode="auto">
          <a:xfrm>
            <a:off x="2227384" y="2488406"/>
            <a:ext cx="6002215" cy="879344"/>
          </a:xfrm>
          <a:prstGeom prst="rect">
            <a:avLst/>
          </a:prstGeom>
          <a:gradFill rotWithShape="0">
            <a:gsLst>
              <a:gs pos="0">
                <a:srgbClr val="FFFFFF"/>
              </a:gs>
              <a:gs pos="100000">
                <a:srgbClr val="FFFFFF"/>
              </a:gs>
            </a:gsLst>
            <a:lin ang="5400000" scaled="1"/>
          </a:gradFill>
          <a:ln w="9360" cap="flat">
            <a:solidFill>
              <a:srgbClr val="9BBB5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914400" indent="-9128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marL="0" indent="0">
              <a:buClrTx/>
              <a:buFontTx/>
              <a:buNone/>
              <a:tabLst>
                <a:tab pos="1828800" algn="l"/>
                <a:tab pos="2743200" algn="l"/>
                <a:tab pos="3657600" algn="l"/>
                <a:tab pos="4572000" algn="l"/>
                <a:tab pos="5486400" algn="l"/>
                <a:tab pos="6400800" algn="l"/>
                <a:tab pos="7315200" algn="l"/>
                <a:tab pos="8229600" algn="l"/>
                <a:tab pos="9144000" algn="l"/>
                <a:tab pos="10058400" algn="l"/>
              </a:tabLst>
            </a:pPr>
            <a:r>
              <a:rPr lang="en-US" altLang="en-US" sz="1700" b="0" dirty="0"/>
              <a:t>Casting</a:t>
            </a:r>
            <a:r>
              <a:rPr lang="en-US" altLang="en-US" sz="1700" dirty="0"/>
              <a:t> is the process by which a liquid is poured into a mold and is allowed to solidify. </a:t>
            </a:r>
          </a:p>
          <a:p>
            <a:pPr marL="0" indent="0">
              <a:buClrTx/>
              <a:buFontTx/>
              <a:buNone/>
              <a:tabLst>
                <a:tab pos="1828800" algn="l"/>
                <a:tab pos="2743200" algn="l"/>
                <a:tab pos="3657600" algn="l"/>
                <a:tab pos="4572000" algn="l"/>
                <a:tab pos="5486400" algn="l"/>
                <a:tab pos="6400800" algn="l"/>
                <a:tab pos="7315200" algn="l"/>
                <a:tab pos="8229600" algn="l"/>
                <a:tab pos="9144000" algn="l"/>
                <a:tab pos="10058400" algn="l"/>
              </a:tabLst>
            </a:pPr>
            <a:r>
              <a:rPr lang="en-US" altLang="en-US" sz="1700" dirty="0"/>
              <a:t>In this process, it attains the shape of the mold</a:t>
            </a:r>
          </a:p>
        </p:txBody>
      </p:sp>
      <p:sp>
        <p:nvSpPr>
          <p:cNvPr id="7" name="Rectangle 5"/>
          <p:cNvSpPr>
            <a:spLocks noChangeArrowheads="1"/>
          </p:cNvSpPr>
          <p:nvPr/>
        </p:nvSpPr>
        <p:spPr bwMode="auto">
          <a:xfrm>
            <a:off x="533400" y="3802063"/>
            <a:ext cx="7696200" cy="2187395"/>
          </a:xfrm>
          <a:prstGeom prst="rect">
            <a:avLst/>
          </a:prstGeom>
          <a:gradFill rotWithShape="0">
            <a:gsLst>
              <a:gs pos="0">
                <a:srgbClr val="FFFFFF"/>
              </a:gs>
              <a:gs pos="100000">
                <a:srgbClr val="FFFFFF"/>
              </a:gs>
            </a:gsLst>
            <a:lin ang="5400000" scaled="1"/>
          </a:gradFill>
          <a:ln w="9360" cap="flat">
            <a:solidFill>
              <a:srgbClr val="4F81B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914400" indent="-9128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marL="45720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marL="0" indent="0">
              <a:buClrTx/>
              <a:buFontTx/>
              <a:buNone/>
              <a:tabLst>
                <a:tab pos="1828800" algn="l"/>
                <a:tab pos="2743200" algn="l"/>
                <a:tab pos="3657600" algn="l"/>
                <a:tab pos="4572000" algn="l"/>
                <a:tab pos="5486400" algn="l"/>
                <a:tab pos="6400800" algn="l"/>
                <a:tab pos="7315200" algn="l"/>
                <a:tab pos="8229600" algn="l"/>
                <a:tab pos="9144000" algn="l"/>
                <a:tab pos="10058400" algn="l"/>
              </a:tabLst>
            </a:pPr>
            <a:r>
              <a:rPr lang="en-US" altLang="en-US" sz="1600" dirty="0"/>
              <a:t>Similarly in Java, a value of one primitive type is assigned to a variable of another primitive type. This is called </a:t>
            </a:r>
            <a:r>
              <a:rPr lang="en-US" altLang="en-US" sz="1600" b="0" dirty="0"/>
              <a:t>primitive type casting.</a:t>
            </a:r>
          </a:p>
          <a:p>
            <a:pPr marL="0" indent="0">
              <a:buClrTx/>
              <a:buFontTx/>
              <a:buNone/>
              <a:tabLst>
                <a:tab pos="1828800" algn="l"/>
                <a:tab pos="2743200" algn="l"/>
                <a:tab pos="3657600" algn="l"/>
                <a:tab pos="4572000" algn="l"/>
                <a:tab pos="5486400" algn="l"/>
                <a:tab pos="6400800" algn="l"/>
                <a:tab pos="7315200" algn="l"/>
                <a:tab pos="8229600" algn="l"/>
                <a:tab pos="9144000" algn="l"/>
                <a:tab pos="10058400" algn="l"/>
              </a:tabLst>
            </a:pPr>
            <a:endParaRPr lang="zh-CN" altLang="en-US" sz="1600" b="0" dirty="0"/>
          </a:p>
          <a:p>
            <a:pPr marL="0" indent="0">
              <a:buClrTx/>
              <a:buFontTx/>
              <a:buNone/>
              <a:tabLst>
                <a:tab pos="1828800" algn="l"/>
                <a:tab pos="2743200" algn="l"/>
                <a:tab pos="3657600" algn="l"/>
                <a:tab pos="4572000" algn="l"/>
                <a:tab pos="5486400" algn="l"/>
                <a:tab pos="6400800" algn="l"/>
                <a:tab pos="7315200" algn="l"/>
                <a:tab pos="8229600" algn="l"/>
                <a:tab pos="9144000" algn="l"/>
                <a:tab pos="10058400" algn="l"/>
              </a:tabLst>
            </a:pPr>
            <a:r>
              <a:rPr lang="en-US" altLang="en-US" sz="1600" b="0" dirty="0"/>
              <a:t>Example: </a:t>
            </a:r>
            <a:r>
              <a:rPr lang="en-US" altLang="en-US" sz="1600" dirty="0"/>
              <a:t> A variable </a:t>
            </a:r>
            <a:r>
              <a:rPr lang="en-US" altLang="en-US" sz="1600" b="0" dirty="0"/>
              <a:t>int </a:t>
            </a:r>
            <a:r>
              <a:rPr lang="en-US" altLang="en-US" sz="1600" dirty="0"/>
              <a:t>is casted into </a:t>
            </a:r>
            <a:r>
              <a:rPr lang="en-US" altLang="en-US" sz="1600" b="0" dirty="0"/>
              <a:t>float. </a:t>
            </a:r>
            <a:r>
              <a:rPr lang="en-US" altLang="en-US" sz="1600" dirty="0"/>
              <a:t> Here float is the mold and int variable is casted as a float.</a:t>
            </a:r>
          </a:p>
          <a:p>
            <a:pPr marL="0" indent="0">
              <a:buClrTx/>
              <a:buFontTx/>
              <a:buNone/>
              <a:tabLst>
                <a:tab pos="1828800" algn="l"/>
                <a:tab pos="2743200" algn="l"/>
                <a:tab pos="3657600" algn="l"/>
                <a:tab pos="4572000" algn="l"/>
                <a:tab pos="5486400" algn="l"/>
                <a:tab pos="6400800" algn="l"/>
                <a:tab pos="7315200" algn="l"/>
                <a:tab pos="8229600" algn="l"/>
                <a:tab pos="9144000" algn="l"/>
                <a:tab pos="10058400" algn="l"/>
              </a:tabLst>
            </a:pPr>
            <a:endParaRPr lang="zh-CN" altLang="en-US" sz="1600" dirty="0"/>
          </a:p>
          <a:p>
            <a:pPr marL="0" lvl="1">
              <a:buFont typeface="Arial" panose="020B0604020202020204" pitchFamily="34" charset="0"/>
              <a:buChar char="•"/>
              <a:tabLst>
                <a:tab pos="1828800" algn="l"/>
                <a:tab pos="2743200" algn="l"/>
                <a:tab pos="3657600" algn="l"/>
                <a:tab pos="4572000" algn="l"/>
                <a:tab pos="5486400" algn="l"/>
                <a:tab pos="6400800" algn="l"/>
                <a:tab pos="7315200" algn="l"/>
                <a:tab pos="8229600" algn="l"/>
                <a:tab pos="9144000" algn="l"/>
                <a:tab pos="10058400" algn="l"/>
              </a:tabLst>
            </a:pPr>
            <a:r>
              <a:rPr lang="en-US" altLang="en-US" dirty="0">
                <a:latin typeface="Calibri" panose="020F0502020204030204" pitchFamily="34" charset="0"/>
                <a:cs typeface="Calibri" panose="020F0502020204030204" pitchFamily="34" charset="0"/>
              </a:rPr>
              <a:t> Casting is done with any of the primitive data types</a:t>
            </a:r>
          </a:p>
          <a:p>
            <a:pPr marL="0" lvl="1">
              <a:buFont typeface="Arial" panose="020B0604020202020204" pitchFamily="34" charset="0"/>
              <a:buChar char="•"/>
              <a:tabLst>
                <a:tab pos="1828800" algn="l"/>
                <a:tab pos="2743200" algn="l"/>
                <a:tab pos="3657600" algn="l"/>
                <a:tab pos="4572000" algn="l"/>
                <a:tab pos="5486400" algn="l"/>
                <a:tab pos="6400800" algn="l"/>
                <a:tab pos="7315200" algn="l"/>
                <a:tab pos="8229600" algn="l"/>
                <a:tab pos="9144000" algn="l"/>
                <a:tab pos="10058400" algn="l"/>
              </a:tabLst>
            </a:pPr>
            <a:r>
              <a:rPr lang="en-US" altLang="en-US" dirty="0">
                <a:latin typeface="Calibri" panose="020F0502020204030204" pitchFamily="34" charset="0"/>
                <a:cs typeface="Calibri" panose="020F0502020204030204" pitchFamily="34" charset="0"/>
              </a:rPr>
              <a:t> Boolean type variable cannot be casted</a:t>
            </a:r>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83593"/>
            <a:ext cx="1693984" cy="1322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657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7"/>
                                        </p:tgtEl>
                                        <p:attrNameLst>
                                          <p:attrName>style.visibility</p:attrName>
                                        </p:attrNameLst>
                                      </p:cBhvr>
                                      <p:to>
                                        <p:strVal val="visible"/>
                                      </p:to>
                                    </p:set>
                                    <p:animEffect transition="in" filter="wipe(up)">
                                      <p:cBhvr additive="repl">
                                        <p:cTn id="7" dur="500"/>
                                        <p:tgtEl>
                                          <p:spTgt spid="7"/>
                                        </p:tgtEl>
                                      </p:cBhvr>
                                    </p:animEffect>
                                  </p:childTnLst>
                                </p:cTn>
                              </p:par>
                              <p:par>
                                <p:cTn id="8" presetID="3" presetClass="entr" presetSubtype="10" fill="hold" nodeType="withEffect">
                                  <p:stCondLst>
                                    <p:cond delay="0"/>
                                  </p:stCondLst>
                                  <p:childTnLst>
                                    <p:set>
                                      <p:cBhvr additive="repl">
                                        <p:cTn id="9" dur="1" fill="hold">
                                          <p:stCondLst>
                                            <p:cond delay="0"/>
                                          </p:stCondLst>
                                        </p:cTn>
                                        <p:tgtEl>
                                          <p:spTgt spid="7">
                                            <p:txEl>
                                              <p:pRg st="0" end="0"/>
                                            </p:txEl>
                                          </p:spTgt>
                                        </p:tgtEl>
                                        <p:attrNameLst>
                                          <p:attrName>style.visibility</p:attrName>
                                        </p:attrNameLst>
                                      </p:cBhvr>
                                      <p:to>
                                        <p:strVal val="visible"/>
                                      </p:to>
                                    </p:set>
                                    <p:animEffect transition="in" filter="wipe(up)">
                                      <p:cBhvr additive="repl">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additive="repl">
                                        <p:cTn id="14" dur="1" fill="hold">
                                          <p:stCondLst>
                                            <p:cond delay="0"/>
                                          </p:stCondLst>
                                        </p:cTn>
                                        <p:tgtEl>
                                          <p:spTgt spid="7">
                                            <p:txEl>
                                              <p:pRg st="2" end="2"/>
                                            </p:txEl>
                                          </p:spTgt>
                                        </p:tgtEl>
                                        <p:attrNameLst>
                                          <p:attrName>style.visibility</p:attrName>
                                        </p:attrNameLst>
                                      </p:cBhvr>
                                      <p:to>
                                        <p:strVal val="visible"/>
                                      </p:to>
                                    </p:set>
                                    <p:animEffect transition="in" filter="wipe(up)">
                                      <p:cBhvr additive="repl">
                                        <p:cTn id="15" dur="500"/>
                                        <p:tgtEl>
                                          <p:spTgt spid="7">
                                            <p:txEl>
                                              <p:pRg st="2" end="2"/>
                                            </p:txEl>
                                          </p:spTgt>
                                        </p:tgtEl>
                                      </p:cBhvr>
                                    </p:animEffect>
                                  </p:childTnLst>
                                </p:cTn>
                              </p:par>
                              <p:par>
                                <p:cTn id="16" presetID="5" presetClass="entr" presetSubtype="10" fill="hold" nodeType="withEffect">
                                  <p:stCondLst>
                                    <p:cond delay="0"/>
                                  </p:stCondLst>
                                  <p:childTnLst>
                                    <p:set>
                                      <p:cBhvr additive="repl">
                                        <p:cTn id="17" dur="1" fill="hold">
                                          <p:stCondLst>
                                            <p:cond delay="0"/>
                                          </p:stCondLst>
                                        </p:cTn>
                                        <p:tgtEl>
                                          <p:spTgt spid="7">
                                            <p:txEl>
                                              <p:pRg st="4" end="4"/>
                                            </p:txEl>
                                          </p:spTgt>
                                        </p:tgtEl>
                                        <p:attrNameLst>
                                          <p:attrName>style.visibility</p:attrName>
                                        </p:attrNameLst>
                                      </p:cBhvr>
                                      <p:to>
                                        <p:strVal val="visible"/>
                                      </p:to>
                                    </p:set>
                                    <p:animEffect transition="in" filter="wipe(up)">
                                      <p:cBhvr additive="repl">
                                        <p:cTn id="18" dur="500"/>
                                        <p:tgtEl>
                                          <p:spTgt spid="7">
                                            <p:txEl>
                                              <p:pRg st="4" end="4"/>
                                            </p:txEl>
                                          </p:spTgt>
                                        </p:tgtEl>
                                      </p:cBhvr>
                                    </p:animEffect>
                                  </p:childTnLst>
                                </p:cTn>
                              </p:par>
                              <p:par>
                                <p:cTn id="19" presetID="5" presetClass="entr" presetSubtype="10" fill="hold" nodeType="withEffect">
                                  <p:stCondLst>
                                    <p:cond delay="0"/>
                                  </p:stCondLst>
                                  <p:childTnLst>
                                    <p:set>
                                      <p:cBhvr additive="repl">
                                        <p:cTn id="20" dur="1" fill="hold">
                                          <p:stCondLst>
                                            <p:cond delay="0"/>
                                          </p:stCondLst>
                                        </p:cTn>
                                        <p:tgtEl>
                                          <p:spTgt spid="7">
                                            <p:txEl>
                                              <p:pRg st="5" end="5"/>
                                            </p:txEl>
                                          </p:spTgt>
                                        </p:tgtEl>
                                        <p:attrNameLst>
                                          <p:attrName>style.visibility</p:attrName>
                                        </p:attrNameLst>
                                      </p:cBhvr>
                                      <p:to>
                                        <p:strVal val="visible"/>
                                      </p:to>
                                    </p:set>
                                    <p:animEffect transition="in" filter="wipe(up)">
                                      <p:cBhvr additive="repl">
                                        <p:cTn id="21"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50049-E714-48C3-A600-ABDC7F81A218}"/>
              </a:ext>
            </a:extLst>
          </p:cNvPr>
          <p:cNvSpPr>
            <a:spLocks noGrp="1"/>
          </p:cNvSpPr>
          <p:nvPr>
            <p:ph type="title"/>
          </p:nvPr>
        </p:nvSpPr>
        <p:spPr/>
        <p:txBody>
          <a:bodyPr/>
          <a:lstStyle/>
          <a:p>
            <a:r>
              <a:rPr lang="en-US" dirty="0"/>
              <a:t>Types of Primitive Casting</a:t>
            </a:r>
          </a:p>
        </p:txBody>
      </p:sp>
      <p:sp>
        <p:nvSpPr>
          <p:cNvPr id="9" name="Rectangle 2"/>
          <p:cNvSpPr>
            <a:spLocks noChangeArrowheads="1"/>
          </p:cNvSpPr>
          <p:nvPr/>
        </p:nvSpPr>
        <p:spPr bwMode="auto">
          <a:xfrm>
            <a:off x="381000" y="1676400"/>
            <a:ext cx="8534400" cy="1495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44488">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1pPr>
            <a:lvl2pPr>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2pPr>
            <a:lvl3pPr>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3pPr>
            <a:lvl4pPr>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4pPr>
            <a:lvl5pPr>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9pPr>
          </a:lstStyle>
          <a:p>
            <a:pPr>
              <a:spcBef>
                <a:spcPts val="1200"/>
              </a:spcBef>
              <a:buClr>
                <a:srgbClr val="00B050"/>
              </a:buClr>
              <a:buFont typeface="Arial" panose="020B0604020202020204" pitchFamily="34" charset="0"/>
              <a:buNone/>
            </a:pPr>
            <a:endParaRPr lang="en-IN" altLang="en-US" sz="2400">
              <a:solidFill>
                <a:srgbClr val="00B050"/>
              </a:solidFill>
              <a:cs typeface="Calibri" panose="020F0502020204030204" pitchFamily="34" charset="0"/>
            </a:endParaRPr>
          </a:p>
          <a:p>
            <a:pPr>
              <a:spcBef>
                <a:spcPts val="1200"/>
              </a:spcBef>
              <a:buClr>
                <a:srgbClr val="00B050"/>
              </a:buClr>
              <a:buFont typeface="Arial" panose="020B0604020202020204" pitchFamily="34" charset="0"/>
              <a:buNone/>
            </a:pPr>
            <a:endParaRPr lang="en-IN" altLang="en-US" sz="2400">
              <a:solidFill>
                <a:srgbClr val="00B050"/>
              </a:solidFill>
              <a:cs typeface="Calibri" panose="020F0502020204030204" pitchFamily="34" charset="0"/>
            </a:endParaRPr>
          </a:p>
          <a:p>
            <a:pPr>
              <a:spcBef>
                <a:spcPts val="1200"/>
              </a:spcBef>
              <a:buClr>
                <a:srgbClr val="00B050"/>
              </a:buClr>
              <a:buFont typeface="Arial" panose="020B0604020202020204" pitchFamily="34" charset="0"/>
              <a:buNone/>
            </a:pPr>
            <a:endParaRPr lang="en-IN" altLang="en-US" sz="2400">
              <a:solidFill>
                <a:srgbClr val="00B050"/>
              </a:solidFill>
              <a:cs typeface="Calibri" panose="020F0502020204030204" pitchFamily="34" charset="0"/>
            </a:endParaRPr>
          </a:p>
        </p:txBody>
      </p:sp>
      <p:sp>
        <p:nvSpPr>
          <p:cNvPr id="10" name="Rectangle 3"/>
          <p:cNvSpPr>
            <a:spLocks noChangeArrowheads="1"/>
          </p:cNvSpPr>
          <p:nvPr/>
        </p:nvSpPr>
        <p:spPr bwMode="auto">
          <a:xfrm>
            <a:off x="304800" y="1752600"/>
            <a:ext cx="86868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914400" indent="-9128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a:buClrTx/>
              <a:buFontTx/>
              <a:buNone/>
            </a:pPr>
            <a:endParaRPr lang="en-IN" altLang="en-US">
              <a:cs typeface="Calibri" panose="020F0502020204030204" pitchFamily="34" charset="0"/>
            </a:endParaRPr>
          </a:p>
          <a:p>
            <a:pPr>
              <a:buClrTx/>
              <a:buFontTx/>
              <a:buNone/>
            </a:pPr>
            <a:endParaRPr lang="en-IN" altLang="en-US">
              <a:cs typeface="Calibri" panose="020F0502020204030204" pitchFamily="34" charset="0"/>
            </a:endParaRPr>
          </a:p>
          <a:p>
            <a:pPr>
              <a:buClrTx/>
              <a:buFontTx/>
              <a:buNone/>
            </a:pPr>
            <a:endParaRPr lang="en-IN" altLang="en-US">
              <a:cs typeface="Calibri" panose="020F0502020204030204" pitchFamily="34" charset="0"/>
            </a:endParaRPr>
          </a:p>
        </p:txBody>
      </p:sp>
      <p:grpSp>
        <p:nvGrpSpPr>
          <p:cNvPr id="11" name="Group 4"/>
          <p:cNvGrpSpPr>
            <a:grpSpLocks/>
          </p:cNvGrpSpPr>
          <p:nvPr/>
        </p:nvGrpSpPr>
        <p:grpSpPr bwMode="auto">
          <a:xfrm>
            <a:off x="1143000" y="2438400"/>
            <a:ext cx="7085013" cy="3122613"/>
            <a:chOff x="720" y="1536"/>
            <a:chExt cx="4463" cy="1967"/>
          </a:xfrm>
        </p:grpSpPr>
        <p:sp>
          <p:nvSpPr>
            <p:cNvPr id="12" name="Freeform 5"/>
            <p:cNvSpPr>
              <a:spLocks noChangeArrowheads="1"/>
            </p:cNvSpPr>
            <p:nvPr/>
          </p:nvSpPr>
          <p:spPr bwMode="auto">
            <a:xfrm>
              <a:off x="2952" y="2349"/>
              <a:ext cx="1295" cy="341"/>
            </a:xfrm>
            <a:custGeom>
              <a:avLst/>
              <a:gdLst>
                <a:gd name="T0" fmla="*/ 0 w 2056941"/>
                <a:gd name="T1" fmla="*/ 0 h 534998"/>
                <a:gd name="T2" fmla="*/ 0 w 2056941"/>
                <a:gd name="T3" fmla="*/ 267499 h 534998"/>
                <a:gd name="T4" fmla="*/ 2056941 w 2056941"/>
                <a:gd name="T5" fmla="*/ 267499 h 534998"/>
                <a:gd name="T6" fmla="*/ 2056941 w 2056941"/>
                <a:gd name="T7" fmla="*/ 534998 h 534998"/>
                <a:gd name="T8" fmla="*/ 0 w 2056941"/>
                <a:gd name="T9" fmla="*/ 0 h 534998"/>
                <a:gd name="T10" fmla="*/ 2056941 w 2056941"/>
                <a:gd name="T11" fmla="*/ 534998 h 534998"/>
              </a:gdLst>
              <a:ahLst/>
              <a:cxnLst>
                <a:cxn ang="0">
                  <a:pos x="T0" y="T1"/>
                </a:cxn>
                <a:cxn ang="0">
                  <a:pos x="T2" y="T3"/>
                </a:cxn>
                <a:cxn ang="0">
                  <a:pos x="T4" y="T5"/>
                </a:cxn>
                <a:cxn ang="0">
                  <a:pos x="T6" y="T7"/>
                </a:cxn>
              </a:cxnLst>
              <a:rect l="T8" t="T9" r="T10" b="T11"/>
              <a:pathLst>
                <a:path w="2056941" h="534998">
                  <a:moveTo>
                    <a:pt x="0" y="0"/>
                  </a:moveTo>
                  <a:lnTo>
                    <a:pt x="0" y="267499"/>
                  </a:lnTo>
                  <a:lnTo>
                    <a:pt x="2056941" y="267499"/>
                  </a:lnTo>
                  <a:lnTo>
                    <a:pt x="2056941" y="534998"/>
                  </a:lnTo>
                </a:path>
              </a:pathLst>
            </a:custGeom>
            <a:noFill/>
            <a:ln w="25560" cap="flat">
              <a:solidFill>
                <a:srgbClr val="3B669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 name="Freeform 6"/>
            <p:cNvSpPr>
              <a:spLocks noChangeArrowheads="1"/>
            </p:cNvSpPr>
            <p:nvPr/>
          </p:nvSpPr>
          <p:spPr bwMode="auto">
            <a:xfrm>
              <a:off x="1848" y="2349"/>
              <a:ext cx="1103" cy="341"/>
            </a:xfrm>
            <a:custGeom>
              <a:avLst/>
              <a:gdLst>
                <a:gd name="T0" fmla="*/ 1751801 w 1751801"/>
                <a:gd name="T1" fmla="*/ 0 h 534998"/>
                <a:gd name="T2" fmla="*/ 1751801 w 1751801"/>
                <a:gd name="T3" fmla="*/ 267499 h 534998"/>
                <a:gd name="T4" fmla="*/ 0 w 1751801"/>
                <a:gd name="T5" fmla="*/ 267499 h 534998"/>
                <a:gd name="T6" fmla="*/ 0 w 1751801"/>
                <a:gd name="T7" fmla="*/ 534998 h 534998"/>
                <a:gd name="T8" fmla="*/ 0 w 1751801"/>
                <a:gd name="T9" fmla="*/ 0 h 534998"/>
                <a:gd name="T10" fmla="*/ 1751801 w 1751801"/>
                <a:gd name="T11" fmla="*/ 534998 h 534998"/>
              </a:gdLst>
              <a:ahLst/>
              <a:cxnLst>
                <a:cxn ang="0">
                  <a:pos x="T0" y="T1"/>
                </a:cxn>
                <a:cxn ang="0">
                  <a:pos x="T2" y="T3"/>
                </a:cxn>
                <a:cxn ang="0">
                  <a:pos x="T4" y="T5"/>
                </a:cxn>
                <a:cxn ang="0">
                  <a:pos x="T6" y="T7"/>
                </a:cxn>
              </a:cxnLst>
              <a:rect l="T8" t="T9" r="T10" b="T11"/>
              <a:pathLst>
                <a:path w="1751801" h="534998">
                  <a:moveTo>
                    <a:pt x="1751801" y="0"/>
                  </a:moveTo>
                  <a:lnTo>
                    <a:pt x="1751801" y="267499"/>
                  </a:lnTo>
                  <a:lnTo>
                    <a:pt x="0" y="267499"/>
                  </a:lnTo>
                  <a:lnTo>
                    <a:pt x="0" y="534998"/>
                  </a:lnTo>
                </a:path>
              </a:pathLst>
            </a:custGeom>
            <a:noFill/>
            <a:ln w="25560" cap="flat">
              <a:solidFill>
                <a:srgbClr val="3B669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 name="Rectangle 7"/>
            <p:cNvSpPr>
              <a:spLocks noChangeArrowheads="1"/>
            </p:cNvSpPr>
            <p:nvPr/>
          </p:nvSpPr>
          <p:spPr bwMode="auto">
            <a:xfrm>
              <a:off x="2149" y="1536"/>
              <a:ext cx="1605" cy="812"/>
            </a:xfrm>
            <a:prstGeom prst="rect">
              <a:avLst/>
            </a:prstGeom>
            <a:solidFill>
              <a:srgbClr val="4F81BD"/>
            </a:solidFill>
            <a:ln w="25560" cap="flat">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 name="Rectangle 8"/>
            <p:cNvSpPr>
              <a:spLocks noChangeArrowheads="1"/>
            </p:cNvSpPr>
            <p:nvPr/>
          </p:nvSpPr>
          <p:spPr bwMode="auto">
            <a:xfrm>
              <a:off x="2149" y="1536"/>
              <a:ext cx="1605" cy="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20" tIns="15120" rIns="15120" bIns="15120" anchor="ctr"/>
            <a:lstStyle>
              <a:lvl1pPr marL="914400" indent="-9128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algn="ctr">
                <a:lnSpc>
                  <a:spcPct val="90000"/>
                </a:lnSpc>
                <a:spcAft>
                  <a:spcPts val="1050"/>
                </a:spcAft>
                <a:buClrTx/>
                <a:buFontTx/>
                <a:buNone/>
              </a:pPr>
              <a:r>
                <a:rPr lang="en-US" altLang="en-US" sz="2400" b="0">
                  <a:solidFill>
                    <a:srgbClr val="FFFFFF"/>
                  </a:solidFill>
                  <a:latin typeface="Calibri" panose="020F0502020204030204" pitchFamily="34" charset="0"/>
                  <a:cs typeface="Calibri" panose="020F0502020204030204" pitchFamily="34" charset="0"/>
                </a:rPr>
                <a:t>Types of Casting</a:t>
              </a:r>
            </a:p>
          </p:txBody>
        </p:sp>
        <p:sp>
          <p:nvSpPr>
            <p:cNvPr id="16" name="Rectangle 9"/>
            <p:cNvSpPr>
              <a:spLocks noChangeArrowheads="1"/>
            </p:cNvSpPr>
            <p:nvPr/>
          </p:nvSpPr>
          <p:spPr bwMode="auto">
            <a:xfrm>
              <a:off x="720" y="2691"/>
              <a:ext cx="2255" cy="812"/>
            </a:xfrm>
            <a:prstGeom prst="rect">
              <a:avLst/>
            </a:prstGeom>
            <a:solidFill>
              <a:srgbClr val="4F81BD"/>
            </a:solidFill>
            <a:ln w="25560" cap="flat">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 name="Rectangle 10"/>
            <p:cNvSpPr>
              <a:spLocks noChangeArrowheads="1"/>
            </p:cNvSpPr>
            <p:nvPr/>
          </p:nvSpPr>
          <p:spPr bwMode="auto">
            <a:xfrm>
              <a:off x="720" y="2691"/>
              <a:ext cx="2255" cy="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20" tIns="15120" rIns="15120" bIns="15120" anchor="ctr"/>
            <a:lstStyle>
              <a:lvl1pPr marL="914400" indent="-9128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algn="ctr">
                <a:lnSpc>
                  <a:spcPct val="90000"/>
                </a:lnSpc>
                <a:spcAft>
                  <a:spcPts val="1050"/>
                </a:spcAft>
                <a:buClrTx/>
                <a:buFontTx/>
                <a:buNone/>
              </a:pPr>
              <a:r>
                <a:rPr lang="en-US" altLang="en-US" sz="2400" b="0" dirty="0">
                  <a:solidFill>
                    <a:srgbClr val="FFFFFF"/>
                  </a:solidFill>
                  <a:latin typeface="Calibri" panose="020F0502020204030204" pitchFamily="34" charset="0"/>
                  <a:cs typeface="Calibri" panose="020F0502020204030204" pitchFamily="34" charset="0"/>
                </a:rPr>
                <a:t>Automatic/Implicit Casting</a:t>
              </a:r>
            </a:p>
          </p:txBody>
        </p:sp>
        <p:sp>
          <p:nvSpPr>
            <p:cNvPr id="18" name="Rectangle 11"/>
            <p:cNvSpPr>
              <a:spLocks noChangeArrowheads="1"/>
            </p:cNvSpPr>
            <p:nvPr/>
          </p:nvSpPr>
          <p:spPr bwMode="auto">
            <a:xfrm>
              <a:off x="3313" y="2691"/>
              <a:ext cx="1870" cy="812"/>
            </a:xfrm>
            <a:prstGeom prst="rect">
              <a:avLst/>
            </a:prstGeom>
            <a:solidFill>
              <a:srgbClr val="4F81BD"/>
            </a:solidFill>
            <a:ln w="25560" cap="flat">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 name="Rectangle 12"/>
            <p:cNvSpPr>
              <a:spLocks noChangeArrowheads="1"/>
            </p:cNvSpPr>
            <p:nvPr/>
          </p:nvSpPr>
          <p:spPr bwMode="auto">
            <a:xfrm>
              <a:off x="3313" y="2691"/>
              <a:ext cx="1870" cy="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20" tIns="15120" rIns="15120" bIns="15120" anchor="ctr"/>
            <a:lstStyle>
              <a:lvl1pPr marL="914400" indent="-9128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algn="ctr">
                <a:lnSpc>
                  <a:spcPct val="90000"/>
                </a:lnSpc>
                <a:spcAft>
                  <a:spcPts val="1050"/>
                </a:spcAft>
                <a:buClrTx/>
                <a:buFontTx/>
                <a:buNone/>
              </a:pPr>
              <a:r>
                <a:rPr lang="en-US" altLang="en-US" sz="2400" b="0" dirty="0">
                  <a:solidFill>
                    <a:srgbClr val="FFFFFF"/>
                  </a:solidFill>
                  <a:latin typeface="Calibri" panose="020F0502020204030204" pitchFamily="34" charset="0"/>
                  <a:cs typeface="Calibri" panose="020F0502020204030204" pitchFamily="34" charset="0"/>
                </a:rPr>
                <a:t>Type/Explicit Casting</a:t>
              </a:r>
            </a:p>
          </p:txBody>
        </p:sp>
      </p:grpSp>
    </p:spTree>
    <p:extLst>
      <p:ext uri="{BB962C8B-B14F-4D97-AF65-F5344CB8AC3E}">
        <p14:creationId xmlns:p14="http://schemas.microsoft.com/office/powerpoint/2010/main" val="1633146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FF31EB-4E95-4A29-99C9-614249CCEDB9}"/>
              </a:ext>
            </a:extLst>
          </p:cNvPr>
          <p:cNvSpPr>
            <a:spLocks noGrp="1"/>
          </p:cNvSpPr>
          <p:nvPr>
            <p:ph type="title"/>
          </p:nvPr>
        </p:nvSpPr>
        <p:spPr/>
        <p:txBody>
          <a:bodyPr/>
          <a:lstStyle/>
          <a:p>
            <a:r>
              <a:rPr lang="en-US" dirty="0"/>
              <a:t>Objective</a:t>
            </a:r>
          </a:p>
        </p:txBody>
      </p:sp>
      <p:sp>
        <p:nvSpPr>
          <p:cNvPr id="4" name="Content Placeholder 3">
            <a:extLst>
              <a:ext uri="{FF2B5EF4-FFF2-40B4-BE49-F238E27FC236}">
                <a16:creationId xmlns:a16="http://schemas.microsoft.com/office/drawing/2014/main" id="{E4EE437F-CF40-4261-BDD1-8F59757DD061}"/>
              </a:ext>
            </a:extLst>
          </p:cNvPr>
          <p:cNvSpPr>
            <a:spLocks noGrp="1"/>
          </p:cNvSpPr>
          <p:nvPr>
            <p:ph idx="1"/>
          </p:nvPr>
        </p:nvSpPr>
        <p:spPr/>
        <p:txBody>
          <a:bodyPr/>
          <a:lstStyle/>
          <a:p>
            <a:pPr marL="0" indent="0">
              <a:buNone/>
            </a:pPr>
            <a:r>
              <a:rPr lang="en-US" sz="2600" dirty="0"/>
              <a:t>After completing this session you will be able to understand,</a:t>
            </a:r>
          </a:p>
          <a:p>
            <a:r>
              <a:rPr lang="en-US" sz="2400" dirty="0"/>
              <a:t>  Java Keywords</a:t>
            </a:r>
          </a:p>
          <a:p>
            <a:r>
              <a:rPr lang="en-US" sz="2400" dirty="0"/>
              <a:t>  Primitive data types</a:t>
            </a:r>
          </a:p>
          <a:p>
            <a:r>
              <a:rPr lang="en-US" sz="2400" dirty="0"/>
              <a:t>  Variables &amp; Literals</a:t>
            </a:r>
          </a:p>
          <a:p>
            <a:r>
              <a:rPr lang="en-US" sz="2400" dirty="0"/>
              <a:t>  Casting primitives</a:t>
            </a:r>
          </a:p>
          <a:p>
            <a:r>
              <a:rPr lang="en-US" sz="2400" dirty="0"/>
              <a:t>  Operators</a:t>
            </a:r>
          </a:p>
          <a:p>
            <a:pPr marL="0" indent="0">
              <a:buNone/>
            </a:pPr>
            <a:endParaRPr lang="en-US" sz="2400" dirty="0"/>
          </a:p>
          <a:p>
            <a:endParaRPr lang="en-US" dirty="0"/>
          </a:p>
        </p:txBody>
      </p:sp>
    </p:spTree>
    <p:extLst>
      <p:ext uri="{BB962C8B-B14F-4D97-AF65-F5344CB8AC3E}">
        <p14:creationId xmlns:p14="http://schemas.microsoft.com/office/powerpoint/2010/main" val="2600278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2CCF-6548-45D9-AEDC-3AF65143C91F}"/>
              </a:ext>
            </a:extLst>
          </p:cNvPr>
          <p:cNvSpPr>
            <a:spLocks noGrp="1"/>
          </p:cNvSpPr>
          <p:nvPr>
            <p:ph type="title"/>
          </p:nvPr>
        </p:nvSpPr>
        <p:spPr/>
        <p:txBody>
          <a:bodyPr/>
          <a:lstStyle/>
          <a:p>
            <a:r>
              <a:rPr lang="en-US" dirty="0"/>
              <a:t>Implicit Casting</a:t>
            </a:r>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677" y="3839311"/>
            <a:ext cx="6877050" cy="1443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3"/>
          <p:cNvSpPr>
            <a:spLocks noChangeArrowheads="1"/>
          </p:cNvSpPr>
          <p:nvPr/>
        </p:nvSpPr>
        <p:spPr bwMode="auto">
          <a:xfrm>
            <a:off x="381000" y="1676400"/>
            <a:ext cx="8534400" cy="1495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44488">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1pPr>
            <a:lvl2pPr>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2pPr>
            <a:lvl3pPr>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3pPr>
            <a:lvl4pPr>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4pPr>
            <a:lvl5pPr>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9pPr>
          </a:lstStyle>
          <a:p>
            <a:pPr>
              <a:spcBef>
                <a:spcPts val="1200"/>
              </a:spcBef>
              <a:buClr>
                <a:srgbClr val="00B050"/>
              </a:buClr>
              <a:buFont typeface="Arial" panose="020B0604020202020204" pitchFamily="34" charset="0"/>
              <a:buNone/>
            </a:pPr>
            <a:endParaRPr lang="en-IN" altLang="en-US" sz="2400">
              <a:solidFill>
                <a:srgbClr val="00B050"/>
              </a:solidFill>
              <a:cs typeface="Calibri" panose="020F0502020204030204" pitchFamily="34" charset="0"/>
            </a:endParaRPr>
          </a:p>
          <a:p>
            <a:pPr>
              <a:spcBef>
                <a:spcPts val="1200"/>
              </a:spcBef>
              <a:buClr>
                <a:srgbClr val="00B050"/>
              </a:buClr>
              <a:buFont typeface="Arial" panose="020B0604020202020204" pitchFamily="34" charset="0"/>
              <a:buNone/>
            </a:pPr>
            <a:endParaRPr lang="en-IN" altLang="en-US" sz="2400">
              <a:solidFill>
                <a:srgbClr val="00B050"/>
              </a:solidFill>
              <a:cs typeface="Calibri" panose="020F0502020204030204" pitchFamily="34" charset="0"/>
            </a:endParaRPr>
          </a:p>
          <a:p>
            <a:pPr>
              <a:spcBef>
                <a:spcPts val="1200"/>
              </a:spcBef>
              <a:buClr>
                <a:srgbClr val="00B050"/>
              </a:buClr>
              <a:buFont typeface="Arial" panose="020B0604020202020204" pitchFamily="34" charset="0"/>
              <a:buNone/>
            </a:pPr>
            <a:endParaRPr lang="en-IN" altLang="en-US" sz="2400">
              <a:solidFill>
                <a:srgbClr val="00B050"/>
              </a:solidFill>
              <a:cs typeface="Calibri" panose="020F0502020204030204" pitchFamily="34" charset="0"/>
            </a:endParaRPr>
          </a:p>
        </p:txBody>
      </p:sp>
      <p:sp>
        <p:nvSpPr>
          <p:cNvPr id="7" name="Rectangle 4"/>
          <p:cNvSpPr>
            <a:spLocks noChangeArrowheads="1"/>
          </p:cNvSpPr>
          <p:nvPr/>
        </p:nvSpPr>
        <p:spPr bwMode="auto">
          <a:xfrm>
            <a:off x="304800" y="1524000"/>
            <a:ext cx="7713784" cy="428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342900" indent="-341313">
              <a:tabLst>
                <a:tab pos="342900" algn="l"/>
                <a:tab pos="1257300" algn="l"/>
                <a:tab pos="2171700" algn="l"/>
                <a:tab pos="3086100" algn="l"/>
                <a:tab pos="4000500" algn="l"/>
                <a:tab pos="4914900" algn="l"/>
                <a:tab pos="5829300" algn="l"/>
                <a:tab pos="6743700" algn="l"/>
                <a:tab pos="7658100" algn="l"/>
                <a:tab pos="8572500" algn="l"/>
                <a:tab pos="9486900" algn="l"/>
              </a:tabLst>
              <a:defRPr b="1">
                <a:solidFill>
                  <a:srgbClr val="000000"/>
                </a:solidFill>
                <a:latin typeface="Arial" panose="020B0604020202020204" pitchFamily="34" charset="0"/>
                <a:ea typeface="Microsoft YaHei" panose="020B0503020204020204" pitchFamily="34" charset="-122"/>
              </a:defRPr>
            </a:lvl1pPr>
            <a:lvl2pPr marL="798513" indent="-341313">
              <a:tabLst>
                <a:tab pos="342900" algn="l"/>
                <a:tab pos="1257300" algn="l"/>
                <a:tab pos="2171700" algn="l"/>
                <a:tab pos="3086100" algn="l"/>
                <a:tab pos="4000500" algn="l"/>
                <a:tab pos="4914900" algn="l"/>
                <a:tab pos="5829300" algn="l"/>
                <a:tab pos="6743700" algn="l"/>
                <a:tab pos="7658100" algn="l"/>
                <a:tab pos="8572500" algn="l"/>
                <a:tab pos="9486900" algn="l"/>
              </a:tabLst>
              <a:defRPr b="1">
                <a:solidFill>
                  <a:srgbClr val="000000"/>
                </a:solidFill>
                <a:latin typeface="Arial" panose="020B0604020202020204" pitchFamily="34" charset="0"/>
                <a:ea typeface="Microsoft YaHei" panose="020B0503020204020204" pitchFamily="34" charset="-122"/>
              </a:defRPr>
            </a:lvl2pPr>
            <a:lvl3pPr marL="914400">
              <a:tabLst>
                <a:tab pos="342900" algn="l"/>
                <a:tab pos="1257300" algn="l"/>
                <a:tab pos="2171700" algn="l"/>
                <a:tab pos="3086100" algn="l"/>
                <a:tab pos="4000500" algn="l"/>
                <a:tab pos="4914900" algn="l"/>
                <a:tab pos="5829300" algn="l"/>
                <a:tab pos="6743700" algn="l"/>
                <a:tab pos="7658100" algn="l"/>
                <a:tab pos="8572500" algn="l"/>
                <a:tab pos="9486900" algn="l"/>
              </a:tabLst>
              <a:defRPr b="1">
                <a:solidFill>
                  <a:srgbClr val="000000"/>
                </a:solidFill>
                <a:latin typeface="Arial" panose="020B0604020202020204" pitchFamily="34" charset="0"/>
                <a:ea typeface="Microsoft YaHei" panose="020B0503020204020204" pitchFamily="34" charset="-122"/>
              </a:defRPr>
            </a:lvl3pPr>
            <a:lvl4pPr>
              <a:tabLst>
                <a:tab pos="342900" algn="l"/>
                <a:tab pos="1257300" algn="l"/>
                <a:tab pos="2171700" algn="l"/>
                <a:tab pos="3086100" algn="l"/>
                <a:tab pos="4000500" algn="l"/>
                <a:tab pos="4914900" algn="l"/>
                <a:tab pos="5829300" algn="l"/>
                <a:tab pos="6743700" algn="l"/>
                <a:tab pos="7658100" algn="l"/>
                <a:tab pos="8572500" algn="l"/>
                <a:tab pos="9486900" algn="l"/>
              </a:tabLst>
              <a:defRPr b="1">
                <a:solidFill>
                  <a:srgbClr val="000000"/>
                </a:solidFill>
                <a:latin typeface="Arial" panose="020B0604020202020204" pitchFamily="34" charset="0"/>
                <a:ea typeface="Microsoft YaHei" panose="020B0503020204020204" pitchFamily="34" charset="-122"/>
              </a:defRPr>
            </a:lvl4pPr>
            <a:lvl5pPr>
              <a:tabLst>
                <a:tab pos="342900" algn="l"/>
                <a:tab pos="1257300" algn="l"/>
                <a:tab pos="2171700" algn="l"/>
                <a:tab pos="3086100" algn="l"/>
                <a:tab pos="4000500" algn="l"/>
                <a:tab pos="4914900" algn="l"/>
                <a:tab pos="5829300" algn="l"/>
                <a:tab pos="6743700" algn="l"/>
                <a:tab pos="7658100" algn="l"/>
                <a:tab pos="8572500" algn="l"/>
                <a:tab pos="94869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Lst>
              <a:defRPr b="1">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sz="1600" dirty="0">
                <a:cs typeface="Arial" panose="020B0604020202020204" pitchFamily="34" charset="0"/>
              </a:rPr>
              <a:t>Java will performs </a:t>
            </a:r>
            <a:r>
              <a:rPr lang="en-US" altLang="en-US" sz="1600" b="0" dirty="0">
                <a:cs typeface="Arial" panose="020B0604020202020204" pitchFamily="34" charset="0"/>
              </a:rPr>
              <a:t>automatic</a:t>
            </a:r>
            <a:r>
              <a:rPr lang="en-US" altLang="en-US" sz="1600" dirty="0">
                <a:cs typeface="Arial" panose="020B0604020202020204" pitchFamily="34" charset="0"/>
              </a:rPr>
              <a:t> conversion when:</a:t>
            </a:r>
          </a:p>
          <a:p>
            <a:pPr>
              <a:buClrTx/>
              <a:buFontTx/>
              <a:buNone/>
            </a:pPr>
            <a:endParaRPr lang="zh-CN" altLang="en-US" sz="1600" dirty="0">
              <a:cs typeface="Arial" panose="020B0604020202020204" pitchFamily="34" charset="0"/>
            </a:endParaRPr>
          </a:p>
          <a:p>
            <a:pPr lvl="1">
              <a:buFont typeface="Times New Roman" panose="02020603050405020304" pitchFamily="18" charset="0"/>
              <a:buAutoNum type="arabicPeriod"/>
            </a:pPr>
            <a:r>
              <a:rPr lang="en-US" altLang="en-US" sz="1600" dirty="0">
                <a:cs typeface="Arial" panose="020B0604020202020204" pitchFamily="34" charset="0"/>
              </a:rPr>
              <a:t>The two data types are compatible.</a:t>
            </a:r>
          </a:p>
          <a:p>
            <a:pPr lvl="1">
              <a:buFont typeface="Times New Roman" panose="02020603050405020304" pitchFamily="18" charset="0"/>
              <a:buAutoNum type="arabicPeriod"/>
            </a:pPr>
            <a:r>
              <a:rPr lang="en-US" altLang="en-US" sz="1600" dirty="0">
                <a:cs typeface="Arial" panose="020B0604020202020204" pitchFamily="34" charset="0"/>
              </a:rPr>
              <a:t>The destination data type is larger than the source data type.</a:t>
            </a:r>
          </a:p>
          <a:p>
            <a:pPr>
              <a:buClrTx/>
              <a:buFontTx/>
              <a:buNone/>
            </a:pPr>
            <a:endParaRPr lang="zh-CN" altLang="en-US" sz="1600" dirty="0">
              <a:cs typeface="Arial" panose="020B0604020202020204" pitchFamily="34" charset="0"/>
            </a:endParaRPr>
          </a:p>
          <a:p>
            <a:pPr>
              <a:buClrTx/>
              <a:buFontTx/>
              <a:buNone/>
            </a:pPr>
            <a:r>
              <a:rPr lang="en-US" altLang="en-US" sz="1600" b="0" dirty="0">
                <a:cs typeface="Arial" panose="020B0604020202020204" pitchFamily="34" charset="0"/>
              </a:rPr>
              <a:t>Example</a:t>
            </a:r>
            <a:r>
              <a:rPr lang="en-US" altLang="en-US" sz="1600" dirty="0">
                <a:cs typeface="Arial" panose="020B0604020202020204" pitchFamily="34" charset="0"/>
              </a:rPr>
              <a:t>: An int value (source) to a long variable (destination).</a:t>
            </a:r>
          </a:p>
          <a:p>
            <a:pPr lvl="2" indent="0">
              <a:buClrTx/>
              <a:buFontTx/>
              <a:buNone/>
            </a:pPr>
            <a:r>
              <a:rPr lang="en-US" altLang="en-US" sz="1600" dirty="0">
                <a:cs typeface="Arial" panose="020B0604020202020204" pitchFamily="34" charset="0"/>
              </a:rPr>
              <a:t>                               int </a:t>
            </a:r>
            <a:r>
              <a:rPr lang="en-US" altLang="en-US" sz="1600" dirty="0" err="1">
                <a:cs typeface="Arial" panose="020B0604020202020204" pitchFamily="34" charset="0"/>
              </a:rPr>
              <a:t>mySal</a:t>
            </a:r>
            <a:r>
              <a:rPr lang="en-US" altLang="en-US" sz="1600" dirty="0">
                <a:cs typeface="Arial" panose="020B0604020202020204" pitchFamily="34" charset="0"/>
              </a:rPr>
              <a:t>=500;</a:t>
            </a:r>
          </a:p>
          <a:p>
            <a:pPr lvl="2" indent="0">
              <a:buClrTx/>
              <a:buFontTx/>
              <a:buNone/>
            </a:pPr>
            <a:r>
              <a:rPr lang="en-US" altLang="en-US" sz="1600" dirty="0">
                <a:cs typeface="Arial" panose="020B0604020202020204" pitchFamily="34" charset="0"/>
              </a:rPr>
              <a:t>                               long </a:t>
            </a:r>
            <a:r>
              <a:rPr lang="en-US" altLang="en-US" sz="1600" dirty="0" err="1">
                <a:cs typeface="Arial" panose="020B0604020202020204" pitchFamily="34" charset="0"/>
              </a:rPr>
              <a:t>sal</a:t>
            </a:r>
            <a:r>
              <a:rPr lang="en-US" altLang="en-US" sz="1600" dirty="0">
                <a:cs typeface="Arial" panose="020B0604020202020204" pitchFamily="34" charset="0"/>
              </a:rPr>
              <a:t>=</a:t>
            </a:r>
            <a:r>
              <a:rPr lang="en-US" altLang="en-US" sz="1600" dirty="0" err="1">
                <a:cs typeface="Arial" panose="020B0604020202020204" pitchFamily="34" charset="0"/>
              </a:rPr>
              <a:t>mySal</a:t>
            </a:r>
            <a:r>
              <a:rPr lang="en-US" altLang="en-US" sz="1600" dirty="0">
                <a:cs typeface="Arial" panose="020B0604020202020204" pitchFamily="34" charset="0"/>
              </a:rPr>
              <a:t>;</a:t>
            </a:r>
          </a:p>
          <a:p>
            <a:pPr>
              <a:buClrTx/>
              <a:buFontTx/>
              <a:buNone/>
            </a:pPr>
            <a:endParaRPr lang="zh-CN" altLang="en-US" dirty="0">
              <a:cs typeface="Calibri" panose="020F0502020204030204" pitchFamily="34" charset="0"/>
            </a:endParaRPr>
          </a:p>
          <a:p>
            <a:pPr>
              <a:buClrTx/>
              <a:buFontTx/>
              <a:buNone/>
            </a:pPr>
            <a:endParaRPr lang="zh-CN" altLang="en-US" dirty="0">
              <a:cs typeface="Calibri" panose="020F0502020204030204" pitchFamily="34" charset="0"/>
            </a:endParaRPr>
          </a:p>
          <a:p>
            <a:pPr>
              <a:buClrTx/>
              <a:buFontTx/>
              <a:buNone/>
            </a:pPr>
            <a:r>
              <a:rPr lang="en-US" altLang="en-US" dirty="0">
                <a:cs typeface="Calibri" panose="020F0502020204030204" pitchFamily="34" charset="0"/>
              </a:rPr>
              <a:t>    </a:t>
            </a:r>
          </a:p>
          <a:p>
            <a:pPr>
              <a:buClrTx/>
              <a:buFontTx/>
              <a:buNone/>
            </a:pPr>
            <a:endParaRPr lang="zh-CN" altLang="en-US" dirty="0">
              <a:cs typeface="Calibri" panose="020F0502020204030204" pitchFamily="34" charset="0"/>
            </a:endParaRPr>
          </a:p>
          <a:p>
            <a:pPr>
              <a:buClrTx/>
              <a:buFontTx/>
              <a:buNone/>
            </a:pPr>
            <a:endParaRPr lang="zh-CN" altLang="en-US" dirty="0">
              <a:cs typeface="Calibri" panose="020F0502020204030204" pitchFamily="34" charset="0"/>
            </a:endParaRPr>
          </a:p>
          <a:p>
            <a:pPr>
              <a:buClrTx/>
              <a:buFontTx/>
              <a:buNone/>
            </a:pPr>
            <a:endParaRPr lang="zh-CN" altLang="en-US" dirty="0">
              <a:cs typeface="Calibri" panose="020F0502020204030204" pitchFamily="34" charset="0"/>
            </a:endParaRPr>
          </a:p>
          <a:p>
            <a:pPr>
              <a:buClrTx/>
              <a:buFontTx/>
              <a:buNone/>
            </a:pPr>
            <a:endParaRPr lang="zh-CN" altLang="en-US" dirty="0">
              <a:cs typeface="Calibri" panose="020F0502020204030204" pitchFamily="34" charset="0"/>
            </a:endParaRPr>
          </a:p>
          <a:p>
            <a:pPr>
              <a:buClrTx/>
              <a:buFontTx/>
              <a:buNone/>
            </a:pPr>
            <a:r>
              <a:rPr lang="en-US" altLang="en-US" dirty="0">
                <a:cs typeface="Calibri" panose="020F0502020204030204" pitchFamily="34" charset="0"/>
              </a:rPr>
              <a:t> </a:t>
            </a:r>
          </a:p>
        </p:txBody>
      </p:sp>
      <p:sp>
        <p:nvSpPr>
          <p:cNvPr id="8" name="Rectangle 5"/>
          <p:cNvSpPr>
            <a:spLocks noChangeArrowheads="1"/>
          </p:cNvSpPr>
          <p:nvPr/>
        </p:nvSpPr>
        <p:spPr bwMode="auto">
          <a:xfrm>
            <a:off x="2766648" y="3774832"/>
            <a:ext cx="1447800" cy="381000"/>
          </a:xfrm>
          <a:prstGeom prst="rect">
            <a:avLst/>
          </a:prstGeom>
          <a:gradFill rotWithShape="0">
            <a:gsLst>
              <a:gs pos="0">
                <a:srgbClr val="FFFFFF"/>
              </a:gs>
              <a:gs pos="100000">
                <a:srgbClr val="FFFFFF"/>
              </a:gs>
            </a:gsLst>
            <a:lin ang="5400000" scaled="1"/>
          </a:gra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914400" indent="-9128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1000" b="0"/>
              <a:t>Destination(64 bits)</a:t>
            </a:r>
          </a:p>
        </p:txBody>
      </p:sp>
      <p:sp>
        <p:nvSpPr>
          <p:cNvPr id="9" name="Rectangle 6"/>
          <p:cNvSpPr>
            <a:spLocks noChangeArrowheads="1"/>
          </p:cNvSpPr>
          <p:nvPr/>
        </p:nvSpPr>
        <p:spPr bwMode="auto">
          <a:xfrm>
            <a:off x="5128848" y="3774832"/>
            <a:ext cx="1371600" cy="381000"/>
          </a:xfrm>
          <a:prstGeom prst="rect">
            <a:avLst/>
          </a:prstGeom>
          <a:gradFill rotWithShape="0">
            <a:gsLst>
              <a:gs pos="0">
                <a:srgbClr val="FFFFFF"/>
              </a:gs>
              <a:gs pos="100000">
                <a:srgbClr val="FFFFFF"/>
              </a:gs>
            </a:gsLst>
            <a:lin ang="5400000" scaled="1"/>
          </a:gra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914400" indent="-9128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1000" b="0"/>
              <a:t>Source(32 bits)</a:t>
            </a:r>
          </a:p>
        </p:txBody>
      </p:sp>
      <p:cxnSp>
        <p:nvCxnSpPr>
          <p:cNvPr id="10" name="AutoShape 7"/>
          <p:cNvCxnSpPr>
            <a:cxnSpLocks noChangeShapeType="1"/>
          </p:cNvCxnSpPr>
          <p:nvPr/>
        </p:nvCxnSpPr>
        <p:spPr bwMode="auto">
          <a:xfrm flipH="1">
            <a:off x="3223848" y="3546232"/>
            <a:ext cx="304800" cy="228600"/>
          </a:xfrm>
          <a:prstGeom prst="straightConnector1">
            <a:avLst/>
          </a:prstGeom>
          <a:noFill/>
          <a:ln w="9360" cap="flat">
            <a:solidFill>
              <a:srgbClr val="4F81BD"/>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 name="AutoShape 8"/>
          <p:cNvCxnSpPr>
            <a:cxnSpLocks noChangeShapeType="1"/>
          </p:cNvCxnSpPr>
          <p:nvPr/>
        </p:nvCxnSpPr>
        <p:spPr bwMode="auto">
          <a:xfrm>
            <a:off x="4671648" y="3546232"/>
            <a:ext cx="534988" cy="190500"/>
          </a:xfrm>
          <a:prstGeom prst="straightConnector1">
            <a:avLst/>
          </a:prstGeom>
          <a:noFill/>
          <a:ln w="9360" cap="flat">
            <a:solidFill>
              <a:srgbClr val="4F81BD"/>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 name="Rectangle 9"/>
          <p:cNvSpPr>
            <a:spLocks noChangeArrowheads="1"/>
          </p:cNvSpPr>
          <p:nvPr/>
        </p:nvSpPr>
        <p:spPr bwMode="auto">
          <a:xfrm>
            <a:off x="304799" y="5346828"/>
            <a:ext cx="7713785" cy="838447"/>
          </a:xfrm>
          <a:prstGeom prst="rect">
            <a:avLst/>
          </a:prstGeom>
          <a:gradFill rotWithShape="0">
            <a:gsLst>
              <a:gs pos="0">
                <a:srgbClr val="FFFFFF"/>
              </a:gs>
              <a:gs pos="100000">
                <a:srgbClr val="FFFFFF"/>
              </a:gs>
            </a:gsLst>
            <a:lin ang="5400000" scaled="1"/>
          </a:gradFill>
          <a:ln w="9360" cap="flat">
            <a:solidFill>
              <a:srgbClr val="C0504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6800" rIns="0" bIns="46800" anchor="ctr"/>
          <a:lstStyle>
            <a:lvl1pPr marL="179388">
              <a:tabLst>
                <a:tab pos="179388" algn="l"/>
                <a:tab pos="1093788" algn="l"/>
                <a:tab pos="2008188" algn="l"/>
                <a:tab pos="2922588" algn="l"/>
                <a:tab pos="3836988" algn="l"/>
                <a:tab pos="4751388" algn="l"/>
                <a:tab pos="5665788" algn="l"/>
                <a:tab pos="6580188" algn="l"/>
                <a:tab pos="7494588" algn="l"/>
                <a:tab pos="8408988" algn="l"/>
                <a:tab pos="9323388" algn="l"/>
              </a:tabLst>
              <a:defRPr b="1">
                <a:solidFill>
                  <a:srgbClr val="000000"/>
                </a:solidFill>
                <a:latin typeface="Arial" panose="020B0604020202020204" pitchFamily="34" charset="0"/>
                <a:ea typeface="Microsoft YaHei" panose="020B0503020204020204" pitchFamily="34" charset="-122"/>
              </a:defRPr>
            </a:lvl1pPr>
            <a:lvl2pPr>
              <a:tabLst>
                <a:tab pos="179388" algn="l"/>
                <a:tab pos="1093788" algn="l"/>
                <a:tab pos="2008188" algn="l"/>
                <a:tab pos="2922588" algn="l"/>
                <a:tab pos="3836988" algn="l"/>
                <a:tab pos="4751388" algn="l"/>
                <a:tab pos="5665788" algn="l"/>
                <a:tab pos="6580188" algn="l"/>
                <a:tab pos="7494588" algn="l"/>
                <a:tab pos="8408988" algn="l"/>
                <a:tab pos="9323388" algn="l"/>
              </a:tabLst>
              <a:defRPr b="1">
                <a:solidFill>
                  <a:srgbClr val="000000"/>
                </a:solidFill>
                <a:latin typeface="Arial" panose="020B0604020202020204" pitchFamily="34" charset="0"/>
                <a:ea typeface="Microsoft YaHei" panose="020B0503020204020204" pitchFamily="34" charset="-122"/>
              </a:defRPr>
            </a:lvl2pPr>
            <a:lvl3pPr>
              <a:tabLst>
                <a:tab pos="179388" algn="l"/>
                <a:tab pos="1093788" algn="l"/>
                <a:tab pos="2008188" algn="l"/>
                <a:tab pos="2922588" algn="l"/>
                <a:tab pos="3836988" algn="l"/>
                <a:tab pos="4751388" algn="l"/>
                <a:tab pos="5665788" algn="l"/>
                <a:tab pos="6580188" algn="l"/>
                <a:tab pos="7494588" algn="l"/>
                <a:tab pos="8408988" algn="l"/>
                <a:tab pos="9323388" algn="l"/>
              </a:tabLst>
              <a:defRPr b="1">
                <a:solidFill>
                  <a:srgbClr val="000000"/>
                </a:solidFill>
                <a:latin typeface="Arial" panose="020B0604020202020204" pitchFamily="34" charset="0"/>
                <a:ea typeface="Microsoft YaHei" panose="020B0503020204020204" pitchFamily="34" charset="-122"/>
              </a:defRPr>
            </a:lvl3pPr>
            <a:lvl4pPr>
              <a:tabLst>
                <a:tab pos="179388" algn="l"/>
                <a:tab pos="1093788" algn="l"/>
                <a:tab pos="2008188" algn="l"/>
                <a:tab pos="2922588" algn="l"/>
                <a:tab pos="3836988" algn="l"/>
                <a:tab pos="4751388" algn="l"/>
                <a:tab pos="5665788" algn="l"/>
                <a:tab pos="6580188" algn="l"/>
                <a:tab pos="7494588" algn="l"/>
                <a:tab pos="8408988" algn="l"/>
                <a:tab pos="9323388" algn="l"/>
              </a:tabLst>
              <a:defRPr b="1">
                <a:solidFill>
                  <a:srgbClr val="000000"/>
                </a:solidFill>
                <a:latin typeface="Arial" panose="020B0604020202020204" pitchFamily="34" charset="0"/>
                <a:ea typeface="Microsoft YaHei" panose="020B0503020204020204" pitchFamily="34" charset="-122"/>
              </a:defRPr>
            </a:lvl4pPr>
            <a:lvl5pPr>
              <a:tabLst>
                <a:tab pos="179388" algn="l"/>
                <a:tab pos="1093788" algn="l"/>
                <a:tab pos="2008188" algn="l"/>
                <a:tab pos="2922588" algn="l"/>
                <a:tab pos="3836988" algn="l"/>
                <a:tab pos="4751388" algn="l"/>
                <a:tab pos="5665788" algn="l"/>
                <a:tab pos="6580188" algn="l"/>
                <a:tab pos="7494588" algn="l"/>
                <a:tab pos="8408988" algn="l"/>
                <a:tab pos="9323388"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179388" algn="l"/>
                <a:tab pos="1093788" algn="l"/>
                <a:tab pos="2008188" algn="l"/>
                <a:tab pos="2922588" algn="l"/>
                <a:tab pos="3836988" algn="l"/>
                <a:tab pos="4751388" algn="l"/>
                <a:tab pos="5665788" algn="l"/>
                <a:tab pos="6580188" algn="l"/>
                <a:tab pos="7494588" algn="l"/>
                <a:tab pos="8408988" algn="l"/>
                <a:tab pos="9323388"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179388" algn="l"/>
                <a:tab pos="1093788" algn="l"/>
                <a:tab pos="2008188" algn="l"/>
                <a:tab pos="2922588" algn="l"/>
                <a:tab pos="3836988" algn="l"/>
                <a:tab pos="4751388" algn="l"/>
                <a:tab pos="5665788" algn="l"/>
                <a:tab pos="6580188" algn="l"/>
                <a:tab pos="7494588" algn="l"/>
                <a:tab pos="8408988" algn="l"/>
                <a:tab pos="9323388"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179388" algn="l"/>
                <a:tab pos="1093788" algn="l"/>
                <a:tab pos="2008188" algn="l"/>
                <a:tab pos="2922588" algn="l"/>
                <a:tab pos="3836988" algn="l"/>
                <a:tab pos="4751388" algn="l"/>
                <a:tab pos="5665788" algn="l"/>
                <a:tab pos="6580188" algn="l"/>
                <a:tab pos="7494588" algn="l"/>
                <a:tab pos="8408988" algn="l"/>
                <a:tab pos="9323388"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179388" algn="l"/>
                <a:tab pos="1093788" algn="l"/>
                <a:tab pos="2008188" algn="l"/>
                <a:tab pos="2922588" algn="l"/>
                <a:tab pos="3836988" algn="l"/>
                <a:tab pos="4751388" algn="l"/>
                <a:tab pos="5665788" algn="l"/>
                <a:tab pos="6580188" algn="l"/>
                <a:tab pos="7494588" algn="l"/>
                <a:tab pos="8408988" algn="l"/>
                <a:tab pos="9323388" algn="l"/>
              </a:tabLst>
              <a:defRPr b="1">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sz="1600" b="0" dirty="0"/>
              <a:t>Figure </a:t>
            </a:r>
            <a:r>
              <a:rPr lang="en-US" altLang="en-US" sz="1600" dirty="0"/>
              <a:t>depicts the allowed conversions for primitive data types (arrows indicate paths of allowed conversion). </a:t>
            </a:r>
          </a:p>
          <a:p>
            <a:pPr>
              <a:buClrTx/>
              <a:buFontTx/>
              <a:buNone/>
            </a:pPr>
            <a:r>
              <a:rPr lang="en-US" altLang="en-US" sz="1600" b="0" dirty="0"/>
              <a:t>Example:</a:t>
            </a:r>
            <a:r>
              <a:rPr lang="en-US" altLang="en-US" sz="1600" dirty="0"/>
              <a:t> int can be type casted to long. Long can be type casted to float. etc.</a:t>
            </a:r>
          </a:p>
        </p:txBody>
      </p:sp>
    </p:spTree>
    <p:extLst>
      <p:ext uri="{BB962C8B-B14F-4D97-AF65-F5344CB8AC3E}">
        <p14:creationId xmlns:p14="http://schemas.microsoft.com/office/powerpoint/2010/main" val="72983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4"/>
                                        </p:tgtEl>
                                        <p:attrNameLst>
                                          <p:attrName>style.visibility</p:attrName>
                                        </p:attrNameLst>
                                      </p:cBhvr>
                                      <p:to>
                                        <p:strVal val="visible"/>
                                      </p:to>
                                    </p:set>
                                    <p:animEffect transition="in" filter="wipe(up)">
                                      <p:cBhvr additive="repl">
                                        <p:cTn id="7" dur="500"/>
                                        <p:tgtEl>
                                          <p:spTgt spid="4"/>
                                        </p:tgtEl>
                                      </p:cBhvr>
                                    </p:animEffect>
                                  </p:childTnLst>
                                </p:cTn>
                              </p:par>
                              <p:par>
                                <p:cTn id="8" presetID="3" presetClass="entr" presetSubtype="10" fill="hold" nodeType="withEffect">
                                  <p:stCondLst>
                                    <p:cond delay="0"/>
                                  </p:stCondLst>
                                  <p:childTnLst>
                                    <p:set>
                                      <p:cBhvr additive="repl">
                                        <p:cTn id="9" dur="1" fill="hold">
                                          <p:stCondLst>
                                            <p:cond delay="0"/>
                                          </p:stCondLst>
                                        </p:cTn>
                                        <p:tgtEl>
                                          <p:spTgt spid="12"/>
                                        </p:tgtEl>
                                        <p:attrNameLst>
                                          <p:attrName>style.visibility</p:attrName>
                                        </p:attrNameLst>
                                      </p:cBhvr>
                                      <p:to>
                                        <p:strVal val="visible"/>
                                      </p:to>
                                    </p:set>
                                    <p:animEffect transition="in" filter="wipe(up)">
                                      <p:cBhvr additive="repl">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1B21E-DA45-465A-85CB-F048DFE8C553}"/>
              </a:ext>
            </a:extLst>
          </p:cNvPr>
          <p:cNvSpPr>
            <a:spLocks noGrp="1"/>
          </p:cNvSpPr>
          <p:nvPr>
            <p:ph type="title"/>
          </p:nvPr>
        </p:nvSpPr>
        <p:spPr/>
        <p:txBody>
          <a:bodyPr/>
          <a:lstStyle/>
          <a:p>
            <a:r>
              <a:rPr lang="en-US" dirty="0"/>
              <a:t>Explicit Casting</a:t>
            </a:r>
          </a:p>
        </p:txBody>
      </p:sp>
      <p:sp>
        <p:nvSpPr>
          <p:cNvPr id="4" name="Rectangle 3"/>
          <p:cNvSpPr>
            <a:spLocks noChangeArrowheads="1"/>
          </p:cNvSpPr>
          <p:nvPr/>
        </p:nvSpPr>
        <p:spPr bwMode="auto">
          <a:xfrm>
            <a:off x="482779" y="1895512"/>
            <a:ext cx="8280219" cy="3972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914400" indent="-9128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marL="45720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marL="0" indent="1588">
              <a:buClrTx/>
              <a:buFontTx/>
              <a:buNone/>
              <a:tabLst>
                <a:tab pos="1828800" algn="l"/>
                <a:tab pos="2743200" algn="l"/>
                <a:tab pos="3657600" algn="l"/>
                <a:tab pos="4572000" algn="l"/>
                <a:tab pos="5486400" algn="l"/>
                <a:tab pos="6400800" algn="l"/>
                <a:tab pos="7315200" algn="l"/>
                <a:tab pos="8229600" algn="l"/>
                <a:tab pos="9144000" algn="l"/>
                <a:tab pos="10058400" algn="l"/>
              </a:tabLst>
            </a:pPr>
            <a:r>
              <a:rPr lang="en-US" altLang="en-US" b="0" i="1" dirty="0">
                <a:cs typeface="Calibri" panose="020F0502020204030204" pitchFamily="34" charset="0"/>
              </a:rPr>
              <a:t>Explicit Casting</a:t>
            </a:r>
            <a:r>
              <a:rPr lang="en-US" altLang="en-US" dirty="0">
                <a:cs typeface="Calibri" panose="020F0502020204030204" pitchFamily="34" charset="0"/>
              </a:rPr>
              <a:t>  will  be done by the  programmers when the following condition is met.</a:t>
            </a:r>
          </a:p>
          <a:p>
            <a:pPr marL="0" lvl="1" indent="1588">
              <a:buClrTx/>
              <a:buFontTx/>
              <a:buNone/>
              <a:tabLst>
                <a:tab pos="1828800" algn="l"/>
                <a:tab pos="2743200" algn="l"/>
                <a:tab pos="3657600" algn="l"/>
                <a:tab pos="4572000" algn="l"/>
                <a:tab pos="5486400" algn="l"/>
                <a:tab pos="6400800" algn="l"/>
                <a:tab pos="7315200" algn="l"/>
                <a:tab pos="8229600" algn="l"/>
                <a:tab pos="9144000" algn="l"/>
                <a:tab pos="10058400" algn="l"/>
              </a:tabLst>
            </a:pPr>
            <a:r>
              <a:rPr lang="en-US" altLang="en-US" dirty="0">
                <a:cs typeface="Calibri" panose="020F0502020204030204" pitchFamily="34" charset="0"/>
              </a:rPr>
              <a:t>The destination type is smaller than the source type.</a:t>
            </a:r>
          </a:p>
          <a:p>
            <a:pPr marL="0" indent="1588">
              <a:buFont typeface="Arial" panose="020B0604020202020204" pitchFamily="34" charset="0"/>
              <a:buNone/>
              <a:tabLst>
                <a:tab pos="1828800" algn="l"/>
                <a:tab pos="2743200" algn="l"/>
                <a:tab pos="3657600" algn="l"/>
                <a:tab pos="4572000" algn="l"/>
                <a:tab pos="5486400" algn="l"/>
                <a:tab pos="6400800" algn="l"/>
                <a:tab pos="7315200" algn="l"/>
                <a:tab pos="8229600" algn="l"/>
                <a:tab pos="9144000" algn="l"/>
                <a:tab pos="10058400" algn="l"/>
              </a:tabLst>
            </a:pPr>
            <a:endParaRPr lang="zh-CN" altLang="en-US" dirty="0">
              <a:cs typeface="Calibri" panose="020F0502020204030204" pitchFamily="34" charset="0"/>
            </a:endParaRPr>
          </a:p>
          <a:p>
            <a:pPr marL="0" indent="1588">
              <a:buClrTx/>
              <a:buFontTx/>
              <a:buNone/>
              <a:tabLst>
                <a:tab pos="1828800" algn="l"/>
                <a:tab pos="2743200" algn="l"/>
                <a:tab pos="3657600" algn="l"/>
                <a:tab pos="4572000" algn="l"/>
                <a:tab pos="5486400" algn="l"/>
                <a:tab pos="6400800" algn="l"/>
                <a:tab pos="7315200" algn="l"/>
                <a:tab pos="8229600" algn="l"/>
                <a:tab pos="9144000" algn="l"/>
                <a:tab pos="10058400" algn="l"/>
              </a:tabLst>
            </a:pPr>
            <a:r>
              <a:rPr lang="en-US" altLang="en-US" b="0" dirty="0">
                <a:cs typeface="Calibri" panose="020F0502020204030204" pitchFamily="34" charset="0"/>
              </a:rPr>
              <a:t>Example:</a:t>
            </a:r>
          </a:p>
          <a:p>
            <a:pPr marL="0" indent="1588">
              <a:buClrTx/>
              <a:buFontTx/>
              <a:buNone/>
              <a:tabLst>
                <a:tab pos="1828800" algn="l"/>
                <a:tab pos="2743200" algn="l"/>
                <a:tab pos="3657600" algn="l"/>
                <a:tab pos="4572000" algn="l"/>
                <a:tab pos="5486400" algn="l"/>
                <a:tab pos="6400800" algn="l"/>
                <a:tab pos="7315200" algn="l"/>
                <a:tab pos="8229600" algn="l"/>
                <a:tab pos="9144000" algn="l"/>
                <a:tab pos="10058400" algn="l"/>
              </a:tabLst>
            </a:pPr>
            <a:r>
              <a:rPr lang="en-US" altLang="en-US" dirty="0">
                <a:cs typeface="Calibri" panose="020F0502020204030204" pitchFamily="34" charset="0"/>
              </a:rPr>
              <a:t>                 </a:t>
            </a:r>
            <a:r>
              <a:rPr lang="en-US" altLang="en-US" b="0" dirty="0">
                <a:cs typeface="Calibri" panose="020F0502020204030204" pitchFamily="34" charset="0"/>
              </a:rPr>
              <a:t>double pf=12.67;</a:t>
            </a:r>
          </a:p>
          <a:p>
            <a:pPr marL="0" indent="1588">
              <a:buClrTx/>
              <a:buFontTx/>
              <a:buNone/>
              <a:tabLst>
                <a:tab pos="1828800" algn="l"/>
                <a:tab pos="2743200" algn="l"/>
                <a:tab pos="3657600" algn="l"/>
                <a:tab pos="4572000" algn="l"/>
                <a:tab pos="5486400" algn="l"/>
                <a:tab pos="6400800" algn="l"/>
                <a:tab pos="7315200" algn="l"/>
                <a:tab pos="8229600" algn="l"/>
                <a:tab pos="9144000" algn="l"/>
                <a:tab pos="10058400" algn="l"/>
              </a:tabLst>
            </a:pPr>
            <a:r>
              <a:rPr lang="en-US" altLang="en-US" b="0" dirty="0">
                <a:cs typeface="Calibri" panose="020F0502020204030204" pitchFamily="34" charset="0"/>
              </a:rPr>
              <a:t>                 float </a:t>
            </a:r>
            <a:r>
              <a:rPr lang="en-US" altLang="en-US" b="0" dirty="0" err="1">
                <a:cs typeface="Calibri" panose="020F0502020204030204" pitchFamily="34" charset="0"/>
              </a:rPr>
              <a:t>myPf</a:t>
            </a:r>
            <a:r>
              <a:rPr lang="en-US" altLang="en-US" b="0" dirty="0">
                <a:cs typeface="Calibri" panose="020F0502020204030204" pitchFamily="34" charset="0"/>
              </a:rPr>
              <a:t>=pf;		</a:t>
            </a:r>
            <a:r>
              <a:rPr lang="en-US" altLang="en-US" b="0" dirty="0">
                <a:solidFill>
                  <a:srgbClr val="EA3800"/>
                </a:solidFill>
                <a:cs typeface="Calibri" panose="020F0502020204030204" pitchFamily="34" charset="0"/>
              </a:rPr>
              <a:t>// compile-time error.</a:t>
            </a:r>
          </a:p>
          <a:p>
            <a:pPr marL="0" indent="1588">
              <a:buClrTx/>
              <a:buFontTx/>
              <a:buNone/>
              <a:tabLst>
                <a:tab pos="1828800" algn="l"/>
                <a:tab pos="2743200" algn="l"/>
                <a:tab pos="3657600" algn="l"/>
                <a:tab pos="4572000" algn="l"/>
                <a:tab pos="5486400" algn="l"/>
                <a:tab pos="6400800" algn="l"/>
                <a:tab pos="7315200" algn="l"/>
                <a:tab pos="8229600" algn="l"/>
                <a:tab pos="9144000" algn="l"/>
                <a:tab pos="10058400" algn="l"/>
              </a:tabLst>
            </a:pPr>
            <a:r>
              <a:rPr lang="en-US" altLang="en-US" b="0" dirty="0">
                <a:cs typeface="Calibri" panose="020F0502020204030204" pitchFamily="34" charset="0"/>
              </a:rPr>
              <a:t>                 float </a:t>
            </a:r>
            <a:r>
              <a:rPr lang="en-US" altLang="en-US" b="0" dirty="0" err="1">
                <a:cs typeface="Calibri" panose="020F0502020204030204" pitchFamily="34" charset="0"/>
              </a:rPr>
              <a:t>myPf</a:t>
            </a:r>
            <a:r>
              <a:rPr lang="en-US" altLang="en-US" b="0" dirty="0">
                <a:cs typeface="Calibri" panose="020F0502020204030204" pitchFamily="34" charset="0"/>
              </a:rPr>
              <a:t>=(float)  pf;	</a:t>
            </a:r>
            <a:r>
              <a:rPr lang="en-US" altLang="en-US" b="0" dirty="0">
                <a:solidFill>
                  <a:srgbClr val="00B050"/>
                </a:solidFill>
                <a:cs typeface="Calibri" panose="020F0502020204030204" pitchFamily="34" charset="0"/>
              </a:rPr>
              <a:t>// Explicit Casting.</a:t>
            </a:r>
          </a:p>
          <a:p>
            <a:pPr>
              <a:buClrTx/>
              <a:buFontTx/>
              <a:buNone/>
            </a:pPr>
            <a:endParaRPr lang="zh-CN" altLang="en-US" dirty="0">
              <a:cs typeface="Calibri" panose="020F0502020204030204" pitchFamily="34" charset="0"/>
            </a:endParaRPr>
          </a:p>
          <a:p>
            <a:pPr>
              <a:buClrTx/>
              <a:buFontTx/>
              <a:buNone/>
            </a:pPr>
            <a:endParaRPr lang="zh-CN" altLang="en-US" dirty="0">
              <a:cs typeface="Calibri" panose="020F0502020204030204" pitchFamily="34" charset="0"/>
            </a:endParaRPr>
          </a:p>
          <a:p>
            <a:pPr>
              <a:buClrTx/>
              <a:buFontTx/>
              <a:buNone/>
            </a:pPr>
            <a:endParaRPr lang="zh-CN" altLang="en-US" dirty="0">
              <a:cs typeface="Calibri" panose="020F0502020204030204" pitchFamily="34" charset="0"/>
            </a:endParaRPr>
          </a:p>
          <a:p>
            <a:pPr>
              <a:buClrTx/>
              <a:buFontTx/>
              <a:buNone/>
            </a:pPr>
            <a:endParaRPr lang="zh-CN" altLang="en-US" dirty="0">
              <a:cs typeface="Calibri" panose="020F0502020204030204" pitchFamily="34" charset="0"/>
            </a:endParaRPr>
          </a:p>
          <a:p>
            <a:pPr>
              <a:buClrTx/>
              <a:buFontTx/>
              <a:buNone/>
            </a:pPr>
            <a:endParaRPr lang="zh-CN" altLang="en-US" dirty="0">
              <a:cs typeface="Calibri" panose="020F0502020204030204" pitchFamily="34" charset="0"/>
            </a:endParaRPr>
          </a:p>
          <a:p>
            <a:pPr>
              <a:buClrTx/>
              <a:buFontTx/>
              <a:buNone/>
            </a:pPr>
            <a:endParaRPr lang="zh-CN" altLang="en-US" dirty="0">
              <a:cs typeface="Calibri" panose="020F0502020204030204" pitchFamily="34" charset="0"/>
            </a:endParaRPr>
          </a:p>
        </p:txBody>
      </p:sp>
      <p:sp>
        <p:nvSpPr>
          <p:cNvPr id="5" name="Rectangle 4"/>
          <p:cNvSpPr>
            <a:spLocks noChangeArrowheads="1"/>
          </p:cNvSpPr>
          <p:nvPr/>
        </p:nvSpPr>
        <p:spPr bwMode="auto">
          <a:xfrm>
            <a:off x="597877" y="4389438"/>
            <a:ext cx="7514492" cy="1325620"/>
          </a:xfrm>
          <a:prstGeom prst="rect">
            <a:avLst/>
          </a:prstGeom>
          <a:gradFill rotWithShape="0">
            <a:gsLst>
              <a:gs pos="0">
                <a:srgbClr val="FFFFFF"/>
              </a:gs>
              <a:gs pos="100000">
                <a:srgbClr val="FFFFFF"/>
              </a:gs>
            </a:gsLst>
            <a:lin ang="5400000" scaled="1"/>
          </a:gradFill>
          <a:ln w="9360" cap="flat">
            <a:solidFill>
              <a:srgbClr val="C0504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914400" indent="-9128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marL="0" indent="1588">
              <a:buClrTx/>
              <a:buFontTx/>
              <a:buNone/>
              <a:tabLst>
                <a:tab pos="1828800" algn="l"/>
                <a:tab pos="2743200" algn="l"/>
                <a:tab pos="3657600" algn="l"/>
                <a:tab pos="4572000" algn="l"/>
                <a:tab pos="5486400" algn="l"/>
                <a:tab pos="6400800" algn="l"/>
                <a:tab pos="7315200" algn="l"/>
                <a:tab pos="8229600" algn="l"/>
                <a:tab pos="9144000" algn="l"/>
                <a:tab pos="10058400" algn="l"/>
              </a:tabLst>
            </a:pPr>
            <a:r>
              <a:rPr lang="en-US" altLang="en-US" sz="1600" b="0" dirty="0"/>
              <a:t>A different type of conversion named “</a:t>
            </a:r>
            <a:r>
              <a:rPr lang="en-US" altLang="en-US" sz="1600" b="0" i="1" dirty="0"/>
              <a:t>truncation</a:t>
            </a:r>
            <a:r>
              <a:rPr lang="en-US" altLang="en-US" sz="1600" b="0" dirty="0"/>
              <a:t>” will occur when a floating-point value is assigned to an integer type</a:t>
            </a:r>
            <a:r>
              <a:rPr lang="en-US" altLang="en-US" sz="1600" b="0" i="1" dirty="0"/>
              <a:t>.</a:t>
            </a:r>
          </a:p>
          <a:p>
            <a:pPr marL="0" indent="1588">
              <a:buClrTx/>
              <a:buFontTx/>
              <a:buNone/>
              <a:tabLst>
                <a:tab pos="1828800" algn="l"/>
                <a:tab pos="2743200" algn="l"/>
                <a:tab pos="3657600" algn="l"/>
                <a:tab pos="4572000" algn="l"/>
                <a:tab pos="5486400" algn="l"/>
                <a:tab pos="6400800" algn="l"/>
                <a:tab pos="7315200" algn="l"/>
                <a:tab pos="8229600" algn="l"/>
                <a:tab pos="9144000" algn="l"/>
                <a:tab pos="10058400" algn="l"/>
              </a:tabLst>
            </a:pPr>
            <a:endParaRPr lang="zh-CN" altLang="en-US" sz="1600" b="0" i="1" dirty="0"/>
          </a:p>
          <a:p>
            <a:pPr marL="0" indent="1588">
              <a:buClrTx/>
              <a:buFontTx/>
              <a:buNone/>
              <a:tabLst>
                <a:tab pos="1828800" algn="l"/>
                <a:tab pos="2743200" algn="l"/>
                <a:tab pos="3657600" algn="l"/>
                <a:tab pos="4572000" algn="l"/>
                <a:tab pos="5486400" algn="l"/>
                <a:tab pos="6400800" algn="l"/>
                <a:tab pos="7315200" algn="l"/>
                <a:tab pos="8229600" algn="l"/>
                <a:tab pos="9144000" algn="l"/>
                <a:tab pos="10058400" algn="l"/>
              </a:tabLst>
            </a:pPr>
            <a:r>
              <a:rPr lang="en-US" altLang="en-US" sz="1600" b="0" dirty="0"/>
              <a:t>Example: if the value 1.43 is assigned to an integer, the resulting value will be 1.The 0.43 will have been truncated.</a:t>
            </a:r>
          </a:p>
        </p:txBody>
      </p:sp>
    </p:spTree>
    <p:extLst>
      <p:ext uri="{BB962C8B-B14F-4D97-AF65-F5344CB8AC3E}">
        <p14:creationId xmlns:p14="http://schemas.microsoft.com/office/powerpoint/2010/main" val="3849504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08C5B-B5D2-47FB-96E9-E64B04E205BC}"/>
              </a:ext>
            </a:extLst>
          </p:cNvPr>
          <p:cNvSpPr>
            <a:spLocks noGrp="1"/>
          </p:cNvSpPr>
          <p:nvPr>
            <p:ph type="title"/>
          </p:nvPr>
        </p:nvSpPr>
        <p:spPr/>
        <p:txBody>
          <a:bodyPr/>
          <a:lstStyle/>
          <a:p>
            <a:r>
              <a:rPr lang="en-US" dirty="0"/>
              <a:t>Operators</a:t>
            </a:r>
          </a:p>
        </p:txBody>
      </p:sp>
      <p:sp>
        <p:nvSpPr>
          <p:cNvPr id="3" name="Content Placeholder 2">
            <a:extLst>
              <a:ext uri="{FF2B5EF4-FFF2-40B4-BE49-F238E27FC236}">
                <a16:creationId xmlns:a16="http://schemas.microsoft.com/office/drawing/2014/main" id="{B3A57134-131A-40B5-BF5A-F98F57A1CA2F}"/>
              </a:ext>
            </a:extLst>
          </p:cNvPr>
          <p:cNvSpPr>
            <a:spLocks noGrp="1"/>
          </p:cNvSpPr>
          <p:nvPr>
            <p:ph idx="1"/>
          </p:nvPr>
        </p:nvSpPr>
        <p:spPr/>
        <p:txBody>
          <a:bodyPr>
            <a:normAutofit/>
          </a:bodyPr>
          <a:lstStyle/>
          <a:p>
            <a:pPr marL="0" indent="0">
              <a:spcBef>
                <a:spcPts val="1200"/>
              </a:spcBef>
              <a:buClrTx/>
              <a:buFontTx/>
              <a:buNone/>
            </a:pPr>
            <a:r>
              <a:rPr lang="en-IN" altLang="en-US" sz="1800" dirty="0">
                <a:ea typeface="MS PGothic" panose="020B0600070205080204" pitchFamily="34" charset="-128"/>
              </a:rPr>
              <a:t>What is an operator?</a:t>
            </a:r>
          </a:p>
          <a:p>
            <a:pPr marL="0" indent="0">
              <a:spcBef>
                <a:spcPts val="1200"/>
              </a:spcBef>
              <a:buClrTx/>
              <a:buFontTx/>
              <a:buNone/>
            </a:pPr>
            <a:r>
              <a:rPr lang="en-IN" altLang="en-US" sz="1800" dirty="0">
                <a:ea typeface="MS PGothic" panose="020B0600070205080204" pitchFamily="34" charset="-128"/>
              </a:rPr>
              <a:t>Operators are special symbols that perform specific operation on one, two or more operands and return a result.</a:t>
            </a:r>
          </a:p>
          <a:p>
            <a:pPr>
              <a:spcBef>
                <a:spcPts val="1200"/>
              </a:spcBef>
              <a:buClrTx/>
              <a:buFontTx/>
              <a:buNone/>
            </a:pPr>
            <a:r>
              <a:rPr lang="en-IN" altLang="en-US" sz="1600" dirty="0">
                <a:ea typeface="MS PGothic" panose="020B0600070205080204" pitchFamily="34" charset="-128"/>
              </a:rPr>
              <a:t>Example:</a:t>
            </a:r>
          </a:p>
          <a:p>
            <a:pPr>
              <a:spcBef>
                <a:spcPts val="1200"/>
              </a:spcBef>
              <a:buNone/>
            </a:pPr>
            <a:r>
              <a:rPr lang="zh-CN" altLang="en-US" sz="4400" b="1" dirty="0">
                <a:ea typeface="MS PGothic" panose="020B0600070205080204" pitchFamily="34" charset="-128"/>
              </a:rPr>
              <a:t>a + b </a:t>
            </a:r>
            <a:r>
              <a:rPr lang="en-US" altLang="zh-CN" sz="4400" b="1" dirty="0">
                <a:ea typeface="MS PGothic" panose="020B0600070205080204" pitchFamily="34" charset="-128"/>
              </a:rPr>
              <a:t>= c</a:t>
            </a:r>
            <a:endParaRPr lang="en-IN" altLang="en-US" sz="4400" b="1" dirty="0">
              <a:ea typeface="MS PGothic" panose="020B0600070205080204" pitchFamily="34" charset="-128"/>
            </a:endParaRPr>
          </a:p>
          <a:p>
            <a:pPr marL="0" lvl="1" indent="0">
              <a:spcBef>
                <a:spcPts val="1200"/>
              </a:spcBef>
              <a:buClrTx/>
              <a:buFontTx/>
              <a:buNone/>
            </a:pPr>
            <a:r>
              <a:rPr lang="en-IN" altLang="en-US" sz="1600" dirty="0">
                <a:ea typeface="MS PGothic" panose="020B0600070205080204" pitchFamily="34" charset="-128"/>
              </a:rPr>
              <a:t>Here,</a:t>
            </a:r>
          </a:p>
          <a:p>
            <a:pPr marL="234950" lvl="2" indent="0">
              <a:spcBef>
                <a:spcPts val="1200"/>
              </a:spcBef>
              <a:buFont typeface="Wingdings" panose="05000000000000000000" pitchFamily="2" charset="2"/>
              <a:buChar char=""/>
            </a:pPr>
            <a:r>
              <a:rPr lang="en-IN" altLang="en-US" sz="1600" dirty="0">
                <a:ea typeface="MS PGothic" panose="020B0600070205080204" pitchFamily="34" charset="-128"/>
              </a:rPr>
              <a:t> a and b are variables</a:t>
            </a:r>
          </a:p>
          <a:p>
            <a:pPr marL="234950" lvl="2" indent="0">
              <a:spcBef>
                <a:spcPts val="1200"/>
              </a:spcBef>
              <a:buFont typeface="Wingdings" panose="05000000000000000000" pitchFamily="2" charset="2"/>
              <a:buChar char=""/>
            </a:pPr>
            <a:r>
              <a:rPr lang="en-IN" altLang="en-US" sz="1600" dirty="0">
                <a:ea typeface="MS PGothic" panose="020B0600070205080204" pitchFamily="34" charset="-128"/>
              </a:rPr>
              <a:t> the data in a and b are operands</a:t>
            </a:r>
          </a:p>
          <a:p>
            <a:pPr marL="234950" lvl="2" indent="0">
              <a:spcBef>
                <a:spcPts val="1200"/>
              </a:spcBef>
              <a:buFont typeface="Wingdings" panose="05000000000000000000" pitchFamily="2" charset="2"/>
              <a:buChar char=""/>
            </a:pPr>
            <a:r>
              <a:rPr lang="en-IN" altLang="en-US" sz="1600" dirty="0">
                <a:ea typeface="MS PGothic" panose="020B0600070205080204" pitchFamily="34" charset="-128"/>
              </a:rPr>
              <a:t> ‘+’ is the operator</a:t>
            </a:r>
          </a:p>
          <a:p>
            <a:pPr marL="234950" lvl="2" indent="0">
              <a:spcBef>
                <a:spcPts val="1200"/>
              </a:spcBef>
              <a:buFont typeface="Wingdings" panose="05000000000000000000" pitchFamily="2" charset="2"/>
              <a:buChar char=""/>
            </a:pPr>
            <a:r>
              <a:rPr lang="en-IN" altLang="en-US" sz="1600" dirty="0">
                <a:ea typeface="MS PGothic" panose="020B0600070205080204" pitchFamily="34" charset="-128"/>
              </a:rPr>
              <a:t> c contains the result</a:t>
            </a:r>
          </a:p>
          <a:p>
            <a:pPr marL="0" lvl="1" indent="0">
              <a:spcBef>
                <a:spcPts val="1200"/>
              </a:spcBef>
              <a:buClrTx/>
              <a:buFontTx/>
              <a:buNone/>
            </a:pPr>
            <a:r>
              <a:rPr lang="en-IN" altLang="en-US" sz="1600" dirty="0">
                <a:ea typeface="MS PGothic" panose="020B0600070205080204" pitchFamily="34" charset="-128"/>
              </a:rPr>
              <a:t>Navigate to the next slide for more explanation</a:t>
            </a:r>
          </a:p>
          <a:p>
            <a:pPr marL="0" indent="0">
              <a:buNone/>
            </a:pPr>
            <a:endParaRPr lang="en-US" sz="1400" dirty="0"/>
          </a:p>
        </p:txBody>
      </p:sp>
    </p:spTree>
    <p:extLst>
      <p:ext uri="{BB962C8B-B14F-4D97-AF65-F5344CB8AC3E}">
        <p14:creationId xmlns:p14="http://schemas.microsoft.com/office/powerpoint/2010/main" val="2212233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D20E-7344-451C-B633-2CFA8EB603B0}"/>
              </a:ext>
            </a:extLst>
          </p:cNvPr>
          <p:cNvSpPr>
            <a:spLocks noGrp="1"/>
          </p:cNvSpPr>
          <p:nvPr>
            <p:ph type="title"/>
          </p:nvPr>
        </p:nvSpPr>
        <p:spPr/>
        <p:txBody>
          <a:bodyPr/>
          <a:lstStyle/>
          <a:p>
            <a:r>
              <a:rPr lang="en-US" dirty="0"/>
              <a:t>Operators in Java</a:t>
            </a:r>
          </a:p>
        </p:txBody>
      </p:sp>
      <p:sp>
        <p:nvSpPr>
          <p:cNvPr id="3" name="Content Placeholder 2">
            <a:extLst>
              <a:ext uri="{FF2B5EF4-FFF2-40B4-BE49-F238E27FC236}">
                <a16:creationId xmlns:a16="http://schemas.microsoft.com/office/drawing/2014/main" id="{6049ECF7-44FA-4C9B-904A-227979D49EC0}"/>
              </a:ext>
            </a:extLst>
          </p:cNvPr>
          <p:cNvSpPr>
            <a:spLocks noGrp="1"/>
          </p:cNvSpPr>
          <p:nvPr>
            <p:ph idx="1"/>
          </p:nvPr>
        </p:nvSpPr>
        <p:spPr>
          <a:xfrm>
            <a:off x="406580" y="1642742"/>
            <a:ext cx="8280219" cy="3656089"/>
          </a:xfrm>
        </p:spPr>
        <p:txBody>
          <a:bodyPr>
            <a:normAutofit/>
          </a:bodyPr>
          <a:lstStyle/>
          <a:p>
            <a:pPr marL="0" indent="0">
              <a:spcBef>
                <a:spcPts val="1800"/>
              </a:spcBef>
              <a:spcAft>
                <a:spcPts val="600"/>
              </a:spcAft>
            </a:pPr>
            <a:r>
              <a:rPr lang="zh-CN" altLang="en-US" sz="1600" dirty="0">
                <a:ea typeface="MS PGothic" panose="020B0600070205080204" pitchFamily="34" charset="-128"/>
              </a:rPr>
              <a:t> Operators operate on  the data represented by a </a:t>
            </a:r>
            <a:r>
              <a:rPr lang="zh-CN" altLang="en-US" sz="1600" i="1" dirty="0">
                <a:ea typeface="MS PGothic" panose="020B0600070205080204" pitchFamily="34" charset="-128"/>
              </a:rPr>
              <a:t>variable</a:t>
            </a:r>
            <a:r>
              <a:rPr lang="zh-CN" altLang="en-US" sz="1600" dirty="0">
                <a:ea typeface="MS PGothic" panose="020B0600070205080204" pitchFamily="34" charset="-128"/>
              </a:rPr>
              <a:t>.</a:t>
            </a:r>
          </a:p>
          <a:p>
            <a:pPr marL="0" indent="0">
              <a:spcBef>
                <a:spcPts val="1800"/>
              </a:spcBef>
              <a:spcAft>
                <a:spcPts val="600"/>
              </a:spcAft>
            </a:pPr>
            <a:r>
              <a:rPr lang="zh-CN" altLang="en-US" sz="1600" dirty="0">
                <a:ea typeface="MS PGothic" panose="020B0600070205080204" pitchFamily="34" charset="-128"/>
              </a:rPr>
              <a:t> The data that is being operated on is called an operand.</a:t>
            </a:r>
            <a:r>
              <a:rPr lang="en-US" altLang="en-US" sz="1600" dirty="0">
                <a:cs typeface="Calibri" panose="020F0502020204030204" pitchFamily="34" charset="0"/>
              </a:rPr>
              <a:t>   </a:t>
            </a:r>
          </a:p>
          <a:p>
            <a:pPr marL="0" indent="0">
              <a:spcBef>
                <a:spcPts val="1800"/>
              </a:spcBef>
              <a:spcAft>
                <a:spcPts val="600"/>
              </a:spcAft>
            </a:pPr>
            <a:r>
              <a:rPr lang="zh-CN" altLang="en-US" sz="1600" dirty="0">
                <a:ea typeface="MS PGothic" panose="020B0600070205080204" pitchFamily="34" charset="-128"/>
              </a:rPr>
              <a:t> Operators operate on their  operands in a variety of ways</a:t>
            </a:r>
          </a:p>
          <a:p>
            <a:pPr marL="0" lvl="2" indent="0">
              <a:spcBef>
                <a:spcPts val="1800"/>
              </a:spcBef>
              <a:spcAft>
                <a:spcPts val="600"/>
              </a:spcAft>
              <a:tabLst>
                <a:tab pos="0" algn="l"/>
              </a:tabLst>
            </a:pPr>
            <a:r>
              <a:rPr lang="zh-CN" altLang="en-US" sz="1600" dirty="0">
                <a:ea typeface="MS PGothic" panose="020B0600070205080204" pitchFamily="34" charset="-128"/>
              </a:rPr>
              <a:t> Operators change the values of their operands.</a:t>
            </a:r>
          </a:p>
          <a:p>
            <a:pPr marL="0" lvl="2" indent="0">
              <a:spcBef>
                <a:spcPts val="1800"/>
              </a:spcBef>
              <a:spcAft>
                <a:spcPts val="600"/>
              </a:spcAft>
              <a:tabLst>
                <a:tab pos="0" algn="l"/>
              </a:tabLst>
            </a:pPr>
            <a:r>
              <a:rPr lang="zh-CN" altLang="en-US" sz="1600" dirty="0">
                <a:ea typeface="MS PGothic" panose="020B0600070205080204" pitchFamily="34" charset="-128"/>
              </a:rPr>
              <a:t> Operators can produce a new value without changing the values of the operands.</a:t>
            </a:r>
            <a:endParaRPr lang="en-US" altLang="zh-CN" sz="1600" dirty="0">
              <a:ea typeface="MS PGothic" panose="020B0600070205080204" pitchFamily="34" charset="-128"/>
            </a:endParaRPr>
          </a:p>
          <a:p>
            <a:pPr marL="0" lvl="2" indent="0">
              <a:spcBef>
                <a:spcPts val="1800"/>
              </a:spcBef>
              <a:spcAft>
                <a:spcPts val="600"/>
              </a:spcAft>
              <a:tabLst>
                <a:tab pos="0" algn="l"/>
              </a:tabLst>
            </a:pPr>
            <a:r>
              <a:rPr lang="zh-CN" altLang="en-US" sz="1600" dirty="0">
                <a:ea typeface="MS PGothic" panose="020B0600070205080204" pitchFamily="34" charset="-128"/>
              </a:rPr>
              <a:t> Operators can compare the values of two operands.</a:t>
            </a:r>
            <a:endParaRPr lang="en-US" sz="1400" dirty="0"/>
          </a:p>
        </p:txBody>
      </p:sp>
    </p:spTree>
    <p:extLst>
      <p:ext uri="{BB962C8B-B14F-4D97-AF65-F5344CB8AC3E}">
        <p14:creationId xmlns:p14="http://schemas.microsoft.com/office/powerpoint/2010/main" val="1488560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CD178-C71A-43A0-93B6-2BA1267FD97D}"/>
              </a:ext>
            </a:extLst>
          </p:cNvPr>
          <p:cNvSpPr>
            <a:spLocks noGrp="1"/>
          </p:cNvSpPr>
          <p:nvPr>
            <p:ph type="title"/>
          </p:nvPr>
        </p:nvSpPr>
        <p:spPr/>
        <p:txBody>
          <a:bodyPr/>
          <a:lstStyle/>
          <a:p>
            <a:r>
              <a:rPr lang="en-US" dirty="0"/>
              <a:t>Types of Operators in Java</a:t>
            </a:r>
          </a:p>
        </p:txBody>
      </p:sp>
      <p:sp>
        <p:nvSpPr>
          <p:cNvPr id="3" name="Content Placeholder 2">
            <a:extLst>
              <a:ext uri="{FF2B5EF4-FFF2-40B4-BE49-F238E27FC236}">
                <a16:creationId xmlns:a16="http://schemas.microsoft.com/office/drawing/2014/main" id="{D9E8B5F2-37C0-4FC0-93DC-E84EDC7E73B7}"/>
              </a:ext>
            </a:extLst>
          </p:cNvPr>
          <p:cNvSpPr>
            <a:spLocks noGrp="1"/>
          </p:cNvSpPr>
          <p:nvPr>
            <p:ph idx="1"/>
          </p:nvPr>
        </p:nvSpPr>
        <p:spPr/>
        <p:txBody>
          <a:bodyPr>
            <a:normAutofit/>
          </a:bodyPr>
          <a:lstStyle/>
          <a:p>
            <a:pPr>
              <a:buClrTx/>
              <a:buFontTx/>
              <a:buNone/>
            </a:pPr>
            <a:r>
              <a:rPr lang="zh-CN" altLang="en-US" sz="1800" dirty="0">
                <a:ea typeface="MS PGothic" panose="020B0600070205080204" pitchFamily="34" charset="-128"/>
              </a:rPr>
              <a:t>Types of data operators based on the number of operands,</a:t>
            </a:r>
            <a:endParaRPr lang="en-US" altLang="zh-CN" sz="1800" dirty="0">
              <a:ea typeface="MS PGothic" panose="020B0600070205080204" pitchFamily="34" charset="-128"/>
            </a:endParaRPr>
          </a:p>
          <a:p>
            <a:pPr>
              <a:buClrTx/>
              <a:buFontTx/>
              <a:buNone/>
            </a:pPr>
            <a:endParaRPr lang="zh-CN" altLang="en-US" sz="1800" dirty="0">
              <a:ea typeface="MS PGothic" panose="020B0600070205080204" pitchFamily="34" charset="-128"/>
            </a:endParaRPr>
          </a:p>
          <a:p>
            <a:pPr marL="0" lvl="1">
              <a:buFont typeface="Wingdings" panose="05000000000000000000" pitchFamily="2" charset="2"/>
              <a:buChar char=""/>
            </a:pPr>
            <a:r>
              <a:rPr lang="zh-CN" altLang="en-US" sz="1600" dirty="0">
                <a:ea typeface="MS PGothic" panose="020B0600070205080204" pitchFamily="34" charset="-128"/>
              </a:rPr>
              <a:t>Unary operators: Require only </a:t>
            </a:r>
            <a:r>
              <a:rPr lang="zh-CN" altLang="en-US" sz="1600" i="1" dirty="0">
                <a:ea typeface="MS PGothic" panose="020B0600070205080204" pitchFamily="34" charset="-128"/>
              </a:rPr>
              <a:t>one</a:t>
            </a:r>
            <a:r>
              <a:rPr lang="zh-CN" altLang="en-US" sz="1600" dirty="0">
                <a:ea typeface="MS PGothic" panose="020B0600070205080204" pitchFamily="34" charset="-128"/>
              </a:rPr>
              <a:t> operand. </a:t>
            </a:r>
          </a:p>
          <a:p>
            <a:pPr marL="0" lvl="1">
              <a:buClrTx/>
              <a:buFontTx/>
              <a:buNone/>
            </a:pPr>
            <a:r>
              <a:rPr lang="zh-CN" altLang="en-US" sz="1600" dirty="0">
                <a:ea typeface="MS PGothic" panose="020B0600070205080204" pitchFamily="34" charset="-128"/>
              </a:rPr>
              <a:t>    Example: </a:t>
            </a:r>
          </a:p>
          <a:p>
            <a:pPr marL="0" lvl="1">
              <a:buClrTx/>
              <a:buFontTx/>
              <a:buNone/>
            </a:pPr>
            <a:r>
              <a:rPr lang="zh-CN" altLang="en-US" sz="1600" dirty="0">
                <a:ea typeface="MS PGothic" panose="020B0600070205080204" pitchFamily="34" charset="-128"/>
              </a:rPr>
              <a:t>                  ++   increments the value of its operand by 1.</a:t>
            </a:r>
          </a:p>
          <a:p>
            <a:pPr marL="0" lvl="1">
              <a:buClrTx/>
              <a:buFontTx/>
              <a:buNone/>
            </a:pPr>
            <a:r>
              <a:rPr lang="zh-CN" altLang="en-US" sz="1600" dirty="0">
                <a:ea typeface="MS PGothic" panose="020B0600070205080204" pitchFamily="34" charset="-128"/>
              </a:rPr>
              <a:t>                  - -   decrement the value of its  operand by 1.</a:t>
            </a:r>
          </a:p>
          <a:p>
            <a:pPr marL="0" lvl="1">
              <a:buClrTx/>
              <a:buFontTx/>
              <a:buNone/>
            </a:pPr>
            <a:endParaRPr lang="zh-CN" altLang="en-US" sz="1600" dirty="0">
              <a:cs typeface="Calibri" panose="020F0502020204030204" pitchFamily="34" charset="0"/>
            </a:endParaRPr>
          </a:p>
          <a:p>
            <a:pPr marL="0" lvl="1">
              <a:buFont typeface="Wingdings" panose="05000000000000000000" pitchFamily="2" charset="2"/>
              <a:buChar char=""/>
            </a:pPr>
            <a:r>
              <a:rPr lang="en-US" altLang="en-US" sz="1600" dirty="0">
                <a:cs typeface="Calibri" panose="020F0502020204030204" pitchFamily="34" charset="0"/>
              </a:rPr>
              <a:t> </a:t>
            </a:r>
            <a:r>
              <a:rPr lang="zh-CN" altLang="en-US" sz="1600" dirty="0">
                <a:ea typeface="MS PGothic" panose="020B0600070205080204" pitchFamily="34" charset="-128"/>
              </a:rPr>
              <a:t>Binary operators: Require </a:t>
            </a:r>
            <a:r>
              <a:rPr lang="zh-CN" altLang="en-US" sz="1600" i="1" dirty="0">
                <a:ea typeface="MS PGothic" panose="020B0600070205080204" pitchFamily="34" charset="-128"/>
              </a:rPr>
              <a:t>two</a:t>
            </a:r>
            <a:r>
              <a:rPr lang="zh-CN" altLang="en-US" sz="1600" dirty="0">
                <a:ea typeface="MS PGothic" panose="020B0600070205080204" pitchFamily="34" charset="-128"/>
              </a:rPr>
              <a:t> operands. </a:t>
            </a:r>
          </a:p>
          <a:p>
            <a:pPr marL="0" lvl="1">
              <a:buClrTx/>
              <a:buFontTx/>
              <a:buNone/>
            </a:pPr>
            <a:r>
              <a:rPr lang="zh-CN" altLang="en-US" sz="1600" dirty="0">
                <a:ea typeface="MS PGothic" panose="020B0600070205080204" pitchFamily="34" charset="-128"/>
              </a:rPr>
              <a:t>     Example: </a:t>
            </a:r>
          </a:p>
          <a:p>
            <a:pPr marL="0" lvl="1">
              <a:buClrTx/>
              <a:buFontTx/>
              <a:buNone/>
            </a:pPr>
            <a:r>
              <a:rPr lang="zh-CN" altLang="en-US" sz="1600" dirty="0">
                <a:ea typeface="MS PGothic" panose="020B0600070205080204" pitchFamily="34" charset="-128"/>
              </a:rPr>
              <a:t>                  + adds the values of its two operands.</a:t>
            </a:r>
          </a:p>
          <a:p>
            <a:pPr marL="0" lvl="1">
              <a:buClrTx/>
              <a:buFontTx/>
              <a:buNone/>
            </a:pPr>
            <a:endParaRPr lang="zh-CN" altLang="en-US" sz="1600" dirty="0">
              <a:cs typeface="Calibri" panose="020F0502020204030204" pitchFamily="34" charset="0"/>
            </a:endParaRPr>
          </a:p>
          <a:p>
            <a:pPr marL="0" lvl="1">
              <a:buFont typeface="Wingdings" panose="05000000000000000000" pitchFamily="2" charset="2"/>
              <a:buChar char=""/>
            </a:pPr>
            <a:r>
              <a:rPr lang="en-US" altLang="en-US" sz="1600" dirty="0">
                <a:cs typeface="Calibri" panose="020F0502020204030204" pitchFamily="34" charset="0"/>
              </a:rPr>
              <a:t> </a:t>
            </a:r>
            <a:r>
              <a:rPr lang="zh-CN" altLang="en-US" sz="1600" dirty="0">
                <a:ea typeface="MS PGothic" panose="020B0600070205080204" pitchFamily="34" charset="-128"/>
              </a:rPr>
              <a:t>Ternary operators: Operate on three operands(?</a:t>
            </a:r>
            <a:r>
              <a:rPr lang="en-US" altLang="zh-CN" sz="1600" dirty="0">
                <a:ea typeface="MS PGothic" panose="020B0600070205080204" pitchFamily="34" charset="-128"/>
              </a:rPr>
              <a:t>:</a:t>
            </a:r>
            <a:r>
              <a:rPr lang="zh-CN" altLang="en-US" sz="1600" dirty="0">
                <a:ea typeface="MS PGothic" panose="020B0600070205080204" pitchFamily="34" charset="-128"/>
              </a:rPr>
              <a:t>). </a:t>
            </a:r>
          </a:p>
          <a:p>
            <a:pPr marL="0" lvl="1">
              <a:buClrTx/>
              <a:buFontTx/>
              <a:buNone/>
            </a:pPr>
            <a:r>
              <a:rPr lang="zh-CN" altLang="en-US" dirty="0">
                <a:ea typeface="MS PGothic" panose="020B0600070205080204" pitchFamily="34" charset="-128"/>
              </a:rPr>
              <a:t>     </a:t>
            </a:r>
          </a:p>
          <a:p>
            <a:pPr marL="0" indent="0">
              <a:buNone/>
            </a:pPr>
            <a:endParaRPr lang="en-US" dirty="0"/>
          </a:p>
        </p:txBody>
      </p:sp>
    </p:spTree>
    <p:extLst>
      <p:ext uri="{BB962C8B-B14F-4D97-AF65-F5344CB8AC3E}">
        <p14:creationId xmlns:p14="http://schemas.microsoft.com/office/powerpoint/2010/main" val="2425878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Unary Operators</a:t>
            </a:r>
          </a:p>
        </p:txBody>
      </p:sp>
      <p:sp>
        <p:nvSpPr>
          <p:cNvPr id="3" name="Content Placeholder 2"/>
          <p:cNvSpPr>
            <a:spLocks noGrp="1"/>
          </p:cNvSpPr>
          <p:nvPr>
            <p:ph idx="1"/>
          </p:nvPr>
        </p:nvSpPr>
        <p:spPr/>
        <p:txBody>
          <a:bodyPr>
            <a:normAutofit/>
          </a:bodyPr>
          <a:lstStyle/>
          <a:p>
            <a:pPr marL="0" indent="0">
              <a:buClrTx/>
              <a:buFontTx/>
              <a:buNone/>
            </a:pPr>
            <a:r>
              <a:rPr lang="en-US" altLang="en-US" sz="1800" dirty="0">
                <a:cs typeface="Calibri" panose="020F0502020204030204" pitchFamily="34" charset="0"/>
              </a:rPr>
              <a:t>Unary Arithmetic Operator:</a:t>
            </a:r>
          </a:p>
          <a:p>
            <a:pPr marL="0" indent="0">
              <a:buClrTx/>
              <a:buFontTx/>
              <a:buNone/>
            </a:pPr>
            <a:r>
              <a:rPr lang="en-US" altLang="en-US" sz="1600" dirty="0">
                <a:cs typeface="Calibri" panose="020F0502020204030204" pitchFamily="34" charset="0"/>
              </a:rPr>
              <a:t>The unary operators require only one operand. They perform various operations such as incrementing/decrementing a value by one, negating an expression, or inverting the value of a boolean.</a:t>
            </a:r>
          </a:p>
          <a:p>
            <a:pPr marL="0" indent="0">
              <a:buNone/>
            </a:pPr>
            <a:endParaRPr lang="en-US" sz="1800" dirty="0"/>
          </a:p>
        </p:txBody>
      </p:sp>
      <p:graphicFrame>
        <p:nvGraphicFramePr>
          <p:cNvPr id="4" name="Table 3"/>
          <p:cNvGraphicFramePr>
            <a:graphicFrameLocks noGrp="1"/>
          </p:cNvGraphicFramePr>
          <p:nvPr/>
        </p:nvGraphicFramePr>
        <p:xfrm>
          <a:off x="910004" y="2974488"/>
          <a:ext cx="7469188" cy="2913291"/>
        </p:xfrm>
        <a:graphic>
          <a:graphicData uri="http://schemas.openxmlformats.org/drawingml/2006/table">
            <a:tbl>
              <a:tblPr/>
              <a:tblGrid>
                <a:gridCol w="1524000">
                  <a:extLst>
                    <a:ext uri="{9D8B030D-6E8A-4147-A177-3AD203B41FA5}">
                      <a16:colId xmlns:a16="http://schemas.microsoft.com/office/drawing/2014/main" val="3089054326"/>
                    </a:ext>
                  </a:extLst>
                </a:gridCol>
                <a:gridCol w="1857375">
                  <a:extLst>
                    <a:ext uri="{9D8B030D-6E8A-4147-A177-3AD203B41FA5}">
                      <a16:colId xmlns:a16="http://schemas.microsoft.com/office/drawing/2014/main" val="3752686799"/>
                    </a:ext>
                  </a:extLst>
                </a:gridCol>
                <a:gridCol w="4087813">
                  <a:extLst>
                    <a:ext uri="{9D8B030D-6E8A-4147-A177-3AD203B41FA5}">
                      <a16:colId xmlns:a16="http://schemas.microsoft.com/office/drawing/2014/main" val="4052063386"/>
                    </a:ext>
                  </a:extLst>
                </a:gridCol>
              </a:tblGrid>
              <a:tr h="484905">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Operator</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Use </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Description</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2149306849"/>
                  </a:ext>
                </a:extLst>
              </a:tr>
              <a:tr h="854699">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int a =-b;</a:t>
                      </a:r>
                    </a:p>
                  </a:txBody>
                  <a:tcPr marL="90000" marR="90000" marT="60912"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Negates  the operand  b  and  stores the value in  a</a:t>
                      </a:r>
                    </a:p>
                  </a:txBody>
                  <a:tcPr marL="90000" marR="90000" marT="60912"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1041705753"/>
                  </a:ext>
                </a:extLst>
              </a:tr>
              <a:tr h="796213">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int b=a ++</a:t>
                      </a:r>
                    </a:p>
                  </a:txBody>
                  <a:tcPr marL="90000" marR="90000" marT="60912"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Increments  the value of   a by 1</a:t>
                      </a:r>
                    </a:p>
                  </a:txBody>
                  <a:tcPr marL="90000" marR="90000" marT="60912"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218780077"/>
                  </a:ext>
                </a:extLst>
              </a:tr>
              <a:tr h="777474">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Int b=a --</a:t>
                      </a:r>
                    </a:p>
                  </a:txBody>
                  <a:tcPr marL="90000" marR="90000" marT="60912"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Decrements the value of  a by 1</a:t>
                      </a:r>
                    </a:p>
                  </a:txBody>
                  <a:tcPr marL="90000" marR="90000" marT="60912"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2855696392"/>
                  </a:ext>
                </a:extLst>
              </a:tr>
            </a:tbl>
          </a:graphicData>
        </a:graphic>
      </p:graphicFrame>
    </p:spTree>
    <p:extLst>
      <p:ext uri="{BB962C8B-B14F-4D97-AF65-F5344CB8AC3E}">
        <p14:creationId xmlns:p14="http://schemas.microsoft.com/office/powerpoint/2010/main" val="4035462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Unary Operators</a:t>
            </a:r>
          </a:p>
        </p:txBody>
      </p:sp>
      <p:sp>
        <p:nvSpPr>
          <p:cNvPr id="3" name="Content Placeholder 2"/>
          <p:cNvSpPr>
            <a:spLocks noGrp="1"/>
          </p:cNvSpPr>
          <p:nvPr>
            <p:ph idx="1"/>
          </p:nvPr>
        </p:nvSpPr>
        <p:spPr/>
        <p:txBody>
          <a:bodyPr>
            <a:normAutofit/>
          </a:bodyPr>
          <a:lstStyle/>
          <a:p>
            <a:pPr marL="0" indent="0">
              <a:buNone/>
            </a:pPr>
            <a:r>
              <a:rPr lang="en-US" sz="1800" dirty="0"/>
              <a:t>Example of Increment &amp; Decrement Operators:</a:t>
            </a:r>
          </a:p>
        </p:txBody>
      </p:sp>
      <p:graphicFrame>
        <p:nvGraphicFramePr>
          <p:cNvPr id="4" name="Group 4"/>
          <p:cNvGraphicFramePr>
            <a:graphicFrameLocks noGrp="1"/>
          </p:cNvGraphicFramePr>
          <p:nvPr>
            <p:extLst>
              <p:ext uri="{D42A27DB-BD31-4B8C-83A1-F6EECF244321}">
                <p14:modId xmlns:p14="http://schemas.microsoft.com/office/powerpoint/2010/main" val="588896960"/>
              </p:ext>
            </p:extLst>
          </p:nvPr>
        </p:nvGraphicFramePr>
        <p:xfrm>
          <a:off x="609600" y="2133600"/>
          <a:ext cx="7469188" cy="2439988"/>
        </p:xfrm>
        <a:graphic>
          <a:graphicData uri="http://schemas.openxmlformats.org/drawingml/2006/table">
            <a:tbl>
              <a:tblPr/>
              <a:tblGrid>
                <a:gridCol w="1866900">
                  <a:extLst>
                    <a:ext uri="{9D8B030D-6E8A-4147-A177-3AD203B41FA5}">
                      <a16:colId xmlns:a16="http://schemas.microsoft.com/office/drawing/2014/main" val="249271581"/>
                    </a:ext>
                  </a:extLst>
                </a:gridCol>
                <a:gridCol w="1846925">
                  <a:extLst>
                    <a:ext uri="{9D8B030D-6E8A-4147-A177-3AD203B41FA5}">
                      <a16:colId xmlns:a16="http://schemas.microsoft.com/office/drawing/2014/main" val="4255452931"/>
                    </a:ext>
                  </a:extLst>
                </a:gridCol>
                <a:gridCol w="1888463">
                  <a:extLst>
                    <a:ext uri="{9D8B030D-6E8A-4147-A177-3AD203B41FA5}">
                      <a16:colId xmlns:a16="http://schemas.microsoft.com/office/drawing/2014/main" val="1760512667"/>
                    </a:ext>
                  </a:extLst>
                </a:gridCol>
                <a:gridCol w="1866900">
                  <a:extLst>
                    <a:ext uri="{9D8B030D-6E8A-4147-A177-3AD203B41FA5}">
                      <a16:colId xmlns:a16="http://schemas.microsoft.com/office/drawing/2014/main" val="2355814196"/>
                    </a:ext>
                  </a:extLst>
                </a:gridCol>
              </a:tblGrid>
              <a:tr h="642938">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Initial Value of  x</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Code Statement</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Final Value of  y</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Final value of  x</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2855372290"/>
                  </a:ext>
                </a:extLst>
              </a:tr>
              <a:tr h="409575">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7</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y=++x;</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8</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8</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2022487172"/>
                  </a:ext>
                </a:extLst>
              </a:tr>
              <a:tr h="406400">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7</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y=x++;</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7</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8</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3028049350"/>
                  </a:ext>
                </a:extLst>
              </a:tr>
              <a:tr h="409575">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7</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y=--x;</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6</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6</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2636868389"/>
                  </a:ext>
                </a:extLst>
              </a:tr>
              <a:tr h="571500">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7</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y=x--;</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7</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6</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883206194"/>
                  </a:ext>
                </a:extLst>
              </a:tr>
            </a:tbl>
          </a:graphicData>
        </a:graphic>
      </p:graphicFrame>
    </p:spTree>
    <p:extLst>
      <p:ext uri="{BB962C8B-B14F-4D97-AF65-F5344CB8AC3E}">
        <p14:creationId xmlns:p14="http://schemas.microsoft.com/office/powerpoint/2010/main" val="2179983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Ternary Operator</a:t>
            </a:r>
          </a:p>
        </p:txBody>
      </p:sp>
      <p:sp>
        <p:nvSpPr>
          <p:cNvPr id="3" name="Content Placeholder 2"/>
          <p:cNvSpPr>
            <a:spLocks noGrp="1"/>
          </p:cNvSpPr>
          <p:nvPr>
            <p:ph idx="1"/>
          </p:nvPr>
        </p:nvSpPr>
        <p:spPr/>
        <p:txBody>
          <a:bodyPr>
            <a:normAutofit/>
          </a:bodyPr>
          <a:lstStyle/>
          <a:p>
            <a:pPr marL="0" lvl="1">
              <a:buClrTx/>
              <a:buFontTx/>
              <a:buNone/>
            </a:pPr>
            <a:r>
              <a:rPr lang="en-US" altLang="en-US" sz="1600" dirty="0">
                <a:cs typeface="Calibri" panose="020F0502020204030204" pitchFamily="34" charset="0"/>
              </a:rPr>
              <a:t>The  ? operator consists of three operands and is used to evaluate boolean expressions. </a:t>
            </a:r>
          </a:p>
          <a:p>
            <a:pPr marL="0" lvl="1">
              <a:buClrTx/>
              <a:buFontTx/>
              <a:buNone/>
            </a:pPr>
            <a:r>
              <a:rPr lang="en-US" altLang="en-US" sz="1600" dirty="0">
                <a:cs typeface="Calibri" panose="020F0502020204030204" pitchFamily="34" charset="0"/>
              </a:rPr>
              <a:t>The goal of the operator is to decide which value should be assigned to the variable. </a:t>
            </a:r>
          </a:p>
          <a:p>
            <a:pPr marL="0" lvl="1">
              <a:buClrTx/>
              <a:buFontTx/>
              <a:buNone/>
            </a:pPr>
            <a:r>
              <a:rPr lang="en-US" altLang="en-US" sz="1600" dirty="0">
                <a:cs typeface="Calibri" panose="020F0502020204030204" pitchFamily="34" charset="0"/>
              </a:rPr>
              <a:t>Syntax:</a:t>
            </a:r>
          </a:p>
          <a:p>
            <a:pPr marL="0" lvl="1">
              <a:spcBef>
                <a:spcPts val="800"/>
              </a:spcBef>
              <a:buClrTx/>
              <a:buFontTx/>
              <a:buNone/>
            </a:pPr>
            <a:r>
              <a:rPr lang="en-US" altLang="en-US" sz="1600" dirty="0">
                <a:cs typeface="Calibri" panose="020F0502020204030204" pitchFamily="34" charset="0"/>
              </a:rPr>
              <a:t>variable x = (expression) ? value if true : value if false</a:t>
            </a:r>
          </a:p>
          <a:p>
            <a:pPr marL="0" lvl="1">
              <a:spcBef>
                <a:spcPts val="800"/>
              </a:spcBef>
              <a:buClrTx/>
              <a:buFontTx/>
              <a:buNone/>
            </a:pPr>
            <a:r>
              <a:rPr lang="en-US" altLang="en-US" sz="1600" dirty="0">
                <a:cs typeface="Calibri" panose="020F0502020204030204" pitchFamily="34" charset="0"/>
              </a:rPr>
              <a:t>Example:</a:t>
            </a:r>
          </a:p>
          <a:p>
            <a:pPr marL="0" lvl="1">
              <a:buClrTx/>
              <a:buFontTx/>
              <a:buNone/>
            </a:pPr>
            <a:endParaRPr lang="en-US" altLang="en-US" sz="1600" dirty="0">
              <a:cs typeface="Calibri" panose="020F0502020204030204" pitchFamily="34" charset="0"/>
            </a:endParaRPr>
          </a:p>
          <a:p>
            <a:pPr marL="0" indent="0">
              <a:buNone/>
            </a:pPr>
            <a:endParaRPr lang="en-US" sz="1800" dirty="0"/>
          </a:p>
        </p:txBody>
      </p:sp>
      <p:pic>
        <p:nvPicPr>
          <p:cNvPr id="4" name="Picture 3"/>
          <p:cNvPicPr>
            <a:picLocks noChangeAspect="1"/>
          </p:cNvPicPr>
          <p:nvPr/>
        </p:nvPicPr>
        <p:blipFill>
          <a:blip r:embed="rId2"/>
          <a:stretch>
            <a:fillRect/>
          </a:stretch>
        </p:blipFill>
        <p:spPr>
          <a:xfrm>
            <a:off x="535534" y="3303012"/>
            <a:ext cx="4962590" cy="1539232"/>
          </a:xfrm>
          <a:prstGeom prst="rect">
            <a:avLst/>
          </a:prstGeom>
        </p:spPr>
      </p:pic>
      <p:sp>
        <p:nvSpPr>
          <p:cNvPr id="5" name="Rectangle 4"/>
          <p:cNvSpPr>
            <a:spLocks noChangeArrowheads="1"/>
          </p:cNvSpPr>
          <p:nvPr/>
        </p:nvSpPr>
        <p:spPr bwMode="auto">
          <a:xfrm>
            <a:off x="535534" y="4962981"/>
            <a:ext cx="8280219" cy="833178"/>
          </a:xfrm>
          <a:prstGeom prst="rect">
            <a:avLst/>
          </a:prstGeom>
          <a:gradFill rotWithShape="0">
            <a:gsLst>
              <a:gs pos="0">
                <a:srgbClr val="FFFFFF"/>
              </a:gs>
              <a:gs pos="100000">
                <a:srgbClr val="FFFFFF"/>
              </a:gs>
            </a:gsLst>
            <a:lin ang="5400000" scaled="1"/>
          </a:gradFill>
          <a:ln w="9360" cap="flat">
            <a:solidFill>
              <a:srgbClr val="C0504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914400" indent="-9128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marL="0" indent="0">
              <a:spcBef>
                <a:spcPts val="1800"/>
              </a:spcBef>
              <a:spcAft>
                <a:spcPts val="600"/>
              </a:spcAft>
              <a:buClrTx/>
              <a:buFontTx/>
              <a:buNone/>
              <a:tabLst>
                <a:tab pos="1828800" algn="l"/>
                <a:tab pos="2743200" algn="l"/>
                <a:tab pos="3657600" algn="l"/>
                <a:tab pos="4572000" algn="l"/>
                <a:tab pos="5486400" algn="l"/>
                <a:tab pos="6400800" algn="l"/>
                <a:tab pos="7315200" algn="l"/>
                <a:tab pos="8229600" algn="l"/>
                <a:tab pos="9144000" algn="l"/>
                <a:tab pos="10058400" algn="l"/>
              </a:tabLst>
            </a:pPr>
            <a:r>
              <a:rPr lang="en-US" altLang="en-US" sz="1400" dirty="0"/>
              <a:t>In the above example since the </a:t>
            </a:r>
            <a:r>
              <a:rPr lang="en-US" altLang="en-US" sz="1400" b="0" dirty="0"/>
              <a:t>num1 </a:t>
            </a:r>
            <a:r>
              <a:rPr lang="en-US" altLang="en-US" sz="1400" dirty="0"/>
              <a:t>is greater than </a:t>
            </a:r>
            <a:r>
              <a:rPr lang="en-US" altLang="en-US" sz="1400" b="0" dirty="0"/>
              <a:t>15</a:t>
            </a:r>
            <a:r>
              <a:rPr lang="en-US" altLang="en-US" sz="1400" dirty="0"/>
              <a:t> the value </a:t>
            </a:r>
            <a:r>
              <a:rPr lang="en-US" altLang="en-US" sz="1400" b="0" dirty="0"/>
              <a:t>75</a:t>
            </a:r>
            <a:r>
              <a:rPr lang="en-US" altLang="en-US" sz="1400" dirty="0"/>
              <a:t> will be assigned to </a:t>
            </a:r>
            <a:r>
              <a:rPr lang="en-US" altLang="en-US" sz="1400" b="0" dirty="0"/>
              <a:t>num2</a:t>
            </a:r>
            <a:r>
              <a:rPr lang="en-US" altLang="en-US" sz="1400" dirty="0"/>
              <a:t>.</a:t>
            </a:r>
          </a:p>
          <a:p>
            <a:pPr marL="0" indent="0">
              <a:spcBef>
                <a:spcPts val="1800"/>
              </a:spcBef>
              <a:spcAft>
                <a:spcPts val="600"/>
              </a:spcAft>
              <a:buClrTx/>
              <a:buFontTx/>
              <a:buNone/>
              <a:tabLst>
                <a:tab pos="1828800" algn="l"/>
                <a:tab pos="2743200" algn="l"/>
                <a:tab pos="3657600" algn="l"/>
                <a:tab pos="4572000" algn="l"/>
                <a:tab pos="5486400" algn="l"/>
                <a:tab pos="6400800" algn="l"/>
                <a:tab pos="7315200" algn="l"/>
                <a:tab pos="8229600" algn="l"/>
                <a:tab pos="9144000" algn="l"/>
                <a:tab pos="10058400" algn="l"/>
              </a:tabLst>
            </a:pPr>
            <a:r>
              <a:rPr lang="en-US" altLang="en-US" sz="1400" dirty="0"/>
              <a:t>If </a:t>
            </a:r>
            <a:r>
              <a:rPr lang="en-US" altLang="en-US" sz="1400" b="0" dirty="0"/>
              <a:t>num1 </a:t>
            </a:r>
            <a:r>
              <a:rPr lang="en-US" altLang="en-US" sz="1400" dirty="0"/>
              <a:t>is   </a:t>
            </a:r>
            <a:r>
              <a:rPr lang="en-US" altLang="en-US" sz="1400" b="0" dirty="0"/>
              <a:t>&lt; 15</a:t>
            </a:r>
            <a:r>
              <a:rPr lang="en-US" altLang="en-US" sz="1400" dirty="0"/>
              <a:t>  </a:t>
            </a:r>
            <a:r>
              <a:rPr lang="en-US" altLang="en-US" sz="1400" b="0" dirty="0"/>
              <a:t> </a:t>
            </a:r>
            <a:r>
              <a:rPr lang="en-US" altLang="en-US" sz="1400" dirty="0"/>
              <a:t>the value </a:t>
            </a:r>
            <a:r>
              <a:rPr lang="en-US" altLang="en-US" sz="1400" b="0" dirty="0"/>
              <a:t>90 </a:t>
            </a:r>
            <a:r>
              <a:rPr lang="en-US" altLang="en-US" sz="1400" dirty="0"/>
              <a:t>will be assigned to</a:t>
            </a:r>
            <a:r>
              <a:rPr lang="en-US" altLang="en-US" sz="1400" b="0" dirty="0"/>
              <a:t> num2.</a:t>
            </a:r>
          </a:p>
        </p:txBody>
      </p:sp>
    </p:spTree>
    <p:extLst>
      <p:ext uri="{BB962C8B-B14F-4D97-AF65-F5344CB8AC3E}">
        <p14:creationId xmlns:p14="http://schemas.microsoft.com/office/powerpoint/2010/main" val="2236980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Operators</a:t>
            </a:r>
          </a:p>
        </p:txBody>
      </p:sp>
      <p:sp>
        <p:nvSpPr>
          <p:cNvPr id="3" name="Content Placeholder 2"/>
          <p:cNvSpPr>
            <a:spLocks noGrp="1"/>
          </p:cNvSpPr>
          <p:nvPr>
            <p:ph idx="1"/>
          </p:nvPr>
        </p:nvSpPr>
        <p:spPr/>
        <p:txBody>
          <a:bodyPr>
            <a:normAutofit/>
          </a:bodyPr>
          <a:lstStyle/>
          <a:p>
            <a:pPr marL="0" indent="0">
              <a:buNone/>
            </a:pPr>
            <a:r>
              <a:rPr lang="en-US" altLang="en-US" sz="1800" dirty="0">
                <a:cs typeface="Calibri" panose="020F0502020204030204" pitchFamily="34" charset="0"/>
              </a:rPr>
              <a:t>Types of Operators – Based on the Operation</a:t>
            </a:r>
          </a:p>
          <a:p>
            <a:pPr marL="0" indent="0">
              <a:buNone/>
            </a:pPr>
            <a:endParaRPr lang="en-US" sz="1800" dirty="0"/>
          </a:p>
        </p:txBody>
      </p:sp>
      <p:grpSp>
        <p:nvGrpSpPr>
          <p:cNvPr id="4" name="Group 3"/>
          <p:cNvGrpSpPr>
            <a:grpSpLocks/>
          </p:cNvGrpSpPr>
          <p:nvPr/>
        </p:nvGrpSpPr>
        <p:grpSpPr bwMode="auto">
          <a:xfrm>
            <a:off x="246794" y="2192349"/>
            <a:ext cx="8605838" cy="2520950"/>
            <a:chOff x="328" y="1510"/>
            <a:chExt cx="5421" cy="1588"/>
          </a:xfrm>
        </p:grpSpPr>
        <p:sp>
          <p:nvSpPr>
            <p:cNvPr id="5" name="Freeform 4"/>
            <p:cNvSpPr>
              <a:spLocks noChangeArrowheads="1"/>
            </p:cNvSpPr>
            <p:nvPr/>
          </p:nvSpPr>
          <p:spPr bwMode="auto">
            <a:xfrm>
              <a:off x="3000" y="1948"/>
              <a:ext cx="2298" cy="712"/>
            </a:xfrm>
            <a:custGeom>
              <a:avLst/>
              <a:gdLst>
                <a:gd name="T0" fmla="*/ 0 w 3648222"/>
                <a:gd name="T1" fmla="*/ 0 h 593615"/>
                <a:gd name="T2" fmla="*/ 0 w 3648222"/>
                <a:gd name="T3" fmla="*/ 488087 h 593615"/>
                <a:gd name="T4" fmla="*/ 3648222 w 3648222"/>
                <a:gd name="T5" fmla="*/ 488087 h 593615"/>
                <a:gd name="T6" fmla="*/ 3648222 w 3648222"/>
                <a:gd name="T7" fmla="*/ 593615 h 593615"/>
                <a:gd name="T8" fmla="*/ 0 w 3648222"/>
                <a:gd name="T9" fmla="*/ 0 h 593615"/>
                <a:gd name="T10" fmla="*/ 3648222 w 3648222"/>
                <a:gd name="T11" fmla="*/ 593615 h 593615"/>
              </a:gdLst>
              <a:ahLst/>
              <a:cxnLst>
                <a:cxn ang="0">
                  <a:pos x="T0" y="T1"/>
                </a:cxn>
                <a:cxn ang="0">
                  <a:pos x="T2" y="T3"/>
                </a:cxn>
                <a:cxn ang="0">
                  <a:pos x="T4" y="T5"/>
                </a:cxn>
                <a:cxn ang="0">
                  <a:pos x="T6" y="T7"/>
                </a:cxn>
              </a:cxnLst>
              <a:rect l="T8" t="T9" r="T10" b="T11"/>
              <a:pathLst>
                <a:path w="3648222" h="593615">
                  <a:moveTo>
                    <a:pt x="0" y="0"/>
                  </a:moveTo>
                  <a:lnTo>
                    <a:pt x="0" y="488087"/>
                  </a:lnTo>
                  <a:lnTo>
                    <a:pt x="3648222" y="488087"/>
                  </a:lnTo>
                  <a:lnTo>
                    <a:pt x="3648222" y="593615"/>
                  </a:lnTo>
                </a:path>
              </a:pathLst>
            </a:custGeom>
            <a:noFill/>
            <a:ln w="25560" cap="flat">
              <a:solidFill>
                <a:srgbClr val="3B669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 name="Freeform 5"/>
            <p:cNvSpPr>
              <a:spLocks noChangeArrowheads="1"/>
            </p:cNvSpPr>
            <p:nvPr/>
          </p:nvSpPr>
          <p:spPr bwMode="auto">
            <a:xfrm>
              <a:off x="3000" y="1948"/>
              <a:ext cx="1532" cy="712"/>
            </a:xfrm>
            <a:custGeom>
              <a:avLst/>
              <a:gdLst>
                <a:gd name="T0" fmla="*/ 0 w 2432148"/>
                <a:gd name="T1" fmla="*/ 0 h 593615"/>
                <a:gd name="T2" fmla="*/ 0 w 2432148"/>
                <a:gd name="T3" fmla="*/ 488087 h 593615"/>
                <a:gd name="T4" fmla="*/ 2432148 w 2432148"/>
                <a:gd name="T5" fmla="*/ 488087 h 593615"/>
                <a:gd name="T6" fmla="*/ 2432148 w 2432148"/>
                <a:gd name="T7" fmla="*/ 593615 h 593615"/>
                <a:gd name="T8" fmla="*/ 0 w 2432148"/>
                <a:gd name="T9" fmla="*/ 0 h 593615"/>
                <a:gd name="T10" fmla="*/ 2432148 w 2432148"/>
                <a:gd name="T11" fmla="*/ 593615 h 593615"/>
              </a:gdLst>
              <a:ahLst/>
              <a:cxnLst>
                <a:cxn ang="0">
                  <a:pos x="T0" y="T1"/>
                </a:cxn>
                <a:cxn ang="0">
                  <a:pos x="T2" y="T3"/>
                </a:cxn>
                <a:cxn ang="0">
                  <a:pos x="T4" y="T5"/>
                </a:cxn>
                <a:cxn ang="0">
                  <a:pos x="T6" y="T7"/>
                </a:cxn>
              </a:cxnLst>
              <a:rect l="T8" t="T9" r="T10" b="T11"/>
              <a:pathLst>
                <a:path w="2432148" h="593615">
                  <a:moveTo>
                    <a:pt x="0" y="0"/>
                  </a:moveTo>
                  <a:lnTo>
                    <a:pt x="0" y="488087"/>
                  </a:lnTo>
                  <a:lnTo>
                    <a:pt x="2432148" y="488087"/>
                  </a:lnTo>
                  <a:lnTo>
                    <a:pt x="2432148" y="593615"/>
                  </a:lnTo>
                </a:path>
              </a:pathLst>
            </a:custGeom>
            <a:noFill/>
            <a:ln w="25560" cap="flat">
              <a:solidFill>
                <a:srgbClr val="3B669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 name="Freeform 6"/>
            <p:cNvSpPr>
              <a:spLocks noChangeArrowheads="1"/>
            </p:cNvSpPr>
            <p:nvPr/>
          </p:nvSpPr>
          <p:spPr bwMode="auto">
            <a:xfrm>
              <a:off x="3000" y="1948"/>
              <a:ext cx="765" cy="712"/>
            </a:xfrm>
            <a:custGeom>
              <a:avLst/>
              <a:gdLst>
                <a:gd name="T0" fmla="*/ 0 w 1216074"/>
                <a:gd name="T1" fmla="*/ 0 h 593615"/>
                <a:gd name="T2" fmla="*/ 0 w 1216074"/>
                <a:gd name="T3" fmla="*/ 488087 h 593615"/>
                <a:gd name="T4" fmla="*/ 1216074 w 1216074"/>
                <a:gd name="T5" fmla="*/ 488087 h 593615"/>
                <a:gd name="T6" fmla="*/ 1216074 w 1216074"/>
                <a:gd name="T7" fmla="*/ 593615 h 593615"/>
                <a:gd name="T8" fmla="*/ 0 w 1216074"/>
                <a:gd name="T9" fmla="*/ 0 h 593615"/>
                <a:gd name="T10" fmla="*/ 1216074 w 1216074"/>
                <a:gd name="T11" fmla="*/ 593615 h 593615"/>
              </a:gdLst>
              <a:ahLst/>
              <a:cxnLst>
                <a:cxn ang="0">
                  <a:pos x="T0" y="T1"/>
                </a:cxn>
                <a:cxn ang="0">
                  <a:pos x="T2" y="T3"/>
                </a:cxn>
                <a:cxn ang="0">
                  <a:pos x="T4" y="T5"/>
                </a:cxn>
                <a:cxn ang="0">
                  <a:pos x="T6" y="T7"/>
                </a:cxn>
              </a:cxnLst>
              <a:rect l="T8" t="T9" r="T10" b="T11"/>
              <a:pathLst>
                <a:path w="1216074" h="593615">
                  <a:moveTo>
                    <a:pt x="0" y="0"/>
                  </a:moveTo>
                  <a:lnTo>
                    <a:pt x="0" y="488087"/>
                  </a:lnTo>
                  <a:lnTo>
                    <a:pt x="1216074" y="488087"/>
                  </a:lnTo>
                  <a:lnTo>
                    <a:pt x="1216074" y="593615"/>
                  </a:lnTo>
                </a:path>
              </a:pathLst>
            </a:custGeom>
            <a:noFill/>
            <a:ln w="25560" cap="flat">
              <a:solidFill>
                <a:srgbClr val="3B669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 name="Freeform 7"/>
            <p:cNvSpPr>
              <a:spLocks noChangeArrowheads="1"/>
            </p:cNvSpPr>
            <p:nvPr/>
          </p:nvSpPr>
          <p:spPr bwMode="auto">
            <a:xfrm>
              <a:off x="2971" y="1948"/>
              <a:ext cx="57" cy="712"/>
            </a:xfrm>
            <a:custGeom>
              <a:avLst/>
              <a:gdLst>
                <a:gd name="T0" fmla="*/ 45720 w 91440"/>
                <a:gd name="T1" fmla="*/ 0 h 593615"/>
                <a:gd name="T2" fmla="*/ 45720 w 91440"/>
                <a:gd name="T3" fmla="*/ 593615 h 593615"/>
                <a:gd name="T4" fmla="*/ 0 w 91440"/>
                <a:gd name="T5" fmla="*/ 0 h 593615"/>
                <a:gd name="T6" fmla="*/ 91440 w 91440"/>
                <a:gd name="T7" fmla="*/ 593615 h 593615"/>
              </a:gdLst>
              <a:ahLst/>
              <a:cxnLst>
                <a:cxn ang="0">
                  <a:pos x="T0" y="T1"/>
                </a:cxn>
                <a:cxn ang="0">
                  <a:pos x="T2" y="T3"/>
                </a:cxn>
              </a:cxnLst>
              <a:rect l="T4" t="T5" r="T6" b="T7"/>
              <a:pathLst>
                <a:path w="91440" h="593615">
                  <a:moveTo>
                    <a:pt x="45720" y="0"/>
                  </a:moveTo>
                  <a:lnTo>
                    <a:pt x="45720" y="593615"/>
                  </a:lnTo>
                </a:path>
              </a:pathLst>
            </a:custGeom>
            <a:noFill/>
            <a:ln w="25560" cap="flat">
              <a:solidFill>
                <a:srgbClr val="3B669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 name="Freeform 8"/>
            <p:cNvSpPr>
              <a:spLocks noChangeArrowheads="1"/>
            </p:cNvSpPr>
            <p:nvPr/>
          </p:nvSpPr>
          <p:spPr bwMode="auto">
            <a:xfrm>
              <a:off x="2233" y="1948"/>
              <a:ext cx="765" cy="712"/>
            </a:xfrm>
            <a:custGeom>
              <a:avLst/>
              <a:gdLst>
                <a:gd name="T0" fmla="*/ 1216074 w 1216074"/>
                <a:gd name="T1" fmla="*/ 0 h 593615"/>
                <a:gd name="T2" fmla="*/ 1216074 w 1216074"/>
                <a:gd name="T3" fmla="*/ 488087 h 593615"/>
                <a:gd name="T4" fmla="*/ 0 w 1216074"/>
                <a:gd name="T5" fmla="*/ 488087 h 593615"/>
                <a:gd name="T6" fmla="*/ 0 w 1216074"/>
                <a:gd name="T7" fmla="*/ 593615 h 593615"/>
                <a:gd name="T8" fmla="*/ 0 w 1216074"/>
                <a:gd name="T9" fmla="*/ 0 h 593615"/>
                <a:gd name="T10" fmla="*/ 1216074 w 1216074"/>
                <a:gd name="T11" fmla="*/ 593615 h 593615"/>
              </a:gdLst>
              <a:ahLst/>
              <a:cxnLst>
                <a:cxn ang="0">
                  <a:pos x="T0" y="T1"/>
                </a:cxn>
                <a:cxn ang="0">
                  <a:pos x="T2" y="T3"/>
                </a:cxn>
                <a:cxn ang="0">
                  <a:pos x="T4" y="T5"/>
                </a:cxn>
                <a:cxn ang="0">
                  <a:pos x="T6" y="T7"/>
                </a:cxn>
              </a:cxnLst>
              <a:rect l="T8" t="T9" r="T10" b="T11"/>
              <a:pathLst>
                <a:path w="1216074" h="593615">
                  <a:moveTo>
                    <a:pt x="1216074" y="0"/>
                  </a:moveTo>
                  <a:lnTo>
                    <a:pt x="1216074" y="488087"/>
                  </a:lnTo>
                  <a:lnTo>
                    <a:pt x="0" y="488087"/>
                  </a:lnTo>
                  <a:lnTo>
                    <a:pt x="0" y="593615"/>
                  </a:lnTo>
                </a:path>
              </a:pathLst>
            </a:custGeom>
            <a:noFill/>
            <a:ln w="25560" cap="flat">
              <a:solidFill>
                <a:srgbClr val="3B669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 name="Freeform 9"/>
            <p:cNvSpPr>
              <a:spLocks noChangeArrowheads="1"/>
            </p:cNvSpPr>
            <p:nvPr/>
          </p:nvSpPr>
          <p:spPr bwMode="auto">
            <a:xfrm>
              <a:off x="1467" y="1948"/>
              <a:ext cx="1532" cy="712"/>
            </a:xfrm>
            <a:custGeom>
              <a:avLst/>
              <a:gdLst>
                <a:gd name="T0" fmla="*/ 2432148 w 2432148"/>
                <a:gd name="T1" fmla="*/ 0 h 593615"/>
                <a:gd name="T2" fmla="*/ 2432148 w 2432148"/>
                <a:gd name="T3" fmla="*/ 488087 h 593615"/>
                <a:gd name="T4" fmla="*/ 0 w 2432148"/>
                <a:gd name="T5" fmla="*/ 488087 h 593615"/>
                <a:gd name="T6" fmla="*/ 0 w 2432148"/>
                <a:gd name="T7" fmla="*/ 593615 h 593615"/>
                <a:gd name="T8" fmla="*/ 0 w 2432148"/>
                <a:gd name="T9" fmla="*/ 0 h 593615"/>
                <a:gd name="T10" fmla="*/ 2432148 w 2432148"/>
                <a:gd name="T11" fmla="*/ 593615 h 593615"/>
              </a:gdLst>
              <a:ahLst/>
              <a:cxnLst>
                <a:cxn ang="0">
                  <a:pos x="T0" y="T1"/>
                </a:cxn>
                <a:cxn ang="0">
                  <a:pos x="T2" y="T3"/>
                </a:cxn>
                <a:cxn ang="0">
                  <a:pos x="T4" y="T5"/>
                </a:cxn>
                <a:cxn ang="0">
                  <a:pos x="T6" y="T7"/>
                </a:cxn>
              </a:cxnLst>
              <a:rect l="T8" t="T9" r="T10" b="T11"/>
              <a:pathLst>
                <a:path w="2432148" h="593615">
                  <a:moveTo>
                    <a:pt x="2432148" y="0"/>
                  </a:moveTo>
                  <a:lnTo>
                    <a:pt x="2432148" y="488087"/>
                  </a:lnTo>
                  <a:lnTo>
                    <a:pt x="0" y="488087"/>
                  </a:lnTo>
                  <a:lnTo>
                    <a:pt x="0" y="593615"/>
                  </a:lnTo>
                </a:path>
              </a:pathLst>
            </a:custGeom>
            <a:noFill/>
            <a:ln w="25560" cap="flat">
              <a:solidFill>
                <a:srgbClr val="3B669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 name="Freeform 10"/>
            <p:cNvSpPr>
              <a:spLocks noChangeArrowheads="1"/>
            </p:cNvSpPr>
            <p:nvPr/>
          </p:nvSpPr>
          <p:spPr bwMode="auto">
            <a:xfrm>
              <a:off x="700" y="1948"/>
              <a:ext cx="2298" cy="712"/>
            </a:xfrm>
            <a:custGeom>
              <a:avLst/>
              <a:gdLst>
                <a:gd name="T0" fmla="*/ 3648222 w 3648222"/>
                <a:gd name="T1" fmla="*/ 0 h 593615"/>
                <a:gd name="T2" fmla="*/ 3648222 w 3648222"/>
                <a:gd name="T3" fmla="*/ 488087 h 593615"/>
                <a:gd name="T4" fmla="*/ 0 w 3648222"/>
                <a:gd name="T5" fmla="*/ 488087 h 593615"/>
                <a:gd name="T6" fmla="*/ 0 w 3648222"/>
                <a:gd name="T7" fmla="*/ 593615 h 593615"/>
                <a:gd name="T8" fmla="*/ 0 w 3648222"/>
                <a:gd name="T9" fmla="*/ 0 h 593615"/>
                <a:gd name="T10" fmla="*/ 3648222 w 3648222"/>
                <a:gd name="T11" fmla="*/ 593615 h 593615"/>
              </a:gdLst>
              <a:ahLst/>
              <a:cxnLst>
                <a:cxn ang="0">
                  <a:pos x="T0" y="T1"/>
                </a:cxn>
                <a:cxn ang="0">
                  <a:pos x="T2" y="T3"/>
                </a:cxn>
                <a:cxn ang="0">
                  <a:pos x="T4" y="T5"/>
                </a:cxn>
                <a:cxn ang="0">
                  <a:pos x="T6" y="T7"/>
                </a:cxn>
              </a:cxnLst>
              <a:rect l="T8" t="T9" r="T10" b="T11"/>
              <a:pathLst>
                <a:path w="3648222" h="593615">
                  <a:moveTo>
                    <a:pt x="3648222" y="0"/>
                  </a:moveTo>
                  <a:lnTo>
                    <a:pt x="3648222" y="488087"/>
                  </a:lnTo>
                  <a:lnTo>
                    <a:pt x="0" y="488087"/>
                  </a:lnTo>
                  <a:lnTo>
                    <a:pt x="0" y="593615"/>
                  </a:lnTo>
                </a:path>
              </a:pathLst>
            </a:custGeom>
            <a:noFill/>
            <a:ln w="25560" cap="flat">
              <a:solidFill>
                <a:srgbClr val="3B669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 name="Rectangle 11"/>
            <p:cNvSpPr>
              <a:spLocks noChangeArrowheads="1"/>
            </p:cNvSpPr>
            <p:nvPr/>
          </p:nvSpPr>
          <p:spPr bwMode="auto">
            <a:xfrm>
              <a:off x="2688" y="1510"/>
              <a:ext cx="632" cy="436"/>
            </a:xfrm>
            <a:prstGeom prst="rect">
              <a:avLst/>
            </a:prstGeom>
            <a:gradFill rotWithShape="0">
              <a:gsLst>
                <a:gs pos="0">
                  <a:srgbClr val="FFFFFF"/>
                </a:gs>
                <a:gs pos="100000">
                  <a:srgbClr val="FFFFFF"/>
                </a:gs>
              </a:gsLst>
              <a:lin ang="5400000" scaled="1"/>
            </a:gradFill>
            <a:ln w="9360" cap="flat">
              <a:solidFill>
                <a:srgbClr val="46A9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dirty="0"/>
                <a:t>Operators</a:t>
              </a:r>
            </a:p>
          </p:txBody>
        </p:sp>
        <p:sp>
          <p:nvSpPr>
            <p:cNvPr id="14" name="Rectangle 13"/>
            <p:cNvSpPr>
              <a:spLocks noChangeArrowheads="1"/>
            </p:cNvSpPr>
            <p:nvPr/>
          </p:nvSpPr>
          <p:spPr bwMode="auto">
            <a:xfrm>
              <a:off x="328" y="2660"/>
              <a:ext cx="728" cy="438"/>
            </a:xfrm>
            <a:prstGeom prst="rect">
              <a:avLst/>
            </a:prstGeom>
            <a:gradFill rotWithShape="0">
              <a:gsLst>
                <a:gs pos="0">
                  <a:srgbClr val="FFFFFF"/>
                </a:gs>
                <a:gs pos="100000">
                  <a:srgbClr val="FFFFFF"/>
                </a:gs>
              </a:gsLst>
              <a:lin ang="5400000" scaled="1"/>
            </a:gra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1600" b="1" dirty="0">
                  <a:latin typeface="Arial" panose="020B0604020202020204" pitchFamily="34" charset="0"/>
                  <a:cs typeface="Arial" panose="020B0604020202020204" pitchFamily="34" charset="0"/>
                </a:rPr>
                <a:t>Arithmetic</a:t>
              </a:r>
            </a:p>
          </p:txBody>
        </p:sp>
        <p:sp>
          <p:nvSpPr>
            <p:cNvPr id="16" name="Rectangle 15"/>
            <p:cNvSpPr>
              <a:spLocks noChangeArrowheads="1"/>
            </p:cNvSpPr>
            <p:nvPr/>
          </p:nvSpPr>
          <p:spPr bwMode="auto">
            <a:xfrm>
              <a:off x="1150" y="2660"/>
              <a:ext cx="672" cy="438"/>
            </a:xfrm>
            <a:prstGeom prst="rect">
              <a:avLst/>
            </a:prstGeom>
            <a:gradFill rotWithShape="0">
              <a:gsLst>
                <a:gs pos="0">
                  <a:srgbClr val="FFFFFF"/>
                </a:gs>
                <a:gs pos="100000">
                  <a:srgbClr val="FFFFFF"/>
                </a:gs>
              </a:gsLst>
              <a:lin ang="5400000" scaled="1"/>
            </a:gradFill>
            <a:ln w="9360" cap="flat">
              <a:solidFill>
                <a:srgbClr val="4A7DB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1600" b="1" dirty="0">
                  <a:latin typeface="Arial" panose="020B0604020202020204" pitchFamily="34" charset="0"/>
                  <a:cs typeface="Arial" panose="020B0604020202020204" pitchFamily="34" charset="0"/>
                </a:rPr>
                <a:t>Relational</a:t>
              </a:r>
            </a:p>
          </p:txBody>
        </p:sp>
        <p:sp>
          <p:nvSpPr>
            <p:cNvPr id="18" name="Rectangle 17"/>
            <p:cNvSpPr>
              <a:spLocks noChangeArrowheads="1"/>
            </p:cNvSpPr>
            <p:nvPr/>
          </p:nvSpPr>
          <p:spPr bwMode="auto">
            <a:xfrm>
              <a:off x="1909" y="2653"/>
              <a:ext cx="679" cy="438"/>
            </a:xfrm>
            <a:prstGeom prst="rect">
              <a:avLst/>
            </a:prstGeom>
            <a:gradFill rotWithShape="0">
              <a:gsLst>
                <a:gs pos="0">
                  <a:srgbClr val="FFFFFF"/>
                </a:gs>
                <a:gs pos="100000">
                  <a:srgbClr val="FFFFFF"/>
                </a:gs>
              </a:gsLst>
              <a:lin ang="5400000" scaled="1"/>
            </a:gradFill>
            <a:ln w="9360" cap="flat">
              <a:solidFill>
                <a:srgbClr val="BD4B48"/>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1600" b="1" dirty="0">
                  <a:latin typeface="Arial" panose="020B0604020202020204" pitchFamily="34" charset="0"/>
                  <a:cs typeface="Arial" panose="020B0604020202020204" pitchFamily="34" charset="0"/>
                </a:rPr>
                <a:t>Logical</a:t>
              </a:r>
            </a:p>
          </p:txBody>
        </p:sp>
        <p:sp>
          <p:nvSpPr>
            <p:cNvPr id="20" name="Rectangle 19"/>
            <p:cNvSpPr>
              <a:spLocks noChangeArrowheads="1"/>
            </p:cNvSpPr>
            <p:nvPr/>
          </p:nvSpPr>
          <p:spPr bwMode="auto">
            <a:xfrm>
              <a:off x="2683" y="2660"/>
              <a:ext cx="632" cy="438"/>
            </a:xfrm>
            <a:prstGeom prst="rect">
              <a:avLst/>
            </a:prstGeom>
            <a:gradFill rotWithShape="0">
              <a:gsLst>
                <a:gs pos="0">
                  <a:srgbClr val="FFFFFF"/>
                </a:gs>
                <a:gs pos="100000">
                  <a:srgbClr val="FFFFFF"/>
                </a:gs>
              </a:gsLst>
              <a:lin ang="5400000" scaled="1"/>
            </a:gradFill>
            <a:ln w="9360" cap="flat">
              <a:solidFill>
                <a:srgbClr val="97B85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1600" b="1" dirty="0">
                  <a:latin typeface="Arial" panose="020B0604020202020204" pitchFamily="34" charset="0"/>
                  <a:cs typeface="Arial" panose="020B0604020202020204" pitchFamily="34" charset="0"/>
                </a:rPr>
                <a:t>Bitwise</a:t>
              </a:r>
            </a:p>
          </p:txBody>
        </p:sp>
        <p:sp>
          <p:nvSpPr>
            <p:cNvPr id="22" name="Rectangle 21"/>
            <p:cNvSpPr>
              <a:spLocks noChangeArrowheads="1"/>
            </p:cNvSpPr>
            <p:nvPr/>
          </p:nvSpPr>
          <p:spPr bwMode="auto">
            <a:xfrm>
              <a:off x="3450" y="2660"/>
              <a:ext cx="632" cy="438"/>
            </a:xfrm>
            <a:prstGeom prst="rect">
              <a:avLst/>
            </a:prstGeom>
            <a:gradFill rotWithShape="0">
              <a:gsLst>
                <a:gs pos="0">
                  <a:srgbClr val="FFFFFF"/>
                </a:gs>
                <a:gs pos="100000">
                  <a:srgbClr val="FFFFFF"/>
                </a:gs>
              </a:gsLst>
              <a:lin ang="5400000" scaled="1"/>
            </a:gradFill>
            <a:ln w="9360" cap="flat">
              <a:solidFill>
                <a:srgbClr val="7C5F9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1600" b="1" dirty="0">
                  <a:latin typeface="Arial" panose="020B0604020202020204" pitchFamily="34" charset="0"/>
                  <a:cs typeface="Arial" panose="020B0604020202020204" pitchFamily="34" charset="0"/>
                </a:rPr>
                <a:t>Shift</a:t>
              </a:r>
            </a:p>
          </p:txBody>
        </p:sp>
        <p:sp>
          <p:nvSpPr>
            <p:cNvPr id="24" name="Rectangle 23"/>
            <p:cNvSpPr>
              <a:spLocks noChangeArrowheads="1"/>
            </p:cNvSpPr>
            <p:nvPr/>
          </p:nvSpPr>
          <p:spPr bwMode="auto">
            <a:xfrm>
              <a:off x="4216" y="2660"/>
              <a:ext cx="632" cy="438"/>
            </a:xfrm>
            <a:prstGeom prst="rect">
              <a:avLst/>
            </a:prstGeom>
            <a:gradFill rotWithShape="0">
              <a:gsLst>
                <a:gs pos="0">
                  <a:srgbClr val="FFFFFF"/>
                </a:gs>
                <a:gs pos="100000">
                  <a:srgbClr val="FFFFFF"/>
                </a:gs>
              </a:gsLst>
              <a:lin ang="5400000" scaled="1"/>
            </a:gradFill>
            <a:ln w="9360" cap="flat">
              <a:solidFill>
                <a:srgbClr val="46A9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1600" b="1" dirty="0">
                  <a:latin typeface="Arial" panose="020B0604020202020204" pitchFamily="34" charset="0"/>
                  <a:cs typeface="Arial" panose="020B0604020202020204" pitchFamily="34" charset="0"/>
                </a:rPr>
                <a:t>Ternary</a:t>
              </a:r>
            </a:p>
          </p:txBody>
        </p:sp>
        <p:sp>
          <p:nvSpPr>
            <p:cNvPr id="26" name="Rectangle 25"/>
            <p:cNvSpPr>
              <a:spLocks noChangeArrowheads="1"/>
            </p:cNvSpPr>
            <p:nvPr/>
          </p:nvSpPr>
          <p:spPr bwMode="auto">
            <a:xfrm>
              <a:off x="4983" y="2660"/>
              <a:ext cx="766" cy="438"/>
            </a:xfrm>
            <a:prstGeom prst="rect">
              <a:avLst/>
            </a:prstGeom>
            <a:gradFill rotWithShape="0">
              <a:gsLst>
                <a:gs pos="0">
                  <a:srgbClr val="FFFFFF"/>
                </a:gs>
                <a:gs pos="100000">
                  <a:srgbClr val="FFFFFF"/>
                </a:gs>
              </a:gsLst>
              <a:lin ang="5400000" scaled="1"/>
            </a:gradFill>
            <a:ln w="9360" cap="flat">
              <a:solidFill>
                <a:srgbClr val="F5913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1600" b="1" dirty="0">
                  <a:latin typeface="Arial" panose="020B0604020202020204" pitchFamily="34" charset="0"/>
                  <a:cs typeface="Arial" panose="020B0604020202020204" pitchFamily="34" charset="0"/>
                </a:rPr>
                <a:t>Assignment</a:t>
              </a:r>
            </a:p>
          </p:txBody>
        </p:sp>
      </p:grpSp>
      <p:sp>
        <p:nvSpPr>
          <p:cNvPr id="29" name="Rectangle 28"/>
          <p:cNvSpPr>
            <a:spLocks noChangeArrowheads="1"/>
          </p:cNvSpPr>
          <p:nvPr/>
        </p:nvSpPr>
        <p:spPr bwMode="auto">
          <a:xfrm>
            <a:off x="837344" y="4972188"/>
            <a:ext cx="7299325" cy="762000"/>
          </a:xfrm>
          <a:prstGeom prst="rect">
            <a:avLst/>
          </a:prstGeom>
          <a:gradFill rotWithShape="0">
            <a:gsLst>
              <a:gs pos="0">
                <a:srgbClr val="FFFFFF"/>
              </a:gs>
              <a:gs pos="100000">
                <a:srgbClr val="FFFFFF"/>
              </a:gs>
            </a:gsLst>
            <a:lin ang="5400000" scaled="1"/>
          </a:gradFill>
          <a:ln w="9360" cap="flat">
            <a:solidFill>
              <a:srgbClr val="C0504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6800" rIns="0" bIns="46800" anchor="ctr"/>
          <a:lstStyle>
            <a:lvl1pPr marL="179388">
              <a:tabLst>
                <a:tab pos="179388" algn="l"/>
                <a:tab pos="1093788" algn="l"/>
                <a:tab pos="2008188" algn="l"/>
                <a:tab pos="2922588" algn="l"/>
                <a:tab pos="3836988" algn="l"/>
                <a:tab pos="4751388" algn="l"/>
                <a:tab pos="5665788" algn="l"/>
                <a:tab pos="6580188" algn="l"/>
                <a:tab pos="7494588" algn="l"/>
                <a:tab pos="8408988" algn="l"/>
                <a:tab pos="9323388" algn="l"/>
              </a:tabLst>
              <a:defRPr b="1">
                <a:solidFill>
                  <a:srgbClr val="000000"/>
                </a:solidFill>
                <a:latin typeface="Arial" panose="020B0604020202020204" pitchFamily="34" charset="0"/>
                <a:ea typeface="Microsoft YaHei" panose="020B0503020204020204" pitchFamily="34" charset="-122"/>
              </a:defRPr>
            </a:lvl1pPr>
            <a:lvl2pPr>
              <a:tabLst>
                <a:tab pos="179388" algn="l"/>
                <a:tab pos="1093788" algn="l"/>
                <a:tab pos="2008188" algn="l"/>
                <a:tab pos="2922588" algn="l"/>
                <a:tab pos="3836988" algn="l"/>
                <a:tab pos="4751388" algn="l"/>
                <a:tab pos="5665788" algn="l"/>
                <a:tab pos="6580188" algn="l"/>
                <a:tab pos="7494588" algn="l"/>
                <a:tab pos="8408988" algn="l"/>
                <a:tab pos="9323388" algn="l"/>
              </a:tabLst>
              <a:defRPr b="1">
                <a:solidFill>
                  <a:srgbClr val="000000"/>
                </a:solidFill>
                <a:latin typeface="Arial" panose="020B0604020202020204" pitchFamily="34" charset="0"/>
                <a:ea typeface="Microsoft YaHei" panose="020B0503020204020204" pitchFamily="34" charset="-122"/>
              </a:defRPr>
            </a:lvl2pPr>
            <a:lvl3pPr>
              <a:tabLst>
                <a:tab pos="179388" algn="l"/>
                <a:tab pos="1093788" algn="l"/>
                <a:tab pos="2008188" algn="l"/>
                <a:tab pos="2922588" algn="l"/>
                <a:tab pos="3836988" algn="l"/>
                <a:tab pos="4751388" algn="l"/>
                <a:tab pos="5665788" algn="l"/>
                <a:tab pos="6580188" algn="l"/>
                <a:tab pos="7494588" algn="l"/>
                <a:tab pos="8408988" algn="l"/>
                <a:tab pos="9323388" algn="l"/>
              </a:tabLst>
              <a:defRPr b="1">
                <a:solidFill>
                  <a:srgbClr val="000000"/>
                </a:solidFill>
                <a:latin typeface="Arial" panose="020B0604020202020204" pitchFamily="34" charset="0"/>
                <a:ea typeface="Microsoft YaHei" panose="020B0503020204020204" pitchFamily="34" charset="-122"/>
              </a:defRPr>
            </a:lvl3pPr>
            <a:lvl4pPr>
              <a:tabLst>
                <a:tab pos="179388" algn="l"/>
                <a:tab pos="1093788" algn="l"/>
                <a:tab pos="2008188" algn="l"/>
                <a:tab pos="2922588" algn="l"/>
                <a:tab pos="3836988" algn="l"/>
                <a:tab pos="4751388" algn="l"/>
                <a:tab pos="5665788" algn="l"/>
                <a:tab pos="6580188" algn="l"/>
                <a:tab pos="7494588" algn="l"/>
                <a:tab pos="8408988" algn="l"/>
                <a:tab pos="9323388" algn="l"/>
              </a:tabLst>
              <a:defRPr b="1">
                <a:solidFill>
                  <a:srgbClr val="000000"/>
                </a:solidFill>
                <a:latin typeface="Arial" panose="020B0604020202020204" pitchFamily="34" charset="0"/>
                <a:ea typeface="Microsoft YaHei" panose="020B0503020204020204" pitchFamily="34" charset="-122"/>
              </a:defRPr>
            </a:lvl4pPr>
            <a:lvl5pPr>
              <a:tabLst>
                <a:tab pos="179388" algn="l"/>
                <a:tab pos="1093788" algn="l"/>
                <a:tab pos="2008188" algn="l"/>
                <a:tab pos="2922588" algn="l"/>
                <a:tab pos="3836988" algn="l"/>
                <a:tab pos="4751388" algn="l"/>
                <a:tab pos="5665788" algn="l"/>
                <a:tab pos="6580188" algn="l"/>
                <a:tab pos="7494588" algn="l"/>
                <a:tab pos="8408988" algn="l"/>
                <a:tab pos="9323388"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179388" algn="l"/>
                <a:tab pos="1093788" algn="l"/>
                <a:tab pos="2008188" algn="l"/>
                <a:tab pos="2922588" algn="l"/>
                <a:tab pos="3836988" algn="l"/>
                <a:tab pos="4751388" algn="l"/>
                <a:tab pos="5665788" algn="l"/>
                <a:tab pos="6580188" algn="l"/>
                <a:tab pos="7494588" algn="l"/>
                <a:tab pos="8408988" algn="l"/>
                <a:tab pos="9323388"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179388" algn="l"/>
                <a:tab pos="1093788" algn="l"/>
                <a:tab pos="2008188" algn="l"/>
                <a:tab pos="2922588" algn="l"/>
                <a:tab pos="3836988" algn="l"/>
                <a:tab pos="4751388" algn="l"/>
                <a:tab pos="5665788" algn="l"/>
                <a:tab pos="6580188" algn="l"/>
                <a:tab pos="7494588" algn="l"/>
                <a:tab pos="8408988" algn="l"/>
                <a:tab pos="9323388"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179388" algn="l"/>
                <a:tab pos="1093788" algn="l"/>
                <a:tab pos="2008188" algn="l"/>
                <a:tab pos="2922588" algn="l"/>
                <a:tab pos="3836988" algn="l"/>
                <a:tab pos="4751388" algn="l"/>
                <a:tab pos="5665788" algn="l"/>
                <a:tab pos="6580188" algn="l"/>
                <a:tab pos="7494588" algn="l"/>
                <a:tab pos="8408988" algn="l"/>
                <a:tab pos="9323388"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179388" algn="l"/>
                <a:tab pos="1093788" algn="l"/>
                <a:tab pos="2008188" algn="l"/>
                <a:tab pos="2922588" algn="l"/>
                <a:tab pos="3836988" algn="l"/>
                <a:tab pos="4751388" algn="l"/>
                <a:tab pos="5665788" algn="l"/>
                <a:tab pos="6580188" algn="l"/>
                <a:tab pos="7494588" algn="l"/>
                <a:tab pos="8408988" algn="l"/>
                <a:tab pos="9323388" algn="l"/>
              </a:tabLst>
              <a:defRPr b="1">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b="0">
                <a:solidFill>
                  <a:srgbClr val="EA3800"/>
                </a:solidFill>
              </a:rPr>
              <a:t>You will learn more about operators in the next coming slides.</a:t>
            </a:r>
          </a:p>
        </p:txBody>
      </p:sp>
    </p:spTree>
    <p:extLst>
      <p:ext uri="{BB962C8B-B14F-4D97-AF65-F5344CB8AC3E}">
        <p14:creationId xmlns:p14="http://schemas.microsoft.com/office/powerpoint/2010/main" val="369780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additive="repl">
                                        <p:cTn id="6" dur="1" fill="hold">
                                          <p:stCondLst>
                                            <p:cond delay="0"/>
                                          </p:stCondLst>
                                        </p:cTn>
                                        <p:tgtEl>
                                          <p:spTgt spid="29"/>
                                        </p:tgtEl>
                                        <p:attrNameLst>
                                          <p:attrName>style.visibility</p:attrName>
                                        </p:attrNameLst>
                                      </p:cBhvr>
                                      <p:to>
                                        <p:strVal val="visible"/>
                                      </p:to>
                                    </p:set>
                                    <p:animEffect transition="in" filter="wipe(up)">
                                      <p:cBhvr additive="repl">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3" name="Content Placeholder 2"/>
          <p:cNvSpPr>
            <a:spLocks noGrp="1"/>
          </p:cNvSpPr>
          <p:nvPr>
            <p:ph idx="1"/>
          </p:nvPr>
        </p:nvSpPr>
        <p:spPr/>
        <p:txBody>
          <a:bodyPr>
            <a:normAutofit/>
          </a:bodyPr>
          <a:lstStyle/>
          <a:p>
            <a:pPr>
              <a:buClrTx/>
              <a:buFontTx/>
              <a:buNone/>
            </a:pPr>
            <a:r>
              <a:rPr lang="en-US" altLang="en-US" sz="1800" dirty="0">
                <a:cs typeface="Calibri" panose="020F0502020204030204" pitchFamily="34" charset="0"/>
              </a:rPr>
              <a:t>Arithmetic Operator:</a:t>
            </a:r>
          </a:p>
          <a:p>
            <a:pPr marL="0" indent="0">
              <a:buClrTx/>
              <a:buFontTx/>
              <a:buNone/>
            </a:pPr>
            <a:r>
              <a:rPr lang="en-US" altLang="en-US" sz="1600" dirty="0">
                <a:cs typeface="Calibri" panose="020F0502020204030204" pitchFamily="34" charset="0"/>
              </a:rPr>
              <a:t>Arithmetic operators are used for mathematical calculations. The following table lists the arithmetic operators</a:t>
            </a:r>
          </a:p>
          <a:p>
            <a:pPr marL="0" indent="0">
              <a:buNone/>
            </a:pPr>
            <a:endParaRPr lang="en-US" sz="1800" dirty="0"/>
          </a:p>
        </p:txBody>
      </p:sp>
      <p:graphicFrame>
        <p:nvGraphicFramePr>
          <p:cNvPr id="4" name="Group 4"/>
          <p:cNvGraphicFramePr>
            <a:graphicFrameLocks noGrp="1"/>
          </p:cNvGraphicFramePr>
          <p:nvPr>
            <p:extLst>
              <p:ext uri="{D42A27DB-BD31-4B8C-83A1-F6EECF244321}">
                <p14:modId xmlns:p14="http://schemas.microsoft.com/office/powerpoint/2010/main" val="3822455267"/>
              </p:ext>
            </p:extLst>
          </p:nvPr>
        </p:nvGraphicFramePr>
        <p:xfrm>
          <a:off x="674078" y="2696309"/>
          <a:ext cx="7545388" cy="2971802"/>
        </p:xfrm>
        <a:graphic>
          <a:graphicData uri="http://schemas.openxmlformats.org/drawingml/2006/table">
            <a:tbl>
              <a:tblPr/>
              <a:tblGrid>
                <a:gridCol w="1797050">
                  <a:extLst>
                    <a:ext uri="{9D8B030D-6E8A-4147-A177-3AD203B41FA5}">
                      <a16:colId xmlns:a16="http://schemas.microsoft.com/office/drawing/2014/main" val="307512369"/>
                    </a:ext>
                  </a:extLst>
                </a:gridCol>
                <a:gridCol w="1416050">
                  <a:extLst>
                    <a:ext uri="{9D8B030D-6E8A-4147-A177-3AD203B41FA5}">
                      <a16:colId xmlns:a16="http://schemas.microsoft.com/office/drawing/2014/main" val="2583520765"/>
                    </a:ext>
                  </a:extLst>
                </a:gridCol>
                <a:gridCol w="1527175">
                  <a:extLst>
                    <a:ext uri="{9D8B030D-6E8A-4147-A177-3AD203B41FA5}">
                      <a16:colId xmlns:a16="http://schemas.microsoft.com/office/drawing/2014/main" val="1561203679"/>
                    </a:ext>
                  </a:extLst>
                </a:gridCol>
                <a:gridCol w="1354138">
                  <a:extLst>
                    <a:ext uri="{9D8B030D-6E8A-4147-A177-3AD203B41FA5}">
                      <a16:colId xmlns:a16="http://schemas.microsoft.com/office/drawing/2014/main" val="1576439248"/>
                    </a:ext>
                  </a:extLst>
                </a:gridCol>
                <a:gridCol w="1450975">
                  <a:extLst>
                    <a:ext uri="{9D8B030D-6E8A-4147-A177-3AD203B41FA5}">
                      <a16:colId xmlns:a16="http://schemas.microsoft.com/office/drawing/2014/main" val="3530138702"/>
                    </a:ext>
                  </a:extLst>
                </a:gridCol>
              </a:tblGrid>
              <a:tr h="661988">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Operator</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Value of a</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Value of b</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Usage</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Value of c</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4036998290"/>
                  </a:ext>
                </a:extLst>
              </a:tr>
              <a:tr h="379413">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6</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5</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c=a+b</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11</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751909272"/>
                  </a:ext>
                </a:extLst>
              </a:tr>
              <a:tr h="377825">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6</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5</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c=a-b</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1</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3768190504"/>
                  </a:ext>
                </a:extLst>
              </a:tr>
              <a:tr h="377825">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6</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5</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c=a* b</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30</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2673098783"/>
                  </a:ext>
                </a:extLst>
              </a:tr>
              <a:tr h="379413">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6</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5</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c=a/b</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1</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2544246420"/>
                  </a:ext>
                </a:extLst>
              </a:tr>
              <a:tr h="795338">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6</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5</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c=</a:t>
                      </a:r>
                      <a:r>
                        <a:rPr kumimoji="0" lang="en-IN" altLang="en-US" sz="1600" b="0" i="0" u="none" strike="noStrike" cap="none" normalizeH="0" baseline="0" dirty="0" err="1">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a%b</a:t>
                      </a:r>
                      <a:endPar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endParaRP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1</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1511158692"/>
                  </a:ext>
                </a:extLst>
              </a:tr>
            </a:tbl>
          </a:graphicData>
        </a:graphic>
      </p:graphicFrame>
    </p:spTree>
    <p:extLst>
      <p:ext uri="{BB962C8B-B14F-4D97-AF65-F5344CB8AC3E}">
        <p14:creationId xmlns:p14="http://schemas.microsoft.com/office/powerpoint/2010/main" val="4206029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73F7-803A-4AC5-A151-4A0D54408F0E}"/>
              </a:ext>
            </a:extLst>
          </p:cNvPr>
          <p:cNvSpPr>
            <a:spLocks noGrp="1"/>
          </p:cNvSpPr>
          <p:nvPr>
            <p:ph type="title"/>
          </p:nvPr>
        </p:nvSpPr>
        <p:spPr/>
        <p:txBody>
          <a:bodyPr/>
          <a:lstStyle/>
          <a:p>
            <a:r>
              <a:rPr lang="en-US" dirty="0"/>
              <a:t>Keywords</a:t>
            </a:r>
          </a:p>
        </p:txBody>
      </p:sp>
      <p:sp>
        <p:nvSpPr>
          <p:cNvPr id="3" name="Content Placeholder 2">
            <a:extLst>
              <a:ext uri="{FF2B5EF4-FFF2-40B4-BE49-F238E27FC236}">
                <a16:creationId xmlns:a16="http://schemas.microsoft.com/office/drawing/2014/main" id="{CD45ADD4-D164-4C92-B2E6-29E22E6B44EC}"/>
              </a:ext>
            </a:extLst>
          </p:cNvPr>
          <p:cNvSpPr>
            <a:spLocks noGrp="1"/>
          </p:cNvSpPr>
          <p:nvPr>
            <p:ph idx="1"/>
          </p:nvPr>
        </p:nvSpPr>
        <p:spPr/>
        <p:txBody>
          <a:bodyPr/>
          <a:lstStyle/>
          <a:p>
            <a:pPr>
              <a:spcBef>
                <a:spcPts val="1200"/>
              </a:spcBef>
              <a:buClrTx/>
              <a:buFontTx/>
              <a:buNone/>
            </a:pPr>
            <a:r>
              <a:rPr lang="en-US" altLang="en-US" sz="2000" dirty="0"/>
              <a:t>What are Java Keywords?</a:t>
            </a:r>
          </a:p>
          <a:p>
            <a:pPr marL="0" lvl="1">
              <a:spcBef>
                <a:spcPts val="1200"/>
              </a:spcBef>
              <a:buClrTx/>
              <a:buFontTx/>
              <a:buNone/>
            </a:pPr>
            <a:r>
              <a:rPr lang="en-US" altLang="en-US" sz="2000" i="1" dirty="0"/>
              <a:t>Keywords </a:t>
            </a:r>
            <a:r>
              <a:rPr lang="en-US" altLang="en-US" sz="2000" dirty="0"/>
              <a:t>are reserved identifiers that are predefined in java language.</a:t>
            </a:r>
          </a:p>
          <a:p>
            <a:pPr marL="0" lvl="1">
              <a:spcBef>
                <a:spcPts val="1200"/>
              </a:spcBef>
              <a:buClrTx/>
              <a:buFontTx/>
              <a:buNone/>
            </a:pPr>
            <a:r>
              <a:rPr lang="en-US" altLang="en-US" sz="2000" dirty="0"/>
              <a:t>Keywords cannot be used as names for variables, methods and classes.</a:t>
            </a:r>
          </a:p>
          <a:p>
            <a:pPr marL="0" lvl="1">
              <a:spcBef>
                <a:spcPts val="1200"/>
              </a:spcBef>
              <a:buClrTx/>
              <a:buFontTx/>
              <a:buNone/>
            </a:pPr>
            <a:endParaRPr lang="zh-CN" altLang="en-US" sz="2000" dirty="0"/>
          </a:p>
          <a:p>
            <a:pPr>
              <a:spcBef>
                <a:spcPts val="1200"/>
              </a:spcBef>
              <a:buClrTx/>
              <a:buFontTx/>
              <a:buNone/>
            </a:pPr>
            <a:r>
              <a:rPr lang="en-US" altLang="en-US" sz="2000" dirty="0"/>
              <a:t>Few Points on Java Keywords</a:t>
            </a:r>
          </a:p>
          <a:p>
            <a:pPr marL="0" lvl="1" indent="177800">
              <a:spcBef>
                <a:spcPts val="1200"/>
              </a:spcBef>
            </a:pPr>
            <a:r>
              <a:rPr lang="zh-CN" altLang="en-US" sz="2000" dirty="0">
                <a:ea typeface="MS PGothic" panose="020B0600070205080204" pitchFamily="34" charset="-128"/>
              </a:rPr>
              <a:t>Keywords use letters only, they do not use special characters  	</a:t>
            </a:r>
            <a:endParaRPr lang="en-US" altLang="zh-CN" sz="2000" dirty="0">
              <a:ea typeface="MS PGothic" panose="020B0600070205080204" pitchFamily="34" charset="-128"/>
            </a:endParaRPr>
          </a:p>
          <a:p>
            <a:pPr marL="0" lvl="1" indent="0">
              <a:spcBef>
                <a:spcPts val="1200"/>
              </a:spcBef>
              <a:buNone/>
            </a:pPr>
            <a:r>
              <a:rPr lang="zh-CN" altLang="en-US" sz="2000" dirty="0">
                <a:ea typeface="MS PGothic" panose="020B0600070205080204" pitchFamily="34" charset="-128"/>
              </a:rPr>
              <a:t>(such as $, _, etc.) or digits.</a:t>
            </a:r>
          </a:p>
          <a:p>
            <a:pPr marL="0" lvl="1" indent="177800">
              <a:spcBef>
                <a:spcPts val="1200"/>
              </a:spcBef>
            </a:pPr>
            <a:r>
              <a:rPr lang="zh-CN" altLang="en-US" sz="2000" dirty="0">
                <a:ea typeface="MS PGothic" panose="020B0600070205080204" pitchFamily="34" charset="-128"/>
              </a:rPr>
              <a:t> All keywords are in  lowercase letters and </a:t>
            </a:r>
            <a:r>
              <a:rPr lang="en-US" altLang="en-US" sz="2000" dirty="0"/>
              <a:t>incorrect usage results in compilation errors.</a:t>
            </a:r>
          </a:p>
        </p:txBody>
      </p:sp>
    </p:spTree>
    <p:extLst>
      <p:ext uri="{BB962C8B-B14F-4D97-AF65-F5344CB8AC3E}">
        <p14:creationId xmlns:p14="http://schemas.microsoft.com/office/powerpoint/2010/main" val="3465643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Operators</a:t>
            </a:r>
          </a:p>
        </p:txBody>
      </p:sp>
      <p:sp>
        <p:nvSpPr>
          <p:cNvPr id="3" name="Content Placeholder 2"/>
          <p:cNvSpPr>
            <a:spLocks noGrp="1"/>
          </p:cNvSpPr>
          <p:nvPr>
            <p:ph idx="1"/>
          </p:nvPr>
        </p:nvSpPr>
        <p:spPr/>
        <p:txBody>
          <a:bodyPr/>
          <a:lstStyle/>
          <a:p>
            <a:pPr>
              <a:spcBef>
                <a:spcPts val="1200"/>
              </a:spcBef>
              <a:buFont typeface="Times New Roman" panose="02020603050405020304" pitchFamily="18" charset="0"/>
              <a:buAutoNum type="arabicPeriod"/>
            </a:pPr>
            <a:r>
              <a:rPr lang="en-US" altLang="en-US" sz="1600" dirty="0">
                <a:cs typeface="Calibri" panose="020F0502020204030204" pitchFamily="34" charset="0"/>
              </a:rPr>
              <a:t>Create a java class  “</a:t>
            </a:r>
            <a:r>
              <a:rPr lang="en-US" altLang="en-US" sz="1600" b="1" i="1" dirty="0">
                <a:cs typeface="Calibri" panose="020F0502020204030204" pitchFamily="34" charset="0"/>
              </a:rPr>
              <a:t>Arithmetic</a:t>
            </a:r>
            <a:r>
              <a:rPr lang="en-US" altLang="en-US" sz="1600" dirty="0">
                <a:cs typeface="Calibri" panose="020F0502020204030204" pitchFamily="34" charset="0"/>
              </a:rPr>
              <a:t>” with three instance variable int num1, num2, result.</a:t>
            </a:r>
          </a:p>
          <a:p>
            <a:pPr>
              <a:spcBef>
                <a:spcPts val="1200"/>
              </a:spcBef>
              <a:buFont typeface="Times New Roman" panose="02020603050405020304" pitchFamily="18" charset="0"/>
              <a:buAutoNum type="arabicPeriod"/>
            </a:pPr>
            <a:r>
              <a:rPr lang="en-US" altLang="en-US" sz="1600" dirty="0">
                <a:cs typeface="Calibri" panose="020F0502020204030204" pitchFamily="34" charset="0"/>
              </a:rPr>
              <a:t>Create three methods </a:t>
            </a:r>
            <a:r>
              <a:rPr lang="en-US" altLang="en-US" sz="1600" i="1" dirty="0">
                <a:cs typeface="Calibri" panose="020F0502020204030204" pitchFamily="34" charset="0"/>
              </a:rPr>
              <a:t>“</a:t>
            </a:r>
            <a:r>
              <a:rPr lang="en-US" altLang="en-US" sz="1600" b="1" i="1" dirty="0">
                <a:cs typeface="Calibri" panose="020F0502020204030204" pitchFamily="34" charset="0"/>
              </a:rPr>
              <a:t>addition</a:t>
            </a:r>
            <a:r>
              <a:rPr lang="en-US" altLang="en-US" sz="1600" i="1" dirty="0">
                <a:cs typeface="Calibri" panose="020F0502020204030204" pitchFamily="34" charset="0"/>
              </a:rPr>
              <a:t>“, “</a:t>
            </a:r>
            <a:r>
              <a:rPr lang="en-US" altLang="en-US" sz="1600" b="1" i="1" dirty="0">
                <a:cs typeface="Calibri" panose="020F0502020204030204" pitchFamily="34" charset="0"/>
              </a:rPr>
              <a:t>subtraction</a:t>
            </a:r>
            <a:r>
              <a:rPr lang="en-US" altLang="en-US" sz="1600" i="1" dirty="0">
                <a:cs typeface="Calibri" panose="020F0502020204030204" pitchFamily="34" charset="0"/>
              </a:rPr>
              <a:t>” </a:t>
            </a:r>
            <a:r>
              <a:rPr lang="en-US" altLang="en-US" sz="1600" dirty="0">
                <a:cs typeface="Calibri" panose="020F0502020204030204" pitchFamily="34" charset="0"/>
              </a:rPr>
              <a:t>and </a:t>
            </a:r>
            <a:r>
              <a:rPr lang="en-US" altLang="en-US" sz="1600" i="1" dirty="0">
                <a:cs typeface="Calibri" panose="020F0502020204030204" pitchFamily="34" charset="0"/>
              </a:rPr>
              <a:t>”</a:t>
            </a:r>
            <a:r>
              <a:rPr lang="en-US" altLang="en-US" sz="1600" b="1" i="1" dirty="0" err="1">
                <a:cs typeface="Calibri" panose="020F0502020204030204" pitchFamily="34" charset="0"/>
              </a:rPr>
              <a:t>printSmaller</a:t>
            </a:r>
            <a:r>
              <a:rPr lang="en-US" altLang="en-US" sz="1600" i="1" dirty="0">
                <a:cs typeface="Calibri" panose="020F0502020204030204" pitchFamily="34" charset="0"/>
              </a:rPr>
              <a:t>” </a:t>
            </a:r>
            <a:r>
              <a:rPr lang="en-US" altLang="en-US" sz="1600" dirty="0">
                <a:cs typeface="Calibri" panose="020F0502020204030204" pitchFamily="34" charset="0"/>
              </a:rPr>
              <a:t> which will  add ,subtract  and print the smallest of two numbers respectively. The methods should display the results as follows,</a:t>
            </a:r>
          </a:p>
          <a:p>
            <a:pPr marL="0" indent="0">
              <a:spcBef>
                <a:spcPts val="1200"/>
              </a:spcBef>
              <a:buNone/>
            </a:pPr>
            <a:r>
              <a:rPr lang="en-US" altLang="en-US" sz="1600" b="1" i="1" dirty="0">
                <a:cs typeface="Calibri" panose="020F0502020204030204" pitchFamily="34" charset="0"/>
              </a:rPr>
              <a:t>Addition:</a:t>
            </a:r>
            <a:r>
              <a:rPr lang="en-US" altLang="en-US" sz="1600" dirty="0">
                <a:cs typeface="Calibri" panose="020F0502020204030204" pitchFamily="34" charset="0"/>
              </a:rPr>
              <a:t> </a:t>
            </a:r>
            <a:r>
              <a:rPr lang="en-US" altLang="en-US" sz="1600" dirty="0">
                <a:solidFill>
                  <a:srgbClr val="00B050"/>
                </a:solidFill>
                <a:cs typeface="Calibri" panose="020F0502020204030204" pitchFamily="34" charset="0"/>
              </a:rPr>
              <a:t>“The Sum of  the Two numbers  &lt;num1&gt; and &lt;num2&gt; is  &lt;result&gt;”</a:t>
            </a:r>
          </a:p>
          <a:p>
            <a:pPr marL="0" indent="0">
              <a:spcBef>
                <a:spcPts val="1200"/>
              </a:spcBef>
              <a:buNone/>
            </a:pPr>
            <a:r>
              <a:rPr lang="en-US" altLang="en-US" sz="1600" b="1" i="1" dirty="0">
                <a:cs typeface="Calibri" panose="020F0502020204030204" pitchFamily="34" charset="0"/>
              </a:rPr>
              <a:t>Subtraction:</a:t>
            </a:r>
            <a:r>
              <a:rPr lang="en-US" altLang="en-US" sz="1600" dirty="0">
                <a:cs typeface="Calibri" panose="020F0502020204030204" pitchFamily="34" charset="0"/>
              </a:rPr>
              <a:t> </a:t>
            </a:r>
            <a:r>
              <a:rPr lang="en-US" altLang="en-US" sz="1600" dirty="0">
                <a:solidFill>
                  <a:srgbClr val="00B050"/>
                </a:solidFill>
                <a:cs typeface="Calibri" panose="020F0502020204030204" pitchFamily="34" charset="0"/>
              </a:rPr>
              <a:t>“The Subtracted  Result of  the two numbers &lt;num1&gt;  and &lt;num2&gt; is  &lt;result&gt;”</a:t>
            </a:r>
          </a:p>
          <a:p>
            <a:pPr marL="0" indent="0">
              <a:spcBef>
                <a:spcPts val="1200"/>
              </a:spcBef>
              <a:buNone/>
            </a:pPr>
            <a:r>
              <a:rPr lang="en-US" altLang="en-US" sz="1600" b="1" i="1" dirty="0">
                <a:cs typeface="Calibri" panose="020F0502020204030204" pitchFamily="34" charset="0"/>
              </a:rPr>
              <a:t>Print Smaller:</a:t>
            </a:r>
            <a:r>
              <a:rPr lang="en-US" altLang="en-US" sz="1600" dirty="0">
                <a:cs typeface="Calibri" panose="020F0502020204030204" pitchFamily="34" charset="0"/>
              </a:rPr>
              <a:t> </a:t>
            </a:r>
            <a:r>
              <a:rPr lang="en-US" altLang="en-US" sz="1600" dirty="0">
                <a:solidFill>
                  <a:srgbClr val="00B050"/>
                </a:solidFill>
                <a:cs typeface="Calibri" panose="020F0502020204030204" pitchFamily="34" charset="0"/>
              </a:rPr>
              <a:t>“The Smallest  of  the Two numbers  &lt;num1&gt; and &lt;num2&gt; is  &lt;result&gt;”</a:t>
            </a:r>
          </a:p>
          <a:p>
            <a:pPr marL="0" indent="0">
              <a:spcBef>
                <a:spcPts val="1200"/>
              </a:spcBef>
              <a:buNone/>
            </a:pPr>
            <a:r>
              <a:rPr lang="en-US" altLang="en-US" sz="1600" dirty="0">
                <a:cs typeface="Calibri" panose="020F0502020204030204" pitchFamily="34" charset="0"/>
              </a:rPr>
              <a:t>3. Create a java class “</a:t>
            </a:r>
            <a:r>
              <a:rPr lang="en-US" altLang="en-US" sz="1600" b="1" i="1" dirty="0" err="1">
                <a:cs typeface="Calibri" panose="020F0502020204030204" pitchFamily="34" charset="0"/>
              </a:rPr>
              <a:t>OperatorDemo</a:t>
            </a:r>
            <a:r>
              <a:rPr lang="en-US" altLang="en-US" sz="1600" dirty="0">
                <a:cs typeface="Calibri" panose="020F0502020204030204" pitchFamily="34" charset="0"/>
              </a:rPr>
              <a:t>” add a main method which will </a:t>
            </a:r>
          </a:p>
          <a:p>
            <a:pPr marL="687388" lvl="1" indent="-457200">
              <a:spcBef>
                <a:spcPts val="1200"/>
              </a:spcBef>
              <a:buFont typeface="Times New Roman" panose="02020603050405020304" pitchFamily="18" charset="0"/>
              <a:buAutoNum type="arabicPeriod"/>
            </a:pPr>
            <a:r>
              <a:rPr lang="en-US" altLang="en-US" sz="1600" dirty="0">
                <a:cs typeface="Calibri" panose="020F0502020204030204" pitchFamily="34" charset="0"/>
              </a:rPr>
              <a:t>Create a object instance of the Arithmetic . </a:t>
            </a:r>
          </a:p>
          <a:p>
            <a:pPr marL="687388" lvl="1" indent="-457200">
              <a:spcBef>
                <a:spcPts val="1200"/>
              </a:spcBef>
              <a:buFont typeface="Times New Roman" panose="02020603050405020304" pitchFamily="18" charset="0"/>
              <a:buAutoNum type="arabicPeriod"/>
            </a:pPr>
            <a:r>
              <a:rPr lang="en-US" altLang="en-US" sz="1600" dirty="0">
                <a:cs typeface="Calibri" panose="020F0502020204030204" pitchFamily="34" charset="0"/>
              </a:rPr>
              <a:t>Set the value of num1 and num2 as  24 and 16.</a:t>
            </a:r>
          </a:p>
          <a:p>
            <a:pPr marL="687388" lvl="1" indent="-457200">
              <a:spcBef>
                <a:spcPts val="1200"/>
              </a:spcBef>
              <a:buFont typeface="Times New Roman" panose="02020603050405020304" pitchFamily="18" charset="0"/>
              <a:buAutoNum type="arabicPeriod"/>
            </a:pPr>
            <a:r>
              <a:rPr lang="en-US" altLang="en-US" sz="1600" dirty="0">
                <a:cs typeface="Calibri" panose="020F0502020204030204" pitchFamily="34" charset="0"/>
              </a:rPr>
              <a:t>Invoke the methods “</a:t>
            </a:r>
            <a:r>
              <a:rPr lang="en-US" altLang="en-US" sz="1600" i="1" dirty="0">
                <a:cs typeface="Calibri" panose="020F0502020204030204" pitchFamily="34" charset="0"/>
              </a:rPr>
              <a:t>addition</a:t>
            </a:r>
            <a:r>
              <a:rPr lang="en-US" altLang="en-US" sz="1600" dirty="0">
                <a:cs typeface="Calibri" panose="020F0502020204030204" pitchFamily="34" charset="0"/>
              </a:rPr>
              <a:t>”, “</a:t>
            </a:r>
            <a:r>
              <a:rPr lang="en-US" altLang="en-US" sz="1600" i="1" dirty="0">
                <a:cs typeface="Calibri" panose="020F0502020204030204" pitchFamily="34" charset="0"/>
              </a:rPr>
              <a:t>subtraction</a:t>
            </a:r>
            <a:r>
              <a:rPr lang="en-US" altLang="en-US" sz="1600" dirty="0">
                <a:cs typeface="Calibri" panose="020F0502020204030204" pitchFamily="34" charset="0"/>
              </a:rPr>
              <a:t>” and “</a:t>
            </a:r>
            <a:r>
              <a:rPr lang="en-US" altLang="en-US" sz="1600" i="1" dirty="0" err="1">
                <a:cs typeface="Calibri" panose="020F0502020204030204" pitchFamily="34" charset="0"/>
              </a:rPr>
              <a:t>printSmaller</a:t>
            </a:r>
            <a:r>
              <a:rPr lang="en-US" altLang="en-US" sz="1600" dirty="0">
                <a:cs typeface="Calibri" panose="020F0502020204030204" pitchFamily="34" charset="0"/>
              </a:rPr>
              <a:t> “.</a:t>
            </a:r>
          </a:p>
          <a:p>
            <a:pPr marL="0" indent="0">
              <a:spcBef>
                <a:spcPts val="1200"/>
              </a:spcBef>
              <a:buNone/>
            </a:pPr>
            <a:r>
              <a:rPr lang="en-US" altLang="en-US" sz="1600" dirty="0">
                <a:cs typeface="Calibri" panose="020F0502020204030204" pitchFamily="34" charset="0"/>
              </a:rPr>
              <a:t>4. The message needs to be displayed in the console.</a:t>
            </a:r>
          </a:p>
          <a:p>
            <a:pPr marL="0" indent="0">
              <a:buNone/>
            </a:pPr>
            <a:endParaRPr lang="en-US" dirty="0"/>
          </a:p>
        </p:txBody>
      </p:sp>
    </p:spTree>
    <p:extLst>
      <p:ext uri="{BB962C8B-B14F-4D97-AF65-F5344CB8AC3E}">
        <p14:creationId xmlns:p14="http://schemas.microsoft.com/office/powerpoint/2010/main" val="840343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 Solution</a:t>
            </a:r>
          </a:p>
        </p:txBody>
      </p:sp>
      <p:pic>
        <p:nvPicPr>
          <p:cNvPr id="3" name="Picture 2"/>
          <p:cNvPicPr>
            <a:picLocks noChangeAspect="1"/>
          </p:cNvPicPr>
          <p:nvPr/>
        </p:nvPicPr>
        <p:blipFill>
          <a:blip r:embed="rId2"/>
          <a:stretch>
            <a:fillRect/>
          </a:stretch>
        </p:blipFill>
        <p:spPr>
          <a:xfrm>
            <a:off x="483263" y="1606063"/>
            <a:ext cx="7464983" cy="4853352"/>
          </a:xfrm>
          <a:prstGeom prst="rect">
            <a:avLst/>
          </a:prstGeom>
        </p:spPr>
      </p:pic>
    </p:spTree>
    <p:extLst>
      <p:ext uri="{BB962C8B-B14F-4D97-AF65-F5344CB8AC3E}">
        <p14:creationId xmlns:p14="http://schemas.microsoft.com/office/powerpoint/2010/main" val="3661811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Operators</a:t>
            </a:r>
          </a:p>
        </p:txBody>
      </p:sp>
      <p:sp>
        <p:nvSpPr>
          <p:cNvPr id="3" name="Content Placeholder 2"/>
          <p:cNvSpPr>
            <a:spLocks noGrp="1"/>
          </p:cNvSpPr>
          <p:nvPr>
            <p:ph idx="1"/>
          </p:nvPr>
        </p:nvSpPr>
        <p:spPr/>
        <p:txBody>
          <a:bodyPr>
            <a:normAutofit/>
          </a:bodyPr>
          <a:lstStyle/>
          <a:p>
            <a:pPr>
              <a:buClrTx/>
              <a:buFontTx/>
              <a:buNone/>
            </a:pPr>
            <a:r>
              <a:rPr lang="en-US" altLang="en-US" sz="1600" dirty="0">
                <a:cs typeface="Calibri" panose="020F0502020204030204" pitchFamily="34" charset="0"/>
              </a:rPr>
              <a:t>Relational Operator:</a:t>
            </a:r>
          </a:p>
          <a:p>
            <a:pPr marL="0" indent="0">
              <a:buClrTx/>
              <a:buFontTx/>
              <a:buNone/>
            </a:pPr>
            <a:r>
              <a:rPr lang="en-US" altLang="en-US" sz="1600" dirty="0">
                <a:cs typeface="Calibri" panose="020F0502020204030204" pitchFamily="34" charset="0"/>
              </a:rPr>
              <a:t>A Relational operator, also called a comparison operator, compares the values of two operands and returns a boolean value, true or false.</a:t>
            </a:r>
          </a:p>
          <a:p>
            <a:pPr marL="0" indent="0">
              <a:buNone/>
            </a:pPr>
            <a:endParaRPr lang="en-US" sz="1800" dirty="0"/>
          </a:p>
        </p:txBody>
      </p:sp>
      <p:graphicFrame>
        <p:nvGraphicFramePr>
          <p:cNvPr id="4" name="Group 4"/>
          <p:cNvGraphicFramePr>
            <a:graphicFrameLocks noGrp="1"/>
          </p:cNvGraphicFramePr>
          <p:nvPr>
            <p:extLst>
              <p:ext uri="{D42A27DB-BD31-4B8C-83A1-F6EECF244321}">
                <p14:modId xmlns:p14="http://schemas.microsoft.com/office/powerpoint/2010/main" val="113087991"/>
              </p:ext>
            </p:extLst>
          </p:nvPr>
        </p:nvGraphicFramePr>
        <p:xfrm>
          <a:off x="509954" y="2587964"/>
          <a:ext cx="7696199" cy="3083659"/>
        </p:xfrm>
        <a:graphic>
          <a:graphicData uri="http://schemas.openxmlformats.org/drawingml/2006/table">
            <a:tbl>
              <a:tblPr/>
              <a:tblGrid>
                <a:gridCol w="1142764">
                  <a:extLst>
                    <a:ext uri="{9D8B030D-6E8A-4147-A177-3AD203B41FA5}">
                      <a16:colId xmlns:a16="http://schemas.microsoft.com/office/drawing/2014/main" val="3192284815"/>
                    </a:ext>
                  </a:extLst>
                </a:gridCol>
                <a:gridCol w="1218948">
                  <a:extLst>
                    <a:ext uri="{9D8B030D-6E8A-4147-A177-3AD203B41FA5}">
                      <a16:colId xmlns:a16="http://schemas.microsoft.com/office/drawing/2014/main" val="3382894705"/>
                    </a:ext>
                  </a:extLst>
                </a:gridCol>
                <a:gridCol w="5334487">
                  <a:extLst>
                    <a:ext uri="{9D8B030D-6E8A-4147-A177-3AD203B41FA5}">
                      <a16:colId xmlns:a16="http://schemas.microsoft.com/office/drawing/2014/main" val="2931980186"/>
                    </a:ext>
                  </a:extLst>
                </a:gridCol>
              </a:tblGrid>
              <a:tr h="510529">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Operator</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Use </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Description</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2246705309"/>
                  </a:ext>
                </a:extLst>
              </a:tr>
              <a:tr h="385733">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&gt;</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op1&gt;op2</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True if op1 is greater than op2, otherwise false</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3424514571"/>
                  </a:ext>
                </a:extLst>
              </a:tr>
              <a:tr h="361783">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&gt;=</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op1&gt;=op2</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True if op1 is greater than or equal to op2, else false</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2855454112"/>
                  </a:ext>
                </a:extLst>
              </a:tr>
              <a:tr h="450022">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&lt;</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op1 &lt; op2</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True if op1 is less than op2, otherwise false</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1216591388"/>
                  </a:ext>
                </a:extLst>
              </a:tr>
              <a:tr h="461367">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&lt;=</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op1 &lt;=op2</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True if op1 is less than or equal to op2, otherwise false</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52789060"/>
                  </a:ext>
                </a:extLst>
              </a:tr>
              <a:tr h="461367">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op1 == op2</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True if op1 and op2 are equal, otherwise false</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3934655628"/>
                  </a:ext>
                </a:extLst>
              </a:tr>
              <a:tr h="450022">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op != op2</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True if op1 and op2 are not equal, otherwise false</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3813980533"/>
                  </a:ext>
                </a:extLst>
              </a:tr>
            </a:tbl>
          </a:graphicData>
        </a:graphic>
      </p:graphicFrame>
    </p:spTree>
    <p:extLst>
      <p:ext uri="{BB962C8B-B14F-4D97-AF65-F5344CB8AC3E}">
        <p14:creationId xmlns:p14="http://schemas.microsoft.com/office/powerpoint/2010/main" val="20905686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sp>
        <p:nvSpPr>
          <p:cNvPr id="3" name="Content Placeholder 2"/>
          <p:cNvSpPr>
            <a:spLocks noGrp="1"/>
          </p:cNvSpPr>
          <p:nvPr>
            <p:ph idx="1"/>
          </p:nvPr>
        </p:nvSpPr>
        <p:spPr>
          <a:xfrm>
            <a:off x="406580" y="1642743"/>
            <a:ext cx="8280219" cy="4019504"/>
          </a:xfrm>
        </p:spPr>
        <p:txBody>
          <a:bodyPr>
            <a:normAutofit/>
          </a:bodyPr>
          <a:lstStyle/>
          <a:p>
            <a:pPr>
              <a:buClrTx/>
              <a:buFontTx/>
              <a:buNone/>
            </a:pPr>
            <a:r>
              <a:rPr lang="en-US" altLang="en-US" sz="1800" dirty="0">
                <a:cs typeface="Calibri" panose="020F0502020204030204" pitchFamily="34" charset="0"/>
              </a:rPr>
              <a:t>Logical Operator: </a:t>
            </a:r>
          </a:p>
          <a:p>
            <a:pPr marL="0" indent="0">
              <a:buClrTx/>
              <a:buFontTx/>
              <a:buNone/>
            </a:pPr>
            <a:r>
              <a:rPr lang="en-US" altLang="en-US" sz="1600" dirty="0">
                <a:cs typeface="Calibri" panose="020F0502020204030204" pitchFamily="34" charset="0"/>
              </a:rPr>
              <a:t>Logical operators are used to evaluate one or more conditions and return a true or false value based on conditions result.</a:t>
            </a:r>
          </a:p>
          <a:p>
            <a:pPr marL="0" indent="0">
              <a:buNone/>
            </a:pPr>
            <a:endParaRPr lang="en-US" sz="1800" dirty="0"/>
          </a:p>
        </p:txBody>
      </p:sp>
      <p:graphicFrame>
        <p:nvGraphicFramePr>
          <p:cNvPr id="4" name="Group 3"/>
          <p:cNvGraphicFramePr>
            <a:graphicFrameLocks noGrp="1"/>
          </p:cNvGraphicFramePr>
          <p:nvPr>
            <p:extLst>
              <p:ext uri="{D42A27DB-BD31-4B8C-83A1-F6EECF244321}">
                <p14:modId xmlns:p14="http://schemas.microsoft.com/office/powerpoint/2010/main" val="1062624386"/>
              </p:ext>
            </p:extLst>
          </p:nvPr>
        </p:nvGraphicFramePr>
        <p:xfrm>
          <a:off x="644770" y="2760786"/>
          <a:ext cx="7713783" cy="2571752"/>
        </p:xfrm>
        <a:graphic>
          <a:graphicData uri="http://schemas.openxmlformats.org/drawingml/2006/table">
            <a:tbl>
              <a:tblPr/>
              <a:tblGrid>
                <a:gridCol w="1145014">
                  <a:extLst>
                    <a:ext uri="{9D8B030D-6E8A-4147-A177-3AD203B41FA5}">
                      <a16:colId xmlns:a16="http://schemas.microsoft.com/office/drawing/2014/main" val="2956014953"/>
                    </a:ext>
                  </a:extLst>
                </a:gridCol>
                <a:gridCol w="1265095">
                  <a:extLst>
                    <a:ext uri="{9D8B030D-6E8A-4147-A177-3AD203B41FA5}">
                      <a16:colId xmlns:a16="http://schemas.microsoft.com/office/drawing/2014/main" val="3579294392"/>
                    </a:ext>
                  </a:extLst>
                </a:gridCol>
                <a:gridCol w="1585221">
                  <a:extLst>
                    <a:ext uri="{9D8B030D-6E8A-4147-A177-3AD203B41FA5}">
                      <a16:colId xmlns:a16="http://schemas.microsoft.com/office/drawing/2014/main" val="2910835417"/>
                    </a:ext>
                  </a:extLst>
                </a:gridCol>
                <a:gridCol w="3718453">
                  <a:extLst>
                    <a:ext uri="{9D8B030D-6E8A-4147-A177-3AD203B41FA5}">
                      <a16:colId xmlns:a16="http://schemas.microsoft.com/office/drawing/2014/main" val="1307404998"/>
                    </a:ext>
                  </a:extLst>
                </a:gridCol>
              </a:tblGrid>
              <a:tr h="642938">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Operator</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Operator Type</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Use </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Description</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2451923227"/>
                  </a:ext>
                </a:extLst>
              </a:tr>
              <a:tr h="642938">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&amp;&amp;</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Binary</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op1 &amp;&amp;op2</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True if both the operands are true, otherwise false.</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3084665544"/>
                  </a:ext>
                </a:extLst>
              </a:tr>
              <a:tr h="642938">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Binary</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op1 ||op2</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True if any one of the operand is true , otherwise false.</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3819135235"/>
                  </a:ext>
                </a:extLst>
              </a:tr>
              <a:tr h="642938">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Unary</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 op1</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True if operand is false and vice versa</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3645290652"/>
                  </a:ext>
                </a:extLst>
              </a:tr>
            </a:tbl>
          </a:graphicData>
        </a:graphic>
      </p:graphicFrame>
    </p:spTree>
    <p:extLst>
      <p:ext uri="{BB962C8B-B14F-4D97-AF65-F5344CB8AC3E}">
        <p14:creationId xmlns:p14="http://schemas.microsoft.com/office/powerpoint/2010/main" val="1270504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Bitwise Operators</a:t>
            </a:r>
          </a:p>
        </p:txBody>
      </p:sp>
      <p:sp>
        <p:nvSpPr>
          <p:cNvPr id="3" name="Content Placeholder 2"/>
          <p:cNvSpPr>
            <a:spLocks noGrp="1"/>
          </p:cNvSpPr>
          <p:nvPr>
            <p:ph idx="1"/>
          </p:nvPr>
        </p:nvSpPr>
        <p:spPr/>
        <p:txBody>
          <a:bodyPr/>
          <a:lstStyle/>
          <a:p>
            <a:pPr marL="0" indent="0">
              <a:buClrTx/>
              <a:buFontTx/>
              <a:buNone/>
            </a:pPr>
            <a:r>
              <a:rPr lang="en-US" altLang="en-US" sz="1800" dirty="0">
                <a:cs typeface="Calibri" panose="020F0502020204030204" pitchFamily="34" charset="0"/>
              </a:rPr>
              <a:t>Bitwise  Operator:</a:t>
            </a:r>
          </a:p>
          <a:p>
            <a:pPr marL="0" indent="0">
              <a:buClrTx/>
              <a:buFontTx/>
              <a:buNone/>
            </a:pPr>
            <a:r>
              <a:rPr lang="en-US" altLang="en-US" sz="1600" dirty="0">
                <a:cs typeface="Calibri" panose="020F0502020204030204" pitchFamily="34" charset="0"/>
              </a:rPr>
              <a:t>Bitwise operators that are used to manipulate bits of an integer (byte, short, char, int, long) value.</a:t>
            </a:r>
          </a:p>
          <a:p>
            <a:pPr marL="0" indent="0">
              <a:buNone/>
            </a:pPr>
            <a:endParaRPr lang="en-US" dirty="0"/>
          </a:p>
        </p:txBody>
      </p:sp>
      <p:graphicFrame>
        <p:nvGraphicFramePr>
          <p:cNvPr id="4" name="Group 4"/>
          <p:cNvGraphicFramePr>
            <a:graphicFrameLocks noGrp="1"/>
          </p:cNvGraphicFramePr>
          <p:nvPr>
            <p:extLst>
              <p:ext uri="{D42A27DB-BD31-4B8C-83A1-F6EECF244321}">
                <p14:modId xmlns:p14="http://schemas.microsoft.com/office/powerpoint/2010/main" val="2689695414"/>
              </p:ext>
            </p:extLst>
          </p:nvPr>
        </p:nvGraphicFramePr>
        <p:xfrm>
          <a:off x="597877" y="2571507"/>
          <a:ext cx="7573107" cy="3363565"/>
        </p:xfrm>
        <a:graphic>
          <a:graphicData uri="http://schemas.openxmlformats.org/drawingml/2006/table">
            <a:tbl>
              <a:tblPr/>
              <a:tblGrid>
                <a:gridCol w="929560">
                  <a:extLst>
                    <a:ext uri="{9D8B030D-6E8A-4147-A177-3AD203B41FA5}">
                      <a16:colId xmlns:a16="http://schemas.microsoft.com/office/drawing/2014/main" val="359997897"/>
                    </a:ext>
                  </a:extLst>
                </a:gridCol>
                <a:gridCol w="730974">
                  <a:extLst>
                    <a:ext uri="{9D8B030D-6E8A-4147-A177-3AD203B41FA5}">
                      <a16:colId xmlns:a16="http://schemas.microsoft.com/office/drawing/2014/main" val="1164797382"/>
                    </a:ext>
                  </a:extLst>
                </a:gridCol>
                <a:gridCol w="995757">
                  <a:extLst>
                    <a:ext uri="{9D8B030D-6E8A-4147-A177-3AD203B41FA5}">
                      <a16:colId xmlns:a16="http://schemas.microsoft.com/office/drawing/2014/main" val="2329647408"/>
                    </a:ext>
                  </a:extLst>
                </a:gridCol>
                <a:gridCol w="4916816">
                  <a:extLst>
                    <a:ext uri="{9D8B030D-6E8A-4147-A177-3AD203B41FA5}">
                      <a16:colId xmlns:a16="http://schemas.microsoft.com/office/drawing/2014/main" val="1760369339"/>
                    </a:ext>
                  </a:extLst>
                </a:gridCol>
              </a:tblGrid>
              <a:tr h="302955">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Operator</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Type</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Use </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Description</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89448967"/>
                  </a:ext>
                </a:extLst>
              </a:tr>
              <a:tr h="713055">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&amp;</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Binary</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op1 &amp;op2</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The AND operator </a:t>
                      </a:r>
                      <a:r>
                        <a:rPr kumimoji="0" lang="en-IN" altLang="en-US" sz="14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&amp;</a:t>
                      </a:r>
                      <a:r>
                        <a:rPr kumimoji="0" lang="en-IN" altLang="en-US" sz="14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 returns a value 1 bit if both operands are 1,a zero is produced in all  other cases. It is equivalent to multiplying both the bits.</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987847186"/>
                  </a:ext>
                </a:extLst>
              </a:tr>
              <a:tr h="918250">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Binary</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op1|op2</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The OR operator </a:t>
                      </a:r>
                      <a:r>
                        <a:rPr kumimoji="0" lang="en-IN" altLang="en-US" sz="14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t>
                      </a:r>
                      <a:r>
                        <a:rPr kumimoji="0" lang="en-IN" altLang="en-US" sz="14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 returns  a value 1 if one of the bits in the operands is a 1.  Returns zero if both the operands has a value zero. It is equivalent to adding both the bits.</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031419717"/>
                  </a:ext>
                </a:extLst>
              </a:tr>
              <a:tr h="507860">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Unary</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 op1</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The unary NOT operator, ~, inverts all of the bits of its operand., converts the 1 to zero and vice versa.</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396293806"/>
                  </a:ext>
                </a:extLst>
              </a:tr>
              <a:tr h="918250">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Binary</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op1 ^ op2</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4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The XOR operator, ^, </a:t>
                      </a:r>
                      <a:r>
                        <a:rPr kumimoji="0" lang="en-IN" altLang="en-US" sz="14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It represents the inequality function, i.e., the output is HIGH (1) if the inputs are not alike otherwise the output is LOW (0).</a:t>
                      </a:r>
                    </a:p>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endParaRPr kumimoji="0" lang="en-IN" altLang="en-US" sz="14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endParaRP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2579013562"/>
                  </a:ext>
                </a:extLst>
              </a:tr>
            </a:tbl>
          </a:graphicData>
        </a:graphic>
      </p:graphicFrame>
    </p:spTree>
    <p:extLst>
      <p:ext uri="{BB962C8B-B14F-4D97-AF65-F5344CB8AC3E}">
        <p14:creationId xmlns:p14="http://schemas.microsoft.com/office/powerpoint/2010/main" val="1426120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Bitwise Operators</a:t>
            </a:r>
          </a:p>
        </p:txBody>
      </p:sp>
      <p:sp>
        <p:nvSpPr>
          <p:cNvPr id="3" name="Content Placeholder 2"/>
          <p:cNvSpPr>
            <a:spLocks noGrp="1"/>
          </p:cNvSpPr>
          <p:nvPr>
            <p:ph idx="1"/>
          </p:nvPr>
        </p:nvSpPr>
        <p:spPr/>
        <p:txBody>
          <a:bodyPr>
            <a:normAutofit/>
          </a:bodyPr>
          <a:lstStyle/>
          <a:p>
            <a:pPr marL="0" indent="0">
              <a:buNone/>
            </a:pPr>
            <a:r>
              <a:rPr lang="en-US" sz="1800" dirty="0"/>
              <a:t>Example of Bitwise Operators:</a:t>
            </a:r>
          </a:p>
        </p:txBody>
      </p:sp>
      <p:graphicFrame>
        <p:nvGraphicFramePr>
          <p:cNvPr id="4" name="Group 4"/>
          <p:cNvGraphicFramePr>
            <a:graphicFrameLocks noGrp="1"/>
          </p:cNvGraphicFramePr>
          <p:nvPr>
            <p:extLst>
              <p:ext uri="{D42A27DB-BD31-4B8C-83A1-F6EECF244321}">
                <p14:modId xmlns:p14="http://schemas.microsoft.com/office/powerpoint/2010/main" val="3212554263"/>
              </p:ext>
            </p:extLst>
          </p:nvPr>
        </p:nvGraphicFramePr>
        <p:xfrm>
          <a:off x="457200" y="2362200"/>
          <a:ext cx="8307388" cy="2514601"/>
        </p:xfrm>
        <a:graphic>
          <a:graphicData uri="http://schemas.openxmlformats.org/drawingml/2006/table">
            <a:tbl>
              <a:tblPr/>
              <a:tblGrid>
                <a:gridCol w="2117725">
                  <a:extLst>
                    <a:ext uri="{9D8B030D-6E8A-4147-A177-3AD203B41FA5}">
                      <a16:colId xmlns:a16="http://schemas.microsoft.com/office/drawing/2014/main" val="755524072"/>
                    </a:ext>
                  </a:extLst>
                </a:gridCol>
                <a:gridCol w="2036763">
                  <a:extLst>
                    <a:ext uri="{9D8B030D-6E8A-4147-A177-3AD203B41FA5}">
                      <a16:colId xmlns:a16="http://schemas.microsoft.com/office/drawing/2014/main" val="3742498170"/>
                    </a:ext>
                  </a:extLst>
                </a:gridCol>
                <a:gridCol w="2076450">
                  <a:extLst>
                    <a:ext uri="{9D8B030D-6E8A-4147-A177-3AD203B41FA5}">
                      <a16:colId xmlns:a16="http://schemas.microsoft.com/office/drawing/2014/main" val="1081457744"/>
                    </a:ext>
                  </a:extLst>
                </a:gridCol>
                <a:gridCol w="2076450">
                  <a:extLst>
                    <a:ext uri="{9D8B030D-6E8A-4147-A177-3AD203B41FA5}">
                      <a16:colId xmlns:a16="http://schemas.microsoft.com/office/drawing/2014/main" val="2840880432"/>
                    </a:ext>
                  </a:extLst>
                </a:gridCol>
              </a:tblGrid>
              <a:tr h="660400">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Initial Value of  x</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Initial Value of  y</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Code Statement</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Final Value of  z</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50527676"/>
                  </a:ext>
                </a:extLst>
              </a:tr>
              <a:tr h="420688">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15(0000   1111)</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5(0000  0101)</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Z=x &amp; y;</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5 (0000 0101)</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3479362384"/>
                  </a:ext>
                </a:extLst>
              </a:tr>
              <a:tr h="422275">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15(0000  1111)</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5(0000 0101)</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y=x | y;</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15 (0000 1111)</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965563057"/>
                  </a:ext>
                </a:extLst>
              </a:tr>
              <a:tr h="420688">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7(0000 1111)</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z=~x;</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-8 (~1111 0000)</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367257858"/>
                  </a:ext>
                </a:extLst>
              </a:tr>
              <a:tr h="590550">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15(0000 1111)</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5(0000 0101)</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z=x ^ y;</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10 (0000 1010)</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3097995560"/>
                  </a:ext>
                </a:extLst>
              </a:tr>
            </a:tbl>
          </a:graphicData>
        </a:graphic>
      </p:graphicFrame>
    </p:spTree>
    <p:extLst>
      <p:ext uri="{BB962C8B-B14F-4D97-AF65-F5344CB8AC3E}">
        <p14:creationId xmlns:p14="http://schemas.microsoft.com/office/powerpoint/2010/main" val="2056891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Operators</a:t>
            </a:r>
          </a:p>
        </p:txBody>
      </p:sp>
      <p:sp>
        <p:nvSpPr>
          <p:cNvPr id="3" name="Content Placeholder 2"/>
          <p:cNvSpPr>
            <a:spLocks noGrp="1"/>
          </p:cNvSpPr>
          <p:nvPr>
            <p:ph idx="1"/>
          </p:nvPr>
        </p:nvSpPr>
        <p:spPr/>
        <p:txBody>
          <a:bodyPr>
            <a:normAutofit lnSpcReduction="10000"/>
          </a:bodyPr>
          <a:lstStyle/>
          <a:p>
            <a:pPr>
              <a:spcBef>
                <a:spcPts val="1200"/>
              </a:spcBef>
              <a:buFont typeface="Times New Roman" panose="02020603050405020304" pitchFamily="18" charset="0"/>
              <a:buAutoNum type="arabicPeriod"/>
            </a:pPr>
            <a:r>
              <a:rPr lang="en-US" altLang="en-US" sz="1600" dirty="0">
                <a:cs typeface="Calibri" panose="020F0502020204030204" pitchFamily="34" charset="0"/>
              </a:rPr>
              <a:t>Create a java class  “</a:t>
            </a:r>
            <a:r>
              <a:rPr lang="en-US" altLang="en-US" sz="1600" b="1" i="1" dirty="0">
                <a:cs typeface="Calibri" panose="020F0502020204030204" pitchFamily="34" charset="0"/>
              </a:rPr>
              <a:t>Bitwise</a:t>
            </a:r>
            <a:r>
              <a:rPr lang="en-US" altLang="en-US" sz="1600" dirty="0">
                <a:cs typeface="Calibri" panose="020F0502020204030204" pitchFamily="34" charset="0"/>
              </a:rPr>
              <a:t>”  add  three integer  instance variables num1, num2 and result.</a:t>
            </a:r>
          </a:p>
          <a:p>
            <a:pPr>
              <a:spcBef>
                <a:spcPts val="1200"/>
              </a:spcBef>
              <a:buFont typeface="Times New Roman" panose="02020603050405020304" pitchFamily="18" charset="0"/>
              <a:buAutoNum type="arabicPeriod"/>
            </a:pPr>
            <a:r>
              <a:rPr lang="en-US" altLang="en-US" sz="1600" dirty="0">
                <a:cs typeface="Calibri" panose="020F0502020204030204" pitchFamily="34" charset="0"/>
              </a:rPr>
              <a:t>Create four methods which will  perform  </a:t>
            </a:r>
            <a:r>
              <a:rPr lang="en-US" altLang="en-US" sz="1600" dirty="0" err="1">
                <a:cs typeface="Calibri" panose="020F0502020204030204" pitchFamily="34" charset="0"/>
              </a:rPr>
              <a:t>bitwise</a:t>
            </a:r>
            <a:r>
              <a:rPr lang="en-US" altLang="en-US" sz="1600" b="1" i="1" dirty="0" err="1">
                <a:cs typeface="Calibri" panose="020F0502020204030204" pitchFamily="34" charset="0"/>
              </a:rPr>
              <a:t>AND</a:t>
            </a:r>
            <a:r>
              <a:rPr lang="en-US" altLang="en-US" sz="1600" dirty="0">
                <a:cs typeface="Calibri" panose="020F0502020204030204" pitchFamily="34" charset="0"/>
              </a:rPr>
              <a:t> ,</a:t>
            </a:r>
            <a:r>
              <a:rPr lang="en-US" altLang="en-US" sz="1600" b="1" i="1" dirty="0">
                <a:cs typeface="Calibri" panose="020F0502020204030204" pitchFamily="34" charset="0"/>
              </a:rPr>
              <a:t>OR</a:t>
            </a:r>
            <a:r>
              <a:rPr lang="en-US" altLang="en-US" sz="1600" dirty="0">
                <a:cs typeface="Calibri" panose="020F0502020204030204" pitchFamily="34" charset="0"/>
              </a:rPr>
              <a:t> , </a:t>
            </a:r>
            <a:r>
              <a:rPr lang="en-US" altLang="en-US" sz="1600" b="1" i="1" dirty="0">
                <a:cs typeface="Calibri" panose="020F0502020204030204" pitchFamily="34" charset="0"/>
              </a:rPr>
              <a:t>XOR</a:t>
            </a:r>
            <a:r>
              <a:rPr lang="en-US" altLang="en-US" sz="1600" dirty="0">
                <a:cs typeface="Calibri" panose="020F0502020204030204" pitchFamily="34" charset="0"/>
              </a:rPr>
              <a:t> and </a:t>
            </a:r>
            <a:r>
              <a:rPr lang="en-US" altLang="en-US" sz="1600" b="1" i="1" dirty="0" err="1">
                <a:cs typeface="Calibri" panose="020F0502020204030204" pitchFamily="34" charset="0"/>
              </a:rPr>
              <a:t>unaryNOT</a:t>
            </a:r>
            <a:r>
              <a:rPr lang="en-US" altLang="en-US" sz="1600" dirty="0">
                <a:cs typeface="Calibri" panose="020F0502020204030204" pitchFamily="34" charset="0"/>
              </a:rPr>
              <a:t>   for the two numbers  and print in following  the format </a:t>
            </a:r>
          </a:p>
          <a:p>
            <a:pPr lvl="1">
              <a:spcBef>
                <a:spcPts val="1200"/>
              </a:spcBef>
              <a:buClrTx/>
              <a:buFontTx/>
              <a:buNone/>
            </a:pPr>
            <a:r>
              <a:rPr lang="en-US" altLang="en-US" sz="1600" dirty="0">
                <a:solidFill>
                  <a:srgbClr val="00B050"/>
                </a:solidFill>
                <a:cs typeface="Calibri" panose="020F0502020204030204" pitchFamily="34" charset="0"/>
              </a:rPr>
              <a:t>“The Bitwise AND of  the Two numbers  &lt;num1&gt; and &lt;num2&gt; is  &lt;result&gt;”</a:t>
            </a:r>
          </a:p>
          <a:p>
            <a:pPr lvl="1">
              <a:spcBef>
                <a:spcPts val="1200"/>
              </a:spcBef>
              <a:buClrTx/>
              <a:buFontTx/>
              <a:buNone/>
            </a:pPr>
            <a:r>
              <a:rPr lang="en-US" altLang="en-US" sz="1600" dirty="0">
                <a:solidFill>
                  <a:srgbClr val="00B050"/>
                </a:solidFill>
                <a:cs typeface="Calibri" panose="020F0502020204030204" pitchFamily="34" charset="0"/>
              </a:rPr>
              <a:t>“The Bitwise OR Result of  the two numbers &lt;num1&gt;  and &lt;num2&gt; is  &lt;result&gt;”</a:t>
            </a:r>
          </a:p>
          <a:p>
            <a:pPr lvl="1">
              <a:spcBef>
                <a:spcPts val="1200"/>
              </a:spcBef>
              <a:buClrTx/>
              <a:buFontTx/>
              <a:buNone/>
            </a:pPr>
            <a:r>
              <a:rPr lang="en-US" altLang="en-US" sz="1600" dirty="0">
                <a:solidFill>
                  <a:srgbClr val="00B050"/>
                </a:solidFill>
                <a:cs typeface="Calibri" panose="020F0502020204030204" pitchFamily="34" charset="0"/>
              </a:rPr>
              <a:t>“The Bitwise  XOR of  the Two numbers  &lt;num1&gt; and &lt;num2&gt; is  &lt;result&gt;”</a:t>
            </a:r>
          </a:p>
          <a:p>
            <a:pPr lvl="1">
              <a:spcBef>
                <a:spcPts val="1200"/>
              </a:spcBef>
              <a:buClrTx/>
              <a:buFontTx/>
              <a:buNone/>
            </a:pPr>
            <a:r>
              <a:rPr lang="en-US" altLang="en-US" sz="1600" dirty="0">
                <a:solidFill>
                  <a:srgbClr val="00B050"/>
                </a:solidFill>
                <a:cs typeface="Calibri" panose="020F0502020204030204" pitchFamily="34" charset="0"/>
              </a:rPr>
              <a:t>“The Unary NOT Result of  the  number &lt;num1&gt;  is  &lt;result&gt;”</a:t>
            </a:r>
          </a:p>
          <a:p>
            <a:pPr>
              <a:spcBef>
                <a:spcPts val="1200"/>
              </a:spcBef>
              <a:buFont typeface="Times New Roman" panose="02020603050405020304" pitchFamily="18" charset="0"/>
              <a:buAutoNum type="arabicPeriod"/>
            </a:pPr>
            <a:r>
              <a:rPr lang="en-US" altLang="en-US" sz="1600" dirty="0">
                <a:cs typeface="Calibri" panose="020F0502020204030204" pitchFamily="34" charset="0"/>
              </a:rPr>
              <a:t>Create a java class “</a:t>
            </a:r>
            <a:r>
              <a:rPr lang="en-US" altLang="en-US" sz="1600" b="1" i="1" dirty="0" err="1">
                <a:cs typeface="Calibri" panose="020F0502020204030204" pitchFamily="34" charset="0"/>
              </a:rPr>
              <a:t>BitwiseOpDemo</a:t>
            </a:r>
            <a:r>
              <a:rPr lang="en-US" altLang="en-US" sz="1600" dirty="0">
                <a:cs typeface="Calibri" panose="020F0502020204030204" pitchFamily="34" charset="0"/>
              </a:rPr>
              <a:t>” add a main method which will </a:t>
            </a:r>
          </a:p>
          <a:p>
            <a:pPr marL="687388" lvl="1" indent="-457200">
              <a:spcBef>
                <a:spcPts val="1200"/>
              </a:spcBef>
              <a:buFont typeface="Wingdings" panose="05000000000000000000" pitchFamily="2" charset="2"/>
              <a:buChar char=""/>
            </a:pPr>
            <a:r>
              <a:rPr lang="en-US" altLang="en-US" sz="1600" dirty="0">
                <a:cs typeface="Calibri" panose="020F0502020204030204" pitchFamily="34" charset="0"/>
              </a:rPr>
              <a:t>Create a object instance of the </a:t>
            </a:r>
            <a:r>
              <a:rPr lang="en-US" altLang="en-US" sz="1600" b="1" dirty="0">
                <a:cs typeface="Calibri" panose="020F0502020204030204" pitchFamily="34" charset="0"/>
              </a:rPr>
              <a:t>Bitwise</a:t>
            </a:r>
            <a:r>
              <a:rPr lang="en-US" altLang="en-US" sz="1600" dirty="0">
                <a:cs typeface="Calibri" panose="020F0502020204030204" pitchFamily="34" charset="0"/>
              </a:rPr>
              <a:t> . </a:t>
            </a:r>
          </a:p>
          <a:p>
            <a:pPr marL="687388" lvl="1" indent="-457200">
              <a:spcBef>
                <a:spcPts val="1200"/>
              </a:spcBef>
              <a:buFont typeface="Arial" panose="020B0604020202020204" pitchFamily="34" charset="0"/>
              <a:buAutoNum type="arabicPeriod"/>
            </a:pPr>
            <a:r>
              <a:rPr lang="en-US" altLang="en-US" sz="1600" dirty="0">
                <a:cs typeface="Calibri" panose="020F0502020204030204" pitchFamily="34" charset="0"/>
              </a:rPr>
              <a:t>Set the value of num1 and num2 as  15  and 5 .</a:t>
            </a:r>
          </a:p>
          <a:p>
            <a:pPr marL="687388" lvl="1" indent="-457200">
              <a:spcBef>
                <a:spcPts val="1200"/>
              </a:spcBef>
              <a:buFont typeface="Arial" panose="020B0604020202020204" pitchFamily="34" charset="0"/>
              <a:buAutoNum type="arabicPeriod"/>
            </a:pPr>
            <a:r>
              <a:rPr lang="en-US" altLang="en-US" sz="1600" dirty="0">
                <a:cs typeface="Calibri" panose="020F0502020204030204" pitchFamily="34" charset="0"/>
              </a:rPr>
              <a:t>Invoke the  four methods.</a:t>
            </a:r>
          </a:p>
          <a:p>
            <a:pPr marL="0" indent="0">
              <a:spcBef>
                <a:spcPts val="1200"/>
              </a:spcBef>
              <a:buNone/>
            </a:pPr>
            <a:r>
              <a:rPr lang="en-US" altLang="en-US" sz="1600" dirty="0">
                <a:cs typeface="Calibri" panose="020F0502020204030204" pitchFamily="34" charset="0"/>
              </a:rPr>
              <a:t>4. The message needs to be displayed in the console.</a:t>
            </a:r>
          </a:p>
          <a:p>
            <a:pPr marL="0" indent="0">
              <a:buNone/>
            </a:pPr>
            <a:endParaRPr lang="en-US" sz="1800" dirty="0"/>
          </a:p>
        </p:txBody>
      </p:sp>
    </p:spTree>
    <p:extLst>
      <p:ext uri="{BB962C8B-B14F-4D97-AF65-F5344CB8AC3E}">
        <p14:creationId xmlns:p14="http://schemas.microsoft.com/office/powerpoint/2010/main" val="31877048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339969" y="1675948"/>
            <a:ext cx="7690340" cy="4830359"/>
          </a:xfrm>
          <a:prstGeom prst="rect">
            <a:avLst/>
          </a:prstGeom>
        </p:spPr>
      </p:pic>
    </p:spTree>
    <p:extLst>
      <p:ext uri="{BB962C8B-B14F-4D97-AF65-F5344CB8AC3E}">
        <p14:creationId xmlns:p14="http://schemas.microsoft.com/office/powerpoint/2010/main" val="1852897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 Operators</a:t>
            </a:r>
          </a:p>
        </p:txBody>
      </p:sp>
      <p:sp>
        <p:nvSpPr>
          <p:cNvPr id="3" name="Content Placeholder 2"/>
          <p:cNvSpPr>
            <a:spLocks noGrp="1"/>
          </p:cNvSpPr>
          <p:nvPr>
            <p:ph idx="1"/>
          </p:nvPr>
        </p:nvSpPr>
        <p:spPr/>
        <p:txBody>
          <a:bodyPr>
            <a:normAutofit/>
          </a:bodyPr>
          <a:lstStyle/>
          <a:p>
            <a:pPr>
              <a:buClrTx/>
              <a:buFontTx/>
              <a:buNone/>
            </a:pPr>
            <a:r>
              <a:rPr lang="en-US" altLang="en-US" sz="1800" dirty="0">
                <a:cs typeface="Calibri" panose="020F0502020204030204" pitchFamily="34" charset="0"/>
              </a:rPr>
              <a:t>Shift Operator:</a:t>
            </a:r>
          </a:p>
          <a:p>
            <a:pPr marL="0" indent="0">
              <a:buClrTx/>
              <a:buFontTx/>
              <a:buNone/>
            </a:pPr>
            <a:r>
              <a:rPr lang="en-US" altLang="en-US" sz="1600" dirty="0">
                <a:cs typeface="Calibri" panose="020F0502020204030204" pitchFamily="34" charset="0"/>
              </a:rPr>
              <a:t>Shift  operators  operates on one or more bit patterns or binary numerals at the level of their individual bits.</a:t>
            </a:r>
          </a:p>
          <a:p>
            <a:pPr marL="0" indent="0">
              <a:buNone/>
            </a:pPr>
            <a:endParaRPr lang="en-US" sz="1800" dirty="0"/>
          </a:p>
        </p:txBody>
      </p:sp>
      <p:graphicFrame>
        <p:nvGraphicFramePr>
          <p:cNvPr id="4" name="Group 3"/>
          <p:cNvGraphicFramePr>
            <a:graphicFrameLocks noGrp="1"/>
          </p:cNvGraphicFramePr>
          <p:nvPr>
            <p:extLst>
              <p:ext uri="{D42A27DB-BD31-4B8C-83A1-F6EECF244321}">
                <p14:modId xmlns:p14="http://schemas.microsoft.com/office/powerpoint/2010/main" val="900771484"/>
              </p:ext>
            </p:extLst>
          </p:nvPr>
        </p:nvGraphicFramePr>
        <p:xfrm>
          <a:off x="808891" y="2667000"/>
          <a:ext cx="7537940" cy="3390587"/>
        </p:xfrm>
        <a:graphic>
          <a:graphicData uri="http://schemas.openxmlformats.org/drawingml/2006/table">
            <a:tbl>
              <a:tblPr/>
              <a:tblGrid>
                <a:gridCol w="1315840">
                  <a:extLst>
                    <a:ext uri="{9D8B030D-6E8A-4147-A177-3AD203B41FA5}">
                      <a16:colId xmlns:a16="http://schemas.microsoft.com/office/drawing/2014/main" val="40953430"/>
                    </a:ext>
                  </a:extLst>
                </a:gridCol>
                <a:gridCol w="1615967">
                  <a:extLst>
                    <a:ext uri="{9D8B030D-6E8A-4147-A177-3AD203B41FA5}">
                      <a16:colId xmlns:a16="http://schemas.microsoft.com/office/drawing/2014/main" val="3568558641"/>
                    </a:ext>
                  </a:extLst>
                </a:gridCol>
                <a:gridCol w="4606133">
                  <a:extLst>
                    <a:ext uri="{9D8B030D-6E8A-4147-A177-3AD203B41FA5}">
                      <a16:colId xmlns:a16="http://schemas.microsoft.com/office/drawing/2014/main" val="2544217471"/>
                    </a:ext>
                  </a:extLst>
                </a:gridCol>
              </a:tblGrid>
              <a:tr h="368300">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Operator</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Use </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Description</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4275800161"/>
                  </a:ext>
                </a:extLst>
              </a:tr>
              <a:tr h="671513">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&lt;&lt;</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op1 &lt;&lt;op2</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The left shift operator, &lt;&lt;, shifts all of the bits in a value to the left a specified number of times.</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4238135550"/>
                  </a:ext>
                </a:extLst>
              </a:tr>
              <a:tr h="917575">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&gt;&gt;</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op1&gt;&gt;op2</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The right shift operator, &gt;&gt;, shifts all of the bits in a value to the right a specified number of times.</a:t>
                      </a:r>
                    </a:p>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endParaRPr kumimoji="0" lang="en-IN" altLang="en-US" sz="16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endParaRP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104747068"/>
                  </a:ext>
                </a:extLst>
              </a:tr>
              <a:tr h="1216025">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&gt;&gt;&gt;</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op1 &gt;&gt;&gt; op2</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just"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Shift right zero fill operator. The left operands value is moved right by the number of bits specified by the right operand and shifted values are filled up with zeros. </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3809677821"/>
                  </a:ext>
                </a:extLst>
              </a:tr>
            </a:tbl>
          </a:graphicData>
        </a:graphic>
      </p:graphicFrame>
    </p:spTree>
    <p:extLst>
      <p:ext uri="{BB962C8B-B14F-4D97-AF65-F5344CB8AC3E}">
        <p14:creationId xmlns:p14="http://schemas.microsoft.com/office/powerpoint/2010/main" val="923752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Operators</a:t>
            </a:r>
          </a:p>
        </p:txBody>
      </p:sp>
      <p:sp>
        <p:nvSpPr>
          <p:cNvPr id="3" name="Content Placeholder 2"/>
          <p:cNvSpPr>
            <a:spLocks noGrp="1"/>
          </p:cNvSpPr>
          <p:nvPr>
            <p:ph idx="1"/>
          </p:nvPr>
        </p:nvSpPr>
        <p:spPr/>
        <p:txBody>
          <a:bodyPr>
            <a:normAutofit/>
          </a:bodyPr>
          <a:lstStyle/>
          <a:p>
            <a:pPr>
              <a:buClrTx/>
              <a:buFontTx/>
              <a:buNone/>
            </a:pPr>
            <a:r>
              <a:rPr lang="en-US" altLang="en-US" sz="1800" dirty="0">
                <a:cs typeface="Calibri" panose="020F0502020204030204" pitchFamily="34" charset="0"/>
              </a:rPr>
              <a:t>Assignment Operators:</a:t>
            </a:r>
          </a:p>
          <a:p>
            <a:pPr marL="0" lvl="1" indent="0">
              <a:buClrTx/>
              <a:buFontTx/>
              <a:buNone/>
            </a:pPr>
            <a:r>
              <a:rPr lang="en-US" altLang="en-US" sz="1600" dirty="0">
                <a:cs typeface="Calibri" panose="020F0502020204030204" pitchFamily="34" charset="0"/>
              </a:rPr>
              <a:t>An assignment operator is used to set (or reset) the value of a variable</a:t>
            </a:r>
          </a:p>
          <a:p>
            <a:pPr marL="0" indent="0">
              <a:buNone/>
            </a:pPr>
            <a:endParaRPr lang="en-US" sz="1800" dirty="0"/>
          </a:p>
        </p:txBody>
      </p:sp>
      <p:graphicFrame>
        <p:nvGraphicFramePr>
          <p:cNvPr id="4" name="Group 3"/>
          <p:cNvGraphicFramePr>
            <a:graphicFrameLocks noGrp="1"/>
          </p:cNvGraphicFramePr>
          <p:nvPr>
            <p:extLst>
              <p:ext uri="{D42A27DB-BD31-4B8C-83A1-F6EECF244321}">
                <p14:modId xmlns:p14="http://schemas.microsoft.com/office/powerpoint/2010/main" val="3084323034"/>
              </p:ext>
            </p:extLst>
          </p:nvPr>
        </p:nvGraphicFramePr>
        <p:xfrm>
          <a:off x="457200" y="2362200"/>
          <a:ext cx="7971692" cy="3135923"/>
        </p:xfrm>
        <a:graphic>
          <a:graphicData uri="http://schemas.openxmlformats.org/drawingml/2006/table">
            <a:tbl>
              <a:tblPr/>
              <a:tblGrid>
                <a:gridCol w="1841595">
                  <a:extLst>
                    <a:ext uri="{9D8B030D-6E8A-4147-A177-3AD203B41FA5}">
                      <a16:colId xmlns:a16="http://schemas.microsoft.com/office/drawing/2014/main" val="1704763867"/>
                    </a:ext>
                  </a:extLst>
                </a:gridCol>
                <a:gridCol w="1776687">
                  <a:extLst>
                    <a:ext uri="{9D8B030D-6E8A-4147-A177-3AD203B41FA5}">
                      <a16:colId xmlns:a16="http://schemas.microsoft.com/office/drawing/2014/main" val="1466754763"/>
                    </a:ext>
                  </a:extLst>
                </a:gridCol>
                <a:gridCol w="4353410">
                  <a:extLst>
                    <a:ext uri="{9D8B030D-6E8A-4147-A177-3AD203B41FA5}">
                      <a16:colId xmlns:a16="http://schemas.microsoft.com/office/drawing/2014/main" val="643543232"/>
                    </a:ext>
                  </a:extLst>
                </a:gridCol>
              </a:tblGrid>
              <a:tr h="398749">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Operator</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Use </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Description</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537647723"/>
                  </a:ext>
                </a:extLst>
              </a:tr>
              <a:tr h="532566">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op1 +=op2</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Equivalent  to op1=op1+op2</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3418009912"/>
                  </a:ext>
                </a:extLst>
              </a:tr>
              <a:tr h="498774">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op1-=op2</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Equivalent  to op1=op1-op2</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484915629"/>
                  </a:ext>
                </a:extLst>
              </a:tr>
              <a:tr h="569062">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op1*=op2</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Equivalent  to op1=op1 * op2</a:t>
                      </a:r>
                    </a:p>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endPar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endParaRP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3598132789"/>
                  </a:ext>
                </a:extLst>
              </a:tr>
              <a:tr h="569062">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op1 /=op2</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Equivalent  to op1=op1/op2</a:t>
                      </a:r>
                    </a:p>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endPar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endParaRP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733530952"/>
                  </a:ext>
                </a:extLst>
              </a:tr>
              <a:tr h="567710">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op1%=op2</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Equivalent  to op1=op1%op2</a:t>
                      </a:r>
                    </a:p>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endPar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endParaRP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3005747415"/>
                  </a:ext>
                </a:extLst>
              </a:tr>
            </a:tbl>
          </a:graphicData>
        </a:graphic>
      </p:graphicFrame>
    </p:spTree>
    <p:extLst>
      <p:ext uri="{BB962C8B-B14F-4D97-AF65-F5344CB8AC3E}">
        <p14:creationId xmlns:p14="http://schemas.microsoft.com/office/powerpoint/2010/main" val="3360678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5C694-EF9C-4198-A86F-0CE317A2E553}"/>
              </a:ext>
            </a:extLst>
          </p:cNvPr>
          <p:cNvSpPr>
            <a:spLocks noGrp="1"/>
          </p:cNvSpPr>
          <p:nvPr>
            <p:ph type="title"/>
          </p:nvPr>
        </p:nvSpPr>
        <p:spPr/>
        <p:txBody>
          <a:bodyPr/>
          <a:lstStyle/>
          <a:p>
            <a:r>
              <a:rPr lang="en-US" dirty="0"/>
              <a:t>Table of Keywords</a:t>
            </a:r>
          </a:p>
        </p:txBody>
      </p:sp>
      <p:graphicFrame>
        <p:nvGraphicFramePr>
          <p:cNvPr id="4" name="Group 3">
            <a:extLst>
              <a:ext uri="{FF2B5EF4-FFF2-40B4-BE49-F238E27FC236}">
                <a16:creationId xmlns:a16="http://schemas.microsoft.com/office/drawing/2014/main" id="{3E0250F4-8C93-490D-9476-E35FE188D199}"/>
              </a:ext>
            </a:extLst>
          </p:cNvPr>
          <p:cNvGraphicFramePr>
            <a:graphicFrameLocks noGrp="1"/>
          </p:cNvGraphicFramePr>
          <p:nvPr>
            <p:extLst>
              <p:ext uri="{D42A27DB-BD31-4B8C-83A1-F6EECF244321}">
                <p14:modId xmlns:p14="http://schemas.microsoft.com/office/powerpoint/2010/main" val="4082261573"/>
              </p:ext>
            </p:extLst>
          </p:nvPr>
        </p:nvGraphicFramePr>
        <p:xfrm>
          <a:off x="381000" y="1828800"/>
          <a:ext cx="8117540" cy="4182038"/>
        </p:xfrm>
        <a:graphic>
          <a:graphicData uri="http://schemas.openxmlformats.org/drawingml/2006/table">
            <a:tbl>
              <a:tblPr/>
              <a:tblGrid>
                <a:gridCol w="1622577">
                  <a:extLst>
                    <a:ext uri="{9D8B030D-6E8A-4147-A177-3AD203B41FA5}">
                      <a16:colId xmlns:a16="http://schemas.microsoft.com/office/drawing/2014/main" val="3596657990"/>
                    </a:ext>
                  </a:extLst>
                </a:gridCol>
                <a:gridCol w="1624129">
                  <a:extLst>
                    <a:ext uri="{9D8B030D-6E8A-4147-A177-3AD203B41FA5}">
                      <a16:colId xmlns:a16="http://schemas.microsoft.com/office/drawing/2014/main" val="1697286984"/>
                    </a:ext>
                  </a:extLst>
                </a:gridCol>
                <a:gridCol w="1624128">
                  <a:extLst>
                    <a:ext uri="{9D8B030D-6E8A-4147-A177-3AD203B41FA5}">
                      <a16:colId xmlns:a16="http://schemas.microsoft.com/office/drawing/2014/main" val="2613430565"/>
                    </a:ext>
                  </a:extLst>
                </a:gridCol>
                <a:gridCol w="1624129">
                  <a:extLst>
                    <a:ext uri="{9D8B030D-6E8A-4147-A177-3AD203B41FA5}">
                      <a16:colId xmlns:a16="http://schemas.microsoft.com/office/drawing/2014/main" val="879696872"/>
                    </a:ext>
                  </a:extLst>
                </a:gridCol>
                <a:gridCol w="1622577">
                  <a:extLst>
                    <a:ext uri="{9D8B030D-6E8A-4147-A177-3AD203B41FA5}">
                      <a16:colId xmlns:a16="http://schemas.microsoft.com/office/drawing/2014/main" val="1783523775"/>
                    </a:ext>
                  </a:extLst>
                </a:gridCol>
              </a:tblGrid>
              <a:tr h="418815">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abstract</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E8F1F5"/>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default</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E8F1F5"/>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implements</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E8F1F5"/>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protected</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E8F1F5"/>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throw</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E8F1F5"/>
                    </a:solidFill>
                  </a:tcPr>
                </a:tc>
                <a:extLst>
                  <a:ext uri="{0D108BD9-81ED-4DB2-BD59-A6C34878D82A}">
                    <a16:rowId xmlns:a16="http://schemas.microsoft.com/office/drawing/2014/main" val="2835206078"/>
                  </a:ext>
                </a:extLst>
              </a:tr>
              <a:tr h="417287">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assert</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CFE2EA"/>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do</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CFE2EA"/>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import</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CFE2EA"/>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public</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CFE2EA"/>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throws</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CFE2EA"/>
                    </a:solidFill>
                  </a:tcPr>
                </a:tc>
                <a:extLst>
                  <a:ext uri="{0D108BD9-81ED-4DB2-BD59-A6C34878D82A}">
                    <a16:rowId xmlns:a16="http://schemas.microsoft.com/office/drawing/2014/main" val="1271805374"/>
                  </a:ext>
                </a:extLst>
              </a:tr>
              <a:tr h="418815">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boolean </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E8F1F5"/>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double</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E8F1F5"/>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instanceof</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E8F1F5"/>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return</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E8F1F5"/>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transient</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E8F1F5"/>
                    </a:solidFill>
                  </a:tcPr>
                </a:tc>
                <a:extLst>
                  <a:ext uri="{0D108BD9-81ED-4DB2-BD59-A6C34878D82A}">
                    <a16:rowId xmlns:a16="http://schemas.microsoft.com/office/drawing/2014/main" val="496736101"/>
                  </a:ext>
                </a:extLst>
              </a:tr>
              <a:tr h="417287">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break</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CFE2EA"/>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else</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CFE2EA"/>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int</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CFE2EA"/>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short</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CFE2EA"/>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try</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CFE2EA"/>
                    </a:solidFill>
                  </a:tcPr>
                </a:tc>
                <a:extLst>
                  <a:ext uri="{0D108BD9-81ED-4DB2-BD59-A6C34878D82A}">
                    <a16:rowId xmlns:a16="http://schemas.microsoft.com/office/drawing/2014/main" val="2192081348"/>
                  </a:ext>
                </a:extLst>
              </a:tr>
              <a:tr h="418815">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byte</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E8F1F5"/>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extends</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E8F1F5"/>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interface</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E8F1F5"/>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static</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E8F1F5"/>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void</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E8F1F5"/>
                    </a:solidFill>
                  </a:tcPr>
                </a:tc>
                <a:extLst>
                  <a:ext uri="{0D108BD9-81ED-4DB2-BD59-A6C34878D82A}">
                    <a16:rowId xmlns:a16="http://schemas.microsoft.com/office/drawing/2014/main" val="1352491739"/>
                  </a:ext>
                </a:extLst>
              </a:tr>
              <a:tr h="418815">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case</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CFE2EA"/>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final</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CFE2EA"/>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long</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CFE2EA"/>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strictfp</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CFE2EA"/>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volatile</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CFE2EA"/>
                    </a:solidFill>
                  </a:tcPr>
                </a:tc>
                <a:extLst>
                  <a:ext uri="{0D108BD9-81ED-4DB2-BD59-A6C34878D82A}">
                    <a16:rowId xmlns:a16="http://schemas.microsoft.com/office/drawing/2014/main" val="117503366"/>
                  </a:ext>
                </a:extLst>
              </a:tr>
              <a:tr h="417287">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catch</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E8F1F5"/>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finally</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E8F1F5"/>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native</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E8F1F5"/>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super</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E8F1F5"/>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while</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E8F1F5"/>
                    </a:solidFill>
                  </a:tcPr>
                </a:tc>
                <a:extLst>
                  <a:ext uri="{0D108BD9-81ED-4DB2-BD59-A6C34878D82A}">
                    <a16:rowId xmlns:a16="http://schemas.microsoft.com/office/drawing/2014/main" val="4002058738"/>
                  </a:ext>
                </a:extLst>
              </a:tr>
              <a:tr h="418815">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char</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CFE2EA"/>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float</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CFE2EA"/>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new </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CFE2EA"/>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switch</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CFE2EA"/>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null</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CFE2EA"/>
                    </a:solidFill>
                  </a:tcPr>
                </a:tc>
                <a:extLst>
                  <a:ext uri="{0D108BD9-81ED-4DB2-BD59-A6C34878D82A}">
                    <a16:rowId xmlns:a16="http://schemas.microsoft.com/office/drawing/2014/main" val="1461255612"/>
                  </a:ext>
                </a:extLst>
              </a:tr>
              <a:tr h="417287">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class</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E8F1F5"/>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for</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E8F1F5"/>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package</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E8F1F5"/>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synchronized</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E8F1F5"/>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true</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E8F1F5"/>
                    </a:solidFill>
                  </a:tcPr>
                </a:tc>
                <a:extLst>
                  <a:ext uri="{0D108BD9-81ED-4DB2-BD59-A6C34878D82A}">
                    <a16:rowId xmlns:a16="http://schemas.microsoft.com/office/drawing/2014/main" val="359153538"/>
                  </a:ext>
                </a:extLst>
              </a:tr>
              <a:tr h="418815">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continue</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CFE2EA"/>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if</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CFE2EA"/>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private</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CFE2EA"/>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this</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CFE2EA"/>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false</a:t>
                      </a:r>
                    </a:p>
                  </a:txBody>
                  <a:tcPr marL="90000" marR="90000" marT="62676" marB="46800" horzOverflow="overflow">
                    <a:lnL w="11520" cap="flat" cmpd="sng" algn="ctr">
                      <a:solidFill>
                        <a:srgbClr val="4BACC6"/>
                      </a:solidFill>
                      <a:prstDash val="solid"/>
                      <a:round/>
                      <a:headEnd type="none" w="med" len="med"/>
                      <a:tailEnd type="none" w="med" len="med"/>
                    </a:lnL>
                    <a:lnR w="11520" cap="flat" cmpd="sng" algn="ctr">
                      <a:solidFill>
                        <a:srgbClr val="4BACC6"/>
                      </a:solidFill>
                      <a:prstDash val="solid"/>
                      <a:round/>
                      <a:headEnd type="none" w="med" len="med"/>
                      <a:tailEnd type="none" w="med" len="med"/>
                    </a:lnR>
                    <a:lnT w="11520" cap="flat" cmpd="sng" algn="ctr">
                      <a:solidFill>
                        <a:srgbClr val="4BACC6"/>
                      </a:solidFill>
                      <a:prstDash val="solid"/>
                      <a:round/>
                      <a:headEnd type="none" w="med" len="med"/>
                      <a:tailEnd type="none" w="med" len="med"/>
                    </a:lnT>
                    <a:lnB w="11520" cap="flat" cmpd="sng" algn="ctr">
                      <a:solidFill>
                        <a:srgbClr val="4BACC6"/>
                      </a:solidFill>
                      <a:prstDash val="solid"/>
                      <a:round/>
                      <a:headEnd type="none" w="med" len="med"/>
                      <a:tailEnd type="none" w="med" len="med"/>
                    </a:lnB>
                    <a:lnTlToBr>
                      <a:noFill/>
                    </a:lnTlToBr>
                    <a:lnBlToTr>
                      <a:noFill/>
                    </a:lnBlToTr>
                    <a:solidFill>
                      <a:srgbClr val="CFE2EA"/>
                    </a:solidFill>
                  </a:tcPr>
                </a:tc>
                <a:extLst>
                  <a:ext uri="{0D108BD9-81ED-4DB2-BD59-A6C34878D82A}">
                    <a16:rowId xmlns:a16="http://schemas.microsoft.com/office/drawing/2014/main" val="830253088"/>
                  </a:ext>
                </a:extLst>
              </a:tr>
            </a:tbl>
          </a:graphicData>
        </a:graphic>
      </p:graphicFrame>
    </p:spTree>
    <p:extLst>
      <p:ext uri="{BB962C8B-B14F-4D97-AF65-F5344CB8AC3E}">
        <p14:creationId xmlns:p14="http://schemas.microsoft.com/office/powerpoint/2010/main" val="11981827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Operators</a:t>
            </a:r>
          </a:p>
        </p:txBody>
      </p:sp>
      <p:graphicFrame>
        <p:nvGraphicFramePr>
          <p:cNvPr id="4" name="Group 3"/>
          <p:cNvGraphicFramePr>
            <a:graphicFrameLocks noGrp="1"/>
          </p:cNvGraphicFramePr>
          <p:nvPr>
            <p:extLst>
              <p:ext uri="{D42A27DB-BD31-4B8C-83A1-F6EECF244321}">
                <p14:modId xmlns:p14="http://schemas.microsoft.com/office/powerpoint/2010/main" val="3198899022"/>
              </p:ext>
            </p:extLst>
          </p:nvPr>
        </p:nvGraphicFramePr>
        <p:xfrm>
          <a:off x="703385" y="1957755"/>
          <a:ext cx="7643446" cy="3892063"/>
        </p:xfrm>
        <a:graphic>
          <a:graphicData uri="http://schemas.openxmlformats.org/drawingml/2006/table">
            <a:tbl>
              <a:tblPr/>
              <a:tblGrid>
                <a:gridCol w="1771554">
                  <a:extLst>
                    <a:ext uri="{9D8B030D-6E8A-4147-A177-3AD203B41FA5}">
                      <a16:colId xmlns:a16="http://schemas.microsoft.com/office/drawing/2014/main" val="1703377643"/>
                    </a:ext>
                  </a:extLst>
                </a:gridCol>
                <a:gridCol w="1991551">
                  <a:extLst>
                    <a:ext uri="{9D8B030D-6E8A-4147-A177-3AD203B41FA5}">
                      <a16:colId xmlns:a16="http://schemas.microsoft.com/office/drawing/2014/main" val="3265580299"/>
                    </a:ext>
                  </a:extLst>
                </a:gridCol>
                <a:gridCol w="3880341">
                  <a:extLst>
                    <a:ext uri="{9D8B030D-6E8A-4147-A177-3AD203B41FA5}">
                      <a16:colId xmlns:a16="http://schemas.microsoft.com/office/drawing/2014/main" val="2512236878"/>
                    </a:ext>
                  </a:extLst>
                </a:gridCol>
              </a:tblGrid>
              <a:tr h="419303">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Operator</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Use </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Description</a:t>
                      </a:r>
                    </a:p>
                  </a:txBody>
                  <a:tcPr marL="90000" marR="90000" marT="62676"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3070448875"/>
                  </a:ext>
                </a:extLst>
              </a:tr>
              <a:tr h="559557">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&amp;=</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op1 &amp;=op2</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Equivalent  to op1=op1&amp; op2</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652885125"/>
                  </a:ext>
                </a:extLst>
              </a:tr>
              <a:tr h="524493">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 =</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Op1|=op2</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Equivalent  to op1=op1| op2</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304222087"/>
                  </a:ext>
                </a:extLst>
              </a:tr>
              <a:tr h="597543">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op1 ^=op2</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Equivalent  to op1=op1 ^ op2</a:t>
                      </a:r>
                    </a:p>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endPar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endParaRP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1202434711"/>
                  </a:ext>
                </a:extLst>
              </a:tr>
              <a:tr h="596081">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&lt;&lt;=</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op1 &lt;&lt;=op2</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Equivalent  to op1=op1&lt;&lt; op2</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3071324064"/>
                  </a:ext>
                </a:extLst>
              </a:tr>
              <a:tr h="597543">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&gt;&gt;=</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op1&gt;&gt;=op2</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Equivalent  to op1=op1&gt;&gt; op2</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1267803699"/>
                  </a:ext>
                </a:extLst>
              </a:tr>
              <a:tr h="597543">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&gt;&gt;&gt;=</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op1 &gt;&gt;&gt;=op2</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Equivalent  to op1=op1 &gt;&gt;&gt; op2</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2010382584"/>
                  </a:ext>
                </a:extLst>
              </a:tr>
            </a:tbl>
          </a:graphicData>
        </a:graphic>
      </p:graphicFrame>
    </p:spTree>
    <p:extLst>
      <p:ext uri="{BB962C8B-B14F-4D97-AF65-F5344CB8AC3E}">
        <p14:creationId xmlns:p14="http://schemas.microsoft.com/office/powerpoint/2010/main" val="11880530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Precedence</a:t>
            </a:r>
          </a:p>
        </p:txBody>
      </p:sp>
      <p:sp>
        <p:nvSpPr>
          <p:cNvPr id="3" name="Content Placeholder 2"/>
          <p:cNvSpPr>
            <a:spLocks noGrp="1"/>
          </p:cNvSpPr>
          <p:nvPr>
            <p:ph idx="1"/>
          </p:nvPr>
        </p:nvSpPr>
        <p:spPr/>
        <p:txBody>
          <a:bodyPr>
            <a:normAutofit/>
          </a:bodyPr>
          <a:lstStyle/>
          <a:p>
            <a:pPr marL="0" indent="0">
              <a:buNone/>
            </a:pPr>
            <a:r>
              <a:rPr lang="en-US" altLang="en-US" sz="1600" dirty="0">
                <a:cs typeface="Calibri" panose="020F0502020204030204" pitchFamily="34" charset="0"/>
              </a:rPr>
              <a:t>If in a expression there are more than one operators the order in which they are evaluated would be based on the operator precedence.</a:t>
            </a:r>
          </a:p>
          <a:p>
            <a:pPr marL="0" indent="0">
              <a:buNone/>
            </a:pPr>
            <a:endParaRPr lang="en-US" altLang="en-US" sz="1600" dirty="0">
              <a:cs typeface="Calibri" panose="020F0502020204030204" pitchFamily="34" charset="0"/>
            </a:endParaRPr>
          </a:p>
        </p:txBody>
      </p:sp>
      <p:graphicFrame>
        <p:nvGraphicFramePr>
          <p:cNvPr id="5" name="Group 3"/>
          <p:cNvGraphicFramePr>
            <a:graphicFrameLocks noGrp="1"/>
          </p:cNvGraphicFramePr>
          <p:nvPr>
            <p:extLst>
              <p:ext uri="{D42A27DB-BD31-4B8C-83A1-F6EECF244321}">
                <p14:modId xmlns:p14="http://schemas.microsoft.com/office/powerpoint/2010/main" val="245829183"/>
              </p:ext>
            </p:extLst>
          </p:nvPr>
        </p:nvGraphicFramePr>
        <p:xfrm>
          <a:off x="550984" y="2295525"/>
          <a:ext cx="7527803" cy="3724277"/>
        </p:xfrm>
        <a:graphic>
          <a:graphicData uri="http://schemas.openxmlformats.org/drawingml/2006/table">
            <a:tbl>
              <a:tblPr/>
              <a:tblGrid>
                <a:gridCol w="3534916">
                  <a:extLst>
                    <a:ext uri="{9D8B030D-6E8A-4147-A177-3AD203B41FA5}">
                      <a16:colId xmlns:a16="http://schemas.microsoft.com/office/drawing/2014/main" val="2261601189"/>
                    </a:ext>
                  </a:extLst>
                </a:gridCol>
                <a:gridCol w="3992887">
                  <a:extLst>
                    <a:ext uri="{9D8B030D-6E8A-4147-A177-3AD203B41FA5}">
                      <a16:colId xmlns:a16="http://schemas.microsoft.com/office/drawing/2014/main" val="3635089120"/>
                    </a:ext>
                  </a:extLst>
                </a:gridCol>
              </a:tblGrid>
              <a:tr h="433388">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Precedence</a:t>
                      </a:r>
                    </a:p>
                  </a:txBody>
                  <a:tcPr marL="90000" marR="90000" marT="60912"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ctr"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FFFFFF"/>
                          </a:solidFill>
                          <a:effectLst/>
                          <a:latin typeface="Arial" panose="020B0604020202020204" pitchFamily="34" charset="0"/>
                          <a:ea typeface="Microsoft YaHei" panose="020B0503020204020204" pitchFamily="34" charset="-122"/>
                          <a:cs typeface="Calibri" panose="020F0502020204030204" pitchFamily="34" charset="0"/>
                        </a:rPr>
                        <a:t>Operator </a:t>
                      </a:r>
                    </a:p>
                  </a:txBody>
                  <a:tcPr marL="90000" marR="90000" marT="60912" marB="4680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994653173"/>
                  </a:ext>
                </a:extLst>
              </a:tr>
              <a:tr h="579438">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1</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 ),[ ]</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1810906675"/>
                  </a:ext>
                </a:extLst>
              </a:tr>
              <a:tr h="541338">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2</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2319375845"/>
                  </a:ext>
                </a:extLst>
              </a:tr>
              <a:tr h="542925">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3</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4143657628"/>
                  </a:ext>
                </a:extLst>
              </a:tr>
              <a:tr h="541338">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4</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&lt;.&lt;=,&gt;,&gt;=</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4134968229"/>
                  </a:ext>
                </a:extLst>
              </a:tr>
              <a:tr h="542925">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5</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2311095347"/>
                  </a:ext>
                </a:extLst>
              </a:tr>
              <a:tr h="542925">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6</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Calibri" panose="020F0502020204030204" pitchFamily="34" charset="0"/>
                        </a:rPr>
                        <a:t>&amp;&amp;,||</a:t>
                      </a:r>
                    </a:p>
                  </a:txBody>
                  <a:tcPr marL="90000" marR="90000" marT="60912"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2077468966"/>
                  </a:ext>
                </a:extLst>
              </a:tr>
            </a:tbl>
          </a:graphicData>
        </a:graphic>
      </p:graphicFrame>
    </p:spTree>
    <p:extLst>
      <p:ext uri="{BB962C8B-B14F-4D97-AF65-F5344CB8AC3E}">
        <p14:creationId xmlns:p14="http://schemas.microsoft.com/office/powerpoint/2010/main" val="14953944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Operator Precedence Example</a:t>
            </a:r>
          </a:p>
        </p:txBody>
      </p:sp>
      <p:sp>
        <p:nvSpPr>
          <p:cNvPr id="3" name="Content Placeholder 2"/>
          <p:cNvSpPr>
            <a:spLocks noGrp="1"/>
          </p:cNvSpPr>
          <p:nvPr>
            <p:ph idx="1"/>
          </p:nvPr>
        </p:nvSpPr>
        <p:spPr/>
        <p:txBody>
          <a:bodyPr>
            <a:normAutofit/>
          </a:bodyPr>
          <a:lstStyle/>
          <a:p>
            <a:pPr marL="0" indent="0">
              <a:buNone/>
            </a:pPr>
            <a:r>
              <a:rPr lang="en-US" altLang="en-US" sz="1600" dirty="0">
                <a:cs typeface="Calibri" panose="020F0502020204030204" pitchFamily="34" charset="0"/>
              </a:rPr>
              <a:t>Let us analyze some examples to understand the precedence of operators</a:t>
            </a:r>
            <a:r>
              <a:rPr lang="en-US" altLang="en-US" sz="1600" dirty="0"/>
              <a:t>.</a:t>
            </a:r>
          </a:p>
          <a:p>
            <a:pPr marL="0" indent="0">
              <a:buNone/>
            </a:pPr>
            <a:r>
              <a:rPr lang="en-US" altLang="en-US" sz="1600" dirty="0">
                <a:cs typeface="Calibri" panose="020F0502020204030204" pitchFamily="34" charset="0"/>
              </a:rPr>
              <a:t>Example 1: </a:t>
            </a:r>
          </a:p>
          <a:p>
            <a:pPr marL="0" indent="0">
              <a:buNone/>
            </a:pPr>
            <a:endParaRPr lang="en-US" altLang="en-US" sz="1600" dirty="0">
              <a:cs typeface="Calibri" panose="020F0502020204030204" pitchFamily="34" charset="0"/>
            </a:endParaRPr>
          </a:p>
        </p:txBody>
      </p:sp>
      <p:sp>
        <p:nvSpPr>
          <p:cNvPr id="4" name="Rectangle 3"/>
          <p:cNvSpPr>
            <a:spLocks noChangeArrowheads="1"/>
          </p:cNvSpPr>
          <p:nvPr/>
        </p:nvSpPr>
        <p:spPr bwMode="auto">
          <a:xfrm>
            <a:off x="526630" y="2513991"/>
            <a:ext cx="6694544" cy="371513"/>
          </a:xfrm>
          <a:prstGeom prst="rect">
            <a:avLst/>
          </a:prstGeom>
          <a:gradFill rotWithShape="0">
            <a:gsLst>
              <a:gs pos="0">
                <a:srgbClr val="FFFFFF"/>
              </a:gs>
              <a:gs pos="100000">
                <a:srgbClr val="FFFFFF"/>
              </a:gs>
            </a:gsLst>
            <a:lin ang="5400000" scaled="1"/>
          </a:gradFill>
          <a:ln w="9360" cap="flat">
            <a:solidFill>
              <a:srgbClr val="C0504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914400" indent="-9128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b="0" dirty="0">
                <a:latin typeface="Calibri" panose="020F0502020204030204" pitchFamily="34" charset="0"/>
                <a:cs typeface="Calibri" panose="020F0502020204030204" pitchFamily="34" charset="0"/>
              </a:rPr>
              <a:t>result = (</a:t>
            </a:r>
            <a:r>
              <a:rPr lang="en-US" altLang="en-US" b="0" i="1" dirty="0">
                <a:latin typeface="Calibri" panose="020F0502020204030204" pitchFamily="34" charset="0"/>
                <a:cs typeface="Calibri" panose="020F0502020204030204" pitchFamily="34" charset="0"/>
              </a:rPr>
              <a:t>num1*num2) + num3 / num4;</a:t>
            </a:r>
          </a:p>
        </p:txBody>
      </p:sp>
      <p:sp>
        <p:nvSpPr>
          <p:cNvPr id="5" name="Rectangle 6"/>
          <p:cNvSpPr>
            <a:spLocks noChangeArrowheads="1"/>
          </p:cNvSpPr>
          <p:nvPr/>
        </p:nvSpPr>
        <p:spPr bwMode="auto">
          <a:xfrm>
            <a:off x="526629" y="3283928"/>
            <a:ext cx="6694545" cy="1079399"/>
          </a:xfrm>
          <a:prstGeom prst="rect">
            <a:avLst/>
          </a:prstGeom>
          <a:gradFill rotWithShape="0">
            <a:gsLst>
              <a:gs pos="0">
                <a:srgbClr val="FFFFFF"/>
              </a:gs>
              <a:gs pos="100000">
                <a:srgbClr val="FFFFFF"/>
              </a:gs>
            </a:gsLst>
            <a:lin ang="5400000" scaled="1"/>
          </a:gradFill>
          <a:ln w="9360" cap="flat">
            <a:solidFill>
              <a:srgbClr val="9BBB5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914400" indent="-9128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marL="7985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sz="1600" b="0" dirty="0">
                <a:latin typeface="Calibri" panose="020F0502020204030204" pitchFamily="34" charset="0"/>
                <a:cs typeface="Calibri" panose="020F0502020204030204" pitchFamily="34" charset="0"/>
              </a:rPr>
              <a:t>Here is the order on how the above expression is processed</a:t>
            </a:r>
          </a:p>
          <a:p>
            <a:pPr lvl="1">
              <a:buFont typeface="Times New Roman" panose="02020603050405020304" pitchFamily="18" charset="0"/>
              <a:buAutoNum type="arabicPeriod"/>
            </a:pPr>
            <a:r>
              <a:rPr lang="en-US" altLang="en-US" sz="1600" b="0" dirty="0">
                <a:latin typeface="Calibri" panose="020F0502020204030204" pitchFamily="34" charset="0"/>
                <a:cs typeface="Calibri" panose="020F0502020204030204" pitchFamily="34" charset="0"/>
              </a:rPr>
              <a:t>num1 </a:t>
            </a:r>
            <a:r>
              <a:rPr lang="en-US" altLang="en-US" sz="1600" b="0" dirty="0">
                <a:solidFill>
                  <a:srgbClr val="FF0000"/>
                </a:solidFill>
                <a:latin typeface="Calibri" panose="020F0502020204030204" pitchFamily="34" charset="0"/>
                <a:cs typeface="Calibri" panose="020F0502020204030204" pitchFamily="34" charset="0"/>
              </a:rPr>
              <a:t>*</a:t>
            </a:r>
            <a:r>
              <a:rPr lang="en-US" altLang="en-US" sz="1600" b="0" dirty="0">
                <a:latin typeface="Calibri" panose="020F0502020204030204" pitchFamily="34" charset="0"/>
                <a:cs typeface="Calibri" panose="020F0502020204030204" pitchFamily="34" charset="0"/>
              </a:rPr>
              <a:t> num2</a:t>
            </a:r>
          </a:p>
          <a:p>
            <a:pPr lvl="1">
              <a:buFont typeface="Times New Roman" panose="02020603050405020304" pitchFamily="18" charset="0"/>
              <a:buAutoNum type="arabicPeriod"/>
            </a:pPr>
            <a:r>
              <a:rPr lang="en-US" altLang="en-US" sz="1600" b="0" dirty="0">
                <a:latin typeface="Calibri" panose="020F0502020204030204" pitchFamily="34" charset="0"/>
                <a:cs typeface="Calibri" panose="020F0502020204030204" pitchFamily="34" charset="0"/>
              </a:rPr>
              <a:t>num3 </a:t>
            </a:r>
            <a:r>
              <a:rPr lang="en-US" altLang="en-US" sz="1600" b="0" dirty="0">
                <a:solidFill>
                  <a:srgbClr val="FF0000"/>
                </a:solidFill>
                <a:latin typeface="Calibri" panose="020F0502020204030204" pitchFamily="34" charset="0"/>
                <a:cs typeface="Calibri" panose="020F0502020204030204" pitchFamily="34" charset="0"/>
              </a:rPr>
              <a:t>/</a:t>
            </a:r>
            <a:r>
              <a:rPr lang="en-US" altLang="en-US" sz="1600" b="0" dirty="0">
                <a:latin typeface="Calibri" panose="020F0502020204030204" pitchFamily="34" charset="0"/>
                <a:cs typeface="Calibri" panose="020F0502020204030204" pitchFamily="34" charset="0"/>
              </a:rPr>
              <a:t> num4</a:t>
            </a:r>
          </a:p>
          <a:p>
            <a:pPr lvl="1">
              <a:buFont typeface="Times New Roman" panose="02020603050405020304" pitchFamily="18" charset="0"/>
              <a:buAutoNum type="arabicPeriod"/>
            </a:pPr>
            <a:r>
              <a:rPr lang="en-US" altLang="en-US" sz="1600" b="0" dirty="0">
                <a:latin typeface="Calibri" panose="020F0502020204030204" pitchFamily="34" charset="0"/>
                <a:cs typeface="Calibri" panose="020F0502020204030204" pitchFamily="34" charset="0"/>
              </a:rPr>
              <a:t>Final Result = result of step 1 </a:t>
            </a:r>
            <a:r>
              <a:rPr lang="en-US" altLang="en-US" sz="1600" b="0" dirty="0">
                <a:solidFill>
                  <a:srgbClr val="FF0000"/>
                </a:solidFill>
                <a:latin typeface="Calibri" panose="020F0502020204030204" pitchFamily="34" charset="0"/>
                <a:cs typeface="Calibri" panose="020F0502020204030204" pitchFamily="34" charset="0"/>
              </a:rPr>
              <a:t>+</a:t>
            </a:r>
            <a:r>
              <a:rPr lang="en-US" altLang="en-US" sz="1600" b="0" dirty="0">
                <a:latin typeface="Calibri" panose="020F0502020204030204" pitchFamily="34" charset="0"/>
                <a:cs typeface="Calibri" panose="020F0502020204030204" pitchFamily="34" charset="0"/>
              </a:rPr>
              <a:t> result of Step 2</a:t>
            </a:r>
          </a:p>
        </p:txBody>
      </p:sp>
    </p:spTree>
    <p:extLst>
      <p:ext uri="{BB962C8B-B14F-4D97-AF65-F5344CB8AC3E}">
        <p14:creationId xmlns:p14="http://schemas.microsoft.com/office/powerpoint/2010/main" val="9169276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altLang="en-US" sz="1600" dirty="0">
                <a:cs typeface="Calibri" panose="020F0502020204030204" pitchFamily="34" charset="0"/>
              </a:rPr>
              <a:t>Example 2: </a:t>
            </a:r>
          </a:p>
          <a:p>
            <a:pPr marL="0" indent="0">
              <a:buNone/>
            </a:pPr>
            <a:endParaRPr lang="en-US" dirty="0"/>
          </a:p>
        </p:txBody>
      </p:sp>
      <p:sp>
        <p:nvSpPr>
          <p:cNvPr id="4" name="Rectangle 3"/>
          <p:cNvSpPr>
            <a:spLocks noChangeArrowheads="1"/>
          </p:cNvSpPr>
          <p:nvPr/>
        </p:nvSpPr>
        <p:spPr bwMode="auto">
          <a:xfrm>
            <a:off x="526629" y="2080240"/>
            <a:ext cx="7585739" cy="371513"/>
          </a:xfrm>
          <a:prstGeom prst="rect">
            <a:avLst/>
          </a:prstGeom>
          <a:gradFill rotWithShape="0">
            <a:gsLst>
              <a:gs pos="0">
                <a:srgbClr val="FFFFFF"/>
              </a:gs>
              <a:gs pos="100000">
                <a:srgbClr val="FFFFFF"/>
              </a:gs>
            </a:gsLst>
            <a:lin ang="5400000" scaled="1"/>
          </a:gradFill>
          <a:ln w="9360" cap="flat">
            <a:solidFill>
              <a:srgbClr val="C0504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914400" indent="-9128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b="0" dirty="0">
                <a:latin typeface="Calibri" panose="020F0502020204030204" pitchFamily="34" charset="0"/>
                <a:cs typeface="Calibri" panose="020F0502020204030204" pitchFamily="34" charset="0"/>
              </a:rPr>
              <a:t>result = num1&gt;num2 &amp;&amp; num3&lt;=num4 || num5!=num6</a:t>
            </a:r>
            <a:endParaRPr lang="en-US" altLang="en-US" b="0" i="1" dirty="0">
              <a:latin typeface="Calibri" panose="020F0502020204030204" pitchFamily="34" charset="0"/>
              <a:cs typeface="Calibri" panose="020F0502020204030204" pitchFamily="34" charset="0"/>
            </a:endParaRPr>
          </a:p>
        </p:txBody>
      </p:sp>
      <p:sp>
        <p:nvSpPr>
          <p:cNvPr id="5" name="Rectangle 6"/>
          <p:cNvSpPr>
            <a:spLocks noChangeArrowheads="1"/>
          </p:cNvSpPr>
          <p:nvPr/>
        </p:nvSpPr>
        <p:spPr bwMode="auto">
          <a:xfrm>
            <a:off x="526629" y="2850177"/>
            <a:ext cx="7585740" cy="1571842"/>
          </a:xfrm>
          <a:prstGeom prst="rect">
            <a:avLst/>
          </a:prstGeom>
          <a:gradFill rotWithShape="0">
            <a:gsLst>
              <a:gs pos="0">
                <a:srgbClr val="FFFFFF"/>
              </a:gs>
              <a:gs pos="100000">
                <a:srgbClr val="FFFFFF"/>
              </a:gs>
            </a:gsLst>
            <a:lin ang="5400000" scaled="1"/>
          </a:gradFill>
          <a:ln w="9360" cap="flat">
            <a:solidFill>
              <a:srgbClr val="9BBB5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914400" indent="-9128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marL="7985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sz="1600" b="0" dirty="0">
                <a:latin typeface="Calibri" panose="020F0502020204030204" pitchFamily="34" charset="0"/>
                <a:cs typeface="Calibri" panose="020F0502020204030204" pitchFamily="34" charset="0"/>
              </a:rPr>
              <a:t>Here is the order on how the above expression is processed</a:t>
            </a:r>
          </a:p>
          <a:p>
            <a:pPr indent="-222250">
              <a:buClrTx/>
              <a:buFontTx/>
              <a:buAutoNum type="arabicPeriod"/>
            </a:pPr>
            <a:r>
              <a:rPr lang="en-US" altLang="en-US" sz="1600" b="0" dirty="0">
                <a:latin typeface="Calibri" panose="020F0502020204030204" pitchFamily="34" charset="0"/>
                <a:cs typeface="Calibri" panose="020F0502020204030204" pitchFamily="34" charset="0"/>
              </a:rPr>
              <a:t>num3&lt;=num4</a:t>
            </a:r>
          </a:p>
          <a:p>
            <a:pPr indent="-222250">
              <a:buFontTx/>
              <a:buAutoNum type="arabicPeriod"/>
            </a:pPr>
            <a:r>
              <a:rPr lang="en-US" altLang="en-US" sz="1600" b="0" dirty="0">
                <a:latin typeface="Calibri" panose="020F0502020204030204" pitchFamily="34" charset="0"/>
                <a:cs typeface="Calibri" panose="020F0502020204030204" pitchFamily="34" charset="0"/>
              </a:rPr>
              <a:t>num1&gt;num2</a:t>
            </a:r>
          </a:p>
          <a:p>
            <a:pPr indent="-222250">
              <a:buClrTx/>
              <a:buFontTx/>
              <a:buAutoNum type="arabicPeriod"/>
            </a:pPr>
            <a:r>
              <a:rPr lang="en-US" altLang="en-US" sz="1600" b="0" dirty="0">
                <a:latin typeface="Calibri" panose="020F0502020204030204" pitchFamily="34" charset="0"/>
                <a:cs typeface="Calibri" panose="020F0502020204030204" pitchFamily="34" charset="0"/>
              </a:rPr>
              <a:t>num5!=num6</a:t>
            </a:r>
          </a:p>
          <a:p>
            <a:pPr indent="-222250">
              <a:buClrTx/>
              <a:buFontTx/>
              <a:buAutoNum type="arabicPeriod"/>
            </a:pPr>
            <a:r>
              <a:rPr lang="en-US" altLang="en-US" sz="1600" b="0" dirty="0">
                <a:latin typeface="Calibri" panose="020F0502020204030204" pitchFamily="34" charset="0"/>
                <a:cs typeface="Calibri" panose="020F0502020204030204" pitchFamily="34" charset="0"/>
              </a:rPr>
              <a:t>Result of Step1 &amp;&amp; Result of Step2</a:t>
            </a:r>
          </a:p>
          <a:p>
            <a:pPr indent="-222250">
              <a:buClrTx/>
              <a:buFontTx/>
              <a:buAutoNum type="arabicPeriod"/>
            </a:pPr>
            <a:r>
              <a:rPr lang="en-US" altLang="en-US" sz="1600" b="0" dirty="0">
                <a:latin typeface="Calibri" panose="020F0502020204030204" pitchFamily="34" charset="0"/>
                <a:cs typeface="Calibri" panose="020F0502020204030204" pitchFamily="34" charset="0"/>
              </a:rPr>
              <a:t>Result of Step4 || Result of Step3</a:t>
            </a:r>
          </a:p>
        </p:txBody>
      </p:sp>
    </p:spTree>
    <p:extLst>
      <p:ext uri="{BB962C8B-B14F-4D97-AF65-F5344CB8AC3E}">
        <p14:creationId xmlns:p14="http://schemas.microsoft.com/office/powerpoint/2010/main" val="20762809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2E73-C25E-4764-B546-F3ED6E4D31C8}"/>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A5143FB2-84DC-471E-BF9F-CBB7A102485B}"/>
              </a:ext>
            </a:extLst>
          </p:cNvPr>
          <p:cNvSpPr>
            <a:spLocks noGrp="1"/>
          </p:cNvSpPr>
          <p:nvPr>
            <p:ph idx="1"/>
          </p:nvPr>
        </p:nvSpPr>
        <p:spPr/>
        <p:txBody>
          <a:bodyPr>
            <a:normAutofit lnSpcReduction="10000"/>
          </a:bodyPr>
          <a:lstStyle/>
          <a:p>
            <a:endParaRPr lang="en-US" dirty="0"/>
          </a:p>
          <a:p>
            <a:endParaRPr lang="en-US" dirty="0"/>
          </a:p>
          <a:p>
            <a:pPr marL="0" indent="0" algn="ctr">
              <a:buNone/>
            </a:pPr>
            <a:r>
              <a:rPr lang="en-US" sz="6000" dirty="0">
                <a:solidFill>
                  <a:srgbClr val="C00000"/>
                </a:solidFill>
                <a:latin typeface="Vivaldi" panose="03020602050506090804" pitchFamily="66" charset="0"/>
              </a:rPr>
              <a:t>You have successfully completed </a:t>
            </a:r>
            <a:r>
              <a:rPr lang="en-US" sz="6000" b="1" dirty="0">
                <a:solidFill>
                  <a:srgbClr val="C00000"/>
                </a:solidFill>
                <a:latin typeface="Trebuchet MS" panose="020B0603020202020204" pitchFamily="34" charset="0"/>
                <a:cs typeface="Gisha" panose="020B0502040204020203" pitchFamily="34" charset="-79"/>
              </a:rPr>
              <a:t>Language Fundamentals &amp; Operators</a:t>
            </a:r>
            <a:endParaRPr lang="en-US" sz="6600" b="1" dirty="0">
              <a:solidFill>
                <a:srgbClr val="C00000"/>
              </a:solidFill>
              <a:latin typeface="Trebuchet MS" panose="020B0603020202020204" pitchFamily="34" charset="0"/>
              <a:cs typeface="Gisha" panose="020B0502040204020203" pitchFamily="34" charset="-79"/>
            </a:endParaRPr>
          </a:p>
        </p:txBody>
      </p:sp>
      <p:sp>
        <p:nvSpPr>
          <p:cNvPr id="4" name="Title 1">
            <a:extLst>
              <a:ext uri="{FF2B5EF4-FFF2-40B4-BE49-F238E27FC236}">
                <a16:creationId xmlns:a16="http://schemas.microsoft.com/office/drawing/2014/main" id="{74E4FA99-EE56-4F03-9AFC-E86EF738A22F}"/>
              </a:ext>
            </a:extLst>
          </p:cNvPr>
          <p:cNvSpPr txBox="1">
            <a:spLocks/>
          </p:cNvSpPr>
          <p:nvPr/>
        </p:nvSpPr>
        <p:spPr>
          <a:xfrm>
            <a:off x="1449977" y="12425"/>
            <a:ext cx="7694023" cy="1132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bg1">
                    <a:lumMod val="95000"/>
                  </a:schemeClr>
                </a:solidFill>
                <a:latin typeface="Arial Black" panose="020B0A04020102020204" pitchFamily="34" charset="0"/>
                <a:ea typeface="+mj-ea"/>
                <a:cs typeface="+mj-cs"/>
              </a:defRPr>
            </a:lvl1pPr>
          </a:lstStyle>
          <a:p>
            <a:r>
              <a:rPr lang="en-US" dirty="0"/>
              <a:t>Thank you</a:t>
            </a:r>
          </a:p>
        </p:txBody>
      </p:sp>
    </p:spTree>
    <p:extLst>
      <p:ext uri="{BB962C8B-B14F-4D97-AF65-F5344CB8AC3E}">
        <p14:creationId xmlns:p14="http://schemas.microsoft.com/office/powerpoint/2010/main" val="9680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F51E-3693-4BBC-934D-D7D858A3AFC7}"/>
              </a:ext>
            </a:extLst>
          </p:cNvPr>
          <p:cNvSpPr>
            <a:spLocks noGrp="1"/>
          </p:cNvSpPr>
          <p:nvPr>
            <p:ph type="title"/>
          </p:nvPr>
        </p:nvSpPr>
        <p:spPr/>
        <p:txBody>
          <a:bodyPr/>
          <a:lstStyle/>
          <a:p>
            <a:r>
              <a:rPr lang="en-US" dirty="0"/>
              <a:t>Primitive Data Types</a:t>
            </a:r>
          </a:p>
        </p:txBody>
      </p:sp>
      <p:sp>
        <p:nvSpPr>
          <p:cNvPr id="3" name="Content Placeholder 2">
            <a:extLst>
              <a:ext uri="{FF2B5EF4-FFF2-40B4-BE49-F238E27FC236}">
                <a16:creationId xmlns:a16="http://schemas.microsoft.com/office/drawing/2014/main" id="{2131D0AB-5919-4D5B-AB4F-4B84D9CA55B2}"/>
              </a:ext>
            </a:extLst>
          </p:cNvPr>
          <p:cNvSpPr>
            <a:spLocks noGrp="1"/>
          </p:cNvSpPr>
          <p:nvPr>
            <p:ph idx="1"/>
          </p:nvPr>
        </p:nvSpPr>
        <p:spPr/>
        <p:txBody>
          <a:bodyPr/>
          <a:lstStyle/>
          <a:p>
            <a:pPr marL="0" indent="0">
              <a:buClrTx/>
              <a:buFontTx/>
              <a:buNone/>
            </a:pPr>
            <a:r>
              <a:rPr lang="zh-CN" altLang="en-US" sz="2000" dirty="0">
                <a:ea typeface="MS PGothic" panose="020B0600070205080204" pitchFamily="34" charset="-128"/>
              </a:rPr>
              <a:t>Java, like other programming languages such as C and C++, supports basic built-in data types, which are also called primitive data types.</a:t>
            </a:r>
          </a:p>
          <a:p>
            <a:pPr>
              <a:buClrTx/>
              <a:buFontTx/>
              <a:buNone/>
            </a:pPr>
            <a:r>
              <a:rPr lang="zh-CN" altLang="en-US" sz="2000" dirty="0">
                <a:ea typeface="MS PGothic" panose="020B0600070205080204" pitchFamily="34" charset="-128"/>
              </a:rPr>
              <a:t>There are eight primitive data types in Java they are,</a:t>
            </a:r>
          </a:p>
          <a:p>
            <a:pPr marL="0" indent="0">
              <a:buNone/>
            </a:pPr>
            <a:endParaRPr lang="en-US" dirty="0"/>
          </a:p>
        </p:txBody>
      </p:sp>
      <p:graphicFrame>
        <p:nvGraphicFramePr>
          <p:cNvPr id="4" name="Group 4">
            <a:extLst>
              <a:ext uri="{FF2B5EF4-FFF2-40B4-BE49-F238E27FC236}">
                <a16:creationId xmlns:a16="http://schemas.microsoft.com/office/drawing/2014/main" id="{EC7AD646-2A8E-4DD4-BD34-47888FB900BF}"/>
              </a:ext>
            </a:extLst>
          </p:cNvPr>
          <p:cNvGraphicFramePr>
            <a:graphicFrameLocks noGrp="1"/>
          </p:cNvGraphicFramePr>
          <p:nvPr>
            <p:extLst>
              <p:ext uri="{D42A27DB-BD31-4B8C-83A1-F6EECF244321}">
                <p14:modId xmlns:p14="http://schemas.microsoft.com/office/powerpoint/2010/main" val="1099346712"/>
              </p:ext>
            </p:extLst>
          </p:nvPr>
        </p:nvGraphicFramePr>
        <p:xfrm>
          <a:off x="532660" y="2700996"/>
          <a:ext cx="7978294" cy="3301255"/>
        </p:xfrm>
        <a:graphic>
          <a:graphicData uri="http://schemas.openxmlformats.org/drawingml/2006/table">
            <a:tbl>
              <a:tblPr/>
              <a:tblGrid>
                <a:gridCol w="1618549">
                  <a:extLst>
                    <a:ext uri="{9D8B030D-6E8A-4147-A177-3AD203B41FA5}">
                      <a16:colId xmlns:a16="http://schemas.microsoft.com/office/drawing/2014/main" val="824427330"/>
                    </a:ext>
                  </a:extLst>
                </a:gridCol>
                <a:gridCol w="1994663">
                  <a:extLst>
                    <a:ext uri="{9D8B030D-6E8A-4147-A177-3AD203B41FA5}">
                      <a16:colId xmlns:a16="http://schemas.microsoft.com/office/drawing/2014/main" val="96436635"/>
                    </a:ext>
                  </a:extLst>
                </a:gridCol>
                <a:gridCol w="2217734">
                  <a:extLst>
                    <a:ext uri="{9D8B030D-6E8A-4147-A177-3AD203B41FA5}">
                      <a16:colId xmlns:a16="http://schemas.microsoft.com/office/drawing/2014/main" val="4101719999"/>
                    </a:ext>
                  </a:extLst>
                </a:gridCol>
                <a:gridCol w="2147348">
                  <a:extLst>
                    <a:ext uri="{9D8B030D-6E8A-4147-A177-3AD203B41FA5}">
                      <a16:colId xmlns:a16="http://schemas.microsoft.com/office/drawing/2014/main" val="4283128620"/>
                    </a:ext>
                  </a:extLst>
                </a:gridCol>
              </a:tblGrid>
              <a:tr h="363442">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Data Type</a:t>
                      </a:r>
                    </a:p>
                  </a:txBody>
                  <a:tcPr marL="90000" marR="90000" marT="62676" marB="46800" horzOverflow="overflow">
                    <a:lnL w="12700" cap="flat" cmpd="sng" algn="ctr">
                      <a:solidFill>
                        <a:schemeClr val="tx1"/>
                      </a:solidFill>
                      <a:prstDash val="solid"/>
                      <a:round/>
                      <a:headEnd type="none" w="med" len="med"/>
                      <a:tailEnd type="none" w="med" len="med"/>
                    </a:lnL>
                    <a:lnR w="1152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BACC6"/>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Size  In Bits</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BACC6"/>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Range </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BACC6"/>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Default Value</a:t>
                      </a:r>
                    </a:p>
                  </a:txBody>
                  <a:tcPr marL="90000" marR="90000" marT="62676" marB="46800" horzOverflow="overflow">
                    <a:lnL w="1152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BACC6"/>
                    </a:solidFill>
                  </a:tcPr>
                </a:tc>
                <a:extLst>
                  <a:ext uri="{0D108BD9-81ED-4DB2-BD59-A6C34878D82A}">
                    <a16:rowId xmlns:a16="http://schemas.microsoft.com/office/drawing/2014/main" val="1984408001"/>
                  </a:ext>
                </a:extLst>
              </a:tr>
              <a:tr h="363442">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err="1">
                          <a:ln>
                            <a:noFill/>
                          </a:ln>
                          <a:solidFill>
                            <a:srgbClr val="000000"/>
                          </a:solidFill>
                          <a:effectLst/>
                          <a:latin typeface="Arial" panose="020B0604020202020204" pitchFamily="34" charset="0"/>
                          <a:ea typeface="Microsoft YaHei" panose="020B0503020204020204" pitchFamily="34" charset="-122"/>
                        </a:rPr>
                        <a:t>boolean</a:t>
                      </a:r>
                      <a:endPar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lnL w="12700" cap="flat" cmpd="sng" algn="ctr">
                      <a:solidFill>
                        <a:schemeClr val="tx1"/>
                      </a:solidFill>
                      <a:prstDash val="solid"/>
                      <a:round/>
                      <a:headEnd type="none" w="med" len="med"/>
                      <a:tailEnd type="none" w="med" len="med"/>
                    </a:lnL>
                    <a:lnR w="1152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E2EA"/>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1</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E2EA"/>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true or false</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E2EA"/>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false</a:t>
                      </a:r>
                    </a:p>
                  </a:txBody>
                  <a:tcPr marL="90000" marR="90000" marT="62676" marB="46800" horzOverflow="overflow">
                    <a:lnL w="1152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E2EA"/>
                    </a:solidFill>
                  </a:tcPr>
                </a:tc>
                <a:extLst>
                  <a:ext uri="{0D108BD9-81ED-4DB2-BD59-A6C34878D82A}">
                    <a16:rowId xmlns:a16="http://schemas.microsoft.com/office/drawing/2014/main" val="587456217"/>
                  </a:ext>
                </a:extLst>
              </a:tr>
              <a:tr h="363442">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byte</a:t>
                      </a:r>
                    </a:p>
                  </a:txBody>
                  <a:tcPr marL="90000" marR="90000" marT="62676" marB="46800" horzOverflow="overflow">
                    <a:lnL w="12700" cap="flat" cmpd="sng" algn="ctr">
                      <a:solidFill>
                        <a:schemeClr val="tx1"/>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8F1F5"/>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8</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8F1F5"/>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–2</a:t>
                      </a:r>
                      <a:r>
                        <a:rPr kumimoji="0" lang="en-IN" altLang="en-US" sz="1800" b="0" i="0" u="none" strike="noStrike" cap="none" normalizeH="0" baseline="30000">
                          <a:ln>
                            <a:noFill/>
                          </a:ln>
                          <a:solidFill>
                            <a:srgbClr val="000000"/>
                          </a:solidFill>
                          <a:effectLst/>
                          <a:latin typeface="Arial" panose="020B0604020202020204" pitchFamily="34" charset="0"/>
                          <a:ea typeface="Microsoft YaHei" panose="020B0503020204020204" pitchFamily="34" charset="-122"/>
                        </a:rPr>
                        <a:t>7 </a:t>
                      </a: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to 2</a:t>
                      </a:r>
                      <a:r>
                        <a:rPr kumimoji="0" lang="en-IN" altLang="en-US" sz="1800" b="0" i="0" u="none" strike="noStrike" cap="none" normalizeH="0" baseline="30000">
                          <a:ln>
                            <a:noFill/>
                          </a:ln>
                          <a:solidFill>
                            <a:srgbClr val="000000"/>
                          </a:solidFill>
                          <a:effectLst/>
                          <a:latin typeface="Arial" panose="020B0604020202020204" pitchFamily="34" charset="0"/>
                          <a:ea typeface="Microsoft YaHei" panose="020B0503020204020204" pitchFamily="34" charset="-122"/>
                        </a:rPr>
                        <a:t>7</a:t>
                      </a: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 – 1</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8F1F5"/>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0</a:t>
                      </a:r>
                    </a:p>
                  </a:txBody>
                  <a:tcPr marL="90000" marR="90000" marT="62676" marB="46800" horzOverflow="overflow">
                    <a:lnL w="1152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8F1F5"/>
                    </a:solidFill>
                  </a:tcPr>
                </a:tc>
                <a:extLst>
                  <a:ext uri="{0D108BD9-81ED-4DB2-BD59-A6C34878D82A}">
                    <a16:rowId xmlns:a16="http://schemas.microsoft.com/office/drawing/2014/main" val="2276480134"/>
                  </a:ext>
                </a:extLst>
              </a:tr>
              <a:tr h="384303">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short</a:t>
                      </a:r>
                    </a:p>
                  </a:txBody>
                  <a:tcPr marL="90000" marR="90000" marT="62676" marB="46800" horzOverflow="overflow">
                    <a:lnL w="12700" cap="flat" cmpd="sng" algn="ctr">
                      <a:solidFill>
                        <a:schemeClr val="tx1"/>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E2EA"/>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16</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E2EA"/>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–2</a:t>
                      </a:r>
                      <a:r>
                        <a:rPr kumimoji="0" lang="en-IN" altLang="en-US" sz="1800" b="0" i="0" u="none" strike="noStrike" cap="none" normalizeH="0" baseline="30000">
                          <a:ln>
                            <a:noFill/>
                          </a:ln>
                          <a:solidFill>
                            <a:srgbClr val="000000"/>
                          </a:solidFill>
                          <a:effectLst/>
                          <a:latin typeface="Arial" panose="020B0604020202020204" pitchFamily="34" charset="0"/>
                          <a:ea typeface="Microsoft YaHei" panose="020B0503020204020204" pitchFamily="34" charset="-122"/>
                        </a:rPr>
                        <a:t>15</a:t>
                      </a: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 to 2</a:t>
                      </a:r>
                      <a:r>
                        <a:rPr kumimoji="0" lang="en-IN" altLang="en-US" sz="1800" b="0" i="0" u="none" strike="noStrike" cap="none" normalizeH="0" baseline="30000">
                          <a:ln>
                            <a:noFill/>
                          </a:ln>
                          <a:solidFill>
                            <a:srgbClr val="000000"/>
                          </a:solidFill>
                          <a:effectLst/>
                          <a:latin typeface="Arial" panose="020B0604020202020204" pitchFamily="34" charset="0"/>
                          <a:ea typeface="Microsoft YaHei" panose="020B0503020204020204" pitchFamily="34" charset="-122"/>
                        </a:rPr>
                        <a:t>15 </a:t>
                      </a: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 1</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E2EA"/>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0</a:t>
                      </a:r>
                    </a:p>
                  </a:txBody>
                  <a:tcPr marL="90000" marR="90000" marT="62676" marB="46800" horzOverflow="overflow">
                    <a:lnL w="1152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E2EA"/>
                    </a:solidFill>
                  </a:tcPr>
                </a:tc>
                <a:extLst>
                  <a:ext uri="{0D108BD9-81ED-4DB2-BD59-A6C34878D82A}">
                    <a16:rowId xmlns:a16="http://schemas.microsoft.com/office/drawing/2014/main" val="2658129070"/>
                  </a:ext>
                </a:extLst>
              </a:tr>
              <a:tr h="363442">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int</a:t>
                      </a:r>
                    </a:p>
                  </a:txBody>
                  <a:tcPr marL="90000" marR="90000" marT="62676" marB="46800" horzOverflow="overflow">
                    <a:lnL w="12700" cap="flat" cmpd="sng" algn="ctr">
                      <a:solidFill>
                        <a:schemeClr val="tx1"/>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8F1F5"/>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32</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8F1F5"/>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–2</a:t>
                      </a:r>
                      <a:r>
                        <a:rPr kumimoji="0" lang="en-IN" altLang="en-US" sz="1800" b="0" i="0" u="none" strike="noStrike" cap="none" normalizeH="0" baseline="30000">
                          <a:ln>
                            <a:noFill/>
                          </a:ln>
                          <a:solidFill>
                            <a:srgbClr val="000000"/>
                          </a:solidFill>
                          <a:effectLst/>
                          <a:latin typeface="Arial" panose="020B0604020202020204" pitchFamily="34" charset="0"/>
                          <a:ea typeface="Microsoft YaHei" panose="020B0503020204020204" pitchFamily="34" charset="-122"/>
                        </a:rPr>
                        <a:t>31</a:t>
                      </a: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 to 2</a:t>
                      </a:r>
                      <a:r>
                        <a:rPr kumimoji="0" lang="en-IN" altLang="en-US" sz="1800" b="0" i="0" u="none" strike="noStrike" cap="none" normalizeH="0" baseline="30000">
                          <a:ln>
                            <a:noFill/>
                          </a:ln>
                          <a:solidFill>
                            <a:srgbClr val="000000"/>
                          </a:solidFill>
                          <a:effectLst/>
                          <a:latin typeface="Arial" panose="020B0604020202020204" pitchFamily="34" charset="0"/>
                          <a:ea typeface="Microsoft YaHei" panose="020B0503020204020204" pitchFamily="34" charset="-122"/>
                        </a:rPr>
                        <a:t>31</a:t>
                      </a: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 – 1</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8F1F5"/>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0</a:t>
                      </a:r>
                    </a:p>
                  </a:txBody>
                  <a:tcPr marL="90000" marR="90000" marT="62676" marB="46800" horzOverflow="overflow">
                    <a:lnL w="1152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8F1F5"/>
                    </a:solidFill>
                  </a:tcPr>
                </a:tc>
                <a:extLst>
                  <a:ext uri="{0D108BD9-81ED-4DB2-BD59-A6C34878D82A}">
                    <a16:rowId xmlns:a16="http://schemas.microsoft.com/office/drawing/2014/main" val="1814676792"/>
                  </a:ext>
                </a:extLst>
              </a:tr>
              <a:tr h="363442">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long</a:t>
                      </a:r>
                    </a:p>
                  </a:txBody>
                  <a:tcPr marL="90000" marR="90000" marT="62676" marB="46800" horzOverflow="overflow">
                    <a:lnL w="12700" cap="flat" cmpd="sng" algn="ctr">
                      <a:solidFill>
                        <a:schemeClr val="tx1"/>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E2EA"/>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64</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E2EA"/>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–2</a:t>
                      </a:r>
                      <a:r>
                        <a:rPr kumimoji="0" lang="en-IN" altLang="en-US" sz="1800" b="0" i="0" u="none" strike="noStrike" cap="none" normalizeH="0" baseline="30000">
                          <a:ln>
                            <a:noFill/>
                          </a:ln>
                          <a:solidFill>
                            <a:srgbClr val="000000"/>
                          </a:solidFill>
                          <a:effectLst/>
                          <a:latin typeface="Arial" panose="020B0604020202020204" pitchFamily="34" charset="0"/>
                          <a:ea typeface="Microsoft YaHei" panose="020B0503020204020204" pitchFamily="34" charset="-122"/>
                        </a:rPr>
                        <a:t>63</a:t>
                      </a: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 to 2</a:t>
                      </a:r>
                      <a:r>
                        <a:rPr kumimoji="0" lang="en-IN" altLang="en-US" sz="1800" b="0" i="0" u="none" strike="noStrike" cap="none" normalizeH="0" baseline="30000">
                          <a:ln>
                            <a:noFill/>
                          </a:ln>
                          <a:solidFill>
                            <a:srgbClr val="000000"/>
                          </a:solidFill>
                          <a:effectLst/>
                          <a:latin typeface="Arial" panose="020B0604020202020204" pitchFamily="34" charset="0"/>
                          <a:ea typeface="Microsoft YaHei" panose="020B0503020204020204" pitchFamily="34" charset="-122"/>
                        </a:rPr>
                        <a:t>63</a:t>
                      </a: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 – 1</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E2EA"/>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0L</a:t>
                      </a:r>
                    </a:p>
                  </a:txBody>
                  <a:tcPr marL="90000" marR="90000" marT="62676" marB="46800" horzOverflow="overflow">
                    <a:lnL w="1152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E2EA"/>
                    </a:solidFill>
                  </a:tcPr>
                </a:tc>
                <a:extLst>
                  <a:ext uri="{0D108BD9-81ED-4DB2-BD59-A6C34878D82A}">
                    <a16:rowId xmlns:a16="http://schemas.microsoft.com/office/drawing/2014/main" val="596753965"/>
                  </a:ext>
                </a:extLst>
              </a:tr>
              <a:tr h="363442">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float</a:t>
                      </a:r>
                    </a:p>
                  </a:txBody>
                  <a:tcPr marL="90000" marR="90000" marT="62676" marB="46800" horzOverflow="overflow">
                    <a:lnL w="12700" cap="flat" cmpd="sng" algn="ctr">
                      <a:solidFill>
                        <a:schemeClr val="tx1"/>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8F1F5"/>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32</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8F1F5"/>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–2</a:t>
                      </a:r>
                      <a:r>
                        <a:rPr kumimoji="0" lang="en-IN" altLang="en-US" sz="1800" b="0" i="0" u="none" strike="noStrike" cap="none" normalizeH="0" baseline="30000">
                          <a:ln>
                            <a:noFill/>
                          </a:ln>
                          <a:solidFill>
                            <a:srgbClr val="000000"/>
                          </a:solidFill>
                          <a:effectLst/>
                          <a:latin typeface="Arial" panose="020B0604020202020204" pitchFamily="34" charset="0"/>
                          <a:ea typeface="Microsoft YaHei" panose="020B0503020204020204" pitchFamily="34" charset="-122"/>
                        </a:rPr>
                        <a:t>31</a:t>
                      </a: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 to 2</a:t>
                      </a:r>
                      <a:r>
                        <a:rPr kumimoji="0" lang="en-IN" altLang="en-US" sz="1800" b="0" i="0" u="none" strike="noStrike" cap="none" normalizeH="0" baseline="30000">
                          <a:ln>
                            <a:noFill/>
                          </a:ln>
                          <a:solidFill>
                            <a:srgbClr val="000000"/>
                          </a:solidFill>
                          <a:effectLst/>
                          <a:latin typeface="Arial" panose="020B0604020202020204" pitchFamily="34" charset="0"/>
                          <a:ea typeface="Microsoft YaHei" panose="020B0503020204020204" pitchFamily="34" charset="-122"/>
                        </a:rPr>
                        <a:t>31</a:t>
                      </a: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 – 1</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8F1F5"/>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0.0f</a:t>
                      </a:r>
                    </a:p>
                  </a:txBody>
                  <a:tcPr marL="90000" marR="90000" marT="62676" marB="46800" horzOverflow="overflow">
                    <a:lnL w="1152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8F1F5"/>
                    </a:solidFill>
                  </a:tcPr>
                </a:tc>
                <a:extLst>
                  <a:ext uri="{0D108BD9-81ED-4DB2-BD59-A6C34878D82A}">
                    <a16:rowId xmlns:a16="http://schemas.microsoft.com/office/drawing/2014/main" val="2263972211"/>
                  </a:ext>
                </a:extLst>
              </a:tr>
              <a:tr h="363442">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double</a:t>
                      </a:r>
                    </a:p>
                  </a:txBody>
                  <a:tcPr marL="90000" marR="90000" marT="62676" marB="46800" horzOverflow="overflow">
                    <a:lnL w="12700" cap="flat" cmpd="sng" algn="ctr">
                      <a:solidFill>
                        <a:schemeClr val="tx1"/>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E2EA"/>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64</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E2EA"/>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–2</a:t>
                      </a:r>
                      <a:r>
                        <a:rPr kumimoji="0" lang="en-IN" altLang="en-US" sz="1800" b="0" i="0" u="none" strike="noStrike" cap="none" normalizeH="0" baseline="30000">
                          <a:ln>
                            <a:noFill/>
                          </a:ln>
                          <a:solidFill>
                            <a:srgbClr val="000000"/>
                          </a:solidFill>
                          <a:effectLst/>
                          <a:latin typeface="Arial" panose="020B0604020202020204" pitchFamily="34" charset="0"/>
                          <a:ea typeface="Microsoft YaHei" panose="020B0503020204020204" pitchFamily="34" charset="-122"/>
                        </a:rPr>
                        <a:t>63 </a:t>
                      </a: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to 2</a:t>
                      </a:r>
                      <a:r>
                        <a:rPr kumimoji="0" lang="en-IN" altLang="en-US" sz="1800" b="0" i="0" u="none" strike="noStrike" cap="none" normalizeH="0" baseline="30000">
                          <a:ln>
                            <a:noFill/>
                          </a:ln>
                          <a:solidFill>
                            <a:srgbClr val="000000"/>
                          </a:solidFill>
                          <a:effectLst/>
                          <a:latin typeface="Arial" panose="020B0604020202020204" pitchFamily="34" charset="0"/>
                          <a:ea typeface="Microsoft YaHei" panose="020B0503020204020204" pitchFamily="34" charset="-122"/>
                        </a:rPr>
                        <a:t>63 </a:t>
                      </a: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 1</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E2EA"/>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0.0d</a:t>
                      </a:r>
                    </a:p>
                  </a:txBody>
                  <a:tcPr marL="90000" marR="90000" marT="62676" marB="46800" horzOverflow="overflow">
                    <a:lnL w="1152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FE2EA"/>
                    </a:solidFill>
                  </a:tcPr>
                </a:tc>
                <a:extLst>
                  <a:ext uri="{0D108BD9-81ED-4DB2-BD59-A6C34878D82A}">
                    <a16:rowId xmlns:a16="http://schemas.microsoft.com/office/drawing/2014/main" val="2654907997"/>
                  </a:ext>
                </a:extLst>
              </a:tr>
              <a:tr h="363442">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char</a:t>
                      </a:r>
                    </a:p>
                  </a:txBody>
                  <a:tcPr marL="90000" marR="90000" marT="62676" marB="46800" horzOverflow="overflow">
                    <a:lnL w="12700" cap="flat" cmpd="sng" algn="ctr">
                      <a:solidFill>
                        <a:schemeClr val="tx1"/>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1F5"/>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16</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1F5"/>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0 to 2</a:t>
                      </a:r>
                      <a:r>
                        <a:rPr kumimoji="0" lang="en-IN" altLang="en-US" sz="1800" b="0" i="0" u="none" strike="noStrike" cap="none" normalizeH="0" baseline="30000">
                          <a:ln>
                            <a:noFill/>
                          </a:ln>
                          <a:solidFill>
                            <a:srgbClr val="000000"/>
                          </a:solidFill>
                          <a:effectLst/>
                          <a:latin typeface="Arial" panose="020B0604020202020204" pitchFamily="34" charset="0"/>
                          <a:ea typeface="Microsoft YaHei" panose="020B0503020204020204" pitchFamily="34" charset="-122"/>
                        </a:rPr>
                        <a:t>15 </a:t>
                      </a:r>
                      <a:r>
                        <a:rPr kumimoji="0" lang="en-IN" altLang="en-US"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 1</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1F5"/>
                    </a:solidFill>
                  </a:tcPr>
                </a:tc>
                <a:tc>
                  <a:txBody>
                    <a:bodyPr/>
                    <a:lstStyle>
                      <a:lvl1pPr>
                        <a:spcBef>
                          <a:spcPts val="650"/>
                        </a:spcBef>
                        <a:tabLst>
                          <a:tab pos="0" algn="l"/>
                          <a:tab pos="914400" algn="l"/>
                          <a:tab pos="1828800" algn="l"/>
                          <a:tab pos="2743200" algn="l"/>
                          <a:tab pos="3657600" algn="l"/>
                          <a:tab pos="4572000" algn="l"/>
                          <a:tab pos="5486400" algn="l"/>
                          <a:tab pos="6400800" algn="l"/>
                          <a:tab pos="7315200" algn="l"/>
                          <a:tab pos="8229600" algn="l"/>
                          <a:tab pos="9144000" algn="l"/>
                        </a:tabLst>
                        <a:defRPr sz="2200">
                          <a:solidFill>
                            <a:srgbClr val="000000"/>
                          </a:solidFill>
                          <a:latin typeface="Calibri" panose="020F0502020204030204" pitchFamily="34" charset="0"/>
                          <a:ea typeface="SimSun" panose="02010600030101010101" pitchFamily="2" charset="-122"/>
                        </a:defRPr>
                      </a:lvl1pPr>
                      <a:lvl2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Lst>
                        <a:defRPr sz="2000">
                          <a:solidFill>
                            <a:srgbClr val="000000"/>
                          </a:solidFill>
                          <a:latin typeface="Calibri" panose="020F0502020204030204" pitchFamily="34" charset="0"/>
                          <a:ea typeface="SimSun" panose="02010600030101010101" pitchFamily="2" charset="-122"/>
                        </a:defRPr>
                      </a:lvl2pPr>
                      <a:lvl3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Calibri" panose="020F0502020204030204" pitchFamily="34" charset="0"/>
                          <a:ea typeface="SimSun" panose="02010600030101010101" pitchFamily="2" charset="-122"/>
                        </a:defRPr>
                      </a:lvl3pPr>
                      <a:lvl4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Lst>
                        <a:defRPr sz="1600">
                          <a:solidFill>
                            <a:srgbClr val="000000"/>
                          </a:solidFill>
                          <a:latin typeface="Calibri" panose="020F0502020204030204" pitchFamily="34" charset="0"/>
                          <a:ea typeface="SimSun" panose="02010600030101010101" pitchFamily="2" charset="-122"/>
                        </a:defRPr>
                      </a:lvl4pPr>
                      <a:lvl5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Lst>
                        <a:defRPr sz="1400">
                          <a:solidFill>
                            <a:srgbClr val="000000"/>
                          </a:solidFill>
                          <a:latin typeface="Calibri" panose="020F0502020204030204" pitchFamily="34" charset="0"/>
                          <a:ea typeface="SimSun" panose="02010600030101010101" pitchFamily="2" charset="-122"/>
                        </a:defRPr>
                      </a:lvl9pPr>
                    </a:lstStyle>
                    <a:p>
                      <a:pPr marL="0" marR="0" lvl="0" indent="0" algn="l" defTabSz="449263" rtl="0" eaLnBrk="1" fontAlgn="base" latinLnBrk="0" hangingPunct="1">
                        <a:lnSpc>
                          <a:spcPct val="93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Lst>
                      </a:pPr>
                      <a:r>
                        <a:rPr kumimoji="0" lang="en-IN" altLang="en-US"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‘\u0000’</a:t>
                      </a:r>
                    </a:p>
                  </a:txBody>
                  <a:tcPr marL="90000" marR="90000" marT="62676" marB="46800" horzOverflow="overflow">
                    <a:lnL w="1152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152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1F5"/>
                    </a:solidFill>
                  </a:tcPr>
                </a:tc>
                <a:extLst>
                  <a:ext uri="{0D108BD9-81ED-4DB2-BD59-A6C34878D82A}">
                    <a16:rowId xmlns:a16="http://schemas.microsoft.com/office/drawing/2014/main" val="1375928407"/>
                  </a:ext>
                </a:extLst>
              </a:tr>
            </a:tbl>
          </a:graphicData>
        </a:graphic>
      </p:graphicFrame>
    </p:spTree>
    <p:extLst>
      <p:ext uri="{BB962C8B-B14F-4D97-AF65-F5344CB8AC3E}">
        <p14:creationId xmlns:p14="http://schemas.microsoft.com/office/powerpoint/2010/main" val="2957809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9E1CEAA6-88AE-41FE-8A4A-77D369D21C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5206" y="2954215"/>
            <a:ext cx="2060575" cy="17021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itle 1">
            <a:extLst>
              <a:ext uri="{FF2B5EF4-FFF2-40B4-BE49-F238E27FC236}">
                <a16:creationId xmlns:a16="http://schemas.microsoft.com/office/drawing/2014/main" id="{3A94778C-EB0E-4DCF-8DE1-1BDED8DB55E1}"/>
              </a:ext>
            </a:extLst>
          </p:cNvPr>
          <p:cNvSpPr>
            <a:spLocks noGrp="1"/>
          </p:cNvSpPr>
          <p:nvPr>
            <p:ph type="title"/>
          </p:nvPr>
        </p:nvSpPr>
        <p:spPr/>
        <p:txBody>
          <a:bodyPr/>
          <a:lstStyle/>
          <a:p>
            <a:r>
              <a:rPr lang="en-US" dirty="0"/>
              <a:t>Variables in Java</a:t>
            </a:r>
          </a:p>
        </p:txBody>
      </p:sp>
      <p:sp>
        <p:nvSpPr>
          <p:cNvPr id="3" name="Content Placeholder 2">
            <a:extLst>
              <a:ext uri="{FF2B5EF4-FFF2-40B4-BE49-F238E27FC236}">
                <a16:creationId xmlns:a16="http://schemas.microsoft.com/office/drawing/2014/main" id="{C24C0115-BB38-4B8C-980C-6265D3605D5F}"/>
              </a:ext>
            </a:extLst>
          </p:cNvPr>
          <p:cNvSpPr>
            <a:spLocks noGrp="1"/>
          </p:cNvSpPr>
          <p:nvPr>
            <p:ph idx="1"/>
          </p:nvPr>
        </p:nvSpPr>
        <p:spPr>
          <a:xfrm>
            <a:off x="406580" y="2954215"/>
            <a:ext cx="8280219" cy="3080824"/>
          </a:xfrm>
        </p:spPr>
        <p:txBody>
          <a:bodyPr/>
          <a:lstStyle/>
          <a:p>
            <a:pPr>
              <a:spcBef>
                <a:spcPts val="1200"/>
              </a:spcBef>
              <a:buClrTx/>
              <a:buFontTx/>
              <a:buNone/>
            </a:pPr>
            <a:r>
              <a:rPr lang="en-IN" altLang="en-US" sz="2000" dirty="0">
                <a:ea typeface="MS PGothic" panose="020B0600070205080204" pitchFamily="34" charset="-128"/>
              </a:rPr>
              <a:t>Variable analogy:</a:t>
            </a:r>
          </a:p>
          <a:p>
            <a:pPr>
              <a:spcBef>
                <a:spcPts val="1200"/>
              </a:spcBef>
              <a:buClrTx/>
              <a:buFontTx/>
              <a:buNone/>
            </a:pPr>
            <a:r>
              <a:rPr lang="en-IN" altLang="en-US" sz="1800" dirty="0">
                <a:ea typeface="MS PGothic" panose="020B0600070205080204" pitchFamily="34" charset="-128"/>
              </a:rPr>
              <a:t>The box is used as a container to hold white papers.</a:t>
            </a:r>
          </a:p>
          <a:p>
            <a:pPr marL="0" indent="0">
              <a:buNone/>
            </a:pPr>
            <a:endParaRPr lang="en-US" dirty="0"/>
          </a:p>
          <a:p>
            <a:pPr>
              <a:spcBef>
                <a:spcPts val="1200"/>
              </a:spcBef>
              <a:buClrTx/>
              <a:buFontTx/>
              <a:buNone/>
            </a:pPr>
            <a:r>
              <a:rPr lang="en-IN" altLang="en-US" sz="2000" dirty="0">
                <a:ea typeface="MS PGothic" panose="020B0600070205080204" pitchFamily="34" charset="-128"/>
              </a:rPr>
              <a:t>What is a Java variable?</a:t>
            </a:r>
          </a:p>
          <a:p>
            <a:pPr marL="0" indent="0">
              <a:spcBef>
                <a:spcPts val="1200"/>
              </a:spcBef>
              <a:buClrTx/>
              <a:buFontTx/>
              <a:buNone/>
            </a:pPr>
            <a:r>
              <a:rPr lang="en-IN" altLang="en-US" sz="1800" dirty="0">
                <a:ea typeface="MS PGothic" panose="020B0600070205080204" pitchFamily="34" charset="-128"/>
              </a:rPr>
              <a:t>Similar to the box, Java variables are the basic unit of storage in a Java program. It is used to store the state of objects.</a:t>
            </a:r>
          </a:p>
          <a:p>
            <a:pPr marL="0" indent="0">
              <a:buNone/>
            </a:pPr>
            <a:endParaRPr lang="en-US" dirty="0"/>
          </a:p>
        </p:txBody>
      </p:sp>
      <p:sp>
        <p:nvSpPr>
          <p:cNvPr id="4" name="Rectangle 4">
            <a:extLst>
              <a:ext uri="{FF2B5EF4-FFF2-40B4-BE49-F238E27FC236}">
                <a16:creationId xmlns:a16="http://schemas.microsoft.com/office/drawing/2014/main" id="{0E2031D4-E189-402D-95E9-F3D6F30DBAC3}"/>
              </a:ext>
            </a:extLst>
          </p:cNvPr>
          <p:cNvSpPr>
            <a:spLocks noChangeArrowheads="1"/>
          </p:cNvSpPr>
          <p:nvPr/>
        </p:nvSpPr>
        <p:spPr bwMode="auto">
          <a:xfrm>
            <a:off x="406580" y="1600200"/>
            <a:ext cx="8280220" cy="1233287"/>
          </a:xfrm>
          <a:prstGeom prst="rect">
            <a:avLst/>
          </a:prstGeom>
          <a:gradFill rotWithShape="0">
            <a:gsLst>
              <a:gs pos="0">
                <a:srgbClr val="FFFFFF"/>
              </a:gs>
              <a:gs pos="100000">
                <a:srgbClr val="FFFFFF"/>
              </a:gs>
            </a:gsLst>
            <a:lin ang="5400000" scaled="1"/>
          </a:gradFill>
          <a:ln w="9360" cap="flat">
            <a:solidFill>
              <a:srgbClr val="C0504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339725" indent="-223838">
              <a:tabLst>
                <a:tab pos="339725" algn="l"/>
                <a:tab pos="1254125" algn="l"/>
                <a:tab pos="2168525" algn="l"/>
                <a:tab pos="3082925" algn="l"/>
                <a:tab pos="3997325" algn="l"/>
                <a:tab pos="4911725" algn="l"/>
                <a:tab pos="5826125" algn="l"/>
                <a:tab pos="6740525" algn="l"/>
                <a:tab pos="7654925" algn="l"/>
                <a:tab pos="8569325" algn="l"/>
                <a:tab pos="9483725" algn="l"/>
              </a:tabLst>
              <a:defRPr b="1">
                <a:solidFill>
                  <a:srgbClr val="000000"/>
                </a:solidFill>
                <a:latin typeface="Arial" panose="020B0604020202020204" pitchFamily="34" charset="0"/>
                <a:ea typeface="Microsoft YaHei" panose="020B0503020204020204" pitchFamily="34" charset="-122"/>
              </a:defRPr>
            </a:lvl1pPr>
            <a:lvl2pPr>
              <a:tabLst>
                <a:tab pos="339725" algn="l"/>
                <a:tab pos="1254125" algn="l"/>
                <a:tab pos="2168525" algn="l"/>
                <a:tab pos="3082925" algn="l"/>
                <a:tab pos="3997325" algn="l"/>
                <a:tab pos="4911725" algn="l"/>
                <a:tab pos="5826125" algn="l"/>
                <a:tab pos="6740525" algn="l"/>
                <a:tab pos="7654925" algn="l"/>
                <a:tab pos="8569325" algn="l"/>
                <a:tab pos="9483725" algn="l"/>
              </a:tabLst>
              <a:defRPr b="1">
                <a:solidFill>
                  <a:srgbClr val="000000"/>
                </a:solidFill>
                <a:latin typeface="Arial" panose="020B0604020202020204" pitchFamily="34" charset="0"/>
                <a:ea typeface="Microsoft YaHei" panose="020B0503020204020204" pitchFamily="34" charset="-122"/>
              </a:defRPr>
            </a:lvl2pPr>
            <a:lvl3pPr>
              <a:tabLst>
                <a:tab pos="339725" algn="l"/>
                <a:tab pos="1254125" algn="l"/>
                <a:tab pos="2168525" algn="l"/>
                <a:tab pos="3082925" algn="l"/>
                <a:tab pos="3997325" algn="l"/>
                <a:tab pos="4911725" algn="l"/>
                <a:tab pos="5826125" algn="l"/>
                <a:tab pos="6740525" algn="l"/>
                <a:tab pos="7654925" algn="l"/>
                <a:tab pos="8569325" algn="l"/>
                <a:tab pos="9483725" algn="l"/>
              </a:tabLst>
              <a:defRPr b="1">
                <a:solidFill>
                  <a:srgbClr val="000000"/>
                </a:solidFill>
                <a:latin typeface="Arial" panose="020B0604020202020204" pitchFamily="34" charset="0"/>
                <a:ea typeface="Microsoft YaHei" panose="020B0503020204020204" pitchFamily="34" charset="-122"/>
              </a:defRPr>
            </a:lvl3pPr>
            <a:lvl4pPr>
              <a:tabLst>
                <a:tab pos="339725" algn="l"/>
                <a:tab pos="1254125" algn="l"/>
                <a:tab pos="2168525" algn="l"/>
                <a:tab pos="3082925" algn="l"/>
                <a:tab pos="3997325" algn="l"/>
                <a:tab pos="4911725" algn="l"/>
                <a:tab pos="5826125" algn="l"/>
                <a:tab pos="6740525" algn="l"/>
                <a:tab pos="7654925" algn="l"/>
                <a:tab pos="8569325" algn="l"/>
                <a:tab pos="9483725" algn="l"/>
              </a:tabLst>
              <a:defRPr b="1">
                <a:solidFill>
                  <a:srgbClr val="000000"/>
                </a:solidFill>
                <a:latin typeface="Arial" panose="020B0604020202020204" pitchFamily="34" charset="0"/>
                <a:ea typeface="Microsoft YaHei" panose="020B0503020204020204" pitchFamily="34" charset="-122"/>
              </a:defRPr>
            </a:lvl4pPr>
            <a:lvl5pPr>
              <a:tabLst>
                <a:tab pos="339725" algn="l"/>
                <a:tab pos="1254125" algn="l"/>
                <a:tab pos="2168525" algn="l"/>
                <a:tab pos="3082925" algn="l"/>
                <a:tab pos="3997325" algn="l"/>
                <a:tab pos="4911725" algn="l"/>
                <a:tab pos="5826125" algn="l"/>
                <a:tab pos="6740525" algn="l"/>
                <a:tab pos="7654925" algn="l"/>
                <a:tab pos="8569325" algn="l"/>
                <a:tab pos="9483725"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1254125" algn="l"/>
                <a:tab pos="2168525" algn="l"/>
                <a:tab pos="3082925" algn="l"/>
                <a:tab pos="3997325" algn="l"/>
                <a:tab pos="4911725" algn="l"/>
                <a:tab pos="5826125" algn="l"/>
                <a:tab pos="6740525" algn="l"/>
                <a:tab pos="7654925" algn="l"/>
                <a:tab pos="8569325" algn="l"/>
                <a:tab pos="9483725"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1254125" algn="l"/>
                <a:tab pos="2168525" algn="l"/>
                <a:tab pos="3082925" algn="l"/>
                <a:tab pos="3997325" algn="l"/>
                <a:tab pos="4911725" algn="l"/>
                <a:tab pos="5826125" algn="l"/>
                <a:tab pos="6740525" algn="l"/>
                <a:tab pos="7654925" algn="l"/>
                <a:tab pos="8569325" algn="l"/>
                <a:tab pos="9483725"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1254125" algn="l"/>
                <a:tab pos="2168525" algn="l"/>
                <a:tab pos="3082925" algn="l"/>
                <a:tab pos="3997325" algn="l"/>
                <a:tab pos="4911725" algn="l"/>
                <a:tab pos="5826125" algn="l"/>
                <a:tab pos="6740525" algn="l"/>
                <a:tab pos="7654925" algn="l"/>
                <a:tab pos="8569325" algn="l"/>
                <a:tab pos="9483725"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1254125" algn="l"/>
                <a:tab pos="2168525" algn="l"/>
                <a:tab pos="3082925" algn="l"/>
                <a:tab pos="3997325" algn="l"/>
                <a:tab pos="4911725" algn="l"/>
                <a:tab pos="5826125" algn="l"/>
                <a:tab pos="6740525" algn="l"/>
                <a:tab pos="7654925" algn="l"/>
                <a:tab pos="8569325" algn="l"/>
                <a:tab pos="9483725" algn="l"/>
              </a:tabLst>
              <a:defRPr b="1">
                <a:solidFill>
                  <a:srgbClr val="000000"/>
                </a:solidFill>
                <a:latin typeface="Arial" panose="020B0604020202020204" pitchFamily="34" charset="0"/>
                <a:ea typeface="Microsoft YaHei" panose="020B0503020204020204" pitchFamily="34" charset="-122"/>
              </a:defRPr>
            </a:lvl9pPr>
          </a:lstStyle>
          <a:p>
            <a:pPr>
              <a:spcBef>
                <a:spcPts val="1200"/>
              </a:spcBef>
              <a:buClrTx/>
              <a:buFontTx/>
              <a:buNone/>
            </a:pPr>
            <a:r>
              <a:rPr lang="zh-CN" altLang="en-US" b="0" dirty="0"/>
              <a:t>Dictionary Definition of Variables: </a:t>
            </a:r>
          </a:p>
          <a:p>
            <a:pPr marL="338138">
              <a:spcBef>
                <a:spcPts val="1200"/>
              </a:spcBef>
              <a:buFont typeface="Arial" panose="020B0604020202020204" pitchFamily="34" charset="0"/>
              <a:buChar char="•"/>
            </a:pPr>
            <a:r>
              <a:rPr lang="en-US" altLang="en-US" dirty="0"/>
              <a:t>A quantity that can assume any of a set of values.</a:t>
            </a:r>
          </a:p>
          <a:p>
            <a:pPr marL="338138">
              <a:spcBef>
                <a:spcPts val="1200"/>
              </a:spcBef>
              <a:buFont typeface="Arial" panose="020B0604020202020204" pitchFamily="34" charset="0"/>
              <a:buChar char="•"/>
            </a:pPr>
            <a:r>
              <a:rPr lang="en-US" altLang="en-US" dirty="0"/>
              <a:t>Something that is likely to vary; something that is subject to variation.</a:t>
            </a:r>
          </a:p>
        </p:txBody>
      </p:sp>
    </p:spTree>
    <p:extLst>
      <p:ext uri="{BB962C8B-B14F-4D97-AF65-F5344CB8AC3E}">
        <p14:creationId xmlns:p14="http://schemas.microsoft.com/office/powerpoint/2010/main" val="320461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6"/>
                                        </p:tgtEl>
                                        <p:attrNameLst>
                                          <p:attrName>style.visibility</p:attrName>
                                        </p:attrNameLst>
                                      </p:cBhvr>
                                      <p:to>
                                        <p:strVal val="visible"/>
                                      </p:to>
                                    </p:set>
                                    <p:animEffect transition="in" filter="wipe(up)">
                                      <p:cBhvr additive="repl">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BC1E3-A014-4A89-9650-77BD5265B59C}"/>
              </a:ext>
            </a:extLst>
          </p:cNvPr>
          <p:cNvSpPr>
            <a:spLocks noGrp="1"/>
          </p:cNvSpPr>
          <p:nvPr>
            <p:ph type="title"/>
          </p:nvPr>
        </p:nvSpPr>
        <p:spPr/>
        <p:txBody>
          <a:bodyPr/>
          <a:lstStyle/>
          <a:p>
            <a:r>
              <a:rPr lang="en-US" dirty="0"/>
              <a:t>How are variables declared?</a:t>
            </a:r>
          </a:p>
        </p:txBody>
      </p:sp>
      <p:sp>
        <p:nvSpPr>
          <p:cNvPr id="3" name="Content Placeholder 2">
            <a:extLst>
              <a:ext uri="{FF2B5EF4-FFF2-40B4-BE49-F238E27FC236}">
                <a16:creationId xmlns:a16="http://schemas.microsoft.com/office/drawing/2014/main" id="{18D32C8E-413B-4218-9042-D0FAB43FAEB3}"/>
              </a:ext>
            </a:extLst>
          </p:cNvPr>
          <p:cNvSpPr>
            <a:spLocks noGrp="1"/>
          </p:cNvSpPr>
          <p:nvPr>
            <p:ph idx="1"/>
          </p:nvPr>
        </p:nvSpPr>
        <p:spPr/>
        <p:txBody>
          <a:bodyPr>
            <a:normAutofit fontScale="92500" lnSpcReduction="10000"/>
          </a:bodyPr>
          <a:lstStyle/>
          <a:p>
            <a:pPr marL="0" lvl="1" indent="0">
              <a:spcBef>
                <a:spcPts val="1200"/>
              </a:spcBef>
              <a:buClrTx/>
              <a:buFontTx/>
              <a:buNone/>
            </a:pPr>
            <a:r>
              <a:rPr lang="en-IN" altLang="en-US" sz="2200" dirty="0">
                <a:ea typeface="MS PGothic" panose="020B0600070205080204" pitchFamily="34" charset="-128"/>
              </a:rPr>
              <a:t>Variables declaration:</a:t>
            </a:r>
          </a:p>
          <a:p>
            <a:pPr marL="0" lvl="1" indent="0">
              <a:spcBef>
                <a:spcPts val="1200"/>
              </a:spcBef>
              <a:buClrTx/>
              <a:buFontTx/>
              <a:buNone/>
            </a:pPr>
            <a:r>
              <a:rPr lang="en-IN" altLang="en-US" sz="2200" dirty="0">
                <a:solidFill>
                  <a:srgbClr val="FF0000"/>
                </a:solidFill>
                <a:ea typeface="MS PGothic" panose="020B0600070205080204" pitchFamily="34" charset="-128"/>
              </a:rPr>
              <a:t>	</a:t>
            </a:r>
            <a:r>
              <a:rPr lang="en-IN" altLang="en-US" sz="2200" dirty="0">
                <a:solidFill>
                  <a:srgbClr val="00B050"/>
                </a:solidFill>
                <a:ea typeface="MS PGothic" panose="020B0600070205080204" pitchFamily="34" charset="-128"/>
              </a:rPr>
              <a:t>&lt;data type&gt;</a:t>
            </a:r>
            <a:r>
              <a:rPr lang="en-IN" altLang="en-US" sz="2200" dirty="0">
                <a:solidFill>
                  <a:srgbClr val="FF0000"/>
                </a:solidFill>
                <a:ea typeface="MS PGothic" panose="020B0600070205080204" pitchFamily="34" charset="-128"/>
              </a:rPr>
              <a:t> </a:t>
            </a:r>
            <a:r>
              <a:rPr lang="en-IN" altLang="en-US" sz="2200" dirty="0">
                <a:solidFill>
                  <a:srgbClr val="1F497D"/>
                </a:solidFill>
                <a:ea typeface="MS PGothic" panose="020B0600070205080204" pitchFamily="34" charset="-128"/>
              </a:rPr>
              <a:t>&lt;name&gt; </a:t>
            </a:r>
            <a:r>
              <a:rPr lang="en-IN" altLang="en-US" sz="2200" dirty="0">
                <a:solidFill>
                  <a:srgbClr val="EA3800"/>
                </a:solidFill>
                <a:ea typeface="MS PGothic" panose="020B0600070205080204" pitchFamily="34" charset="-128"/>
              </a:rPr>
              <a:t>[=initial value];</a:t>
            </a:r>
          </a:p>
          <a:p>
            <a:pPr marL="0" lvl="1" indent="0">
              <a:spcBef>
                <a:spcPts val="1200"/>
              </a:spcBef>
              <a:buClrTx/>
              <a:buFontTx/>
              <a:buNone/>
            </a:pPr>
            <a:r>
              <a:rPr lang="en-IN" altLang="en-US" sz="2200" dirty="0">
                <a:ea typeface="MS PGothic" panose="020B0600070205080204" pitchFamily="34" charset="-128"/>
              </a:rPr>
              <a:t>Where,</a:t>
            </a:r>
          </a:p>
          <a:p>
            <a:pPr marL="0" lvl="2" indent="0">
              <a:spcBef>
                <a:spcPts val="1200"/>
              </a:spcBef>
              <a:buClr>
                <a:srgbClr val="00B050"/>
              </a:buClr>
              <a:buNone/>
            </a:pPr>
            <a:r>
              <a:rPr lang="en-IN" altLang="en-US" sz="1900" dirty="0">
                <a:solidFill>
                  <a:srgbClr val="00B050"/>
                </a:solidFill>
                <a:ea typeface="MS PGothic" panose="020B0600070205080204" pitchFamily="34" charset="-128"/>
              </a:rPr>
              <a:t>	Data Type </a:t>
            </a:r>
            <a:r>
              <a:rPr lang="en-IN" altLang="en-US" sz="1900" dirty="0">
                <a:ea typeface="MS PGothic" panose="020B0600070205080204" pitchFamily="34" charset="-128"/>
              </a:rPr>
              <a:t>– Indicates the type of value that variable can hold.</a:t>
            </a:r>
          </a:p>
          <a:p>
            <a:pPr marL="0" lvl="2" indent="0">
              <a:spcBef>
                <a:spcPts val="1200"/>
              </a:spcBef>
              <a:buClr>
                <a:srgbClr val="1F497D"/>
              </a:buClr>
              <a:buNone/>
            </a:pPr>
            <a:r>
              <a:rPr lang="en-IN" altLang="en-US" sz="1900" dirty="0">
                <a:solidFill>
                  <a:srgbClr val="1F497D"/>
                </a:solidFill>
                <a:ea typeface="MS PGothic" panose="020B0600070205080204" pitchFamily="34" charset="-128"/>
              </a:rPr>
              <a:t>	Name</a:t>
            </a:r>
            <a:r>
              <a:rPr lang="en-IN" altLang="en-US" sz="1900" dirty="0">
                <a:ea typeface="MS PGothic" panose="020B0600070205080204" pitchFamily="34" charset="-128"/>
              </a:rPr>
              <a:t> – Name by which the variable is identified.</a:t>
            </a:r>
          </a:p>
          <a:p>
            <a:pPr marL="0" lvl="1" indent="0">
              <a:spcBef>
                <a:spcPts val="1200"/>
              </a:spcBef>
              <a:buClrTx/>
              <a:buFontTx/>
              <a:buNone/>
            </a:pPr>
            <a:r>
              <a:rPr lang="en-IN" altLang="en-US" sz="2200" dirty="0">
                <a:ea typeface="MS PGothic" panose="020B0600070205080204" pitchFamily="34" charset="-128"/>
              </a:rPr>
              <a:t>Values enclosed in &lt;&gt; are mandatory attributes</a:t>
            </a:r>
          </a:p>
          <a:p>
            <a:pPr marL="0" lvl="1" indent="0">
              <a:spcBef>
                <a:spcPts val="1200"/>
              </a:spcBef>
              <a:buClrTx/>
              <a:buFontTx/>
              <a:buNone/>
            </a:pPr>
            <a:r>
              <a:rPr lang="en-IN" altLang="en-US" sz="2200" dirty="0">
                <a:ea typeface="MS PGothic" panose="020B0600070205080204" pitchFamily="34" charset="-128"/>
              </a:rPr>
              <a:t>Values enclosed in [ ] are optional attributes</a:t>
            </a:r>
          </a:p>
          <a:p>
            <a:pPr marL="0" lvl="1" indent="0">
              <a:spcBef>
                <a:spcPts val="1200"/>
              </a:spcBef>
              <a:buClrTx/>
              <a:buFontTx/>
              <a:buNone/>
            </a:pPr>
            <a:r>
              <a:rPr lang="en-IN" altLang="en-US" sz="2200" dirty="0">
                <a:ea typeface="MS PGothic" panose="020B0600070205080204" pitchFamily="34" charset="-128"/>
              </a:rPr>
              <a:t>Example: </a:t>
            </a:r>
          </a:p>
          <a:p>
            <a:pPr marL="0" lvl="1" indent="0">
              <a:spcBef>
                <a:spcPts val="1200"/>
              </a:spcBef>
              <a:buClrTx/>
              <a:buFontTx/>
              <a:buNone/>
            </a:pPr>
            <a:r>
              <a:rPr lang="en-IN" altLang="en-US" sz="2200" dirty="0" err="1">
                <a:ea typeface="MS PGothic" panose="020B0600070205080204" pitchFamily="34" charset="-128"/>
              </a:rPr>
              <a:t>int</a:t>
            </a:r>
            <a:r>
              <a:rPr lang="en-IN" altLang="en-US" sz="2200" dirty="0">
                <a:ea typeface="MS PGothic" panose="020B0600070205080204" pitchFamily="34" charset="-128"/>
              </a:rPr>
              <a:t>  salary; </a:t>
            </a:r>
            <a:r>
              <a:rPr lang="en-IN" altLang="en-US" sz="2200" dirty="0">
                <a:solidFill>
                  <a:srgbClr val="00B050"/>
                </a:solidFill>
                <a:ea typeface="MS PGothic" panose="020B0600070205080204" pitchFamily="34" charset="-128"/>
              </a:rPr>
              <a:t>// Declared a variable salary with data type int.</a:t>
            </a:r>
          </a:p>
          <a:p>
            <a:pPr marL="0" lvl="1" indent="0">
              <a:spcBef>
                <a:spcPts val="1200"/>
              </a:spcBef>
              <a:buClrTx/>
              <a:buFontTx/>
              <a:buNone/>
            </a:pPr>
            <a:r>
              <a:rPr lang="en-IN" altLang="en-US" sz="2200" dirty="0">
                <a:ea typeface="MS PGothic" panose="020B0600070205080204" pitchFamily="34" charset="-128"/>
              </a:rPr>
              <a:t>(or)</a:t>
            </a:r>
          </a:p>
          <a:p>
            <a:pPr marL="0" lvl="1" indent="0">
              <a:spcBef>
                <a:spcPts val="1200"/>
              </a:spcBef>
              <a:buClrTx/>
              <a:buFontTx/>
              <a:buNone/>
            </a:pPr>
            <a:r>
              <a:rPr lang="en-IN" altLang="en-US" sz="2200" dirty="0" err="1">
                <a:ea typeface="MS PGothic" panose="020B0600070205080204" pitchFamily="34" charset="-128"/>
              </a:rPr>
              <a:t>int</a:t>
            </a:r>
            <a:r>
              <a:rPr lang="en-IN" altLang="en-US" sz="2200" dirty="0">
                <a:ea typeface="MS PGothic" panose="020B0600070205080204" pitchFamily="34" charset="-128"/>
              </a:rPr>
              <a:t> salary =18000; </a:t>
            </a:r>
            <a:r>
              <a:rPr lang="en-IN" altLang="en-US" sz="2200" dirty="0">
                <a:solidFill>
                  <a:srgbClr val="00B050"/>
                </a:solidFill>
                <a:ea typeface="MS PGothic" panose="020B0600070205080204" pitchFamily="34" charset="-128"/>
              </a:rPr>
              <a:t>// Salary declared as </a:t>
            </a:r>
            <a:r>
              <a:rPr lang="en-IN" altLang="en-US" sz="2200" dirty="0" err="1">
                <a:solidFill>
                  <a:srgbClr val="00B050"/>
                </a:solidFill>
                <a:ea typeface="MS PGothic" panose="020B0600070205080204" pitchFamily="34" charset="-128"/>
              </a:rPr>
              <a:t>int</a:t>
            </a:r>
            <a:r>
              <a:rPr lang="en-IN" altLang="en-US" sz="2200" dirty="0">
                <a:solidFill>
                  <a:srgbClr val="00B050"/>
                </a:solidFill>
                <a:ea typeface="MS PGothic" panose="020B0600070205080204" pitchFamily="34" charset="-128"/>
              </a:rPr>
              <a:t> with initial value 18000</a:t>
            </a:r>
          </a:p>
          <a:p>
            <a:pPr marL="0" indent="0">
              <a:buNone/>
            </a:pPr>
            <a:endParaRPr lang="en-US" dirty="0"/>
          </a:p>
        </p:txBody>
      </p:sp>
    </p:spTree>
    <p:extLst>
      <p:ext uri="{BB962C8B-B14F-4D97-AF65-F5344CB8AC3E}">
        <p14:creationId xmlns:p14="http://schemas.microsoft.com/office/powerpoint/2010/main" val="1552367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D729-D6C4-46DF-B253-8E1D704A08C1}"/>
              </a:ext>
            </a:extLst>
          </p:cNvPr>
          <p:cNvSpPr>
            <a:spLocks noGrp="1"/>
          </p:cNvSpPr>
          <p:nvPr>
            <p:ph type="title"/>
          </p:nvPr>
        </p:nvSpPr>
        <p:spPr/>
        <p:txBody>
          <a:bodyPr/>
          <a:lstStyle/>
          <a:p>
            <a:r>
              <a:rPr lang="en-US" dirty="0"/>
              <a:t>Types of Variables in Java</a:t>
            </a:r>
          </a:p>
        </p:txBody>
      </p:sp>
      <p:sp>
        <p:nvSpPr>
          <p:cNvPr id="4" name="Rectangle 2">
            <a:extLst>
              <a:ext uri="{FF2B5EF4-FFF2-40B4-BE49-F238E27FC236}">
                <a16:creationId xmlns:a16="http://schemas.microsoft.com/office/drawing/2014/main" id="{0FEF4825-8786-48ED-8383-B1541598630C}"/>
              </a:ext>
            </a:extLst>
          </p:cNvPr>
          <p:cNvSpPr>
            <a:spLocks noChangeArrowheads="1"/>
          </p:cNvSpPr>
          <p:nvPr/>
        </p:nvSpPr>
        <p:spPr bwMode="auto">
          <a:xfrm>
            <a:off x="381000" y="1676400"/>
            <a:ext cx="8534400" cy="1495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44488">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1pPr>
            <a:lvl2pPr>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2pPr>
            <a:lvl3pPr>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3pPr>
            <a:lvl4pPr>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4pPr>
            <a:lvl5pPr>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4488" algn="l"/>
                <a:tab pos="1258888" algn="l"/>
                <a:tab pos="2173288" algn="l"/>
                <a:tab pos="3087688" algn="l"/>
                <a:tab pos="4002088" algn="l"/>
                <a:tab pos="4916488" algn="l"/>
                <a:tab pos="5830888" algn="l"/>
                <a:tab pos="6745288" algn="l"/>
                <a:tab pos="7659688" algn="l"/>
                <a:tab pos="8574088" algn="l"/>
                <a:tab pos="9488488" algn="l"/>
              </a:tabLst>
              <a:defRPr b="1">
                <a:solidFill>
                  <a:srgbClr val="000000"/>
                </a:solidFill>
                <a:latin typeface="Arial" panose="020B0604020202020204" pitchFamily="34" charset="0"/>
                <a:ea typeface="Microsoft YaHei" panose="020B0503020204020204" pitchFamily="34" charset="-122"/>
              </a:defRPr>
            </a:lvl9pPr>
          </a:lstStyle>
          <a:p>
            <a:pPr>
              <a:spcBef>
                <a:spcPts val="1200"/>
              </a:spcBef>
              <a:buClr>
                <a:srgbClr val="00B050"/>
              </a:buClr>
              <a:buFont typeface="Arial" panose="020B0604020202020204" pitchFamily="34" charset="0"/>
              <a:buNone/>
            </a:pPr>
            <a:endParaRPr lang="en-IN" altLang="en-US" sz="2400">
              <a:solidFill>
                <a:srgbClr val="00B050"/>
              </a:solidFill>
            </a:endParaRPr>
          </a:p>
          <a:p>
            <a:pPr>
              <a:spcBef>
                <a:spcPts val="1200"/>
              </a:spcBef>
              <a:buClr>
                <a:srgbClr val="00B050"/>
              </a:buClr>
              <a:buFont typeface="Arial" panose="020B0604020202020204" pitchFamily="34" charset="0"/>
              <a:buNone/>
            </a:pPr>
            <a:endParaRPr lang="en-IN" altLang="en-US" sz="2400">
              <a:solidFill>
                <a:srgbClr val="00B050"/>
              </a:solidFill>
            </a:endParaRPr>
          </a:p>
          <a:p>
            <a:pPr>
              <a:spcBef>
                <a:spcPts val="1200"/>
              </a:spcBef>
              <a:buClr>
                <a:srgbClr val="00B050"/>
              </a:buClr>
              <a:buFont typeface="Arial" panose="020B0604020202020204" pitchFamily="34" charset="0"/>
              <a:buNone/>
            </a:pPr>
            <a:endParaRPr lang="en-IN" altLang="en-US" sz="2400">
              <a:solidFill>
                <a:srgbClr val="00B050"/>
              </a:solidFill>
            </a:endParaRPr>
          </a:p>
        </p:txBody>
      </p:sp>
      <p:sp>
        <p:nvSpPr>
          <p:cNvPr id="5" name="Rectangle 3">
            <a:extLst>
              <a:ext uri="{FF2B5EF4-FFF2-40B4-BE49-F238E27FC236}">
                <a16:creationId xmlns:a16="http://schemas.microsoft.com/office/drawing/2014/main" id="{D3B05A02-72CD-42AC-9D08-8A6692652857}"/>
              </a:ext>
            </a:extLst>
          </p:cNvPr>
          <p:cNvSpPr>
            <a:spLocks noChangeArrowheads="1"/>
          </p:cNvSpPr>
          <p:nvPr/>
        </p:nvSpPr>
        <p:spPr bwMode="auto">
          <a:xfrm>
            <a:off x="228600" y="5410200"/>
            <a:ext cx="8763000" cy="648512"/>
          </a:xfrm>
          <a:prstGeom prst="rect">
            <a:avLst/>
          </a:prstGeom>
          <a:gradFill rotWithShape="0">
            <a:gsLst>
              <a:gs pos="0">
                <a:srgbClr val="FFFFFF"/>
              </a:gs>
              <a:gs pos="100000">
                <a:srgbClr val="FFFFFF"/>
              </a:gs>
            </a:gsLst>
            <a:lin ang="5400000" scaled="1"/>
          </a:gradFill>
          <a:ln w="9360" cap="flat">
            <a:solidFill>
              <a:srgbClr val="C0504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914400" indent="-9128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marL="0" indent="1588">
              <a:buClrTx/>
              <a:buFontTx/>
              <a:buNone/>
              <a:tabLst>
                <a:tab pos="1828800" algn="l"/>
                <a:tab pos="2743200" algn="l"/>
                <a:tab pos="3657600" algn="l"/>
                <a:tab pos="4572000" algn="l"/>
                <a:tab pos="5486400" algn="l"/>
                <a:tab pos="6400800" algn="l"/>
                <a:tab pos="7315200" algn="l"/>
                <a:tab pos="8229600" algn="l"/>
                <a:tab pos="9144000" algn="l"/>
                <a:tab pos="10058400" algn="l"/>
              </a:tabLst>
            </a:pPr>
            <a:r>
              <a:rPr lang="en-IN" altLang="en-US" b="0" dirty="0"/>
              <a:t>NOTE: </a:t>
            </a:r>
            <a:r>
              <a:rPr lang="en-IN" altLang="en-US" dirty="0"/>
              <a:t>A primitive variable holds the value of the data item, while a reference variable holds the memory address where the object values are stored.</a:t>
            </a:r>
          </a:p>
        </p:txBody>
      </p:sp>
      <p:grpSp>
        <p:nvGrpSpPr>
          <p:cNvPr id="6" name="Group 4">
            <a:extLst>
              <a:ext uri="{FF2B5EF4-FFF2-40B4-BE49-F238E27FC236}">
                <a16:creationId xmlns:a16="http://schemas.microsoft.com/office/drawing/2014/main" id="{83B043BD-ACE2-4C03-8AC7-6E8F9508778B}"/>
              </a:ext>
            </a:extLst>
          </p:cNvPr>
          <p:cNvGrpSpPr>
            <a:grpSpLocks/>
          </p:cNvGrpSpPr>
          <p:nvPr/>
        </p:nvGrpSpPr>
        <p:grpSpPr bwMode="auto">
          <a:xfrm>
            <a:off x="1600200" y="1676400"/>
            <a:ext cx="6170613" cy="2589213"/>
            <a:chOff x="1008" y="1056"/>
            <a:chExt cx="3887" cy="1631"/>
          </a:xfrm>
        </p:grpSpPr>
        <p:sp>
          <p:nvSpPr>
            <p:cNvPr id="7" name="Freeform 5">
              <a:extLst>
                <a:ext uri="{FF2B5EF4-FFF2-40B4-BE49-F238E27FC236}">
                  <a16:creationId xmlns:a16="http://schemas.microsoft.com/office/drawing/2014/main" id="{6558A00E-1E0E-443B-B627-89766163EE5A}"/>
                </a:ext>
              </a:extLst>
            </p:cNvPr>
            <p:cNvSpPr>
              <a:spLocks noChangeArrowheads="1"/>
            </p:cNvSpPr>
            <p:nvPr/>
          </p:nvSpPr>
          <p:spPr bwMode="auto">
            <a:xfrm>
              <a:off x="2854" y="1698"/>
              <a:ext cx="1102" cy="439"/>
            </a:xfrm>
            <a:custGeom>
              <a:avLst/>
              <a:gdLst>
                <a:gd name="T0" fmla="*/ 0 w 1441532"/>
                <a:gd name="T1" fmla="*/ 0 h 698554"/>
                <a:gd name="T2" fmla="*/ 0 w 1441532"/>
                <a:gd name="T3" fmla="*/ 349277 h 698554"/>
                <a:gd name="T4" fmla="*/ 1441532 w 1441532"/>
                <a:gd name="T5" fmla="*/ 349277 h 698554"/>
                <a:gd name="T6" fmla="*/ 1441532 w 1441532"/>
                <a:gd name="T7" fmla="*/ 698554 h 698554"/>
                <a:gd name="T8" fmla="*/ 0 w 1441532"/>
                <a:gd name="T9" fmla="*/ 0 h 698554"/>
                <a:gd name="T10" fmla="*/ 1441532 w 1441532"/>
                <a:gd name="T11" fmla="*/ 698554 h 698554"/>
              </a:gdLst>
              <a:ahLst/>
              <a:cxnLst>
                <a:cxn ang="0">
                  <a:pos x="T0" y="T1"/>
                </a:cxn>
                <a:cxn ang="0">
                  <a:pos x="T2" y="T3"/>
                </a:cxn>
                <a:cxn ang="0">
                  <a:pos x="T4" y="T5"/>
                </a:cxn>
                <a:cxn ang="0">
                  <a:pos x="T6" y="T7"/>
                </a:cxn>
              </a:cxnLst>
              <a:rect l="T8" t="T9" r="T10" b="T11"/>
              <a:pathLst>
                <a:path w="1441532" h="698554">
                  <a:moveTo>
                    <a:pt x="0" y="0"/>
                  </a:moveTo>
                  <a:lnTo>
                    <a:pt x="0" y="349277"/>
                  </a:lnTo>
                  <a:lnTo>
                    <a:pt x="1441532" y="349277"/>
                  </a:lnTo>
                  <a:lnTo>
                    <a:pt x="1441532" y="698554"/>
                  </a:lnTo>
                </a:path>
              </a:pathLst>
            </a:custGeom>
            <a:noFill/>
            <a:ln w="25560" cap="flat">
              <a:solidFill>
                <a:srgbClr val="3B669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 name="Freeform 6">
              <a:extLst>
                <a:ext uri="{FF2B5EF4-FFF2-40B4-BE49-F238E27FC236}">
                  <a16:creationId xmlns:a16="http://schemas.microsoft.com/office/drawing/2014/main" id="{AA4D9444-61C6-491B-AC88-84D2E4441D01}"/>
                </a:ext>
              </a:extLst>
            </p:cNvPr>
            <p:cNvSpPr>
              <a:spLocks noChangeArrowheads="1"/>
            </p:cNvSpPr>
            <p:nvPr/>
          </p:nvSpPr>
          <p:spPr bwMode="auto">
            <a:xfrm>
              <a:off x="1890" y="1698"/>
              <a:ext cx="963" cy="439"/>
            </a:xfrm>
            <a:custGeom>
              <a:avLst/>
              <a:gdLst>
                <a:gd name="T0" fmla="*/ 1259942 w 1259942"/>
                <a:gd name="T1" fmla="*/ 0 h 698554"/>
                <a:gd name="T2" fmla="*/ 1259942 w 1259942"/>
                <a:gd name="T3" fmla="*/ 349277 h 698554"/>
                <a:gd name="T4" fmla="*/ 0 w 1259942"/>
                <a:gd name="T5" fmla="*/ 349277 h 698554"/>
                <a:gd name="T6" fmla="*/ 0 w 1259942"/>
                <a:gd name="T7" fmla="*/ 698554 h 698554"/>
                <a:gd name="T8" fmla="*/ 0 w 1259942"/>
                <a:gd name="T9" fmla="*/ 0 h 698554"/>
                <a:gd name="T10" fmla="*/ 1259942 w 1259942"/>
                <a:gd name="T11" fmla="*/ 698554 h 698554"/>
              </a:gdLst>
              <a:ahLst/>
              <a:cxnLst>
                <a:cxn ang="0">
                  <a:pos x="T0" y="T1"/>
                </a:cxn>
                <a:cxn ang="0">
                  <a:pos x="T2" y="T3"/>
                </a:cxn>
                <a:cxn ang="0">
                  <a:pos x="T4" y="T5"/>
                </a:cxn>
                <a:cxn ang="0">
                  <a:pos x="T6" y="T7"/>
                </a:cxn>
              </a:cxnLst>
              <a:rect l="T8" t="T9" r="T10" b="T11"/>
              <a:pathLst>
                <a:path w="1259942" h="698554">
                  <a:moveTo>
                    <a:pt x="1259942" y="0"/>
                  </a:moveTo>
                  <a:lnTo>
                    <a:pt x="1259942" y="349277"/>
                  </a:lnTo>
                  <a:lnTo>
                    <a:pt x="0" y="349277"/>
                  </a:lnTo>
                  <a:lnTo>
                    <a:pt x="0" y="698554"/>
                  </a:lnTo>
                </a:path>
              </a:pathLst>
            </a:custGeom>
            <a:noFill/>
            <a:ln w="25560" cap="flat">
              <a:solidFill>
                <a:srgbClr val="3B669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 name="Rectangle 7">
              <a:extLst>
                <a:ext uri="{FF2B5EF4-FFF2-40B4-BE49-F238E27FC236}">
                  <a16:creationId xmlns:a16="http://schemas.microsoft.com/office/drawing/2014/main" id="{6DD323B3-A6D5-4948-BC8F-D3210A211DBE}"/>
                </a:ext>
              </a:extLst>
            </p:cNvPr>
            <p:cNvSpPr>
              <a:spLocks noChangeArrowheads="1"/>
            </p:cNvSpPr>
            <p:nvPr/>
          </p:nvSpPr>
          <p:spPr bwMode="auto">
            <a:xfrm>
              <a:off x="1532" y="1056"/>
              <a:ext cx="2644" cy="641"/>
            </a:xfrm>
            <a:prstGeom prst="rect">
              <a:avLst/>
            </a:prstGeom>
            <a:gradFill rotWithShape="0">
              <a:gsLst>
                <a:gs pos="0">
                  <a:srgbClr val="FFFFFF"/>
                </a:gs>
                <a:gs pos="100000">
                  <a:srgbClr val="FFFFFF"/>
                </a:gs>
              </a:gsLst>
              <a:lin ang="5400000" scaled="1"/>
            </a:gra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 name="Rectangle 8">
              <a:extLst>
                <a:ext uri="{FF2B5EF4-FFF2-40B4-BE49-F238E27FC236}">
                  <a16:creationId xmlns:a16="http://schemas.microsoft.com/office/drawing/2014/main" id="{B2727871-0489-4901-8FF6-7055AD6581A0}"/>
                </a:ext>
              </a:extLst>
            </p:cNvPr>
            <p:cNvSpPr>
              <a:spLocks noChangeArrowheads="1"/>
            </p:cNvSpPr>
            <p:nvPr/>
          </p:nvSpPr>
          <p:spPr bwMode="auto">
            <a:xfrm>
              <a:off x="1532" y="1056"/>
              <a:ext cx="2644" cy="6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00" tIns="12600" rIns="12600" bIns="12600" anchor="ctr"/>
            <a:lstStyle>
              <a:lvl1pPr marL="914400" indent="-9128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algn="ctr">
                <a:lnSpc>
                  <a:spcPct val="90000"/>
                </a:lnSpc>
                <a:spcAft>
                  <a:spcPts val="875"/>
                </a:spcAft>
                <a:buClrTx/>
                <a:buFontTx/>
                <a:buNone/>
              </a:pPr>
              <a:r>
                <a:rPr lang="en-US" altLang="en-US" sz="2000" b="0"/>
                <a:t>Types of variables</a:t>
              </a:r>
            </a:p>
          </p:txBody>
        </p:sp>
        <p:sp>
          <p:nvSpPr>
            <p:cNvPr id="11" name="Rectangle 9">
              <a:extLst>
                <a:ext uri="{FF2B5EF4-FFF2-40B4-BE49-F238E27FC236}">
                  <a16:creationId xmlns:a16="http://schemas.microsoft.com/office/drawing/2014/main" id="{596D6957-07D0-4942-BCB5-4FE9C88982D6}"/>
                </a:ext>
              </a:extLst>
            </p:cNvPr>
            <p:cNvSpPr>
              <a:spLocks noChangeArrowheads="1"/>
            </p:cNvSpPr>
            <p:nvPr/>
          </p:nvSpPr>
          <p:spPr bwMode="auto">
            <a:xfrm>
              <a:off x="1008" y="2138"/>
              <a:ext cx="1763" cy="548"/>
            </a:xfrm>
            <a:prstGeom prst="rect">
              <a:avLst/>
            </a:prstGeom>
            <a:gradFill rotWithShape="0">
              <a:gsLst>
                <a:gs pos="0">
                  <a:srgbClr val="FFFFFF"/>
                </a:gs>
                <a:gs pos="100000">
                  <a:srgbClr val="FFFFFF"/>
                </a:gs>
              </a:gsLst>
              <a:lin ang="5400000" scaled="1"/>
            </a:gradFill>
            <a:ln w="9360" cap="flat">
              <a:solidFill>
                <a:srgbClr val="97B85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 name="Rectangle 10">
              <a:extLst>
                <a:ext uri="{FF2B5EF4-FFF2-40B4-BE49-F238E27FC236}">
                  <a16:creationId xmlns:a16="http://schemas.microsoft.com/office/drawing/2014/main" id="{1E86ABA2-B886-4CE9-A902-B52F169BAE9F}"/>
                </a:ext>
              </a:extLst>
            </p:cNvPr>
            <p:cNvSpPr>
              <a:spLocks noChangeArrowheads="1"/>
            </p:cNvSpPr>
            <p:nvPr/>
          </p:nvSpPr>
          <p:spPr bwMode="auto">
            <a:xfrm>
              <a:off x="1008" y="2138"/>
              <a:ext cx="1763" cy="5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00" tIns="12600" rIns="12600" bIns="12600" anchor="ctr"/>
            <a:lstStyle>
              <a:lvl1pPr marL="914400" indent="-9128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algn="ctr">
                <a:lnSpc>
                  <a:spcPct val="90000"/>
                </a:lnSpc>
                <a:spcAft>
                  <a:spcPts val="875"/>
                </a:spcAft>
                <a:buClrTx/>
                <a:buFontTx/>
                <a:buNone/>
              </a:pPr>
              <a:r>
                <a:rPr lang="en-US" altLang="en-US" sz="2000" b="0"/>
                <a:t>Primitive</a:t>
              </a:r>
            </a:p>
          </p:txBody>
        </p:sp>
        <p:sp>
          <p:nvSpPr>
            <p:cNvPr id="13" name="Rectangle 11">
              <a:extLst>
                <a:ext uri="{FF2B5EF4-FFF2-40B4-BE49-F238E27FC236}">
                  <a16:creationId xmlns:a16="http://schemas.microsoft.com/office/drawing/2014/main" id="{08359381-F4C1-435F-8617-4C015F9FD59B}"/>
                </a:ext>
              </a:extLst>
            </p:cNvPr>
            <p:cNvSpPr>
              <a:spLocks noChangeArrowheads="1"/>
            </p:cNvSpPr>
            <p:nvPr/>
          </p:nvSpPr>
          <p:spPr bwMode="auto">
            <a:xfrm>
              <a:off x="3020" y="2138"/>
              <a:ext cx="1875" cy="548"/>
            </a:xfrm>
            <a:prstGeom prst="rect">
              <a:avLst/>
            </a:prstGeom>
            <a:gradFill rotWithShape="0">
              <a:gsLst>
                <a:gs pos="0">
                  <a:srgbClr val="FFFFFF"/>
                </a:gs>
                <a:gs pos="100000">
                  <a:srgbClr val="FFFFFF"/>
                </a:gs>
              </a:gsLst>
              <a:lin ang="5400000" scaled="1"/>
            </a:gradFill>
            <a:ln w="9360" cap="flat">
              <a:solidFill>
                <a:srgbClr val="46A9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 name="Rectangle 12">
              <a:extLst>
                <a:ext uri="{FF2B5EF4-FFF2-40B4-BE49-F238E27FC236}">
                  <a16:creationId xmlns:a16="http://schemas.microsoft.com/office/drawing/2014/main" id="{5A11A866-4897-4B19-B961-FB9A6E5ACD92}"/>
                </a:ext>
              </a:extLst>
            </p:cNvPr>
            <p:cNvSpPr>
              <a:spLocks noChangeArrowheads="1"/>
            </p:cNvSpPr>
            <p:nvPr/>
          </p:nvSpPr>
          <p:spPr bwMode="auto">
            <a:xfrm>
              <a:off x="3020" y="2138"/>
              <a:ext cx="1875" cy="5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00" tIns="12600" rIns="12600" bIns="12600" anchor="ctr"/>
            <a:lstStyle>
              <a:lvl1pPr marL="914400" indent="-9128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algn="ctr">
                <a:lnSpc>
                  <a:spcPct val="90000"/>
                </a:lnSpc>
                <a:spcAft>
                  <a:spcPts val="875"/>
                </a:spcAft>
                <a:buClrTx/>
                <a:buFontTx/>
                <a:buNone/>
              </a:pPr>
              <a:r>
                <a:rPr lang="en-US" altLang="en-US" sz="2000" b="0"/>
                <a:t>Reference</a:t>
              </a:r>
            </a:p>
          </p:txBody>
        </p:sp>
      </p:grpSp>
      <p:sp>
        <p:nvSpPr>
          <p:cNvPr id="15" name="Rectangle 13">
            <a:extLst>
              <a:ext uri="{FF2B5EF4-FFF2-40B4-BE49-F238E27FC236}">
                <a16:creationId xmlns:a16="http://schemas.microsoft.com/office/drawing/2014/main" id="{8CE65882-9815-435C-B7F6-0B98EEB2F60A}"/>
              </a:ext>
            </a:extLst>
          </p:cNvPr>
          <p:cNvSpPr>
            <a:spLocks noChangeArrowheads="1"/>
          </p:cNvSpPr>
          <p:nvPr/>
        </p:nvSpPr>
        <p:spPr bwMode="auto">
          <a:xfrm>
            <a:off x="1600200" y="4648200"/>
            <a:ext cx="2895600" cy="381000"/>
          </a:xfrm>
          <a:prstGeom prst="rect">
            <a:avLst/>
          </a:prstGeom>
          <a:gradFill rotWithShape="0">
            <a:gsLst>
              <a:gs pos="0">
                <a:srgbClr val="FFFFFF"/>
              </a:gs>
              <a:gs pos="100000">
                <a:srgbClr val="FFFFFF"/>
              </a:gs>
            </a:gsLst>
            <a:lin ang="5400000" scaled="1"/>
          </a:gradFill>
          <a:ln w="9360" cap="flat">
            <a:solidFill>
              <a:srgbClr val="9BBB5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914400" indent="-9128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b="0" dirty="0"/>
              <a:t>Example:  </a:t>
            </a:r>
            <a:r>
              <a:rPr lang="en-US" altLang="en-US" dirty="0" err="1"/>
              <a:t>int</a:t>
            </a:r>
            <a:r>
              <a:rPr lang="en-US" altLang="en-US" dirty="0"/>
              <a:t> tax;</a:t>
            </a:r>
          </a:p>
        </p:txBody>
      </p:sp>
      <p:sp>
        <p:nvSpPr>
          <p:cNvPr id="16" name="Rectangle 14">
            <a:extLst>
              <a:ext uri="{FF2B5EF4-FFF2-40B4-BE49-F238E27FC236}">
                <a16:creationId xmlns:a16="http://schemas.microsoft.com/office/drawing/2014/main" id="{E822F042-DD02-4234-A7F9-6FE5FA31B814}"/>
              </a:ext>
            </a:extLst>
          </p:cNvPr>
          <p:cNvSpPr>
            <a:spLocks noChangeArrowheads="1"/>
          </p:cNvSpPr>
          <p:nvPr/>
        </p:nvSpPr>
        <p:spPr bwMode="auto">
          <a:xfrm>
            <a:off x="4800600" y="4621213"/>
            <a:ext cx="3124200" cy="407987"/>
          </a:xfrm>
          <a:prstGeom prst="rect">
            <a:avLst/>
          </a:prstGeom>
          <a:gradFill rotWithShape="0">
            <a:gsLst>
              <a:gs pos="0">
                <a:srgbClr val="FFFFFF"/>
              </a:gs>
              <a:gs pos="100000">
                <a:srgbClr val="FFFFFF"/>
              </a:gs>
            </a:gsLst>
            <a:lin ang="5400000" scaled="1"/>
          </a:gradFill>
          <a:ln w="9360" cap="flat">
            <a:solidFill>
              <a:srgbClr val="4BACC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914400" indent="-9128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b="0"/>
              <a:t>Example: </a:t>
            </a:r>
            <a:r>
              <a:rPr lang="en-US" altLang="en-US"/>
              <a:t>Employee  emp;</a:t>
            </a:r>
          </a:p>
        </p:txBody>
      </p:sp>
      <p:sp>
        <p:nvSpPr>
          <p:cNvPr id="19" name="AutoShape 15">
            <a:extLst>
              <a:ext uri="{FF2B5EF4-FFF2-40B4-BE49-F238E27FC236}">
                <a16:creationId xmlns:a16="http://schemas.microsoft.com/office/drawing/2014/main" id="{18336C40-2C1D-41A0-AD06-8C9EE5E165D9}"/>
              </a:ext>
            </a:extLst>
          </p:cNvPr>
          <p:cNvSpPr>
            <a:spLocks noChangeArrowheads="1"/>
          </p:cNvSpPr>
          <p:nvPr/>
        </p:nvSpPr>
        <p:spPr bwMode="auto">
          <a:xfrm>
            <a:off x="228600" y="2057400"/>
            <a:ext cx="2362200" cy="1066800"/>
          </a:xfrm>
          <a:prstGeom prst="wedgeRoundRectCallout">
            <a:avLst>
              <a:gd name="adj1" fmla="val 52134"/>
              <a:gd name="adj2" fmla="val 95532"/>
              <a:gd name="adj3" fmla="val 16667"/>
            </a:avLst>
          </a:prstGeom>
          <a:solidFill>
            <a:srgbClr val="FDE9D8"/>
          </a:solidFill>
          <a:ln w="25560" cap="flat">
            <a:solidFill>
              <a:srgbClr val="395E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914400" indent="-9128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marL="0" indent="0" algn="ctr">
              <a:buClrTx/>
              <a:buFontTx/>
              <a:buNone/>
              <a:tabLst>
                <a:tab pos="1828800" algn="l"/>
                <a:tab pos="2743200" algn="l"/>
                <a:tab pos="3657600" algn="l"/>
                <a:tab pos="4572000" algn="l"/>
                <a:tab pos="5486400" algn="l"/>
                <a:tab pos="6400800" algn="l"/>
                <a:tab pos="7315200" algn="l"/>
                <a:tab pos="8229600" algn="l"/>
                <a:tab pos="9144000" algn="l"/>
                <a:tab pos="10058400" algn="l"/>
              </a:tabLst>
            </a:pPr>
            <a:r>
              <a:rPr lang="en-US" altLang="en-US" sz="1600" dirty="0"/>
              <a:t>Variables declared with primitive data type such as </a:t>
            </a:r>
            <a:r>
              <a:rPr lang="en-US" altLang="en-US" sz="1600" dirty="0" err="1"/>
              <a:t>int</a:t>
            </a:r>
            <a:r>
              <a:rPr lang="en-US" altLang="en-US" sz="1600" dirty="0"/>
              <a:t> or long</a:t>
            </a:r>
          </a:p>
        </p:txBody>
      </p:sp>
      <p:sp>
        <p:nvSpPr>
          <p:cNvPr id="20" name="AutoShape 16">
            <a:extLst>
              <a:ext uri="{FF2B5EF4-FFF2-40B4-BE49-F238E27FC236}">
                <a16:creationId xmlns:a16="http://schemas.microsoft.com/office/drawing/2014/main" id="{89B3693D-5595-41E2-86BA-9D1E95926699}"/>
              </a:ext>
            </a:extLst>
          </p:cNvPr>
          <p:cNvSpPr>
            <a:spLocks noChangeArrowheads="1"/>
          </p:cNvSpPr>
          <p:nvPr/>
        </p:nvSpPr>
        <p:spPr bwMode="auto">
          <a:xfrm>
            <a:off x="6629400" y="1752600"/>
            <a:ext cx="2362200" cy="1219200"/>
          </a:xfrm>
          <a:prstGeom prst="wedgeRoundRectCallout">
            <a:avLst>
              <a:gd name="adj1" fmla="val -60019"/>
              <a:gd name="adj2" fmla="val 91509"/>
              <a:gd name="adj3" fmla="val 16667"/>
            </a:avLst>
          </a:prstGeom>
          <a:solidFill>
            <a:srgbClr val="FDE9D8"/>
          </a:solidFill>
          <a:ln w="25560" cap="flat">
            <a:solidFill>
              <a:srgbClr val="395E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914400" indent="-9128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marL="0" indent="1588" algn="ctr">
              <a:buClrTx/>
              <a:buFontTx/>
              <a:buNone/>
              <a:tabLst>
                <a:tab pos="1828800" algn="l"/>
                <a:tab pos="2743200" algn="l"/>
                <a:tab pos="3657600" algn="l"/>
                <a:tab pos="4572000" algn="l"/>
                <a:tab pos="5486400" algn="l"/>
                <a:tab pos="6400800" algn="l"/>
                <a:tab pos="7315200" algn="l"/>
                <a:tab pos="8229600" algn="l"/>
                <a:tab pos="9144000" algn="l"/>
                <a:tab pos="10058400" algn="l"/>
              </a:tabLst>
            </a:pPr>
            <a:r>
              <a:rPr lang="en-US" altLang="en-US" sz="1500" dirty="0">
                <a:latin typeface="Calibri" panose="020F0502020204030204" pitchFamily="34" charset="0"/>
              </a:rPr>
              <a:t>Variables declared with object, this points to a location in memory where actual data is present</a:t>
            </a:r>
          </a:p>
        </p:txBody>
      </p:sp>
    </p:spTree>
    <p:extLst>
      <p:ext uri="{BB962C8B-B14F-4D97-AF65-F5344CB8AC3E}">
        <p14:creationId xmlns:p14="http://schemas.microsoft.com/office/powerpoint/2010/main" val="155796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additive="repl">
                                        <p:cTn id="6" dur="1" fill="hold">
                                          <p:stCondLst>
                                            <p:cond delay="0"/>
                                          </p:stCondLst>
                                        </p:cTn>
                                        <p:tgtEl>
                                          <p:spTgt spid="15"/>
                                        </p:tgtEl>
                                        <p:attrNameLst>
                                          <p:attrName>style.visibility</p:attrName>
                                        </p:attrNameLst>
                                      </p:cBhvr>
                                      <p:to>
                                        <p:strVal val="visible"/>
                                      </p:to>
                                    </p:set>
                                    <p:animEffect transition="in" filter="wipe(up)">
                                      <p:cBhvr additive="repl">
                                        <p:cTn id="7" dur="500"/>
                                        <p:tgtEl>
                                          <p:spTgt spid="15"/>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16"/>
                                        </p:tgtEl>
                                        <p:attrNameLst>
                                          <p:attrName>style.visibility</p:attrName>
                                        </p:attrNameLst>
                                      </p:cBhvr>
                                      <p:to>
                                        <p:strVal val="visible"/>
                                      </p:to>
                                    </p:set>
                                    <p:animEffect transition="in" filter="wipe(up)">
                                      <p:cBhvr additive="repl">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additive="repl">
                                        <p:cTn id="14" dur="1" fill="hold">
                                          <p:stCondLst>
                                            <p:cond delay="0"/>
                                          </p:stCondLst>
                                        </p:cTn>
                                        <p:tgtEl>
                                          <p:spTgt spid="5"/>
                                        </p:tgtEl>
                                        <p:attrNameLst>
                                          <p:attrName>style.visibility</p:attrName>
                                        </p:attrNameLst>
                                      </p:cBhvr>
                                      <p:to>
                                        <p:strVal val="visible"/>
                                      </p:to>
                                    </p:set>
                                    <p:anim calcmode="lin" valueType="num">
                                      <p:cBhvr additive="repl">
                                        <p:cTn id="15" dur="500" fill="hold"/>
                                        <p:tgtEl>
                                          <p:spTgt spid="5"/>
                                        </p:tgtEl>
                                        <p:attrNameLst>
                                          <p:attrName>ppt_x</p:attrName>
                                        </p:attrNameLst>
                                      </p:cBhvr>
                                      <p:tavLst>
                                        <p:tav tm="100000">
                                          <p:val>
                                            <p:strVal val="#ppt_x"/>
                                          </p:val>
                                        </p:tav>
                                        <p:tav>
                                          <p:val>
                                            <p:strVal val="#ppt_x"/>
                                          </p:val>
                                        </p:tav>
                                      </p:tavLst>
                                    </p:anim>
                                    <p:anim calcmode="lin" valueType="num">
                                      <p:cBhvr additive="repl">
                                        <p:cTn id="16" dur="500" fill="hold"/>
                                        <p:tgtEl>
                                          <p:spTgt spid="5"/>
                                        </p:tgtEl>
                                        <p:attrNameLst>
                                          <p:attrName>ppt_y</p:attrName>
                                        </p:attrNameLst>
                                      </p:cBhvr>
                                      <p:tavLst>
                                        <p:tav tm="100000">
                                          <p:val>
                                            <p:strVal val="1+#ppt_h/2"/>
                                          </p:val>
                                        </p:tav>
                                        <p:tav>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par>
                                      <p:cTn id="20" fill="hold"/>
                                    </p:par>
                                    <p:set>
                                      <p:cBhvr additive="repl">
                                        <p:cTn id="21" dur="1" fill="hold">
                                          <p:stCondLst>
                                            <p:cond delay="0"/>
                                          </p:stCondLst>
                                        </p:cTn>
                                        <p:tgtEl>
                                          <p:spTgt spid="19"/>
                                        </p:tgtEl>
                                        <p:attrNameLst>
                                          <p:attrName>style.visibility</p:attrName>
                                        </p:attrNameLst>
                                      </p:cBhvr>
                                      <p:to>
                                        <p:strVal val="visible"/>
                                      </p:to>
                                    </p:set>
                                    <p:animEffect transition="in" filter="wipe(up)">
                                      <p:cBhvr additive="repl">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par>
                                      <p:cTn id="26" fill="hold"/>
                                    </p:par>
                                    <p:set>
                                      <p:cBhvr additive="repl">
                                        <p:cTn id="27" dur="1" fill="hold">
                                          <p:stCondLst>
                                            <p:cond delay="0"/>
                                          </p:stCondLst>
                                        </p:cTn>
                                        <p:tgtEl>
                                          <p:spTgt spid="20"/>
                                        </p:tgtEl>
                                        <p:attrNameLst>
                                          <p:attrName>style.visibility</p:attrName>
                                        </p:attrNameLst>
                                      </p:cBhvr>
                                      <p:to>
                                        <p:strVal val="visible"/>
                                      </p:to>
                                    </p:set>
                                    <p:animEffect transition="in" filter="wipe(up)">
                                      <p:cBhvr additive="repl">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8602-0C68-44BE-9E82-734274B8389F}"/>
              </a:ext>
            </a:extLst>
          </p:cNvPr>
          <p:cNvSpPr>
            <a:spLocks noGrp="1"/>
          </p:cNvSpPr>
          <p:nvPr>
            <p:ph type="title"/>
          </p:nvPr>
        </p:nvSpPr>
        <p:spPr/>
        <p:txBody>
          <a:bodyPr/>
          <a:lstStyle/>
          <a:p>
            <a:r>
              <a:rPr lang="en-US" dirty="0"/>
              <a:t>Scope of the Variables</a:t>
            </a:r>
          </a:p>
        </p:txBody>
      </p:sp>
      <p:grpSp>
        <p:nvGrpSpPr>
          <p:cNvPr id="5" name="Group 3">
            <a:extLst>
              <a:ext uri="{FF2B5EF4-FFF2-40B4-BE49-F238E27FC236}">
                <a16:creationId xmlns:a16="http://schemas.microsoft.com/office/drawing/2014/main" id="{0D6A1FE7-D861-498C-A27F-2F47D37FE34E}"/>
              </a:ext>
            </a:extLst>
          </p:cNvPr>
          <p:cNvGrpSpPr>
            <a:grpSpLocks/>
          </p:cNvGrpSpPr>
          <p:nvPr/>
        </p:nvGrpSpPr>
        <p:grpSpPr bwMode="auto">
          <a:xfrm>
            <a:off x="1905000" y="1611313"/>
            <a:ext cx="5484813" cy="1827212"/>
            <a:chOff x="1200" y="1015"/>
            <a:chExt cx="3455" cy="1151"/>
          </a:xfrm>
        </p:grpSpPr>
        <p:sp>
          <p:nvSpPr>
            <p:cNvPr id="6" name="Freeform 4">
              <a:extLst>
                <a:ext uri="{FF2B5EF4-FFF2-40B4-BE49-F238E27FC236}">
                  <a16:creationId xmlns:a16="http://schemas.microsoft.com/office/drawing/2014/main" id="{849ED02C-2FA5-45DF-9D09-85B7D32810D5}"/>
                </a:ext>
              </a:extLst>
            </p:cNvPr>
            <p:cNvSpPr>
              <a:spLocks noChangeArrowheads="1"/>
            </p:cNvSpPr>
            <p:nvPr/>
          </p:nvSpPr>
          <p:spPr bwMode="auto">
            <a:xfrm>
              <a:off x="2928" y="1468"/>
              <a:ext cx="1167" cy="310"/>
            </a:xfrm>
            <a:custGeom>
              <a:avLst/>
              <a:gdLst>
                <a:gd name="T0" fmla="*/ 0 w 1802151"/>
                <a:gd name="T1" fmla="*/ 0 h 492952"/>
                <a:gd name="T2" fmla="*/ 0 w 1802151"/>
                <a:gd name="T3" fmla="*/ 246476 h 492952"/>
                <a:gd name="T4" fmla="*/ 1802151 w 1802151"/>
                <a:gd name="T5" fmla="*/ 246476 h 492952"/>
                <a:gd name="T6" fmla="*/ 1802151 w 1802151"/>
                <a:gd name="T7" fmla="*/ 492952 h 492952"/>
                <a:gd name="T8" fmla="*/ 0 w 1802151"/>
                <a:gd name="T9" fmla="*/ 0 h 492952"/>
                <a:gd name="T10" fmla="*/ 1802151 w 1802151"/>
                <a:gd name="T11" fmla="*/ 492952 h 492952"/>
              </a:gdLst>
              <a:ahLst/>
              <a:cxnLst>
                <a:cxn ang="0">
                  <a:pos x="T0" y="T1"/>
                </a:cxn>
                <a:cxn ang="0">
                  <a:pos x="T2" y="T3"/>
                </a:cxn>
                <a:cxn ang="0">
                  <a:pos x="T4" y="T5"/>
                </a:cxn>
                <a:cxn ang="0">
                  <a:pos x="T6" y="T7"/>
                </a:cxn>
              </a:cxnLst>
              <a:rect l="T8" t="T9" r="T10" b="T11"/>
              <a:pathLst>
                <a:path w="1802151" h="492952">
                  <a:moveTo>
                    <a:pt x="0" y="0"/>
                  </a:moveTo>
                  <a:lnTo>
                    <a:pt x="0" y="246476"/>
                  </a:lnTo>
                  <a:lnTo>
                    <a:pt x="1802151" y="246476"/>
                  </a:lnTo>
                  <a:lnTo>
                    <a:pt x="1802151" y="492952"/>
                  </a:lnTo>
                </a:path>
              </a:pathLst>
            </a:custGeom>
            <a:noFill/>
            <a:ln w="25560" cap="flat">
              <a:solidFill>
                <a:srgbClr val="3B669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 name="Freeform 5">
              <a:extLst>
                <a:ext uri="{FF2B5EF4-FFF2-40B4-BE49-F238E27FC236}">
                  <a16:creationId xmlns:a16="http://schemas.microsoft.com/office/drawing/2014/main" id="{4C9B6287-A857-4852-AC25-DCE6F549A8A2}"/>
                </a:ext>
              </a:extLst>
            </p:cNvPr>
            <p:cNvSpPr>
              <a:spLocks noChangeArrowheads="1"/>
            </p:cNvSpPr>
            <p:nvPr/>
          </p:nvSpPr>
          <p:spPr bwMode="auto">
            <a:xfrm>
              <a:off x="1727" y="1468"/>
              <a:ext cx="1200" cy="310"/>
            </a:xfrm>
            <a:custGeom>
              <a:avLst/>
              <a:gdLst>
                <a:gd name="T0" fmla="*/ 1854090 w 1854090"/>
                <a:gd name="T1" fmla="*/ 0 h 492952"/>
                <a:gd name="T2" fmla="*/ 1854090 w 1854090"/>
                <a:gd name="T3" fmla="*/ 246476 h 492952"/>
                <a:gd name="T4" fmla="*/ 0 w 1854090"/>
                <a:gd name="T5" fmla="*/ 246476 h 492952"/>
                <a:gd name="T6" fmla="*/ 0 w 1854090"/>
                <a:gd name="T7" fmla="*/ 492952 h 492952"/>
                <a:gd name="T8" fmla="*/ 0 w 1854090"/>
                <a:gd name="T9" fmla="*/ 0 h 492952"/>
                <a:gd name="T10" fmla="*/ 1854090 w 1854090"/>
                <a:gd name="T11" fmla="*/ 492952 h 492952"/>
              </a:gdLst>
              <a:ahLst/>
              <a:cxnLst>
                <a:cxn ang="0">
                  <a:pos x="T0" y="T1"/>
                </a:cxn>
                <a:cxn ang="0">
                  <a:pos x="T2" y="T3"/>
                </a:cxn>
                <a:cxn ang="0">
                  <a:pos x="T4" y="T5"/>
                </a:cxn>
                <a:cxn ang="0">
                  <a:pos x="T6" y="T7"/>
                </a:cxn>
              </a:cxnLst>
              <a:rect l="T8" t="T9" r="T10" b="T11"/>
              <a:pathLst>
                <a:path w="1854090" h="492952">
                  <a:moveTo>
                    <a:pt x="1854090" y="0"/>
                  </a:moveTo>
                  <a:lnTo>
                    <a:pt x="1854090" y="246476"/>
                  </a:lnTo>
                  <a:lnTo>
                    <a:pt x="0" y="246476"/>
                  </a:lnTo>
                  <a:lnTo>
                    <a:pt x="0" y="492952"/>
                  </a:lnTo>
                </a:path>
              </a:pathLst>
            </a:custGeom>
            <a:noFill/>
            <a:ln w="25560" cap="flat">
              <a:solidFill>
                <a:srgbClr val="3B669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 name="Rectangle 6">
              <a:extLst>
                <a:ext uri="{FF2B5EF4-FFF2-40B4-BE49-F238E27FC236}">
                  <a16:creationId xmlns:a16="http://schemas.microsoft.com/office/drawing/2014/main" id="{011C2847-74A7-4913-AF76-F3C3347F7CFD}"/>
                </a:ext>
              </a:extLst>
            </p:cNvPr>
            <p:cNvSpPr>
              <a:spLocks noChangeArrowheads="1"/>
            </p:cNvSpPr>
            <p:nvPr/>
          </p:nvSpPr>
          <p:spPr bwMode="auto">
            <a:xfrm>
              <a:off x="1990" y="1015"/>
              <a:ext cx="1875" cy="452"/>
            </a:xfrm>
            <a:prstGeom prst="rect">
              <a:avLst/>
            </a:prstGeom>
            <a:gradFill rotWithShape="0">
              <a:gsLst>
                <a:gs pos="0">
                  <a:srgbClr val="FFFFFF"/>
                </a:gs>
                <a:gs pos="100000">
                  <a:srgbClr val="FFFFFF"/>
                </a:gs>
              </a:gsLst>
              <a:lin ang="5400000" scaled="1"/>
            </a:gra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 name="Rectangle 7">
              <a:extLst>
                <a:ext uri="{FF2B5EF4-FFF2-40B4-BE49-F238E27FC236}">
                  <a16:creationId xmlns:a16="http://schemas.microsoft.com/office/drawing/2014/main" id="{2BCE1897-2264-47CC-A3D8-EF1BFCF5A0E9}"/>
                </a:ext>
              </a:extLst>
            </p:cNvPr>
            <p:cNvSpPr>
              <a:spLocks noChangeArrowheads="1"/>
            </p:cNvSpPr>
            <p:nvPr/>
          </p:nvSpPr>
          <p:spPr bwMode="auto">
            <a:xfrm>
              <a:off x="1990" y="1015"/>
              <a:ext cx="1875" cy="4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080" tIns="10080" rIns="10080" bIns="10080" anchor="ctr"/>
            <a:lstStyle>
              <a:lvl1pPr marL="914400" indent="-9128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algn="ctr">
                <a:lnSpc>
                  <a:spcPct val="90000"/>
                </a:lnSpc>
                <a:spcAft>
                  <a:spcPts val="700"/>
                </a:spcAft>
                <a:buClrTx/>
                <a:buFontTx/>
                <a:buNone/>
              </a:pPr>
              <a:r>
                <a:rPr lang="en-US" altLang="en-US" sz="1600" b="0"/>
                <a:t>Variables declaration scope</a:t>
              </a:r>
            </a:p>
          </p:txBody>
        </p:sp>
        <p:sp>
          <p:nvSpPr>
            <p:cNvPr id="10" name="Rectangle 8">
              <a:extLst>
                <a:ext uri="{FF2B5EF4-FFF2-40B4-BE49-F238E27FC236}">
                  <a16:creationId xmlns:a16="http://schemas.microsoft.com/office/drawing/2014/main" id="{C6595EF3-5404-4D6E-BA36-F5CA0D966472}"/>
                </a:ext>
              </a:extLst>
            </p:cNvPr>
            <p:cNvSpPr>
              <a:spLocks noChangeArrowheads="1"/>
            </p:cNvSpPr>
            <p:nvPr/>
          </p:nvSpPr>
          <p:spPr bwMode="auto">
            <a:xfrm>
              <a:off x="1200" y="1779"/>
              <a:ext cx="1052" cy="387"/>
            </a:xfrm>
            <a:prstGeom prst="rect">
              <a:avLst/>
            </a:prstGeom>
            <a:gradFill rotWithShape="0">
              <a:gsLst>
                <a:gs pos="0">
                  <a:srgbClr val="FFFFFF"/>
                </a:gs>
                <a:gs pos="100000">
                  <a:srgbClr val="FFFFFF"/>
                </a:gs>
              </a:gsLst>
              <a:lin ang="5400000" scaled="1"/>
            </a:gradFill>
            <a:ln w="9360" cap="flat">
              <a:solidFill>
                <a:srgbClr val="F5913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 name="Rectangle 9">
              <a:extLst>
                <a:ext uri="{FF2B5EF4-FFF2-40B4-BE49-F238E27FC236}">
                  <a16:creationId xmlns:a16="http://schemas.microsoft.com/office/drawing/2014/main" id="{891ECF53-B281-4808-A98B-77A24764E11B}"/>
                </a:ext>
              </a:extLst>
            </p:cNvPr>
            <p:cNvSpPr>
              <a:spLocks noChangeArrowheads="1"/>
            </p:cNvSpPr>
            <p:nvPr/>
          </p:nvSpPr>
          <p:spPr bwMode="auto">
            <a:xfrm>
              <a:off x="1200" y="1779"/>
              <a:ext cx="1052"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080" tIns="10080" rIns="10080" bIns="10080" anchor="ctr"/>
            <a:lstStyle>
              <a:lvl1pPr marL="914400" indent="-9128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algn="ctr">
                <a:lnSpc>
                  <a:spcPct val="90000"/>
                </a:lnSpc>
                <a:spcAft>
                  <a:spcPts val="700"/>
                </a:spcAft>
                <a:buClrTx/>
                <a:buFontTx/>
                <a:buNone/>
              </a:pPr>
              <a:r>
                <a:rPr lang="en-US" altLang="en-US" sz="1600" b="0"/>
                <a:t>Local</a:t>
              </a:r>
            </a:p>
          </p:txBody>
        </p:sp>
        <p:sp>
          <p:nvSpPr>
            <p:cNvPr id="12" name="Rectangle 10">
              <a:extLst>
                <a:ext uri="{FF2B5EF4-FFF2-40B4-BE49-F238E27FC236}">
                  <a16:creationId xmlns:a16="http://schemas.microsoft.com/office/drawing/2014/main" id="{420D1B60-6CE5-4CC8-B25F-8FC4C38BF416}"/>
                </a:ext>
              </a:extLst>
            </p:cNvPr>
            <p:cNvSpPr>
              <a:spLocks noChangeArrowheads="1"/>
            </p:cNvSpPr>
            <p:nvPr/>
          </p:nvSpPr>
          <p:spPr bwMode="auto">
            <a:xfrm>
              <a:off x="3535" y="1779"/>
              <a:ext cx="1120" cy="387"/>
            </a:xfrm>
            <a:prstGeom prst="rect">
              <a:avLst/>
            </a:prstGeom>
            <a:gradFill rotWithShape="0">
              <a:gsLst>
                <a:gs pos="0">
                  <a:srgbClr val="FFFFFF"/>
                </a:gs>
                <a:gs pos="100000">
                  <a:srgbClr val="FFFFFF"/>
                </a:gs>
              </a:gsLst>
              <a:lin ang="5400000" scaled="1"/>
            </a:gradFill>
            <a:ln w="9360" cap="flat">
              <a:solidFill>
                <a:srgbClr val="BD4B48"/>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 name="Rectangle 11">
              <a:extLst>
                <a:ext uri="{FF2B5EF4-FFF2-40B4-BE49-F238E27FC236}">
                  <a16:creationId xmlns:a16="http://schemas.microsoft.com/office/drawing/2014/main" id="{89F30D1C-0DA6-491E-8588-0AAF869F9A10}"/>
                </a:ext>
              </a:extLst>
            </p:cNvPr>
            <p:cNvSpPr>
              <a:spLocks noChangeArrowheads="1"/>
            </p:cNvSpPr>
            <p:nvPr/>
          </p:nvSpPr>
          <p:spPr bwMode="auto">
            <a:xfrm>
              <a:off x="3535" y="1779"/>
              <a:ext cx="1120"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080" tIns="10080" rIns="10080" bIns="10080" anchor="ctr"/>
            <a:lstStyle>
              <a:lvl1pPr marL="914400" indent="-9128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algn="ctr">
                <a:lnSpc>
                  <a:spcPct val="90000"/>
                </a:lnSpc>
                <a:spcAft>
                  <a:spcPts val="700"/>
                </a:spcAft>
                <a:buClrTx/>
                <a:buFontTx/>
                <a:buNone/>
              </a:pPr>
              <a:r>
                <a:rPr lang="en-US" altLang="en-US" sz="1600" b="0"/>
                <a:t>Instance</a:t>
              </a:r>
            </a:p>
          </p:txBody>
        </p:sp>
      </p:grpSp>
      <p:sp>
        <p:nvSpPr>
          <p:cNvPr id="14" name="Rectangle 12">
            <a:extLst>
              <a:ext uri="{FF2B5EF4-FFF2-40B4-BE49-F238E27FC236}">
                <a16:creationId xmlns:a16="http://schemas.microsoft.com/office/drawing/2014/main" id="{37AB472E-9E72-45BD-9B6F-B88A89584378}"/>
              </a:ext>
            </a:extLst>
          </p:cNvPr>
          <p:cNvSpPr>
            <a:spLocks noChangeArrowheads="1"/>
          </p:cNvSpPr>
          <p:nvPr/>
        </p:nvSpPr>
        <p:spPr bwMode="auto">
          <a:xfrm>
            <a:off x="804204" y="3652348"/>
            <a:ext cx="3581401" cy="1971951"/>
          </a:xfrm>
          <a:prstGeom prst="rect">
            <a:avLst/>
          </a:prstGeom>
          <a:gradFill rotWithShape="0">
            <a:gsLst>
              <a:gs pos="0">
                <a:srgbClr val="FFFFFF"/>
              </a:gs>
              <a:gs pos="100000">
                <a:srgbClr val="FFFFFF"/>
              </a:gs>
            </a:gsLst>
            <a:lin ang="5400000" scaled="1"/>
          </a:gradFill>
          <a:ln w="9360" cap="flat">
            <a:solidFill>
              <a:srgbClr val="4F81B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177800" indent="-177800">
              <a:tabLst>
                <a:tab pos="177800" algn="l"/>
                <a:tab pos="1092200" algn="l"/>
                <a:tab pos="2006600" algn="l"/>
                <a:tab pos="2921000" algn="l"/>
                <a:tab pos="3835400" algn="l"/>
                <a:tab pos="4749800" algn="l"/>
                <a:tab pos="5664200" algn="l"/>
                <a:tab pos="6578600" algn="l"/>
                <a:tab pos="7493000" algn="l"/>
                <a:tab pos="8407400" algn="l"/>
                <a:tab pos="9321800" algn="l"/>
              </a:tabLst>
              <a:defRPr b="1">
                <a:solidFill>
                  <a:srgbClr val="000000"/>
                </a:solidFill>
                <a:latin typeface="Arial" panose="020B0604020202020204" pitchFamily="34" charset="0"/>
                <a:ea typeface="Microsoft YaHei" panose="020B0503020204020204" pitchFamily="34" charset="-122"/>
              </a:defRPr>
            </a:lvl1pPr>
            <a:lvl2pPr>
              <a:tabLst>
                <a:tab pos="177800" algn="l"/>
                <a:tab pos="1092200" algn="l"/>
                <a:tab pos="2006600" algn="l"/>
                <a:tab pos="2921000" algn="l"/>
                <a:tab pos="3835400" algn="l"/>
                <a:tab pos="4749800" algn="l"/>
                <a:tab pos="5664200" algn="l"/>
                <a:tab pos="6578600" algn="l"/>
                <a:tab pos="7493000" algn="l"/>
                <a:tab pos="8407400" algn="l"/>
                <a:tab pos="9321800" algn="l"/>
              </a:tabLst>
              <a:defRPr b="1">
                <a:solidFill>
                  <a:srgbClr val="000000"/>
                </a:solidFill>
                <a:latin typeface="Arial" panose="020B0604020202020204" pitchFamily="34" charset="0"/>
                <a:ea typeface="Microsoft YaHei" panose="020B0503020204020204" pitchFamily="34" charset="-122"/>
              </a:defRPr>
            </a:lvl2pPr>
            <a:lvl3pPr>
              <a:tabLst>
                <a:tab pos="177800" algn="l"/>
                <a:tab pos="1092200" algn="l"/>
                <a:tab pos="2006600" algn="l"/>
                <a:tab pos="2921000" algn="l"/>
                <a:tab pos="3835400" algn="l"/>
                <a:tab pos="4749800" algn="l"/>
                <a:tab pos="5664200" algn="l"/>
                <a:tab pos="6578600" algn="l"/>
                <a:tab pos="7493000" algn="l"/>
                <a:tab pos="8407400" algn="l"/>
                <a:tab pos="9321800" algn="l"/>
              </a:tabLst>
              <a:defRPr b="1">
                <a:solidFill>
                  <a:srgbClr val="000000"/>
                </a:solidFill>
                <a:latin typeface="Arial" panose="020B0604020202020204" pitchFamily="34" charset="0"/>
                <a:ea typeface="Microsoft YaHei" panose="020B0503020204020204" pitchFamily="34" charset="-122"/>
              </a:defRPr>
            </a:lvl3pPr>
            <a:lvl4pPr>
              <a:tabLst>
                <a:tab pos="177800" algn="l"/>
                <a:tab pos="1092200" algn="l"/>
                <a:tab pos="2006600" algn="l"/>
                <a:tab pos="2921000" algn="l"/>
                <a:tab pos="3835400" algn="l"/>
                <a:tab pos="4749800" algn="l"/>
                <a:tab pos="5664200" algn="l"/>
                <a:tab pos="6578600" algn="l"/>
                <a:tab pos="7493000" algn="l"/>
                <a:tab pos="8407400" algn="l"/>
                <a:tab pos="9321800" algn="l"/>
              </a:tabLst>
              <a:defRPr b="1">
                <a:solidFill>
                  <a:srgbClr val="000000"/>
                </a:solidFill>
                <a:latin typeface="Arial" panose="020B0604020202020204" pitchFamily="34" charset="0"/>
                <a:ea typeface="Microsoft YaHei" panose="020B0503020204020204" pitchFamily="34" charset="-122"/>
              </a:defRPr>
            </a:lvl4pPr>
            <a:lvl5pPr>
              <a:tabLst>
                <a:tab pos="177800" algn="l"/>
                <a:tab pos="1092200" algn="l"/>
                <a:tab pos="2006600" algn="l"/>
                <a:tab pos="2921000" algn="l"/>
                <a:tab pos="3835400" algn="l"/>
                <a:tab pos="4749800" algn="l"/>
                <a:tab pos="5664200" algn="l"/>
                <a:tab pos="6578600" algn="l"/>
                <a:tab pos="7493000" algn="l"/>
                <a:tab pos="8407400" algn="l"/>
                <a:tab pos="93218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177800" algn="l"/>
                <a:tab pos="1092200" algn="l"/>
                <a:tab pos="2006600" algn="l"/>
                <a:tab pos="2921000" algn="l"/>
                <a:tab pos="3835400" algn="l"/>
                <a:tab pos="4749800" algn="l"/>
                <a:tab pos="5664200" algn="l"/>
                <a:tab pos="6578600" algn="l"/>
                <a:tab pos="7493000" algn="l"/>
                <a:tab pos="8407400" algn="l"/>
                <a:tab pos="93218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177800" algn="l"/>
                <a:tab pos="1092200" algn="l"/>
                <a:tab pos="2006600" algn="l"/>
                <a:tab pos="2921000" algn="l"/>
                <a:tab pos="3835400" algn="l"/>
                <a:tab pos="4749800" algn="l"/>
                <a:tab pos="5664200" algn="l"/>
                <a:tab pos="6578600" algn="l"/>
                <a:tab pos="7493000" algn="l"/>
                <a:tab pos="8407400" algn="l"/>
                <a:tab pos="93218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177800" algn="l"/>
                <a:tab pos="1092200" algn="l"/>
                <a:tab pos="2006600" algn="l"/>
                <a:tab pos="2921000" algn="l"/>
                <a:tab pos="3835400" algn="l"/>
                <a:tab pos="4749800" algn="l"/>
                <a:tab pos="5664200" algn="l"/>
                <a:tab pos="6578600" algn="l"/>
                <a:tab pos="7493000" algn="l"/>
                <a:tab pos="8407400" algn="l"/>
                <a:tab pos="93218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177800" algn="l"/>
                <a:tab pos="1092200" algn="l"/>
                <a:tab pos="2006600" algn="l"/>
                <a:tab pos="2921000" algn="l"/>
                <a:tab pos="3835400" algn="l"/>
                <a:tab pos="4749800" algn="l"/>
                <a:tab pos="5664200" algn="l"/>
                <a:tab pos="6578600" algn="l"/>
                <a:tab pos="7493000" algn="l"/>
                <a:tab pos="8407400" algn="l"/>
                <a:tab pos="9321800" algn="l"/>
              </a:tabLst>
              <a:defRPr b="1">
                <a:solidFill>
                  <a:srgbClr val="000000"/>
                </a:solidFill>
                <a:latin typeface="Arial" panose="020B0604020202020204" pitchFamily="34" charset="0"/>
                <a:ea typeface="Microsoft YaHei" panose="020B0503020204020204" pitchFamily="34" charset="-122"/>
              </a:defRPr>
            </a:lvl9pPr>
          </a:lstStyle>
          <a:p>
            <a:pPr marL="0" indent="0">
              <a:spcBef>
                <a:spcPts val="600"/>
              </a:spcBef>
              <a:buFont typeface="Arial" panose="020B0604020202020204" pitchFamily="34" charset="0"/>
              <a:buChar char="•"/>
              <a:tabLst>
                <a:tab pos="1092200" algn="l"/>
                <a:tab pos="2006600" algn="l"/>
                <a:tab pos="2921000" algn="l"/>
                <a:tab pos="3835400" algn="l"/>
                <a:tab pos="4749800" algn="l"/>
                <a:tab pos="5664200" algn="l"/>
                <a:tab pos="6578600" algn="l"/>
                <a:tab pos="7493000" algn="l"/>
                <a:tab pos="8407400" algn="l"/>
                <a:tab pos="9321800" algn="l"/>
              </a:tabLst>
            </a:pPr>
            <a:r>
              <a:rPr lang="en-IN" altLang="en-US" sz="1600" dirty="0"/>
              <a:t> Variables declared inside a method.</a:t>
            </a:r>
          </a:p>
          <a:p>
            <a:pPr marL="0" indent="0">
              <a:spcBef>
                <a:spcPts val="600"/>
              </a:spcBef>
              <a:buFont typeface="Arial" panose="020B0604020202020204" pitchFamily="34" charset="0"/>
              <a:buChar char="•"/>
              <a:tabLst>
                <a:tab pos="1092200" algn="l"/>
                <a:tab pos="2006600" algn="l"/>
                <a:tab pos="2921000" algn="l"/>
                <a:tab pos="3835400" algn="l"/>
                <a:tab pos="4749800" algn="l"/>
                <a:tab pos="5664200" algn="l"/>
                <a:tab pos="6578600" algn="l"/>
                <a:tab pos="7493000" algn="l"/>
                <a:tab pos="8407400" algn="l"/>
                <a:tab pos="9321800" algn="l"/>
              </a:tabLst>
            </a:pPr>
            <a:r>
              <a:rPr lang="en-IN" altLang="en-US" sz="1600" dirty="0"/>
              <a:t> Can be accessed only inside the method in which they are declared.</a:t>
            </a:r>
          </a:p>
          <a:p>
            <a:pPr marL="0" indent="0">
              <a:spcBef>
                <a:spcPts val="600"/>
              </a:spcBef>
              <a:buFont typeface="Arial" panose="020B0604020202020204" pitchFamily="34" charset="0"/>
              <a:buChar char="•"/>
              <a:tabLst>
                <a:tab pos="1092200" algn="l"/>
                <a:tab pos="2006600" algn="l"/>
                <a:tab pos="2921000" algn="l"/>
                <a:tab pos="3835400" algn="l"/>
                <a:tab pos="4749800" algn="l"/>
                <a:tab pos="5664200" algn="l"/>
                <a:tab pos="6578600" algn="l"/>
                <a:tab pos="7493000" algn="l"/>
                <a:tab pos="8407400" algn="l"/>
                <a:tab pos="9321800" algn="l"/>
              </a:tabLst>
            </a:pPr>
            <a:r>
              <a:rPr lang="en-IN" altLang="en-US" sz="1600" dirty="0"/>
              <a:t> They lose their values stored when the method execution completes.</a:t>
            </a:r>
          </a:p>
        </p:txBody>
      </p:sp>
      <p:sp>
        <p:nvSpPr>
          <p:cNvPr id="15" name="Rectangle 13">
            <a:extLst>
              <a:ext uri="{FF2B5EF4-FFF2-40B4-BE49-F238E27FC236}">
                <a16:creationId xmlns:a16="http://schemas.microsoft.com/office/drawing/2014/main" id="{08ABE4EB-8C2E-4F4D-887E-958ED298CFD5}"/>
              </a:ext>
            </a:extLst>
          </p:cNvPr>
          <p:cNvSpPr>
            <a:spLocks noChangeArrowheads="1"/>
          </p:cNvSpPr>
          <p:nvPr/>
        </p:nvSpPr>
        <p:spPr bwMode="auto">
          <a:xfrm>
            <a:off x="4800600" y="3641725"/>
            <a:ext cx="3810000" cy="1971951"/>
          </a:xfrm>
          <a:prstGeom prst="rect">
            <a:avLst/>
          </a:prstGeom>
          <a:gradFill rotWithShape="0">
            <a:gsLst>
              <a:gs pos="0">
                <a:srgbClr val="FFFFFF"/>
              </a:gs>
              <a:gs pos="100000">
                <a:srgbClr val="FFFFFF"/>
              </a:gs>
            </a:gsLst>
            <a:lin ang="5400000" scaled="1"/>
          </a:gradFill>
          <a:ln w="9360" cap="flat">
            <a:solidFill>
              <a:srgbClr val="4F81B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914400" indent="-91440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marL="0" indent="0">
              <a:spcBef>
                <a:spcPts val="600"/>
              </a:spcBef>
              <a:buFont typeface="Arial" panose="020B0604020202020204" pitchFamily="34" charset="0"/>
              <a:buChar char="•"/>
              <a:tabLst>
                <a:tab pos="1828800" algn="l"/>
                <a:tab pos="2743200" algn="l"/>
                <a:tab pos="3657600" algn="l"/>
                <a:tab pos="4572000" algn="l"/>
                <a:tab pos="5486400" algn="l"/>
                <a:tab pos="6400800" algn="l"/>
                <a:tab pos="7315200" algn="l"/>
                <a:tab pos="8229600" algn="l"/>
                <a:tab pos="9144000" algn="l"/>
                <a:tab pos="10058400" algn="l"/>
              </a:tabLst>
            </a:pPr>
            <a:r>
              <a:rPr lang="en-IN" altLang="en-US" sz="1600" dirty="0"/>
              <a:t> Variables declared inside a class and not inside any method.</a:t>
            </a:r>
          </a:p>
          <a:p>
            <a:pPr marL="0" indent="0">
              <a:spcBef>
                <a:spcPts val="600"/>
              </a:spcBef>
              <a:buFont typeface="Arial" panose="020B0604020202020204" pitchFamily="34" charset="0"/>
              <a:buChar char="•"/>
              <a:tabLst>
                <a:tab pos="1828800" algn="l"/>
                <a:tab pos="2743200" algn="l"/>
                <a:tab pos="3657600" algn="l"/>
                <a:tab pos="4572000" algn="l"/>
                <a:tab pos="5486400" algn="l"/>
                <a:tab pos="6400800" algn="l"/>
                <a:tab pos="7315200" algn="l"/>
                <a:tab pos="8229600" algn="l"/>
                <a:tab pos="9144000" algn="l"/>
                <a:tab pos="10058400" algn="l"/>
              </a:tabLst>
            </a:pPr>
            <a:r>
              <a:rPr lang="en-IN" altLang="en-US" sz="1600" dirty="0"/>
              <a:t> This variable can be accessed by all the methods of that class.</a:t>
            </a:r>
          </a:p>
          <a:p>
            <a:pPr marL="0" indent="0">
              <a:spcBef>
                <a:spcPts val="600"/>
              </a:spcBef>
              <a:buFont typeface="Arial" panose="020B0604020202020204" pitchFamily="34" charset="0"/>
              <a:buChar char="•"/>
              <a:tabLst>
                <a:tab pos="1828800" algn="l"/>
                <a:tab pos="2743200" algn="l"/>
                <a:tab pos="3657600" algn="l"/>
                <a:tab pos="4572000" algn="l"/>
                <a:tab pos="5486400" algn="l"/>
                <a:tab pos="6400800" algn="l"/>
                <a:tab pos="7315200" algn="l"/>
                <a:tab pos="8229600" algn="l"/>
                <a:tab pos="9144000" algn="l"/>
                <a:tab pos="10058400" algn="l"/>
              </a:tabLst>
            </a:pPr>
            <a:r>
              <a:rPr lang="en-IN" altLang="en-US" sz="1600" dirty="0"/>
              <a:t> This variable can also be accessed by other classes based on access modifiers.</a:t>
            </a:r>
          </a:p>
        </p:txBody>
      </p:sp>
      <p:sp>
        <p:nvSpPr>
          <p:cNvPr id="16" name="Rectangle 14">
            <a:extLst>
              <a:ext uri="{FF2B5EF4-FFF2-40B4-BE49-F238E27FC236}">
                <a16:creationId xmlns:a16="http://schemas.microsoft.com/office/drawing/2014/main" id="{CE78DEB9-37F2-442B-9A4C-F3FA81CEA3EA}"/>
              </a:ext>
            </a:extLst>
          </p:cNvPr>
          <p:cNvSpPr>
            <a:spLocks noChangeArrowheads="1"/>
          </p:cNvSpPr>
          <p:nvPr/>
        </p:nvSpPr>
        <p:spPr bwMode="auto">
          <a:xfrm>
            <a:off x="804204" y="5699762"/>
            <a:ext cx="7214381" cy="642938"/>
          </a:xfrm>
          <a:prstGeom prst="rect">
            <a:avLst/>
          </a:prstGeom>
          <a:gradFill rotWithShape="0">
            <a:gsLst>
              <a:gs pos="0">
                <a:srgbClr val="FFFFFF"/>
              </a:gs>
              <a:gs pos="100000">
                <a:srgbClr val="FFFFFF"/>
              </a:gs>
            </a:gsLst>
            <a:lin ang="5400000" scaled="1"/>
          </a:gradFill>
          <a:ln w="9360" cap="flat">
            <a:solidFill>
              <a:srgbClr val="C0504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914400" indent="-912813">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IN" altLang="en-US" b="0">
                <a:solidFill>
                  <a:srgbClr val="EA3800"/>
                </a:solidFill>
              </a:rPr>
              <a:t>You will learn more about variable  scope and accessibility in the Access modifier session.</a:t>
            </a:r>
          </a:p>
        </p:txBody>
      </p:sp>
    </p:spTree>
    <p:extLst>
      <p:ext uri="{BB962C8B-B14F-4D97-AF65-F5344CB8AC3E}">
        <p14:creationId xmlns:p14="http://schemas.microsoft.com/office/powerpoint/2010/main" val="174915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14"/>
                                        </p:tgtEl>
                                        <p:attrNameLst>
                                          <p:attrName>style.visibility</p:attrName>
                                        </p:attrNameLst>
                                      </p:cBhvr>
                                      <p:to>
                                        <p:strVal val="visible"/>
                                      </p:to>
                                    </p:set>
                                    <p:animEffect transition="in" filter="wipe(up)">
                                      <p:cBhvr additive="repl">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15"/>
                                        </p:tgtEl>
                                        <p:attrNameLst>
                                          <p:attrName>style.visibility</p:attrName>
                                        </p:attrNameLst>
                                      </p:cBhvr>
                                      <p:to>
                                        <p:strVal val="visible"/>
                                      </p:to>
                                    </p:set>
                                    <p:animEffect transition="in" filter="wipe(up)">
                                      <p:cBhvr additive="repl">
                                        <p:cTn id="12" dur="500"/>
                                        <p:tgtEl>
                                          <p:spTgt spid="15"/>
                                        </p:tgtEl>
                                      </p:cBhvr>
                                    </p:animEffect>
                                  </p:childTnLst>
                                </p:cTn>
                              </p:par>
                              <p:par>
                                <p:cTn id="13" presetID="2" presetClass="entr" presetSubtype="4" fill="hold" nodeType="withEffect">
                                  <p:stCondLst>
                                    <p:cond delay="0"/>
                                  </p:stCondLst>
                                  <p:childTnLst>
                                    <p:set>
                                      <p:cBhvr additive="repl">
                                        <p:cTn id="14" dur="1" fill="hold">
                                          <p:stCondLst>
                                            <p:cond delay="0"/>
                                          </p:stCondLst>
                                        </p:cTn>
                                        <p:tgtEl>
                                          <p:spTgt spid="16"/>
                                        </p:tgtEl>
                                        <p:attrNameLst>
                                          <p:attrName>style.visibility</p:attrName>
                                        </p:attrNameLst>
                                      </p:cBhvr>
                                      <p:to>
                                        <p:strVal val="visible"/>
                                      </p:to>
                                    </p:set>
                                    <p:anim calcmode="lin" valueType="num">
                                      <p:cBhvr additive="repl">
                                        <p:cTn id="15" dur="500" fill="hold"/>
                                        <p:tgtEl>
                                          <p:spTgt spid="16"/>
                                        </p:tgtEl>
                                        <p:attrNameLst>
                                          <p:attrName>ppt_x</p:attrName>
                                        </p:attrNameLst>
                                      </p:cBhvr>
                                      <p:tavLst>
                                        <p:tav tm="100000">
                                          <p:val>
                                            <p:strVal val="#ppt_x"/>
                                          </p:val>
                                        </p:tav>
                                        <p:tav>
                                          <p:val>
                                            <p:strVal val="#ppt_x"/>
                                          </p:val>
                                        </p:tav>
                                      </p:tavLst>
                                    </p:anim>
                                    <p:anim calcmode="lin" valueType="num">
                                      <p:cBhvr additive="repl">
                                        <p:cTn id="16" dur="500" fill="hold"/>
                                        <p:tgtEl>
                                          <p:spTgt spid="16"/>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1534</TotalTime>
  <Words>4181</Words>
  <Application>Microsoft Office PowerPoint</Application>
  <PresentationFormat>On-screen Show (4:3)</PresentationFormat>
  <Paragraphs>651</Paragraphs>
  <Slides>44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Arial Black</vt:lpstr>
      <vt:lpstr>Calibri</vt:lpstr>
      <vt:lpstr>Calibri Light</vt:lpstr>
      <vt:lpstr>Times New Roman</vt:lpstr>
      <vt:lpstr>Trebuchet MS</vt:lpstr>
      <vt:lpstr>Vivaldi</vt:lpstr>
      <vt:lpstr>Wingdings</vt:lpstr>
      <vt:lpstr>Office Theme</vt:lpstr>
      <vt:lpstr> JAVA @11</vt:lpstr>
      <vt:lpstr>Objective</vt:lpstr>
      <vt:lpstr>Keywords</vt:lpstr>
      <vt:lpstr>Table of Keywords</vt:lpstr>
      <vt:lpstr>Primitive Data Types</vt:lpstr>
      <vt:lpstr>Variables in Java</vt:lpstr>
      <vt:lpstr>How are variables declared?</vt:lpstr>
      <vt:lpstr>Types of Variables in Java</vt:lpstr>
      <vt:lpstr>Scope of the Variables</vt:lpstr>
      <vt:lpstr>Variable Declaration - Example</vt:lpstr>
      <vt:lpstr>Naming Rules</vt:lpstr>
      <vt:lpstr>Naming Rules</vt:lpstr>
      <vt:lpstr>Java Literals</vt:lpstr>
      <vt:lpstr>Java Literals Types</vt:lpstr>
      <vt:lpstr>Java Literals Types</vt:lpstr>
      <vt:lpstr>Example – Variables Declaration</vt:lpstr>
      <vt:lpstr>Variables Declaration - Solution</vt:lpstr>
      <vt:lpstr>Casting Primitives</vt:lpstr>
      <vt:lpstr>Types of Primitive Casting</vt:lpstr>
      <vt:lpstr>Implicit Casting</vt:lpstr>
      <vt:lpstr>Explicit Casting</vt:lpstr>
      <vt:lpstr>Operators</vt:lpstr>
      <vt:lpstr>Operators in Java</vt:lpstr>
      <vt:lpstr>Types of Operators in Java</vt:lpstr>
      <vt:lpstr>Unary Operators</vt:lpstr>
      <vt:lpstr>Unary Operators</vt:lpstr>
      <vt:lpstr>Ternary Operator</vt:lpstr>
      <vt:lpstr>Types of Operators</vt:lpstr>
      <vt:lpstr>Arithmetic Operators</vt:lpstr>
      <vt:lpstr>Example - Operators</vt:lpstr>
      <vt:lpstr>Operators - Solution</vt:lpstr>
      <vt:lpstr>Relational Operators</vt:lpstr>
      <vt:lpstr>Logical Operators</vt:lpstr>
      <vt:lpstr>Bitwise Operators</vt:lpstr>
      <vt:lpstr>Bitwise Operators</vt:lpstr>
      <vt:lpstr>Example - Operators</vt:lpstr>
      <vt:lpstr>PowerPoint Presentation</vt:lpstr>
      <vt:lpstr>Shift Operators</vt:lpstr>
      <vt:lpstr>Assignment Operators</vt:lpstr>
      <vt:lpstr>Assignment Operators</vt:lpstr>
      <vt:lpstr>Operator Precedence</vt:lpstr>
      <vt:lpstr>Operator Precedence Example</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Eyeopen</dc:creator>
  <cp:lastModifiedBy>Marikannan Rajendran</cp:lastModifiedBy>
  <cp:revision>48</cp:revision>
  <dcterms:created xsi:type="dcterms:W3CDTF">2017-10-28T05:09:06Z</dcterms:created>
  <dcterms:modified xsi:type="dcterms:W3CDTF">2022-04-01T11:50:43Z</dcterms:modified>
</cp:coreProperties>
</file>