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97" r:id="rId8"/>
    <p:sldId id="264" r:id="rId9"/>
    <p:sldId id="296"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8" r:id="rId29"/>
    <p:sldId id="299" r:id="rId30"/>
    <p:sldId id="284" r:id="rId31"/>
    <p:sldId id="285" r:id="rId32"/>
    <p:sldId id="286" r:id="rId33"/>
    <p:sldId id="287" r:id="rId34"/>
    <p:sldId id="288" r:id="rId35"/>
    <p:sldId id="289" r:id="rId36"/>
    <p:sldId id="290" r:id="rId37"/>
    <p:sldId id="291" r:id="rId38"/>
    <p:sldId id="292" r:id="rId39"/>
    <p:sldId id="300" r:id="rId40"/>
    <p:sldId id="293" r:id="rId41"/>
    <p:sldId id="294" r:id="rId42"/>
    <p:sldId id="295" r:id="rId43"/>
    <p:sldId id="301" r:id="rId44"/>
    <p:sldId id="302" r:id="rId45"/>
    <p:sldId id="303" r:id="rId46"/>
    <p:sldId id="304" r:id="rId47"/>
    <p:sldId id="305" r:id="rId48"/>
    <p:sldId id="306" r:id="rId49"/>
    <p:sldId id="321"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4CFE38-FC8C-4D03-B1C5-B258E3A4651B}">
          <p14:sldIdLst>
            <p14:sldId id="256"/>
            <p14:sldId id="258"/>
            <p14:sldId id="259"/>
            <p14:sldId id="260"/>
            <p14:sldId id="261"/>
            <p14:sldId id="262"/>
            <p14:sldId id="297"/>
            <p14:sldId id="264"/>
            <p14:sldId id="296"/>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98"/>
            <p14:sldId id="299"/>
            <p14:sldId id="284"/>
            <p14:sldId id="285"/>
            <p14:sldId id="286"/>
            <p14:sldId id="287"/>
            <p14:sldId id="288"/>
            <p14:sldId id="289"/>
            <p14:sldId id="290"/>
            <p14:sldId id="291"/>
            <p14:sldId id="292"/>
            <p14:sldId id="300"/>
            <p14:sldId id="293"/>
            <p14:sldId id="294"/>
            <p14:sldId id="295"/>
            <p14:sldId id="301"/>
            <p14:sldId id="302"/>
            <p14:sldId id="303"/>
            <p14:sldId id="304"/>
            <p14:sldId id="305"/>
            <p14:sldId id="306"/>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66FF"/>
    <a:srgbClr val="990000"/>
    <a:srgbClr val="0000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983" autoAdjust="0"/>
    <p:restoredTop sz="94660"/>
  </p:normalViewPr>
  <p:slideViewPr>
    <p:cSldViewPr snapToGrid="0">
      <p:cViewPr varScale="1">
        <p:scale>
          <a:sx n="87" d="100"/>
          <a:sy n="87" d="100"/>
        </p:scale>
        <p:origin x="11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545BA888-CD75-4D16-ADD3-AA0484F9F1B4}"/>
    <pc:docChg chg="custSel modMainMaster">
      <pc:chgData name="Marikannan Rajendran" userId="ddd1a9cbcb789ac2" providerId="LiveId" clId="{545BA888-CD75-4D16-ADD3-AA0484F9F1B4}" dt="2021-10-15T11:06:42.443" v="23" actId="207"/>
      <pc:docMkLst>
        <pc:docMk/>
      </pc:docMkLst>
      <pc:sldMasterChg chg="modSldLayout">
        <pc:chgData name="Marikannan Rajendran" userId="ddd1a9cbcb789ac2" providerId="LiveId" clId="{545BA888-CD75-4D16-ADD3-AA0484F9F1B4}" dt="2021-10-15T11:06:42.443" v="23" actId="207"/>
        <pc:sldMasterMkLst>
          <pc:docMk/>
          <pc:sldMasterMk cId="2244574538" sldId="2147483660"/>
        </pc:sldMasterMkLst>
        <pc:sldLayoutChg chg="delSp modSp mod">
          <pc:chgData name="Marikannan Rajendran" userId="ddd1a9cbcb789ac2" providerId="LiveId" clId="{545BA888-CD75-4D16-ADD3-AA0484F9F1B4}" dt="2021-10-15T11:06:18.035" v="1" actId="207"/>
          <pc:sldLayoutMkLst>
            <pc:docMk/>
            <pc:sldMasterMk cId="2244574538" sldId="2147483660"/>
            <pc:sldLayoutMk cId="1641131575" sldId="2147483662"/>
          </pc:sldLayoutMkLst>
          <pc:spChg chg="mod">
            <ac:chgData name="Marikannan Rajendran" userId="ddd1a9cbcb789ac2" providerId="LiveId" clId="{545BA888-CD75-4D16-ADD3-AA0484F9F1B4}" dt="2021-10-15T11:06:18.035" v="1" actId="207"/>
            <ac:spMkLst>
              <pc:docMk/>
              <pc:sldMasterMk cId="2244574538" sldId="2147483660"/>
              <pc:sldLayoutMk cId="1641131575" sldId="2147483662"/>
              <ac:spMk id="2" creationId="{00000000-0000-0000-0000-000000000000}"/>
            </ac:spMkLst>
          </pc:spChg>
          <pc:picChg chg="del">
            <ac:chgData name="Marikannan Rajendran" userId="ddd1a9cbcb789ac2" providerId="LiveId" clId="{545BA888-CD75-4D16-ADD3-AA0484F9F1B4}" dt="2021-10-15T11:06:06.581" v="0" actId="478"/>
            <ac:picMkLst>
              <pc:docMk/>
              <pc:sldMasterMk cId="2244574538" sldId="2147483660"/>
              <pc:sldLayoutMk cId="1641131575" sldId="2147483662"/>
              <ac:picMk id="8" creationId="{CFF1FBDE-1F07-4326-9F50-67795BC904B6}"/>
            </ac:picMkLst>
          </pc:picChg>
        </pc:sldLayoutChg>
        <pc:sldLayoutChg chg="delSp modSp mod">
          <pc:chgData name="Marikannan Rajendran" userId="ddd1a9cbcb789ac2" providerId="LiveId" clId="{545BA888-CD75-4D16-ADD3-AA0484F9F1B4}" dt="2021-10-15T11:06:42.443" v="23" actId="207"/>
          <pc:sldLayoutMkLst>
            <pc:docMk/>
            <pc:sldMasterMk cId="2244574538" sldId="2147483660"/>
            <pc:sldLayoutMk cId="4248001129" sldId="2147483666"/>
          </pc:sldLayoutMkLst>
          <pc:spChg chg="del">
            <ac:chgData name="Marikannan Rajendran" userId="ddd1a9cbcb789ac2" providerId="LiveId" clId="{545BA888-CD75-4D16-ADD3-AA0484F9F1B4}" dt="2021-10-15T11:06:26.774" v="3" actId="478"/>
            <ac:spMkLst>
              <pc:docMk/>
              <pc:sldMasterMk cId="2244574538" sldId="2147483660"/>
              <pc:sldLayoutMk cId="4248001129" sldId="2147483666"/>
              <ac:spMk id="10" creationId="{94A6A5F0-0EEC-46EE-86CB-C66EF8EBED7B}"/>
            </ac:spMkLst>
          </pc:spChg>
          <pc:spChg chg="mod">
            <ac:chgData name="Marikannan Rajendran" userId="ddd1a9cbcb789ac2" providerId="LiveId" clId="{545BA888-CD75-4D16-ADD3-AA0484F9F1B4}" dt="2021-10-15T11:06:42.443" v="23" actId="207"/>
            <ac:spMkLst>
              <pc:docMk/>
              <pc:sldMasterMk cId="2244574538" sldId="2147483660"/>
              <pc:sldLayoutMk cId="4248001129" sldId="2147483666"/>
              <ac:spMk id="11" creationId="{8CD5EADA-9502-4460-AA3D-6317BC7F2CA7}"/>
            </ac:spMkLst>
          </pc:spChg>
          <pc:graphicFrameChg chg="modGraphic">
            <ac:chgData name="Marikannan Rajendran" userId="ddd1a9cbcb789ac2" providerId="LiveId" clId="{545BA888-CD75-4D16-ADD3-AA0484F9F1B4}" dt="2021-10-15T11:06:39.500" v="22" actId="20577"/>
            <ac:graphicFrameMkLst>
              <pc:docMk/>
              <pc:sldMasterMk cId="2244574538" sldId="2147483660"/>
              <pc:sldLayoutMk cId="4248001129" sldId="2147483666"/>
              <ac:graphicFrameMk id="9" creationId="{25173CAD-49F2-4AF0-8AD5-69B0F48A00AF}"/>
            </ac:graphicFrameMkLst>
          </pc:graphicFrameChg>
          <pc:picChg chg="del">
            <ac:chgData name="Marikannan Rajendran" userId="ddd1a9cbcb789ac2" providerId="LiveId" clId="{545BA888-CD75-4D16-ADD3-AA0484F9F1B4}" dt="2021-10-15T11:06:22.785" v="2" actId="478"/>
            <ac:picMkLst>
              <pc:docMk/>
              <pc:sldMasterMk cId="2244574538" sldId="2147483660"/>
              <pc:sldLayoutMk cId="4248001129" sldId="2147483666"/>
              <ac:picMk id="7" creationId="{7B525AF9-2E0D-4A1A-99BF-0A4A8506280A}"/>
            </ac:picMkLst>
          </pc:picChg>
        </pc:sldLayoutChg>
      </pc:sldMasterChg>
    </pc:docChg>
  </pc:docChgLst>
  <pc:docChgLst>
    <pc:chgData name="Marikannan Rajendran" userId="ddd1a9cbcb789ac2" providerId="LiveId" clId="{C61A9CD1-2115-492B-B54A-8948551EE5F4}"/>
    <pc:docChg chg="custSel delSld modSld modMainMaster modSection">
      <pc:chgData name="Marikannan Rajendran" userId="ddd1a9cbcb789ac2" providerId="LiveId" clId="{C61A9CD1-2115-492B-B54A-8948551EE5F4}" dt="2022-04-01T11:49:44.761" v="10" actId="478"/>
      <pc:docMkLst>
        <pc:docMk/>
      </pc:docMkLst>
      <pc:sldChg chg="modSp mod">
        <pc:chgData name="Marikannan Rajendran" userId="ddd1a9cbcb789ac2" providerId="LiveId" clId="{C61A9CD1-2115-492B-B54A-8948551EE5F4}" dt="2022-04-01T03:34:15.398" v="8" actId="20577"/>
        <pc:sldMkLst>
          <pc:docMk/>
          <pc:sldMk cId="763898988" sldId="256"/>
        </pc:sldMkLst>
        <pc:spChg chg="mod">
          <ac:chgData name="Marikannan Rajendran" userId="ddd1a9cbcb789ac2" providerId="LiveId" clId="{C61A9CD1-2115-492B-B54A-8948551EE5F4}" dt="2022-04-01T03:34:15.398" v="8" actId="20577"/>
          <ac:spMkLst>
            <pc:docMk/>
            <pc:sldMk cId="763898988" sldId="256"/>
            <ac:spMk id="2" creationId="{68C5D659-9FD0-4308-9779-24E83492EF51}"/>
          </ac:spMkLst>
        </pc:spChg>
      </pc:sldChg>
      <pc:sldChg chg="del">
        <pc:chgData name="Marikannan Rajendran" userId="ddd1a9cbcb789ac2" providerId="LiveId" clId="{C61A9CD1-2115-492B-B54A-8948551EE5F4}" dt="2022-04-01T11:48:31.387" v="9" actId="2696"/>
        <pc:sldMkLst>
          <pc:docMk/>
          <pc:sldMk cId="1576961360" sldId="257"/>
        </pc:sldMkLst>
      </pc:sldChg>
      <pc:sldMasterChg chg="modSldLayout">
        <pc:chgData name="Marikannan Rajendran" userId="ddd1a9cbcb789ac2" providerId="LiveId" clId="{C61A9CD1-2115-492B-B54A-8948551EE5F4}" dt="2022-04-01T11:49:44.761" v="10" actId="478"/>
        <pc:sldMasterMkLst>
          <pc:docMk/>
          <pc:sldMasterMk cId="2244574538" sldId="2147483660"/>
        </pc:sldMasterMkLst>
        <pc:sldLayoutChg chg="delSp mod">
          <pc:chgData name="Marikannan Rajendran" userId="ddd1a9cbcb789ac2" providerId="LiveId" clId="{C61A9CD1-2115-492B-B54A-8948551EE5F4}" dt="2022-04-01T11:49:44.761" v="10" actId="478"/>
          <pc:sldLayoutMkLst>
            <pc:docMk/>
            <pc:sldMasterMk cId="2244574538" sldId="2147483660"/>
            <pc:sldLayoutMk cId="3977884183" sldId="2147483661"/>
          </pc:sldLayoutMkLst>
          <pc:spChg chg="del">
            <ac:chgData name="Marikannan Rajendran" userId="ddd1a9cbcb789ac2" providerId="LiveId" clId="{C61A9CD1-2115-492B-B54A-8948551EE5F4}" dt="2022-04-01T11:49:44.761" v="10" actId="478"/>
            <ac:spMkLst>
              <pc:docMk/>
              <pc:sldMasterMk cId="2244574538" sldId="2147483660"/>
              <pc:sldLayoutMk cId="3977884183" sldId="2147483661"/>
              <ac:spMk id="7" creationId="{F569EBE9-4EE9-47C4-B377-387B3F0B8C02}"/>
            </ac:spMkLst>
          </pc:spChg>
        </pc:sldLayoutChg>
      </pc:sldMasterChg>
    </pc:docChg>
  </pc:docChgLst>
  <pc:docChgLst>
    <pc:chgData name="Marikannan Rajendran" userId="ddd1a9cbcb789ac2" providerId="LiveId" clId="{C9B1943C-9DE9-4721-8235-AB9F0C51ADFB}"/>
    <pc:docChg chg="custSel delSld modSld modMainMaster modSection">
      <pc:chgData name="Marikannan Rajendran" userId="ddd1a9cbcb789ac2" providerId="LiveId" clId="{C9B1943C-9DE9-4721-8235-AB9F0C51ADFB}" dt="2021-11-10T03:13:09.327" v="12" actId="2696"/>
      <pc:docMkLst>
        <pc:docMk/>
      </pc:docMkLst>
      <pc:sldChg chg="modSp mod">
        <pc:chgData name="Marikannan Rajendran" userId="ddd1a9cbcb789ac2" providerId="LiveId" clId="{C9B1943C-9DE9-4721-8235-AB9F0C51ADFB}" dt="2021-11-10T03:12:44.148" v="11" actId="207"/>
        <pc:sldMkLst>
          <pc:docMk/>
          <pc:sldMk cId="1459068067" sldId="267"/>
        </pc:sldMkLst>
        <pc:spChg chg="mod">
          <ac:chgData name="Marikannan Rajendran" userId="ddd1a9cbcb789ac2" providerId="LiveId" clId="{C9B1943C-9DE9-4721-8235-AB9F0C51ADFB}" dt="2021-11-10T03:12:44.148" v="11" actId="207"/>
          <ac:spMkLst>
            <pc:docMk/>
            <pc:sldMk cId="1459068067" sldId="267"/>
            <ac:spMk id="6" creationId="{00000000-0000-0000-0000-000000000000}"/>
          </ac:spMkLst>
        </pc:spChg>
      </pc:sldChg>
      <pc:sldChg chg="modSp mod">
        <pc:chgData name="Marikannan Rajendran" userId="ddd1a9cbcb789ac2" providerId="LiveId" clId="{C9B1943C-9DE9-4721-8235-AB9F0C51ADFB}" dt="2021-11-10T03:12:37.612" v="10" actId="207"/>
        <pc:sldMkLst>
          <pc:docMk/>
          <pc:sldMk cId="2515211011" sldId="296"/>
        </pc:sldMkLst>
        <pc:spChg chg="mod">
          <ac:chgData name="Marikannan Rajendran" userId="ddd1a9cbcb789ac2" providerId="LiveId" clId="{C9B1943C-9DE9-4721-8235-AB9F0C51ADFB}" dt="2021-11-10T03:12:37.612" v="10" actId="207"/>
          <ac:spMkLst>
            <pc:docMk/>
            <pc:sldMk cId="2515211011" sldId="296"/>
            <ac:spMk id="6" creationId="{00000000-0000-0000-0000-000000000000}"/>
          </ac:spMkLst>
        </pc:spChg>
      </pc:sldChg>
      <pc:sldChg chg="modSp mod">
        <pc:chgData name="Marikannan Rajendran" userId="ddd1a9cbcb789ac2" providerId="LiveId" clId="{C9B1943C-9DE9-4721-8235-AB9F0C51ADFB}" dt="2021-11-10T03:12:25.813" v="9" actId="207"/>
        <pc:sldMkLst>
          <pc:docMk/>
          <pc:sldMk cId="1103081420" sldId="297"/>
        </pc:sldMkLst>
        <pc:spChg chg="mod">
          <ac:chgData name="Marikannan Rajendran" userId="ddd1a9cbcb789ac2" providerId="LiveId" clId="{C9B1943C-9DE9-4721-8235-AB9F0C51ADFB}" dt="2021-11-10T03:12:25.813" v="9" actId="207"/>
          <ac:spMkLst>
            <pc:docMk/>
            <pc:sldMk cId="1103081420" sldId="297"/>
            <ac:spMk id="6" creationId="{00000000-0000-0000-0000-000000000000}"/>
          </ac:spMkLst>
        </pc:spChg>
      </pc:sldChg>
      <pc:sldChg chg="del">
        <pc:chgData name="Marikannan Rajendran" userId="ddd1a9cbcb789ac2" providerId="LiveId" clId="{C9B1943C-9DE9-4721-8235-AB9F0C51ADFB}" dt="2021-11-10T03:13:09.327" v="12" actId="2696"/>
        <pc:sldMkLst>
          <pc:docMk/>
          <pc:sldMk cId="4108399809" sldId="308"/>
        </pc:sldMkLst>
      </pc:sldChg>
      <pc:sldChg chg="del">
        <pc:chgData name="Marikannan Rajendran" userId="ddd1a9cbcb789ac2" providerId="LiveId" clId="{C9B1943C-9DE9-4721-8235-AB9F0C51ADFB}" dt="2021-11-10T03:13:09.327" v="12" actId="2696"/>
        <pc:sldMkLst>
          <pc:docMk/>
          <pc:sldMk cId="4092028935" sldId="309"/>
        </pc:sldMkLst>
      </pc:sldChg>
      <pc:sldChg chg="del">
        <pc:chgData name="Marikannan Rajendran" userId="ddd1a9cbcb789ac2" providerId="LiveId" clId="{C9B1943C-9DE9-4721-8235-AB9F0C51ADFB}" dt="2021-11-10T03:13:09.327" v="12" actId="2696"/>
        <pc:sldMkLst>
          <pc:docMk/>
          <pc:sldMk cId="3280800868" sldId="310"/>
        </pc:sldMkLst>
      </pc:sldChg>
      <pc:sldChg chg="del">
        <pc:chgData name="Marikannan Rajendran" userId="ddd1a9cbcb789ac2" providerId="LiveId" clId="{C9B1943C-9DE9-4721-8235-AB9F0C51ADFB}" dt="2021-11-10T03:13:09.327" v="12" actId="2696"/>
        <pc:sldMkLst>
          <pc:docMk/>
          <pc:sldMk cId="4159106822" sldId="311"/>
        </pc:sldMkLst>
      </pc:sldChg>
      <pc:sldChg chg="del">
        <pc:chgData name="Marikannan Rajendran" userId="ddd1a9cbcb789ac2" providerId="LiveId" clId="{C9B1943C-9DE9-4721-8235-AB9F0C51ADFB}" dt="2021-11-10T03:13:09.327" v="12" actId="2696"/>
        <pc:sldMkLst>
          <pc:docMk/>
          <pc:sldMk cId="3339746548" sldId="312"/>
        </pc:sldMkLst>
      </pc:sldChg>
      <pc:sldChg chg="del">
        <pc:chgData name="Marikannan Rajendran" userId="ddd1a9cbcb789ac2" providerId="LiveId" clId="{C9B1943C-9DE9-4721-8235-AB9F0C51ADFB}" dt="2021-11-10T03:13:09.327" v="12" actId="2696"/>
        <pc:sldMkLst>
          <pc:docMk/>
          <pc:sldMk cId="3993453887" sldId="313"/>
        </pc:sldMkLst>
      </pc:sldChg>
      <pc:sldChg chg="del">
        <pc:chgData name="Marikannan Rajendran" userId="ddd1a9cbcb789ac2" providerId="LiveId" clId="{C9B1943C-9DE9-4721-8235-AB9F0C51ADFB}" dt="2021-11-10T03:13:09.327" v="12" actId="2696"/>
        <pc:sldMkLst>
          <pc:docMk/>
          <pc:sldMk cId="1601079388" sldId="314"/>
        </pc:sldMkLst>
      </pc:sldChg>
      <pc:sldChg chg="del">
        <pc:chgData name="Marikannan Rajendran" userId="ddd1a9cbcb789ac2" providerId="LiveId" clId="{C9B1943C-9DE9-4721-8235-AB9F0C51ADFB}" dt="2021-11-10T03:13:09.327" v="12" actId="2696"/>
        <pc:sldMkLst>
          <pc:docMk/>
          <pc:sldMk cId="2598960961" sldId="315"/>
        </pc:sldMkLst>
      </pc:sldChg>
      <pc:sldChg chg="del">
        <pc:chgData name="Marikannan Rajendran" userId="ddd1a9cbcb789ac2" providerId="LiveId" clId="{C9B1943C-9DE9-4721-8235-AB9F0C51ADFB}" dt="2021-11-10T03:13:09.327" v="12" actId="2696"/>
        <pc:sldMkLst>
          <pc:docMk/>
          <pc:sldMk cId="2305160573" sldId="316"/>
        </pc:sldMkLst>
      </pc:sldChg>
      <pc:sldChg chg="del">
        <pc:chgData name="Marikannan Rajendran" userId="ddd1a9cbcb789ac2" providerId="LiveId" clId="{C9B1943C-9DE9-4721-8235-AB9F0C51ADFB}" dt="2021-11-10T03:13:09.327" v="12" actId="2696"/>
        <pc:sldMkLst>
          <pc:docMk/>
          <pc:sldMk cId="3009553531" sldId="317"/>
        </pc:sldMkLst>
      </pc:sldChg>
      <pc:sldChg chg="del">
        <pc:chgData name="Marikannan Rajendran" userId="ddd1a9cbcb789ac2" providerId="LiveId" clId="{C9B1943C-9DE9-4721-8235-AB9F0C51ADFB}" dt="2021-11-10T03:13:09.327" v="12" actId="2696"/>
        <pc:sldMkLst>
          <pc:docMk/>
          <pc:sldMk cId="2182149519" sldId="318"/>
        </pc:sldMkLst>
      </pc:sldChg>
      <pc:sldChg chg="del">
        <pc:chgData name="Marikannan Rajendran" userId="ddd1a9cbcb789ac2" providerId="LiveId" clId="{C9B1943C-9DE9-4721-8235-AB9F0C51ADFB}" dt="2021-11-10T03:13:09.327" v="12" actId="2696"/>
        <pc:sldMkLst>
          <pc:docMk/>
          <pc:sldMk cId="2315561864" sldId="319"/>
        </pc:sldMkLst>
      </pc:sldChg>
      <pc:sldChg chg="del">
        <pc:chgData name="Marikannan Rajendran" userId="ddd1a9cbcb789ac2" providerId="LiveId" clId="{C9B1943C-9DE9-4721-8235-AB9F0C51ADFB}" dt="2021-11-10T03:13:09.327" v="12" actId="2696"/>
        <pc:sldMkLst>
          <pc:docMk/>
          <pc:sldMk cId="1147703227" sldId="320"/>
        </pc:sldMkLst>
      </pc:sldChg>
      <pc:sldMasterChg chg="modSp modSldLayout">
        <pc:chgData name="Marikannan Rajendran" userId="ddd1a9cbcb789ac2" providerId="LiveId" clId="{C9B1943C-9DE9-4721-8235-AB9F0C51ADFB}" dt="2021-11-10T03:12:09.464" v="8" actId="207"/>
        <pc:sldMasterMkLst>
          <pc:docMk/>
          <pc:sldMasterMk cId="2244574538" sldId="2147483660"/>
        </pc:sldMasterMkLst>
        <pc:spChg chg="mod">
          <ac:chgData name="Marikannan Rajendran" userId="ddd1a9cbcb789ac2" providerId="LiveId" clId="{C9B1943C-9DE9-4721-8235-AB9F0C51ADFB}" dt="2021-11-10T03:12:09.464" v="8" actId="207"/>
          <ac:spMkLst>
            <pc:docMk/>
            <pc:sldMasterMk cId="2244574538" sldId="2147483660"/>
            <ac:spMk id="2" creationId="{00000000-0000-0000-0000-000000000000}"/>
          </ac:spMkLst>
        </pc:spChg>
        <pc:sldLayoutChg chg="delSp modSp mod">
          <pc:chgData name="Marikannan Rajendran" userId="ddd1a9cbcb789ac2" providerId="LiveId" clId="{C9B1943C-9DE9-4721-8235-AB9F0C51ADFB}" dt="2021-11-10T03:08:32.680" v="3" actId="207"/>
          <pc:sldLayoutMkLst>
            <pc:docMk/>
            <pc:sldMasterMk cId="2244574538" sldId="2147483660"/>
            <pc:sldLayoutMk cId="3977884183" sldId="2147483661"/>
          </pc:sldLayoutMkLst>
          <pc:spChg chg="mod">
            <ac:chgData name="Marikannan Rajendran" userId="ddd1a9cbcb789ac2" providerId="LiveId" clId="{C9B1943C-9DE9-4721-8235-AB9F0C51ADFB}" dt="2021-11-10T03:08:32.680" v="3" actId="207"/>
            <ac:spMkLst>
              <pc:docMk/>
              <pc:sldMasterMk cId="2244574538" sldId="2147483660"/>
              <pc:sldLayoutMk cId="3977884183" sldId="2147483661"/>
              <ac:spMk id="3" creationId="{00000000-0000-0000-0000-000000000000}"/>
            </ac:spMkLst>
          </pc:spChg>
          <pc:picChg chg="del">
            <ac:chgData name="Marikannan Rajendran" userId="ddd1a9cbcb789ac2" providerId="LiveId" clId="{C9B1943C-9DE9-4721-8235-AB9F0C51ADFB}" dt="2021-11-10T03:07:43.030" v="0" actId="478"/>
            <ac:picMkLst>
              <pc:docMk/>
              <pc:sldMasterMk cId="2244574538" sldId="2147483660"/>
              <pc:sldLayoutMk cId="3977884183" sldId="2147483661"/>
              <ac:picMk id="9" creationId="{5E9C83F6-D7B5-471D-AB60-5F6FCEFC878F}"/>
            </ac:picMkLst>
          </pc:picChg>
        </pc:sldLayoutChg>
        <pc:sldLayoutChg chg="modSp">
          <pc:chgData name="Marikannan Rajendran" userId="ddd1a9cbcb789ac2" providerId="LiveId" clId="{C9B1943C-9DE9-4721-8235-AB9F0C51ADFB}" dt="2021-11-10T03:08:16.042" v="2" actId="207"/>
          <pc:sldLayoutMkLst>
            <pc:docMk/>
            <pc:sldMasterMk cId="2244574538" sldId="2147483660"/>
            <pc:sldLayoutMk cId="1641131575" sldId="2147483662"/>
          </pc:sldLayoutMkLst>
          <pc:spChg chg="mod">
            <ac:chgData name="Marikannan Rajendran" userId="ddd1a9cbcb789ac2" providerId="LiveId" clId="{C9B1943C-9DE9-4721-8235-AB9F0C51ADFB}" dt="2021-11-10T03:08:16.042" v="2" actId="207"/>
            <ac:spMkLst>
              <pc:docMk/>
              <pc:sldMasterMk cId="2244574538" sldId="2147483660"/>
              <pc:sldLayoutMk cId="1641131575" sldId="2147483662"/>
              <ac:spMk id="2" creationId="{00000000-0000-0000-0000-000000000000}"/>
            </ac:spMkLst>
          </pc:spChg>
        </pc:sldLayoutChg>
        <pc:sldLayoutChg chg="modSp mod">
          <pc:chgData name="Marikannan Rajendran" userId="ddd1a9cbcb789ac2" providerId="LiveId" clId="{C9B1943C-9DE9-4721-8235-AB9F0C51ADFB}" dt="2021-11-10T03:09:01.063" v="7" actId="20577"/>
          <pc:sldLayoutMkLst>
            <pc:docMk/>
            <pc:sldMasterMk cId="2244574538" sldId="2147483660"/>
            <pc:sldLayoutMk cId="4248001129" sldId="2147483666"/>
          </pc:sldLayoutMkLst>
          <pc:graphicFrameChg chg="modGraphic">
            <ac:chgData name="Marikannan Rajendran" userId="ddd1a9cbcb789ac2" providerId="LiveId" clId="{C9B1943C-9DE9-4721-8235-AB9F0C51ADFB}" dt="2021-11-10T03:09:01.063" v="7" actId="20577"/>
            <ac:graphicFrameMkLst>
              <pc:docMk/>
              <pc:sldMasterMk cId="2244574538" sldId="2147483660"/>
              <pc:sldLayoutMk cId="4248001129" sldId="2147483666"/>
              <ac:graphicFrameMk id="9" creationId="{25173CAD-49F2-4AF0-8AD5-69B0F48A00AF}"/>
            </ac:graphicFrameMkLst>
          </pc:graphicFrame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B89A7-B289-4D7D-B6F4-E6FC64DD3F8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114B29D-0885-48E6-AF27-ABD04C4EA12C}">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dgm:spPr>
      <dgm:t>
        <a:bodyPr/>
        <a:lstStyle/>
        <a:p>
          <a:r>
            <a:rPr lang="en-US" sz="2400" dirty="0"/>
            <a:t>Access Modifiers</a:t>
          </a:r>
        </a:p>
      </dgm:t>
    </dgm:pt>
    <dgm:pt modelId="{C880C78E-8516-44CA-9655-C2804BCBBE8F}" type="parTrans" cxnId="{0FB9CAB2-81A7-4D7E-B461-9E47C7E516F4}">
      <dgm:prSet/>
      <dgm:spPr/>
      <dgm:t>
        <a:bodyPr/>
        <a:lstStyle/>
        <a:p>
          <a:endParaRPr lang="en-US"/>
        </a:p>
      </dgm:t>
    </dgm:pt>
    <dgm:pt modelId="{78D05D86-1945-4DB6-B483-11C70A93B278}" type="sibTrans" cxnId="{0FB9CAB2-81A7-4D7E-B461-9E47C7E516F4}">
      <dgm:prSet/>
      <dgm:spPr/>
      <dgm:t>
        <a:bodyPr/>
        <a:lstStyle/>
        <a:p>
          <a:endParaRPr lang="en-US"/>
        </a:p>
      </dgm:t>
    </dgm:pt>
    <dgm:pt modelId="{4666893C-7BB4-4AFB-8AC1-AC8A1B2F52E9}">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dgm:spPr>
      <dgm:t>
        <a:bodyPr/>
        <a:lstStyle/>
        <a:p>
          <a:r>
            <a:rPr lang="en-US" sz="2400" dirty="0"/>
            <a:t>public</a:t>
          </a:r>
        </a:p>
      </dgm:t>
    </dgm:pt>
    <dgm:pt modelId="{E1630DFE-6285-41FD-92EA-8B5539D2DBC7}" type="parTrans" cxnId="{0DC45F6E-E2C0-4777-80DE-1256BC020BFC}">
      <dgm:prSet/>
      <dgm:spPr/>
      <dgm:t>
        <a:bodyPr/>
        <a:lstStyle/>
        <a:p>
          <a:endParaRPr lang="en-US"/>
        </a:p>
      </dgm:t>
    </dgm:pt>
    <dgm:pt modelId="{51EFB022-C8F5-4AC9-8E9E-B94EEFF69B24}" type="sibTrans" cxnId="{0DC45F6E-E2C0-4777-80DE-1256BC020BFC}">
      <dgm:prSet/>
      <dgm:spPr/>
      <dgm:t>
        <a:bodyPr/>
        <a:lstStyle/>
        <a:p>
          <a:endParaRPr lang="en-US"/>
        </a:p>
      </dgm:t>
    </dgm:pt>
    <dgm:pt modelId="{85A56747-D0BB-434B-AAD9-0D1784294CA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dgm:spPr>
      <dgm:t>
        <a:bodyPr/>
        <a:lstStyle/>
        <a:p>
          <a:r>
            <a:rPr lang="en-US" sz="2400" dirty="0"/>
            <a:t>private</a:t>
          </a:r>
        </a:p>
      </dgm:t>
    </dgm:pt>
    <dgm:pt modelId="{5F47919F-75B4-4A8A-A133-E715E9ADF3FE}" type="parTrans" cxnId="{C9EBC7E3-A3D8-4039-B732-B12206A53308}">
      <dgm:prSet/>
      <dgm:spPr/>
      <dgm:t>
        <a:bodyPr/>
        <a:lstStyle/>
        <a:p>
          <a:endParaRPr lang="en-US"/>
        </a:p>
      </dgm:t>
    </dgm:pt>
    <dgm:pt modelId="{933E6015-9FD7-4B36-B3FB-8952D1905277}" type="sibTrans" cxnId="{C9EBC7E3-A3D8-4039-B732-B12206A53308}">
      <dgm:prSet/>
      <dgm:spPr/>
      <dgm:t>
        <a:bodyPr/>
        <a:lstStyle/>
        <a:p>
          <a:endParaRPr lang="en-US"/>
        </a:p>
      </dgm:t>
    </dgm:pt>
    <dgm:pt modelId="{F1C0D964-94DF-4C2E-B3E9-AD8D3B71CD5A}">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dgm:spPr>
      <dgm:t>
        <a:bodyPr/>
        <a:lstStyle/>
        <a:p>
          <a:r>
            <a:rPr lang="en-US" sz="2400" dirty="0"/>
            <a:t>protected</a:t>
          </a:r>
        </a:p>
      </dgm:t>
    </dgm:pt>
    <dgm:pt modelId="{CE99EF73-7343-41F1-A9C2-B546E227959B}" type="parTrans" cxnId="{8D5CEE40-B3F4-4361-8A58-FAE0328F7A0E}">
      <dgm:prSet/>
      <dgm:spPr/>
      <dgm:t>
        <a:bodyPr/>
        <a:lstStyle/>
        <a:p>
          <a:endParaRPr lang="en-US"/>
        </a:p>
      </dgm:t>
    </dgm:pt>
    <dgm:pt modelId="{6444FA25-FA59-4820-8FE4-C998D945C1F6}" type="sibTrans" cxnId="{8D5CEE40-B3F4-4361-8A58-FAE0328F7A0E}">
      <dgm:prSet/>
      <dgm:spPr/>
      <dgm:t>
        <a:bodyPr/>
        <a:lstStyle/>
        <a:p>
          <a:endParaRPr lang="en-US"/>
        </a:p>
      </dgm:t>
    </dgm:pt>
    <dgm:pt modelId="{D33880AF-DA2F-4F5E-880A-6FD305367ADC}">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dgm:spPr>
      <dgm:t>
        <a:bodyPr/>
        <a:lstStyle/>
        <a:p>
          <a:r>
            <a:rPr lang="en-US" sz="2400" dirty="0"/>
            <a:t>default</a:t>
          </a:r>
        </a:p>
      </dgm:t>
    </dgm:pt>
    <dgm:pt modelId="{2A4D217C-7FD0-4A97-9F66-F02B48857B3F}" type="parTrans" cxnId="{B5073E01-F3B0-4CDE-BFA7-A8E9CF9505F8}">
      <dgm:prSet/>
      <dgm:spPr/>
      <dgm:t>
        <a:bodyPr/>
        <a:lstStyle/>
        <a:p>
          <a:endParaRPr lang="en-US"/>
        </a:p>
      </dgm:t>
    </dgm:pt>
    <dgm:pt modelId="{DC173BCE-2434-4A12-B7F1-306081932B7A}" type="sibTrans" cxnId="{B5073E01-F3B0-4CDE-BFA7-A8E9CF9505F8}">
      <dgm:prSet/>
      <dgm:spPr/>
      <dgm:t>
        <a:bodyPr/>
        <a:lstStyle/>
        <a:p>
          <a:endParaRPr lang="en-US"/>
        </a:p>
      </dgm:t>
    </dgm:pt>
    <dgm:pt modelId="{85C6BC41-3276-4D2D-9B85-945E59E46354}" type="pres">
      <dgm:prSet presAssocID="{107B89A7-B289-4D7D-B6F4-E6FC64DD3F87}" presName="hierChild1" presStyleCnt="0">
        <dgm:presLayoutVars>
          <dgm:orgChart val="1"/>
          <dgm:chPref val="1"/>
          <dgm:dir/>
          <dgm:animOne val="branch"/>
          <dgm:animLvl val="lvl"/>
          <dgm:resizeHandles/>
        </dgm:presLayoutVars>
      </dgm:prSet>
      <dgm:spPr/>
    </dgm:pt>
    <dgm:pt modelId="{09201BCB-0F49-41FC-8D1E-128AA2615984}" type="pres">
      <dgm:prSet presAssocID="{B114B29D-0885-48E6-AF27-ABD04C4EA12C}" presName="hierRoot1" presStyleCnt="0">
        <dgm:presLayoutVars>
          <dgm:hierBranch val="init"/>
        </dgm:presLayoutVars>
      </dgm:prSet>
      <dgm:spPr/>
    </dgm:pt>
    <dgm:pt modelId="{CCF31E4D-EB27-4245-8C3C-912812E92988}" type="pres">
      <dgm:prSet presAssocID="{B114B29D-0885-48E6-AF27-ABD04C4EA12C}" presName="rootComposite1" presStyleCnt="0"/>
      <dgm:spPr/>
    </dgm:pt>
    <dgm:pt modelId="{1406190D-5B27-4AC1-88DE-4C43238CDE7F}" type="pres">
      <dgm:prSet presAssocID="{B114B29D-0885-48E6-AF27-ABD04C4EA12C}" presName="rootText1" presStyleLbl="node0" presStyleIdx="0" presStyleCnt="1" custScaleX="54739" custScaleY="65069" custLinFactNeighborX="-484" custLinFactNeighborY="-8717">
        <dgm:presLayoutVars>
          <dgm:chPref val="3"/>
        </dgm:presLayoutVars>
      </dgm:prSet>
      <dgm:spPr/>
    </dgm:pt>
    <dgm:pt modelId="{080426BA-BBA0-48BE-B737-1FD3BDE342E1}" type="pres">
      <dgm:prSet presAssocID="{B114B29D-0885-48E6-AF27-ABD04C4EA12C}" presName="rootConnector1" presStyleLbl="node1" presStyleIdx="0" presStyleCnt="0"/>
      <dgm:spPr/>
    </dgm:pt>
    <dgm:pt modelId="{AACCE9CC-D4B2-41CD-B710-BB03F89A214D}" type="pres">
      <dgm:prSet presAssocID="{B114B29D-0885-48E6-AF27-ABD04C4EA12C}" presName="hierChild2" presStyleCnt="0"/>
      <dgm:spPr/>
    </dgm:pt>
    <dgm:pt modelId="{ECE19506-67AA-4747-BAE1-430171A55592}" type="pres">
      <dgm:prSet presAssocID="{E1630DFE-6285-41FD-92EA-8B5539D2DBC7}" presName="Name37" presStyleLbl="parChTrans1D2" presStyleIdx="0" presStyleCnt="4"/>
      <dgm:spPr/>
    </dgm:pt>
    <dgm:pt modelId="{58D34EB2-5195-442E-AEFB-73F8D9BDDC3E}" type="pres">
      <dgm:prSet presAssocID="{4666893C-7BB4-4AFB-8AC1-AC8A1B2F52E9}" presName="hierRoot2" presStyleCnt="0">
        <dgm:presLayoutVars>
          <dgm:hierBranch val="init"/>
        </dgm:presLayoutVars>
      </dgm:prSet>
      <dgm:spPr/>
    </dgm:pt>
    <dgm:pt modelId="{D2E22228-849F-485A-9BA0-969AB6D1E990}" type="pres">
      <dgm:prSet presAssocID="{4666893C-7BB4-4AFB-8AC1-AC8A1B2F52E9}" presName="rootComposite" presStyleCnt="0"/>
      <dgm:spPr/>
    </dgm:pt>
    <dgm:pt modelId="{5EF8779D-3CBD-44C6-B1E2-B1544A2CD27B}" type="pres">
      <dgm:prSet presAssocID="{4666893C-7BB4-4AFB-8AC1-AC8A1B2F52E9}" presName="rootText" presStyleLbl="node2" presStyleIdx="0" presStyleCnt="4" custScaleX="45985" custScaleY="34201" custLinFactNeighborX="-484" custLinFactNeighborY="-8717">
        <dgm:presLayoutVars>
          <dgm:chPref val="3"/>
        </dgm:presLayoutVars>
      </dgm:prSet>
      <dgm:spPr/>
    </dgm:pt>
    <dgm:pt modelId="{DD6ACDBB-BCF6-4FA3-B48F-F12CFAF14EC7}" type="pres">
      <dgm:prSet presAssocID="{4666893C-7BB4-4AFB-8AC1-AC8A1B2F52E9}" presName="rootConnector" presStyleLbl="node2" presStyleIdx="0" presStyleCnt="4"/>
      <dgm:spPr/>
    </dgm:pt>
    <dgm:pt modelId="{40998C82-4726-45AE-93E1-56E87E22704E}" type="pres">
      <dgm:prSet presAssocID="{4666893C-7BB4-4AFB-8AC1-AC8A1B2F52E9}" presName="hierChild4" presStyleCnt="0"/>
      <dgm:spPr/>
    </dgm:pt>
    <dgm:pt modelId="{4B5164ED-BCE5-4FB8-ACC3-8CEBDF2BA19C}" type="pres">
      <dgm:prSet presAssocID="{4666893C-7BB4-4AFB-8AC1-AC8A1B2F52E9}" presName="hierChild5" presStyleCnt="0"/>
      <dgm:spPr/>
    </dgm:pt>
    <dgm:pt modelId="{8A72E8C2-3E99-4BCE-BE3B-DD87F09C6A4D}" type="pres">
      <dgm:prSet presAssocID="{5F47919F-75B4-4A8A-A133-E715E9ADF3FE}" presName="Name37" presStyleLbl="parChTrans1D2" presStyleIdx="1" presStyleCnt="4"/>
      <dgm:spPr/>
    </dgm:pt>
    <dgm:pt modelId="{787FB31C-F832-463B-98D9-CA9063821473}" type="pres">
      <dgm:prSet presAssocID="{85A56747-D0BB-434B-AAD9-0D1784294CA6}" presName="hierRoot2" presStyleCnt="0">
        <dgm:presLayoutVars>
          <dgm:hierBranch val="init"/>
        </dgm:presLayoutVars>
      </dgm:prSet>
      <dgm:spPr/>
    </dgm:pt>
    <dgm:pt modelId="{98D69FA7-9378-4719-B24B-1266FD6A6FF1}" type="pres">
      <dgm:prSet presAssocID="{85A56747-D0BB-434B-AAD9-0D1784294CA6}" presName="rootComposite" presStyleCnt="0"/>
      <dgm:spPr/>
    </dgm:pt>
    <dgm:pt modelId="{45DE348C-4F05-4FC1-B301-478DD4586F9F}" type="pres">
      <dgm:prSet presAssocID="{85A56747-D0BB-434B-AAD9-0D1784294CA6}" presName="rootText" presStyleLbl="node2" presStyleIdx="1" presStyleCnt="4" custScaleX="45985" custScaleY="34201" custLinFactNeighborX="-484" custLinFactNeighborY="-8717">
        <dgm:presLayoutVars>
          <dgm:chPref val="3"/>
        </dgm:presLayoutVars>
      </dgm:prSet>
      <dgm:spPr/>
    </dgm:pt>
    <dgm:pt modelId="{DB76B21E-C7DC-46F5-86FF-67981E6D79D1}" type="pres">
      <dgm:prSet presAssocID="{85A56747-D0BB-434B-AAD9-0D1784294CA6}" presName="rootConnector" presStyleLbl="node2" presStyleIdx="1" presStyleCnt="4"/>
      <dgm:spPr/>
    </dgm:pt>
    <dgm:pt modelId="{95E52DC7-1FAD-4BC8-8FA6-7AE5005E6FE6}" type="pres">
      <dgm:prSet presAssocID="{85A56747-D0BB-434B-AAD9-0D1784294CA6}" presName="hierChild4" presStyleCnt="0"/>
      <dgm:spPr/>
    </dgm:pt>
    <dgm:pt modelId="{81FC3C1E-E79F-4F6D-8209-39247FE37B7C}" type="pres">
      <dgm:prSet presAssocID="{85A56747-D0BB-434B-AAD9-0D1784294CA6}" presName="hierChild5" presStyleCnt="0"/>
      <dgm:spPr/>
    </dgm:pt>
    <dgm:pt modelId="{EBA01544-0AD5-4C21-B067-21D29A56D8EA}" type="pres">
      <dgm:prSet presAssocID="{CE99EF73-7343-41F1-A9C2-B546E227959B}" presName="Name37" presStyleLbl="parChTrans1D2" presStyleIdx="2" presStyleCnt="4"/>
      <dgm:spPr/>
    </dgm:pt>
    <dgm:pt modelId="{FF0774B4-81C1-45AE-9CA5-1CE72A938FF3}" type="pres">
      <dgm:prSet presAssocID="{F1C0D964-94DF-4C2E-B3E9-AD8D3B71CD5A}" presName="hierRoot2" presStyleCnt="0">
        <dgm:presLayoutVars>
          <dgm:hierBranch val="init"/>
        </dgm:presLayoutVars>
      </dgm:prSet>
      <dgm:spPr/>
    </dgm:pt>
    <dgm:pt modelId="{B6A354B6-02D8-4561-B743-C1033A0395D4}" type="pres">
      <dgm:prSet presAssocID="{F1C0D964-94DF-4C2E-B3E9-AD8D3B71CD5A}" presName="rootComposite" presStyleCnt="0"/>
      <dgm:spPr/>
    </dgm:pt>
    <dgm:pt modelId="{E7A67078-ABFD-4BC1-A675-02B98F4B93B0}" type="pres">
      <dgm:prSet presAssocID="{F1C0D964-94DF-4C2E-B3E9-AD8D3B71CD5A}" presName="rootText" presStyleLbl="node2" presStyleIdx="2" presStyleCnt="4" custScaleX="62674" custScaleY="34201" custLinFactNeighborX="-484" custLinFactNeighborY="-8717">
        <dgm:presLayoutVars>
          <dgm:chPref val="3"/>
        </dgm:presLayoutVars>
      </dgm:prSet>
      <dgm:spPr/>
    </dgm:pt>
    <dgm:pt modelId="{2093F08B-6BD2-4F71-8FCC-AB00D0FACB87}" type="pres">
      <dgm:prSet presAssocID="{F1C0D964-94DF-4C2E-B3E9-AD8D3B71CD5A}" presName="rootConnector" presStyleLbl="node2" presStyleIdx="2" presStyleCnt="4"/>
      <dgm:spPr/>
    </dgm:pt>
    <dgm:pt modelId="{F733A264-C108-461F-9EA4-49FA4BB7E84A}" type="pres">
      <dgm:prSet presAssocID="{F1C0D964-94DF-4C2E-B3E9-AD8D3B71CD5A}" presName="hierChild4" presStyleCnt="0"/>
      <dgm:spPr/>
    </dgm:pt>
    <dgm:pt modelId="{031D6C5D-EED6-455F-A98D-928D42E365C6}" type="pres">
      <dgm:prSet presAssocID="{F1C0D964-94DF-4C2E-B3E9-AD8D3B71CD5A}" presName="hierChild5" presStyleCnt="0"/>
      <dgm:spPr/>
    </dgm:pt>
    <dgm:pt modelId="{6FCDDE8B-6268-41BD-B8D8-212BE8CEDE6E}" type="pres">
      <dgm:prSet presAssocID="{2A4D217C-7FD0-4A97-9F66-F02B48857B3F}" presName="Name37" presStyleLbl="parChTrans1D2" presStyleIdx="3" presStyleCnt="4"/>
      <dgm:spPr/>
    </dgm:pt>
    <dgm:pt modelId="{3565B181-25CF-4C14-8333-4718B5EF5B84}" type="pres">
      <dgm:prSet presAssocID="{D33880AF-DA2F-4F5E-880A-6FD305367ADC}" presName="hierRoot2" presStyleCnt="0">
        <dgm:presLayoutVars>
          <dgm:hierBranch val="init"/>
        </dgm:presLayoutVars>
      </dgm:prSet>
      <dgm:spPr/>
    </dgm:pt>
    <dgm:pt modelId="{B5D36580-1017-4187-9158-E4237E79F010}" type="pres">
      <dgm:prSet presAssocID="{D33880AF-DA2F-4F5E-880A-6FD305367ADC}" presName="rootComposite" presStyleCnt="0"/>
      <dgm:spPr/>
    </dgm:pt>
    <dgm:pt modelId="{28B884F2-3DAF-4A5A-AF80-C4A904779D0E}" type="pres">
      <dgm:prSet presAssocID="{D33880AF-DA2F-4F5E-880A-6FD305367ADC}" presName="rootText" presStyleLbl="node2" presStyleIdx="3" presStyleCnt="4" custScaleX="45985" custScaleY="34201" custLinFactNeighborX="-484" custLinFactNeighborY="-8717">
        <dgm:presLayoutVars>
          <dgm:chPref val="3"/>
        </dgm:presLayoutVars>
      </dgm:prSet>
      <dgm:spPr/>
    </dgm:pt>
    <dgm:pt modelId="{9BC5BBBF-70B9-476E-B6C7-C94742C4F235}" type="pres">
      <dgm:prSet presAssocID="{D33880AF-DA2F-4F5E-880A-6FD305367ADC}" presName="rootConnector" presStyleLbl="node2" presStyleIdx="3" presStyleCnt="4"/>
      <dgm:spPr/>
    </dgm:pt>
    <dgm:pt modelId="{F22FD27D-1E2A-48C6-B05F-D666A2896E9A}" type="pres">
      <dgm:prSet presAssocID="{D33880AF-DA2F-4F5E-880A-6FD305367ADC}" presName="hierChild4" presStyleCnt="0"/>
      <dgm:spPr/>
    </dgm:pt>
    <dgm:pt modelId="{52A78487-CF5C-4831-B173-9F24723B93DA}" type="pres">
      <dgm:prSet presAssocID="{D33880AF-DA2F-4F5E-880A-6FD305367ADC}" presName="hierChild5" presStyleCnt="0"/>
      <dgm:spPr/>
    </dgm:pt>
    <dgm:pt modelId="{282366FC-C67E-468C-A605-17661F918D95}" type="pres">
      <dgm:prSet presAssocID="{B114B29D-0885-48E6-AF27-ABD04C4EA12C}" presName="hierChild3" presStyleCnt="0"/>
      <dgm:spPr/>
    </dgm:pt>
  </dgm:ptLst>
  <dgm:cxnLst>
    <dgm:cxn modelId="{B5073E01-F3B0-4CDE-BFA7-A8E9CF9505F8}" srcId="{B114B29D-0885-48E6-AF27-ABD04C4EA12C}" destId="{D33880AF-DA2F-4F5E-880A-6FD305367ADC}" srcOrd="3" destOrd="0" parTransId="{2A4D217C-7FD0-4A97-9F66-F02B48857B3F}" sibTransId="{DC173BCE-2434-4A12-B7F1-306081932B7A}"/>
    <dgm:cxn modelId="{75F95C09-3AE3-4856-96A1-A9E153F3371A}" type="presOf" srcId="{D33880AF-DA2F-4F5E-880A-6FD305367ADC}" destId="{9BC5BBBF-70B9-476E-B6C7-C94742C4F235}" srcOrd="1" destOrd="0" presId="urn:microsoft.com/office/officeart/2005/8/layout/orgChart1"/>
    <dgm:cxn modelId="{8996060C-9A1A-4BCE-9F70-B422EC478930}" type="presOf" srcId="{E1630DFE-6285-41FD-92EA-8B5539D2DBC7}" destId="{ECE19506-67AA-4747-BAE1-430171A55592}" srcOrd="0" destOrd="0" presId="urn:microsoft.com/office/officeart/2005/8/layout/orgChart1"/>
    <dgm:cxn modelId="{63D19C2D-518B-4091-BEAB-BC18BEF968E6}" type="presOf" srcId="{F1C0D964-94DF-4C2E-B3E9-AD8D3B71CD5A}" destId="{E7A67078-ABFD-4BC1-A675-02B98F4B93B0}" srcOrd="0" destOrd="0" presId="urn:microsoft.com/office/officeart/2005/8/layout/orgChart1"/>
    <dgm:cxn modelId="{8D5CEE40-B3F4-4361-8A58-FAE0328F7A0E}" srcId="{B114B29D-0885-48E6-AF27-ABD04C4EA12C}" destId="{F1C0D964-94DF-4C2E-B3E9-AD8D3B71CD5A}" srcOrd="2" destOrd="0" parTransId="{CE99EF73-7343-41F1-A9C2-B546E227959B}" sibTransId="{6444FA25-FA59-4820-8FE4-C998D945C1F6}"/>
    <dgm:cxn modelId="{1D8B8667-D340-4AB9-8830-DEB071C5185B}" type="presOf" srcId="{4666893C-7BB4-4AFB-8AC1-AC8A1B2F52E9}" destId="{DD6ACDBB-BCF6-4FA3-B48F-F12CFAF14EC7}" srcOrd="1" destOrd="0" presId="urn:microsoft.com/office/officeart/2005/8/layout/orgChart1"/>
    <dgm:cxn modelId="{B9A7FC4C-7E36-4913-9ED5-92A8B2C765F2}" type="presOf" srcId="{CE99EF73-7343-41F1-A9C2-B546E227959B}" destId="{EBA01544-0AD5-4C21-B067-21D29A56D8EA}" srcOrd="0" destOrd="0" presId="urn:microsoft.com/office/officeart/2005/8/layout/orgChart1"/>
    <dgm:cxn modelId="{0DC45F6E-E2C0-4777-80DE-1256BC020BFC}" srcId="{B114B29D-0885-48E6-AF27-ABD04C4EA12C}" destId="{4666893C-7BB4-4AFB-8AC1-AC8A1B2F52E9}" srcOrd="0" destOrd="0" parTransId="{E1630DFE-6285-41FD-92EA-8B5539D2DBC7}" sibTransId="{51EFB022-C8F5-4AC9-8E9E-B94EEFF69B24}"/>
    <dgm:cxn modelId="{16D3F24E-7D76-40F3-9E14-26BAE5D3FD01}" type="presOf" srcId="{4666893C-7BB4-4AFB-8AC1-AC8A1B2F52E9}" destId="{5EF8779D-3CBD-44C6-B1E2-B1544A2CD27B}" srcOrd="0" destOrd="0" presId="urn:microsoft.com/office/officeart/2005/8/layout/orgChart1"/>
    <dgm:cxn modelId="{47DA8678-B8D2-416A-84A9-C0C4CDCF6481}" type="presOf" srcId="{F1C0D964-94DF-4C2E-B3E9-AD8D3B71CD5A}" destId="{2093F08B-6BD2-4F71-8FCC-AB00D0FACB87}" srcOrd="1" destOrd="0" presId="urn:microsoft.com/office/officeart/2005/8/layout/orgChart1"/>
    <dgm:cxn modelId="{83510383-6FB3-484E-BF9C-00D79B81E213}" type="presOf" srcId="{B114B29D-0885-48E6-AF27-ABD04C4EA12C}" destId="{080426BA-BBA0-48BE-B737-1FD3BDE342E1}" srcOrd="1" destOrd="0" presId="urn:microsoft.com/office/officeart/2005/8/layout/orgChart1"/>
    <dgm:cxn modelId="{82124C87-EFA8-472E-9942-485B735FCC77}" type="presOf" srcId="{85A56747-D0BB-434B-AAD9-0D1784294CA6}" destId="{45DE348C-4F05-4FC1-B301-478DD4586F9F}" srcOrd="0" destOrd="0" presId="urn:microsoft.com/office/officeart/2005/8/layout/orgChart1"/>
    <dgm:cxn modelId="{754C808E-5A24-4760-9D48-8868457A797A}" type="presOf" srcId="{85A56747-D0BB-434B-AAD9-0D1784294CA6}" destId="{DB76B21E-C7DC-46F5-86FF-67981E6D79D1}" srcOrd="1" destOrd="0" presId="urn:microsoft.com/office/officeart/2005/8/layout/orgChart1"/>
    <dgm:cxn modelId="{600AAA9A-CB82-4A59-BFAC-D96E946F70EB}" type="presOf" srcId="{D33880AF-DA2F-4F5E-880A-6FD305367ADC}" destId="{28B884F2-3DAF-4A5A-AF80-C4A904779D0E}" srcOrd="0" destOrd="0" presId="urn:microsoft.com/office/officeart/2005/8/layout/orgChart1"/>
    <dgm:cxn modelId="{0FB9CAB2-81A7-4D7E-B461-9E47C7E516F4}" srcId="{107B89A7-B289-4D7D-B6F4-E6FC64DD3F87}" destId="{B114B29D-0885-48E6-AF27-ABD04C4EA12C}" srcOrd="0" destOrd="0" parTransId="{C880C78E-8516-44CA-9655-C2804BCBBE8F}" sibTransId="{78D05D86-1945-4DB6-B483-11C70A93B278}"/>
    <dgm:cxn modelId="{D7F19EC3-33DC-4FA1-8E20-B27AB09A78B4}" type="presOf" srcId="{B114B29D-0885-48E6-AF27-ABD04C4EA12C}" destId="{1406190D-5B27-4AC1-88DE-4C43238CDE7F}" srcOrd="0" destOrd="0" presId="urn:microsoft.com/office/officeart/2005/8/layout/orgChart1"/>
    <dgm:cxn modelId="{23DB4BD6-150C-4FCB-B465-E9D3AD5AB1D1}" type="presOf" srcId="{2A4D217C-7FD0-4A97-9F66-F02B48857B3F}" destId="{6FCDDE8B-6268-41BD-B8D8-212BE8CEDE6E}" srcOrd="0" destOrd="0" presId="urn:microsoft.com/office/officeart/2005/8/layout/orgChart1"/>
    <dgm:cxn modelId="{C9EBC7E3-A3D8-4039-B732-B12206A53308}" srcId="{B114B29D-0885-48E6-AF27-ABD04C4EA12C}" destId="{85A56747-D0BB-434B-AAD9-0D1784294CA6}" srcOrd="1" destOrd="0" parTransId="{5F47919F-75B4-4A8A-A133-E715E9ADF3FE}" sibTransId="{933E6015-9FD7-4B36-B3FB-8952D1905277}"/>
    <dgm:cxn modelId="{E1D8F6E6-5ABA-4E93-AB9A-0CD895D7DFC3}" type="presOf" srcId="{5F47919F-75B4-4A8A-A133-E715E9ADF3FE}" destId="{8A72E8C2-3E99-4BCE-BE3B-DD87F09C6A4D}" srcOrd="0" destOrd="0" presId="urn:microsoft.com/office/officeart/2005/8/layout/orgChart1"/>
    <dgm:cxn modelId="{598595ED-4220-430A-9EE6-5C073A450E0F}" type="presOf" srcId="{107B89A7-B289-4D7D-B6F4-E6FC64DD3F87}" destId="{85C6BC41-3276-4D2D-9B85-945E59E46354}" srcOrd="0" destOrd="0" presId="urn:microsoft.com/office/officeart/2005/8/layout/orgChart1"/>
    <dgm:cxn modelId="{6A56B773-4BAE-4286-A360-56193892C5F8}" type="presParOf" srcId="{85C6BC41-3276-4D2D-9B85-945E59E46354}" destId="{09201BCB-0F49-41FC-8D1E-128AA2615984}" srcOrd="0" destOrd="0" presId="urn:microsoft.com/office/officeart/2005/8/layout/orgChart1"/>
    <dgm:cxn modelId="{D899E298-6617-4904-AA31-AAF7AF071226}" type="presParOf" srcId="{09201BCB-0F49-41FC-8D1E-128AA2615984}" destId="{CCF31E4D-EB27-4245-8C3C-912812E92988}" srcOrd="0" destOrd="0" presId="urn:microsoft.com/office/officeart/2005/8/layout/orgChart1"/>
    <dgm:cxn modelId="{28CD46BE-FB4A-4A99-B90A-B762FB836191}" type="presParOf" srcId="{CCF31E4D-EB27-4245-8C3C-912812E92988}" destId="{1406190D-5B27-4AC1-88DE-4C43238CDE7F}" srcOrd="0" destOrd="0" presId="urn:microsoft.com/office/officeart/2005/8/layout/orgChart1"/>
    <dgm:cxn modelId="{6AFBA6EB-AD17-45BF-A1F9-381782991B49}" type="presParOf" srcId="{CCF31E4D-EB27-4245-8C3C-912812E92988}" destId="{080426BA-BBA0-48BE-B737-1FD3BDE342E1}" srcOrd="1" destOrd="0" presId="urn:microsoft.com/office/officeart/2005/8/layout/orgChart1"/>
    <dgm:cxn modelId="{CA2C2EC0-A768-4E1D-A35D-4C154EF15CF7}" type="presParOf" srcId="{09201BCB-0F49-41FC-8D1E-128AA2615984}" destId="{AACCE9CC-D4B2-41CD-B710-BB03F89A214D}" srcOrd="1" destOrd="0" presId="urn:microsoft.com/office/officeart/2005/8/layout/orgChart1"/>
    <dgm:cxn modelId="{B658254C-3EA7-4C84-9022-DD3FD2277835}" type="presParOf" srcId="{AACCE9CC-D4B2-41CD-B710-BB03F89A214D}" destId="{ECE19506-67AA-4747-BAE1-430171A55592}" srcOrd="0" destOrd="0" presId="urn:microsoft.com/office/officeart/2005/8/layout/orgChart1"/>
    <dgm:cxn modelId="{DCC16C50-E73C-4DB4-988E-4C31072A5F11}" type="presParOf" srcId="{AACCE9CC-D4B2-41CD-B710-BB03F89A214D}" destId="{58D34EB2-5195-442E-AEFB-73F8D9BDDC3E}" srcOrd="1" destOrd="0" presId="urn:microsoft.com/office/officeart/2005/8/layout/orgChart1"/>
    <dgm:cxn modelId="{333D5AE4-EB8C-4147-B0CA-5369A26BC489}" type="presParOf" srcId="{58D34EB2-5195-442E-AEFB-73F8D9BDDC3E}" destId="{D2E22228-849F-485A-9BA0-969AB6D1E990}" srcOrd="0" destOrd="0" presId="urn:microsoft.com/office/officeart/2005/8/layout/orgChart1"/>
    <dgm:cxn modelId="{43264492-9DD9-452A-9467-D3ED530C82BA}" type="presParOf" srcId="{D2E22228-849F-485A-9BA0-969AB6D1E990}" destId="{5EF8779D-3CBD-44C6-B1E2-B1544A2CD27B}" srcOrd="0" destOrd="0" presId="urn:microsoft.com/office/officeart/2005/8/layout/orgChart1"/>
    <dgm:cxn modelId="{CE4A994F-9384-43B6-B893-ADF7E95CEFCF}" type="presParOf" srcId="{D2E22228-849F-485A-9BA0-969AB6D1E990}" destId="{DD6ACDBB-BCF6-4FA3-B48F-F12CFAF14EC7}" srcOrd="1" destOrd="0" presId="urn:microsoft.com/office/officeart/2005/8/layout/orgChart1"/>
    <dgm:cxn modelId="{CA1520E9-F91C-4AB0-8399-B068FFBF3449}" type="presParOf" srcId="{58D34EB2-5195-442E-AEFB-73F8D9BDDC3E}" destId="{40998C82-4726-45AE-93E1-56E87E22704E}" srcOrd="1" destOrd="0" presId="urn:microsoft.com/office/officeart/2005/8/layout/orgChart1"/>
    <dgm:cxn modelId="{9D73F812-05D5-41A0-9A62-4E1842A6FA90}" type="presParOf" srcId="{58D34EB2-5195-442E-AEFB-73F8D9BDDC3E}" destId="{4B5164ED-BCE5-4FB8-ACC3-8CEBDF2BA19C}" srcOrd="2" destOrd="0" presId="urn:microsoft.com/office/officeart/2005/8/layout/orgChart1"/>
    <dgm:cxn modelId="{C902DC38-373D-430E-A5AE-9B53D8019451}" type="presParOf" srcId="{AACCE9CC-D4B2-41CD-B710-BB03F89A214D}" destId="{8A72E8C2-3E99-4BCE-BE3B-DD87F09C6A4D}" srcOrd="2" destOrd="0" presId="urn:microsoft.com/office/officeart/2005/8/layout/orgChart1"/>
    <dgm:cxn modelId="{804BF467-9F24-413A-988D-50E9F8B04009}" type="presParOf" srcId="{AACCE9CC-D4B2-41CD-B710-BB03F89A214D}" destId="{787FB31C-F832-463B-98D9-CA9063821473}" srcOrd="3" destOrd="0" presId="urn:microsoft.com/office/officeart/2005/8/layout/orgChart1"/>
    <dgm:cxn modelId="{F5C334DA-7256-4930-BC4A-BD0801ECEF71}" type="presParOf" srcId="{787FB31C-F832-463B-98D9-CA9063821473}" destId="{98D69FA7-9378-4719-B24B-1266FD6A6FF1}" srcOrd="0" destOrd="0" presId="urn:microsoft.com/office/officeart/2005/8/layout/orgChart1"/>
    <dgm:cxn modelId="{42CD8E08-1C62-4200-8057-3FE14829A3AC}" type="presParOf" srcId="{98D69FA7-9378-4719-B24B-1266FD6A6FF1}" destId="{45DE348C-4F05-4FC1-B301-478DD4586F9F}" srcOrd="0" destOrd="0" presId="urn:microsoft.com/office/officeart/2005/8/layout/orgChart1"/>
    <dgm:cxn modelId="{BA6AAF53-9FAC-4C4A-8077-3F24CB768755}" type="presParOf" srcId="{98D69FA7-9378-4719-B24B-1266FD6A6FF1}" destId="{DB76B21E-C7DC-46F5-86FF-67981E6D79D1}" srcOrd="1" destOrd="0" presId="urn:microsoft.com/office/officeart/2005/8/layout/orgChart1"/>
    <dgm:cxn modelId="{533B5844-0A9B-4255-902B-B342B6B971ED}" type="presParOf" srcId="{787FB31C-F832-463B-98D9-CA9063821473}" destId="{95E52DC7-1FAD-4BC8-8FA6-7AE5005E6FE6}" srcOrd="1" destOrd="0" presId="urn:microsoft.com/office/officeart/2005/8/layout/orgChart1"/>
    <dgm:cxn modelId="{0B473C83-4475-4647-9DB5-DE7B3F932F0F}" type="presParOf" srcId="{787FB31C-F832-463B-98D9-CA9063821473}" destId="{81FC3C1E-E79F-4F6D-8209-39247FE37B7C}" srcOrd="2" destOrd="0" presId="urn:microsoft.com/office/officeart/2005/8/layout/orgChart1"/>
    <dgm:cxn modelId="{DAE75CF8-33DC-4F59-A94A-325FEF680546}" type="presParOf" srcId="{AACCE9CC-D4B2-41CD-B710-BB03F89A214D}" destId="{EBA01544-0AD5-4C21-B067-21D29A56D8EA}" srcOrd="4" destOrd="0" presId="urn:microsoft.com/office/officeart/2005/8/layout/orgChart1"/>
    <dgm:cxn modelId="{D36B9214-B8DA-4329-AFB3-C2ECF30A4114}" type="presParOf" srcId="{AACCE9CC-D4B2-41CD-B710-BB03F89A214D}" destId="{FF0774B4-81C1-45AE-9CA5-1CE72A938FF3}" srcOrd="5" destOrd="0" presId="urn:microsoft.com/office/officeart/2005/8/layout/orgChart1"/>
    <dgm:cxn modelId="{1DA66E1B-D33F-406B-BF89-38021916F6B0}" type="presParOf" srcId="{FF0774B4-81C1-45AE-9CA5-1CE72A938FF3}" destId="{B6A354B6-02D8-4561-B743-C1033A0395D4}" srcOrd="0" destOrd="0" presId="urn:microsoft.com/office/officeart/2005/8/layout/orgChart1"/>
    <dgm:cxn modelId="{B83520DF-09DB-4F2D-B550-A787CEFADA9E}" type="presParOf" srcId="{B6A354B6-02D8-4561-B743-C1033A0395D4}" destId="{E7A67078-ABFD-4BC1-A675-02B98F4B93B0}" srcOrd="0" destOrd="0" presId="urn:microsoft.com/office/officeart/2005/8/layout/orgChart1"/>
    <dgm:cxn modelId="{5A80CAEB-985B-42E6-A9AB-8A37BC7C3531}" type="presParOf" srcId="{B6A354B6-02D8-4561-B743-C1033A0395D4}" destId="{2093F08B-6BD2-4F71-8FCC-AB00D0FACB87}" srcOrd="1" destOrd="0" presId="urn:microsoft.com/office/officeart/2005/8/layout/orgChart1"/>
    <dgm:cxn modelId="{CBF7AA54-3A59-4F2E-BCFB-382CD2BA4963}" type="presParOf" srcId="{FF0774B4-81C1-45AE-9CA5-1CE72A938FF3}" destId="{F733A264-C108-461F-9EA4-49FA4BB7E84A}" srcOrd="1" destOrd="0" presId="urn:microsoft.com/office/officeart/2005/8/layout/orgChart1"/>
    <dgm:cxn modelId="{CC9CC94D-691F-4AA8-BDB5-02CBE6EBA085}" type="presParOf" srcId="{FF0774B4-81C1-45AE-9CA5-1CE72A938FF3}" destId="{031D6C5D-EED6-455F-A98D-928D42E365C6}" srcOrd="2" destOrd="0" presId="urn:microsoft.com/office/officeart/2005/8/layout/orgChart1"/>
    <dgm:cxn modelId="{B7682DEB-CDD0-457C-8A77-0629C60DD29D}" type="presParOf" srcId="{AACCE9CC-D4B2-41CD-B710-BB03F89A214D}" destId="{6FCDDE8B-6268-41BD-B8D8-212BE8CEDE6E}" srcOrd="6" destOrd="0" presId="urn:microsoft.com/office/officeart/2005/8/layout/orgChart1"/>
    <dgm:cxn modelId="{094303B8-B188-4088-8037-190D3ABDF4DA}" type="presParOf" srcId="{AACCE9CC-D4B2-41CD-B710-BB03F89A214D}" destId="{3565B181-25CF-4C14-8333-4718B5EF5B84}" srcOrd="7" destOrd="0" presId="urn:microsoft.com/office/officeart/2005/8/layout/orgChart1"/>
    <dgm:cxn modelId="{D7357681-C425-423B-93EB-2D7ABA60CF4F}" type="presParOf" srcId="{3565B181-25CF-4C14-8333-4718B5EF5B84}" destId="{B5D36580-1017-4187-9158-E4237E79F010}" srcOrd="0" destOrd="0" presId="urn:microsoft.com/office/officeart/2005/8/layout/orgChart1"/>
    <dgm:cxn modelId="{3064552F-32B6-4DE0-A5A7-C86E6558AB68}" type="presParOf" srcId="{B5D36580-1017-4187-9158-E4237E79F010}" destId="{28B884F2-3DAF-4A5A-AF80-C4A904779D0E}" srcOrd="0" destOrd="0" presId="urn:microsoft.com/office/officeart/2005/8/layout/orgChart1"/>
    <dgm:cxn modelId="{6D0CDE4E-2981-4B48-B415-46CE2152FFA4}" type="presParOf" srcId="{B5D36580-1017-4187-9158-E4237E79F010}" destId="{9BC5BBBF-70B9-476E-B6C7-C94742C4F235}" srcOrd="1" destOrd="0" presId="urn:microsoft.com/office/officeart/2005/8/layout/orgChart1"/>
    <dgm:cxn modelId="{554328A0-6FA8-4ECC-8308-1917BE1F659A}" type="presParOf" srcId="{3565B181-25CF-4C14-8333-4718B5EF5B84}" destId="{F22FD27D-1E2A-48C6-B05F-D666A2896E9A}" srcOrd="1" destOrd="0" presId="urn:microsoft.com/office/officeart/2005/8/layout/orgChart1"/>
    <dgm:cxn modelId="{B7E0C6D5-A7E4-4C0E-B1F4-ADEF6501EBB3}" type="presParOf" srcId="{3565B181-25CF-4C14-8333-4718B5EF5B84}" destId="{52A78487-CF5C-4831-B173-9F24723B93DA}" srcOrd="2" destOrd="0" presId="urn:microsoft.com/office/officeart/2005/8/layout/orgChart1"/>
    <dgm:cxn modelId="{491D6CB0-400D-40B6-BB9D-B827ABBC1A93}" type="presParOf" srcId="{09201BCB-0F49-41FC-8D1E-128AA2615984}" destId="{282366FC-C67E-468C-A605-17661F918D9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DDE8B-6268-41BD-B8D8-212BE8CEDE6E}">
      <dsp:nvSpPr>
        <dsp:cNvPr id="0" name=""/>
        <dsp:cNvSpPr/>
      </dsp:nvSpPr>
      <dsp:spPr>
        <a:xfrm>
          <a:off x="2968683" y="870325"/>
          <a:ext cx="2457981" cy="474330"/>
        </a:xfrm>
        <a:custGeom>
          <a:avLst/>
          <a:gdLst/>
          <a:ahLst/>
          <a:cxnLst/>
          <a:rect l="0" t="0" r="0" b="0"/>
          <a:pathLst>
            <a:path>
              <a:moveTo>
                <a:pt x="0" y="0"/>
              </a:moveTo>
              <a:lnTo>
                <a:pt x="0" y="237165"/>
              </a:lnTo>
              <a:lnTo>
                <a:pt x="2457981" y="237165"/>
              </a:lnTo>
              <a:lnTo>
                <a:pt x="2457981" y="4743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A01544-0AD5-4C21-B067-21D29A56D8EA}">
      <dsp:nvSpPr>
        <dsp:cNvPr id="0" name=""/>
        <dsp:cNvSpPr/>
      </dsp:nvSpPr>
      <dsp:spPr>
        <a:xfrm>
          <a:off x="2968683" y="870325"/>
          <a:ext cx="756500" cy="474330"/>
        </a:xfrm>
        <a:custGeom>
          <a:avLst/>
          <a:gdLst/>
          <a:ahLst/>
          <a:cxnLst/>
          <a:rect l="0" t="0" r="0" b="0"/>
          <a:pathLst>
            <a:path>
              <a:moveTo>
                <a:pt x="0" y="0"/>
              </a:moveTo>
              <a:lnTo>
                <a:pt x="0" y="237165"/>
              </a:lnTo>
              <a:lnTo>
                <a:pt x="756500" y="237165"/>
              </a:lnTo>
              <a:lnTo>
                <a:pt x="756500" y="4743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72E8C2-3E99-4BCE-BE3B-DD87F09C6A4D}">
      <dsp:nvSpPr>
        <dsp:cNvPr id="0" name=""/>
        <dsp:cNvSpPr/>
      </dsp:nvSpPr>
      <dsp:spPr>
        <a:xfrm>
          <a:off x="2023703" y="870325"/>
          <a:ext cx="944979" cy="474330"/>
        </a:xfrm>
        <a:custGeom>
          <a:avLst/>
          <a:gdLst/>
          <a:ahLst/>
          <a:cxnLst/>
          <a:rect l="0" t="0" r="0" b="0"/>
          <a:pathLst>
            <a:path>
              <a:moveTo>
                <a:pt x="944979" y="0"/>
              </a:moveTo>
              <a:lnTo>
                <a:pt x="944979" y="237165"/>
              </a:lnTo>
              <a:lnTo>
                <a:pt x="0" y="237165"/>
              </a:lnTo>
              <a:lnTo>
                <a:pt x="0" y="4743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E19506-67AA-4747-BAE1-430171A55592}">
      <dsp:nvSpPr>
        <dsp:cNvPr id="0" name=""/>
        <dsp:cNvSpPr/>
      </dsp:nvSpPr>
      <dsp:spPr>
        <a:xfrm>
          <a:off x="519335" y="870325"/>
          <a:ext cx="2449347" cy="474330"/>
        </a:xfrm>
        <a:custGeom>
          <a:avLst/>
          <a:gdLst/>
          <a:ahLst/>
          <a:cxnLst/>
          <a:rect l="0" t="0" r="0" b="0"/>
          <a:pathLst>
            <a:path>
              <a:moveTo>
                <a:pt x="2449347" y="0"/>
              </a:moveTo>
              <a:lnTo>
                <a:pt x="2449347" y="237165"/>
              </a:lnTo>
              <a:lnTo>
                <a:pt x="0" y="237165"/>
              </a:lnTo>
              <a:lnTo>
                <a:pt x="0" y="4743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06190D-5B27-4AC1-88DE-4C43238CDE7F}">
      <dsp:nvSpPr>
        <dsp:cNvPr id="0" name=""/>
        <dsp:cNvSpPr/>
      </dsp:nvSpPr>
      <dsp:spPr>
        <a:xfrm>
          <a:off x="2350483" y="135462"/>
          <a:ext cx="1236399" cy="73486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Access Modifiers</a:t>
          </a:r>
        </a:p>
      </dsp:txBody>
      <dsp:txXfrm>
        <a:off x="2350483" y="135462"/>
        <a:ext cx="1236399" cy="734862"/>
      </dsp:txXfrm>
    </dsp:sp>
    <dsp:sp modelId="{5EF8779D-3CBD-44C6-B1E2-B1544A2CD27B}">
      <dsp:nvSpPr>
        <dsp:cNvPr id="0" name=""/>
        <dsp:cNvSpPr/>
      </dsp:nvSpPr>
      <dsp:spPr>
        <a:xfrm>
          <a:off x="0" y="1344655"/>
          <a:ext cx="1038671" cy="38625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public</a:t>
          </a:r>
        </a:p>
      </dsp:txBody>
      <dsp:txXfrm>
        <a:off x="0" y="1344655"/>
        <a:ext cx="1038671" cy="386251"/>
      </dsp:txXfrm>
    </dsp:sp>
    <dsp:sp modelId="{45DE348C-4F05-4FC1-B301-478DD4586F9F}">
      <dsp:nvSpPr>
        <dsp:cNvPr id="0" name=""/>
        <dsp:cNvSpPr/>
      </dsp:nvSpPr>
      <dsp:spPr>
        <a:xfrm>
          <a:off x="1504368" y="1344655"/>
          <a:ext cx="1038671" cy="38625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private</a:t>
          </a:r>
        </a:p>
      </dsp:txBody>
      <dsp:txXfrm>
        <a:off x="1504368" y="1344655"/>
        <a:ext cx="1038671" cy="386251"/>
      </dsp:txXfrm>
    </dsp:sp>
    <dsp:sp modelId="{E7A67078-ABFD-4BC1-A675-02B98F4B93B0}">
      <dsp:nvSpPr>
        <dsp:cNvPr id="0" name=""/>
        <dsp:cNvSpPr/>
      </dsp:nvSpPr>
      <dsp:spPr>
        <a:xfrm>
          <a:off x="3017369" y="1344655"/>
          <a:ext cx="1415628" cy="38625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protected</a:t>
          </a:r>
        </a:p>
      </dsp:txBody>
      <dsp:txXfrm>
        <a:off x="3017369" y="1344655"/>
        <a:ext cx="1415628" cy="386251"/>
      </dsp:txXfrm>
    </dsp:sp>
    <dsp:sp modelId="{28B884F2-3DAF-4A5A-AF80-C4A904779D0E}">
      <dsp:nvSpPr>
        <dsp:cNvPr id="0" name=""/>
        <dsp:cNvSpPr/>
      </dsp:nvSpPr>
      <dsp:spPr>
        <a:xfrm>
          <a:off x="4907329" y="1344655"/>
          <a:ext cx="1038671" cy="38625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default</a:t>
          </a:r>
        </a:p>
      </dsp:txBody>
      <dsp:txXfrm>
        <a:off x="4907329" y="1344655"/>
        <a:ext cx="1038671" cy="38625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rgbClr val="FF0066"/>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solidFill>
                  <a:srgbClr val="FF0066"/>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1037211554"/>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a:t>Kannan, Rajendran</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21-Nov-2020</a:t>
                      </a:r>
                    </a:p>
                  </a:txBody>
                  <a:tcPr anchor="ctr"/>
                </a:tc>
                <a:extLst>
                  <a:ext uri="{0D108BD9-81ED-4DB2-BD59-A6C34878D82A}">
                    <a16:rowId xmlns:a16="http://schemas.microsoft.com/office/drawing/2014/main" val="4272761752"/>
                  </a:ext>
                </a:extLst>
              </a:tr>
            </a:tbl>
          </a:graphicData>
        </a:graphic>
      </p:graphicFrame>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chemeClr val="tx1">
                    <a:lumMod val="50000"/>
                    <a:lumOff val="50000"/>
                  </a:schemeClr>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4/1/2022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006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JAVA @11</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lstStyle/>
          <a:p>
            <a:r>
              <a:rPr lang="en-US" dirty="0"/>
              <a:t>Access Specifier, Constructors, Methods</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 access</a:t>
            </a:r>
          </a:p>
        </p:txBody>
      </p:sp>
      <p:sp>
        <p:nvSpPr>
          <p:cNvPr id="4" name="Content Placeholder 4"/>
          <p:cNvSpPr>
            <a:spLocks noGrp="1"/>
          </p:cNvSpPr>
          <p:nvPr>
            <p:ph idx="1"/>
          </p:nvPr>
        </p:nvSpPr>
        <p:spPr>
          <a:xfrm>
            <a:off x="406580" y="1642742"/>
            <a:ext cx="8280219" cy="4392297"/>
          </a:xfrm>
        </p:spPr>
        <p:txBody>
          <a:bodyPr>
            <a:normAutofit fontScale="92500" lnSpcReduction="10000"/>
          </a:bodyPr>
          <a:lstStyle/>
          <a:p>
            <a:pPr marL="0" indent="0">
              <a:buNone/>
            </a:pPr>
            <a:r>
              <a:rPr lang="en-US" sz="2000" dirty="0"/>
              <a:t>What is protected access?</a:t>
            </a:r>
          </a:p>
          <a:p>
            <a:pPr marL="0" indent="0">
              <a:buNone/>
            </a:pPr>
            <a:r>
              <a:rPr lang="en-US" sz="2000" b="1" dirty="0"/>
              <a:t>Protected</a:t>
            </a:r>
            <a:r>
              <a:rPr lang="en-US" sz="2000" dirty="0"/>
              <a:t> access specifies that the class members (variables or methods) are accessible to only the methods in that </a:t>
            </a:r>
            <a:r>
              <a:rPr lang="en-US" sz="2000" b="1" i="1" dirty="0"/>
              <a:t>class</a:t>
            </a:r>
            <a:r>
              <a:rPr lang="en-US" sz="2000" dirty="0"/>
              <a:t>, classes form </a:t>
            </a:r>
            <a:r>
              <a:rPr lang="en-US" sz="2000" b="1" i="1" dirty="0"/>
              <a:t>same</a:t>
            </a:r>
            <a:r>
              <a:rPr lang="en-US" sz="2000" dirty="0"/>
              <a:t> package and the </a:t>
            </a:r>
            <a:r>
              <a:rPr lang="en-US" sz="2000" b="1" i="1" dirty="0"/>
              <a:t>subclasses</a:t>
            </a:r>
            <a:r>
              <a:rPr lang="en-US" sz="2000" dirty="0"/>
              <a:t> of the class. The subclass can be in any package. </a:t>
            </a:r>
          </a:p>
          <a:p>
            <a:pPr marL="0" indent="0">
              <a:buNone/>
            </a:pPr>
            <a:r>
              <a:rPr lang="en-US" sz="2000" dirty="0"/>
              <a:t>Syntax:	</a:t>
            </a:r>
            <a:r>
              <a:rPr lang="en-US" sz="2000" dirty="0">
                <a:solidFill>
                  <a:srgbClr val="00B050"/>
                </a:solidFill>
              </a:rPr>
              <a:t>protected</a:t>
            </a:r>
            <a:r>
              <a:rPr lang="en-US" sz="2000" dirty="0"/>
              <a:t> </a:t>
            </a:r>
            <a:r>
              <a:rPr lang="en-US" sz="2000" dirty="0">
                <a:solidFill>
                  <a:srgbClr val="0000FF"/>
                </a:solidFill>
              </a:rPr>
              <a:t>&lt;methods/variable name&gt;</a:t>
            </a:r>
          </a:p>
          <a:p>
            <a:pPr marL="0" indent="0">
              <a:buNone/>
            </a:pPr>
            <a:r>
              <a:rPr lang="en-US" sz="2000" dirty="0"/>
              <a:t>Example:</a:t>
            </a:r>
          </a:p>
          <a:p>
            <a:pPr marL="0" indent="0">
              <a:buNone/>
            </a:pPr>
            <a:r>
              <a:rPr lang="en-US" sz="2000" dirty="0"/>
              <a:t>	protected variable:</a:t>
            </a:r>
          </a:p>
          <a:p>
            <a:pPr marL="0" indent="0">
              <a:buNone/>
            </a:pPr>
            <a:r>
              <a:rPr lang="en-US" sz="2000" dirty="0"/>
              <a:t>		</a:t>
            </a:r>
            <a:r>
              <a:rPr lang="en-US" sz="2000" dirty="0">
                <a:solidFill>
                  <a:srgbClr val="00B050"/>
                </a:solidFill>
              </a:rPr>
              <a:t>protected</a:t>
            </a:r>
            <a:r>
              <a:rPr lang="en-US" sz="2000" dirty="0"/>
              <a:t> </a:t>
            </a:r>
            <a:r>
              <a:rPr lang="en-US" sz="2000" dirty="0">
                <a:solidFill>
                  <a:srgbClr val="0000FF"/>
                </a:solidFill>
              </a:rPr>
              <a:t>int x = 0;</a:t>
            </a:r>
          </a:p>
          <a:p>
            <a:pPr marL="0" indent="0">
              <a:buNone/>
            </a:pPr>
            <a:r>
              <a:rPr lang="en-US" sz="2000" dirty="0">
                <a:solidFill>
                  <a:srgbClr val="0000FF"/>
                </a:solidFill>
              </a:rPr>
              <a:t>	</a:t>
            </a:r>
            <a:r>
              <a:rPr lang="en-US" sz="2000" dirty="0"/>
              <a:t>protected methods:</a:t>
            </a:r>
          </a:p>
          <a:p>
            <a:pPr marL="0" indent="0">
              <a:buNone/>
            </a:pPr>
            <a:r>
              <a:rPr lang="en-US" sz="2000" dirty="0">
                <a:solidFill>
                  <a:srgbClr val="0000FF"/>
                </a:solidFill>
              </a:rPr>
              <a:t>		</a:t>
            </a:r>
            <a:r>
              <a:rPr lang="en-US" sz="2000" dirty="0">
                <a:solidFill>
                  <a:srgbClr val="00B050"/>
                </a:solidFill>
              </a:rPr>
              <a:t>protected</a:t>
            </a:r>
            <a:r>
              <a:rPr lang="en-US" sz="2000" dirty="0">
                <a:solidFill>
                  <a:srgbClr val="0000FF"/>
                </a:solidFill>
              </a:rPr>
              <a:t> </a:t>
            </a:r>
            <a:r>
              <a:rPr lang="en-US" sz="2000" dirty="0" err="1">
                <a:solidFill>
                  <a:srgbClr val="0000FF"/>
                </a:solidFill>
              </a:rPr>
              <a:t>addNumbers</a:t>
            </a:r>
            <a:r>
              <a:rPr lang="en-US" sz="2000" dirty="0">
                <a:solidFill>
                  <a:srgbClr val="0000FF"/>
                </a:solidFill>
              </a:rPr>
              <a:t>(int a, int b){</a:t>
            </a:r>
          </a:p>
          <a:p>
            <a:pPr marL="0" indent="0">
              <a:buNone/>
            </a:pPr>
            <a:r>
              <a:rPr lang="en-US" sz="2000" dirty="0">
                <a:solidFill>
                  <a:srgbClr val="0000FF"/>
                </a:solidFill>
              </a:rPr>
              <a:t>		    //code block</a:t>
            </a:r>
          </a:p>
          <a:p>
            <a:pPr marL="0" indent="0">
              <a:buNone/>
            </a:pPr>
            <a:r>
              <a:rPr lang="en-US" sz="2000" dirty="0">
                <a:solidFill>
                  <a:srgbClr val="0000FF"/>
                </a:solidFill>
              </a:rPr>
              <a:t>		}</a:t>
            </a:r>
          </a:p>
        </p:txBody>
      </p:sp>
    </p:spTree>
    <p:extLst>
      <p:ext uri="{BB962C8B-B14F-4D97-AF65-F5344CB8AC3E}">
        <p14:creationId xmlns:p14="http://schemas.microsoft.com/office/powerpoint/2010/main" val="371519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449976"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solidFill>
                  <a:srgbClr val="FF0066"/>
                </a:solidFill>
              </a:rPr>
              <a:t>Protected access</a:t>
            </a:r>
          </a:p>
        </p:txBody>
      </p:sp>
      <p:sp>
        <p:nvSpPr>
          <p:cNvPr id="7" name="Content Placeholder 2"/>
          <p:cNvSpPr>
            <a:spLocks noGrp="1"/>
          </p:cNvSpPr>
          <p:nvPr>
            <p:ph idx="1"/>
          </p:nvPr>
        </p:nvSpPr>
        <p:spPr>
          <a:xfrm>
            <a:off x="406580" y="1642742"/>
            <a:ext cx="8280219" cy="4392297"/>
          </a:xfrm>
        </p:spPr>
        <p:txBody>
          <a:bodyPr>
            <a:normAutofit/>
          </a:bodyPr>
          <a:lstStyle/>
          <a:p>
            <a:pPr marL="0" indent="0">
              <a:buNone/>
            </a:pPr>
            <a:r>
              <a:rPr lang="en-US" sz="1800" dirty="0"/>
              <a:t>Illustration for protected access:</a:t>
            </a:r>
          </a:p>
          <a:p>
            <a:r>
              <a:rPr lang="en-US" sz="1600" dirty="0"/>
              <a:t>Class A has a protected variable.</a:t>
            </a:r>
          </a:p>
          <a:p>
            <a:r>
              <a:rPr lang="en-US" sz="1600" dirty="0"/>
              <a:t>Protected variable in class A can be accessed by class B in the same package.</a:t>
            </a:r>
          </a:p>
          <a:p>
            <a:r>
              <a:rPr lang="en-US" sz="1600" dirty="0"/>
              <a:t>It can be accessed by class D since class D is a subclass of class A</a:t>
            </a:r>
          </a:p>
          <a:p>
            <a:r>
              <a:rPr lang="en-US" sz="1600" dirty="0"/>
              <a:t>It cannot be accessed by class C since class C is in a different package and is not a sub class of class A.</a:t>
            </a:r>
          </a:p>
          <a:p>
            <a:pPr marL="0" indent="0">
              <a:buNone/>
            </a:pPr>
            <a:endParaRPr lang="en-US" dirty="0"/>
          </a:p>
        </p:txBody>
      </p:sp>
      <p:sp>
        <p:nvSpPr>
          <p:cNvPr id="8" name="Rectangle 7"/>
          <p:cNvSpPr/>
          <p:nvPr/>
        </p:nvSpPr>
        <p:spPr>
          <a:xfrm>
            <a:off x="726830" y="3645875"/>
            <a:ext cx="7549661" cy="2438400"/>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1019909" y="3856891"/>
            <a:ext cx="2895600"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4841631" y="3856892"/>
            <a:ext cx="3130061"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1274486"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2556031"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protected</a:t>
            </a:r>
          </a:p>
        </p:txBody>
      </p:sp>
      <p:sp>
        <p:nvSpPr>
          <p:cNvPr id="13" name="Rectangle 12"/>
          <p:cNvSpPr/>
          <p:nvPr/>
        </p:nvSpPr>
        <p:spPr>
          <a:xfrm>
            <a:off x="5070231" y="4393807"/>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1331837" y="5673968"/>
            <a:ext cx="2278871"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Same package</a:t>
            </a:r>
          </a:p>
        </p:txBody>
      </p:sp>
      <p:sp>
        <p:nvSpPr>
          <p:cNvPr id="15" name="Rectangle 14"/>
          <p:cNvSpPr/>
          <p:nvPr/>
        </p:nvSpPr>
        <p:spPr>
          <a:xfrm>
            <a:off x="5259070" y="5673969"/>
            <a:ext cx="2278871"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Another package</a:t>
            </a:r>
          </a:p>
        </p:txBody>
      </p:sp>
      <p:sp>
        <p:nvSpPr>
          <p:cNvPr id="16" name="Rectangle 15"/>
          <p:cNvSpPr/>
          <p:nvPr/>
        </p:nvSpPr>
        <p:spPr>
          <a:xfrm>
            <a:off x="2638715" y="3911990"/>
            <a:ext cx="758673"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A.java</a:t>
            </a:r>
          </a:p>
        </p:txBody>
      </p:sp>
      <p:sp>
        <p:nvSpPr>
          <p:cNvPr id="17" name="Rectangle 16"/>
          <p:cNvSpPr/>
          <p:nvPr/>
        </p:nvSpPr>
        <p:spPr>
          <a:xfrm>
            <a:off x="1412042" y="3924886"/>
            <a:ext cx="834540"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B.java</a:t>
            </a:r>
          </a:p>
        </p:txBody>
      </p:sp>
      <p:sp>
        <p:nvSpPr>
          <p:cNvPr id="18" name="Rectangle 17"/>
          <p:cNvSpPr/>
          <p:nvPr/>
        </p:nvSpPr>
        <p:spPr>
          <a:xfrm>
            <a:off x="5208603" y="3892060"/>
            <a:ext cx="758673"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C.java</a:t>
            </a:r>
          </a:p>
        </p:txBody>
      </p:sp>
      <p:pic>
        <p:nvPicPr>
          <p:cNvPr id="19" name="Picture 1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53355" y="4689523"/>
            <a:ext cx="344072" cy="344072"/>
          </a:xfrm>
          <a:prstGeom prst="rect">
            <a:avLst/>
          </a:prstGeom>
        </p:spPr>
      </p:pic>
      <p:pic>
        <p:nvPicPr>
          <p:cNvPr id="20" name="Picture 1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5439510" y="4676874"/>
            <a:ext cx="369912" cy="369912"/>
          </a:xfrm>
          <a:prstGeom prst="rect">
            <a:avLst/>
          </a:prstGeom>
        </p:spPr>
      </p:pic>
      <p:sp>
        <p:nvSpPr>
          <p:cNvPr id="21" name="Rectangle 20"/>
          <p:cNvSpPr/>
          <p:nvPr/>
        </p:nvSpPr>
        <p:spPr>
          <a:xfrm>
            <a:off x="6523886"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1"/>
          <p:cNvSpPr/>
          <p:nvPr/>
        </p:nvSpPr>
        <p:spPr>
          <a:xfrm>
            <a:off x="6431722" y="3938953"/>
            <a:ext cx="1264474"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 extends A</a:t>
            </a:r>
          </a:p>
        </p:txBody>
      </p:sp>
      <p:pic>
        <p:nvPicPr>
          <p:cNvPr id="24" name="Picture 2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902835" y="4708278"/>
            <a:ext cx="344072" cy="344072"/>
          </a:xfrm>
          <a:prstGeom prst="rect">
            <a:avLst/>
          </a:prstGeom>
        </p:spPr>
      </p:pic>
    </p:spTree>
    <p:extLst>
      <p:ext uri="{BB962C8B-B14F-4D97-AF65-F5344CB8AC3E}">
        <p14:creationId xmlns:p14="http://schemas.microsoft.com/office/powerpoint/2010/main" val="145906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access</a:t>
            </a:r>
          </a:p>
        </p:txBody>
      </p:sp>
      <p:sp>
        <p:nvSpPr>
          <p:cNvPr id="4" name="Content Placeholder 2"/>
          <p:cNvSpPr>
            <a:spLocks noGrp="1"/>
          </p:cNvSpPr>
          <p:nvPr>
            <p:ph idx="1"/>
          </p:nvPr>
        </p:nvSpPr>
        <p:spPr>
          <a:xfrm>
            <a:off x="406580" y="1642742"/>
            <a:ext cx="8280219" cy="4392297"/>
          </a:xfrm>
        </p:spPr>
        <p:txBody>
          <a:bodyPr>
            <a:normAutofit/>
          </a:bodyPr>
          <a:lstStyle/>
          <a:p>
            <a:pPr marL="0" indent="0">
              <a:buNone/>
            </a:pPr>
            <a:r>
              <a:rPr lang="en-US" sz="2000" dirty="0"/>
              <a:t>What is default access?</a:t>
            </a:r>
          </a:p>
          <a:p>
            <a:pPr marL="0" indent="0">
              <a:buNone/>
            </a:pPr>
            <a:r>
              <a:rPr lang="en-US" sz="2000" b="1" dirty="0"/>
              <a:t>Default/No</a:t>
            </a:r>
            <a:r>
              <a:rPr lang="en-US" sz="2000" dirty="0"/>
              <a:t> access specifies that only classes in the </a:t>
            </a:r>
            <a:r>
              <a:rPr lang="en-US" sz="2000" b="1" i="1" dirty="0"/>
              <a:t>same package</a:t>
            </a:r>
            <a:r>
              <a:rPr lang="en-US" sz="2000" dirty="0"/>
              <a:t> can have access to the variables and methods of the other class No keyword is required for the default modifier and it is applied in the absence of an access modifier.</a:t>
            </a:r>
          </a:p>
          <a:p>
            <a:pPr marL="0" indent="0">
              <a:buNone/>
            </a:pPr>
            <a:endParaRPr lang="en-US" dirty="0"/>
          </a:p>
        </p:txBody>
      </p:sp>
      <p:sp>
        <p:nvSpPr>
          <p:cNvPr id="5" name="Rectangle 4"/>
          <p:cNvSpPr/>
          <p:nvPr/>
        </p:nvSpPr>
        <p:spPr>
          <a:xfrm>
            <a:off x="726830" y="3423138"/>
            <a:ext cx="7549661" cy="2438400"/>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1019909" y="3634154"/>
            <a:ext cx="2895600"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4841631" y="3634155"/>
            <a:ext cx="3130061"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1274486" y="4171071"/>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2556031" y="4171071"/>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default</a:t>
            </a:r>
          </a:p>
        </p:txBody>
      </p:sp>
      <p:sp>
        <p:nvSpPr>
          <p:cNvPr id="10" name="Rectangle 9"/>
          <p:cNvSpPr/>
          <p:nvPr/>
        </p:nvSpPr>
        <p:spPr>
          <a:xfrm>
            <a:off x="5855675" y="4171070"/>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1331837" y="5451231"/>
            <a:ext cx="2278871"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Same package</a:t>
            </a:r>
          </a:p>
        </p:txBody>
      </p:sp>
      <p:sp>
        <p:nvSpPr>
          <p:cNvPr id="12" name="Rectangle 11"/>
          <p:cNvSpPr/>
          <p:nvPr/>
        </p:nvSpPr>
        <p:spPr>
          <a:xfrm>
            <a:off x="5259070" y="5451232"/>
            <a:ext cx="2278871"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Another package</a:t>
            </a:r>
          </a:p>
        </p:txBody>
      </p:sp>
      <p:sp>
        <p:nvSpPr>
          <p:cNvPr id="13" name="Rectangle 12"/>
          <p:cNvSpPr/>
          <p:nvPr/>
        </p:nvSpPr>
        <p:spPr>
          <a:xfrm>
            <a:off x="2638715" y="3689253"/>
            <a:ext cx="758673"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A.java</a:t>
            </a:r>
          </a:p>
        </p:txBody>
      </p:sp>
      <p:sp>
        <p:nvSpPr>
          <p:cNvPr id="14" name="Rectangle 13"/>
          <p:cNvSpPr/>
          <p:nvPr/>
        </p:nvSpPr>
        <p:spPr>
          <a:xfrm>
            <a:off x="1412042" y="3702149"/>
            <a:ext cx="834540"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B.java</a:t>
            </a:r>
          </a:p>
        </p:txBody>
      </p:sp>
      <p:sp>
        <p:nvSpPr>
          <p:cNvPr id="15" name="Rectangle 14"/>
          <p:cNvSpPr/>
          <p:nvPr/>
        </p:nvSpPr>
        <p:spPr>
          <a:xfrm>
            <a:off x="5994047" y="3669323"/>
            <a:ext cx="758673"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C.java</a:t>
            </a:r>
          </a:p>
        </p:txBody>
      </p:sp>
      <p:pic>
        <p:nvPicPr>
          <p:cNvPr id="16" name="Picture 1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53355" y="4466786"/>
            <a:ext cx="344072" cy="344072"/>
          </a:xfrm>
          <a:prstGeom prst="rect">
            <a:avLst/>
          </a:prstGeom>
        </p:spPr>
      </p:pic>
      <p:pic>
        <p:nvPicPr>
          <p:cNvPr id="17" name="Picture 1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6224954" y="4454137"/>
            <a:ext cx="369912" cy="369912"/>
          </a:xfrm>
          <a:prstGeom prst="rect">
            <a:avLst/>
          </a:prstGeom>
        </p:spPr>
      </p:pic>
    </p:spTree>
    <p:extLst>
      <p:ext uri="{BB962C8B-B14F-4D97-AF65-F5344CB8AC3E}">
        <p14:creationId xmlns:p14="http://schemas.microsoft.com/office/powerpoint/2010/main" val="141585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Modifiers in a nutshell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9571626"/>
              </p:ext>
            </p:extLst>
          </p:nvPr>
        </p:nvGraphicFramePr>
        <p:xfrm>
          <a:off x="406400" y="1934307"/>
          <a:ext cx="8280400" cy="2989385"/>
        </p:xfrm>
        <a:graphic>
          <a:graphicData uri="http://schemas.openxmlformats.org/drawingml/2006/table">
            <a:tbl>
              <a:tblPr firstRow="1" bandRow="1">
                <a:tableStyleId>{5C22544A-7EE6-4342-B048-85BDC9FD1C3A}</a:tableStyleId>
              </a:tblPr>
              <a:tblGrid>
                <a:gridCol w="1973385">
                  <a:extLst>
                    <a:ext uri="{9D8B030D-6E8A-4147-A177-3AD203B41FA5}">
                      <a16:colId xmlns:a16="http://schemas.microsoft.com/office/drawing/2014/main" val="2643837585"/>
                    </a:ext>
                  </a:extLst>
                </a:gridCol>
                <a:gridCol w="1441938">
                  <a:extLst>
                    <a:ext uri="{9D8B030D-6E8A-4147-A177-3AD203B41FA5}">
                      <a16:colId xmlns:a16="http://schemas.microsoft.com/office/drawing/2014/main" val="1665272040"/>
                    </a:ext>
                  </a:extLst>
                </a:gridCol>
                <a:gridCol w="1559169">
                  <a:extLst>
                    <a:ext uri="{9D8B030D-6E8A-4147-A177-3AD203B41FA5}">
                      <a16:colId xmlns:a16="http://schemas.microsoft.com/office/drawing/2014/main" val="2045155786"/>
                    </a:ext>
                  </a:extLst>
                </a:gridCol>
                <a:gridCol w="1465385">
                  <a:extLst>
                    <a:ext uri="{9D8B030D-6E8A-4147-A177-3AD203B41FA5}">
                      <a16:colId xmlns:a16="http://schemas.microsoft.com/office/drawing/2014/main" val="2419456566"/>
                    </a:ext>
                  </a:extLst>
                </a:gridCol>
                <a:gridCol w="1840523">
                  <a:extLst>
                    <a:ext uri="{9D8B030D-6E8A-4147-A177-3AD203B41FA5}">
                      <a16:colId xmlns:a16="http://schemas.microsoft.com/office/drawing/2014/main" val="2816313569"/>
                    </a:ext>
                  </a:extLst>
                </a:gridCol>
              </a:tblGrid>
              <a:tr h="597877">
                <a:tc>
                  <a:txBody>
                    <a:bodyPr/>
                    <a:lstStyle/>
                    <a:p>
                      <a:pPr algn="ctr"/>
                      <a:r>
                        <a:rPr lang="en-US" i="1" dirty="0">
                          <a:solidFill>
                            <a:schemeClr val="tx1"/>
                          </a:solidFill>
                        </a:rPr>
                        <a:t>Access Modifier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i="1" dirty="0">
                          <a:solidFill>
                            <a:schemeClr val="tx1"/>
                          </a:solidFill>
                        </a:rPr>
                        <a:t>Same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i="1" dirty="0">
                          <a:solidFill>
                            <a:schemeClr val="tx1"/>
                          </a:solidFill>
                        </a:rPr>
                        <a:t>Same Package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i="1" dirty="0">
                          <a:solidFill>
                            <a:schemeClr val="tx1"/>
                          </a:solidFill>
                        </a:rPr>
                        <a:t>Subclass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i="1" dirty="0">
                          <a:solidFill>
                            <a:schemeClr val="tx1"/>
                          </a:solidFill>
                        </a:rPr>
                        <a:t>Other packages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631583125"/>
                  </a:ext>
                </a:extLst>
              </a:tr>
              <a:tr h="597877">
                <a:tc>
                  <a:txBody>
                    <a:bodyPr/>
                    <a:lstStyle/>
                    <a:p>
                      <a:pPr algn="ctr"/>
                      <a:r>
                        <a:rPr lang="en-US" dirty="0"/>
                        <a:t>public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7768973"/>
                  </a:ext>
                </a:extLst>
              </a:tr>
              <a:tr h="597877">
                <a:tc>
                  <a:txBody>
                    <a:bodyPr/>
                    <a:lstStyle/>
                    <a:p>
                      <a:pPr algn="ctr"/>
                      <a:r>
                        <a:rPr lang="en-US" dirty="0"/>
                        <a:t>protected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301062"/>
                  </a:ext>
                </a:extLst>
              </a:tr>
              <a:tr h="597877">
                <a:tc>
                  <a:txBody>
                    <a:bodyPr/>
                    <a:lstStyle/>
                    <a:p>
                      <a:pPr algn="ctr"/>
                      <a:r>
                        <a:rPr lang="en-US" dirty="0"/>
                        <a:t>No</a:t>
                      </a:r>
                      <a:r>
                        <a:rPr lang="en-US" baseline="0" dirty="0"/>
                        <a:t> access modifier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4022397"/>
                  </a:ext>
                </a:extLst>
              </a:tr>
              <a:tr h="597877">
                <a:tc>
                  <a:txBody>
                    <a:bodyPr/>
                    <a:lstStyle/>
                    <a:p>
                      <a:pPr algn="ctr"/>
                      <a:r>
                        <a:rPr lang="en-US" dirty="0"/>
                        <a:t>private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4211988"/>
                  </a:ext>
                </a:extLst>
              </a:tr>
            </a:tbl>
          </a:graphicData>
        </a:graphic>
      </p:graphicFrame>
      <p:sp>
        <p:nvSpPr>
          <p:cNvPr id="5" name="Rounded Rectangle 4"/>
          <p:cNvSpPr/>
          <p:nvPr/>
        </p:nvSpPr>
        <p:spPr>
          <a:xfrm>
            <a:off x="1891323" y="5174150"/>
            <a:ext cx="5310554" cy="781174"/>
          </a:xfrm>
          <a:prstGeom prst="roundRect">
            <a:avLst>
              <a:gd name="adj" fmla="val 10145"/>
            </a:avLst>
          </a:prstGeom>
          <a:gradFill flip="none" rotWithShape="1">
            <a:gsLst>
              <a:gs pos="15000">
                <a:srgbClr val="FF99FF"/>
              </a:gs>
              <a:gs pos="100000">
                <a:srgbClr val="FFCCFF"/>
              </a:gs>
              <a:gs pos="100000">
                <a:schemeClr val="bg1"/>
              </a:gs>
            </a:gsLst>
            <a:lin ang="16200000" scaled="1"/>
            <a:tileRect/>
          </a:gradFill>
          <a:ln>
            <a:solidFill>
              <a:srgbClr val="99000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i="1" dirty="0">
                <a:solidFill>
                  <a:srgbClr val="0070C0"/>
                </a:solidFill>
              </a:rPr>
              <a:t>public</a:t>
            </a:r>
            <a:r>
              <a:rPr lang="en-US" dirty="0">
                <a:solidFill>
                  <a:srgbClr val="0070C0"/>
                </a:solidFill>
              </a:rPr>
              <a:t> and </a:t>
            </a:r>
            <a:r>
              <a:rPr lang="en-US" b="1" i="1" dirty="0">
                <a:solidFill>
                  <a:srgbClr val="0070C0"/>
                </a:solidFill>
              </a:rPr>
              <a:t>private</a:t>
            </a:r>
            <a:r>
              <a:rPr lang="en-US" dirty="0">
                <a:solidFill>
                  <a:srgbClr val="0070C0"/>
                </a:solidFill>
              </a:rPr>
              <a:t> are the commonly used access specifiers in projects</a:t>
            </a:r>
          </a:p>
        </p:txBody>
      </p:sp>
    </p:spTree>
    <p:extLst>
      <p:ext uri="{BB962C8B-B14F-4D97-AF65-F5344CB8AC3E}">
        <p14:creationId xmlns:p14="http://schemas.microsoft.com/office/powerpoint/2010/main" val="334796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452431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Trainees to reflect the following topics before proceeding.</a:t>
            </a:r>
          </a:p>
          <a:p>
            <a:pPr marL="285750" indent="-285750">
              <a:buFont typeface="Arial" panose="020B0604020202020204" pitchFamily="34" charset="0"/>
              <a:buChar char="•"/>
            </a:pPr>
            <a:r>
              <a:rPr lang="en-US" dirty="0"/>
              <a:t>Why do you need access modifiers?</a:t>
            </a:r>
          </a:p>
          <a:p>
            <a:pPr marL="285750" indent="-285750">
              <a:buFont typeface="Arial" panose="020B0604020202020204" pitchFamily="34" charset="0"/>
              <a:buChar char="•"/>
            </a:pPr>
            <a:r>
              <a:rPr lang="en-US" dirty="0"/>
              <a:t>What are the types of access modifiers?</a:t>
            </a:r>
          </a:p>
          <a:p>
            <a:pPr marL="285750" indent="-285750">
              <a:buFont typeface="Arial" panose="020B0604020202020204" pitchFamily="34" charset="0"/>
              <a:buChar char="•"/>
            </a:pPr>
            <a:r>
              <a:rPr lang="en-US" dirty="0"/>
              <a:t>A method declared protected can it be accessed from other class residing in another package?</a:t>
            </a:r>
          </a:p>
          <a:p>
            <a:pPr marL="285750" indent="-285750">
              <a:buFont typeface="Arial" panose="020B0604020202020204" pitchFamily="34" charset="0"/>
              <a:buChar char="•"/>
            </a:pPr>
            <a:r>
              <a:rPr lang="en-US" dirty="0"/>
              <a:t>A variable declared private can it be accessed from other class residing in the same package?</a:t>
            </a:r>
          </a:p>
          <a:p>
            <a:pPr marL="285750" indent="-285750">
              <a:buFont typeface="Arial" panose="020B0604020202020204" pitchFamily="34" charset="0"/>
              <a:buChar char="•"/>
            </a:pPr>
            <a:r>
              <a:rPr lang="en-US" dirty="0"/>
              <a:t>What is the access specifiers used to prevent sub classes accessing the methods and variables?</a:t>
            </a:r>
          </a:p>
        </p:txBody>
      </p:sp>
    </p:spTree>
    <p:extLst>
      <p:ext uri="{BB962C8B-B14F-4D97-AF65-F5344CB8AC3E}">
        <p14:creationId xmlns:p14="http://schemas.microsoft.com/office/powerpoint/2010/main" val="191641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a:bodyPr>
          <a:lstStyle/>
          <a:p>
            <a:pPr marL="0" indent="0">
              <a:buNone/>
            </a:pPr>
            <a:r>
              <a:rPr lang="en-US" sz="1800" dirty="0"/>
              <a:t>What is methods?</a:t>
            </a:r>
          </a:p>
          <a:p>
            <a:pPr marL="0" indent="0">
              <a:buNone/>
            </a:pPr>
            <a:r>
              <a:rPr lang="en-US" sz="1800" dirty="0"/>
              <a:t>	A method is a set of statements to perform a desired functionality which can be included inside a java class.</a:t>
            </a:r>
          </a:p>
          <a:p>
            <a:pPr marL="0" indent="0">
              <a:buNone/>
            </a:pPr>
            <a:r>
              <a:rPr lang="en-US" sz="1800" dirty="0"/>
              <a:t>	This set of statements can be called (invoked) at any point in the program by using the method name.</a:t>
            </a:r>
          </a:p>
          <a:p>
            <a:pPr marL="0" indent="0">
              <a:buNone/>
            </a:pPr>
            <a:endParaRPr lang="en-US" sz="1800" dirty="0"/>
          </a:p>
          <a:p>
            <a:endParaRPr lang="en-US" dirty="0"/>
          </a:p>
          <a:p>
            <a:endParaRPr lang="en-US" dirty="0"/>
          </a:p>
        </p:txBody>
      </p:sp>
      <p:sp>
        <p:nvSpPr>
          <p:cNvPr id="4" name="Rectangle 3"/>
          <p:cNvSpPr/>
          <p:nvPr/>
        </p:nvSpPr>
        <p:spPr>
          <a:xfrm>
            <a:off x="515815" y="3352800"/>
            <a:ext cx="4302369" cy="6916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rgbClr val="0066FF"/>
                </a:solidFill>
              </a:rPr>
              <a:t>Example: </a:t>
            </a:r>
            <a:r>
              <a:rPr lang="en-US" sz="1600" dirty="0">
                <a:solidFill>
                  <a:srgbClr val="0066FF"/>
                </a:solidFill>
              </a:rPr>
              <a:t>main method in class A invokes method </a:t>
            </a:r>
            <a:r>
              <a:rPr lang="en-US" sz="1600" b="1" dirty="0">
                <a:solidFill>
                  <a:srgbClr val="0066FF"/>
                </a:solidFill>
              </a:rPr>
              <a:t>“add” </a:t>
            </a:r>
            <a:r>
              <a:rPr lang="en-US" sz="1600" dirty="0">
                <a:solidFill>
                  <a:srgbClr val="0066FF"/>
                </a:solidFill>
              </a:rPr>
              <a:t>in class B and method </a:t>
            </a:r>
            <a:r>
              <a:rPr lang="en-US" sz="1600" b="1" dirty="0">
                <a:solidFill>
                  <a:srgbClr val="0066FF"/>
                </a:solidFill>
              </a:rPr>
              <a:t>“multiply” </a:t>
            </a:r>
            <a:r>
              <a:rPr lang="en-US" sz="1600" dirty="0">
                <a:solidFill>
                  <a:srgbClr val="0066FF"/>
                </a:solidFill>
              </a:rPr>
              <a:t>in class C  </a:t>
            </a:r>
          </a:p>
        </p:txBody>
      </p:sp>
      <p:sp>
        <p:nvSpPr>
          <p:cNvPr id="5" name="Rectangle 4"/>
          <p:cNvSpPr/>
          <p:nvPr/>
        </p:nvSpPr>
        <p:spPr>
          <a:xfrm>
            <a:off x="515815" y="4149969"/>
            <a:ext cx="3692772" cy="2297723"/>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class A</a:t>
            </a:r>
            <a:r>
              <a:rPr lang="en-US" dirty="0">
                <a:solidFill>
                  <a:schemeClr val="tx1"/>
                </a:solidFill>
              </a:rPr>
              <a:t>{</a:t>
            </a:r>
          </a:p>
          <a:p>
            <a:r>
              <a:rPr lang="en-US" dirty="0">
                <a:solidFill>
                  <a:schemeClr val="tx1"/>
                </a:solidFill>
              </a:rPr>
              <a:t> public static void main(String[] </a:t>
            </a:r>
            <a:r>
              <a:rPr lang="en-US" dirty="0" err="1">
                <a:solidFill>
                  <a:schemeClr val="tx1"/>
                </a:solidFill>
              </a:rPr>
              <a:t>args</a:t>
            </a:r>
            <a:r>
              <a:rPr lang="en-US" dirty="0">
                <a:solidFill>
                  <a:schemeClr val="tx1"/>
                </a:solidFill>
              </a:rPr>
              <a:t>){</a:t>
            </a:r>
          </a:p>
          <a:p>
            <a:r>
              <a:rPr lang="en-US" dirty="0">
                <a:solidFill>
                  <a:schemeClr val="tx1"/>
                </a:solidFill>
              </a:rPr>
              <a:t>   statement1;</a:t>
            </a:r>
          </a:p>
          <a:p>
            <a:r>
              <a:rPr lang="en-US" dirty="0">
                <a:solidFill>
                  <a:schemeClr val="tx1"/>
                </a:solidFill>
              </a:rPr>
              <a:t>   </a:t>
            </a:r>
            <a:r>
              <a:rPr lang="en-US" b="1" dirty="0">
                <a:solidFill>
                  <a:schemeClr val="tx1"/>
                </a:solidFill>
              </a:rPr>
              <a:t>add();</a:t>
            </a:r>
          </a:p>
          <a:p>
            <a:r>
              <a:rPr lang="en-US" dirty="0">
                <a:solidFill>
                  <a:schemeClr val="tx1"/>
                </a:solidFill>
              </a:rPr>
              <a:t>   statement2;</a:t>
            </a:r>
          </a:p>
          <a:p>
            <a:r>
              <a:rPr lang="en-US" dirty="0">
                <a:solidFill>
                  <a:schemeClr val="tx1"/>
                </a:solidFill>
              </a:rPr>
              <a:t>   </a:t>
            </a:r>
            <a:r>
              <a:rPr lang="en-US" b="1" dirty="0">
                <a:solidFill>
                  <a:schemeClr val="tx1"/>
                </a:solidFill>
              </a:rPr>
              <a:t>multiply();</a:t>
            </a:r>
          </a:p>
          <a:p>
            <a:r>
              <a:rPr lang="en-US" dirty="0">
                <a:solidFill>
                  <a:schemeClr val="tx1"/>
                </a:solidFill>
              </a:rPr>
              <a:t> }</a:t>
            </a:r>
          </a:p>
          <a:p>
            <a:r>
              <a:rPr lang="en-US" dirty="0">
                <a:solidFill>
                  <a:schemeClr val="tx1"/>
                </a:solidFill>
              </a:rPr>
              <a:t>}</a:t>
            </a:r>
          </a:p>
        </p:txBody>
      </p:sp>
      <p:sp>
        <p:nvSpPr>
          <p:cNvPr id="6" name="Rectangle 5"/>
          <p:cNvSpPr/>
          <p:nvPr/>
        </p:nvSpPr>
        <p:spPr>
          <a:xfrm>
            <a:off x="5122986" y="3634152"/>
            <a:ext cx="2356337" cy="1535723"/>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class B</a:t>
            </a:r>
            <a:r>
              <a:rPr lang="en-US" dirty="0">
                <a:solidFill>
                  <a:schemeClr val="tx1"/>
                </a:solidFill>
              </a:rPr>
              <a:t>{</a:t>
            </a:r>
          </a:p>
          <a:p>
            <a:r>
              <a:rPr lang="en-US" dirty="0">
                <a:solidFill>
                  <a:schemeClr val="tx1"/>
                </a:solidFill>
              </a:rPr>
              <a:t>  public void add(){</a:t>
            </a:r>
          </a:p>
          <a:p>
            <a:r>
              <a:rPr lang="en-US" dirty="0">
                <a:solidFill>
                  <a:schemeClr val="tx1"/>
                </a:solidFill>
              </a:rPr>
              <a:t>    //code block</a:t>
            </a:r>
          </a:p>
          <a:p>
            <a:r>
              <a:rPr lang="en-US" dirty="0">
                <a:solidFill>
                  <a:schemeClr val="tx1"/>
                </a:solidFill>
              </a:rPr>
              <a:t>  }</a:t>
            </a:r>
          </a:p>
          <a:p>
            <a:r>
              <a:rPr lang="en-US" dirty="0">
                <a:solidFill>
                  <a:schemeClr val="tx1"/>
                </a:solidFill>
              </a:rPr>
              <a:t>}</a:t>
            </a:r>
          </a:p>
        </p:txBody>
      </p:sp>
      <p:sp>
        <p:nvSpPr>
          <p:cNvPr id="7" name="Rectangle 6"/>
          <p:cNvSpPr/>
          <p:nvPr/>
        </p:nvSpPr>
        <p:spPr>
          <a:xfrm>
            <a:off x="5122986" y="5234976"/>
            <a:ext cx="2364271" cy="154916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class C</a:t>
            </a:r>
            <a:r>
              <a:rPr lang="en-US" dirty="0">
                <a:solidFill>
                  <a:schemeClr val="tx1"/>
                </a:solidFill>
              </a:rPr>
              <a:t>{</a:t>
            </a:r>
          </a:p>
          <a:p>
            <a:r>
              <a:rPr lang="en-US" dirty="0">
                <a:solidFill>
                  <a:schemeClr val="tx1"/>
                </a:solidFill>
              </a:rPr>
              <a:t>  public void multiply(){</a:t>
            </a:r>
          </a:p>
          <a:p>
            <a:r>
              <a:rPr lang="en-US" dirty="0">
                <a:solidFill>
                  <a:schemeClr val="tx1"/>
                </a:solidFill>
              </a:rPr>
              <a:t>    //code block</a:t>
            </a:r>
          </a:p>
          <a:p>
            <a:r>
              <a:rPr lang="en-US" dirty="0">
                <a:solidFill>
                  <a:schemeClr val="tx1"/>
                </a:solidFill>
              </a:rPr>
              <a:t>  }</a:t>
            </a:r>
          </a:p>
          <a:p>
            <a:r>
              <a:rPr lang="en-US" dirty="0">
                <a:solidFill>
                  <a:schemeClr val="tx1"/>
                </a:solidFill>
              </a:rPr>
              <a:t>}</a:t>
            </a:r>
          </a:p>
          <a:p>
            <a:endParaRPr lang="en-US" dirty="0">
              <a:solidFill>
                <a:schemeClr val="tx1"/>
              </a:solidFill>
            </a:endParaRPr>
          </a:p>
        </p:txBody>
      </p:sp>
      <p:cxnSp>
        <p:nvCxnSpPr>
          <p:cNvPr id="9" name="Straight Arrow Connector 8"/>
          <p:cNvCxnSpPr/>
          <p:nvPr/>
        </p:nvCxnSpPr>
        <p:spPr>
          <a:xfrm flipV="1">
            <a:off x="2110154" y="4149969"/>
            <a:ext cx="3153508" cy="996462"/>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99138" y="5720862"/>
            <a:ext cx="3364524" cy="33659"/>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99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declaration</a:t>
            </a:r>
          </a:p>
        </p:txBody>
      </p:sp>
      <p:sp>
        <p:nvSpPr>
          <p:cNvPr id="3" name="Content Placeholder 2"/>
          <p:cNvSpPr>
            <a:spLocks noGrp="1"/>
          </p:cNvSpPr>
          <p:nvPr>
            <p:ph idx="1"/>
          </p:nvPr>
        </p:nvSpPr>
        <p:spPr/>
        <p:txBody>
          <a:bodyPr>
            <a:normAutofit/>
          </a:bodyPr>
          <a:lstStyle/>
          <a:p>
            <a:pPr marL="0" indent="0">
              <a:buNone/>
            </a:pPr>
            <a:r>
              <a:rPr lang="en-US" sz="2000" dirty="0"/>
              <a:t>How to declare a method?</a:t>
            </a:r>
          </a:p>
          <a:p>
            <a:pPr marL="0" indent="0">
              <a:buNone/>
            </a:pPr>
            <a:r>
              <a:rPr lang="en-US" sz="1800" dirty="0"/>
              <a:t>Syntax:</a:t>
            </a:r>
          </a:p>
          <a:p>
            <a:pPr marL="0" indent="0">
              <a:lnSpc>
                <a:spcPct val="100000"/>
              </a:lnSpc>
              <a:spcBef>
                <a:spcPts val="600"/>
              </a:spcBef>
              <a:buNone/>
            </a:pPr>
            <a:r>
              <a:rPr lang="en-US" sz="2000" dirty="0"/>
              <a:t>	</a:t>
            </a:r>
            <a:r>
              <a:rPr lang="en-US" sz="1800" dirty="0"/>
              <a:t>&lt;</a:t>
            </a:r>
            <a:r>
              <a:rPr lang="en-US" sz="1800" dirty="0">
                <a:solidFill>
                  <a:srgbClr val="00B050"/>
                </a:solidFill>
              </a:rPr>
              <a:t>modifier</a:t>
            </a:r>
            <a:r>
              <a:rPr lang="en-US" sz="1800" dirty="0"/>
              <a:t>&gt;&lt;</a:t>
            </a:r>
            <a:r>
              <a:rPr lang="en-US" sz="1800" dirty="0" err="1">
                <a:solidFill>
                  <a:srgbClr val="7030A0"/>
                </a:solidFill>
              </a:rPr>
              <a:t>returnType</a:t>
            </a:r>
            <a:r>
              <a:rPr lang="en-US" sz="1800" dirty="0"/>
              <a:t>&gt;&lt;</a:t>
            </a:r>
            <a:r>
              <a:rPr lang="en-US" sz="1800" dirty="0" err="1">
                <a:solidFill>
                  <a:schemeClr val="accent2">
                    <a:lumMod val="75000"/>
                  </a:schemeClr>
                </a:solidFill>
              </a:rPr>
              <a:t>methodName</a:t>
            </a:r>
            <a:r>
              <a:rPr lang="en-US" sz="1800" dirty="0"/>
              <a:t>&gt;(&lt;</a:t>
            </a:r>
            <a:r>
              <a:rPr lang="en-US" sz="1800" dirty="0">
                <a:solidFill>
                  <a:srgbClr val="0000FF"/>
                </a:solidFill>
              </a:rPr>
              <a:t>parameter-list</a:t>
            </a:r>
            <a:r>
              <a:rPr lang="en-US" sz="1800" dirty="0"/>
              <a:t>&gt;){</a:t>
            </a:r>
          </a:p>
          <a:p>
            <a:pPr marL="0" indent="0">
              <a:lnSpc>
                <a:spcPct val="100000"/>
              </a:lnSpc>
              <a:spcBef>
                <a:spcPts val="600"/>
              </a:spcBef>
              <a:buNone/>
            </a:pPr>
            <a:r>
              <a:rPr lang="en-US" sz="1800" dirty="0"/>
              <a:t>		&lt;</a:t>
            </a:r>
            <a:r>
              <a:rPr lang="en-US" sz="1800" dirty="0">
                <a:solidFill>
                  <a:schemeClr val="accent2">
                    <a:lumMod val="50000"/>
                  </a:schemeClr>
                </a:solidFill>
              </a:rPr>
              <a:t>statements</a:t>
            </a:r>
            <a:r>
              <a:rPr lang="en-US" sz="1800" dirty="0"/>
              <a:t>&gt;*</a:t>
            </a:r>
          </a:p>
          <a:p>
            <a:pPr marL="0" indent="0">
              <a:lnSpc>
                <a:spcPct val="100000"/>
              </a:lnSpc>
              <a:spcBef>
                <a:spcPts val="600"/>
              </a:spcBef>
              <a:buNone/>
            </a:pPr>
            <a:r>
              <a:rPr lang="en-US" sz="1800" dirty="0"/>
              <a:t>	}</a:t>
            </a:r>
            <a:endParaRPr lang="en-US" sz="2000" dirty="0"/>
          </a:p>
          <a:p>
            <a:pPr marL="0" indent="0">
              <a:buNone/>
            </a:pPr>
            <a:r>
              <a:rPr lang="en-US" sz="1800" dirty="0"/>
              <a:t>Example:</a:t>
            </a:r>
          </a:p>
          <a:p>
            <a:pPr marL="0" indent="0">
              <a:lnSpc>
                <a:spcPct val="100000"/>
              </a:lnSpc>
              <a:spcBef>
                <a:spcPts val="600"/>
              </a:spcBef>
              <a:buNone/>
            </a:pPr>
            <a:r>
              <a:rPr lang="en-US" sz="1800" dirty="0"/>
              <a:t>	</a:t>
            </a:r>
            <a:r>
              <a:rPr lang="en-US" sz="1600" dirty="0">
                <a:solidFill>
                  <a:srgbClr val="00B050"/>
                </a:solidFill>
              </a:rPr>
              <a:t>public </a:t>
            </a:r>
            <a:r>
              <a:rPr lang="en-US" sz="1600" dirty="0">
                <a:solidFill>
                  <a:srgbClr val="7030A0"/>
                </a:solidFill>
              </a:rPr>
              <a:t>int </a:t>
            </a:r>
            <a:r>
              <a:rPr lang="en-US" sz="1600" dirty="0">
                <a:solidFill>
                  <a:schemeClr val="accent2">
                    <a:lumMod val="75000"/>
                  </a:schemeClr>
                </a:solidFill>
              </a:rPr>
              <a:t>add</a:t>
            </a:r>
            <a:r>
              <a:rPr lang="en-US" sz="1600" dirty="0"/>
              <a:t>(</a:t>
            </a:r>
            <a:r>
              <a:rPr lang="en-US" sz="1600" dirty="0">
                <a:solidFill>
                  <a:srgbClr val="0000FF"/>
                </a:solidFill>
              </a:rPr>
              <a:t>int x, int y</a:t>
            </a:r>
            <a:r>
              <a:rPr lang="en-US" sz="1600" dirty="0"/>
              <a:t>){</a:t>
            </a:r>
          </a:p>
          <a:p>
            <a:pPr marL="0" indent="0">
              <a:lnSpc>
                <a:spcPct val="100000"/>
              </a:lnSpc>
              <a:spcBef>
                <a:spcPts val="600"/>
              </a:spcBef>
              <a:buNone/>
            </a:pPr>
            <a:r>
              <a:rPr lang="en-US" sz="1600" dirty="0"/>
              <a:t>	   </a:t>
            </a:r>
            <a:r>
              <a:rPr lang="en-US" sz="1600" dirty="0">
                <a:solidFill>
                  <a:schemeClr val="accent2">
                    <a:lumMod val="50000"/>
                  </a:schemeClr>
                </a:solidFill>
              </a:rPr>
              <a:t>int sum = </a:t>
            </a:r>
            <a:r>
              <a:rPr lang="en-US" sz="1600" dirty="0" err="1">
                <a:solidFill>
                  <a:schemeClr val="accent2">
                    <a:lumMod val="50000"/>
                  </a:schemeClr>
                </a:solidFill>
              </a:rPr>
              <a:t>x+y</a:t>
            </a:r>
            <a:r>
              <a:rPr lang="en-US" sz="1600" dirty="0">
                <a:solidFill>
                  <a:schemeClr val="accent2">
                    <a:lumMod val="50000"/>
                  </a:schemeClr>
                </a:solidFill>
              </a:rPr>
              <a:t>;</a:t>
            </a:r>
          </a:p>
          <a:p>
            <a:pPr marL="0" indent="0">
              <a:lnSpc>
                <a:spcPct val="100000"/>
              </a:lnSpc>
              <a:spcBef>
                <a:spcPts val="600"/>
              </a:spcBef>
              <a:buNone/>
            </a:pPr>
            <a:r>
              <a:rPr lang="en-US" sz="1600" dirty="0">
                <a:solidFill>
                  <a:schemeClr val="accent2">
                    <a:lumMod val="50000"/>
                  </a:schemeClr>
                </a:solidFill>
              </a:rPr>
              <a:t>	   return sum;</a:t>
            </a:r>
            <a:r>
              <a:rPr lang="en-US" sz="1600" dirty="0"/>
              <a:t>	</a:t>
            </a:r>
          </a:p>
          <a:p>
            <a:pPr marL="0" indent="0">
              <a:lnSpc>
                <a:spcPct val="100000"/>
              </a:lnSpc>
              <a:spcBef>
                <a:spcPts val="600"/>
              </a:spcBef>
              <a:buNone/>
            </a:pPr>
            <a:r>
              <a:rPr lang="en-US" sz="1600" dirty="0"/>
              <a:t>	}</a:t>
            </a:r>
            <a:endParaRPr lang="en-US" sz="1800" dirty="0"/>
          </a:p>
          <a:p>
            <a:pPr marL="0" indent="0">
              <a:buNone/>
            </a:pPr>
            <a:r>
              <a:rPr lang="en-US" sz="2000" dirty="0"/>
              <a:t>	</a:t>
            </a:r>
          </a:p>
        </p:txBody>
      </p:sp>
    </p:spTree>
    <p:extLst>
      <p:ext uri="{BB962C8B-B14F-4D97-AF65-F5344CB8AC3E}">
        <p14:creationId xmlns:p14="http://schemas.microsoft.com/office/powerpoint/2010/main" val="256076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pPr marL="0" indent="0">
              <a:buNone/>
            </a:pPr>
            <a:r>
              <a:rPr lang="en-US" sz="2000" dirty="0"/>
              <a:t>What is encapsulation?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032" y="2175312"/>
            <a:ext cx="2066925" cy="2209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004" y="2198758"/>
            <a:ext cx="2143125" cy="2143125"/>
          </a:xfrm>
          <a:prstGeom prst="rect">
            <a:avLst/>
          </a:prstGeom>
        </p:spPr>
      </p:pic>
      <p:sp>
        <p:nvSpPr>
          <p:cNvPr id="6" name="Rounded Rectangular Callout 5"/>
          <p:cNvSpPr/>
          <p:nvPr/>
        </p:nvSpPr>
        <p:spPr>
          <a:xfrm>
            <a:off x="2719755" y="5158154"/>
            <a:ext cx="3444740" cy="1031632"/>
          </a:xfrm>
          <a:prstGeom prst="wedgeRoundRectCallout">
            <a:avLst>
              <a:gd name="adj1" fmla="val 36341"/>
              <a:gd name="adj2" fmla="val -102065"/>
              <a:gd name="adj3" fmla="val 16667"/>
            </a:avLst>
          </a:prstGeom>
          <a:gradFill>
            <a:gsLst>
              <a:gs pos="99000">
                <a:schemeClr val="accent6">
                  <a:lumMod val="60000"/>
                  <a:lumOff val="40000"/>
                </a:schemeClr>
              </a:gs>
              <a:gs pos="52000">
                <a:schemeClr val="accent6">
                  <a:lumMod val="40000"/>
                  <a:lumOff val="60000"/>
                </a:schemeClr>
              </a:gs>
              <a:gs pos="16000">
                <a:schemeClr val="accent6">
                  <a:lumMod val="40000"/>
                  <a:lumOff val="60000"/>
                </a:schemeClr>
              </a:gs>
              <a:gs pos="0">
                <a:schemeClr val="bg1"/>
              </a:gs>
            </a:gsLst>
            <a:lin ang="16200000" scaled="1"/>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The actual medicine is hidden inside the capsule. The patient is not aware of the contents of the medicine.</a:t>
            </a:r>
          </a:p>
        </p:txBody>
      </p:sp>
    </p:spTree>
    <p:extLst>
      <p:ext uri="{BB962C8B-B14F-4D97-AF65-F5344CB8AC3E}">
        <p14:creationId xmlns:p14="http://schemas.microsoft.com/office/powerpoint/2010/main" val="121415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pPr marL="0" indent="0">
              <a:buNone/>
            </a:pPr>
            <a:r>
              <a:rPr lang="en-US" sz="1800" dirty="0"/>
              <a:t>What is Encapsulation?</a:t>
            </a:r>
          </a:p>
          <a:p>
            <a:r>
              <a:rPr lang="en-US" sz="1800" dirty="0"/>
              <a:t>Encapsulation is one of the fundamental OOP concepts.</a:t>
            </a:r>
          </a:p>
          <a:p>
            <a:r>
              <a:rPr lang="en-US" sz="1800" dirty="0"/>
              <a:t>It is the protective barrier that prevents the data in a class from being directly accessed by the code outside the class.</a:t>
            </a:r>
          </a:p>
          <a:p>
            <a:r>
              <a:rPr lang="en-US" sz="1800" dirty="0"/>
              <a:t>Access to the data and code is tightly controlled by using an interface.</a:t>
            </a:r>
          </a:p>
          <a:p>
            <a:pPr marL="0" indent="0">
              <a:buNone/>
            </a:pPr>
            <a:r>
              <a:rPr lang="en-US" sz="1800" dirty="0"/>
              <a:t>Example: In </a:t>
            </a:r>
            <a:r>
              <a:rPr lang="en-US" sz="1800" dirty="0" err="1"/>
              <a:t>facebook</a:t>
            </a:r>
            <a:r>
              <a:rPr lang="en-US" sz="1800" dirty="0"/>
              <a:t> people don’t share their age information.</a:t>
            </a:r>
          </a:p>
        </p:txBody>
      </p:sp>
    </p:spTree>
    <p:extLst>
      <p:ext uri="{BB962C8B-B14F-4D97-AF65-F5344CB8AC3E}">
        <p14:creationId xmlns:p14="http://schemas.microsoft.com/office/powerpoint/2010/main" val="290976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How is Encapsulation achieved?</a:t>
            </a:r>
          </a:p>
        </p:txBody>
      </p:sp>
      <p:sp>
        <p:nvSpPr>
          <p:cNvPr id="3" name="Content Placeholder 2"/>
          <p:cNvSpPr>
            <a:spLocks noGrp="1"/>
          </p:cNvSpPr>
          <p:nvPr>
            <p:ph idx="1"/>
          </p:nvPr>
        </p:nvSpPr>
        <p:spPr/>
        <p:txBody>
          <a:bodyPr>
            <a:normAutofit/>
          </a:bodyPr>
          <a:lstStyle/>
          <a:p>
            <a:pPr marL="0" indent="0">
              <a:buNone/>
            </a:pPr>
            <a:r>
              <a:rPr lang="en-US" sz="1800" dirty="0"/>
              <a:t>How is Encapsulation done?</a:t>
            </a:r>
          </a:p>
          <a:p>
            <a:r>
              <a:rPr lang="en-US" sz="1800" dirty="0"/>
              <a:t>The fields in class are made </a:t>
            </a:r>
            <a:r>
              <a:rPr lang="en-US" sz="1800" b="1" i="1" dirty="0"/>
              <a:t>private </a:t>
            </a:r>
            <a:r>
              <a:rPr lang="en-US" sz="1800" dirty="0"/>
              <a:t>so that it cannot be accessed by anyone outside the class.</a:t>
            </a:r>
          </a:p>
          <a:p>
            <a:r>
              <a:rPr lang="en-US" sz="1800" dirty="0"/>
              <a:t>Hence encapsulation is also called </a:t>
            </a:r>
            <a:r>
              <a:rPr lang="en-US" sz="1800" b="1" i="1" dirty="0"/>
              <a:t>“Data Hiding”</a:t>
            </a:r>
            <a:r>
              <a:rPr lang="en-US" sz="1800" b="1" dirty="0"/>
              <a:t>.</a:t>
            </a:r>
          </a:p>
          <a:p>
            <a:r>
              <a:rPr lang="en-US" sz="1800" dirty="0"/>
              <a:t>The fields can be accessed only by using the methods in the class.</a:t>
            </a:r>
          </a:p>
          <a:p>
            <a:r>
              <a:rPr lang="en-US" sz="1800" dirty="0"/>
              <a:t>Encapsulated data is accessed using the “</a:t>
            </a:r>
            <a:r>
              <a:rPr lang="en-US" sz="1800" dirty="0" err="1"/>
              <a:t>Accessor</a:t>
            </a:r>
            <a:r>
              <a:rPr lang="en-US" sz="1800" dirty="0"/>
              <a:t> (getting)” and “</a:t>
            </a:r>
            <a:r>
              <a:rPr lang="en-US" sz="1800" dirty="0" err="1"/>
              <a:t>Mutator</a:t>
            </a:r>
            <a:r>
              <a:rPr lang="en-US" sz="1800" dirty="0"/>
              <a:t> (setter)” methods.</a:t>
            </a:r>
          </a:p>
          <a:p>
            <a:pPr lvl="1"/>
            <a:endParaRPr lang="en-US" sz="1600" b="1" dirty="0"/>
          </a:p>
          <a:p>
            <a:pPr lvl="1"/>
            <a:r>
              <a:rPr lang="en-US" sz="1600" b="1" dirty="0" err="1"/>
              <a:t>Accessor</a:t>
            </a:r>
            <a:r>
              <a:rPr lang="en-US" sz="1600" dirty="0"/>
              <a:t> – methods to retrieve the hidden data.</a:t>
            </a:r>
          </a:p>
          <a:p>
            <a:pPr lvl="1"/>
            <a:endParaRPr lang="en-US" sz="1600" dirty="0"/>
          </a:p>
          <a:p>
            <a:pPr lvl="1"/>
            <a:r>
              <a:rPr lang="en-US" sz="1600" b="1" dirty="0" err="1"/>
              <a:t>Mutators</a:t>
            </a:r>
            <a:r>
              <a:rPr lang="en-US" sz="1600" dirty="0"/>
              <a:t> – methods to change hidden data.</a:t>
            </a:r>
          </a:p>
        </p:txBody>
      </p:sp>
    </p:spTree>
    <p:extLst>
      <p:ext uri="{BB962C8B-B14F-4D97-AF65-F5344CB8AC3E}">
        <p14:creationId xmlns:p14="http://schemas.microsoft.com/office/powerpoint/2010/main" val="319289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600" dirty="0"/>
              <a:t>After completing this session you will be able to understand,</a:t>
            </a:r>
          </a:p>
          <a:p>
            <a:pPr lvl="1"/>
            <a:r>
              <a:rPr lang="en-US" sz="2000" dirty="0"/>
              <a:t>Access Modifiers</a:t>
            </a:r>
          </a:p>
          <a:p>
            <a:pPr lvl="1"/>
            <a:r>
              <a:rPr lang="en-US" sz="2000" dirty="0"/>
              <a:t>Encapsulation</a:t>
            </a:r>
          </a:p>
          <a:p>
            <a:pPr lvl="1"/>
            <a:r>
              <a:rPr lang="en-US" sz="2000" dirty="0"/>
              <a:t>Method overloading</a:t>
            </a:r>
          </a:p>
          <a:p>
            <a:pPr lvl="1"/>
            <a:r>
              <a:rPr lang="en-US" sz="2000" dirty="0"/>
              <a:t>Static keyword</a:t>
            </a:r>
          </a:p>
          <a:p>
            <a:pPr lvl="1"/>
            <a:r>
              <a:rPr lang="en-US" sz="2000" dirty="0"/>
              <a:t>Constructor</a:t>
            </a:r>
          </a:p>
          <a:p>
            <a:pPr lvl="1"/>
            <a:r>
              <a:rPr lang="en-US" sz="2000" dirty="0"/>
              <a:t>Constructor chaining</a:t>
            </a:r>
          </a:p>
          <a:p>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encapsulation used?</a:t>
            </a:r>
          </a:p>
        </p:txBody>
      </p:sp>
      <p:sp>
        <p:nvSpPr>
          <p:cNvPr id="5" name="Rectangle 4"/>
          <p:cNvSpPr/>
          <p:nvPr/>
        </p:nvSpPr>
        <p:spPr>
          <a:xfrm>
            <a:off x="386862" y="1699846"/>
            <a:ext cx="8358553" cy="2438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0070C0"/>
                </a:solidFill>
              </a:rPr>
              <a:t>Encapsulation </a:t>
            </a:r>
            <a:r>
              <a:rPr lang="en-US" dirty="0">
                <a:solidFill>
                  <a:srgbClr val="0070C0"/>
                </a:solidFill>
              </a:rPr>
              <a:t>are used to create </a:t>
            </a:r>
            <a:r>
              <a:rPr lang="en-US" b="1" dirty="0">
                <a:solidFill>
                  <a:srgbClr val="0070C0"/>
                </a:solidFill>
              </a:rPr>
              <a:t>value</a:t>
            </a:r>
            <a:r>
              <a:rPr lang="en-US" dirty="0">
                <a:solidFill>
                  <a:srgbClr val="0070C0"/>
                </a:solidFill>
              </a:rPr>
              <a:t> or </a:t>
            </a:r>
            <a:r>
              <a:rPr lang="en-US" b="1" dirty="0">
                <a:solidFill>
                  <a:srgbClr val="0070C0"/>
                </a:solidFill>
              </a:rPr>
              <a:t>transfer </a:t>
            </a:r>
            <a:r>
              <a:rPr lang="en-US" dirty="0">
                <a:solidFill>
                  <a:srgbClr val="0070C0"/>
                </a:solidFill>
              </a:rPr>
              <a:t>objects.</a:t>
            </a:r>
          </a:p>
          <a:p>
            <a:r>
              <a:rPr lang="en-US" dirty="0">
                <a:solidFill>
                  <a:srgbClr val="0070C0"/>
                </a:solidFill>
              </a:rPr>
              <a:t>Transfer objects are used to logically bundle the related data and transferring it to another objects.</a:t>
            </a:r>
          </a:p>
          <a:p>
            <a:endParaRPr lang="en-US" dirty="0">
              <a:solidFill>
                <a:srgbClr val="0070C0"/>
              </a:solidFill>
            </a:endParaRPr>
          </a:p>
          <a:p>
            <a:r>
              <a:rPr lang="en-US" b="1" dirty="0">
                <a:solidFill>
                  <a:srgbClr val="0070C0"/>
                </a:solidFill>
              </a:rPr>
              <a:t>Example: </a:t>
            </a:r>
            <a:r>
              <a:rPr lang="en-US" b="1" dirty="0" err="1">
                <a:solidFill>
                  <a:srgbClr val="0070C0"/>
                </a:solidFill>
              </a:rPr>
              <a:t>EmployeeVO</a:t>
            </a:r>
            <a:r>
              <a:rPr lang="en-US" dirty="0">
                <a:solidFill>
                  <a:srgbClr val="0070C0"/>
                </a:solidFill>
              </a:rPr>
              <a:t> – variable like </a:t>
            </a:r>
            <a:r>
              <a:rPr lang="en-US" b="1" dirty="0" err="1">
                <a:solidFill>
                  <a:srgbClr val="0070C0"/>
                </a:solidFill>
              </a:rPr>
              <a:t>employeeId</a:t>
            </a:r>
            <a:r>
              <a:rPr lang="en-US" b="1" dirty="0">
                <a:solidFill>
                  <a:srgbClr val="0070C0"/>
                </a:solidFill>
              </a:rPr>
              <a:t>, salary</a:t>
            </a:r>
            <a:r>
              <a:rPr lang="en-US" dirty="0">
                <a:solidFill>
                  <a:srgbClr val="0070C0"/>
                </a:solidFill>
              </a:rPr>
              <a:t> will be encapsulated and exposed using getters/setters.</a:t>
            </a:r>
          </a:p>
          <a:p>
            <a:endParaRPr lang="en-US" dirty="0">
              <a:solidFill>
                <a:srgbClr val="0070C0"/>
              </a:solidFill>
            </a:endParaRPr>
          </a:p>
          <a:p>
            <a:r>
              <a:rPr lang="en-US" b="1" dirty="0">
                <a:solidFill>
                  <a:srgbClr val="0070C0"/>
                </a:solidFill>
              </a:rPr>
              <a:t>VO</a:t>
            </a:r>
            <a:r>
              <a:rPr lang="en-US" dirty="0">
                <a:solidFill>
                  <a:srgbClr val="0070C0"/>
                </a:solidFill>
              </a:rPr>
              <a:t> stands for Value Object.</a:t>
            </a:r>
          </a:p>
        </p:txBody>
      </p:sp>
    </p:spTree>
    <p:extLst>
      <p:ext uri="{BB962C8B-B14F-4D97-AF65-F5344CB8AC3E}">
        <p14:creationId xmlns:p14="http://schemas.microsoft.com/office/powerpoint/2010/main" val="161140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Encapsulation</a:t>
            </a:r>
          </a:p>
        </p:txBody>
      </p:sp>
      <p:sp>
        <p:nvSpPr>
          <p:cNvPr id="3" name="Content Placeholder 2"/>
          <p:cNvSpPr>
            <a:spLocks noGrp="1"/>
          </p:cNvSpPr>
          <p:nvPr>
            <p:ph idx="1"/>
          </p:nvPr>
        </p:nvSpPr>
        <p:spPr/>
        <p:txBody>
          <a:bodyPr>
            <a:normAutofit/>
          </a:bodyPr>
          <a:lstStyle/>
          <a:p>
            <a:pPr marL="0" indent="0">
              <a:buNone/>
            </a:pPr>
            <a:r>
              <a:rPr lang="en-US" sz="1600" dirty="0"/>
              <a:t>Let us look at an example of encapsulation,</a:t>
            </a:r>
          </a:p>
          <a:p>
            <a:pPr marL="0" indent="0">
              <a:buNone/>
            </a:pPr>
            <a:r>
              <a:rPr lang="en-US" sz="1600" dirty="0"/>
              <a:t>In out </a:t>
            </a:r>
            <a:r>
              <a:rPr lang="en-US" sz="1600" dirty="0">
                <a:solidFill>
                  <a:srgbClr val="00B050"/>
                </a:solidFill>
              </a:rPr>
              <a:t>Facebook</a:t>
            </a:r>
            <a:r>
              <a:rPr lang="en-US" sz="1600" dirty="0"/>
              <a:t> profile, we would like to hide the </a:t>
            </a:r>
            <a:r>
              <a:rPr lang="en-US" sz="1600" dirty="0">
                <a:solidFill>
                  <a:srgbClr val="00B050"/>
                </a:solidFill>
              </a:rPr>
              <a:t>age</a:t>
            </a:r>
            <a:r>
              <a:rPr lang="en-US" sz="1600" dirty="0"/>
              <a:t>, </a:t>
            </a:r>
            <a:r>
              <a:rPr lang="en-US" sz="1600" dirty="0" err="1">
                <a:solidFill>
                  <a:srgbClr val="00B050"/>
                </a:solidFill>
              </a:rPr>
              <a:t>contactN</a:t>
            </a:r>
            <a:r>
              <a:rPr lang="en-US" sz="1600" dirty="0" err="1"/>
              <a:t>o</a:t>
            </a:r>
            <a:r>
              <a:rPr lang="en-US" sz="1600" dirty="0"/>
              <a:t> and </a:t>
            </a:r>
            <a:r>
              <a:rPr lang="en-US" sz="1600" dirty="0" err="1">
                <a:solidFill>
                  <a:srgbClr val="00B050"/>
                </a:solidFill>
              </a:rPr>
              <a:t>maritalStatus</a:t>
            </a:r>
            <a:r>
              <a:rPr lang="en-US" sz="1600" dirty="0"/>
              <a:t> information to the external world. This can be done using encapsulation where the fields are made private and can be accessed only by the </a:t>
            </a:r>
            <a:r>
              <a:rPr lang="en-US" sz="1600" dirty="0" err="1"/>
              <a:t>accessor</a:t>
            </a:r>
            <a:r>
              <a:rPr lang="en-US" sz="1600" dirty="0"/>
              <a:t> and </a:t>
            </a:r>
            <a:r>
              <a:rPr lang="en-US" sz="1600" dirty="0" err="1"/>
              <a:t>mutator</a:t>
            </a:r>
            <a:r>
              <a:rPr lang="en-US" sz="1600" dirty="0"/>
              <a:t> methods.</a:t>
            </a:r>
          </a:p>
        </p:txBody>
      </p:sp>
      <p:pic>
        <p:nvPicPr>
          <p:cNvPr id="6" name="Picture 5"/>
          <p:cNvPicPr>
            <a:picLocks noChangeAspect="1"/>
          </p:cNvPicPr>
          <p:nvPr/>
        </p:nvPicPr>
        <p:blipFill>
          <a:blip r:embed="rId2"/>
          <a:stretch>
            <a:fillRect/>
          </a:stretch>
        </p:blipFill>
        <p:spPr>
          <a:xfrm>
            <a:off x="524975" y="2761150"/>
            <a:ext cx="4328380" cy="3772043"/>
          </a:xfrm>
          <a:prstGeom prst="rect">
            <a:avLst/>
          </a:prstGeom>
        </p:spPr>
      </p:pic>
      <p:sp>
        <p:nvSpPr>
          <p:cNvPr id="7" name="Right Brace 8"/>
          <p:cNvSpPr>
            <a:spLocks/>
          </p:cNvSpPr>
          <p:nvPr/>
        </p:nvSpPr>
        <p:spPr bwMode="auto">
          <a:xfrm>
            <a:off x="5410200" y="2942492"/>
            <a:ext cx="262606" cy="3423139"/>
          </a:xfrm>
          <a:prstGeom prst="rightBrace">
            <a:avLst>
              <a:gd name="adj1" fmla="val 7995"/>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8" name="TextBox 9"/>
          <p:cNvSpPr>
            <a:spLocks noChangeArrowheads="1"/>
          </p:cNvSpPr>
          <p:nvPr/>
        </p:nvSpPr>
        <p:spPr bwMode="auto">
          <a:xfrm>
            <a:off x="5791200" y="3962400"/>
            <a:ext cx="3013994" cy="156966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chemeClr val="tx2"/>
                </a:solidFill>
                <a:cs typeface="Calibri" panose="020F0502020204030204" pitchFamily="34" charset="0"/>
              </a:rPr>
              <a:t>The public methods are access points to the fields of this class. Hence, any class that wants to access the variables should access them through these getters and setters</a:t>
            </a:r>
          </a:p>
        </p:txBody>
      </p:sp>
    </p:spTree>
    <p:extLst>
      <p:ext uri="{BB962C8B-B14F-4D97-AF65-F5344CB8AC3E}">
        <p14:creationId xmlns:p14="http://schemas.microsoft.com/office/powerpoint/2010/main" val="366148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Encapsulation</a:t>
            </a:r>
          </a:p>
        </p:txBody>
      </p:sp>
      <p:sp>
        <p:nvSpPr>
          <p:cNvPr id="3" name="Content Placeholder 2"/>
          <p:cNvSpPr>
            <a:spLocks noGrp="1"/>
          </p:cNvSpPr>
          <p:nvPr>
            <p:ph idx="1"/>
          </p:nvPr>
        </p:nvSpPr>
        <p:spPr/>
        <p:txBody>
          <a:bodyPr>
            <a:normAutofit/>
          </a:bodyPr>
          <a:lstStyle/>
          <a:p>
            <a:pPr marL="0" indent="0">
              <a:buNone/>
            </a:pPr>
            <a:r>
              <a:rPr lang="en-US" sz="1600" dirty="0"/>
              <a:t>The variables of the EncapsDemo can be accessed as follows,</a:t>
            </a:r>
          </a:p>
        </p:txBody>
      </p:sp>
      <p:pic>
        <p:nvPicPr>
          <p:cNvPr id="4" name="Picture 3"/>
          <p:cNvPicPr>
            <a:picLocks noChangeAspect="1"/>
          </p:cNvPicPr>
          <p:nvPr/>
        </p:nvPicPr>
        <p:blipFill>
          <a:blip r:embed="rId2"/>
          <a:stretch>
            <a:fillRect/>
          </a:stretch>
        </p:blipFill>
        <p:spPr>
          <a:xfrm>
            <a:off x="539262" y="2028092"/>
            <a:ext cx="6999775" cy="2766645"/>
          </a:xfrm>
          <a:prstGeom prst="rect">
            <a:avLst/>
          </a:prstGeom>
        </p:spPr>
      </p:pic>
      <p:sp>
        <p:nvSpPr>
          <p:cNvPr id="5" name="Right Brace 11"/>
          <p:cNvSpPr>
            <a:spLocks/>
          </p:cNvSpPr>
          <p:nvPr/>
        </p:nvSpPr>
        <p:spPr bwMode="auto">
          <a:xfrm>
            <a:off x="4460633" y="2731480"/>
            <a:ext cx="304800" cy="685800"/>
          </a:xfrm>
          <a:prstGeom prst="rightBrace">
            <a:avLst>
              <a:gd name="adj1" fmla="val 8000"/>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6" name="TextBox 12"/>
          <p:cNvSpPr>
            <a:spLocks noChangeArrowheads="1"/>
          </p:cNvSpPr>
          <p:nvPr/>
        </p:nvSpPr>
        <p:spPr bwMode="auto">
          <a:xfrm>
            <a:off x="4994033" y="2731480"/>
            <a:ext cx="2667000" cy="584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chemeClr val="tx2"/>
                </a:solidFill>
                <a:cs typeface="Calibri" panose="020F0502020204030204" pitchFamily="34" charset="0"/>
              </a:rPr>
              <a:t>The fields are set using the setter (Mutator) methods. </a:t>
            </a:r>
          </a:p>
        </p:txBody>
      </p:sp>
      <p:sp>
        <p:nvSpPr>
          <p:cNvPr id="7" name="TextBox 14"/>
          <p:cNvSpPr>
            <a:spLocks noChangeArrowheads="1"/>
          </p:cNvSpPr>
          <p:nvPr/>
        </p:nvSpPr>
        <p:spPr bwMode="auto">
          <a:xfrm>
            <a:off x="6937596" y="4346051"/>
            <a:ext cx="2133600" cy="8318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chemeClr val="tx2"/>
                </a:solidFill>
                <a:cs typeface="Calibri" panose="020F0502020204030204" pitchFamily="34" charset="0"/>
              </a:rPr>
              <a:t>The values are got using the getter (Accessor) methods. </a:t>
            </a:r>
          </a:p>
        </p:txBody>
      </p:sp>
      <p:sp>
        <p:nvSpPr>
          <p:cNvPr id="8" name="Right Brace 13"/>
          <p:cNvSpPr>
            <a:spLocks/>
          </p:cNvSpPr>
          <p:nvPr/>
        </p:nvSpPr>
        <p:spPr bwMode="auto">
          <a:xfrm>
            <a:off x="7519319" y="3790468"/>
            <a:ext cx="304800" cy="457200"/>
          </a:xfrm>
          <a:prstGeom prst="rightBrace">
            <a:avLst>
              <a:gd name="adj1" fmla="val 19737"/>
              <a:gd name="adj2" fmla="val 42105"/>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901051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values from a method</a:t>
            </a:r>
          </a:p>
        </p:txBody>
      </p:sp>
      <p:sp>
        <p:nvSpPr>
          <p:cNvPr id="3" name="Content Placeholder 2"/>
          <p:cNvSpPr>
            <a:spLocks noGrp="1"/>
          </p:cNvSpPr>
          <p:nvPr>
            <p:ph idx="1"/>
          </p:nvPr>
        </p:nvSpPr>
        <p:spPr/>
        <p:txBody>
          <a:bodyPr>
            <a:normAutofit/>
          </a:bodyPr>
          <a:lstStyle/>
          <a:p>
            <a:pPr marL="0" indent="0">
              <a:buNone/>
            </a:pPr>
            <a:r>
              <a:rPr lang="en-US" sz="1600" dirty="0"/>
              <a:t>How to return from a method?</a:t>
            </a:r>
          </a:p>
          <a:p>
            <a:pPr marL="515938" lvl="1" indent="-280988">
              <a:spcBef>
                <a:spcPts val="600"/>
              </a:spcBef>
              <a:buFont typeface="Wingdings" panose="05000000000000000000" pitchFamily="2" charset="2"/>
              <a:buChar char="§"/>
              <a:tabLst>
                <a:tab pos="633413" algn="l"/>
                <a:tab pos="796925" algn="l"/>
              </a:tabLst>
            </a:pPr>
            <a:r>
              <a:rPr lang="en-US" altLang="en-US" sz="1600" dirty="0">
                <a:solidFill>
                  <a:srgbClr val="000000"/>
                </a:solidFill>
                <a:cs typeface="Calibri" panose="020F0502020204030204" pitchFamily="34" charset="0"/>
              </a:rPr>
              <a:t>A method returns a value using the </a:t>
            </a:r>
            <a:r>
              <a:rPr lang="en-US" altLang="en-US" sz="1600" b="1" i="1" dirty="0">
                <a:solidFill>
                  <a:srgbClr val="000000"/>
                </a:solidFill>
                <a:cs typeface="Calibri" panose="020F0502020204030204" pitchFamily="34" charset="0"/>
              </a:rPr>
              <a:t>return</a:t>
            </a:r>
            <a:r>
              <a:rPr lang="en-US" altLang="en-US" sz="1600" dirty="0">
                <a:solidFill>
                  <a:srgbClr val="000000"/>
                </a:solidFill>
                <a:cs typeface="Calibri" panose="020F0502020204030204" pitchFamily="34" charset="0"/>
              </a:rPr>
              <a:t> keyword.</a:t>
            </a:r>
          </a:p>
          <a:p>
            <a:pPr marL="234950" lvl="1" indent="0">
              <a:spcBef>
                <a:spcPts val="600"/>
              </a:spcBef>
              <a:buNone/>
              <a:tabLst>
                <a:tab pos="633413" algn="l"/>
                <a:tab pos="796925" algn="l"/>
              </a:tabLst>
            </a:pPr>
            <a:r>
              <a:rPr lang="en-US" altLang="en-US" sz="1600" dirty="0">
                <a:solidFill>
                  <a:srgbClr val="000000"/>
                </a:solidFill>
                <a:cs typeface="Calibri" panose="020F0502020204030204" pitchFamily="34" charset="0"/>
              </a:rPr>
              <a:t>Syntax:</a:t>
            </a:r>
          </a:p>
          <a:p>
            <a:pPr marL="234950" lvl="3" indent="0">
              <a:spcBef>
                <a:spcPts val="600"/>
              </a:spcBef>
              <a:buNone/>
              <a:tabLst>
                <a:tab pos="633413" algn="l"/>
                <a:tab pos="796925" algn="l"/>
              </a:tabLst>
            </a:pPr>
            <a:r>
              <a:rPr lang="en-US" altLang="en-US" sz="1600" dirty="0">
                <a:solidFill>
                  <a:srgbClr val="000000"/>
                </a:solidFill>
                <a:cs typeface="Calibri" panose="020F0502020204030204" pitchFamily="34" charset="0"/>
              </a:rPr>
              <a:t>	</a:t>
            </a:r>
            <a:r>
              <a:rPr lang="en-US" altLang="en-US" sz="1600" dirty="0">
                <a:solidFill>
                  <a:srgbClr val="00B050"/>
                </a:solidFill>
                <a:cs typeface="Calibri" panose="020F0502020204030204" pitchFamily="34" charset="0"/>
              </a:rPr>
              <a:t>return</a:t>
            </a:r>
            <a:r>
              <a:rPr lang="en-US" altLang="en-US" sz="1600" dirty="0">
                <a:solidFill>
                  <a:srgbClr val="FF0000"/>
                </a:solidFill>
                <a:cs typeface="Calibri" panose="020F0502020204030204" pitchFamily="34" charset="0"/>
              </a:rPr>
              <a:t> </a:t>
            </a:r>
            <a:r>
              <a:rPr lang="en-US" altLang="en-US" sz="1600" b="1" i="1" dirty="0">
                <a:solidFill>
                  <a:srgbClr val="0070C0"/>
                </a:solidFill>
                <a:cs typeface="Calibri" panose="020F0502020204030204" pitchFamily="34" charset="0"/>
              </a:rPr>
              <a:t>&lt;return Value&gt;;</a:t>
            </a:r>
          </a:p>
          <a:p>
            <a:pPr marL="234950" lvl="1" indent="0">
              <a:spcBef>
                <a:spcPts val="600"/>
              </a:spcBef>
              <a:buNone/>
              <a:tabLst>
                <a:tab pos="633413" algn="l"/>
                <a:tab pos="796925" algn="l"/>
              </a:tabLst>
            </a:pPr>
            <a:r>
              <a:rPr lang="en-US" altLang="en-US" sz="1600" dirty="0">
                <a:solidFill>
                  <a:srgbClr val="000000"/>
                </a:solidFill>
                <a:cs typeface="Calibri" panose="020F0502020204030204" pitchFamily="34" charset="0"/>
              </a:rPr>
              <a:t>Where,</a:t>
            </a:r>
          </a:p>
          <a:p>
            <a:pPr marL="515938" lvl="1" indent="-280988">
              <a:spcBef>
                <a:spcPts val="600"/>
              </a:spcBef>
              <a:buFont typeface="Wingdings" panose="05000000000000000000" pitchFamily="2" charset="2"/>
              <a:buChar char="§"/>
              <a:tabLst>
                <a:tab pos="633413" algn="l"/>
                <a:tab pos="796925" algn="l"/>
              </a:tabLst>
            </a:pPr>
            <a:r>
              <a:rPr lang="en-US" altLang="en-US" sz="1600" b="1" i="1" dirty="0">
                <a:solidFill>
                  <a:srgbClr val="0070C0"/>
                </a:solidFill>
                <a:cs typeface="Calibri" panose="020F0502020204030204" pitchFamily="34" charset="0"/>
              </a:rPr>
              <a:t>&lt;return Value&gt;</a:t>
            </a:r>
            <a:r>
              <a:rPr lang="en-US" altLang="en-US" sz="1600" dirty="0">
                <a:solidFill>
                  <a:schemeClr val="tx2"/>
                </a:solidFill>
                <a:cs typeface="Calibri" panose="020F0502020204030204" pitchFamily="34" charset="0"/>
              </a:rPr>
              <a:t> </a:t>
            </a:r>
            <a:r>
              <a:rPr lang="en-US" altLang="en-US" sz="1600" dirty="0">
                <a:solidFill>
                  <a:srgbClr val="000000"/>
                </a:solidFill>
                <a:cs typeface="Calibri" panose="020F0502020204030204" pitchFamily="34" charset="0"/>
              </a:rPr>
              <a:t> denotes the variable whose value needs to be returned.</a:t>
            </a:r>
          </a:p>
          <a:p>
            <a:pPr marL="515938" lvl="1" indent="-280988">
              <a:spcBef>
                <a:spcPts val="600"/>
              </a:spcBef>
              <a:buFont typeface="Wingdings" panose="05000000000000000000" pitchFamily="2" charset="2"/>
              <a:buChar char="§"/>
              <a:tabLst>
                <a:tab pos="633413" algn="l"/>
                <a:tab pos="796925" algn="l"/>
              </a:tabLst>
            </a:pPr>
            <a:r>
              <a:rPr lang="en-US" altLang="en-US" sz="1600" dirty="0">
                <a:solidFill>
                  <a:srgbClr val="000000"/>
                </a:solidFill>
                <a:cs typeface="Calibri" panose="020F0502020204030204" pitchFamily="34" charset="0"/>
              </a:rPr>
              <a:t>The datatype of the </a:t>
            </a:r>
            <a:r>
              <a:rPr lang="en-US" altLang="en-US" sz="1600" b="1" dirty="0">
                <a:solidFill>
                  <a:srgbClr val="000000"/>
                </a:solidFill>
                <a:cs typeface="Calibri" panose="020F0502020204030204" pitchFamily="34" charset="0"/>
              </a:rPr>
              <a:t>“</a:t>
            </a:r>
            <a:r>
              <a:rPr lang="en-US" altLang="en-US" sz="1600" b="1" i="1" dirty="0">
                <a:solidFill>
                  <a:srgbClr val="000000"/>
                </a:solidFill>
                <a:cs typeface="Calibri" panose="020F0502020204030204" pitchFamily="34" charset="0"/>
              </a:rPr>
              <a:t>return Value</a:t>
            </a:r>
            <a:r>
              <a:rPr lang="en-US" altLang="en-US" sz="1600" b="1" dirty="0">
                <a:solidFill>
                  <a:srgbClr val="000000"/>
                </a:solidFill>
                <a:cs typeface="Calibri" panose="020F0502020204030204" pitchFamily="34" charset="0"/>
              </a:rPr>
              <a:t>”</a:t>
            </a:r>
            <a:r>
              <a:rPr lang="en-US" altLang="en-US" sz="1600" dirty="0">
                <a:solidFill>
                  <a:srgbClr val="000000"/>
                </a:solidFill>
                <a:cs typeface="Calibri" panose="020F0502020204030204" pitchFamily="34" charset="0"/>
              </a:rPr>
              <a:t> must match the data type specified in the method declaration.</a:t>
            </a:r>
          </a:p>
          <a:p>
            <a:pPr marL="234950" lvl="1" indent="0">
              <a:spcBef>
                <a:spcPts val="600"/>
              </a:spcBef>
              <a:buNone/>
              <a:tabLst>
                <a:tab pos="633413" algn="l"/>
                <a:tab pos="796925" algn="l"/>
              </a:tabLst>
            </a:pPr>
            <a:r>
              <a:rPr lang="en-US" altLang="en-US" sz="1600" dirty="0">
                <a:solidFill>
                  <a:srgbClr val="000000"/>
                </a:solidFill>
                <a:cs typeface="Calibri" panose="020F0502020204030204" pitchFamily="34" charset="0"/>
              </a:rPr>
              <a:t>	</a:t>
            </a:r>
            <a:r>
              <a:rPr lang="en-US" altLang="en-US" sz="1600" b="1" i="1" dirty="0">
                <a:solidFill>
                  <a:srgbClr val="000000"/>
                </a:solidFill>
                <a:cs typeface="Calibri" panose="020F0502020204030204" pitchFamily="34" charset="0"/>
              </a:rPr>
              <a:t>i.e.</a:t>
            </a:r>
            <a:r>
              <a:rPr lang="en-US" altLang="en-US" sz="1600" dirty="0">
                <a:solidFill>
                  <a:srgbClr val="000000"/>
                </a:solidFill>
                <a:cs typeface="Calibri" panose="020F0502020204030204" pitchFamily="34" charset="0"/>
              </a:rPr>
              <a:t> You cannot return an integer variable value from a method which is declared to 	return a boolean.</a:t>
            </a:r>
          </a:p>
          <a:p>
            <a:pPr marL="515938" lvl="1" indent="-280988">
              <a:spcBef>
                <a:spcPts val="600"/>
              </a:spcBef>
              <a:buFont typeface="Wingdings" panose="05000000000000000000" pitchFamily="2" charset="2"/>
              <a:buChar char="§"/>
              <a:tabLst>
                <a:tab pos="633413" algn="l"/>
                <a:tab pos="796925" algn="l"/>
              </a:tabLst>
            </a:pPr>
            <a:r>
              <a:rPr lang="en-US" altLang="en-US" sz="1600" b="1" dirty="0">
                <a:solidFill>
                  <a:srgbClr val="000000"/>
                </a:solidFill>
                <a:cs typeface="Calibri" panose="020F0502020204030204" pitchFamily="34" charset="0"/>
              </a:rPr>
              <a:t>Returning control:</a:t>
            </a:r>
            <a:r>
              <a:rPr lang="en-US" altLang="en-US" sz="1600" dirty="0">
                <a:solidFill>
                  <a:srgbClr val="000000"/>
                </a:solidFill>
                <a:cs typeface="Calibri" panose="020F0502020204030204" pitchFamily="34" charset="0"/>
              </a:rPr>
              <a:t> If the method execution needs to be stopped and the control needs to be sent back to the calling method simply use the return keyword without the variable.</a:t>
            </a:r>
          </a:p>
          <a:p>
            <a:pPr marL="234950" lvl="3" indent="0">
              <a:spcBef>
                <a:spcPts val="600"/>
              </a:spcBef>
              <a:buNone/>
              <a:tabLst>
                <a:tab pos="633413" algn="l"/>
                <a:tab pos="796925" algn="l"/>
              </a:tabLst>
            </a:pPr>
            <a:r>
              <a:rPr lang="en-US" altLang="en-US" sz="1600" dirty="0">
                <a:solidFill>
                  <a:srgbClr val="000000"/>
                </a:solidFill>
                <a:cs typeface="Calibri" panose="020F0502020204030204" pitchFamily="34" charset="0"/>
              </a:rPr>
              <a:t>				</a:t>
            </a:r>
            <a:r>
              <a:rPr lang="en-US" altLang="en-US" sz="1600" b="1" dirty="0">
                <a:solidFill>
                  <a:srgbClr val="000000"/>
                </a:solidFill>
                <a:cs typeface="Calibri" panose="020F0502020204030204" pitchFamily="34" charset="0"/>
              </a:rPr>
              <a:t>Syntax:</a:t>
            </a:r>
            <a:r>
              <a:rPr lang="en-US" altLang="en-US" sz="1600" dirty="0">
                <a:solidFill>
                  <a:srgbClr val="000000"/>
                </a:solidFill>
                <a:cs typeface="Calibri" panose="020F0502020204030204" pitchFamily="34" charset="0"/>
              </a:rPr>
              <a:t> 	</a:t>
            </a:r>
            <a:r>
              <a:rPr lang="en-US" altLang="en-US" sz="1600" dirty="0">
                <a:solidFill>
                  <a:srgbClr val="00B050"/>
                </a:solidFill>
                <a:cs typeface="Calibri" panose="020F0502020204030204" pitchFamily="34" charset="0"/>
              </a:rPr>
              <a:t>return;</a:t>
            </a:r>
            <a:endParaRPr lang="en-US" altLang="en-US" sz="1600" dirty="0"/>
          </a:p>
          <a:p>
            <a:pPr marL="0" indent="0">
              <a:buNone/>
            </a:pPr>
            <a:endParaRPr lang="en-US" sz="1600" dirty="0"/>
          </a:p>
        </p:txBody>
      </p:sp>
    </p:spTree>
    <p:extLst>
      <p:ext uri="{BB962C8B-B14F-4D97-AF65-F5344CB8AC3E}">
        <p14:creationId xmlns:p14="http://schemas.microsoft.com/office/powerpoint/2010/main" val="1185910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from a method</a:t>
            </a:r>
          </a:p>
        </p:txBody>
      </p:sp>
      <p:sp>
        <p:nvSpPr>
          <p:cNvPr id="3" name="Content Placeholder 2"/>
          <p:cNvSpPr>
            <a:spLocks noGrp="1"/>
          </p:cNvSpPr>
          <p:nvPr>
            <p:ph idx="1"/>
          </p:nvPr>
        </p:nvSpPr>
        <p:spPr/>
        <p:txBody>
          <a:bodyPr>
            <a:normAutofit/>
          </a:bodyPr>
          <a:lstStyle/>
          <a:p>
            <a:pPr marL="0" indent="0">
              <a:buNone/>
            </a:pPr>
            <a:r>
              <a:rPr lang="en-US" sz="1800" dirty="0"/>
              <a:t>Multiple Return Statements:</a:t>
            </a:r>
          </a:p>
          <a:p>
            <a:pPr>
              <a:buFont typeface="Wingdings" panose="05000000000000000000" pitchFamily="2" charset="2"/>
              <a:buChar char="§"/>
            </a:pPr>
            <a:r>
              <a:rPr lang="en-US" sz="1600" dirty="0"/>
              <a:t>A method can have multiple return statements.</a:t>
            </a:r>
          </a:p>
          <a:p>
            <a:pPr>
              <a:buFont typeface="Wingdings" panose="05000000000000000000" pitchFamily="2" charset="2"/>
              <a:buChar char="§"/>
            </a:pPr>
            <a:r>
              <a:rPr lang="en-US" sz="1600" dirty="0"/>
              <a:t>You can use constants as return values instead of variables below is an example of a code having multiple return statements.</a:t>
            </a:r>
          </a:p>
          <a:p>
            <a:pPr marL="0" indent="0">
              <a:buNone/>
            </a:pPr>
            <a:endParaRPr lang="en-US" sz="1600" dirty="0"/>
          </a:p>
        </p:txBody>
      </p:sp>
      <p:sp>
        <p:nvSpPr>
          <p:cNvPr id="4" name="Rounded Rectangle 3"/>
          <p:cNvSpPr/>
          <p:nvPr/>
        </p:nvSpPr>
        <p:spPr>
          <a:xfrm>
            <a:off x="586154" y="5725131"/>
            <a:ext cx="7338646" cy="781174"/>
          </a:xfrm>
          <a:prstGeom prst="roundRect">
            <a:avLst>
              <a:gd name="adj" fmla="val 10145"/>
            </a:avLst>
          </a:prstGeom>
          <a:gradFill flip="none" rotWithShape="1">
            <a:gsLst>
              <a:gs pos="15000">
                <a:srgbClr val="FF99FF"/>
              </a:gs>
              <a:gs pos="100000">
                <a:srgbClr val="FFCCFF"/>
              </a:gs>
              <a:gs pos="100000">
                <a:schemeClr val="bg1"/>
              </a:gs>
            </a:gsLst>
            <a:lin ang="16200000" scaled="1"/>
            <a:tileRect/>
          </a:gradFill>
          <a:ln>
            <a:solidFill>
              <a:srgbClr val="990000"/>
            </a:solidFill>
          </a:ln>
        </p:spPr>
        <p:style>
          <a:lnRef idx="0">
            <a:scrgbClr r="0" g="0" b="0"/>
          </a:lnRef>
          <a:fillRef idx="0">
            <a:scrgbClr r="0" g="0" b="0"/>
          </a:fillRef>
          <a:effectRef idx="0">
            <a:scrgbClr r="0" g="0" b="0"/>
          </a:effectRef>
          <a:fontRef idx="minor">
            <a:schemeClr val="lt1"/>
          </a:fontRef>
        </p:style>
        <p:txBody>
          <a:bodyPr rtlCol="0" anchor="ctr"/>
          <a:lstStyle/>
          <a:p>
            <a:r>
              <a:rPr lang="en-US" sz="1600" b="1" i="1" dirty="0">
                <a:solidFill>
                  <a:srgbClr val="0070C0"/>
                </a:solidFill>
              </a:rPr>
              <a:t>NOTE:</a:t>
            </a:r>
            <a:r>
              <a:rPr lang="en-US" sz="1600" dirty="0">
                <a:solidFill>
                  <a:srgbClr val="0070C0"/>
                </a:solidFill>
              </a:rPr>
              <a:t> It is </a:t>
            </a:r>
            <a:r>
              <a:rPr lang="en-US" sz="1600" b="1" i="1" dirty="0">
                <a:solidFill>
                  <a:srgbClr val="0070C0"/>
                </a:solidFill>
              </a:rPr>
              <a:t>NOT</a:t>
            </a:r>
            <a:r>
              <a:rPr lang="en-US" sz="1600" dirty="0">
                <a:solidFill>
                  <a:srgbClr val="0070C0"/>
                </a:solidFill>
              </a:rPr>
              <a:t> a good practice to have multiple return statements from a method. Let us look at a solution to fix this best practice violation in the next slide.</a:t>
            </a:r>
          </a:p>
        </p:txBody>
      </p:sp>
      <p:pic>
        <p:nvPicPr>
          <p:cNvPr id="5" name="Picture 5" descr="retu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877" y="2930769"/>
            <a:ext cx="5388586" cy="255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a:spLocks noChangeArrowheads="1"/>
          </p:cNvSpPr>
          <p:nvPr/>
        </p:nvSpPr>
        <p:spPr bwMode="auto">
          <a:xfrm>
            <a:off x="5061636" y="3841140"/>
            <a:ext cx="3455178" cy="338137"/>
          </a:xfrm>
          <a:prstGeom prst="rect">
            <a:avLst/>
          </a:prstGeom>
          <a:solidFill>
            <a:srgbClr val="B7CCE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chemeClr val="tx2"/>
                </a:solidFill>
                <a:cs typeface="Calibri" panose="020F0502020204030204" pitchFamily="34" charset="0"/>
              </a:rPr>
              <a:t>A constant value is being returned</a:t>
            </a:r>
          </a:p>
        </p:txBody>
      </p:sp>
      <p:sp>
        <p:nvSpPr>
          <p:cNvPr id="7" name="Left Arrow 9"/>
          <p:cNvSpPr>
            <a:spLocks noChangeArrowheads="1"/>
          </p:cNvSpPr>
          <p:nvPr/>
        </p:nvSpPr>
        <p:spPr bwMode="auto">
          <a:xfrm>
            <a:off x="4477758" y="3848138"/>
            <a:ext cx="451794" cy="196324"/>
          </a:xfrm>
          <a:prstGeom prst="leftArrow">
            <a:avLst>
              <a:gd name="adj1" fmla="val 50000"/>
              <a:gd name="adj2" fmla="val 50087"/>
            </a:avLst>
          </a:prstGeom>
          <a:solidFill>
            <a:srgbClr val="538CD5"/>
          </a:solidFill>
          <a:ln w="25400">
            <a:solidFill>
              <a:schemeClr val="tx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Left Arrow 10"/>
          <p:cNvSpPr>
            <a:spLocks noChangeArrowheads="1"/>
          </p:cNvSpPr>
          <p:nvPr/>
        </p:nvSpPr>
        <p:spPr bwMode="auto">
          <a:xfrm>
            <a:off x="4501206" y="4939238"/>
            <a:ext cx="451794" cy="196325"/>
          </a:xfrm>
          <a:prstGeom prst="leftArrow">
            <a:avLst>
              <a:gd name="adj1" fmla="val 50000"/>
              <a:gd name="adj2" fmla="val 50087"/>
            </a:avLst>
          </a:prstGeom>
          <a:solidFill>
            <a:srgbClr val="538CD5"/>
          </a:solidFill>
          <a:ln w="25400">
            <a:solidFill>
              <a:schemeClr val="tx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9" name="TextBox 11"/>
          <p:cNvSpPr>
            <a:spLocks noChangeArrowheads="1"/>
          </p:cNvSpPr>
          <p:nvPr/>
        </p:nvSpPr>
        <p:spPr bwMode="auto">
          <a:xfrm>
            <a:off x="5061636" y="4843463"/>
            <a:ext cx="2710764" cy="338137"/>
          </a:xfrm>
          <a:prstGeom prst="rect">
            <a:avLst/>
          </a:prstGeom>
          <a:solidFill>
            <a:srgbClr val="B7CCE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chemeClr val="tx2"/>
                </a:solidFill>
                <a:cs typeface="Calibri" panose="020F0502020204030204" pitchFamily="34" charset="0"/>
              </a:rPr>
              <a:t>Returning a variable value</a:t>
            </a:r>
          </a:p>
        </p:txBody>
      </p:sp>
    </p:spTree>
    <p:extLst>
      <p:ext uri="{BB962C8B-B14F-4D97-AF65-F5344CB8AC3E}">
        <p14:creationId xmlns:p14="http://schemas.microsoft.com/office/powerpoint/2010/main" val="31173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from a method</a:t>
            </a:r>
          </a:p>
        </p:txBody>
      </p:sp>
      <p:sp>
        <p:nvSpPr>
          <p:cNvPr id="3" name="Content Placeholder 2"/>
          <p:cNvSpPr>
            <a:spLocks noGrp="1"/>
          </p:cNvSpPr>
          <p:nvPr>
            <p:ph idx="1"/>
          </p:nvPr>
        </p:nvSpPr>
        <p:spPr/>
        <p:txBody>
          <a:bodyPr>
            <a:normAutofit/>
          </a:bodyPr>
          <a:lstStyle/>
          <a:p>
            <a:pPr marL="0" indent="0">
              <a:buNone/>
            </a:pPr>
            <a:r>
              <a:rPr lang="en-US" sz="1600" b="1" dirty="0"/>
              <a:t>Best Practice:</a:t>
            </a:r>
            <a:r>
              <a:rPr lang="en-US" sz="1600" dirty="0"/>
              <a:t> A method should have only one return statement.</a:t>
            </a:r>
          </a:p>
        </p:txBody>
      </p:sp>
      <p:pic>
        <p:nvPicPr>
          <p:cNvPr id="4" name="Picture 9" descr="singleretu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5021263"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Brace 6"/>
          <p:cNvSpPr>
            <a:spLocks/>
          </p:cNvSpPr>
          <p:nvPr/>
        </p:nvSpPr>
        <p:spPr bwMode="auto">
          <a:xfrm>
            <a:off x="4689231" y="4140200"/>
            <a:ext cx="199294" cy="355600"/>
          </a:xfrm>
          <a:prstGeom prst="rightBrace">
            <a:avLst>
              <a:gd name="adj1" fmla="val 7983"/>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6" name="TextBox 8"/>
          <p:cNvSpPr>
            <a:spLocks noChangeArrowheads="1"/>
          </p:cNvSpPr>
          <p:nvPr/>
        </p:nvSpPr>
        <p:spPr bwMode="auto">
          <a:xfrm>
            <a:off x="5040926" y="3962400"/>
            <a:ext cx="2895600" cy="584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chemeClr val="tx2"/>
                </a:solidFill>
                <a:cs typeface="Calibri" panose="020F0502020204030204" pitchFamily="34" charset="0"/>
              </a:rPr>
              <a:t>Value stored in a variable and returned from a single point</a:t>
            </a:r>
          </a:p>
        </p:txBody>
      </p:sp>
    </p:spTree>
    <p:extLst>
      <p:ext uri="{BB962C8B-B14F-4D97-AF65-F5344CB8AC3E}">
        <p14:creationId xmlns:p14="http://schemas.microsoft.com/office/powerpoint/2010/main" val="3352400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Methods.</a:t>
            </a:r>
          </a:p>
        </p:txBody>
      </p:sp>
      <p:sp>
        <p:nvSpPr>
          <p:cNvPr id="3" name="Content Placeholder 2"/>
          <p:cNvSpPr>
            <a:spLocks noGrp="1"/>
          </p:cNvSpPr>
          <p:nvPr>
            <p:ph idx="1"/>
          </p:nvPr>
        </p:nvSpPr>
        <p:spPr/>
        <p:txBody>
          <a:bodyPr>
            <a:normAutofit/>
          </a:bodyPr>
          <a:lstStyle/>
          <a:p>
            <a:pPr marL="0" indent="0">
              <a:buNone/>
            </a:pPr>
            <a:r>
              <a:rPr lang="en-US" sz="2400" b="1" dirty="0"/>
              <a:t>Let us all develop a program with a method invocation.</a:t>
            </a:r>
          </a:p>
          <a:p>
            <a:pPr marL="342900" indent="-342900">
              <a:buFont typeface="+mj-lt"/>
              <a:buAutoNum type="arabicPeriod"/>
            </a:pPr>
            <a:r>
              <a:rPr lang="en-US" sz="2200" dirty="0"/>
              <a:t>Create a Java class “Circle.java” with a method “</a:t>
            </a:r>
            <a:r>
              <a:rPr lang="en-US" sz="2200" dirty="0" err="1"/>
              <a:t>calculateArea</a:t>
            </a:r>
            <a:r>
              <a:rPr lang="en-US" sz="2200" dirty="0"/>
              <a:t>”</a:t>
            </a:r>
          </a:p>
          <a:p>
            <a:pPr marL="342900" indent="-342900">
              <a:buFont typeface="+mj-lt"/>
              <a:buAutoNum type="arabicPeriod"/>
            </a:pPr>
            <a:r>
              <a:rPr lang="en-US" sz="2200" dirty="0"/>
              <a:t>This method should accept radius as an argument, calculate the area of circle and return the result.</a:t>
            </a:r>
          </a:p>
          <a:p>
            <a:pPr marL="342900" indent="-342900">
              <a:buFont typeface="+mj-lt"/>
              <a:buAutoNum type="arabicPeriod"/>
            </a:pPr>
            <a:r>
              <a:rPr lang="en-US" sz="2200" dirty="0"/>
              <a:t>The main method should invoke the Circle object “</a:t>
            </a:r>
            <a:r>
              <a:rPr lang="en-US" sz="2200" dirty="0" err="1"/>
              <a:t>calculateArea</a:t>
            </a:r>
            <a:r>
              <a:rPr lang="en-US" sz="2200" dirty="0"/>
              <a:t>” method by passing a value for the radius, say 12.5</a:t>
            </a:r>
          </a:p>
          <a:p>
            <a:pPr marL="342900" indent="-342900">
              <a:buFont typeface="+mj-lt"/>
              <a:buAutoNum type="arabicPeriod"/>
            </a:pPr>
            <a:r>
              <a:rPr lang="en-US" sz="2200" dirty="0"/>
              <a:t>The main method should also print the area of circle (result variable)</a:t>
            </a:r>
          </a:p>
        </p:txBody>
      </p:sp>
    </p:spTree>
    <p:extLst>
      <p:ext uri="{BB962C8B-B14F-4D97-AF65-F5344CB8AC3E}">
        <p14:creationId xmlns:p14="http://schemas.microsoft.com/office/powerpoint/2010/main" val="1496145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Solution</a:t>
            </a:r>
          </a:p>
        </p:txBody>
      </p:sp>
      <p:sp>
        <p:nvSpPr>
          <p:cNvPr id="3" name="Content Placeholder 2"/>
          <p:cNvSpPr>
            <a:spLocks noGrp="1"/>
          </p:cNvSpPr>
          <p:nvPr>
            <p:ph idx="1"/>
          </p:nvPr>
        </p:nvSpPr>
        <p:spPr/>
        <p:txBody>
          <a:bodyPr>
            <a:normAutofit/>
          </a:bodyPr>
          <a:lstStyle/>
          <a:p>
            <a:pPr marL="0" indent="0">
              <a:buNone/>
            </a:pPr>
            <a:r>
              <a:rPr lang="en-US" sz="2400" dirty="0"/>
              <a:t>Solution:</a:t>
            </a:r>
          </a:p>
        </p:txBody>
      </p:sp>
      <p:pic>
        <p:nvPicPr>
          <p:cNvPr id="4" name="Picture 3"/>
          <p:cNvPicPr>
            <a:picLocks noChangeAspect="1"/>
          </p:cNvPicPr>
          <p:nvPr/>
        </p:nvPicPr>
        <p:blipFill>
          <a:blip r:embed="rId2"/>
          <a:stretch>
            <a:fillRect/>
          </a:stretch>
        </p:blipFill>
        <p:spPr>
          <a:xfrm>
            <a:off x="586154" y="2145324"/>
            <a:ext cx="6635261" cy="3387968"/>
          </a:xfrm>
          <a:prstGeom prst="rect">
            <a:avLst/>
          </a:prstGeom>
        </p:spPr>
      </p:pic>
    </p:spTree>
    <p:extLst>
      <p:ext uri="{BB962C8B-B14F-4D97-AF65-F5344CB8AC3E}">
        <p14:creationId xmlns:p14="http://schemas.microsoft.com/office/powerpoint/2010/main" val="337880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4688463"/>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dirty="0"/>
              <a:t>Trainees to reflect the following topics before proceeding.</a:t>
            </a:r>
          </a:p>
          <a:p>
            <a:pPr marL="285750" indent="-285750">
              <a:spcBef>
                <a:spcPts val="800"/>
              </a:spcBef>
              <a:buFont typeface="Arial" panose="020B0604020202020204" pitchFamily="34" charset="0"/>
              <a:buChar char="•"/>
            </a:pPr>
            <a:r>
              <a:rPr lang="en-US" dirty="0"/>
              <a:t>What is a method?</a:t>
            </a:r>
          </a:p>
          <a:p>
            <a:pPr marL="285750" indent="-285750">
              <a:spcBef>
                <a:spcPts val="800"/>
              </a:spcBef>
              <a:buFont typeface="Arial" panose="020B0604020202020204" pitchFamily="34" charset="0"/>
              <a:buChar char="•"/>
            </a:pPr>
            <a:r>
              <a:rPr lang="en-US" dirty="0"/>
              <a:t>What are the building block elements of the method?</a:t>
            </a:r>
          </a:p>
          <a:p>
            <a:pPr marL="285750" indent="-285750">
              <a:spcBef>
                <a:spcPts val="800"/>
              </a:spcBef>
              <a:buFont typeface="Arial" panose="020B0604020202020204" pitchFamily="34" charset="0"/>
              <a:buChar char="•"/>
            </a:pPr>
            <a:r>
              <a:rPr lang="en-US" dirty="0"/>
              <a:t>What is encapsulation?</a:t>
            </a:r>
          </a:p>
          <a:p>
            <a:pPr marL="285750" indent="-285750">
              <a:spcBef>
                <a:spcPts val="800"/>
              </a:spcBef>
              <a:buFont typeface="Arial" panose="020B0604020202020204" pitchFamily="34" charset="0"/>
              <a:buChar char="•"/>
            </a:pPr>
            <a:r>
              <a:rPr lang="en-US" dirty="0"/>
              <a:t>How is a variable encapsulated?</a:t>
            </a:r>
          </a:p>
          <a:p>
            <a:pPr marL="285750" indent="-285750">
              <a:spcBef>
                <a:spcPts val="800"/>
              </a:spcBef>
              <a:buFont typeface="Arial" panose="020B0604020202020204" pitchFamily="34" charset="0"/>
              <a:buChar char="•"/>
            </a:pPr>
            <a:r>
              <a:rPr lang="en-US" dirty="0"/>
              <a:t>How can we transfer the execution control to the calling method?</a:t>
            </a:r>
          </a:p>
          <a:p>
            <a:pPr marL="285750" indent="-285750">
              <a:spcBef>
                <a:spcPts val="800"/>
              </a:spcBef>
              <a:buFont typeface="Arial" panose="020B0604020202020204" pitchFamily="34" charset="0"/>
              <a:buChar char="•"/>
            </a:pPr>
            <a:r>
              <a:rPr lang="en-US" dirty="0"/>
              <a:t>Can we have multiple return statements from a method?</a:t>
            </a:r>
          </a:p>
        </p:txBody>
      </p:sp>
    </p:spTree>
    <p:extLst>
      <p:ext uri="{BB962C8B-B14F-4D97-AF65-F5344CB8AC3E}">
        <p14:creationId xmlns:p14="http://schemas.microsoft.com/office/powerpoint/2010/main" val="1502090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p:txBody>
          <a:bodyPr>
            <a:normAutofit/>
          </a:bodyPr>
          <a:lstStyle/>
          <a:p>
            <a:pPr marL="0" indent="0">
              <a:buNone/>
            </a:pPr>
            <a:r>
              <a:rPr lang="en-US" sz="2000" dirty="0"/>
              <a:t>What is method overloading?</a:t>
            </a:r>
          </a:p>
          <a:p>
            <a:pPr marL="0" indent="0">
              <a:buNone/>
            </a:pPr>
            <a:r>
              <a:rPr lang="en-US" sz="2000" dirty="0"/>
              <a:t>Let us recollect what we learnt in the Introduction to OOPs session.</a:t>
            </a:r>
          </a:p>
          <a:p>
            <a:pPr marL="0" indent="0">
              <a:buNone/>
            </a:pPr>
            <a:endParaRPr lang="en-US" sz="1800" dirty="0"/>
          </a:p>
        </p:txBody>
      </p:sp>
      <p:pic>
        <p:nvPicPr>
          <p:cNvPr id="4" name="Picture 2"/>
          <p:cNvPicPr>
            <a:picLocks noChangeAspect="1" noChangeArrowheads="1"/>
          </p:cNvPicPr>
          <p:nvPr/>
        </p:nvPicPr>
        <p:blipFill>
          <a:blip r:embed="rId2"/>
          <a:srcRect/>
          <a:stretch>
            <a:fillRect/>
          </a:stretch>
        </p:blipFill>
        <p:spPr bwMode="auto">
          <a:xfrm>
            <a:off x="534103" y="2670673"/>
            <a:ext cx="1714512" cy="1857388"/>
          </a:xfrm>
          <a:prstGeom prst="rect">
            <a:avLst/>
          </a:prstGeom>
          <a:noFill/>
          <a:ln w="9525">
            <a:noFill/>
            <a:miter lim="800000"/>
            <a:headEnd/>
            <a:tailEnd/>
          </a:ln>
          <a:effectLst/>
        </p:spPr>
      </p:pic>
      <p:sp>
        <p:nvSpPr>
          <p:cNvPr id="5" name="Double Brace 4"/>
          <p:cNvSpPr/>
          <p:nvPr/>
        </p:nvSpPr>
        <p:spPr>
          <a:xfrm>
            <a:off x="2307230" y="2956425"/>
            <a:ext cx="2786082" cy="1571636"/>
          </a:xfrm>
          <a:prstGeom prst="bracePair">
            <a:avLst/>
          </a:prstGeom>
          <a:solidFill>
            <a:schemeClr val="accent6">
              <a:lumMod val="20000"/>
              <a:lumOff val="80000"/>
            </a:schemeClr>
          </a:solidFill>
        </p:spPr>
        <p:style>
          <a:lnRef idx="1">
            <a:schemeClr val="accent1"/>
          </a:lnRef>
          <a:fillRef idx="0">
            <a:schemeClr val="accent1"/>
          </a:fillRef>
          <a:effectRef idx="0">
            <a:schemeClr val="accent1"/>
          </a:effectRef>
          <a:fontRef idx="minor">
            <a:schemeClr val="tx1"/>
          </a:fontRef>
        </p:style>
        <p:txBody>
          <a:bodyPr rtlCol="0" anchor="t"/>
          <a:lstStyle/>
          <a:p>
            <a:r>
              <a:rPr lang="en-US" dirty="0"/>
              <a:t>Implementation #1</a:t>
            </a:r>
          </a:p>
          <a:p>
            <a:r>
              <a:rPr lang="en-US" dirty="0" err="1"/>
              <a:t>makeSound</a:t>
            </a:r>
            <a:r>
              <a:rPr lang="en-US" dirty="0"/>
              <a:t>(){</a:t>
            </a:r>
          </a:p>
          <a:p>
            <a:r>
              <a:rPr lang="en-US" dirty="0">
                <a:solidFill>
                  <a:srgbClr val="C00000"/>
                </a:solidFill>
              </a:rPr>
              <a:t>     //default parameter</a:t>
            </a:r>
          </a:p>
          <a:p>
            <a:r>
              <a:rPr lang="en-US" dirty="0">
                <a:solidFill>
                  <a:srgbClr val="C00000"/>
                </a:solidFill>
              </a:rPr>
              <a:t>     Bark woof </a:t>
            </a:r>
            <a:r>
              <a:rPr lang="en-US" dirty="0" err="1">
                <a:solidFill>
                  <a:srgbClr val="C00000"/>
                </a:solidFill>
              </a:rPr>
              <a:t>woof</a:t>
            </a:r>
            <a:r>
              <a:rPr lang="en-US" dirty="0">
                <a:solidFill>
                  <a:srgbClr val="C00000"/>
                </a:solidFill>
              </a:rPr>
              <a:t> </a:t>
            </a:r>
            <a:r>
              <a:rPr lang="en-US" dirty="0"/>
              <a:t>	</a:t>
            </a:r>
          </a:p>
          <a:p>
            <a:r>
              <a:rPr lang="en-US" dirty="0"/>
              <a:t>}</a:t>
            </a:r>
            <a:endParaRPr lang="en-IN" dirty="0"/>
          </a:p>
        </p:txBody>
      </p:sp>
      <p:sp>
        <p:nvSpPr>
          <p:cNvPr id="6" name="Double Brace 5"/>
          <p:cNvSpPr/>
          <p:nvPr/>
        </p:nvSpPr>
        <p:spPr>
          <a:xfrm>
            <a:off x="5177573" y="2956425"/>
            <a:ext cx="3500462" cy="1571636"/>
          </a:xfrm>
          <a:prstGeom prst="bracePair">
            <a:avLst/>
          </a:prstGeom>
          <a:solidFill>
            <a:schemeClr val="accent6">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t"/>
          <a:lstStyle/>
          <a:p>
            <a:r>
              <a:rPr lang="en-US" dirty="0"/>
              <a:t>Implementation #2</a:t>
            </a:r>
          </a:p>
          <a:p>
            <a:r>
              <a:rPr lang="en-US" dirty="0" err="1"/>
              <a:t>makeSound</a:t>
            </a:r>
            <a:r>
              <a:rPr lang="en-US" dirty="0"/>
              <a:t>(injured){ </a:t>
            </a:r>
          </a:p>
          <a:p>
            <a:r>
              <a:rPr lang="en-US" dirty="0">
                <a:solidFill>
                  <a:srgbClr val="C00000"/>
                </a:solidFill>
              </a:rPr>
              <a:t>     //Added input parameter</a:t>
            </a:r>
          </a:p>
          <a:p>
            <a:r>
              <a:rPr lang="en-US" dirty="0">
                <a:solidFill>
                  <a:srgbClr val="C00000"/>
                </a:solidFill>
              </a:rPr>
              <a:t>     Make a whining sound</a:t>
            </a:r>
            <a:r>
              <a:rPr lang="en-US" dirty="0"/>
              <a:t>	</a:t>
            </a:r>
          </a:p>
          <a:p>
            <a:r>
              <a:rPr lang="en-US" dirty="0"/>
              <a:t>}</a:t>
            </a:r>
            <a:endParaRPr lang="en-IN" dirty="0"/>
          </a:p>
          <a:p>
            <a:endParaRPr lang="en-IN" dirty="0"/>
          </a:p>
        </p:txBody>
      </p:sp>
      <p:sp>
        <p:nvSpPr>
          <p:cNvPr id="7" name="Rectangle 12"/>
          <p:cNvSpPr>
            <a:spLocks noChangeArrowheads="1"/>
          </p:cNvSpPr>
          <p:nvPr/>
        </p:nvSpPr>
        <p:spPr bwMode="auto">
          <a:xfrm>
            <a:off x="762000" y="4724401"/>
            <a:ext cx="675249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1125" indent="-111125">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025525" indent="-111125">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US" altLang="en-US" sz="2200" dirty="0">
              <a:solidFill>
                <a:srgbClr val="000000"/>
              </a:solidFill>
              <a:cs typeface="Calibri" panose="020F0502020204030204" pitchFamily="34" charset="0"/>
            </a:endParaRPr>
          </a:p>
          <a:p>
            <a:r>
              <a:rPr lang="en-US" altLang="en-US" sz="2200" dirty="0">
                <a:solidFill>
                  <a:srgbClr val="000000"/>
                </a:solidFill>
                <a:cs typeface="Calibri" panose="020F0502020204030204" pitchFamily="34" charset="0"/>
              </a:rPr>
              <a:t>		Yes, You got It</a:t>
            </a:r>
          </a:p>
          <a:p>
            <a:endParaRPr lang="en-US" altLang="en-US" sz="2200" dirty="0">
              <a:solidFill>
                <a:srgbClr val="000000"/>
              </a:solidFill>
              <a:cs typeface="Calibri" panose="020F0502020204030204" pitchFamily="34" charset="0"/>
            </a:endParaRPr>
          </a:p>
          <a:p>
            <a:pPr lvl="2"/>
            <a:r>
              <a:rPr lang="en-US" altLang="en-US" dirty="0">
                <a:solidFill>
                  <a:srgbClr val="FF0000"/>
                </a:solidFill>
                <a:cs typeface="Calibri" panose="020F0502020204030204" pitchFamily="34" charset="0"/>
              </a:rPr>
              <a:t>If not, go to the next slide for the definition !!</a:t>
            </a:r>
            <a:r>
              <a:rPr lang="en-US" altLang="en-US" sz="2200" dirty="0">
                <a:solidFill>
                  <a:srgbClr val="000000"/>
                </a:solidFill>
                <a:cs typeface="Calibri" panose="020F0502020204030204" pitchFamily="34" charset="0"/>
              </a:rPr>
              <a:t>	</a:t>
            </a:r>
            <a:endParaRPr lang="en-US" altLang="en-US" sz="2000" b="0" dirty="0">
              <a:solidFill>
                <a:srgbClr val="000000"/>
              </a:solidFill>
              <a:cs typeface="Calibri" panose="020F0502020204030204" pitchFamily="34" charset="0"/>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flipV="1">
            <a:off x="3364525" y="4725738"/>
            <a:ext cx="2180492" cy="995123"/>
          </a:xfrm>
          <a:prstGeom prst="rect">
            <a:avLst/>
          </a:prstGeom>
        </p:spPr>
      </p:pic>
    </p:spTree>
    <p:extLst>
      <p:ext uri="{BB962C8B-B14F-4D97-AF65-F5344CB8AC3E}">
        <p14:creationId xmlns:p14="http://schemas.microsoft.com/office/powerpoint/2010/main" val="98076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Access Modifier</a:t>
            </a:r>
          </a:p>
        </p:txBody>
      </p:sp>
      <p:pic>
        <p:nvPicPr>
          <p:cNvPr id="1026" name="Picture 2" descr="Image result for thinking ma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2338"/>
            <a:ext cx="1626821" cy="1584202"/>
          </a:xfrm>
          <a:prstGeom prst="rect">
            <a:avLst/>
          </a:prstGeom>
          <a:noFill/>
          <a:extLst>
            <a:ext uri="{909E8E84-426E-40DD-AFC4-6F175D3DCCD1}">
              <a14:hiddenFill xmlns:a14="http://schemas.microsoft.com/office/drawing/2010/main">
                <a:solidFill>
                  <a:srgbClr val="FFFFFF"/>
                </a:solidFill>
              </a14:hiddenFill>
            </a:ext>
          </a:extLst>
        </p:spPr>
      </p:pic>
      <p:sp>
        <p:nvSpPr>
          <p:cNvPr id="4" name="Cloud Callout 3"/>
          <p:cNvSpPr/>
          <p:nvPr/>
        </p:nvSpPr>
        <p:spPr>
          <a:xfrm>
            <a:off x="773724" y="1594338"/>
            <a:ext cx="5720862" cy="3188678"/>
          </a:xfrm>
          <a:prstGeom prst="cloudCallout">
            <a:avLst>
              <a:gd name="adj1" fmla="val -40505"/>
              <a:gd name="adj2" fmla="val 47794"/>
            </a:avLst>
          </a:prstGeom>
          <a:solidFill>
            <a:schemeClr val="accent1">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my Facebook profile page, I do not wish to share some personal information like my ‘age’. But, I would like to share my ‘email’ with my friends  and I would like everyone to be able to access my ‘school/university’ details. How do I do this?</a:t>
            </a:r>
          </a:p>
        </p:txBody>
      </p:sp>
      <p:sp>
        <p:nvSpPr>
          <p:cNvPr id="5" name="Rectangle 4"/>
          <p:cNvSpPr/>
          <p:nvPr/>
        </p:nvSpPr>
        <p:spPr>
          <a:xfrm>
            <a:off x="5826369" y="3938954"/>
            <a:ext cx="3106616" cy="1992923"/>
          </a:xfrm>
          <a:prstGeom prst="rect">
            <a:avLst/>
          </a:prstGeom>
          <a:solidFill>
            <a:schemeClr val="tx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FacebookProfile</a:t>
            </a:r>
            <a:endParaRPr lang="en-US" dirty="0">
              <a:solidFill>
                <a:schemeClr val="tx1"/>
              </a:solidFill>
            </a:endParaRPr>
          </a:p>
          <a:p>
            <a:pPr algn="ctr"/>
            <a:endParaRPr lang="en-US" dirty="0">
              <a:solidFill>
                <a:schemeClr val="tx1"/>
              </a:solidFill>
            </a:endParaRPr>
          </a:p>
          <a:p>
            <a:pPr algn="ctr"/>
            <a:r>
              <a:rPr lang="en-US" dirty="0">
                <a:solidFill>
                  <a:srgbClr val="FF0000"/>
                </a:solidFill>
              </a:rPr>
              <a:t>No access:</a:t>
            </a:r>
            <a:r>
              <a:rPr lang="en-US" dirty="0">
                <a:solidFill>
                  <a:schemeClr val="tx1"/>
                </a:solidFill>
              </a:rPr>
              <a:t> age</a:t>
            </a:r>
          </a:p>
          <a:p>
            <a:pPr algn="ctr"/>
            <a:r>
              <a:rPr lang="en-US" dirty="0">
                <a:solidFill>
                  <a:srgbClr val="FF0000"/>
                </a:solidFill>
              </a:rPr>
              <a:t>Private access:</a:t>
            </a:r>
            <a:r>
              <a:rPr lang="en-US" dirty="0">
                <a:solidFill>
                  <a:schemeClr val="tx1"/>
                </a:solidFill>
              </a:rPr>
              <a:t> </a:t>
            </a:r>
            <a:r>
              <a:rPr lang="en-US" dirty="0" err="1">
                <a:solidFill>
                  <a:schemeClr val="tx1"/>
                </a:solidFill>
              </a:rPr>
              <a:t>emailId</a:t>
            </a:r>
            <a:endParaRPr lang="en-US" dirty="0">
              <a:solidFill>
                <a:schemeClr val="tx1"/>
              </a:solidFill>
            </a:endParaRPr>
          </a:p>
          <a:p>
            <a:pPr algn="ctr"/>
            <a:r>
              <a:rPr lang="en-US" dirty="0">
                <a:solidFill>
                  <a:srgbClr val="FF0000"/>
                </a:solidFill>
              </a:rPr>
              <a:t>Public access:</a:t>
            </a:r>
            <a:r>
              <a:rPr lang="en-US" dirty="0">
                <a:solidFill>
                  <a:schemeClr val="tx1"/>
                </a:solidFill>
              </a:rPr>
              <a:t> school/college</a:t>
            </a:r>
          </a:p>
        </p:txBody>
      </p:sp>
      <p:sp>
        <p:nvSpPr>
          <p:cNvPr id="6" name="Right Arrow 5"/>
          <p:cNvSpPr/>
          <p:nvPr/>
        </p:nvSpPr>
        <p:spPr>
          <a:xfrm>
            <a:off x="1626821" y="5052648"/>
            <a:ext cx="3883025" cy="257908"/>
          </a:xfrm>
          <a:prstGeom prst="rightArrow">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26821" y="5498123"/>
            <a:ext cx="3883025" cy="1207477"/>
          </a:xfrm>
          <a:prstGeom prst="roundRect">
            <a:avLst/>
          </a:prstGeom>
          <a:solidFill>
            <a:srgbClr val="FF99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Facebook application has features where users can select what level of access to be provided to their profile information.</a:t>
            </a:r>
          </a:p>
        </p:txBody>
      </p:sp>
    </p:spTree>
    <p:extLst>
      <p:ext uri="{BB962C8B-B14F-4D97-AF65-F5344CB8AC3E}">
        <p14:creationId xmlns:p14="http://schemas.microsoft.com/office/powerpoint/2010/main" val="3465643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p:txBody>
          <a:bodyPr>
            <a:normAutofit/>
          </a:bodyPr>
          <a:lstStyle/>
          <a:p>
            <a:pPr marL="0" indent="0">
              <a:buNone/>
            </a:pPr>
            <a:r>
              <a:rPr lang="en-US" sz="2000" dirty="0"/>
              <a:t>What is method overloading?</a:t>
            </a:r>
          </a:p>
          <a:p>
            <a:pPr>
              <a:buFont typeface="Wingdings" panose="05000000000000000000" pitchFamily="2" charset="2"/>
              <a:buChar char="§"/>
            </a:pPr>
            <a:r>
              <a:rPr lang="en-US" sz="1800" dirty="0"/>
              <a:t>Two different versions of the same method available in the same class.</a:t>
            </a:r>
          </a:p>
          <a:p>
            <a:pPr>
              <a:buFont typeface="Wingdings" panose="05000000000000000000" pitchFamily="2" charset="2"/>
              <a:buChar char="§"/>
            </a:pPr>
            <a:r>
              <a:rPr lang="en-US" sz="1800" dirty="0"/>
              <a:t>This is done by either changing the input parameter or return type.</a:t>
            </a:r>
          </a:p>
          <a:p>
            <a:pPr marL="0" indent="0">
              <a:buNone/>
            </a:pPr>
            <a:r>
              <a:rPr lang="en-US" sz="1800" dirty="0"/>
              <a:t>Example: The method </a:t>
            </a:r>
            <a:r>
              <a:rPr lang="en-US" sz="1800" b="1" dirty="0"/>
              <a:t>“add” </a:t>
            </a:r>
            <a:r>
              <a:rPr lang="en-US" sz="1800" dirty="0"/>
              <a:t>has been overloaded below,</a:t>
            </a:r>
          </a:p>
          <a:p>
            <a:pPr marL="0" indent="0">
              <a:buNone/>
            </a:pPr>
            <a:endParaRPr lang="en-US" sz="1800" b="1" dirty="0"/>
          </a:p>
        </p:txBody>
      </p:sp>
      <p:pic>
        <p:nvPicPr>
          <p:cNvPr id="4" name="Picture 8" descr="Overloading_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76" y="3217532"/>
            <a:ext cx="4892251" cy="3315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18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Exercise – Method Overloading</a:t>
            </a:r>
          </a:p>
        </p:txBody>
      </p:sp>
      <p:sp>
        <p:nvSpPr>
          <p:cNvPr id="3" name="Content Placeholder 2"/>
          <p:cNvSpPr>
            <a:spLocks noGrp="1"/>
          </p:cNvSpPr>
          <p:nvPr>
            <p:ph idx="1"/>
          </p:nvPr>
        </p:nvSpPr>
        <p:spPr/>
        <p:txBody>
          <a:bodyPr>
            <a:normAutofit/>
          </a:bodyPr>
          <a:lstStyle/>
          <a:p>
            <a:pPr marL="0" indent="0">
              <a:buNone/>
            </a:pPr>
            <a:r>
              <a:rPr lang="en-US" sz="1800" dirty="0"/>
              <a:t>Let us all create 4 overloaded methods for “test()” and invoke all versions of the overloaded methods.!!</a:t>
            </a:r>
          </a:p>
        </p:txBody>
      </p:sp>
      <p:pic>
        <p:nvPicPr>
          <p:cNvPr id="4" name="Picture 7" descr="OVerload_LendAHa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063" y="2297113"/>
            <a:ext cx="49609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8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Exercise – Method Overloading</a:t>
            </a:r>
          </a:p>
        </p:txBody>
      </p:sp>
      <p:sp>
        <p:nvSpPr>
          <p:cNvPr id="3" name="Content Placeholder 2"/>
          <p:cNvSpPr>
            <a:spLocks noGrp="1"/>
          </p:cNvSpPr>
          <p:nvPr>
            <p:ph idx="1"/>
          </p:nvPr>
        </p:nvSpPr>
        <p:spPr/>
        <p:txBody>
          <a:bodyPr>
            <a:normAutofit/>
          </a:bodyPr>
          <a:lstStyle/>
          <a:p>
            <a:pPr marL="0" indent="0">
              <a:buNone/>
            </a:pPr>
            <a:r>
              <a:rPr lang="en-US" sz="1800" dirty="0"/>
              <a:t>Create another class Overload .java which has a main method to call the overloaded methods in OverloadDemo.java</a:t>
            </a:r>
          </a:p>
        </p:txBody>
      </p:sp>
      <p:pic>
        <p:nvPicPr>
          <p:cNvPr id="4" name="Picture 5" descr="OVerload_LendAHan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2368062"/>
            <a:ext cx="7605712" cy="308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44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Content Placeholder 2"/>
          <p:cNvSpPr>
            <a:spLocks noGrp="1"/>
          </p:cNvSpPr>
          <p:nvPr>
            <p:ph idx="1"/>
          </p:nvPr>
        </p:nvSpPr>
        <p:spPr/>
        <p:txBody>
          <a:bodyPr/>
          <a:lstStyle/>
          <a:p>
            <a:pPr marL="0" indent="0">
              <a:buNone/>
            </a:pPr>
            <a:r>
              <a:rPr lang="en-US" altLang="en-US" sz="1800" dirty="0">
                <a:solidFill>
                  <a:srgbClr val="000000"/>
                </a:solidFill>
                <a:cs typeface="Calibri" panose="020F0502020204030204" pitchFamily="34" charset="0"/>
              </a:rPr>
              <a:t>Static keyword:</a:t>
            </a:r>
          </a:p>
          <a:p>
            <a:pPr marL="0" indent="0">
              <a:buNone/>
            </a:pPr>
            <a:r>
              <a:rPr lang="en-US" altLang="en-US" sz="1800" dirty="0">
                <a:solidFill>
                  <a:srgbClr val="000000"/>
                </a:solidFill>
                <a:cs typeface="Calibri" panose="020F0502020204030204" pitchFamily="34" charset="0"/>
              </a:rPr>
              <a:t>The static keyword is used before a method or variable (similar to an access modifier).</a:t>
            </a:r>
          </a:p>
          <a:p>
            <a:endParaRPr lang="en-US" altLang="en-US" sz="1800" dirty="0">
              <a:solidFill>
                <a:srgbClr val="000000"/>
              </a:solidFill>
              <a:cs typeface="Calibri" panose="020F0502020204030204" pitchFamily="34" charset="0"/>
            </a:endParaRPr>
          </a:p>
          <a:p>
            <a:pPr marL="0" indent="0">
              <a:buNone/>
            </a:pPr>
            <a:r>
              <a:rPr lang="en-US" altLang="en-US" sz="1800" dirty="0">
                <a:solidFill>
                  <a:srgbClr val="000000"/>
                </a:solidFill>
                <a:cs typeface="Calibri" panose="020F0502020204030204" pitchFamily="34" charset="0"/>
              </a:rPr>
              <a:t>Examples:</a:t>
            </a:r>
          </a:p>
          <a:p>
            <a:pPr marL="457200" lvl="1" indent="0">
              <a:buNone/>
            </a:pPr>
            <a:r>
              <a:rPr lang="en-US" altLang="en-US" sz="1800" dirty="0">
                <a:solidFill>
                  <a:srgbClr val="000000"/>
                </a:solidFill>
                <a:cs typeface="Calibri" panose="020F0502020204030204" pitchFamily="34" charset="0"/>
              </a:rPr>
              <a:t>variable: </a:t>
            </a:r>
            <a:r>
              <a:rPr lang="en-US" altLang="en-US" sz="1800" dirty="0">
                <a:solidFill>
                  <a:srgbClr val="FF0000"/>
                </a:solidFill>
                <a:cs typeface="Calibri" panose="020F0502020204030204" pitchFamily="34" charset="0"/>
              </a:rPr>
              <a:t>private static int x = 0;</a:t>
            </a:r>
          </a:p>
          <a:p>
            <a:pPr marL="457200" lvl="1" indent="0">
              <a:buNone/>
            </a:pPr>
            <a:r>
              <a:rPr lang="en-US" altLang="en-US" sz="1800" dirty="0">
                <a:solidFill>
                  <a:srgbClr val="000000"/>
                </a:solidFill>
                <a:cs typeface="Calibri" panose="020F0502020204030204" pitchFamily="34" charset="0"/>
              </a:rPr>
              <a:t>method: </a:t>
            </a:r>
            <a:r>
              <a:rPr lang="en-US" altLang="en-US" sz="1800" dirty="0">
                <a:solidFill>
                  <a:srgbClr val="FF0000"/>
                </a:solidFill>
                <a:cs typeface="Calibri" panose="020F0502020204030204" pitchFamily="34" charset="0"/>
              </a:rPr>
              <a:t>public static add(){</a:t>
            </a:r>
          </a:p>
          <a:p>
            <a:pPr marL="457200" lvl="1" indent="0">
              <a:buNone/>
            </a:pPr>
            <a:r>
              <a:rPr lang="en-US" altLang="en-US" sz="1800" dirty="0">
                <a:solidFill>
                  <a:srgbClr val="FF0000"/>
                </a:solidFill>
                <a:cs typeface="Calibri" panose="020F0502020204030204" pitchFamily="34" charset="0"/>
              </a:rPr>
              <a:t>		// some code here</a:t>
            </a:r>
          </a:p>
          <a:p>
            <a:pPr marL="1371600" lvl="3" indent="0">
              <a:buNone/>
            </a:pPr>
            <a:r>
              <a:rPr lang="en-US" altLang="en-US" dirty="0">
                <a:solidFill>
                  <a:srgbClr val="FF0000"/>
                </a:solidFill>
                <a:cs typeface="Calibri" panose="020F0502020204030204" pitchFamily="34" charset="0"/>
              </a:rPr>
              <a:t> }</a:t>
            </a:r>
          </a:p>
          <a:p>
            <a:pPr marL="0" indent="0">
              <a:buNone/>
            </a:pPr>
            <a:endParaRPr lang="en-US" dirty="0"/>
          </a:p>
        </p:txBody>
      </p:sp>
      <p:sp>
        <p:nvSpPr>
          <p:cNvPr id="4" name="TextBox 5"/>
          <p:cNvSpPr>
            <a:spLocks noChangeArrowheads="1"/>
          </p:cNvSpPr>
          <p:nvPr/>
        </p:nvSpPr>
        <p:spPr bwMode="auto">
          <a:xfrm>
            <a:off x="406579" y="4816330"/>
            <a:ext cx="5947329" cy="369332"/>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dirty="0">
                <a:solidFill>
                  <a:srgbClr val="000000"/>
                </a:solidFill>
              </a:rPr>
              <a:t>Dictionary Definition of static: </a:t>
            </a:r>
            <a:r>
              <a:rPr lang="en-US" altLang="en-US" b="0" dirty="0">
                <a:solidFill>
                  <a:srgbClr val="000000"/>
                </a:solidFill>
              </a:rPr>
              <a:t>Changeless, motionless</a:t>
            </a:r>
            <a:endParaRPr lang="en-US" altLang="en-US" sz="1600" dirty="0">
              <a:solidFill>
                <a:schemeClr val="tx2"/>
              </a:solidFill>
            </a:endParaRPr>
          </a:p>
        </p:txBody>
      </p:sp>
    </p:spTree>
    <p:extLst>
      <p:ext uri="{BB962C8B-B14F-4D97-AF65-F5344CB8AC3E}">
        <p14:creationId xmlns:p14="http://schemas.microsoft.com/office/powerpoint/2010/main" val="294891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Content Placeholder 2"/>
          <p:cNvSpPr>
            <a:spLocks noGrp="1"/>
          </p:cNvSpPr>
          <p:nvPr>
            <p:ph idx="1"/>
          </p:nvPr>
        </p:nvSpPr>
        <p:spPr/>
        <p:txBody>
          <a:bodyPr/>
          <a:lstStyle/>
          <a:p>
            <a:pPr marL="0" indent="0">
              <a:spcBef>
                <a:spcPts val="1800"/>
              </a:spcBef>
              <a:buNone/>
            </a:pPr>
            <a:r>
              <a:rPr lang="en-US" altLang="en-US" sz="1800" dirty="0">
                <a:solidFill>
                  <a:srgbClr val="000000"/>
                </a:solidFill>
                <a:cs typeface="Calibri" panose="020F0502020204030204" pitchFamily="34" charset="0"/>
              </a:rPr>
              <a:t>What is a static member?</a:t>
            </a:r>
          </a:p>
          <a:p>
            <a:pPr marL="117475" lvl="1" indent="-117475">
              <a:spcBef>
                <a:spcPts val="1800"/>
              </a:spcBef>
            </a:pPr>
            <a:r>
              <a:rPr lang="en-US" altLang="en-US" sz="1800" dirty="0">
                <a:solidFill>
                  <a:srgbClr val="000000"/>
                </a:solidFill>
                <a:cs typeface="Calibri" panose="020F0502020204030204" pitchFamily="34" charset="0"/>
              </a:rPr>
              <a:t>Static variables are global variables, which is shared by all the instances of the class.</a:t>
            </a:r>
          </a:p>
          <a:p>
            <a:pPr marL="117475" lvl="1" indent="-117475">
              <a:spcBef>
                <a:spcPts val="1800"/>
              </a:spcBef>
            </a:pPr>
            <a:r>
              <a:rPr lang="en-US" altLang="en-US" sz="1800" dirty="0">
                <a:solidFill>
                  <a:srgbClr val="000000"/>
                </a:solidFill>
                <a:cs typeface="Calibri" panose="020F0502020204030204" pitchFamily="34" charset="0"/>
              </a:rPr>
              <a:t>Static means that there will only be only one instance of that object in the class.</a:t>
            </a:r>
          </a:p>
          <a:p>
            <a:pPr marL="117475" lvl="1" indent="-117475">
              <a:spcBef>
                <a:spcPts val="1800"/>
              </a:spcBef>
            </a:pPr>
            <a:r>
              <a:rPr lang="en-US" altLang="en-US" sz="1800" dirty="0">
                <a:solidFill>
                  <a:srgbClr val="000000"/>
                </a:solidFill>
                <a:cs typeface="Calibri" panose="020F0502020204030204" pitchFamily="34" charset="0"/>
              </a:rPr>
              <a:t>It is not required to create an instance of the object to access the static method or variable.</a:t>
            </a:r>
            <a:endParaRPr lang="en-US" altLang="en-US" sz="2000" dirty="0"/>
          </a:p>
          <a:p>
            <a:pPr marL="0" indent="0">
              <a:buNone/>
            </a:pPr>
            <a:endParaRPr lang="en-US" dirty="0"/>
          </a:p>
        </p:txBody>
      </p:sp>
      <p:sp>
        <p:nvSpPr>
          <p:cNvPr id="4" name="Rounded Rectangle 5"/>
          <p:cNvSpPr>
            <a:spLocks noChangeArrowheads="1"/>
          </p:cNvSpPr>
          <p:nvPr/>
        </p:nvSpPr>
        <p:spPr bwMode="auto">
          <a:xfrm>
            <a:off x="660489" y="4431323"/>
            <a:ext cx="7772400" cy="914400"/>
          </a:xfrm>
          <a:prstGeom prst="roundRect">
            <a:avLst>
              <a:gd name="adj" fmla="val 3846"/>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dirty="0">
                <a:solidFill>
                  <a:srgbClr val="002060"/>
                </a:solidFill>
              </a:rPr>
              <a:t>Where is it used?</a:t>
            </a:r>
          </a:p>
          <a:p>
            <a:r>
              <a:rPr lang="en-US" altLang="en-US" b="0" dirty="0">
                <a:solidFill>
                  <a:srgbClr val="002060"/>
                </a:solidFill>
              </a:rPr>
              <a:t>Static variables are used in singleton implementation. You will learn more about this during the design pattern session.</a:t>
            </a:r>
          </a:p>
        </p:txBody>
      </p:sp>
    </p:spTree>
    <p:extLst>
      <p:ext uri="{BB962C8B-B14F-4D97-AF65-F5344CB8AC3E}">
        <p14:creationId xmlns:p14="http://schemas.microsoft.com/office/powerpoint/2010/main" val="102804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Exercise – static variable</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Let us all understand static variables using an example. Develop the code and look at out static is different from a normal variable.</a:t>
            </a:r>
          </a:p>
          <a:p>
            <a:pPr marL="0" indent="0">
              <a:buNone/>
            </a:pPr>
            <a:endParaRPr lang="en-US" sz="1600" dirty="0"/>
          </a:p>
        </p:txBody>
      </p:sp>
      <p:pic>
        <p:nvPicPr>
          <p:cNvPr id="4" name="Picture 3"/>
          <p:cNvPicPr>
            <a:picLocks noChangeAspect="1"/>
          </p:cNvPicPr>
          <p:nvPr/>
        </p:nvPicPr>
        <p:blipFill>
          <a:blip r:embed="rId2"/>
          <a:stretch>
            <a:fillRect/>
          </a:stretch>
        </p:blipFill>
        <p:spPr>
          <a:xfrm>
            <a:off x="552816" y="2533964"/>
            <a:ext cx="5414230" cy="3501075"/>
          </a:xfrm>
          <a:prstGeom prst="rect">
            <a:avLst/>
          </a:prstGeom>
        </p:spPr>
      </p:pic>
    </p:spTree>
    <p:extLst>
      <p:ext uri="{BB962C8B-B14F-4D97-AF65-F5344CB8AC3E}">
        <p14:creationId xmlns:p14="http://schemas.microsoft.com/office/powerpoint/2010/main" val="162813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The output of the program is below,</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Reason:</a:t>
            </a:r>
          </a:p>
          <a:p>
            <a:r>
              <a:rPr lang="en-US" altLang="en-US" sz="1600" dirty="0">
                <a:solidFill>
                  <a:srgbClr val="000000"/>
                </a:solidFill>
                <a:cs typeface="Calibri" panose="020F0502020204030204" pitchFamily="34" charset="0"/>
              </a:rPr>
              <a:t>Before s1 is created, X = 5 and Y = 3;</a:t>
            </a:r>
          </a:p>
          <a:p>
            <a:r>
              <a:rPr lang="en-US" altLang="en-US" sz="1600" dirty="0">
                <a:solidFill>
                  <a:srgbClr val="000000"/>
                </a:solidFill>
                <a:cs typeface="Calibri" panose="020F0502020204030204" pitchFamily="34" charset="0"/>
              </a:rPr>
              <a:t>When s1 is created, X = 6 and Y = 10 (as per logic inside constructor)</a:t>
            </a:r>
          </a:p>
          <a:p>
            <a:r>
              <a:rPr lang="en-US" altLang="en-US" sz="1600" dirty="0">
                <a:solidFill>
                  <a:srgbClr val="000000"/>
                </a:solidFill>
                <a:cs typeface="Calibri" panose="020F0502020204030204" pitchFamily="34" charset="0"/>
              </a:rPr>
              <a:t>When s2 is created, Y = 17 since the value of Y does not change with every instance. The value of Y is shared across all instances. </a:t>
            </a:r>
          </a:p>
          <a:p>
            <a:r>
              <a:rPr lang="en-US" altLang="en-US" sz="1600" dirty="0">
                <a:solidFill>
                  <a:srgbClr val="000000"/>
                </a:solidFill>
                <a:cs typeface="Calibri" panose="020F0502020204030204" pitchFamily="34" charset="0"/>
              </a:rPr>
              <a:t>But X = 6 (since a new object of X is created and incremented by 1. </a:t>
            </a:r>
          </a:p>
          <a:p>
            <a:r>
              <a:rPr lang="en-US" altLang="en-US" sz="1600" dirty="0">
                <a:solidFill>
                  <a:srgbClr val="000000"/>
                </a:solidFill>
                <a:cs typeface="Calibri" panose="020F0502020204030204" pitchFamily="34" charset="0"/>
              </a:rPr>
              <a:t>Similarly, when s3 is created, X = 6 and Y = 24</a:t>
            </a:r>
          </a:p>
          <a:p>
            <a:pPr marL="0" indent="0">
              <a:buNone/>
            </a:pPr>
            <a:endParaRPr lang="en-US" sz="1600" dirty="0"/>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stretch>
            <a:fillRect/>
          </a:stretch>
        </p:blipFill>
        <p:spPr>
          <a:xfrm>
            <a:off x="1449976" y="2168770"/>
            <a:ext cx="2962275" cy="1065700"/>
          </a:xfrm>
          <a:prstGeom prst="rect">
            <a:avLst/>
          </a:prstGeom>
        </p:spPr>
      </p:pic>
    </p:spTree>
    <p:extLst>
      <p:ext uri="{BB962C8B-B14F-4D97-AF65-F5344CB8AC3E}">
        <p14:creationId xmlns:p14="http://schemas.microsoft.com/office/powerpoint/2010/main" val="2433035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static method?</a:t>
            </a:r>
          </a:p>
        </p:txBody>
      </p:sp>
      <p:sp>
        <p:nvSpPr>
          <p:cNvPr id="3" name="Content Placeholder 2"/>
          <p:cNvSpPr>
            <a:spLocks noGrp="1"/>
          </p:cNvSpPr>
          <p:nvPr>
            <p:ph idx="1"/>
          </p:nvPr>
        </p:nvSpPr>
        <p:spPr/>
        <p:txBody>
          <a:bodyPr/>
          <a:lstStyle/>
          <a:p>
            <a:pPr marL="0" indent="0">
              <a:buNone/>
            </a:pPr>
            <a:r>
              <a:rPr lang="en-US" altLang="en-US" sz="1800" dirty="0">
                <a:solidFill>
                  <a:srgbClr val="000000"/>
                </a:solidFill>
                <a:cs typeface="Calibri" panose="020F0502020204030204" pitchFamily="34" charset="0"/>
              </a:rPr>
              <a:t>What is a static method?</a:t>
            </a:r>
          </a:p>
          <a:p>
            <a:pPr marL="0" indent="0">
              <a:buNone/>
            </a:pPr>
            <a:r>
              <a:rPr lang="en-US" altLang="en-US" sz="1800" dirty="0">
                <a:solidFill>
                  <a:srgbClr val="000000"/>
                </a:solidFill>
                <a:cs typeface="Calibri" panose="020F0502020204030204" pitchFamily="34" charset="0"/>
              </a:rPr>
              <a:t>A "static" method belongs to the class, not to any particular instance. In other words, static methods can be invoked using the class name</a:t>
            </a:r>
          </a:p>
          <a:p>
            <a:pPr marL="0" indent="0">
              <a:buNone/>
            </a:pPr>
            <a:endParaRPr lang="en-US" dirty="0"/>
          </a:p>
        </p:txBody>
      </p:sp>
      <p:sp>
        <p:nvSpPr>
          <p:cNvPr id="4" name="Rounded Rectangle 7"/>
          <p:cNvSpPr>
            <a:spLocks noChangeArrowheads="1"/>
          </p:cNvSpPr>
          <p:nvPr/>
        </p:nvSpPr>
        <p:spPr bwMode="auto">
          <a:xfrm>
            <a:off x="406579" y="3581395"/>
            <a:ext cx="8280219" cy="1143000"/>
          </a:xfrm>
          <a:prstGeom prst="roundRect">
            <a:avLst>
              <a:gd name="adj" fmla="val 4359"/>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2000" dirty="0">
                <a:solidFill>
                  <a:schemeClr val="tx2"/>
                </a:solidFill>
              </a:rPr>
              <a:t>Where is it used?</a:t>
            </a:r>
          </a:p>
          <a:p>
            <a:r>
              <a:rPr lang="en-US" altLang="en-US" sz="2000" b="0" dirty="0">
                <a:solidFill>
                  <a:schemeClr val="tx2"/>
                </a:solidFill>
              </a:rPr>
              <a:t>Static methods are used in singleton implementation. You will learn more about this during the design pattern session.</a:t>
            </a:r>
          </a:p>
        </p:txBody>
      </p:sp>
    </p:spTree>
    <p:extLst>
      <p:ext uri="{BB962C8B-B14F-4D97-AF65-F5344CB8AC3E}">
        <p14:creationId xmlns:p14="http://schemas.microsoft.com/office/powerpoint/2010/main" val="239654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static method</a:t>
            </a:r>
          </a:p>
        </p:txBody>
      </p:sp>
      <p:sp>
        <p:nvSpPr>
          <p:cNvPr id="3" name="Content Placeholder 2"/>
          <p:cNvSpPr>
            <a:spLocks noGrp="1"/>
          </p:cNvSpPr>
          <p:nvPr>
            <p:ph idx="1"/>
          </p:nvPr>
        </p:nvSpPr>
        <p:spPr/>
        <p:txBody>
          <a:bodyPr>
            <a:normAutofit/>
          </a:bodyPr>
          <a:lstStyle/>
          <a:p>
            <a:pPr marL="0" indent="0">
              <a:buNone/>
            </a:pPr>
            <a:r>
              <a:rPr lang="en-US" sz="1800" dirty="0"/>
              <a:t>Let us develop the following code to get accustomed to static method declaration and invocation. The static method printMessage() within class and printData() can be accessed directly using the class name.</a:t>
            </a:r>
          </a:p>
        </p:txBody>
      </p:sp>
      <p:pic>
        <p:nvPicPr>
          <p:cNvPr id="4" name="Picture 3"/>
          <p:cNvPicPr>
            <a:picLocks noChangeAspect="1"/>
          </p:cNvPicPr>
          <p:nvPr/>
        </p:nvPicPr>
        <p:blipFill>
          <a:blip r:embed="rId2"/>
          <a:stretch>
            <a:fillRect/>
          </a:stretch>
        </p:blipFill>
        <p:spPr>
          <a:xfrm>
            <a:off x="506657" y="2508739"/>
            <a:ext cx="6558240" cy="3526300"/>
          </a:xfrm>
          <a:prstGeom prst="rect">
            <a:avLst/>
          </a:prstGeom>
        </p:spPr>
      </p:pic>
    </p:spTree>
    <p:extLst>
      <p:ext uri="{BB962C8B-B14F-4D97-AF65-F5344CB8AC3E}">
        <p14:creationId xmlns:p14="http://schemas.microsoft.com/office/powerpoint/2010/main" val="2971341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3929281"/>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dirty="0"/>
              <a:t>Trainees to reflect the following topics before proceeding.</a:t>
            </a:r>
          </a:p>
          <a:p>
            <a:pPr marL="285750" indent="-285750">
              <a:spcBef>
                <a:spcPts val="800"/>
              </a:spcBef>
              <a:buFont typeface="Arial" panose="020B0604020202020204" pitchFamily="34" charset="0"/>
              <a:buChar char="•"/>
            </a:pPr>
            <a:r>
              <a:rPr lang="en-US" dirty="0"/>
              <a:t>What is method overloading?</a:t>
            </a:r>
          </a:p>
          <a:p>
            <a:pPr marL="285750" indent="-285750">
              <a:spcBef>
                <a:spcPts val="800"/>
              </a:spcBef>
              <a:buFont typeface="Arial" panose="020B0604020202020204" pitchFamily="34" charset="0"/>
              <a:buChar char="•"/>
            </a:pPr>
            <a:r>
              <a:rPr lang="en-US" dirty="0"/>
              <a:t>What are the ways by which you can overload methods?</a:t>
            </a:r>
          </a:p>
          <a:p>
            <a:pPr marL="285750" indent="-285750">
              <a:spcBef>
                <a:spcPts val="800"/>
              </a:spcBef>
              <a:buFont typeface="Arial" panose="020B0604020202020204" pitchFamily="34" charset="0"/>
              <a:buChar char="•"/>
            </a:pPr>
            <a:r>
              <a:rPr lang="en-US" dirty="0"/>
              <a:t>What is a static variable?</a:t>
            </a:r>
          </a:p>
          <a:p>
            <a:pPr marL="285750" indent="-285750">
              <a:spcBef>
                <a:spcPts val="800"/>
              </a:spcBef>
              <a:buFont typeface="Arial" panose="020B0604020202020204" pitchFamily="34" charset="0"/>
              <a:buChar char="•"/>
            </a:pPr>
            <a:r>
              <a:rPr lang="en-US" dirty="0"/>
              <a:t>How is a static variable invoked?</a:t>
            </a:r>
          </a:p>
        </p:txBody>
      </p:sp>
    </p:spTree>
    <p:extLst>
      <p:ext uri="{BB962C8B-B14F-4D97-AF65-F5344CB8AC3E}">
        <p14:creationId xmlns:p14="http://schemas.microsoft.com/office/powerpoint/2010/main" val="389122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access level defined in Java?</a:t>
            </a:r>
          </a:p>
        </p:txBody>
      </p:sp>
      <p:sp>
        <p:nvSpPr>
          <p:cNvPr id="6" name="Rounded Rectangle 5"/>
          <p:cNvSpPr/>
          <p:nvPr/>
        </p:nvSpPr>
        <p:spPr>
          <a:xfrm>
            <a:off x="633046" y="2086708"/>
            <a:ext cx="7807569" cy="3634154"/>
          </a:xfrm>
          <a:prstGeom prst="roundRect">
            <a:avLst>
              <a:gd name="adj" fmla="val 4086"/>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solidFill>
                  <a:srgbClr val="002060"/>
                </a:solidFill>
              </a:rPr>
              <a:t>Similarly when developing java application developers needs to secure their methods/variables by defining different access level.</a:t>
            </a:r>
          </a:p>
          <a:p>
            <a:endParaRPr lang="en-US" sz="2000" dirty="0">
              <a:solidFill>
                <a:srgbClr val="002060"/>
              </a:solidFill>
            </a:endParaRPr>
          </a:p>
          <a:p>
            <a:r>
              <a:rPr lang="en-US" sz="2000" dirty="0">
                <a:solidFill>
                  <a:srgbClr val="002060"/>
                </a:solidFill>
              </a:rPr>
              <a:t>This is achieved using “</a:t>
            </a:r>
            <a:r>
              <a:rPr lang="en-US" sz="2000" dirty="0">
                <a:solidFill>
                  <a:srgbClr val="C00000"/>
                </a:solidFill>
              </a:rPr>
              <a:t>Access Modifiers</a:t>
            </a:r>
            <a:r>
              <a:rPr lang="en-US" sz="2000" dirty="0">
                <a:solidFill>
                  <a:srgbClr val="002060"/>
                </a:solidFill>
              </a:rPr>
              <a:t>”</a:t>
            </a:r>
          </a:p>
        </p:txBody>
      </p:sp>
    </p:spTree>
    <p:extLst>
      <p:ext uri="{BB962C8B-B14F-4D97-AF65-F5344CB8AC3E}">
        <p14:creationId xmlns:p14="http://schemas.microsoft.com/office/powerpoint/2010/main" val="2895610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p:txBody>
          <a:bodyPr/>
          <a:lstStyle/>
          <a:p>
            <a:pPr marL="0" indent="0">
              <a:buNone/>
            </a:pPr>
            <a:r>
              <a:rPr lang="en-US" altLang="en-US" sz="1800" dirty="0">
                <a:solidFill>
                  <a:srgbClr val="000000"/>
                </a:solidFill>
                <a:cs typeface="Calibri" panose="020F0502020204030204" pitchFamily="34" charset="0"/>
              </a:rPr>
              <a:t>What is a constructor?</a:t>
            </a:r>
          </a:p>
          <a:p>
            <a:pPr marL="0" lvl="1" indent="0">
              <a:buNone/>
            </a:pPr>
            <a:r>
              <a:rPr lang="en-US" altLang="en-US" sz="1800" dirty="0">
                <a:solidFill>
                  <a:srgbClr val="000000"/>
                </a:solidFill>
                <a:cs typeface="Calibri" panose="020F0502020204030204" pitchFamily="34" charset="0"/>
              </a:rPr>
              <a:t>A constructor is a special method used for creating an object of a class and initializing its instance variables</a:t>
            </a:r>
          </a:p>
          <a:p>
            <a:pPr marL="234950" lvl="1" indent="-234950">
              <a:spcBef>
                <a:spcPts val="1800"/>
              </a:spcBef>
            </a:pPr>
            <a:r>
              <a:rPr lang="en-US" altLang="en-US" sz="1800" dirty="0">
                <a:solidFill>
                  <a:srgbClr val="000000"/>
                </a:solidFill>
                <a:cs typeface="Calibri" panose="020F0502020204030204" pitchFamily="34" charset="0"/>
              </a:rPr>
              <a:t>Constructors should have the same name as the class</a:t>
            </a:r>
          </a:p>
          <a:p>
            <a:pPr marL="234950" lvl="1" indent="-234950">
              <a:spcBef>
                <a:spcPts val="1800"/>
              </a:spcBef>
            </a:pPr>
            <a:r>
              <a:rPr lang="en-US" altLang="en-US" sz="1800" dirty="0">
                <a:solidFill>
                  <a:srgbClr val="000000"/>
                </a:solidFill>
                <a:cs typeface="Calibri" panose="020F0502020204030204" pitchFamily="34" charset="0"/>
              </a:rPr>
              <a:t>It should not have any return, not even void. </a:t>
            </a:r>
          </a:p>
          <a:p>
            <a:pPr marL="234950" lvl="1" indent="-234950">
              <a:spcBef>
                <a:spcPts val="1800"/>
              </a:spcBef>
            </a:pPr>
            <a:r>
              <a:rPr lang="en-US" altLang="en-US" sz="1800" dirty="0">
                <a:solidFill>
                  <a:srgbClr val="000000"/>
                </a:solidFill>
                <a:cs typeface="Calibri" panose="020F0502020204030204" pitchFamily="34" charset="0"/>
              </a:rPr>
              <a:t>It is not mandatory for the developer to write a constructor.</a:t>
            </a:r>
          </a:p>
          <a:p>
            <a:pPr marL="234950" lvl="1" indent="-234950">
              <a:spcBef>
                <a:spcPts val="1800"/>
              </a:spcBef>
            </a:pPr>
            <a:r>
              <a:rPr lang="en-US" altLang="en-US" sz="1800" dirty="0">
                <a:solidFill>
                  <a:srgbClr val="000000"/>
                </a:solidFill>
                <a:cs typeface="Calibri" panose="020F0502020204030204" pitchFamily="34" charset="0"/>
              </a:rPr>
              <a:t>If constructor is not defined by developer java will use the default constructor to create objects.</a:t>
            </a:r>
            <a:endParaRPr lang="en-US" altLang="en-US" sz="2200" dirty="0">
              <a:solidFill>
                <a:srgbClr val="000000"/>
              </a:solidFill>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68066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a:t>
            </a:r>
          </a:p>
        </p:txBody>
      </p:sp>
      <p:sp>
        <p:nvSpPr>
          <p:cNvPr id="3" name="Content Placeholder 2"/>
          <p:cNvSpPr>
            <a:spLocks noGrp="1"/>
          </p:cNvSpPr>
          <p:nvPr>
            <p:ph idx="1"/>
          </p:nvPr>
        </p:nvSpPr>
        <p:spPr/>
        <p:txBody>
          <a:bodyPr/>
          <a:lstStyle/>
          <a:p>
            <a:pPr marL="0" indent="0">
              <a:buNone/>
            </a:pPr>
            <a:r>
              <a:rPr lang="en-US" altLang="en-US" sz="1600" dirty="0">
                <a:solidFill>
                  <a:srgbClr val="000000"/>
                </a:solidFill>
                <a:cs typeface="Calibri" panose="020F0502020204030204" pitchFamily="34" charset="0"/>
              </a:rPr>
              <a:t>Default Constructor (no-</a:t>
            </a:r>
            <a:r>
              <a:rPr lang="en-US" altLang="en-US" sz="1600" dirty="0" err="1">
                <a:solidFill>
                  <a:srgbClr val="000000"/>
                </a:solidFill>
                <a:cs typeface="Calibri" panose="020F0502020204030204" pitchFamily="34" charset="0"/>
              </a:rPr>
              <a:t>args</a:t>
            </a:r>
            <a:r>
              <a:rPr lang="en-US" altLang="en-US" sz="1600" dirty="0">
                <a:solidFill>
                  <a:srgbClr val="000000"/>
                </a:solidFill>
                <a:cs typeface="Calibri" panose="020F0502020204030204" pitchFamily="34" charset="0"/>
              </a:rPr>
              <a:t> constructor):</a:t>
            </a:r>
          </a:p>
          <a:p>
            <a:pPr marL="234950" lvl="1" indent="-234950">
              <a:spcBef>
                <a:spcPts val="1200"/>
              </a:spcBef>
            </a:pPr>
            <a:r>
              <a:rPr lang="en-US" altLang="en-US" sz="1600" dirty="0">
                <a:solidFill>
                  <a:srgbClr val="000000"/>
                </a:solidFill>
                <a:cs typeface="Calibri" panose="020F0502020204030204" pitchFamily="34" charset="0"/>
              </a:rPr>
              <a:t>A constructor with no parameters</a:t>
            </a:r>
          </a:p>
          <a:p>
            <a:pPr marL="234950" lvl="1" indent="-234950">
              <a:spcBef>
                <a:spcPts val="1200"/>
              </a:spcBef>
            </a:pPr>
            <a:r>
              <a:rPr lang="en-US" altLang="en-US" sz="1600" dirty="0">
                <a:solidFill>
                  <a:srgbClr val="000000"/>
                </a:solidFill>
                <a:cs typeface="Calibri" panose="020F0502020204030204" pitchFamily="34" charset="0"/>
              </a:rPr>
              <a:t>If the class does not specify any constructors, then an implicit default constructor is automatically called by the JVM.</a:t>
            </a:r>
          </a:p>
          <a:p>
            <a:pPr marL="0" indent="0">
              <a:buNone/>
            </a:pPr>
            <a:r>
              <a:rPr lang="en-US" altLang="en-US" sz="1600" dirty="0">
                <a:solidFill>
                  <a:srgbClr val="000000"/>
                </a:solidFill>
                <a:cs typeface="Calibri" panose="020F0502020204030204" pitchFamily="34" charset="0"/>
              </a:rPr>
              <a:t>Syntax:</a:t>
            </a:r>
            <a:endParaRPr lang="en-US" altLang="en-US" sz="2000" dirty="0">
              <a:solidFill>
                <a:srgbClr val="000000"/>
              </a:solidFill>
              <a:cs typeface="Calibri" panose="020F0502020204030204" pitchFamily="34"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1770186" y="3606311"/>
            <a:ext cx="3024552" cy="1868366"/>
          </a:xfrm>
          <a:prstGeom prst="rect">
            <a:avLst/>
          </a:prstGeom>
        </p:spPr>
      </p:pic>
      <p:sp>
        <p:nvSpPr>
          <p:cNvPr id="5" name="Right Brace 9"/>
          <p:cNvSpPr>
            <a:spLocks/>
          </p:cNvSpPr>
          <p:nvPr/>
        </p:nvSpPr>
        <p:spPr bwMode="auto">
          <a:xfrm>
            <a:off x="4982313" y="4079631"/>
            <a:ext cx="217131" cy="691661"/>
          </a:xfrm>
          <a:prstGeom prst="rightBrace">
            <a:avLst>
              <a:gd name="adj1" fmla="val 8000"/>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6" name="TextBox 10"/>
          <p:cNvSpPr>
            <a:spLocks noChangeArrowheads="1"/>
          </p:cNvSpPr>
          <p:nvPr/>
        </p:nvSpPr>
        <p:spPr bwMode="auto">
          <a:xfrm>
            <a:off x="5387019" y="4079631"/>
            <a:ext cx="1664671" cy="64633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dirty="0">
                <a:solidFill>
                  <a:schemeClr val="tx2"/>
                </a:solidFill>
                <a:cs typeface="Calibri" panose="020F0502020204030204" pitchFamily="34" charset="0"/>
              </a:rPr>
              <a:t>Default Constructor</a:t>
            </a:r>
          </a:p>
        </p:txBody>
      </p:sp>
    </p:spTree>
    <p:extLst>
      <p:ext uri="{BB962C8B-B14F-4D97-AF65-F5344CB8AC3E}">
        <p14:creationId xmlns:p14="http://schemas.microsoft.com/office/powerpoint/2010/main" val="289990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Constructors</a:t>
            </a:r>
          </a:p>
        </p:txBody>
      </p:sp>
      <p:sp>
        <p:nvSpPr>
          <p:cNvPr id="3" name="Content Placeholder 2"/>
          <p:cNvSpPr>
            <a:spLocks noGrp="1"/>
          </p:cNvSpPr>
          <p:nvPr>
            <p:ph idx="1"/>
          </p:nvPr>
        </p:nvSpPr>
        <p:spPr/>
        <p:txBody>
          <a:bodyPr/>
          <a:lstStyle/>
          <a:p>
            <a:pPr marL="0" indent="0">
              <a:spcBef>
                <a:spcPts val="1200"/>
              </a:spcBef>
              <a:spcAft>
                <a:spcPts val="600"/>
              </a:spcAft>
              <a:buNone/>
            </a:pPr>
            <a:r>
              <a:rPr lang="en-US" altLang="en-US" sz="1800" dirty="0">
                <a:solidFill>
                  <a:srgbClr val="000000"/>
                </a:solidFill>
                <a:cs typeface="Calibri" panose="020F0502020204030204" pitchFamily="34" charset="0"/>
              </a:rPr>
              <a:t>What is overloaded constructor?</a:t>
            </a:r>
          </a:p>
          <a:p>
            <a:pPr marL="0" indent="0">
              <a:spcBef>
                <a:spcPts val="1200"/>
              </a:spcBef>
              <a:spcAft>
                <a:spcPts val="600"/>
              </a:spcAft>
              <a:buNone/>
            </a:pPr>
            <a:r>
              <a:rPr lang="en-US" altLang="en-US" sz="1600" dirty="0">
                <a:solidFill>
                  <a:srgbClr val="000000"/>
                </a:solidFill>
                <a:cs typeface="Calibri" panose="020F0502020204030204" pitchFamily="34" charset="0"/>
              </a:rPr>
              <a:t>A default constructor with one or more arguments is called a overloaded constructor</a:t>
            </a:r>
          </a:p>
          <a:p>
            <a:pPr marL="0" indent="0">
              <a:spcBef>
                <a:spcPts val="1200"/>
              </a:spcBef>
              <a:spcAft>
                <a:spcPts val="600"/>
              </a:spcAft>
              <a:buNone/>
            </a:pPr>
            <a:r>
              <a:rPr lang="en-US" altLang="en-US" sz="1800" dirty="0">
                <a:solidFill>
                  <a:srgbClr val="000000"/>
                </a:solidFill>
                <a:cs typeface="Calibri" panose="020F0502020204030204" pitchFamily="34" charset="0"/>
              </a:rPr>
              <a:t>How to overload constructors?</a:t>
            </a:r>
          </a:p>
          <a:p>
            <a:pPr marL="457200" lvl="1" indent="0">
              <a:spcBef>
                <a:spcPts val="1200"/>
              </a:spcBef>
              <a:spcAft>
                <a:spcPts val="600"/>
              </a:spcAft>
              <a:buNone/>
            </a:pPr>
            <a:r>
              <a:rPr lang="en-US" altLang="en-US" sz="1600" dirty="0">
                <a:solidFill>
                  <a:srgbClr val="000000"/>
                </a:solidFill>
                <a:cs typeface="Calibri" panose="020F0502020204030204" pitchFamily="34" charset="0"/>
              </a:rPr>
              <a:t>Step 1: Create a method with the same name as the class name</a:t>
            </a:r>
          </a:p>
          <a:p>
            <a:pPr marL="457200" lvl="1" indent="0">
              <a:spcBef>
                <a:spcPts val="1200"/>
              </a:spcBef>
              <a:spcAft>
                <a:spcPts val="600"/>
              </a:spcAft>
              <a:buNone/>
            </a:pPr>
            <a:r>
              <a:rPr lang="en-US" altLang="en-US" sz="1600" dirty="0">
                <a:solidFill>
                  <a:srgbClr val="000000"/>
                </a:solidFill>
                <a:cs typeface="Calibri" panose="020F0502020204030204" pitchFamily="34" charset="0"/>
              </a:rPr>
              <a:t>Step 2: Do not provide any return type for the method created</a:t>
            </a:r>
          </a:p>
          <a:p>
            <a:pPr marL="457200" lvl="1" indent="0">
              <a:spcBef>
                <a:spcPts val="1200"/>
              </a:spcBef>
              <a:spcAft>
                <a:spcPts val="600"/>
              </a:spcAft>
              <a:buNone/>
            </a:pPr>
            <a:r>
              <a:rPr lang="en-US" altLang="en-US" sz="1600" dirty="0">
                <a:solidFill>
                  <a:srgbClr val="000000"/>
                </a:solidFill>
                <a:cs typeface="Calibri" panose="020F0502020204030204" pitchFamily="34" charset="0"/>
              </a:rPr>
              <a:t>Step 3: Add required number of arguments for the constructor (method) to create an overloaded constructor</a:t>
            </a:r>
          </a:p>
          <a:p>
            <a:pPr marL="457200" lvl="1" indent="0">
              <a:spcBef>
                <a:spcPts val="1200"/>
              </a:spcBef>
              <a:spcAft>
                <a:spcPts val="600"/>
              </a:spcAft>
              <a:buNone/>
            </a:pPr>
            <a:r>
              <a:rPr lang="en-US" altLang="en-US" sz="1600" dirty="0">
                <a:solidFill>
                  <a:srgbClr val="000000"/>
                </a:solidFill>
                <a:cs typeface="Calibri" panose="020F0502020204030204" pitchFamily="34" charset="0"/>
              </a:rPr>
              <a:t>Step 4: Any number of overloaded constructors can be created for a class.</a:t>
            </a:r>
            <a:endParaRPr lang="en-US" altLang="en-US" sz="1800" dirty="0"/>
          </a:p>
          <a:p>
            <a:pPr marL="0" indent="0">
              <a:buNone/>
            </a:pPr>
            <a:endParaRPr lang="en-US" dirty="0"/>
          </a:p>
        </p:txBody>
      </p:sp>
    </p:spTree>
    <p:extLst>
      <p:ext uri="{BB962C8B-B14F-4D97-AF65-F5344CB8AC3E}">
        <p14:creationId xmlns:p14="http://schemas.microsoft.com/office/powerpoint/2010/main" val="602075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How to overload constructor?</a:t>
            </a:r>
          </a:p>
        </p:txBody>
      </p:sp>
      <p:sp>
        <p:nvSpPr>
          <p:cNvPr id="3" name="Content Placeholder 2"/>
          <p:cNvSpPr>
            <a:spLocks noGrp="1"/>
          </p:cNvSpPr>
          <p:nvPr>
            <p:ph idx="1"/>
          </p:nvPr>
        </p:nvSpPr>
        <p:spPr/>
        <p:txBody>
          <a:bodyPr>
            <a:normAutofit/>
          </a:bodyPr>
          <a:lstStyle/>
          <a:p>
            <a:pPr marL="0" indent="0">
              <a:buNone/>
            </a:pPr>
            <a:r>
              <a:rPr lang="en-US" sz="1600" dirty="0"/>
              <a:t>Lets all create this class and overload the constructors as illustrated.</a:t>
            </a:r>
          </a:p>
        </p:txBody>
      </p:sp>
      <p:pic>
        <p:nvPicPr>
          <p:cNvPr id="4" name="Picture 3"/>
          <p:cNvPicPr>
            <a:picLocks noChangeAspect="1"/>
          </p:cNvPicPr>
          <p:nvPr/>
        </p:nvPicPr>
        <p:blipFill>
          <a:blip r:embed="rId2"/>
          <a:stretch>
            <a:fillRect/>
          </a:stretch>
        </p:blipFill>
        <p:spPr>
          <a:xfrm>
            <a:off x="515815" y="1908664"/>
            <a:ext cx="5322277" cy="4624529"/>
          </a:xfrm>
          <a:prstGeom prst="rect">
            <a:avLst/>
          </a:prstGeom>
        </p:spPr>
      </p:pic>
      <p:sp>
        <p:nvSpPr>
          <p:cNvPr id="5" name="Right Brace 6"/>
          <p:cNvSpPr>
            <a:spLocks/>
          </p:cNvSpPr>
          <p:nvPr/>
        </p:nvSpPr>
        <p:spPr bwMode="auto">
          <a:xfrm>
            <a:off x="5105397" y="2548354"/>
            <a:ext cx="187191" cy="457200"/>
          </a:xfrm>
          <a:prstGeom prst="rightBrace">
            <a:avLst>
              <a:gd name="adj1" fmla="val 8000"/>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6" name="TextBox 7"/>
          <p:cNvSpPr>
            <a:spLocks noChangeArrowheads="1"/>
          </p:cNvSpPr>
          <p:nvPr/>
        </p:nvSpPr>
        <p:spPr bwMode="auto">
          <a:xfrm>
            <a:off x="5486397" y="2514600"/>
            <a:ext cx="1934311" cy="307777"/>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dirty="0">
                <a:solidFill>
                  <a:schemeClr val="tx2"/>
                </a:solidFill>
                <a:cs typeface="Calibri" panose="020F0502020204030204" pitchFamily="34" charset="0"/>
              </a:rPr>
              <a:t>Default Constructor</a:t>
            </a:r>
          </a:p>
        </p:txBody>
      </p:sp>
      <p:sp>
        <p:nvSpPr>
          <p:cNvPr id="7" name="Right Brace 10"/>
          <p:cNvSpPr>
            <a:spLocks/>
          </p:cNvSpPr>
          <p:nvPr/>
        </p:nvSpPr>
        <p:spPr bwMode="auto">
          <a:xfrm>
            <a:off x="5808780" y="3124200"/>
            <a:ext cx="228600" cy="1524000"/>
          </a:xfrm>
          <a:prstGeom prst="rightBrace">
            <a:avLst>
              <a:gd name="adj1" fmla="val 7994"/>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8" name="TextBox 11"/>
          <p:cNvSpPr>
            <a:spLocks noChangeArrowheads="1"/>
          </p:cNvSpPr>
          <p:nvPr/>
        </p:nvSpPr>
        <p:spPr bwMode="auto">
          <a:xfrm>
            <a:off x="6113580" y="3863534"/>
            <a:ext cx="2362200" cy="307777"/>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dirty="0">
                <a:solidFill>
                  <a:schemeClr val="tx2"/>
                </a:solidFill>
                <a:cs typeface="Calibri" panose="020F0502020204030204" pitchFamily="34" charset="0"/>
              </a:rPr>
              <a:t>Overloaded Constructors</a:t>
            </a:r>
          </a:p>
        </p:txBody>
      </p:sp>
      <p:sp>
        <p:nvSpPr>
          <p:cNvPr id="9" name="Right Brace 14"/>
          <p:cNvSpPr>
            <a:spLocks/>
          </p:cNvSpPr>
          <p:nvPr/>
        </p:nvSpPr>
        <p:spPr bwMode="auto">
          <a:xfrm>
            <a:off x="5562600" y="4800600"/>
            <a:ext cx="152400" cy="762000"/>
          </a:xfrm>
          <a:prstGeom prst="rightBrace">
            <a:avLst>
              <a:gd name="adj1" fmla="val 7986"/>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10" name="TextBox 15"/>
          <p:cNvSpPr>
            <a:spLocks noChangeArrowheads="1"/>
          </p:cNvSpPr>
          <p:nvPr/>
        </p:nvSpPr>
        <p:spPr bwMode="auto">
          <a:xfrm>
            <a:off x="5867400" y="4953000"/>
            <a:ext cx="2590800" cy="52322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dirty="0">
                <a:solidFill>
                  <a:schemeClr val="tx2"/>
                </a:solidFill>
                <a:cs typeface="Calibri" panose="020F0502020204030204" pitchFamily="34" charset="0"/>
              </a:rPr>
              <a:t>Objects instantiated using different constructors</a:t>
            </a:r>
          </a:p>
        </p:txBody>
      </p:sp>
    </p:spTree>
    <p:extLst>
      <p:ext uri="{BB962C8B-B14F-4D97-AF65-F5344CB8AC3E}">
        <p14:creationId xmlns:p14="http://schemas.microsoft.com/office/powerpoint/2010/main" val="3392899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Reference</a:t>
            </a:r>
          </a:p>
        </p:txBody>
      </p:sp>
      <p:sp>
        <p:nvSpPr>
          <p:cNvPr id="3" name="Content Placeholder 2"/>
          <p:cNvSpPr>
            <a:spLocks noGrp="1"/>
          </p:cNvSpPr>
          <p:nvPr>
            <p:ph idx="1"/>
          </p:nvPr>
        </p:nvSpPr>
        <p:spPr/>
        <p:txBody>
          <a:bodyPr>
            <a:normAutofit/>
          </a:bodyPr>
          <a:lstStyle/>
          <a:p>
            <a:pPr marL="0" indent="0">
              <a:spcBef>
                <a:spcPts val="1200"/>
              </a:spcBef>
              <a:spcAft>
                <a:spcPts val="600"/>
              </a:spcAft>
              <a:buNone/>
            </a:pPr>
            <a:r>
              <a:rPr lang="en-US" altLang="en-US" sz="2600" dirty="0">
                <a:solidFill>
                  <a:srgbClr val="000000"/>
                </a:solidFill>
                <a:cs typeface="Calibri" panose="020F0502020204030204" pitchFamily="34" charset="0"/>
              </a:rPr>
              <a:t>The “this” keyword:</a:t>
            </a:r>
          </a:p>
          <a:p>
            <a:pPr marL="234950" lvl="1" indent="-234950">
              <a:spcBef>
                <a:spcPts val="600"/>
              </a:spcBef>
            </a:pPr>
            <a:r>
              <a:rPr lang="en-US" altLang="en-US" sz="1600" b="1" dirty="0">
                <a:solidFill>
                  <a:srgbClr val="000000"/>
                </a:solidFill>
                <a:cs typeface="Calibri" panose="020F0502020204030204" pitchFamily="34" charset="0"/>
              </a:rPr>
              <a:t>“this”</a:t>
            </a:r>
            <a:r>
              <a:rPr lang="en-US" altLang="en-US" sz="1600" dirty="0">
                <a:solidFill>
                  <a:srgbClr val="000000"/>
                </a:solidFill>
                <a:cs typeface="Calibri" panose="020F0502020204030204" pitchFamily="34" charset="0"/>
              </a:rPr>
              <a:t> refer to the </a:t>
            </a:r>
            <a:r>
              <a:rPr lang="en-US" altLang="en-US" sz="1600" b="1" dirty="0">
                <a:solidFill>
                  <a:srgbClr val="000000"/>
                </a:solidFill>
                <a:cs typeface="Calibri" panose="020F0502020204030204" pitchFamily="34" charset="0"/>
              </a:rPr>
              <a:t>current object</a:t>
            </a:r>
            <a:r>
              <a:rPr lang="en-US" altLang="en-US" sz="1600" dirty="0">
                <a:solidFill>
                  <a:srgbClr val="000000"/>
                </a:solidFill>
                <a:cs typeface="Calibri" panose="020F0502020204030204" pitchFamily="34" charset="0"/>
              </a:rPr>
              <a:t> instance itself.</a:t>
            </a:r>
          </a:p>
          <a:p>
            <a:pPr marL="234950" lvl="1" indent="-234950">
              <a:spcBef>
                <a:spcPts val="600"/>
              </a:spcBef>
            </a:pPr>
            <a:r>
              <a:rPr lang="en-US" altLang="en-US" sz="1600" dirty="0">
                <a:solidFill>
                  <a:srgbClr val="000000"/>
                </a:solidFill>
                <a:cs typeface="Calibri" panose="020F0502020204030204" pitchFamily="34" charset="0"/>
              </a:rPr>
              <a:t>It can be used for only instance variables and not for static or class variables</a:t>
            </a:r>
          </a:p>
          <a:p>
            <a:pPr marL="234950" lvl="1" indent="-234950">
              <a:spcBef>
                <a:spcPts val="600"/>
              </a:spcBef>
            </a:pPr>
            <a:r>
              <a:rPr lang="en-US" altLang="en-US" sz="1600" dirty="0">
                <a:solidFill>
                  <a:srgbClr val="000000"/>
                </a:solidFill>
                <a:cs typeface="Calibri" panose="020F0502020204030204" pitchFamily="34" charset="0"/>
              </a:rPr>
              <a:t>It is used for also invoking the overloaded constructors.</a:t>
            </a:r>
          </a:p>
          <a:p>
            <a:pPr marL="234950" lvl="1" indent="-234950">
              <a:spcBef>
                <a:spcPts val="600"/>
              </a:spcBef>
            </a:pPr>
            <a:r>
              <a:rPr lang="en-US" altLang="en-US" sz="1600" dirty="0">
                <a:solidFill>
                  <a:srgbClr val="000000"/>
                </a:solidFill>
                <a:cs typeface="Calibri" panose="020F0502020204030204" pitchFamily="34" charset="0"/>
              </a:rPr>
              <a:t>It is used to access the instance variables shadowed by the parameters in methods. Typically used with the encapsulated field.</a:t>
            </a:r>
          </a:p>
          <a:p>
            <a:pPr marL="0" lvl="1" indent="0">
              <a:spcBef>
                <a:spcPts val="600"/>
              </a:spcBef>
              <a:buNone/>
            </a:pPr>
            <a:r>
              <a:rPr lang="en-US" altLang="en-US" sz="1600" dirty="0">
                <a:solidFill>
                  <a:srgbClr val="000000"/>
                </a:solidFill>
                <a:cs typeface="Calibri" panose="020F0502020204030204" pitchFamily="34" charset="0"/>
              </a:rPr>
              <a:t>Example:  A method </a:t>
            </a:r>
            <a:r>
              <a:rPr lang="en-US" altLang="en-US" sz="1600" b="1" dirty="0" err="1">
                <a:solidFill>
                  <a:srgbClr val="000000"/>
                </a:solidFill>
                <a:cs typeface="Calibri" panose="020F0502020204030204" pitchFamily="34" charset="0"/>
              </a:rPr>
              <a:t>calculateTax</a:t>
            </a:r>
            <a:r>
              <a:rPr lang="en-US" altLang="en-US" sz="1600" dirty="0">
                <a:solidFill>
                  <a:srgbClr val="000000"/>
                </a:solidFill>
                <a:cs typeface="Calibri" panose="020F0502020204030204" pitchFamily="34" charset="0"/>
              </a:rPr>
              <a:t>  has a parameter </a:t>
            </a:r>
            <a:r>
              <a:rPr lang="en-US" altLang="en-US" sz="1600" i="1" dirty="0">
                <a:solidFill>
                  <a:srgbClr val="000000"/>
                </a:solidFill>
                <a:cs typeface="Calibri" panose="020F0502020204030204" pitchFamily="34" charset="0"/>
              </a:rPr>
              <a:t>salary</a:t>
            </a:r>
            <a:r>
              <a:rPr lang="en-US" altLang="en-US" sz="1600" dirty="0">
                <a:solidFill>
                  <a:srgbClr val="000000"/>
                </a:solidFill>
                <a:cs typeface="Calibri" panose="020F0502020204030204" pitchFamily="34" charset="0"/>
              </a:rPr>
              <a:t>, also the class has the instance variable </a:t>
            </a:r>
            <a:r>
              <a:rPr lang="en-US" altLang="en-US" sz="1600" i="1" dirty="0">
                <a:solidFill>
                  <a:srgbClr val="000000"/>
                </a:solidFill>
                <a:cs typeface="Calibri" panose="020F0502020204030204" pitchFamily="34" charset="0"/>
              </a:rPr>
              <a:t>salary. </a:t>
            </a:r>
            <a:r>
              <a:rPr lang="en-US" altLang="en-US" sz="1600" dirty="0">
                <a:solidFill>
                  <a:srgbClr val="000000"/>
                </a:solidFill>
                <a:cs typeface="Calibri" panose="020F0502020204030204" pitchFamily="34" charset="0"/>
              </a:rPr>
              <a:t>In the method if we refer using </a:t>
            </a:r>
            <a:r>
              <a:rPr lang="en-US" altLang="en-US" sz="1600" b="1" dirty="0">
                <a:solidFill>
                  <a:srgbClr val="000000"/>
                </a:solidFill>
                <a:cs typeface="Calibri" panose="020F0502020204030204" pitchFamily="34" charset="0"/>
              </a:rPr>
              <a:t>“</a:t>
            </a:r>
            <a:r>
              <a:rPr lang="en-US" altLang="en-US" sz="1600" b="1" i="1" dirty="0">
                <a:solidFill>
                  <a:srgbClr val="000000"/>
                </a:solidFill>
                <a:cs typeface="Calibri" panose="020F0502020204030204" pitchFamily="34" charset="0"/>
              </a:rPr>
              <a:t>this</a:t>
            </a:r>
            <a:r>
              <a:rPr lang="en-US" altLang="en-US" sz="1600" b="1" dirty="0">
                <a:solidFill>
                  <a:srgbClr val="000000"/>
                </a:solidFill>
                <a:cs typeface="Calibri" panose="020F0502020204030204" pitchFamily="34" charset="0"/>
              </a:rPr>
              <a:t>”</a:t>
            </a:r>
            <a:r>
              <a:rPr lang="en-US" altLang="en-US" sz="1600" dirty="0">
                <a:solidFill>
                  <a:srgbClr val="000000"/>
                </a:solidFill>
                <a:cs typeface="Calibri" panose="020F0502020204030204" pitchFamily="34" charset="0"/>
              </a:rPr>
              <a:t> keyword it means we are referring to instance variable.</a:t>
            </a:r>
            <a:endParaRPr lang="en-US" altLang="en-US" sz="1600" i="1" dirty="0">
              <a:solidFill>
                <a:srgbClr val="000000"/>
              </a:solidFill>
              <a:cs typeface="Calibri" panose="020F0502020204030204" pitchFamily="34" charset="0"/>
            </a:endParaRPr>
          </a:p>
          <a:p>
            <a:pPr marL="0" lvl="1" indent="0">
              <a:spcBef>
                <a:spcPts val="1200"/>
              </a:spcBef>
              <a:spcAft>
                <a:spcPts val="600"/>
              </a:spcAft>
              <a:buNone/>
            </a:pPr>
            <a:r>
              <a:rPr lang="en-US" altLang="en-US" sz="1700" dirty="0">
                <a:solidFill>
                  <a:srgbClr val="000000"/>
                </a:solidFill>
                <a:cs typeface="Calibri" panose="020F0502020204030204" pitchFamily="34" charset="0"/>
              </a:rPr>
              <a:t>Syntax:</a:t>
            </a:r>
          </a:p>
          <a:p>
            <a:pPr marL="0" lvl="1" indent="0">
              <a:spcBef>
                <a:spcPts val="1200"/>
              </a:spcBef>
              <a:spcAft>
                <a:spcPts val="600"/>
              </a:spcAft>
              <a:buNone/>
            </a:pPr>
            <a:r>
              <a:rPr lang="en-US" altLang="en-US" sz="2300" dirty="0">
                <a:solidFill>
                  <a:srgbClr val="FF0000"/>
                </a:solidFill>
                <a:cs typeface="Calibri" panose="020F0502020204030204" pitchFamily="34" charset="0"/>
              </a:rPr>
              <a:t>	</a:t>
            </a:r>
            <a:r>
              <a:rPr lang="en-US" altLang="en-US" sz="1700" dirty="0">
                <a:solidFill>
                  <a:srgbClr val="00B050"/>
                </a:solidFill>
                <a:cs typeface="Calibri" panose="020F0502020204030204" pitchFamily="34" charset="0"/>
              </a:rPr>
              <a:t>this.</a:t>
            </a:r>
            <a:r>
              <a:rPr lang="en-US" altLang="en-US" sz="1700" dirty="0">
                <a:solidFill>
                  <a:srgbClr val="0066FF"/>
                </a:solidFill>
                <a:cs typeface="Calibri" panose="020F0502020204030204" pitchFamily="34" charset="0"/>
              </a:rPr>
              <a:t>&lt;name of instance variable&gt;</a:t>
            </a:r>
          </a:p>
          <a:p>
            <a:pPr marL="0" lvl="2" indent="0">
              <a:spcBef>
                <a:spcPts val="1200"/>
              </a:spcBef>
              <a:spcAft>
                <a:spcPts val="600"/>
              </a:spcAft>
              <a:buNone/>
            </a:pPr>
            <a:r>
              <a:rPr lang="en-US" altLang="en-US" sz="1700" dirty="0">
                <a:solidFill>
                  <a:srgbClr val="00B050"/>
                </a:solidFill>
                <a:cs typeface="Calibri" panose="020F0502020204030204" pitchFamily="34" charset="0"/>
              </a:rPr>
              <a:t>	this</a:t>
            </a:r>
            <a:r>
              <a:rPr lang="en-US" altLang="en-US" sz="1700" dirty="0">
                <a:solidFill>
                  <a:srgbClr val="0066FF"/>
                </a:solidFill>
                <a:cs typeface="Calibri" panose="020F0502020204030204" pitchFamily="34" charset="0"/>
              </a:rPr>
              <a:t>.&lt;constructor Name&gt;&lt;arguments&gt;</a:t>
            </a:r>
            <a:endParaRPr lang="en-US" altLang="en-US" sz="1700" dirty="0">
              <a:solidFill>
                <a:srgbClr val="0066FF"/>
              </a:solidFill>
            </a:endParaRPr>
          </a:p>
          <a:p>
            <a:pPr marL="0" indent="0">
              <a:buNone/>
            </a:pPr>
            <a:endParaRPr lang="en-US" dirty="0"/>
          </a:p>
        </p:txBody>
      </p:sp>
    </p:spTree>
    <p:extLst>
      <p:ext uri="{BB962C8B-B14F-4D97-AF65-F5344CB8AC3E}">
        <p14:creationId xmlns:p14="http://schemas.microsoft.com/office/powerpoint/2010/main" val="4002659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reference - example</a:t>
            </a:r>
          </a:p>
        </p:txBody>
      </p:sp>
      <p:pic>
        <p:nvPicPr>
          <p:cNvPr id="4" name="Content Placeholder 3"/>
          <p:cNvPicPr>
            <a:picLocks noGrp="1" noChangeAspect="1"/>
          </p:cNvPicPr>
          <p:nvPr>
            <p:ph idx="1"/>
          </p:nvPr>
        </p:nvPicPr>
        <p:blipFill>
          <a:blip r:embed="rId2"/>
          <a:stretch>
            <a:fillRect/>
          </a:stretch>
        </p:blipFill>
        <p:spPr>
          <a:xfrm>
            <a:off x="703385" y="1793630"/>
            <a:ext cx="5006731" cy="4255478"/>
          </a:xfrm>
          <a:prstGeom prst="rect">
            <a:avLst/>
          </a:prstGeom>
        </p:spPr>
      </p:pic>
      <p:sp>
        <p:nvSpPr>
          <p:cNvPr id="5" name="Right Brace 8"/>
          <p:cNvSpPr>
            <a:spLocks/>
          </p:cNvSpPr>
          <p:nvPr/>
        </p:nvSpPr>
        <p:spPr bwMode="auto">
          <a:xfrm>
            <a:off x="5503989" y="4173415"/>
            <a:ext cx="205740" cy="1336431"/>
          </a:xfrm>
          <a:prstGeom prst="rightBrace">
            <a:avLst>
              <a:gd name="adj1" fmla="val 8000"/>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6" name="TextBox 9"/>
          <p:cNvSpPr>
            <a:spLocks noChangeArrowheads="1"/>
          </p:cNvSpPr>
          <p:nvPr/>
        </p:nvSpPr>
        <p:spPr bwMode="auto">
          <a:xfrm>
            <a:off x="5961189" y="4354757"/>
            <a:ext cx="2209796" cy="738664"/>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dirty="0">
                <a:solidFill>
                  <a:schemeClr val="tx2"/>
                </a:solidFill>
                <a:cs typeface="Calibri" panose="020F0502020204030204" pitchFamily="34" charset="0"/>
              </a:rPr>
              <a:t>The member variables are being referred using the this key word.</a:t>
            </a:r>
          </a:p>
        </p:txBody>
      </p:sp>
    </p:spTree>
    <p:extLst>
      <p:ext uri="{BB962C8B-B14F-4D97-AF65-F5344CB8AC3E}">
        <p14:creationId xmlns:p14="http://schemas.microsoft.com/office/powerpoint/2010/main" val="3034171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Chaining Constructor call using “this()”</a:t>
            </a:r>
          </a:p>
        </p:txBody>
      </p:sp>
      <p:sp>
        <p:nvSpPr>
          <p:cNvPr id="3" name="Content Placeholder 2"/>
          <p:cNvSpPr>
            <a:spLocks noGrp="1"/>
          </p:cNvSpPr>
          <p:nvPr>
            <p:ph idx="1"/>
          </p:nvPr>
        </p:nvSpPr>
        <p:spPr/>
        <p:txBody>
          <a:bodyPr/>
          <a:lstStyle/>
          <a:p>
            <a:pPr marL="0" indent="0">
              <a:spcBef>
                <a:spcPts val="1200"/>
              </a:spcBef>
              <a:spcAft>
                <a:spcPts val="600"/>
              </a:spcAft>
              <a:buNone/>
            </a:pPr>
            <a:r>
              <a:rPr lang="en-US" altLang="en-US" sz="2000" dirty="0">
                <a:solidFill>
                  <a:srgbClr val="000000"/>
                </a:solidFill>
                <a:cs typeface="Calibri" panose="020F0502020204030204" pitchFamily="34" charset="0"/>
              </a:rPr>
              <a:t>Chaining Constructor Calls:</a:t>
            </a:r>
          </a:p>
          <a:p>
            <a:pPr>
              <a:spcBef>
                <a:spcPts val="1200"/>
              </a:spcBef>
              <a:spcAft>
                <a:spcPts val="600"/>
              </a:spcAft>
            </a:pPr>
            <a:r>
              <a:rPr lang="en-US" altLang="en-US" sz="2000" dirty="0">
                <a:solidFill>
                  <a:srgbClr val="000000"/>
                </a:solidFill>
                <a:cs typeface="Calibri" panose="020F0502020204030204" pitchFamily="34" charset="0"/>
              </a:rPr>
              <a:t>Constructor calls can be chained, which mean you can call another constructor from a constructor of the same class.</a:t>
            </a:r>
          </a:p>
          <a:p>
            <a:pPr>
              <a:spcBef>
                <a:spcPts val="1200"/>
              </a:spcBef>
              <a:spcAft>
                <a:spcPts val="600"/>
              </a:spcAft>
            </a:pPr>
            <a:r>
              <a:rPr lang="en-US" altLang="en-US" sz="2000" dirty="0">
                <a:solidFill>
                  <a:srgbClr val="000000"/>
                </a:solidFill>
                <a:cs typeface="Calibri" panose="020F0502020204030204" pitchFamily="34" charset="0"/>
              </a:rPr>
              <a:t>You can use “this()” for invoking constructors from other constructor of a class.</a:t>
            </a:r>
          </a:p>
          <a:p>
            <a:pPr marL="0" indent="0">
              <a:spcBef>
                <a:spcPts val="1200"/>
              </a:spcBef>
              <a:spcAft>
                <a:spcPts val="600"/>
              </a:spcAft>
              <a:buNone/>
            </a:pPr>
            <a:r>
              <a:rPr lang="en-US" altLang="en-US" sz="2000" dirty="0">
                <a:solidFill>
                  <a:srgbClr val="000000"/>
                </a:solidFill>
                <a:cs typeface="Calibri" panose="020F0502020204030204" pitchFamily="34" charset="0"/>
              </a:rPr>
              <a:t>There are a few things to remember when using this() method constructor call:</a:t>
            </a:r>
          </a:p>
          <a:p>
            <a:pPr lvl="1">
              <a:spcBef>
                <a:spcPts val="1200"/>
              </a:spcBef>
              <a:spcAft>
                <a:spcPts val="600"/>
              </a:spcAft>
              <a:buFont typeface="Wingdings" panose="05000000000000000000" pitchFamily="2" charset="2"/>
              <a:buChar char="§"/>
            </a:pPr>
            <a:r>
              <a:rPr lang="en-US" altLang="en-US" sz="2000" dirty="0">
                <a:solidFill>
                  <a:srgbClr val="000000"/>
                </a:solidFill>
                <a:cs typeface="Calibri" panose="020F0502020204030204" pitchFamily="34" charset="0"/>
              </a:rPr>
              <a:t> When using “this()” constructor call, it must occur as the first statement in a constructor.</a:t>
            </a:r>
          </a:p>
          <a:p>
            <a:pPr lvl="1">
              <a:spcBef>
                <a:spcPts val="1200"/>
              </a:spcBef>
              <a:spcAft>
                <a:spcPts val="600"/>
              </a:spcAft>
              <a:buFont typeface="Wingdings" panose="05000000000000000000" pitchFamily="2" charset="2"/>
              <a:buChar char="§"/>
            </a:pPr>
            <a:r>
              <a:rPr lang="en-US" altLang="en-US" sz="2000" dirty="0">
                <a:solidFill>
                  <a:srgbClr val="000000"/>
                </a:solidFill>
                <a:cs typeface="Calibri" panose="020F0502020204030204" pitchFamily="34" charset="0"/>
              </a:rPr>
              <a:t>The “this()” call can then be followed by any other statements.</a:t>
            </a:r>
          </a:p>
          <a:p>
            <a:pPr marL="0" indent="0">
              <a:buNone/>
            </a:pPr>
            <a:endParaRPr lang="en-US" dirty="0"/>
          </a:p>
        </p:txBody>
      </p:sp>
    </p:spTree>
    <p:extLst>
      <p:ext uri="{BB962C8B-B14F-4D97-AF65-F5344CB8AC3E}">
        <p14:creationId xmlns:p14="http://schemas.microsoft.com/office/powerpoint/2010/main" val="304297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Constructor call</a:t>
            </a:r>
          </a:p>
        </p:txBody>
      </p:sp>
      <p:sp>
        <p:nvSpPr>
          <p:cNvPr id="3" name="Content Placeholder 2"/>
          <p:cNvSpPr>
            <a:spLocks noGrp="1"/>
          </p:cNvSpPr>
          <p:nvPr>
            <p:ph idx="1"/>
          </p:nvPr>
        </p:nvSpPr>
        <p:spPr/>
        <p:txBody>
          <a:bodyPr>
            <a:normAutofit/>
          </a:bodyPr>
          <a:lstStyle/>
          <a:p>
            <a:pPr marL="0" indent="0">
              <a:buNone/>
            </a:pPr>
            <a:r>
              <a:rPr lang="en-US" sz="1800" dirty="0"/>
              <a:t>Let us example of constructor chaining using “this()” reference.</a:t>
            </a:r>
          </a:p>
        </p:txBody>
      </p:sp>
      <p:pic>
        <p:nvPicPr>
          <p:cNvPr id="5" name="Picture 4"/>
          <p:cNvPicPr>
            <a:picLocks noChangeAspect="1"/>
          </p:cNvPicPr>
          <p:nvPr/>
        </p:nvPicPr>
        <p:blipFill>
          <a:blip r:embed="rId2"/>
          <a:stretch>
            <a:fillRect/>
          </a:stretch>
        </p:blipFill>
        <p:spPr>
          <a:xfrm>
            <a:off x="1029798" y="2161757"/>
            <a:ext cx="5724525" cy="3354266"/>
          </a:xfrm>
          <a:prstGeom prst="rect">
            <a:avLst/>
          </a:prstGeom>
        </p:spPr>
      </p:pic>
      <p:sp>
        <p:nvSpPr>
          <p:cNvPr id="6" name="Right Brace 6"/>
          <p:cNvSpPr>
            <a:spLocks/>
          </p:cNvSpPr>
          <p:nvPr/>
        </p:nvSpPr>
        <p:spPr bwMode="auto">
          <a:xfrm>
            <a:off x="4572000" y="3528645"/>
            <a:ext cx="198438" cy="533400"/>
          </a:xfrm>
          <a:prstGeom prst="rightBrace">
            <a:avLst>
              <a:gd name="adj1" fmla="val 797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7" name="TextBox 7"/>
          <p:cNvSpPr>
            <a:spLocks noChangeArrowheads="1"/>
          </p:cNvSpPr>
          <p:nvPr/>
        </p:nvSpPr>
        <p:spPr bwMode="auto">
          <a:xfrm>
            <a:off x="4876800" y="3376245"/>
            <a:ext cx="3657600" cy="73818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a:solidFill>
                  <a:schemeClr val="tx2"/>
                </a:solidFill>
                <a:cs typeface="Calibri" panose="020F0502020204030204" pitchFamily="34" charset="0"/>
              </a:rPr>
              <a:t>The overloaded constructor is being invoked by the default constructor using this()</a:t>
            </a:r>
          </a:p>
        </p:txBody>
      </p:sp>
    </p:spTree>
    <p:extLst>
      <p:ext uri="{BB962C8B-B14F-4D97-AF65-F5344CB8AC3E}">
        <p14:creationId xmlns:p14="http://schemas.microsoft.com/office/powerpoint/2010/main" val="2630184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3806170"/>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dirty="0"/>
              <a:t>Trainees to reflect the following topics before proceeding.</a:t>
            </a:r>
          </a:p>
          <a:p>
            <a:pPr marL="234950" indent="-234950">
              <a:spcBef>
                <a:spcPts val="800"/>
              </a:spcBef>
              <a:buFont typeface="Wingdings" panose="05000000000000000000" pitchFamily="2" charset="2"/>
              <a:buChar char="§"/>
            </a:pPr>
            <a:r>
              <a:rPr lang="en-US" altLang="zh-CN" sz="1600" dirty="0">
                <a:latin typeface="Arial" panose="020B0604020202020204" pitchFamily="34" charset="0"/>
                <a:sym typeface="Arial" panose="020B0604020202020204" pitchFamily="34" charset="0"/>
              </a:rPr>
              <a:t>What is a constructor?</a:t>
            </a:r>
          </a:p>
          <a:p>
            <a:pPr marL="234950" indent="-234950">
              <a:spcBef>
                <a:spcPts val="800"/>
              </a:spcBef>
              <a:buFont typeface="Wingdings" panose="05000000000000000000" pitchFamily="2" charset="2"/>
              <a:buChar char="§"/>
            </a:pPr>
            <a:r>
              <a:rPr lang="en-US" altLang="zh-CN" sz="1600" dirty="0">
                <a:latin typeface="Arial" panose="020B0604020202020204" pitchFamily="34" charset="0"/>
                <a:sym typeface="Arial" panose="020B0604020202020204" pitchFamily="34" charset="0"/>
              </a:rPr>
              <a:t>How to overload constructor?</a:t>
            </a:r>
          </a:p>
          <a:p>
            <a:pPr marL="234950" indent="-234950">
              <a:spcBef>
                <a:spcPts val="800"/>
              </a:spcBef>
              <a:buFont typeface="Wingdings" panose="05000000000000000000" pitchFamily="2" charset="2"/>
              <a:buChar char="§"/>
            </a:pPr>
            <a:r>
              <a:rPr lang="en-US" altLang="zh-CN" sz="1600" dirty="0">
                <a:latin typeface="Arial" panose="020B0604020202020204" pitchFamily="34" charset="0"/>
                <a:sym typeface="Arial" panose="020B0604020202020204" pitchFamily="34" charset="0"/>
              </a:rPr>
              <a:t>Can a constructor have return value?</a:t>
            </a:r>
          </a:p>
          <a:p>
            <a:pPr marL="234950" indent="-234950">
              <a:spcBef>
                <a:spcPts val="800"/>
              </a:spcBef>
              <a:buFont typeface="Wingdings" panose="05000000000000000000" pitchFamily="2" charset="2"/>
              <a:buChar char="§"/>
            </a:pPr>
            <a:r>
              <a:rPr lang="en-US" altLang="zh-CN" sz="1600" dirty="0">
                <a:latin typeface="Arial" panose="020B0604020202020204" pitchFamily="34" charset="0"/>
                <a:sym typeface="Arial" panose="020B0604020202020204" pitchFamily="34" charset="0"/>
              </a:rPr>
              <a:t>What is chaining of constructors? How can it be implemented?</a:t>
            </a:r>
          </a:p>
        </p:txBody>
      </p:sp>
    </p:spTree>
    <p:extLst>
      <p:ext uri="{BB962C8B-B14F-4D97-AF65-F5344CB8AC3E}">
        <p14:creationId xmlns:p14="http://schemas.microsoft.com/office/powerpoint/2010/main" val="3853932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lnSpcReduction="10000"/>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000" b="1" dirty="0">
                <a:solidFill>
                  <a:srgbClr val="C00000"/>
                </a:solidFill>
                <a:latin typeface="Trebuchet MS" panose="020B0603020202020204" pitchFamily="34" charset="0"/>
                <a:cs typeface="Gisha" panose="020B0502040204020203" pitchFamily="34" charset="-79"/>
              </a:rPr>
              <a:t>Access Specifier, Constructors &amp; Methods</a:t>
            </a:r>
            <a:endParaRPr lang="en-US" sz="6600" b="1" dirty="0">
              <a:solidFill>
                <a:srgbClr val="C00000"/>
              </a:solidFill>
              <a:latin typeface="Trebuchet MS" panose="020B0603020202020204" pitchFamily="34" charset="0"/>
              <a:cs typeface="Gisha" panose="020B0502040204020203" pitchFamily="34" charset="-79"/>
            </a:endParaRP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Access Modifier?</a:t>
            </a:r>
          </a:p>
        </p:txBody>
      </p:sp>
      <p:sp>
        <p:nvSpPr>
          <p:cNvPr id="3" name="Content Placeholder 2"/>
          <p:cNvSpPr>
            <a:spLocks noGrp="1"/>
          </p:cNvSpPr>
          <p:nvPr>
            <p:ph idx="1"/>
          </p:nvPr>
        </p:nvSpPr>
        <p:spPr/>
        <p:txBody>
          <a:bodyPr>
            <a:normAutofit/>
          </a:bodyPr>
          <a:lstStyle/>
          <a:p>
            <a:pPr marL="0" indent="0">
              <a:buNone/>
            </a:pPr>
            <a:r>
              <a:rPr lang="en-US" sz="2000" dirty="0"/>
              <a:t>What are access modifiers?</a:t>
            </a:r>
          </a:p>
          <a:p>
            <a:pPr marL="0" indent="0">
              <a:buNone/>
            </a:pPr>
            <a:r>
              <a:rPr lang="en-US" sz="2000" dirty="0"/>
              <a:t>    The scope of a variable/methods can be defined by using access modifiers.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000" dirty="0"/>
              <a:t>Analogy to the Facebook example:</a:t>
            </a:r>
          </a:p>
          <a:p>
            <a:pPr lvl="1">
              <a:buFont typeface="Wingdings" panose="05000000000000000000" pitchFamily="2" charset="2"/>
              <a:buChar char="§"/>
            </a:pPr>
            <a:r>
              <a:rPr lang="en-US" sz="1600" dirty="0"/>
              <a:t>School details can be made </a:t>
            </a:r>
            <a:r>
              <a:rPr lang="en-US" sz="1600" b="1" i="1" dirty="0">
                <a:solidFill>
                  <a:srgbClr val="C00000"/>
                </a:solidFill>
              </a:rPr>
              <a:t>public</a:t>
            </a:r>
            <a:r>
              <a:rPr lang="en-US" sz="1600" dirty="0"/>
              <a:t> (can be accessed by any class)</a:t>
            </a:r>
          </a:p>
          <a:p>
            <a:pPr lvl="1">
              <a:buFont typeface="Wingdings" panose="05000000000000000000" pitchFamily="2" charset="2"/>
              <a:buChar char="§"/>
            </a:pPr>
            <a:r>
              <a:rPr lang="en-US" sz="1600" dirty="0"/>
              <a:t>Age can be made </a:t>
            </a:r>
            <a:r>
              <a:rPr lang="en-US" sz="1600" b="1" i="1" dirty="0">
                <a:solidFill>
                  <a:srgbClr val="C00000"/>
                </a:solidFill>
              </a:rPr>
              <a:t>private</a:t>
            </a:r>
            <a:r>
              <a:rPr lang="en-US" sz="1600" dirty="0"/>
              <a:t> (to be accessed only by the same class)</a:t>
            </a:r>
          </a:p>
          <a:p>
            <a:pPr lvl="1">
              <a:buFont typeface="Wingdings" panose="05000000000000000000" pitchFamily="2" charset="2"/>
              <a:buChar char="§"/>
            </a:pPr>
            <a:r>
              <a:rPr lang="en-US" sz="1600" dirty="0"/>
              <a:t>Email Id can be made </a:t>
            </a:r>
            <a:r>
              <a:rPr lang="en-US" sz="1600" b="1" i="1" dirty="0">
                <a:solidFill>
                  <a:srgbClr val="C00000"/>
                </a:solidFill>
              </a:rPr>
              <a:t>default</a:t>
            </a:r>
            <a:r>
              <a:rPr lang="en-US" sz="1600" dirty="0"/>
              <a:t> (to be accessed only by the classes in same package)</a:t>
            </a:r>
          </a:p>
          <a:p>
            <a:pPr marL="0" indent="0">
              <a:buNone/>
            </a:pPr>
            <a:endParaRPr lang="en-US" sz="2200" dirty="0"/>
          </a:p>
        </p:txBody>
      </p:sp>
      <p:graphicFrame>
        <p:nvGraphicFramePr>
          <p:cNvPr id="5" name="Content Placeholder 3"/>
          <p:cNvGraphicFramePr>
            <a:graphicFrameLocks/>
          </p:cNvGraphicFramePr>
          <p:nvPr>
            <p:extLst>
              <p:ext uri="{D42A27DB-BD31-4B8C-83A1-F6EECF244321}">
                <p14:modId xmlns:p14="http://schemas.microsoft.com/office/powerpoint/2010/main" val="4061468159"/>
              </p:ext>
            </p:extLst>
          </p:nvPr>
        </p:nvGraphicFramePr>
        <p:xfrm>
          <a:off x="1473202" y="2461845"/>
          <a:ext cx="5959231" cy="2063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46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access</a:t>
            </a:r>
          </a:p>
        </p:txBody>
      </p:sp>
      <p:sp>
        <p:nvSpPr>
          <p:cNvPr id="5" name="Content Placeholder 4"/>
          <p:cNvSpPr>
            <a:spLocks noGrp="1"/>
          </p:cNvSpPr>
          <p:nvPr>
            <p:ph idx="1"/>
          </p:nvPr>
        </p:nvSpPr>
        <p:spPr/>
        <p:txBody>
          <a:bodyPr>
            <a:normAutofit lnSpcReduction="10000"/>
          </a:bodyPr>
          <a:lstStyle/>
          <a:p>
            <a:pPr marL="0" indent="0">
              <a:buNone/>
            </a:pPr>
            <a:r>
              <a:rPr lang="en-US" sz="2000" dirty="0"/>
              <a:t>What is public access?</a:t>
            </a:r>
          </a:p>
          <a:p>
            <a:pPr marL="0" indent="0">
              <a:buNone/>
            </a:pPr>
            <a:r>
              <a:rPr lang="en-US" sz="2000" b="1" dirty="0"/>
              <a:t>Public</a:t>
            </a:r>
            <a:r>
              <a:rPr lang="en-US" sz="2000" dirty="0"/>
              <a:t> access specifies that the class members (variables or methods) are accessible to </a:t>
            </a:r>
            <a:r>
              <a:rPr lang="en-US" sz="2000" b="1" i="1" dirty="0"/>
              <a:t>anyone</a:t>
            </a:r>
            <a:r>
              <a:rPr lang="en-US" sz="2000" dirty="0"/>
              <a:t>, both inside and outside the class and outside of the package.</a:t>
            </a:r>
          </a:p>
          <a:p>
            <a:pPr marL="0" indent="0">
              <a:buNone/>
            </a:pPr>
            <a:r>
              <a:rPr lang="en-US" sz="2000" dirty="0"/>
              <a:t>Syntax:	</a:t>
            </a:r>
            <a:r>
              <a:rPr lang="en-US" sz="2000" dirty="0">
                <a:solidFill>
                  <a:srgbClr val="00B050"/>
                </a:solidFill>
              </a:rPr>
              <a:t>public</a:t>
            </a:r>
            <a:r>
              <a:rPr lang="en-US" sz="2000" dirty="0"/>
              <a:t> </a:t>
            </a:r>
            <a:r>
              <a:rPr lang="en-US" sz="2000" dirty="0">
                <a:solidFill>
                  <a:srgbClr val="0000FF"/>
                </a:solidFill>
              </a:rPr>
              <a:t>&lt;methods/variable name&gt;</a:t>
            </a:r>
          </a:p>
          <a:p>
            <a:pPr marL="0" indent="0">
              <a:buNone/>
            </a:pPr>
            <a:r>
              <a:rPr lang="en-US" sz="2000" dirty="0"/>
              <a:t>Example:</a:t>
            </a:r>
          </a:p>
          <a:p>
            <a:pPr marL="0" indent="0">
              <a:buNone/>
            </a:pPr>
            <a:r>
              <a:rPr lang="en-US" sz="2000" dirty="0"/>
              <a:t>	public variable:</a:t>
            </a:r>
          </a:p>
          <a:p>
            <a:pPr marL="0" indent="0">
              <a:buNone/>
            </a:pPr>
            <a:r>
              <a:rPr lang="en-US" sz="2000" dirty="0"/>
              <a:t>		</a:t>
            </a:r>
            <a:r>
              <a:rPr lang="en-US" sz="2000" dirty="0">
                <a:solidFill>
                  <a:srgbClr val="00B050"/>
                </a:solidFill>
              </a:rPr>
              <a:t>public</a:t>
            </a:r>
            <a:r>
              <a:rPr lang="en-US" sz="2000" dirty="0"/>
              <a:t> </a:t>
            </a:r>
            <a:r>
              <a:rPr lang="en-US" sz="2000" dirty="0">
                <a:solidFill>
                  <a:srgbClr val="0000FF"/>
                </a:solidFill>
              </a:rPr>
              <a:t>int x = 0;</a:t>
            </a:r>
          </a:p>
          <a:p>
            <a:pPr marL="0" indent="0">
              <a:buNone/>
            </a:pPr>
            <a:r>
              <a:rPr lang="en-US" sz="2000" dirty="0">
                <a:solidFill>
                  <a:srgbClr val="0000FF"/>
                </a:solidFill>
              </a:rPr>
              <a:t>	</a:t>
            </a:r>
            <a:r>
              <a:rPr lang="en-US" sz="2000" dirty="0"/>
              <a:t>public methods:</a:t>
            </a:r>
          </a:p>
          <a:p>
            <a:pPr marL="0" indent="0">
              <a:buNone/>
            </a:pPr>
            <a:r>
              <a:rPr lang="en-US" sz="2000" dirty="0">
                <a:solidFill>
                  <a:srgbClr val="0000FF"/>
                </a:solidFill>
              </a:rPr>
              <a:t>		</a:t>
            </a:r>
            <a:r>
              <a:rPr lang="en-US" sz="2000" dirty="0">
                <a:solidFill>
                  <a:srgbClr val="00B050"/>
                </a:solidFill>
              </a:rPr>
              <a:t>public</a:t>
            </a:r>
            <a:r>
              <a:rPr lang="en-US" sz="2000" dirty="0">
                <a:solidFill>
                  <a:srgbClr val="0000FF"/>
                </a:solidFill>
              </a:rPr>
              <a:t> </a:t>
            </a:r>
            <a:r>
              <a:rPr lang="en-US" sz="2000" dirty="0" err="1">
                <a:solidFill>
                  <a:srgbClr val="0000FF"/>
                </a:solidFill>
              </a:rPr>
              <a:t>addNumbers</a:t>
            </a:r>
            <a:r>
              <a:rPr lang="en-US" sz="2000" dirty="0">
                <a:solidFill>
                  <a:srgbClr val="0000FF"/>
                </a:solidFill>
              </a:rPr>
              <a:t>(int a, int b){</a:t>
            </a:r>
          </a:p>
          <a:p>
            <a:pPr marL="0" indent="0">
              <a:buNone/>
            </a:pPr>
            <a:r>
              <a:rPr lang="en-US" sz="2000" dirty="0">
                <a:solidFill>
                  <a:srgbClr val="0000FF"/>
                </a:solidFill>
              </a:rPr>
              <a:t>		    //code block</a:t>
            </a:r>
          </a:p>
          <a:p>
            <a:pPr marL="0" indent="0">
              <a:buNone/>
            </a:pPr>
            <a:r>
              <a:rPr lang="en-US" sz="2000" dirty="0">
                <a:solidFill>
                  <a:srgbClr val="0000FF"/>
                </a:solidFill>
              </a:rPr>
              <a:t>		}</a:t>
            </a:r>
          </a:p>
        </p:txBody>
      </p:sp>
    </p:spTree>
    <p:extLst>
      <p:ext uri="{BB962C8B-B14F-4D97-AF65-F5344CB8AC3E}">
        <p14:creationId xmlns:p14="http://schemas.microsoft.com/office/powerpoint/2010/main" val="420480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449976"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solidFill>
                  <a:srgbClr val="FF0066"/>
                </a:solidFill>
              </a:rPr>
              <a:t>public access</a:t>
            </a:r>
          </a:p>
        </p:txBody>
      </p:sp>
      <p:sp>
        <p:nvSpPr>
          <p:cNvPr id="7" name="Content Placeholder 2"/>
          <p:cNvSpPr>
            <a:spLocks noGrp="1"/>
          </p:cNvSpPr>
          <p:nvPr>
            <p:ph idx="1"/>
          </p:nvPr>
        </p:nvSpPr>
        <p:spPr>
          <a:xfrm>
            <a:off x="406580" y="1642742"/>
            <a:ext cx="8280219" cy="4392297"/>
          </a:xfrm>
        </p:spPr>
        <p:txBody>
          <a:bodyPr>
            <a:normAutofit/>
          </a:bodyPr>
          <a:lstStyle/>
          <a:p>
            <a:pPr marL="0" indent="0">
              <a:buNone/>
            </a:pPr>
            <a:r>
              <a:rPr lang="en-US" sz="1800" dirty="0"/>
              <a:t>Illustration for public access:</a:t>
            </a:r>
          </a:p>
          <a:p>
            <a:r>
              <a:rPr lang="en-US" sz="1500" dirty="0"/>
              <a:t>Assume there are 4 java classes A, B, C and D.</a:t>
            </a:r>
          </a:p>
          <a:p>
            <a:r>
              <a:rPr lang="en-US" sz="1500" dirty="0"/>
              <a:t>Classes A &amp; B are in the same package where as C &amp; D is in a different package. D is a sub-class from A.</a:t>
            </a:r>
          </a:p>
          <a:p>
            <a:r>
              <a:rPr lang="en-US" sz="1500" dirty="0"/>
              <a:t>Class A has a public variable. Class B will be able to access the public variable in class A.</a:t>
            </a:r>
          </a:p>
          <a:p>
            <a:r>
              <a:rPr lang="en-US" sz="1500" dirty="0"/>
              <a:t>Class C &amp; D will be able to access the public variable in class A</a:t>
            </a:r>
            <a:endParaRPr lang="en-US" sz="1600" dirty="0"/>
          </a:p>
          <a:p>
            <a:pPr marL="0" indent="0">
              <a:buNone/>
            </a:pPr>
            <a:endParaRPr lang="en-US" dirty="0"/>
          </a:p>
        </p:txBody>
      </p:sp>
      <p:sp>
        <p:nvSpPr>
          <p:cNvPr id="8" name="Rectangle 7"/>
          <p:cNvSpPr/>
          <p:nvPr/>
        </p:nvSpPr>
        <p:spPr>
          <a:xfrm>
            <a:off x="726830" y="3645875"/>
            <a:ext cx="7549661" cy="2438400"/>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1019909" y="3856891"/>
            <a:ext cx="2895600"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4841631" y="3856892"/>
            <a:ext cx="3130061"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1274486"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2556031"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public</a:t>
            </a:r>
          </a:p>
        </p:txBody>
      </p:sp>
      <p:sp>
        <p:nvSpPr>
          <p:cNvPr id="13" name="Rectangle 12"/>
          <p:cNvSpPr/>
          <p:nvPr/>
        </p:nvSpPr>
        <p:spPr>
          <a:xfrm>
            <a:off x="5070231" y="4393807"/>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1331837" y="5673968"/>
            <a:ext cx="2278871"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Same package</a:t>
            </a:r>
          </a:p>
        </p:txBody>
      </p:sp>
      <p:sp>
        <p:nvSpPr>
          <p:cNvPr id="15" name="Rectangle 14"/>
          <p:cNvSpPr/>
          <p:nvPr/>
        </p:nvSpPr>
        <p:spPr>
          <a:xfrm>
            <a:off x="5259070" y="5673969"/>
            <a:ext cx="2278871"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Another package</a:t>
            </a:r>
          </a:p>
        </p:txBody>
      </p:sp>
      <p:sp>
        <p:nvSpPr>
          <p:cNvPr id="16" name="Rectangle 15"/>
          <p:cNvSpPr/>
          <p:nvPr/>
        </p:nvSpPr>
        <p:spPr>
          <a:xfrm>
            <a:off x="2638715" y="3911990"/>
            <a:ext cx="758673"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A.java</a:t>
            </a:r>
          </a:p>
        </p:txBody>
      </p:sp>
      <p:sp>
        <p:nvSpPr>
          <p:cNvPr id="17" name="Rectangle 16"/>
          <p:cNvSpPr/>
          <p:nvPr/>
        </p:nvSpPr>
        <p:spPr>
          <a:xfrm>
            <a:off x="1412042" y="3924886"/>
            <a:ext cx="834540"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B.java</a:t>
            </a:r>
          </a:p>
        </p:txBody>
      </p:sp>
      <p:sp>
        <p:nvSpPr>
          <p:cNvPr id="18" name="Rectangle 17"/>
          <p:cNvSpPr/>
          <p:nvPr/>
        </p:nvSpPr>
        <p:spPr>
          <a:xfrm>
            <a:off x="5208603" y="3892060"/>
            <a:ext cx="758673"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C.java</a:t>
            </a:r>
          </a:p>
        </p:txBody>
      </p:sp>
      <p:sp>
        <p:nvSpPr>
          <p:cNvPr id="21" name="Rectangle 20"/>
          <p:cNvSpPr/>
          <p:nvPr/>
        </p:nvSpPr>
        <p:spPr>
          <a:xfrm>
            <a:off x="6523886"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1"/>
          <p:cNvSpPr/>
          <p:nvPr/>
        </p:nvSpPr>
        <p:spPr>
          <a:xfrm>
            <a:off x="6431722" y="3938953"/>
            <a:ext cx="1264474"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 extends A</a:t>
            </a:r>
          </a:p>
        </p:txBody>
      </p:sp>
      <p:pic>
        <p:nvPicPr>
          <p:cNvPr id="24" name="Picture 2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53355" y="4689523"/>
            <a:ext cx="344072" cy="344072"/>
          </a:xfrm>
          <a:prstGeom prst="rect">
            <a:avLst/>
          </a:prstGeom>
        </p:spPr>
      </p:pic>
      <p:pic>
        <p:nvPicPr>
          <p:cNvPr id="26" name="Picture 2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415903" y="4653179"/>
            <a:ext cx="344072" cy="344072"/>
          </a:xfrm>
          <a:prstGeom prst="rect">
            <a:avLst/>
          </a:prstGeom>
        </p:spPr>
      </p:pic>
      <p:pic>
        <p:nvPicPr>
          <p:cNvPr id="27" name="Picture 2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926288" y="4689523"/>
            <a:ext cx="344072" cy="344072"/>
          </a:xfrm>
          <a:prstGeom prst="rect">
            <a:avLst/>
          </a:prstGeom>
        </p:spPr>
      </p:pic>
    </p:spTree>
    <p:extLst>
      <p:ext uri="{BB962C8B-B14F-4D97-AF65-F5344CB8AC3E}">
        <p14:creationId xmlns:p14="http://schemas.microsoft.com/office/powerpoint/2010/main" val="110308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access</a:t>
            </a:r>
          </a:p>
        </p:txBody>
      </p:sp>
      <p:sp>
        <p:nvSpPr>
          <p:cNvPr id="3" name="Content Placeholder 2"/>
          <p:cNvSpPr>
            <a:spLocks noGrp="1"/>
          </p:cNvSpPr>
          <p:nvPr>
            <p:ph idx="1"/>
          </p:nvPr>
        </p:nvSpPr>
        <p:spPr/>
        <p:txBody>
          <a:bodyPr>
            <a:normAutofit fontScale="92500" lnSpcReduction="10000"/>
          </a:bodyPr>
          <a:lstStyle/>
          <a:p>
            <a:pPr marL="0" indent="0">
              <a:buNone/>
            </a:pPr>
            <a:r>
              <a:rPr lang="en-US" sz="2200" dirty="0"/>
              <a:t>What is private access?</a:t>
            </a:r>
          </a:p>
          <a:p>
            <a:pPr marL="0" indent="0">
              <a:buNone/>
            </a:pPr>
            <a:r>
              <a:rPr lang="en-US" sz="2200" b="1" dirty="0"/>
              <a:t>Private</a:t>
            </a:r>
            <a:r>
              <a:rPr lang="en-US" sz="2200" dirty="0"/>
              <a:t> access specifies that the class members (variables or methods) are only accessible by the class in which they are defined. Cannot be accessed by any other class.</a:t>
            </a:r>
          </a:p>
          <a:p>
            <a:pPr marL="0" indent="0">
              <a:buNone/>
            </a:pPr>
            <a:r>
              <a:rPr lang="en-US" sz="2200" dirty="0"/>
              <a:t>Syntax:	</a:t>
            </a:r>
            <a:r>
              <a:rPr lang="en-US" sz="2200" dirty="0">
                <a:solidFill>
                  <a:srgbClr val="00B050"/>
                </a:solidFill>
              </a:rPr>
              <a:t>private</a:t>
            </a:r>
            <a:r>
              <a:rPr lang="en-US" sz="2200" dirty="0"/>
              <a:t> </a:t>
            </a:r>
            <a:r>
              <a:rPr lang="en-US" sz="2200" dirty="0">
                <a:solidFill>
                  <a:srgbClr val="0000FF"/>
                </a:solidFill>
              </a:rPr>
              <a:t>&lt;methods/variable name&gt;</a:t>
            </a:r>
          </a:p>
          <a:p>
            <a:pPr marL="0" indent="0">
              <a:buNone/>
            </a:pPr>
            <a:r>
              <a:rPr lang="en-US" sz="2200" dirty="0"/>
              <a:t>Example:</a:t>
            </a:r>
          </a:p>
          <a:p>
            <a:pPr marL="0" indent="0">
              <a:buNone/>
            </a:pPr>
            <a:r>
              <a:rPr lang="en-US" sz="2200" dirty="0"/>
              <a:t>	private variable:</a:t>
            </a:r>
          </a:p>
          <a:p>
            <a:pPr marL="0" indent="0">
              <a:buNone/>
            </a:pPr>
            <a:r>
              <a:rPr lang="en-US" sz="2200" dirty="0"/>
              <a:t>		</a:t>
            </a:r>
            <a:r>
              <a:rPr lang="en-US" sz="2200" dirty="0">
                <a:solidFill>
                  <a:srgbClr val="00B050"/>
                </a:solidFill>
              </a:rPr>
              <a:t>private</a:t>
            </a:r>
            <a:r>
              <a:rPr lang="en-US" sz="2200" dirty="0"/>
              <a:t> </a:t>
            </a:r>
            <a:r>
              <a:rPr lang="en-US" sz="2200" dirty="0">
                <a:solidFill>
                  <a:srgbClr val="0000FF"/>
                </a:solidFill>
              </a:rPr>
              <a:t>int x = 0;</a:t>
            </a:r>
          </a:p>
          <a:p>
            <a:pPr marL="0" indent="0">
              <a:buNone/>
            </a:pPr>
            <a:r>
              <a:rPr lang="en-US" sz="2200" dirty="0">
                <a:solidFill>
                  <a:srgbClr val="0000FF"/>
                </a:solidFill>
              </a:rPr>
              <a:t>	</a:t>
            </a:r>
            <a:r>
              <a:rPr lang="en-US" sz="2200" dirty="0"/>
              <a:t>private methods:</a:t>
            </a:r>
          </a:p>
          <a:p>
            <a:pPr marL="0" indent="0">
              <a:buNone/>
            </a:pPr>
            <a:r>
              <a:rPr lang="en-US" sz="2200" dirty="0">
                <a:solidFill>
                  <a:srgbClr val="0000FF"/>
                </a:solidFill>
              </a:rPr>
              <a:t>		</a:t>
            </a:r>
            <a:r>
              <a:rPr lang="en-US" sz="2200" dirty="0">
                <a:solidFill>
                  <a:srgbClr val="00B050"/>
                </a:solidFill>
              </a:rPr>
              <a:t>private</a:t>
            </a:r>
            <a:r>
              <a:rPr lang="en-US" sz="2200" dirty="0">
                <a:solidFill>
                  <a:srgbClr val="0000FF"/>
                </a:solidFill>
              </a:rPr>
              <a:t> </a:t>
            </a:r>
            <a:r>
              <a:rPr lang="en-US" sz="2200" dirty="0" err="1">
                <a:solidFill>
                  <a:srgbClr val="0000FF"/>
                </a:solidFill>
              </a:rPr>
              <a:t>addNumbers</a:t>
            </a:r>
            <a:r>
              <a:rPr lang="en-US" sz="2200" dirty="0">
                <a:solidFill>
                  <a:srgbClr val="0000FF"/>
                </a:solidFill>
              </a:rPr>
              <a:t>(int a, int b){</a:t>
            </a:r>
          </a:p>
          <a:p>
            <a:pPr marL="0" indent="0">
              <a:buNone/>
            </a:pPr>
            <a:r>
              <a:rPr lang="en-US" sz="2200" dirty="0">
                <a:solidFill>
                  <a:srgbClr val="0000FF"/>
                </a:solidFill>
              </a:rPr>
              <a:t>		    //code block</a:t>
            </a:r>
          </a:p>
          <a:p>
            <a:pPr marL="0" indent="0">
              <a:buNone/>
            </a:pPr>
            <a:r>
              <a:rPr lang="en-US" sz="2200" dirty="0">
                <a:solidFill>
                  <a:srgbClr val="0000FF"/>
                </a:solidFill>
              </a:rPr>
              <a:t>		}</a:t>
            </a:r>
          </a:p>
          <a:p>
            <a:pPr marL="0" indent="0">
              <a:buNone/>
            </a:pPr>
            <a:endParaRPr lang="en-US" dirty="0"/>
          </a:p>
        </p:txBody>
      </p:sp>
    </p:spTree>
    <p:extLst>
      <p:ext uri="{BB962C8B-B14F-4D97-AF65-F5344CB8AC3E}">
        <p14:creationId xmlns:p14="http://schemas.microsoft.com/office/powerpoint/2010/main" val="132645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449976"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solidFill>
                  <a:srgbClr val="FF0066"/>
                </a:solidFill>
              </a:rPr>
              <a:t>private access</a:t>
            </a:r>
          </a:p>
        </p:txBody>
      </p:sp>
      <p:sp>
        <p:nvSpPr>
          <p:cNvPr id="7" name="Content Placeholder 2"/>
          <p:cNvSpPr>
            <a:spLocks noGrp="1"/>
          </p:cNvSpPr>
          <p:nvPr>
            <p:ph idx="1"/>
          </p:nvPr>
        </p:nvSpPr>
        <p:spPr>
          <a:xfrm>
            <a:off x="406580" y="1642742"/>
            <a:ext cx="8280219" cy="4392297"/>
          </a:xfrm>
        </p:spPr>
        <p:txBody>
          <a:bodyPr>
            <a:normAutofit/>
          </a:bodyPr>
          <a:lstStyle/>
          <a:p>
            <a:pPr marL="0" indent="0">
              <a:buNone/>
            </a:pPr>
            <a:r>
              <a:rPr lang="en-US" sz="1800" dirty="0"/>
              <a:t>Illustration for protected access:</a:t>
            </a:r>
          </a:p>
          <a:p>
            <a:r>
              <a:rPr lang="en-US" sz="1500" dirty="0"/>
              <a:t>Class A has a </a:t>
            </a:r>
            <a:r>
              <a:rPr lang="en-US" sz="1500" b="1" dirty="0"/>
              <a:t>private</a:t>
            </a:r>
            <a:r>
              <a:rPr lang="en-US" sz="1500" dirty="0"/>
              <a:t> variable.</a:t>
            </a:r>
          </a:p>
          <a:p>
            <a:r>
              <a:rPr lang="en-US" sz="1500" dirty="0"/>
              <a:t>Class B will </a:t>
            </a:r>
            <a:r>
              <a:rPr lang="en-US" sz="1500" b="1" dirty="0"/>
              <a:t>not</a:t>
            </a:r>
            <a:r>
              <a:rPr lang="en-US" sz="1500" dirty="0"/>
              <a:t> be able to access the private variable in class A</a:t>
            </a:r>
          </a:p>
          <a:p>
            <a:r>
              <a:rPr lang="en-US" sz="1500" dirty="0"/>
              <a:t>Class C will </a:t>
            </a:r>
            <a:r>
              <a:rPr lang="en-US" sz="1500" b="1" dirty="0"/>
              <a:t>not</a:t>
            </a:r>
            <a:r>
              <a:rPr lang="en-US" sz="1500" dirty="0"/>
              <a:t> be able to access the private variable in class A</a:t>
            </a:r>
          </a:p>
          <a:p>
            <a:r>
              <a:rPr lang="en-US" sz="1500" dirty="0"/>
              <a:t>Class D will not be able to access the private since it is a subclass from class A</a:t>
            </a:r>
          </a:p>
          <a:p>
            <a:r>
              <a:rPr lang="en-US" sz="1500" dirty="0"/>
              <a:t>Only methods in class A can access the private variable in class A.</a:t>
            </a:r>
            <a:r>
              <a:rPr lang="en-US" sz="1600" dirty="0"/>
              <a:t> </a:t>
            </a:r>
          </a:p>
          <a:p>
            <a:pPr marL="0" indent="0">
              <a:buNone/>
            </a:pPr>
            <a:endParaRPr lang="en-US" dirty="0"/>
          </a:p>
        </p:txBody>
      </p:sp>
      <p:sp>
        <p:nvSpPr>
          <p:cNvPr id="8" name="Rectangle 7"/>
          <p:cNvSpPr/>
          <p:nvPr/>
        </p:nvSpPr>
        <p:spPr>
          <a:xfrm>
            <a:off x="726830" y="3645875"/>
            <a:ext cx="7549661" cy="2438400"/>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1019909" y="3856891"/>
            <a:ext cx="2895600"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4841631" y="3856892"/>
            <a:ext cx="3130061"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1274486"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2556031"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private</a:t>
            </a:r>
          </a:p>
        </p:txBody>
      </p:sp>
      <p:sp>
        <p:nvSpPr>
          <p:cNvPr id="13" name="Rectangle 12"/>
          <p:cNvSpPr/>
          <p:nvPr/>
        </p:nvSpPr>
        <p:spPr>
          <a:xfrm>
            <a:off x="5070231" y="4393807"/>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1331837" y="5673968"/>
            <a:ext cx="2278871"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Same package</a:t>
            </a:r>
          </a:p>
        </p:txBody>
      </p:sp>
      <p:sp>
        <p:nvSpPr>
          <p:cNvPr id="15" name="Rectangle 14"/>
          <p:cNvSpPr/>
          <p:nvPr/>
        </p:nvSpPr>
        <p:spPr>
          <a:xfrm>
            <a:off x="5259070" y="5673969"/>
            <a:ext cx="2278871"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Another package</a:t>
            </a:r>
          </a:p>
        </p:txBody>
      </p:sp>
      <p:sp>
        <p:nvSpPr>
          <p:cNvPr id="16" name="Rectangle 15"/>
          <p:cNvSpPr/>
          <p:nvPr/>
        </p:nvSpPr>
        <p:spPr>
          <a:xfrm>
            <a:off x="2638715" y="3911990"/>
            <a:ext cx="758673"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A.java</a:t>
            </a:r>
          </a:p>
        </p:txBody>
      </p:sp>
      <p:sp>
        <p:nvSpPr>
          <p:cNvPr id="17" name="Rectangle 16"/>
          <p:cNvSpPr/>
          <p:nvPr/>
        </p:nvSpPr>
        <p:spPr>
          <a:xfrm>
            <a:off x="1412042" y="3924886"/>
            <a:ext cx="834540"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B.java</a:t>
            </a:r>
          </a:p>
        </p:txBody>
      </p:sp>
      <p:sp>
        <p:nvSpPr>
          <p:cNvPr id="18" name="Rectangle 17"/>
          <p:cNvSpPr/>
          <p:nvPr/>
        </p:nvSpPr>
        <p:spPr>
          <a:xfrm>
            <a:off x="5208603" y="3892060"/>
            <a:ext cx="758673"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C.java</a:t>
            </a:r>
          </a:p>
        </p:txBody>
      </p:sp>
      <p:pic>
        <p:nvPicPr>
          <p:cNvPr id="20" name="Picture 1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5439510" y="4676874"/>
            <a:ext cx="369912" cy="369912"/>
          </a:xfrm>
          <a:prstGeom prst="rect">
            <a:avLst/>
          </a:prstGeom>
        </p:spPr>
      </p:pic>
      <p:sp>
        <p:nvSpPr>
          <p:cNvPr id="21" name="Rectangle 20"/>
          <p:cNvSpPr/>
          <p:nvPr/>
        </p:nvSpPr>
        <p:spPr>
          <a:xfrm>
            <a:off x="6523886" y="4393808"/>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1"/>
          <p:cNvSpPr/>
          <p:nvPr/>
        </p:nvSpPr>
        <p:spPr>
          <a:xfrm>
            <a:off x="6431722" y="3938953"/>
            <a:ext cx="1264474"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 extends A</a:t>
            </a:r>
          </a:p>
        </p:txBody>
      </p:sp>
      <p:pic>
        <p:nvPicPr>
          <p:cNvPr id="23" name="Picture 2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6879003" y="4689523"/>
            <a:ext cx="369912" cy="369912"/>
          </a:xfrm>
          <a:prstGeom prst="rect">
            <a:avLst/>
          </a:prstGeom>
        </p:spPr>
      </p:pic>
      <p:pic>
        <p:nvPicPr>
          <p:cNvPr id="25" name="Picture 2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1629909" y="4689523"/>
            <a:ext cx="369912" cy="369912"/>
          </a:xfrm>
          <a:prstGeom prst="rect">
            <a:avLst/>
          </a:prstGeom>
        </p:spPr>
      </p:pic>
    </p:spTree>
    <p:extLst>
      <p:ext uri="{BB962C8B-B14F-4D97-AF65-F5344CB8AC3E}">
        <p14:creationId xmlns:p14="http://schemas.microsoft.com/office/powerpoint/2010/main" val="25152110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1739</TotalTime>
  <Words>3053</Words>
  <Application>Microsoft Office PowerPoint</Application>
  <PresentationFormat>On-screen Show (4:3)</PresentationFormat>
  <Paragraphs>418</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Black</vt:lpstr>
      <vt:lpstr>Calibri</vt:lpstr>
      <vt:lpstr>Calibri Light</vt:lpstr>
      <vt:lpstr>Trebuchet MS</vt:lpstr>
      <vt:lpstr>Vivaldi</vt:lpstr>
      <vt:lpstr>Wingdings</vt:lpstr>
      <vt:lpstr>Office Theme</vt:lpstr>
      <vt:lpstr>JAVA @11</vt:lpstr>
      <vt:lpstr>Objective</vt:lpstr>
      <vt:lpstr>Access Modifier</vt:lpstr>
      <vt:lpstr>How is access level defined in Java?</vt:lpstr>
      <vt:lpstr>What is Access Modifier?</vt:lpstr>
      <vt:lpstr>Public access</vt:lpstr>
      <vt:lpstr>PowerPoint Presentation</vt:lpstr>
      <vt:lpstr>Private access</vt:lpstr>
      <vt:lpstr>PowerPoint Presentation</vt:lpstr>
      <vt:lpstr>Protected access</vt:lpstr>
      <vt:lpstr>PowerPoint Presentation</vt:lpstr>
      <vt:lpstr>Default access</vt:lpstr>
      <vt:lpstr>Modifiers in a nutshell</vt:lpstr>
      <vt:lpstr>Time To Reflect</vt:lpstr>
      <vt:lpstr>Methods</vt:lpstr>
      <vt:lpstr>Method declaration</vt:lpstr>
      <vt:lpstr>Encapsulation</vt:lpstr>
      <vt:lpstr>Encapsulation</vt:lpstr>
      <vt:lpstr>How is Encapsulation achieved?</vt:lpstr>
      <vt:lpstr>When encapsulation used?</vt:lpstr>
      <vt:lpstr>Exercise - Encapsulation</vt:lpstr>
      <vt:lpstr>Exercise - Encapsulation</vt:lpstr>
      <vt:lpstr>Returning values from a method</vt:lpstr>
      <vt:lpstr>Return from a method</vt:lpstr>
      <vt:lpstr>Return from a method</vt:lpstr>
      <vt:lpstr>Exercise for Methods.</vt:lpstr>
      <vt:lpstr>Exercise - Solution</vt:lpstr>
      <vt:lpstr>Time To Reflect</vt:lpstr>
      <vt:lpstr>Method Overloading</vt:lpstr>
      <vt:lpstr>Method Overloading</vt:lpstr>
      <vt:lpstr>Exercise – Method Overloading</vt:lpstr>
      <vt:lpstr>Exercise – Method Overloading</vt:lpstr>
      <vt:lpstr>static keyword</vt:lpstr>
      <vt:lpstr>static keyword</vt:lpstr>
      <vt:lpstr>Exercise – static variable</vt:lpstr>
      <vt:lpstr>PowerPoint Presentation</vt:lpstr>
      <vt:lpstr>What is a static method?</vt:lpstr>
      <vt:lpstr>Exercise – static method</vt:lpstr>
      <vt:lpstr>Time To Reflect</vt:lpstr>
      <vt:lpstr>Constructor</vt:lpstr>
      <vt:lpstr>Default Constructor</vt:lpstr>
      <vt:lpstr>Overloading Constructors</vt:lpstr>
      <vt:lpstr>Exercise – How to overload constructor?</vt:lpstr>
      <vt:lpstr>“this” Reference</vt:lpstr>
      <vt:lpstr>“this” reference - example</vt:lpstr>
      <vt:lpstr>Chaining Constructor call using “this()”</vt:lpstr>
      <vt:lpstr>“this()” Constructor call</vt:lpstr>
      <vt:lpstr>Time To Reflect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56</cp:revision>
  <dcterms:created xsi:type="dcterms:W3CDTF">2017-10-28T05:09:06Z</dcterms:created>
  <dcterms:modified xsi:type="dcterms:W3CDTF">2022-04-01T11:49:47Z</dcterms:modified>
</cp:coreProperties>
</file>