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C16EF1-4D71-402B-9053-A07F4A57E850}">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2" d="100"/>
          <a:sy n="82" d="100"/>
        </p:scale>
        <p:origin x="15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85347E9C-73B0-4000-B880-C0075BCB7FEA}"/>
    <pc:docChg chg="custSel delSld modSld modMainMaster modSection">
      <pc:chgData name="Marikannan Rajendran" userId="ddd1a9cbcb789ac2" providerId="LiveId" clId="{85347E9C-73B0-4000-B880-C0075BCB7FEA}" dt="2022-04-02T11:06:04.684" v="85" actId="2696"/>
      <pc:docMkLst>
        <pc:docMk/>
      </pc:docMkLst>
      <pc:sldChg chg="modSp mod">
        <pc:chgData name="Marikannan Rajendran" userId="ddd1a9cbcb789ac2" providerId="LiveId" clId="{85347E9C-73B0-4000-B880-C0075BCB7FEA}" dt="2022-04-02T11:03:54.208" v="15" actId="20577"/>
        <pc:sldMkLst>
          <pc:docMk/>
          <pc:sldMk cId="763898988" sldId="256"/>
        </pc:sldMkLst>
        <pc:spChg chg="mod">
          <ac:chgData name="Marikannan Rajendran" userId="ddd1a9cbcb789ac2" providerId="LiveId" clId="{85347E9C-73B0-4000-B880-C0075BCB7FEA}" dt="2022-04-02T11:03:54.208" v="15" actId="20577"/>
          <ac:spMkLst>
            <pc:docMk/>
            <pc:sldMk cId="763898988" sldId="256"/>
            <ac:spMk id="2" creationId="{68C5D659-9FD0-4308-9779-24E83492EF51}"/>
          </ac:spMkLst>
        </pc:spChg>
      </pc:sldChg>
      <pc:sldChg chg="del">
        <pc:chgData name="Marikannan Rajendran" userId="ddd1a9cbcb789ac2" providerId="LiveId" clId="{85347E9C-73B0-4000-B880-C0075BCB7FEA}" dt="2022-04-02T11:04:03.324" v="16" actId="2696"/>
        <pc:sldMkLst>
          <pc:docMk/>
          <pc:sldMk cId="1576961360" sldId="257"/>
        </pc:sldMkLst>
      </pc:sldChg>
      <pc:sldChg chg="modSp mod">
        <pc:chgData name="Marikannan Rajendran" userId="ddd1a9cbcb789ac2" providerId="LiveId" clId="{85347E9C-73B0-4000-B880-C0075BCB7FEA}" dt="2022-04-02T11:05:53.132" v="84" actId="20577"/>
        <pc:sldMkLst>
          <pc:docMk/>
          <pc:sldMk cId="3497350561" sldId="277"/>
        </pc:sldMkLst>
        <pc:spChg chg="mod">
          <ac:chgData name="Marikannan Rajendran" userId="ddd1a9cbcb789ac2" providerId="LiveId" clId="{85347E9C-73B0-4000-B880-C0075BCB7FEA}" dt="2022-04-02T11:05:53.132" v="84" actId="20577"/>
          <ac:spMkLst>
            <pc:docMk/>
            <pc:sldMk cId="3497350561" sldId="277"/>
            <ac:spMk id="2" creationId="{00000000-0000-0000-0000-000000000000}"/>
          </ac:spMkLst>
        </pc:spChg>
      </pc:sldChg>
      <pc:sldChg chg="del">
        <pc:chgData name="Marikannan Rajendran" userId="ddd1a9cbcb789ac2" providerId="LiveId" clId="{85347E9C-73B0-4000-B880-C0075BCB7FEA}" dt="2022-04-02T11:06:04.684" v="85" actId="2696"/>
        <pc:sldMkLst>
          <pc:docMk/>
          <pc:sldMk cId="588924025" sldId="279"/>
        </pc:sldMkLst>
      </pc:sldChg>
      <pc:sldChg chg="modSp mod">
        <pc:chgData name="Marikannan Rajendran" userId="ddd1a9cbcb789ac2" providerId="LiveId" clId="{85347E9C-73B0-4000-B880-C0075BCB7FEA}" dt="2022-04-02T11:05:17.759" v="28" actId="14100"/>
        <pc:sldMkLst>
          <pc:docMk/>
          <pc:sldMk cId="9680698" sldId="287"/>
        </pc:sldMkLst>
        <pc:spChg chg="mod">
          <ac:chgData name="Marikannan Rajendran" userId="ddd1a9cbcb789ac2" providerId="LiveId" clId="{85347E9C-73B0-4000-B880-C0075BCB7FEA}" dt="2022-04-02T11:05:17.759" v="28" actId="14100"/>
          <ac:spMkLst>
            <pc:docMk/>
            <pc:sldMk cId="9680698" sldId="287"/>
            <ac:spMk id="2" creationId="{6CAD2E73-C25E-4764-B546-F3ED6E4D31C8}"/>
          </ac:spMkLst>
        </pc:spChg>
        <pc:spChg chg="mod">
          <ac:chgData name="Marikannan Rajendran" userId="ddd1a9cbcb789ac2" providerId="LiveId" clId="{85347E9C-73B0-4000-B880-C0075BCB7FEA}" dt="2022-04-02T11:04:59.323" v="27" actId="20577"/>
          <ac:spMkLst>
            <pc:docMk/>
            <pc:sldMk cId="9680698" sldId="287"/>
            <ac:spMk id="3" creationId="{A5143FB2-84DC-471E-BF9F-CBB7A102485B}"/>
          </ac:spMkLst>
        </pc:spChg>
      </pc:sldChg>
      <pc:sldMasterChg chg="modSp modSldLayout">
        <pc:chgData name="Marikannan Rajendran" userId="ddd1a9cbcb789ac2" providerId="LiveId" clId="{85347E9C-73B0-4000-B880-C0075BCB7FEA}" dt="2022-04-02T11:03:38.631" v="7" actId="207"/>
        <pc:sldMasterMkLst>
          <pc:docMk/>
          <pc:sldMasterMk cId="2244574538" sldId="2147483660"/>
        </pc:sldMasterMkLst>
        <pc:spChg chg="mod">
          <ac:chgData name="Marikannan Rajendran" userId="ddd1a9cbcb789ac2" providerId="LiveId" clId="{85347E9C-73B0-4000-B880-C0075BCB7FEA}" dt="2022-04-02T11:03:38.631" v="7" actId="207"/>
          <ac:spMkLst>
            <pc:docMk/>
            <pc:sldMasterMk cId="2244574538" sldId="2147483660"/>
            <ac:spMk id="2" creationId="{00000000-0000-0000-0000-000000000000}"/>
          </ac:spMkLst>
        </pc:spChg>
        <pc:sldLayoutChg chg="delSp modSp mod">
          <pc:chgData name="Marikannan Rajendran" userId="ddd1a9cbcb789ac2" providerId="LiveId" clId="{85347E9C-73B0-4000-B880-C0075BCB7FEA}" dt="2022-04-02T11:02:55.045" v="2" actId="207"/>
          <pc:sldLayoutMkLst>
            <pc:docMk/>
            <pc:sldMasterMk cId="2244574538" sldId="2147483660"/>
            <pc:sldLayoutMk cId="3977884183" sldId="2147483661"/>
          </pc:sldLayoutMkLst>
          <pc:spChg chg="mod">
            <ac:chgData name="Marikannan Rajendran" userId="ddd1a9cbcb789ac2" providerId="LiveId" clId="{85347E9C-73B0-4000-B880-C0075BCB7FEA}" dt="2022-04-02T11:02:55.045" v="2" actId="207"/>
            <ac:spMkLst>
              <pc:docMk/>
              <pc:sldMasterMk cId="2244574538" sldId="2147483660"/>
              <pc:sldLayoutMk cId="3977884183" sldId="2147483661"/>
              <ac:spMk id="3" creationId="{00000000-0000-0000-0000-000000000000}"/>
            </ac:spMkLst>
          </pc:spChg>
          <pc:spChg chg="del">
            <ac:chgData name="Marikannan Rajendran" userId="ddd1a9cbcb789ac2" providerId="LiveId" clId="{85347E9C-73B0-4000-B880-C0075BCB7FEA}" dt="2022-04-02T11:02:44.857" v="1" actId="478"/>
            <ac:spMkLst>
              <pc:docMk/>
              <pc:sldMasterMk cId="2244574538" sldId="2147483660"/>
              <pc:sldLayoutMk cId="3977884183" sldId="2147483661"/>
              <ac:spMk id="7" creationId="{F569EBE9-4EE9-47C4-B377-387B3F0B8C02}"/>
            </ac:spMkLst>
          </pc:spChg>
          <pc:picChg chg="del">
            <ac:chgData name="Marikannan Rajendran" userId="ddd1a9cbcb789ac2" providerId="LiveId" clId="{85347E9C-73B0-4000-B880-C0075BCB7FEA}" dt="2022-04-02T11:02:42.693" v="0" actId="478"/>
            <ac:picMkLst>
              <pc:docMk/>
              <pc:sldMasterMk cId="2244574538" sldId="2147483660"/>
              <pc:sldLayoutMk cId="3977884183" sldId="2147483661"/>
              <ac:picMk id="9" creationId="{5E9C83F6-D7B5-471D-AB60-5F6FCEFC878F}"/>
            </ac:picMkLst>
          </pc:picChg>
        </pc:sldLayoutChg>
        <pc:sldLayoutChg chg="delSp mod">
          <pc:chgData name="Marikannan Rajendran" userId="ddd1a9cbcb789ac2" providerId="LiveId" clId="{85347E9C-73B0-4000-B880-C0075BCB7FEA}" dt="2022-04-02T11:02:58.072" v="3" actId="478"/>
          <pc:sldLayoutMkLst>
            <pc:docMk/>
            <pc:sldMasterMk cId="2244574538" sldId="2147483660"/>
            <pc:sldLayoutMk cId="1641131575" sldId="2147483662"/>
          </pc:sldLayoutMkLst>
          <pc:picChg chg="del">
            <ac:chgData name="Marikannan Rajendran" userId="ddd1a9cbcb789ac2" providerId="LiveId" clId="{85347E9C-73B0-4000-B880-C0075BCB7FEA}" dt="2022-04-02T11:02:58.072" v="3"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85347E9C-73B0-4000-B880-C0075BCB7FEA}" dt="2022-04-02T11:03:27.237" v="6" actId="207"/>
          <pc:sldLayoutMkLst>
            <pc:docMk/>
            <pc:sldMasterMk cId="2244574538" sldId="2147483660"/>
            <pc:sldLayoutMk cId="4248001129" sldId="2147483666"/>
          </pc:sldLayoutMkLst>
          <pc:spChg chg="del">
            <ac:chgData name="Marikannan Rajendran" userId="ddd1a9cbcb789ac2" providerId="LiveId" clId="{85347E9C-73B0-4000-B880-C0075BCB7FEA}" dt="2022-04-02T11:03:21.709" v="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85347E9C-73B0-4000-B880-C0075BCB7FEA}" dt="2022-04-02T11:03:27.237" v="6" actId="207"/>
            <ac:spMkLst>
              <pc:docMk/>
              <pc:sldMasterMk cId="2244574538" sldId="2147483660"/>
              <pc:sldLayoutMk cId="4248001129" sldId="2147483666"/>
              <ac:spMk id="11" creationId="{8CD5EADA-9502-4460-AA3D-6317BC7F2CA7}"/>
            </ac:spMkLst>
          </pc:spChg>
          <pc:picChg chg="del">
            <ac:chgData name="Marikannan Rajendran" userId="ddd1a9cbcb789ac2" providerId="LiveId" clId="{85347E9C-73B0-4000-B880-C0075BCB7FEA}" dt="2022-04-02T11:03:18.816" v="4"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386279544"/>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err="1"/>
                        <a:t>R,Marikannan</a:t>
                      </a:r>
                      <a:r>
                        <a:rPr lang="en-US" dirty="0"/>
                        <a:t>(EO1025) / </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21-Nov-2016</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006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Inheritance</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java.lang.Object</a:t>
            </a:r>
          </a:p>
        </p:txBody>
      </p:sp>
      <p:sp>
        <p:nvSpPr>
          <p:cNvPr id="4" name="Rectangle 6"/>
          <p:cNvSpPr>
            <a:spLocks noChangeArrowheads="1"/>
          </p:cNvSpPr>
          <p:nvPr/>
        </p:nvSpPr>
        <p:spPr bwMode="auto">
          <a:xfrm>
            <a:off x="715108" y="1771650"/>
            <a:ext cx="7573107"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346075">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indent="284163">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indent="0">
              <a:spcBef>
                <a:spcPts val="1200"/>
              </a:spcBef>
            </a:pPr>
            <a:r>
              <a:rPr lang="en-US" altLang="en-US" i="1" dirty="0">
                <a:solidFill>
                  <a:srgbClr val="000000"/>
                </a:solidFill>
                <a:cs typeface="Calibri" panose="020F0502020204030204" pitchFamily="34" charset="0"/>
              </a:rPr>
              <a:t>Object</a:t>
            </a:r>
            <a:r>
              <a:rPr lang="en-US" altLang="en-US" b="0" dirty="0">
                <a:solidFill>
                  <a:srgbClr val="000000"/>
                </a:solidFill>
                <a:cs typeface="Calibri" panose="020F0502020204030204" pitchFamily="34" charset="0"/>
              </a:rPr>
              <a:t> class is mother of all classes, residing in “</a:t>
            </a:r>
            <a:r>
              <a:rPr lang="en-US" altLang="en-US" b="0" i="1" dirty="0" err="1">
                <a:solidFill>
                  <a:srgbClr val="002060"/>
                </a:solidFill>
                <a:cs typeface="Calibri" panose="020F0502020204030204" pitchFamily="34" charset="0"/>
              </a:rPr>
              <a:t>java.lang</a:t>
            </a:r>
            <a:r>
              <a:rPr lang="en-US" altLang="en-US" b="0" i="1" dirty="0">
                <a:solidFill>
                  <a:srgbClr val="002060"/>
                </a:solidFill>
                <a:cs typeface="Calibri" panose="020F0502020204030204" pitchFamily="34" charset="0"/>
              </a:rPr>
              <a:t>”</a:t>
            </a:r>
            <a:r>
              <a:rPr lang="en-US" altLang="en-US" b="0" dirty="0">
                <a:solidFill>
                  <a:srgbClr val="000000"/>
                </a:solidFill>
                <a:cs typeface="Calibri" panose="020F0502020204030204" pitchFamily="34" charset="0"/>
              </a:rPr>
              <a:t> package.</a:t>
            </a:r>
          </a:p>
          <a:p>
            <a:pPr marL="285750" lvl="1" indent="-285750">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In Java language, all classes are subclass (extended) of the Object super class.</a:t>
            </a:r>
          </a:p>
          <a:p>
            <a:pPr marL="285750" lvl="1" indent="-285750">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Object class does not have a parent class.</a:t>
            </a:r>
          </a:p>
          <a:p>
            <a:pPr marL="285750" indent="-285750">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Object class implements behavior common to all classes including the ones that you write.</a:t>
            </a:r>
          </a:p>
          <a:p>
            <a:pPr marL="0" indent="0">
              <a:spcBef>
                <a:spcPts val="1200"/>
              </a:spcBef>
            </a:pPr>
            <a:r>
              <a:rPr lang="en-US" altLang="en-US" b="0" dirty="0">
                <a:solidFill>
                  <a:srgbClr val="000000"/>
                </a:solidFill>
                <a:cs typeface="Calibri" panose="020F0502020204030204" pitchFamily="34" charset="0"/>
              </a:rPr>
              <a:t>Following are some of the important methods of </a:t>
            </a:r>
            <a:r>
              <a:rPr lang="en-US" altLang="en-US" i="1" dirty="0">
                <a:solidFill>
                  <a:srgbClr val="000000"/>
                </a:solidFill>
                <a:cs typeface="Calibri" panose="020F0502020204030204" pitchFamily="34" charset="0"/>
              </a:rPr>
              <a:t>Object</a:t>
            </a:r>
            <a:r>
              <a:rPr lang="en-US" altLang="en-US" b="0" dirty="0">
                <a:solidFill>
                  <a:srgbClr val="000000"/>
                </a:solidFill>
                <a:cs typeface="Calibri" panose="020F0502020204030204" pitchFamily="34" charset="0"/>
              </a:rPr>
              <a:t> class,</a:t>
            </a:r>
          </a:p>
          <a:p>
            <a:pPr marL="0" lvl="1" indent="0">
              <a:spcBef>
                <a:spcPts val="1200"/>
              </a:spcBef>
              <a:buClr>
                <a:schemeClr val="tx1"/>
              </a:buClr>
              <a:buFont typeface="Wingdings" panose="05000000000000000000" pitchFamily="2" charset="2"/>
              <a:buChar char="§"/>
            </a:pPr>
            <a:r>
              <a:rPr lang="en-US" altLang="en-US" b="0" dirty="0">
                <a:solidFill>
                  <a:srgbClr val="000000"/>
                </a:solidFill>
                <a:cs typeface="Calibri" panose="020F0502020204030204" pitchFamily="34" charset="0"/>
              </a:rPr>
              <a:t> </a:t>
            </a:r>
            <a:r>
              <a:rPr lang="en-US" altLang="en-US" dirty="0" err="1">
                <a:solidFill>
                  <a:srgbClr val="002060"/>
                </a:solidFill>
                <a:cs typeface="Calibri" panose="020F0502020204030204" pitchFamily="34" charset="0"/>
              </a:rPr>
              <a:t>getClass</a:t>
            </a:r>
            <a:r>
              <a:rPr lang="en-US" altLang="en-US" dirty="0">
                <a:solidFill>
                  <a:srgbClr val="002060"/>
                </a:solidFill>
                <a:cs typeface="Calibri" panose="020F0502020204030204" pitchFamily="34" charset="0"/>
              </a:rPr>
              <a:t>()</a:t>
            </a:r>
            <a:r>
              <a:rPr lang="en-US" altLang="en-US" b="0" dirty="0">
                <a:solidFill>
                  <a:srgbClr val="000000"/>
                </a:solidFill>
                <a:cs typeface="Calibri" panose="020F0502020204030204" pitchFamily="34" charset="0"/>
              </a:rPr>
              <a:t> – Returns the runtime class of an Object.</a:t>
            </a:r>
          </a:p>
          <a:p>
            <a:pPr marL="0" lvl="1" indent="0">
              <a:spcBef>
                <a:spcPts val="1200"/>
              </a:spcBef>
              <a:buClr>
                <a:schemeClr val="tx1"/>
              </a:buClr>
              <a:buFont typeface="Wingdings" panose="05000000000000000000" pitchFamily="2" charset="2"/>
              <a:buChar char="§"/>
            </a:pPr>
            <a:r>
              <a:rPr lang="en-US" altLang="en-US" dirty="0">
                <a:solidFill>
                  <a:srgbClr val="002060"/>
                </a:solidFill>
                <a:cs typeface="Calibri" panose="020F0502020204030204" pitchFamily="34" charset="0"/>
              </a:rPr>
              <a:t> equals()</a:t>
            </a:r>
            <a:r>
              <a:rPr lang="en-US" altLang="en-US" b="0" dirty="0">
                <a:solidFill>
                  <a:srgbClr val="000000"/>
                </a:solidFill>
                <a:cs typeface="Calibri" panose="020F0502020204030204" pitchFamily="34" charset="0"/>
              </a:rPr>
              <a:t> – Compares two objects to check if they are the equal.</a:t>
            </a:r>
          </a:p>
          <a:p>
            <a:pPr marL="0" lvl="1" indent="0">
              <a:spcBef>
                <a:spcPts val="1200"/>
              </a:spcBef>
              <a:buClr>
                <a:schemeClr val="tx1"/>
              </a:buClr>
              <a:buFont typeface="Wingdings" panose="05000000000000000000" pitchFamily="2" charset="2"/>
              <a:buChar char="§"/>
            </a:pPr>
            <a:r>
              <a:rPr lang="en-US" altLang="en-US" dirty="0">
                <a:solidFill>
                  <a:srgbClr val="002060"/>
                </a:solidFill>
                <a:cs typeface="Calibri" panose="020F0502020204030204" pitchFamily="34" charset="0"/>
              </a:rPr>
              <a:t> </a:t>
            </a:r>
            <a:r>
              <a:rPr lang="en-US" altLang="en-US" dirty="0" err="1">
                <a:solidFill>
                  <a:srgbClr val="002060"/>
                </a:solidFill>
                <a:cs typeface="Calibri" panose="020F0502020204030204" pitchFamily="34" charset="0"/>
              </a:rPr>
              <a:t>toString</a:t>
            </a:r>
            <a:r>
              <a:rPr lang="en-US" altLang="en-US" dirty="0">
                <a:solidFill>
                  <a:srgbClr val="002060"/>
                </a:solidFill>
                <a:cs typeface="Calibri" panose="020F0502020204030204" pitchFamily="34" charset="0"/>
              </a:rPr>
              <a:t>()</a:t>
            </a:r>
            <a:r>
              <a:rPr lang="en-US" altLang="en-US" b="0" dirty="0">
                <a:solidFill>
                  <a:srgbClr val="000000"/>
                </a:solidFill>
                <a:cs typeface="Calibri" panose="020F0502020204030204" pitchFamily="34" charset="0"/>
              </a:rPr>
              <a:t> – Returns a String representation of the object.</a:t>
            </a:r>
            <a:endParaRPr lang="en-US" altLang="en-US" sz="1600" dirty="0"/>
          </a:p>
        </p:txBody>
      </p:sp>
    </p:spTree>
    <p:extLst>
      <p:ext uri="{BB962C8B-B14F-4D97-AF65-F5344CB8AC3E}">
        <p14:creationId xmlns:p14="http://schemas.microsoft.com/office/powerpoint/2010/main" val="147397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class &amp; Sub class</a:t>
            </a:r>
          </a:p>
        </p:txBody>
      </p:sp>
      <p:sp>
        <p:nvSpPr>
          <p:cNvPr id="4" name="Rectangle 6"/>
          <p:cNvSpPr>
            <a:spLocks noChangeArrowheads="1"/>
          </p:cNvSpPr>
          <p:nvPr/>
        </p:nvSpPr>
        <p:spPr bwMode="auto">
          <a:xfrm>
            <a:off x="597877" y="1676400"/>
            <a:ext cx="4050324" cy="1371600"/>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rPr>
              <a:t>What is a super class?</a:t>
            </a:r>
          </a:p>
          <a:p>
            <a:pPr>
              <a:spcBef>
                <a:spcPts val="1200"/>
              </a:spcBef>
            </a:pPr>
            <a:r>
              <a:rPr lang="en-US" altLang="en-US" b="0" dirty="0">
                <a:solidFill>
                  <a:srgbClr val="000000"/>
                </a:solidFill>
              </a:rPr>
              <a:t>Any class </a:t>
            </a:r>
            <a:r>
              <a:rPr lang="en-US" altLang="en-US" dirty="0">
                <a:solidFill>
                  <a:srgbClr val="000000"/>
                </a:solidFill>
              </a:rPr>
              <a:t>preceding</a:t>
            </a:r>
            <a:r>
              <a:rPr lang="en-US" altLang="en-US" b="0" dirty="0">
                <a:solidFill>
                  <a:srgbClr val="000000"/>
                </a:solidFill>
              </a:rPr>
              <a:t> a specific class in the class hierarchy is the super class. It is also called as </a:t>
            </a:r>
            <a:r>
              <a:rPr lang="en-US" altLang="en-US" dirty="0">
                <a:solidFill>
                  <a:srgbClr val="000000"/>
                </a:solidFill>
              </a:rPr>
              <a:t>parent</a:t>
            </a:r>
            <a:r>
              <a:rPr lang="en-US" altLang="en-US" b="0" dirty="0">
                <a:solidFill>
                  <a:srgbClr val="000000"/>
                </a:solidFill>
              </a:rPr>
              <a:t> class.</a:t>
            </a:r>
            <a:endParaRPr lang="en-US" altLang="en-US" dirty="0"/>
          </a:p>
        </p:txBody>
      </p:sp>
      <p:sp>
        <p:nvSpPr>
          <p:cNvPr id="5" name="Rectangle 4"/>
          <p:cNvSpPr>
            <a:spLocks noChangeArrowheads="1"/>
          </p:cNvSpPr>
          <p:nvPr/>
        </p:nvSpPr>
        <p:spPr bwMode="auto">
          <a:xfrm>
            <a:off x="4876799" y="1676400"/>
            <a:ext cx="3012831" cy="1354217"/>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rPr>
              <a:t>What is a sub class?</a:t>
            </a:r>
          </a:p>
          <a:p>
            <a:pPr>
              <a:spcBef>
                <a:spcPts val="1200"/>
              </a:spcBef>
            </a:pPr>
            <a:r>
              <a:rPr lang="en-US" altLang="en-US" b="0" dirty="0">
                <a:solidFill>
                  <a:srgbClr val="000000"/>
                </a:solidFill>
              </a:rPr>
              <a:t>Any class </a:t>
            </a:r>
            <a:r>
              <a:rPr lang="en-US" altLang="en-US" dirty="0">
                <a:solidFill>
                  <a:srgbClr val="000000"/>
                </a:solidFill>
              </a:rPr>
              <a:t>following</a:t>
            </a:r>
            <a:r>
              <a:rPr lang="en-US" altLang="en-US" b="0" dirty="0">
                <a:solidFill>
                  <a:srgbClr val="000000"/>
                </a:solidFill>
              </a:rPr>
              <a:t> a specific class in the class hierarchy.</a:t>
            </a:r>
          </a:p>
        </p:txBody>
      </p:sp>
      <p:grpSp>
        <p:nvGrpSpPr>
          <p:cNvPr id="6" name="Group 5"/>
          <p:cNvGrpSpPr>
            <a:grpSpLocks/>
          </p:cNvGrpSpPr>
          <p:nvPr/>
        </p:nvGrpSpPr>
        <p:grpSpPr bwMode="auto">
          <a:xfrm>
            <a:off x="890825" y="3277234"/>
            <a:ext cx="3517052" cy="2919731"/>
            <a:chOff x="738425" y="634"/>
            <a:chExt cx="3517052" cy="2919731"/>
          </a:xfrm>
        </p:grpSpPr>
        <p:sp>
          <p:nvSpPr>
            <p:cNvPr id="7" name="AutoShape 6"/>
            <p:cNvSpPr>
              <a:spLocks noChangeArrowheads="1"/>
            </p:cNvSpPr>
            <p:nvPr/>
          </p:nvSpPr>
          <p:spPr bwMode="auto">
            <a:xfrm>
              <a:off x="2236708" y="634"/>
              <a:ext cx="1152524" cy="768350"/>
            </a:xfrm>
            <a:prstGeom prst="roundRect">
              <a:avLst>
                <a:gd name="adj" fmla="val 10000"/>
              </a:avLst>
            </a:prstGeom>
            <a:solidFill>
              <a:srgbClr val="4F81BD"/>
            </a:solidFill>
            <a:ln w="25400">
              <a:solidFill>
                <a:srgbClr val="FFFFFF"/>
              </a:solidFill>
              <a:round/>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8" name="Rectangle 7"/>
            <p:cNvSpPr>
              <a:spLocks noChangeArrowheads="1"/>
            </p:cNvSpPr>
            <p:nvPr/>
          </p:nvSpPr>
          <p:spPr bwMode="auto">
            <a:xfrm>
              <a:off x="2259212" y="23138"/>
              <a:ext cx="1107516" cy="72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95250" rIns="95250" bIns="9525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500">
                  <a:solidFill>
                    <a:srgbClr val="FFFFFF"/>
                  </a:solidFill>
                  <a:latin typeface="Calibri" panose="020F0502020204030204" pitchFamily="34" charset="0"/>
                  <a:cs typeface="Calibri" panose="020F0502020204030204" pitchFamily="34" charset="0"/>
                  <a:sym typeface="Calibri" panose="020F0502020204030204" pitchFamily="34" charset="0"/>
                </a:rPr>
                <a:t>Object</a:t>
              </a:r>
            </a:p>
          </p:txBody>
        </p:sp>
        <p:sp>
          <p:nvSpPr>
            <p:cNvPr id="9" name="Unknown Shape"/>
            <p:cNvSpPr>
              <a:spLocks/>
            </p:cNvSpPr>
            <p:nvPr/>
          </p:nvSpPr>
          <p:spPr bwMode="auto">
            <a:xfrm>
              <a:off x="2063829" y="768984"/>
              <a:ext cx="749141" cy="307340"/>
            </a:xfrm>
            <a:custGeom>
              <a:avLst/>
              <a:gdLst>
                <a:gd name="T0" fmla="*/ 749141 w 749141"/>
                <a:gd name="T1" fmla="*/ 0 h 307340"/>
                <a:gd name="T2" fmla="*/ 749141 w 749141"/>
                <a:gd name="T3" fmla="*/ 153670 h 307340"/>
                <a:gd name="T4" fmla="*/ 0 w 749141"/>
                <a:gd name="T5" fmla="*/ 153670 h 307340"/>
                <a:gd name="T6" fmla="*/ 0 w 749141"/>
                <a:gd name="T7" fmla="*/ 307340 h 307340"/>
                <a:gd name="T8" fmla="*/ 0 60000 65536"/>
                <a:gd name="T9" fmla="*/ 0 60000 65536"/>
                <a:gd name="T10" fmla="*/ 0 60000 65536"/>
                <a:gd name="T11" fmla="*/ 0 60000 65536"/>
                <a:gd name="T12" fmla="*/ 0 w 749141"/>
                <a:gd name="T13" fmla="*/ 0 h 307340"/>
                <a:gd name="T14" fmla="*/ 749141 w 749141"/>
                <a:gd name="T15" fmla="*/ 307340 h 307340"/>
              </a:gdLst>
              <a:ahLst/>
              <a:cxnLst>
                <a:cxn ang="T8">
                  <a:pos x="T0" y="T1"/>
                </a:cxn>
                <a:cxn ang="T9">
                  <a:pos x="T2" y="T3"/>
                </a:cxn>
                <a:cxn ang="T10">
                  <a:pos x="T4" y="T5"/>
                </a:cxn>
                <a:cxn ang="T11">
                  <a:pos x="T6" y="T7"/>
                </a:cxn>
              </a:cxnLst>
              <a:rect l="T12" t="T13" r="T14" b="T15"/>
              <a:pathLst>
                <a:path w="749141" h="307340">
                  <a:moveTo>
                    <a:pt x="749141" y="0"/>
                  </a:moveTo>
                  <a:lnTo>
                    <a:pt x="749141" y="153670"/>
                  </a:lnTo>
                  <a:lnTo>
                    <a:pt x="0" y="153670"/>
                  </a:lnTo>
                  <a:lnTo>
                    <a:pt x="0" y="307340"/>
                  </a:lnTo>
                </a:path>
              </a:pathLst>
            </a:custGeom>
            <a:noFill/>
            <a:ln w="25400">
              <a:solidFill>
                <a:srgbClr val="C0504C"/>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0" name="AutoShape 9"/>
            <p:cNvSpPr>
              <a:spLocks noChangeArrowheads="1"/>
            </p:cNvSpPr>
            <p:nvPr/>
          </p:nvSpPr>
          <p:spPr bwMode="auto">
            <a:xfrm>
              <a:off x="1487566" y="1076324"/>
              <a:ext cx="1152524" cy="768350"/>
            </a:xfrm>
            <a:prstGeom prst="roundRect">
              <a:avLst>
                <a:gd name="adj" fmla="val 10000"/>
              </a:avLst>
            </a:prstGeom>
            <a:solidFill>
              <a:srgbClr val="C0504C"/>
            </a:solidFill>
            <a:ln w="25400">
              <a:solidFill>
                <a:srgbClr val="FFFFFF"/>
              </a:solidFill>
              <a:round/>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1" name="Rectangle 10"/>
            <p:cNvSpPr>
              <a:spLocks noChangeArrowheads="1"/>
            </p:cNvSpPr>
            <p:nvPr/>
          </p:nvSpPr>
          <p:spPr bwMode="auto">
            <a:xfrm>
              <a:off x="1314686" y="1098828"/>
              <a:ext cx="1498284" cy="72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95250" rIns="95250" bIns="9525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500" dirty="0">
                  <a:solidFill>
                    <a:srgbClr val="FFFFFF"/>
                  </a:solidFill>
                  <a:latin typeface="Calibri" panose="020F0502020204030204" pitchFamily="34" charset="0"/>
                  <a:cs typeface="Calibri" panose="020F0502020204030204" pitchFamily="34" charset="0"/>
                  <a:sym typeface="Calibri" panose="020F0502020204030204" pitchFamily="34" charset="0"/>
                </a:rPr>
                <a:t>Class A</a:t>
              </a:r>
            </a:p>
          </p:txBody>
        </p:sp>
        <p:sp>
          <p:nvSpPr>
            <p:cNvPr id="12" name="Unknown Shape"/>
            <p:cNvSpPr>
              <a:spLocks/>
            </p:cNvSpPr>
            <p:nvPr/>
          </p:nvSpPr>
          <p:spPr bwMode="auto">
            <a:xfrm>
              <a:off x="1314688" y="1844675"/>
              <a:ext cx="749141" cy="307340"/>
            </a:xfrm>
            <a:custGeom>
              <a:avLst/>
              <a:gdLst>
                <a:gd name="T0" fmla="*/ 749141 w 749141"/>
                <a:gd name="T1" fmla="*/ 0 h 307340"/>
                <a:gd name="T2" fmla="*/ 749141 w 749141"/>
                <a:gd name="T3" fmla="*/ 153670 h 307340"/>
                <a:gd name="T4" fmla="*/ 0 w 749141"/>
                <a:gd name="T5" fmla="*/ 153670 h 307340"/>
                <a:gd name="T6" fmla="*/ 0 w 749141"/>
                <a:gd name="T7" fmla="*/ 307340 h 307340"/>
                <a:gd name="T8" fmla="*/ 0 60000 65536"/>
                <a:gd name="T9" fmla="*/ 0 60000 65536"/>
                <a:gd name="T10" fmla="*/ 0 60000 65536"/>
                <a:gd name="T11" fmla="*/ 0 60000 65536"/>
                <a:gd name="T12" fmla="*/ 0 w 749141"/>
                <a:gd name="T13" fmla="*/ 0 h 307340"/>
                <a:gd name="T14" fmla="*/ 749141 w 749141"/>
                <a:gd name="T15" fmla="*/ 307340 h 307340"/>
              </a:gdLst>
              <a:ahLst/>
              <a:cxnLst>
                <a:cxn ang="T8">
                  <a:pos x="T0" y="T1"/>
                </a:cxn>
                <a:cxn ang="T9">
                  <a:pos x="T2" y="T3"/>
                </a:cxn>
                <a:cxn ang="T10">
                  <a:pos x="T4" y="T5"/>
                </a:cxn>
                <a:cxn ang="T11">
                  <a:pos x="T6" y="T7"/>
                </a:cxn>
              </a:cxnLst>
              <a:rect l="T12" t="T13" r="T14" b="T15"/>
              <a:pathLst>
                <a:path w="749141" h="307340">
                  <a:moveTo>
                    <a:pt x="749141" y="0"/>
                  </a:moveTo>
                  <a:lnTo>
                    <a:pt x="749141" y="153670"/>
                  </a:lnTo>
                  <a:lnTo>
                    <a:pt x="0" y="153670"/>
                  </a:lnTo>
                  <a:lnTo>
                    <a:pt x="0" y="307340"/>
                  </a:lnTo>
                </a:path>
              </a:pathLst>
            </a:custGeom>
            <a:noFill/>
            <a:ln w="25400">
              <a:solidFill>
                <a:srgbClr val="9BBB59"/>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3" name="AutoShape 12"/>
            <p:cNvSpPr>
              <a:spLocks noChangeArrowheads="1"/>
            </p:cNvSpPr>
            <p:nvPr/>
          </p:nvSpPr>
          <p:spPr bwMode="auto">
            <a:xfrm>
              <a:off x="738425" y="2152015"/>
              <a:ext cx="1152524" cy="768350"/>
            </a:xfrm>
            <a:prstGeom prst="roundRect">
              <a:avLst>
                <a:gd name="adj" fmla="val 10000"/>
              </a:avLst>
            </a:prstGeom>
            <a:solidFill>
              <a:srgbClr val="9BBB59"/>
            </a:solidFill>
            <a:ln w="25400">
              <a:solidFill>
                <a:srgbClr val="FFFFFF"/>
              </a:solidFill>
              <a:round/>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4" name="Rectangle 13"/>
            <p:cNvSpPr>
              <a:spLocks noChangeArrowheads="1"/>
            </p:cNvSpPr>
            <p:nvPr/>
          </p:nvSpPr>
          <p:spPr bwMode="auto">
            <a:xfrm>
              <a:off x="760929" y="2174519"/>
              <a:ext cx="1107516" cy="72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95250" rIns="95250" bIns="9525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500">
                  <a:solidFill>
                    <a:srgbClr val="FFFFFF"/>
                  </a:solidFill>
                  <a:latin typeface="Calibri" panose="020F0502020204030204" pitchFamily="34" charset="0"/>
                  <a:cs typeface="Calibri" panose="020F0502020204030204" pitchFamily="34" charset="0"/>
                  <a:sym typeface="Calibri" panose="020F0502020204030204" pitchFamily="34" charset="0"/>
                </a:rPr>
                <a:t>Class B</a:t>
              </a:r>
            </a:p>
          </p:txBody>
        </p:sp>
        <p:sp>
          <p:nvSpPr>
            <p:cNvPr id="15" name="Unknown Shape"/>
            <p:cNvSpPr>
              <a:spLocks/>
            </p:cNvSpPr>
            <p:nvPr/>
          </p:nvSpPr>
          <p:spPr bwMode="auto">
            <a:xfrm>
              <a:off x="2063829" y="1844675"/>
              <a:ext cx="749141" cy="307340"/>
            </a:xfrm>
            <a:custGeom>
              <a:avLst/>
              <a:gdLst>
                <a:gd name="T0" fmla="*/ 0 w 749141"/>
                <a:gd name="T1" fmla="*/ 0 h 307340"/>
                <a:gd name="T2" fmla="*/ 0 w 749141"/>
                <a:gd name="T3" fmla="*/ 153670 h 307340"/>
                <a:gd name="T4" fmla="*/ 749141 w 749141"/>
                <a:gd name="T5" fmla="*/ 153670 h 307340"/>
                <a:gd name="T6" fmla="*/ 749141 w 749141"/>
                <a:gd name="T7" fmla="*/ 307340 h 307340"/>
                <a:gd name="T8" fmla="*/ 0 60000 65536"/>
                <a:gd name="T9" fmla="*/ 0 60000 65536"/>
                <a:gd name="T10" fmla="*/ 0 60000 65536"/>
                <a:gd name="T11" fmla="*/ 0 60000 65536"/>
                <a:gd name="T12" fmla="*/ 0 w 749141"/>
                <a:gd name="T13" fmla="*/ 0 h 307340"/>
                <a:gd name="T14" fmla="*/ 749141 w 749141"/>
                <a:gd name="T15" fmla="*/ 307340 h 307340"/>
              </a:gdLst>
              <a:ahLst/>
              <a:cxnLst>
                <a:cxn ang="T8">
                  <a:pos x="T0" y="T1"/>
                </a:cxn>
                <a:cxn ang="T9">
                  <a:pos x="T2" y="T3"/>
                </a:cxn>
                <a:cxn ang="T10">
                  <a:pos x="T4" y="T5"/>
                </a:cxn>
                <a:cxn ang="T11">
                  <a:pos x="T6" y="T7"/>
                </a:cxn>
              </a:cxnLst>
              <a:rect l="T12" t="T13" r="T14" b="T15"/>
              <a:pathLst>
                <a:path w="749141" h="307340">
                  <a:moveTo>
                    <a:pt x="0" y="0"/>
                  </a:moveTo>
                  <a:lnTo>
                    <a:pt x="0" y="153670"/>
                  </a:lnTo>
                  <a:lnTo>
                    <a:pt x="749141" y="153670"/>
                  </a:lnTo>
                  <a:lnTo>
                    <a:pt x="749141" y="307340"/>
                  </a:lnTo>
                </a:path>
              </a:pathLst>
            </a:custGeom>
            <a:noFill/>
            <a:ln w="25400">
              <a:solidFill>
                <a:srgbClr val="9BBB59"/>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6" name="AutoShape 15"/>
            <p:cNvSpPr>
              <a:spLocks noChangeArrowheads="1"/>
            </p:cNvSpPr>
            <p:nvPr/>
          </p:nvSpPr>
          <p:spPr bwMode="auto">
            <a:xfrm>
              <a:off x="2236708" y="2152015"/>
              <a:ext cx="1152524" cy="768350"/>
            </a:xfrm>
            <a:prstGeom prst="roundRect">
              <a:avLst>
                <a:gd name="adj" fmla="val 10000"/>
              </a:avLst>
            </a:prstGeom>
            <a:solidFill>
              <a:srgbClr val="9BBB59"/>
            </a:solidFill>
            <a:ln w="25400">
              <a:solidFill>
                <a:srgbClr val="FFFFFF"/>
              </a:solidFill>
              <a:round/>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7" name="Rectangle 16"/>
            <p:cNvSpPr>
              <a:spLocks noChangeArrowheads="1"/>
            </p:cNvSpPr>
            <p:nvPr/>
          </p:nvSpPr>
          <p:spPr bwMode="auto">
            <a:xfrm>
              <a:off x="2259212" y="2174519"/>
              <a:ext cx="1107516" cy="72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95250" rIns="95250" bIns="9525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500">
                  <a:solidFill>
                    <a:srgbClr val="FFFFFF"/>
                  </a:solidFill>
                  <a:latin typeface="Calibri" panose="020F0502020204030204" pitchFamily="34" charset="0"/>
                  <a:cs typeface="Calibri" panose="020F0502020204030204" pitchFamily="34" charset="0"/>
                  <a:sym typeface="Calibri" panose="020F0502020204030204" pitchFamily="34" charset="0"/>
                </a:rPr>
                <a:t>Class C</a:t>
              </a:r>
            </a:p>
          </p:txBody>
        </p:sp>
        <p:sp>
          <p:nvSpPr>
            <p:cNvPr id="18" name="Unknown Shape"/>
            <p:cNvSpPr>
              <a:spLocks/>
            </p:cNvSpPr>
            <p:nvPr/>
          </p:nvSpPr>
          <p:spPr bwMode="auto">
            <a:xfrm>
              <a:off x="2812970" y="768984"/>
              <a:ext cx="749141" cy="307340"/>
            </a:xfrm>
            <a:custGeom>
              <a:avLst/>
              <a:gdLst>
                <a:gd name="T0" fmla="*/ 0 w 749141"/>
                <a:gd name="T1" fmla="*/ 0 h 307340"/>
                <a:gd name="T2" fmla="*/ 0 w 749141"/>
                <a:gd name="T3" fmla="*/ 153670 h 307340"/>
                <a:gd name="T4" fmla="*/ 749141 w 749141"/>
                <a:gd name="T5" fmla="*/ 153670 h 307340"/>
                <a:gd name="T6" fmla="*/ 749141 w 749141"/>
                <a:gd name="T7" fmla="*/ 307340 h 307340"/>
                <a:gd name="T8" fmla="*/ 0 60000 65536"/>
                <a:gd name="T9" fmla="*/ 0 60000 65536"/>
                <a:gd name="T10" fmla="*/ 0 60000 65536"/>
                <a:gd name="T11" fmla="*/ 0 60000 65536"/>
                <a:gd name="T12" fmla="*/ 0 w 749141"/>
                <a:gd name="T13" fmla="*/ 0 h 307340"/>
                <a:gd name="T14" fmla="*/ 749141 w 749141"/>
                <a:gd name="T15" fmla="*/ 307340 h 307340"/>
              </a:gdLst>
              <a:ahLst/>
              <a:cxnLst>
                <a:cxn ang="T8">
                  <a:pos x="T0" y="T1"/>
                </a:cxn>
                <a:cxn ang="T9">
                  <a:pos x="T2" y="T3"/>
                </a:cxn>
                <a:cxn ang="T10">
                  <a:pos x="T4" y="T5"/>
                </a:cxn>
                <a:cxn ang="T11">
                  <a:pos x="T6" y="T7"/>
                </a:cxn>
              </a:cxnLst>
              <a:rect l="T12" t="T13" r="T14" b="T15"/>
              <a:pathLst>
                <a:path w="749141" h="307340">
                  <a:moveTo>
                    <a:pt x="0" y="0"/>
                  </a:moveTo>
                  <a:lnTo>
                    <a:pt x="0" y="153670"/>
                  </a:lnTo>
                  <a:lnTo>
                    <a:pt x="749141" y="153670"/>
                  </a:lnTo>
                  <a:lnTo>
                    <a:pt x="749141" y="307340"/>
                  </a:lnTo>
                </a:path>
              </a:pathLst>
            </a:custGeom>
            <a:noFill/>
            <a:ln w="25400">
              <a:solidFill>
                <a:srgbClr val="C0504C"/>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9" name="AutoShape 18"/>
            <p:cNvSpPr>
              <a:spLocks noChangeArrowheads="1"/>
            </p:cNvSpPr>
            <p:nvPr/>
          </p:nvSpPr>
          <p:spPr bwMode="auto">
            <a:xfrm>
              <a:off x="2904060" y="1076324"/>
              <a:ext cx="1269629" cy="768350"/>
            </a:xfrm>
            <a:prstGeom prst="roundRect">
              <a:avLst>
                <a:gd name="adj" fmla="val 10000"/>
              </a:avLst>
            </a:prstGeom>
            <a:solidFill>
              <a:srgbClr val="C0504C"/>
            </a:solidFill>
            <a:ln w="25400">
              <a:solidFill>
                <a:srgbClr val="FFFFFF"/>
              </a:solidFill>
              <a:round/>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20" name="Rectangle 19"/>
            <p:cNvSpPr>
              <a:spLocks noChangeArrowheads="1"/>
            </p:cNvSpPr>
            <p:nvPr/>
          </p:nvSpPr>
          <p:spPr bwMode="auto">
            <a:xfrm>
              <a:off x="2812968" y="1098828"/>
              <a:ext cx="1442509" cy="72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95250" rIns="95250" bIns="9525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500" dirty="0">
                  <a:solidFill>
                    <a:srgbClr val="FFFFFF"/>
                  </a:solidFill>
                  <a:latin typeface="Calibri" panose="020F0502020204030204" pitchFamily="34" charset="0"/>
                  <a:cs typeface="Calibri" panose="020F0502020204030204" pitchFamily="34" charset="0"/>
                  <a:sym typeface="Calibri" panose="020F0502020204030204" pitchFamily="34" charset="0"/>
                </a:rPr>
                <a:t>Class D</a:t>
              </a:r>
            </a:p>
          </p:txBody>
        </p:sp>
      </p:grpSp>
      <p:sp>
        <p:nvSpPr>
          <p:cNvPr id="21" name="Rounded Rectangle 10"/>
          <p:cNvSpPr>
            <a:spLocks noChangeArrowheads="1"/>
          </p:cNvSpPr>
          <p:nvPr/>
        </p:nvSpPr>
        <p:spPr bwMode="auto">
          <a:xfrm>
            <a:off x="4876798" y="3276600"/>
            <a:ext cx="3012831" cy="914400"/>
          </a:xfrm>
          <a:prstGeom prst="roundRect">
            <a:avLst>
              <a:gd name="adj" fmla="val 6411"/>
            </a:avLst>
          </a:prstGeom>
          <a:gradFill rotWithShape="1">
            <a:gsLst>
              <a:gs pos="0">
                <a:srgbClr val="FFD1BB"/>
              </a:gs>
              <a:gs pos="34999">
                <a:srgbClr val="FFDDCF"/>
              </a:gs>
              <a:gs pos="100000">
                <a:srgbClr val="FFF2ED"/>
              </a:gs>
            </a:gsLst>
            <a:lin ang="16200000" scaled="1"/>
          </a:gradFill>
          <a:ln w="9525">
            <a:solidFill>
              <a:srgbClr val="F79646"/>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dirty="0">
                <a:solidFill>
                  <a:srgbClr val="000000"/>
                </a:solidFill>
              </a:rPr>
              <a:t>Class A is the </a:t>
            </a:r>
            <a:r>
              <a:rPr lang="en-US" altLang="en-US" sz="1400" dirty="0">
                <a:solidFill>
                  <a:srgbClr val="C00000"/>
                </a:solidFill>
              </a:rPr>
              <a:t>super class </a:t>
            </a:r>
            <a:r>
              <a:rPr lang="en-US" altLang="en-US" sz="1400" dirty="0">
                <a:solidFill>
                  <a:srgbClr val="000000"/>
                </a:solidFill>
              </a:rPr>
              <a:t>for Class B and Class C</a:t>
            </a:r>
          </a:p>
        </p:txBody>
      </p:sp>
      <p:sp>
        <p:nvSpPr>
          <p:cNvPr id="22" name="Rounded Rectangle 11"/>
          <p:cNvSpPr>
            <a:spLocks noChangeArrowheads="1"/>
          </p:cNvSpPr>
          <p:nvPr/>
        </p:nvSpPr>
        <p:spPr bwMode="auto">
          <a:xfrm>
            <a:off x="4876798" y="4343400"/>
            <a:ext cx="3012832" cy="914400"/>
          </a:xfrm>
          <a:prstGeom prst="roundRect">
            <a:avLst>
              <a:gd name="adj" fmla="val 7693"/>
            </a:avLst>
          </a:prstGeom>
          <a:gradFill rotWithShape="1">
            <a:gsLst>
              <a:gs pos="0">
                <a:srgbClr val="FFD1BB"/>
              </a:gs>
              <a:gs pos="34999">
                <a:srgbClr val="FFDDCF"/>
              </a:gs>
              <a:gs pos="100000">
                <a:srgbClr val="FFF2ED"/>
              </a:gs>
            </a:gsLst>
            <a:lin ang="16200000" scaled="1"/>
          </a:gradFill>
          <a:ln w="9525">
            <a:solidFill>
              <a:srgbClr val="F79646"/>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dirty="0">
                <a:solidFill>
                  <a:srgbClr val="000000"/>
                </a:solidFill>
              </a:rPr>
              <a:t>Class  B and Class C are the </a:t>
            </a:r>
            <a:r>
              <a:rPr lang="en-US" altLang="en-US" sz="1400" dirty="0">
                <a:solidFill>
                  <a:srgbClr val="C00000"/>
                </a:solidFill>
              </a:rPr>
              <a:t>subclasses</a:t>
            </a:r>
            <a:r>
              <a:rPr lang="en-US" altLang="en-US" sz="1400" dirty="0">
                <a:solidFill>
                  <a:srgbClr val="000000"/>
                </a:solidFill>
              </a:rPr>
              <a:t> of Class A</a:t>
            </a:r>
          </a:p>
        </p:txBody>
      </p:sp>
      <p:sp>
        <p:nvSpPr>
          <p:cNvPr id="23" name="Rounded Rectangle 12"/>
          <p:cNvSpPr>
            <a:spLocks noChangeArrowheads="1"/>
          </p:cNvSpPr>
          <p:nvPr/>
        </p:nvSpPr>
        <p:spPr bwMode="auto">
          <a:xfrm>
            <a:off x="4876797" y="5445370"/>
            <a:ext cx="3012831" cy="914400"/>
          </a:xfrm>
          <a:prstGeom prst="roundRect">
            <a:avLst>
              <a:gd name="adj" fmla="val 8975"/>
            </a:avLst>
          </a:prstGeom>
          <a:gradFill rotWithShape="1">
            <a:gsLst>
              <a:gs pos="0">
                <a:srgbClr val="FFD1BB"/>
              </a:gs>
              <a:gs pos="34999">
                <a:srgbClr val="FFDDCF"/>
              </a:gs>
              <a:gs pos="100000">
                <a:srgbClr val="FFF2ED"/>
              </a:gs>
            </a:gsLst>
            <a:lin ang="16200000" scaled="1"/>
          </a:gradFill>
          <a:ln w="9525">
            <a:solidFill>
              <a:srgbClr val="F79646"/>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dirty="0">
                <a:solidFill>
                  <a:srgbClr val="C00000"/>
                </a:solidFill>
              </a:rPr>
              <a:t>Object</a:t>
            </a:r>
            <a:r>
              <a:rPr lang="en-US" altLang="en-US" sz="1400" dirty="0">
                <a:solidFill>
                  <a:srgbClr val="000000"/>
                </a:solidFill>
              </a:rPr>
              <a:t> Class is the super class for all classes</a:t>
            </a:r>
          </a:p>
        </p:txBody>
      </p:sp>
    </p:spTree>
    <p:extLst>
      <p:ext uri="{BB962C8B-B14F-4D97-AF65-F5344CB8AC3E}">
        <p14:creationId xmlns:p14="http://schemas.microsoft.com/office/powerpoint/2010/main" val="251744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p:cBhvr>
                                        <p:cTn id="10" dur="500"/>
                                        <p:tgtEl>
                                          <p:spTgt spid="2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p:cBhvr>
                                        <p:cTn id="13" dur="500"/>
                                        <p:tgtEl>
                                          <p:spTgt spid="23"/>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autoUpdateAnimBg="0"/>
      <p:bldP spid="22" grpId="0" bldLvl="0" animBg="1" autoUpdateAnimBg="0"/>
      <p:bldP spid="2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 keyword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370" y="3552092"/>
            <a:ext cx="3938954" cy="254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57200" y="1600200"/>
            <a:ext cx="778412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When is the super keyword used?</a:t>
            </a:r>
          </a:p>
          <a:p>
            <a:pPr marL="0" lvl="1">
              <a:spcBef>
                <a:spcPts val="1200"/>
              </a:spcBef>
              <a:buFont typeface="Arial" panose="020B0604020202020204" pitchFamily="34" charset="0"/>
              <a:buChar char="•"/>
            </a:pPr>
            <a:r>
              <a:rPr lang="en-US" altLang="en-US" sz="1600" dirty="0">
                <a:solidFill>
                  <a:srgbClr val="000000"/>
                </a:solidFill>
                <a:cs typeface="Calibri" panose="020F0502020204030204" pitchFamily="34" charset="0"/>
              </a:rPr>
              <a:t> </a:t>
            </a:r>
            <a:r>
              <a:rPr lang="en-US" altLang="en-US" sz="1600" b="0" dirty="0">
                <a:solidFill>
                  <a:srgbClr val="000000"/>
                </a:solidFill>
                <a:cs typeface="Calibri" panose="020F0502020204030204" pitchFamily="34" charset="0"/>
              </a:rPr>
              <a:t>The super keyword is used to access the variables and methods of super class</a:t>
            </a:r>
          </a:p>
          <a:p>
            <a:pPr marL="0" lvl="1">
              <a:spcBef>
                <a:spcPts val="1200"/>
              </a:spcBef>
              <a:buFont typeface="Arial" panose="020B0604020202020204" pitchFamily="34" charset="0"/>
              <a:buChar char="•"/>
            </a:pPr>
            <a:r>
              <a:rPr lang="en-US" altLang="en-US" sz="1600" b="0" dirty="0">
                <a:solidFill>
                  <a:srgbClr val="000000"/>
                </a:solidFill>
                <a:cs typeface="Calibri" panose="020F0502020204030204" pitchFamily="34" charset="0"/>
              </a:rPr>
              <a:t> If your method overrides one of it’s super class methods, you can invoke the overridden method through the keyword super</a:t>
            </a:r>
          </a:p>
          <a:p>
            <a:pPr>
              <a:spcBef>
                <a:spcPts val="1200"/>
              </a:spcBef>
            </a:pPr>
            <a:r>
              <a:rPr lang="en-US" altLang="en-US" sz="1600" dirty="0">
                <a:solidFill>
                  <a:srgbClr val="000000"/>
                </a:solidFill>
                <a:cs typeface="Calibri" panose="020F0502020204030204" pitchFamily="34" charset="0"/>
              </a:rPr>
              <a:t>Example:</a:t>
            </a:r>
            <a:endParaRPr lang="en-US" altLang="en-US" sz="1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52092"/>
            <a:ext cx="3352801" cy="15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ular Callout 7"/>
          <p:cNvSpPr>
            <a:spLocks noChangeArrowheads="1"/>
          </p:cNvSpPr>
          <p:nvPr/>
        </p:nvSpPr>
        <p:spPr bwMode="auto">
          <a:xfrm>
            <a:off x="1846385" y="5334001"/>
            <a:ext cx="2209800" cy="762000"/>
          </a:xfrm>
          <a:prstGeom prst="wedgeRectCallout">
            <a:avLst>
              <a:gd name="adj1" fmla="val 73434"/>
              <a:gd name="adj2" fmla="val -132968"/>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Invokes the super method in the super class</a:t>
            </a:r>
          </a:p>
        </p:txBody>
      </p:sp>
    </p:spTree>
    <p:extLst>
      <p:ext uri="{BB962C8B-B14F-4D97-AF65-F5344CB8AC3E}">
        <p14:creationId xmlns:p14="http://schemas.microsoft.com/office/powerpoint/2010/main" val="196493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 method</a:t>
            </a:r>
          </a:p>
        </p:txBody>
      </p:sp>
      <p:sp>
        <p:nvSpPr>
          <p:cNvPr id="4" name="Rectangle 6"/>
          <p:cNvSpPr>
            <a:spLocks noChangeArrowheads="1"/>
          </p:cNvSpPr>
          <p:nvPr/>
        </p:nvSpPr>
        <p:spPr bwMode="auto">
          <a:xfrm>
            <a:off x="704335" y="1600200"/>
            <a:ext cx="756233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cs typeface="Calibri" panose="020F0502020204030204" pitchFamily="34" charset="0"/>
              </a:rPr>
              <a:t>When is the super constructor used?</a:t>
            </a:r>
          </a:p>
          <a:p>
            <a:pPr marL="0" lvl="1">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 The super constructor call is used to call a constructor of its immediate super class</a:t>
            </a:r>
          </a:p>
          <a:p>
            <a:pPr marL="0" lvl="1">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 Based on the argument passed, the corresponding constructor in the parent class is invoked</a:t>
            </a:r>
          </a:p>
          <a:p>
            <a:pPr marL="0" lvl="1">
              <a:spcBef>
                <a:spcPts val="1200"/>
              </a:spcBef>
              <a:buFont typeface="Arial" panose="020B0604020202020204" pitchFamily="34" charset="0"/>
              <a:buChar char="•"/>
            </a:pPr>
            <a:endParaRPr lang="en-US" altLang="en-US" b="0" dirty="0">
              <a:solidFill>
                <a:srgbClr val="000000"/>
              </a:solidFill>
              <a:cs typeface="Calibri" panose="020F0502020204030204" pitchFamily="34" charset="0"/>
            </a:endParaRPr>
          </a:p>
          <a:p>
            <a:pPr>
              <a:spcBef>
                <a:spcPts val="1200"/>
              </a:spcBef>
            </a:pPr>
            <a:r>
              <a:rPr lang="en-US" altLang="en-US" dirty="0">
                <a:solidFill>
                  <a:srgbClr val="000000"/>
                </a:solidFill>
                <a:cs typeface="Calibri" panose="020F0502020204030204" pitchFamily="34" charset="0"/>
              </a:rPr>
              <a:t>Few things to remember:</a:t>
            </a:r>
          </a:p>
          <a:p>
            <a:pPr marL="0" lvl="1">
              <a:spcBef>
                <a:spcPts val="1200"/>
              </a:spcBef>
              <a:buFont typeface="Arial" panose="020B0604020202020204" pitchFamily="34" charset="0"/>
              <a:buChar char="•"/>
            </a:pPr>
            <a:r>
              <a:rPr lang="en-US" altLang="en-US" dirty="0">
                <a:solidFill>
                  <a:srgbClr val="000000"/>
                </a:solidFill>
                <a:cs typeface="Calibri" panose="020F0502020204030204" pitchFamily="34" charset="0"/>
              </a:rPr>
              <a:t> </a:t>
            </a:r>
            <a:r>
              <a:rPr lang="en-US" altLang="en-US" b="0" dirty="0">
                <a:solidFill>
                  <a:srgbClr val="000000"/>
                </a:solidFill>
                <a:cs typeface="Calibri" panose="020F0502020204030204" pitchFamily="34" charset="0"/>
              </a:rPr>
              <a:t>The super() call must occur as the </a:t>
            </a:r>
            <a:r>
              <a:rPr lang="en-US" altLang="en-US" dirty="0">
                <a:solidFill>
                  <a:srgbClr val="000000"/>
                </a:solidFill>
                <a:cs typeface="Calibri" panose="020F0502020204030204" pitchFamily="34" charset="0"/>
              </a:rPr>
              <a:t>first</a:t>
            </a:r>
            <a:r>
              <a:rPr lang="en-US" altLang="en-US" b="0" dirty="0">
                <a:solidFill>
                  <a:srgbClr val="000000"/>
                </a:solidFill>
                <a:cs typeface="Calibri" panose="020F0502020204030204" pitchFamily="34" charset="0"/>
              </a:rPr>
              <a:t> </a:t>
            </a:r>
            <a:r>
              <a:rPr lang="en-US" altLang="en-US" dirty="0">
                <a:solidFill>
                  <a:srgbClr val="000000"/>
                </a:solidFill>
                <a:cs typeface="Calibri" panose="020F0502020204030204" pitchFamily="34" charset="0"/>
              </a:rPr>
              <a:t>statement</a:t>
            </a:r>
            <a:r>
              <a:rPr lang="en-US" altLang="en-US" b="0" dirty="0">
                <a:solidFill>
                  <a:srgbClr val="000000"/>
                </a:solidFill>
                <a:cs typeface="Calibri" panose="020F0502020204030204" pitchFamily="34" charset="0"/>
              </a:rPr>
              <a:t> in the constructor</a:t>
            </a:r>
          </a:p>
          <a:p>
            <a:pPr marL="0" lvl="1">
              <a:spcBef>
                <a:spcPts val="1200"/>
              </a:spcBef>
              <a:buFont typeface="Arial" panose="020B0604020202020204" pitchFamily="34" charset="0"/>
              <a:buChar char="•"/>
            </a:pPr>
            <a:r>
              <a:rPr lang="en-US" altLang="en-US" b="0" dirty="0">
                <a:solidFill>
                  <a:srgbClr val="000000"/>
                </a:solidFill>
                <a:cs typeface="Calibri" panose="020F0502020204030204" pitchFamily="34" charset="0"/>
              </a:rPr>
              <a:t> The super() call can </a:t>
            </a:r>
            <a:r>
              <a:rPr lang="en-US" altLang="en-US" dirty="0">
                <a:solidFill>
                  <a:srgbClr val="000000"/>
                </a:solidFill>
                <a:cs typeface="Calibri" panose="020F0502020204030204" pitchFamily="34" charset="0"/>
              </a:rPr>
              <a:t>only</a:t>
            </a:r>
            <a:r>
              <a:rPr lang="en-US" altLang="en-US" b="0" dirty="0">
                <a:solidFill>
                  <a:srgbClr val="000000"/>
                </a:solidFill>
                <a:cs typeface="Calibri" panose="020F0502020204030204" pitchFamily="34" charset="0"/>
              </a:rPr>
              <a:t> be used in </a:t>
            </a:r>
            <a:r>
              <a:rPr lang="en-US" altLang="en-US" dirty="0">
                <a:solidFill>
                  <a:srgbClr val="000000"/>
                </a:solidFill>
                <a:cs typeface="Calibri" panose="020F0502020204030204" pitchFamily="34" charset="0"/>
              </a:rPr>
              <a:t>constructor</a:t>
            </a:r>
            <a:r>
              <a:rPr lang="en-US" altLang="en-US" b="0" dirty="0">
                <a:solidFill>
                  <a:srgbClr val="000000"/>
                </a:solidFill>
                <a:cs typeface="Calibri" panose="020F0502020204030204" pitchFamily="34" charset="0"/>
              </a:rPr>
              <a:t> calls and </a:t>
            </a:r>
            <a:r>
              <a:rPr lang="en-US" altLang="en-US" dirty="0">
                <a:solidFill>
                  <a:srgbClr val="000000"/>
                </a:solidFill>
                <a:cs typeface="Calibri" panose="020F0502020204030204" pitchFamily="34" charset="0"/>
              </a:rPr>
              <a:t>not</a:t>
            </a:r>
            <a:r>
              <a:rPr lang="en-US" altLang="en-US" b="0" dirty="0">
                <a:solidFill>
                  <a:srgbClr val="000000"/>
                </a:solidFill>
                <a:cs typeface="Calibri" panose="020F0502020204030204" pitchFamily="34" charset="0"/>
              </a:rPr>
              <a:t> </a:t>
            </a:r>
            <a:r>
              <a:rPr lang="en-US" altLang="en-US" dirty="0">
                <a:solidFill>
                  <a:srgbClr val="000000"/>
                </a:solidFill>
                <a:cs typeface="Calibri" panose="020F0502020204030204" pitchFamily="34" charset="0"/>
              </a:rPr>
              <a:t>method</a:t>
            </a:r>
            <a:r>
              <a:rPr lang="en-US" altLang="en-US" b="0" dirty="0">
                <a:solidFill>
                  <a:srgbClr val="000000"/>
                </a:solidFill>
                <a:cs typeface="Calibri" panose="020F0502020204030204" pitchFamily="34" charset="0"/>
              </a:rPr>
              <a:t> calls.</a:t>
            </a:r>
          </a:p>
          <a:p>
            <a:pPr>
              <a:spcBef>
                <a:spcPts val="1200"/>
              </a:spcBef>
            </a:pPr>
            <a:endParaRPr lang="en-US" altLang="en-US" sz="2000" dirty="0">
              <a:solidFill>
                <a:srgbClr val="000000"/>
              </a:solidFill>
              <a:cs typeface="Calibri" panose="020F0502020204030204" pitchFamily="34" charset="0"/>
            </a:endParaRPr>
          </a:p>
        </p:txBody>
      </p:sp>
    </p:spTree>
    <p:extLst>
      <p:ext uri="{BB962C8B-B14F-4D97-AF65-F5344CB8AC3E}">
        <p14:creationId xmlns:p14="http://schemas.microsoft.com/office/powerpoint/2010/main" val="123867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 super constructor</a:t>
            </a:r>
          </a:p>
        </p:txBody>
      </p:sp>
      <p:sp>
        <p:nvSpPr>
          <p:cNvPr id="3" name="Content Placeholder 2"/>
          <p:cNvSpPr>
            <a:spLocks noGrp="1"/>
          </p:cNvSpPr>
          <p:nvPr>
            <p:ph idx="1"/>
          </p:nvPr>
        </p:nvSpPr>
        <p:spPr/>
        <p:txBody>
          <a:bodyPr>
            <a:normAutofit/>
          </a:bodyPr>
          <a:lstStyle/>
          <a:p>
            <a:pPr marL="0" indent="0">
              <a:buNone/>
            </a:pPr>
            <a:r>
              <a:rPr lang="en-US" sz="1800" dirty="0"/>
              <a:t>Example: Create a main method and create an instance of </a:t>
            </a:r>
            <a:r>
              <a:rPr lang="en-US" sz="1800" dirty="0" err="1"/>
              <a:t>TandemBike</a:t>
            </a:r>
            <a:r>
              <a:rPr lang="en-US" sz="1800" dirty="0"/>
              <a:t> class to view output.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6441" t="19780" r="58418" b="53845"/>
          <a:stretch>
            <a:fillRect/>
          </a:stretch>
        </p:blipFill>
        <p:spPr bwMode="auto">
          <a:xfrm>
            <a:off x="425449" y="2220015"/>
            <a:ext cx="4572000" cy="201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7246" t="20329" r="48242" b="51099"/>
          <a:stretch>
            <a:fillRect/>
          </a:stretch>
        </p:blipFill>
        <p:spPr bwMode="auto">
          <a:xfrm>
            <a:off x="380999" y="4175238"/>
            <a:ext cx="4616450" cy="2239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Brace 7"/>
          <p:cNvSpPr>
            <a:spLocks/>
          </p:cNvSpPr>
          <p:nvPr/>
        </p:nvSpPr>
        <p:spPr bwMode="auto">
          <a:xfrm>
            <a:off x="5181599" y="2413690"/>
            <a:ext cx="457200" cy="1143000"/>
          </a:xfrm>
          <a:prstGeom prst="rightBrace">
            <a:avLst>
              <a:gd name="adj1" fmla="val 7998"/>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7" name="Rounded Rectangle 8"/>
          <p:cNvSpPr>
            <a:spLocks noChangeArrowheads="1"/>
          </p:cNvSpPr>
          <p:nvPr/>
        </p:nvSpPr>
        <p:spPr bwMode="auto">
          <a:xfrm>
            <a:off x="5714999" y="2489890"/>
            <a:ext cx="2057400" cy="838200"/>
          </a:xfrm>
          <a:prstGeom prst="roundRect">
            <a:avLst>
              <a:gd name="adj" fmla="val 1666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b="0">
                <a:solidFill>
                  <a:srgbClr val="000000"/>
                </a:solidFill>
              </a:rPr>
              <a:t>Super Class with default constructor</a:t>
            </a:r>
          </a:p>
        </p:txBody>
      </p:sp>
      <p:sp>
        <p:nvSpPr>
          <p:cNvPr id="8" name="Right Brace 9"/>
          <p:cNvSpPr>
            <a:spLocks/>
          </p:cNvSpPr>
          <p:nvPr/>
        </p:nvSpPr>
        <p:spPr bwMode="auto">
          <a:xfrm>
            <a:off x="5181599" y="5295227"/>
            <a:ext cx="292444" cy="458579"/>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9" name="Rounded Rectangle 10"/>
          <p:cNvSpPr>
            <a:spLocks noChangeArrowheads="1"/>
          </p:cNvSpPr>
          <p:nvPr/>
        </p:nvSpPr>
        <p:spPr bwMode="auto">
          <a:xfrm>
            <a:off x="5714999" y="4836650"/>
            <a:ext cx="2057400" cy="917157"/>
          </a:xfrm>
          <a:prstGeom prst="roundRect">
            <a:avLst>
              <a:gd name="adj" fmla="val 1666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marL="2286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indent="0" algn="ctr"/>
            <a:r>
              <a:rPr lang="en-US" altLang="en-US" sz="1600" b="0" dirty="0">
                <a:solidFill>
                  <a:srgbClr val="000000"/>
                </a:solidFill>
              </a:rPr>
              <a:t>Super keyword to call the constructor in super class     </a:t>
            </a:r>
            <a:endParaRPr lang="en-US" altLang="en-US" dirty="0"/>
          </a:p>
        </p:txBody>
      </p:sp>
    </p:spTree>
    <p:extLst>
      <p:ext uri="{BB962C8B-B14F-4D97-AF65-F5344CB8AC3E}">
        <p14:creationId xmlns:p14="http://schemas.microsoft.com/office/powerpoint/2010/main" val="324542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Inheritance</a:t>
            </a:r>
          </a:p>
        </p:txBody>
      </p:sp>
      <p:sp>
        <p:nvSpPr>
          <p:cNvPr id="4" name="Rectangle 6"/>
          <p:cNvSpPr>
            <a:spLocks noChangeArrowheads="1"/>
          </p:cNvSpPr>
          <p:nvPr/>
        </p:nvSpPr>
        <p:spPr bwMode="auto">
          <a:xfrm>
            <a:off x="568412" y="1657869"/>
            <a:ext cx="7698258" cy="434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800100" indent="-34290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257300" indent="-3429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indent="0">
              <a:spcBef>
                <a:spcPts val="1000"/>
              </a:spcBef>
            </a:pPr>
            <a:r>
              <a:rPr lang="en-US" altLang="en-US" sz="1400" dirty="0">
                <a:solidFill>
                  <a:srgbClr val="000000"/>
                </a:solidFill>
                <a:cs typeface="Calibri" panose="020F0502020204030204" pitchFamily="34" charset="0"/>
              </a:rPr>
              <a:t>Problem Statement:</a:t>
            </a:r>
          </a:p>
          <a:p>
            <a:pPr marL="0" indent="0">
              <a:spcBef>
                <a:spcPts val="1000"/>
              </a:spcBef>
              <a:buFont typeface="Calibri" panose="020F0502020204030204" pitchFamily="34" charset="0"/>
              <a:buAutoNum type="arabicPeriod"/>
            </a:pPr>
            <a:r>
              <a:rPr lang="en-US" altLang="en-US" sz="1400" b="0" dirty="0">
                <a:solidFill>
                  <a:srgbClr val="000000"/>
                </a:solidFill>
                <a:cs typeface="Calibri" panose="020F0502020204030204" pitchFamily="34" charset="0"/>
              </a:rPr>
              <a:t> Create a class </a:t>
            </a:r>
            <a:r>
              <a:rPr lang="en-US" altLang="en-US" sz="1400" i="1" dirty="0" err="1">
                <a:solidFill>
                  <a:srgbClr val="000000"/>
                </a:solidFill>
                <a:cs typeface="Calibri" panose="020F0502020204030204" pitchFamily="34" charset="0"/>
              </a:rPr>
              <a:t>BankAccount</a:t>
            </a:r>
            <a:r>
              <a:rPr lang="en-US" altLang="en-US" sz="1400" b="0" i="1" dirty="0">
                <a:solidFill>
                  <a:srgbClr val="000000"/>
                </a:solidFill>
                <a:cs typeface="Calibri" panose="020F0502020204030204" pitchFamily="34" charset="0"/>
              </a:rPr>
              <a:t> </a:t>
            </a:r>
            <a:r>
              <a:rPr lang="en-US" altLang="en-US" sz="1400" b="0" dirty="0">
                <a:solidFill>
                  <a:srgbClr val="000000"/>
                </a:solidFill>
                <a:cs typeface="Calibri" panose="020F0502020204030204" pitchFamily="34" charset="0"/>
              </a:rPr>
              <a:t>with the following methods</a:t>
            </a:r>
          </a:p>
          <a:p>
            <a:pPr marL="0" lvl="1" indent="0">
              <a:spcBef>
                <a:spcPts val="800"/>
              </a:spcBef>
              <a:buFont typeface="Arial" panose="020B0604020202020204" pitchFamily="34" charset="0"/>
              <a:buChar char="•"/>
            </a:pPr>
            <a:r>
              <a:rPr lang="en-US" altLang="en-US" sz="1400" b="0"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depositMoney</a:t>
            </a:r>
            <a:r>
              <a:rPr lang="en-US" altLang="en-US" sz="1400" b="0" dirty="0">
                <a:solidFill>
                  <a:srgbClr val="000000"/>
                </a:solidFill>
                <a:cs typeface="Calibri" panose="020F0502020204030204" pitchFamily="34" charset="0"/>
              </a:rPr>
              <a:t> – Prints the </a:t>
            </a:r>
            <a:r>
              <a:rPr lang="en-US" altLang="en-US" sz="1400" b="0" dirty="0" err="1">
                <a:solidFill>
                  <a:srgbClr val="000000"/>
                </a:solidFill>
                <a:cs typeface="Calibri" panose="020F0502020204030204" pitchFamily="34" charset="0"/>
              </a:rPr>
              <a:t>depositAmount</a:t>
            </a:r>
            <a:r>
              <a:rPr lang="en-US" altLang="en-US" sz="1400" b="0" dirty="0">
                <a:solidFill>
                  <a:srgbClr val="000000"/>
                </a:solidFill>
                <a:cs typeface="Calibri" panose="020F0502020204030204" pitchFamily="34" charset="0"/>
              </a:rPr>
              <a:t>.</a:t>
            </a:r>
          </a:p>
          <a:p>
            <a:pPr marL="0" lvl="1" indent="0">
              <a:spcBef>
                <a:spcPts val="800"/>
              </a:spcBef>
              <a:buFont typeface="Arial" panose="020B0604020202020204" pitchFamily="34" charset="0"/>
              <a:buChar char="•"/>
            </a:pPr>
            <a:r>
              <a:rPr lang="en-US" altLang="en-US" sz="1400" b="0"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withdrawMoney</a:t>
            </a:r>
            <a:r>
              <a:rPr lang="en-US" altLang="en-US" sz="1400" b="0" dirty="0">
                <a:solidFill>
                  <a:srgbClr val="000000"/>
                </a:solidFill>
                <a:cs typeface="Calibri" panose="020F0502020204030204" pitchFamily="34" charset="0"/>
              </a:rPr>
              <a:t> – Prints the </a:t>
            </a:r>
            <a:r>
              <a:rPr lang="en-US" altLang="en-US" sz="1400" b="0" dirty="0" err="1">
                <a:solidFill>
                  <a:srgbClr val="000000"/>
                </a:solidFill>
                <a:cs typeface="Calibri" panose="020F0502020204030204" pitchFamily="34" charset="0"/>
              </a:rPr>
              <a:t>withdrawalAmount</a:t>
            </a:r>
            <a:r>
              <a:rPr lang="en-US" altLang="en-US" sz="1400" b="0" dirty="0">
                <a:solidFill>
                  <a:srgbClr val="000000"/>
                </a:solidFill>
                <a:cs typeface="Calibri" panose="020F0502020204030204" pitchFamily="34" charset="0"/>
              </a:rPr>
              <a:t> and calculates balance as mentioned below,</a:t>
            </a:r>
          </a:p>
          <a:p>
            <a:pPr marL="0" lvl="1" indent="0">
              <a:spcBef>
                <a:spcPts val="800"/>
              </a:spcBef>
            </a:pPr>
            <a:r>
              <a:rPr lang="en-US" altLang="en-US" sz="1400" b="0" i="1" dirty="0">
                <a:solidFill>
                  <a:srgbClr val="FF0000"/>
                </a:solidFill>
                <a:cs typeface="Calibri" panose="020F0502020204030204" pitchFamily="34" charset="0"/>
              </a:rPr>
              <a:t>			</a:t>
            </a:r>
            <a:r>
              <a:rPr lang="en-US" altLang="en-US" sz="1400" b="0" i="1" dirty="0">
                <a:solidFill>
                  <a:srgbClr val="E36C09"/>
                </a:solidFill>
                <a:cs typeface="Calibri" panose="020F0502020204030204" pitchFamily="34" charset="0"/>
              </a:rPr>
              <a:t>balance = </a:t>
            </a:r>
            <a:r>
              <a:rPr lang="en-US" altLang="en-US" sz="1400" b="0" i="1" dirty="0" err="1">
                <a:solidFill>
                  <a:srgbClr val="E36C09"/>
                </a:solidFill>
                <a:cs typeface="Calibri" panose="020F0502020204030204" pitchFamily="34" charset="0"/>
              </a:rPr>
              <a:t>depositAmount</a:t>
            </a:r>
            <a:r>
              <a:rPr lang="en-US" altLang="en-US" sz="1400" b="0" i="1" dirty="0">
                <a:solidFill>
                  <a:srgbClr val="E36C09"/>
                </a:solidFill>
                <a:cs typeface="Calibri" panose="020F0502020204030204" pitchFamily="34" charset="0"/>
              </a:rPr>
              <a:t> – </a:t>
            </a:r>
            <a:r>
              <a:rPr lang="en-US" altLang="en-US" sz="1400" b="0" i="1" dirty="0" err="1">
                <a:solidFill>
                  <a:srgbClr val="E36C09"/>
                </a:solidFill>
                <a:cs typeface="Calibri" panose="020F0502020204030204" pitchFamily="34" charset="0"/>
              </a:rPr>
              <a:t>withdrawAmount</a:t>
            </a:r>
            <a:endParaRPr lang="en-US" altLang="en-US" sz="1400" b="0" i="1" dirty="0">
              <a:solidFill>
                <a:srgbClr val="E36C09"/>
              </a:solidFill>
              <a:cs typeface="Calibri" panose="020F0502020204030204" pitchFamily="34" charset="0"/>
            </a:endParaRPr>
          </a:p>
          <a:p>
            <a:pPr marL="0" lvl="1" indent="0">
              <a:spcBef>
                <a:spcPts val="800"/>
              </a:spcBef>
              <a:buFont typeface="Arial" panose="020B0604020202020204" pitchFamily="34" charset="0"/>
              <a:buChar char="•"/>
            </a:pPr>
            <a:r>
              <a:rPr lang="en-US" altLang="en-US" sz="1400" b="0" dirty="0">
                <a:solidFill>
                  <a:srgbClr val="000000"/>
                </a:solidFill>
                <a:cs typeface="Calibri" panose="020F0502020204030204" pitchFamily="34" charset="0"/>
              </a:rPr>
              <a:t>The following instance variables need to be present in </a:t>
            </a:r>
            <a:r>
              <a:rPr lang="en-US" altLang="en-US" sz="1400" b="0" dirty="0" err="1">
                <a:solidFill>
                  <a:srgbClr val="000000"/>
                </a:solidFill>
                <a:cs typeface="Calibri" panose="020F0502020204030204" pitchFamily="34" charset="0"/>
              </a:rPr>
              <a:t>BankAccount</a:t>
            </a:r>
            <a:endParaRPr lang="en-US" altLang="en-US" sz="1400" b="0" dirty="0">
              <a:solidFill>
                <a:srgbClr val="000000"/>
              </a:solidFill>
              <a:cs typeface="Calibri" panose="020F0502020204030204" pitchFamily="34" charset="0"/>
            </a:endParaRPr>
          </a:p>
          <a:p>
            <a:pPr marL="0" lvl="2" indent="0">
              <a:spcBef>
                <a:spcPts val="800"/>
              </a:spcBef>
            </a:pPr>
            <a:r>
              <a:rPr lang="en-US" altLang="en-US" sz="1400" i="1" dirty="0" err="1">
                <a:solidFill>
                  <a:srgbClr val="000000"/>
                </a:solidFill>
                <a:cs typeface="Calibri" panose="020F0502020204030204" pitchFamily="34" charset="0"/>
              </a:rPr>
              <a:t>withdrawAmount</a:t>
            </a:r>
            <a:r>
              <a:rPr lang="en-US" altLang="en-US" sz="1400" b="0"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depositAmount</a:t>
            </a:r>
            <a:r>
              <a:rPr lang="en-US" altLang="en-US" sz="1400" b="0"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interestRate</a:t>
            </a:r>
            <a:r>
              <a:rPr lang="en-US" altLang="en-US" sz="1400" b="0" dirty="0">
                <a:solidFill>
                  <a:srgbClr val="000000"/>
                </a:solidFill>
                <a:cs typeface="Calibri" panose="020F0502020204030204" pitchFamily="34" charset="0"/>
              </a:rPr>
              <a:t> (defaulted to 9.5) and </a:t>
            </a:r>
            <a:r>
              <a:rPr lang="en-US" altLang="en-US" sz="1400" i="1" dirty="0">
                <a:solidFill>
                  <a:srgbClr val="000000"/>
                </a:solidFill>
                <a:cs typeface="Calibri" panose="020F0502020204030204" pitchFamily="34" charset="0"/>
              </a:rPr>
              <a:t>balance</a:t>
            </a:r>
            <a:r>
              <a:rPr lang="en-US" altLang="en-US" sz="1400" b="0" dirty="0">
                <a:solidFill>
                  <a:srgbClr val="000000"/>
                </a:solidFill>
                <a:cs typeface="Calibri" panose="020F0502020204030204" pitchFamily="34" charset="0"/>
              </a:rPr>
              <a:t>.</a:t>
            </a:r>
          </a:p>
          <a:p>
            <a:pPr marL="0" indent="0">
              <a:spcBef>
                <a:spcPts val="1000"/>
              </a:spcBef>
              <a:buFont typeface="Calibri" panose="020F0502020204030204" pitchFamily="34" charset="0"/>
              <a:buAutoNum type="arabicPeriod"/>
            </a:pPr>
            <a:r>
              <a:rPr lang="en-US" altLang="en-US" sz="1400" b="0" dirty="0">
                <a:solidFill>
                  <a:srgbClr val="000000"/>
                </a:solidFill>
                <a:cs typeface="Calibri" panose="020F0502020204030204" pitchFamily="34" charset="0"/>
              </a:rPr>
              <a:t> Create two subclasses </a:t>
            </a:r>
            <a:r>
              <a:rPr lang="en-US" altLang="en-US" sz="1400" i="1" dirty="0" err="1">
                <a:solidFill>
                  <a:srgbClr val="000000"/>
                </a:solidFill>
                <a:cs typeface="Calibri" panose="020F0502020204030204" pitchFamily="34" charset="0"/>
              </a:rPr>
              <a:t>NRIAccount</a:t>
            </a:r>
            <a:r>
              <a:rPr lang="en-US" altLang="en-US" sz="1400" b="0" dirty="0">
                <a:solidFill>
                  <a:srgbClr val="000000"/>
                </a:solidFill>
                <a:cs typeface="Calibri" panose="020F0502020204030204" pitchFamily="34" charset="0"/>
              </a:rPr>
              <a:t> and </a:t>
            </a:r>
            <a:r>
              <a:rPr lang="en-US" altLang="en-US" sz="1400" i="1" dirty="0" err="1">
                <a:solidFill>
                  <a:srgbClr val="000000"/>
                </a:solidFill>
                <a:cs typeface="Calibri" panose="020F0502020204030204" pitchFamily="34" charset="0"/>
              </a:rPr>
              <a:t>SeniorCitizen</a:t>
            </a:r>
            <a:r>
              <a:rPr lang="en-US" altLang="en-US" sz="1400" b="0" dirty="0">
                <a:solidFill>
                  <a:srgbClr val="000000"/>
                </a:solidFill>
                <a:cs typeface="Calibri" panose="020F0502020204030204" pitchFamily="34" charset="0"/>
              </a:rPr>
              <a:t> account which extends the </a:t>
            </a:r>
            <a:r>
              <a:rPr lang="en-US" altLang="en-US" sz="1400" i="1" dirty="0" err="1">
                <a:solidFill>
                  <a:srgbClr val="000000"/>
                </a:solidFill>
                <a:cs typeface="Calibri" panose="020F0502020204030204" pitchFamily="34" charset="0"/>
              </a:rPr>
              <a:t>BankAccount</a:t>
            </a:r>
            <a:r>
              <a:rPr lang="en-US" altLang="en-US" sz="1400" b="0" dirty="0">
                <a:solidFill>
                  <a:srgbClr val="000000"/>
                </a:solidFill>
                <a:cs typeface="Calibri" panose="020F0502020204030204" pitchFamily="34" charset="0"/>
              </a:rPr>
              <a:t> class</a:t>
            </a:r>
          </a:p>
          <a:p>
            <a:pPr marL="0" lvl="1" indent="0">
              <a:spcBef>
                <a:spcPts val="1000"/>
              </a:spcBef>
              <a:buFont typeface="Arial" panose="020B0604020202020204" pitchFamily="34" charset="0"/>
              <a:buChar char="•"/>
            </a:pPr>
            <a:r>
              <a:rPr lang="en-US" altLang="en-US" sz="1400" b="0" dirty="0">
                <a:solidFill>
                  <a:srgbClr val="000000"/>
                </a:solidFill>
                <a:cs typeface="Calibri" panose="020F0502020204030204" pitchFamily="34" charset="0"/>
              </a:rPr>
              <a:t>Both the subclasses should have a method called </a:t>
            </a:r>
            <a:r>
              <a:rPr lang="en-US" altLang="en-US" sz="1400" i="1" dirty="0" err="1">
                <a:solidFill>
                  <a:srgbClr val="000000"/>
                </a:solidFill>
                <a:cs typeface="Calibri" panose="020F0502020204030204" pitchFamily="34" charset="0"/>
              </a:rPr>
              <a:t>applyFixedDeposit</a:t>
            </a:r>
            <a:r>
              <a:rPr lang="en-US" altLang="en-US" sz="1400" b="0" dirty="0">
                <a:solidFill>
                  <a:srgbClr val="000000"/>
                </a:solidFill>
                <a:cs typeface="Calibri" panose="020F0502020204030204" pitchFamily="34" charset="0"/>
              </a:rPr>
              <a:t> which should set the </a:t>
            </a:r>
            <a:r>
              <a:rPr lang="en-US" altLang="en-US" sz="1400" i="1" dirty="0" err="1">
                <a:solidFill>
                  <a:srgbClr val="000000"/>
                </a:solidFill>
                <a:cs typeface="Calibri" panose="020F0502020204030204" pitchFamily="34" charset="0"/>
              </a:rPr>
              <a:t>interestRate</a:t>
            </a:r>
            <a:r>
              <a:rPr lang="en-US" altLang="en-US" sz="1400" i="1" dirty="0">
                <a:solidFill>
                  <a:srgbClr val="000000"/>
                </a:solidFill>
                <a:cs typeface="Calibri" panose="020F0502020204030204" pitchFamily="34" charset="0"/>
              </a:rPr>
              <a:t> </a:t>
            </a:r>
            <a:r>
              <a:rPr lang="en-US" altLang="en-US" sz="1400" b="0" dirty="0">
                <a:solidFill>
                  <a:srgbClr val="000000"/>
                </a:solidFill>
                <a:cs typeface="Calibri" panose="020F0502020204030204" pitchFamily="34" charset="0"/>
              </a:rPr>
              <a:t>variable in the super class to 6.5 for </a:t>
            </a:r>
            <a:r>
              <a:rPr lang="en-US" altLang="en-US" sz="1400" i="1" dirty="0" err="1">
                <a:solidFill>
                  <a:srgbClr val="000000"/>
                </a:solidFill>
                <a:cs typeface="Calibri" panose="020F0502020204030204" pitchFamily="34" charset="0"/>
              </a:rPr>
              <a:t>NRIAccount</a:t>
            </a:r>
            <a:r>
              <a:rPr lang="en-US" altLang="en-US" sz="1400" b="0" dirty="0">
                <a:solidFill>
                  <a:srgbClr val="000000"/>
                </a:solidFill>
                <a:cs typeface="Calibri" panose="020F0502020204030204" pitchFamily="34" charset="0"/>
              </a:rPr>
              <a:t> and 10.5 for </a:t>
            </a:r>
            <a:r>
              <a:rPr lang="en-US" altLang="en-US" sz="1400" i="1" dirty="0" err="1">
                <a:solidFill>
                  <a:srgbClr val="000000"/>
                </a:solidFill>
                <a:cs typeface="Calibri" panose="020F0502020204030204" pitchFamily="34" charset="0"/>
              </a:rPr>
              <a:t>SeniorCitizen</a:t>
            </a:r>
            <a:r>
              <a:rPr lang="en-US" altLang="en-US" sz="1400" b="0" dirty="0">
                <a:solidFill>
                  <a:srgbClr val="000000"/>
                </a:solidFill>
                <a:cs typeface="Calibri" panose="020F0502020204030204" pitchFamily="34" charset="0"/>
              </a:rPr>
              <a:t> account and display the interest rate message.</a:t>
            </a:r>
          </a:p>
          <a:p>
            <a:pPr marL="0" indent="0">
              <a:spcBef>
                <a:spcPts val="1000"/>
              </a:spcBef>
              <a:buFont typeface="Calibri" panose="020F0502020204030204" pitchFamily="34" charset="0"/>
              <a:buAutoNum type="arabicPeriod"/>
            </a:pPr>
            <a:r>
              <a:rPr lang="en-US" altLang="en-US" sz="1400" b="0" dirty="0">
                <a:solidFill>
                  <a:srgbClr val="000000"/>
                </a:solidFill>
                <a:cs typeface="Calibri" panose="020F0502020204030204" pitchFamily="34" charset="0"/>
              </a:rPr>
              <a:t>  Create a class </a:t>
            </a:r>
            <a:r>
              <a:rPr lang="en-US" altLang="en-US" sz="1400" i="1" dirty="0" err="1">
                <a:solidFill>
                  <a:srgbClr val="000000"/>
                </a:solidFill>
                <a:cs typeface="Calibri" panose="020F0502020204030204" pitchFamily="34" charset="0"/>
              </a:rPr>
              <a:t>InheritanceDemo</a:t>
            </a:r>
            <a:r>
              <a:rPr lang="en-US" altLang="en-US" sz="1400" i="1" dirty="0">
                <a:solidFill>
                  <a:srgbClr val="000000"/>
                </a:solidFill>
                <a:cs typeface="Calibri" panose="020F0502020204030204" pitchFamily="34" charset="0"/>
              </a:rPr>
              <a:t> </a:t>
            </a:r>
            <a:r>
              <a:rPr lang="en-US" altLang="en-US" sz="1400" b="0" dirty="0">
                <a:solidFill>
                  <a:srgbClr val="000000"/>
                </a:solidFill>
                <a:cs typeface="Calibri" panose="020F0502020204030204" pitchFamily="34" charset="0"/>
              </a:rPr>
              <a:t>with main method which creates instance of the </a:t>
            </a:r>
            <a:r>
              <a:rPr lang="en-US" altLang="en-US" sz="1400" b="0" dirty="0" err="1">
                <a:solidFill>
                  <a:srgbClr val="000000"/>
                </a:solidFill>
                <a:cs typeface="Calibri" panose="020F0502020204030204" pitchFamily="34" charset="0"/>
              </a:rPr>
              <a:t>NRIAccount</a:t>
            </a:r>
            <a:r>
              <a:rPr lang="en-US" altLang="en-US" sz="1400" b="0" dirty="0">
                <a:solidFill>
                  <a:srgbClr val="000000"/>
                </a:solidFill>
                <a:cs typeface="Calibri" panose="020F0502020204030204" pitchFamily="34" charset="0"/>
              </a:rPr>
              <a:t> and </a:t>
            </a:r>
            <a:r>
              <a:rPr lang="en-US" altLang="en-US" sz="1400" b="0" dirty="0" err="1">
                <a:solidFill>
                  <a:srgbClr val="000000"/>
                </a:solidFill>
                <a:cs typeface="Calibri" panose="020F0502020204030204" pitchFamily="34" charset="0"/>
              </a:rPr>
              <a:t>SeniorCitizen</a:t>
            </a:r>
            <a:r>
              <a:rPr lang="en-US" altLang="en-US" sz="1400" b="0" dirty="0">
                <a:solidFill>
                  <a:srgbClr val="000000"/>
                </a:solidFill>
                <a:cs typeface="Calibri" panose="020F0502020204030204" pitchFamily="34" charset="0"/>
              </a:rPr>
              <a:t> Account and invokes the methods </a:t>
            </a:r>
            <a:r>
              <a:rPr lang="en-US" altLang="en-US" sz="1400" i="1" dirty="0" err="1">
                <a:solidFill>
                  <a:srgbClr val="000000"/>
                </a:solidFill>
                <a:cs typeface="Calibri" panose="020F0502020204030204" pitchFamily="34" charset="0"/>
              </a:rPr>
              <a:t>depositMoney</a:t>
            </a:r>
            <a:r>
              <a:rPr lang="en-US" altLang="en-US" sz="1400" i="1"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withdrawMoney</a:t>
            </a:r>
            <a:r>
              <a:rPr lang="en-US" altLang="en-US" sz="1400" i="1" dirty="0">
                <a:solidFill>
                  <a:srgbClr val="000000"/>
                </a:solidFill>
                <a:cs typeface="Calibri" panose="020F0502020204030204" pitchFamily="34" charset="0"/>
              </a:rPr>
              <a:t>(), </a:t>
            </a:r>
            <a:r>
              <a:rPr lang="en-US" altLang="en-US" sz="1400" i="1" dirty="0" err="1">
                <a:solidFill>
                  <a:srgbClr val="000000"/>
                </a:solidFill>
                <a:cs typeface="Calibri" panose="020F0502020204030204" pitchFamily="34" charset="0"/>
              </a:rPr>
              <a:t>applyFixedDeposit</a:t>
            </a:r>
            <a:r>
              <a:rPr lang="en-US" altLang="en-US" sz="1400" i="1" dirty="0">
                <a:solidFill>
                  <a:srgbClr val="000000"/>
                </a:solidFill>
                <a:cs typeface="Calibri" panose="020F0502020204030204" pitchFamily="34" charset="0"/>
              </a:rPr>
              <a:t>()</a:t>
            </a:r>
            <a:endParaRPr lang="en-US" altLang="en-US" sz="1600" dirty="0">
              <a:solidFill>
                <a:srgbClr val="000000"/>
              </a:solidFill>
              <a:cs typeface="Calibri" panose="020F0502020204030204" pitchFamily="34" charset="0"/>
            </a:endParaRPr>
          </a:p>
        </p:txBody>
      </p:sp>
    </p:spTree>
    <p:extLst>
      <p:ext uri="{BB962C8B-B14F-4D97-AF65-F5344CB8AC3E}">
        <p14:creationId xmlns:p14="http://schemas.microsoft.com/office/powerpoint/2010/main" val="102662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a:t>
            </a:r>
          </a:p>
        </p:txBody>
      </p:sp>
      <p:pic>
        <p:nvPicPr>
          <p:cNvPr id="4" name="Picture 5" descr="Man_37_tn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263" y="2273642"/>
            <a:ext cx="1416635" cy="1764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n-reading-with-glasses-clip-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7941"/>
            <a:ext cx="1486766" cy="165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8"/>
          <p:cNvSpPr>
            <a:spLocks noChangeArrowheads="1"/>
          </p:cNvSpPr>
          <p:nvPr/>
        </p:nvSpPr>
        <p:spPr bwMode="auto">
          <a:xfrm>
            <a:off x="6324600" y="2819400"/>
            <a:ext cx="2559908" cy="914400"/>
          </a:xfrm>
          <a:prstGeom prst="roundRect">
            <a:avLst>
              <a:gd name="adj" fmla="val 16667"/>
            </a:avLst>
          </a:prstGeom>
          <a:gradFill rotWithShape="1">
            <a:gsLst>
              <a:gs pos="0">
                <a:srgbClr val="D9FDA5"/>
              </a:gs>
              <a:gs pos="34999">
                <a:srgbClr val="E3FEBF"/>
              </a:gs>
              <a:gs pos="100000">
                <a:srgbClr val="F4FEE6"/>
              </a:gs>
            </a:gsLst>
            <a:lin ang="16200000" scaled="1"/>
          </a:gradFill>
          <a:ln w="9525">
            <a:solidFill>
              <a:srgbClr val="9BBB59"/>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Son is the subclass and he inherits the properties of the super class (</a:t>
            </a:r>
            <a:r>
              <a:rPr lang="en-US" altLang="en-US" sz="1600" dirty="0">
                <a:solidFill>
                  <a:srgbClr val="000000"/>
                </a:solidFill>
                <a:cs typeface="Arial" panose="020B0604020202020204" pitchFamily="34" charset="0"/>
                <a:sym typeface="Calibri" panose="020F0502020204030204" pitchFamily="34" charset="0"/>
              </a:rPr>
              <a:t>father</a:t>
            </a: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a:t>
            </a:r>
          </a:p>
        </p:txBody>
      </p:sp>
      <p:sp>
        <p:nvSpPr>
          <p:cNvPr id="7" name="Rounded Rectangle 9"/>
          <p:cNvSpPr>
            <a:spLocks noChangeArrowheads="1"/>
          </p:cNvSpPr>
          <p:nvPr/>
        </p:nvSpPr>
        <p:spPr bwMode="auto">
          <a:xfrm>
            <a:off x="228600" y="2971800"/>
            <a:ext cx="2286000" cy="685800"/>
          </a:xfrm>
          <a:prstGeom prst="roundRect">
            <a:avLst>
              <a:gd name="adj" fmla="val 16667"/>
            </a:avLst>
          </a:prstGeom>
          <a:gradFill rotWithShape="1">
            <a:gsLst>
              <a:gs pos="0">
                <a:srgbClr val="D9FDA5"/>
              </a:gs>
              <a:gs pos="34999">
                <a:srgbClr val="E3FEBF"/>
              </a:gs>
              <a:gs pos="100000">
                <a:srgbClr val="F4FEE6"/>
              </a:gs>
            </a:gsLst>
            <a:lin ang="16200000" scaled="1"/>
          </a:gradFill>
          <a:ln w="9525">
            <a:solidFill>
              <a:srgbClr val="9BBB59"/>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cs typeface="Arial" panose="020B0604020202020204" pitchFamily="34" charset="0"/>
                <a:sym typeface="Calibri" panose="020F0502020204030204" pitchFamily="34" charset="0"/>
              </a:rPr>
              <a:t>Father is the super class</a:t>
            </a:r>
            <a:endParaRPr lang="en-US" altLang="en-US" dirty="0">
              <a:cs typeface="Arial" panose="020B0604020202020204" pitchFamily="34" charset="0"/>
            </a:endParaRPr>
          </a:p>
        </p:txBody>
      </p:sp>
      <p:sp>
        <p:nvSpPr>
          <p:cNvPr id="8" name="Rounded Rectangle 10"/>
          <p:cNvSpPr>
            <a:spLocks noChangeArrowheads="1"/>
          </p:cNvSpPr>
          <p:nvPr/>
        </p:nvSpPr>
        <p:spPr bwMode="auto">
          <a:xfrm>
            <a:off x="228600" y="4343400"/>
            <a:ext cx="2286000" cy="914400"/>
          </a:xfrm>
          <a:prstGeom prst="roundRect">
            <a:avLst>
              <a:gd name="adj" fmla="val 16667"/>
            </a:avLst>
          </a:prstGeom>
          <a:gradFill rotWithShape="1">
            <a:gsLst>
              <a:gs pos="0">
                <a:srgbClr val="FFD1BB"/>
              </a:gs>
              <a:gs pos="34999">
                <a:srgbClr val="FFDDCF"/>
              </a:gs>
              <a:gs pos="100000">
                <a:srgbClr val="FFF2ED"/>
              </a:gs>
            </a:gsLst>
            <a:lin ang="16200000" scaled="1"/>
          </a:gradFill>
          <a:ln w="9525">
            <a:solidFill>
              <a:srgbClr val="F79646"/>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Father likes to read books. His </a:t>
            </a:r>
            <a:r>
              <a:rPr lang="en-US" altLang="en-US" sz="1600" dirty="0">
                <a:solidFill>
                  <a:srgbClr val="000000"/>
                </a:solidFill>
                <a:cs typeface="Arial" panose="020B0604020202020204" pitchFamily="34" charset="0"/>
                <a:sym typeface="Calibri" panose="020F0502020204030204" pitchFamily="34" charset="0"/>
              </a:rPr>
              <a:t>favorite</a:t>
            </a: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 genre is medical fiction</a:t>
            </a:r>
          </a:p>
        </p:txBody>
      </p:sp>
      <p:sp>
        <p:nvSpPr>
          <p:cNvPr id="9" name="Rounded Rectangle 11"/>
          <p:cNvSpPr>
            <a:spLocks noChangeArrowheads="1"/>
          </p:cNvSpPr>
          <p:nvPr/>
        </p:nvSpPr>
        <p:spPr bwMode="auto">
          <a:xfrm>
            <a:off x="6324600" y="4343400"/>
            <a:ext cx="2559908" cy="914400"/>
          </a:xfrm>
          <a:prstGeom prst="roundRect">
            <a:avLst>
              <a:gd name="adj" fmla="val 16667"/>
            </a:avLst>
          </a:prstGeom>
          <a:gradFill rotWithShape="1">
            <a:gsLst>
              <a:gs pos="0">
                <a:srgbClr val="FFD1BB"/>
              </a:gs>
              <a:gs pos="34999">
                <a:srgbClr val="FFDDCF"/>
              </a:gs>
              <a:gs pos="100000">
                <a:srgbClr val="FFF2ED"/>
              </a:gs>
            </a:gsLst>
            <a:lin ang="16200000" scaled="1"/>
          </a:gradFill>
          <a:ln w="9525">
            <a:solidFill>
              <a:srgbClr val="F79646"/>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Son also likes to read books. His favorite genre is  modern </a:t>
            </a:r>
            <a:r>
              <a:rPr lang="en-US" altLang="en-US" sz="1600" dirty="0">
                <a:solidFill>
                  <a:srgbClr val="000000"/>
                </a:solidFill>
                <a:cs typeface="Arial" panose="020B0604020202020204" pitchFamily="34" charset="0"/>
                <a:sym typeface="Calibri" panose="020F0502020204030204" pitchFamily="34" charset="0"/>
              </a:rPr>
              <a:t>fantasy</a:t>
            </a:r>
            <a:r>
              <a:rPr lang="en-US" altLang="en-US" sz="1600" dirty="0">
                <a:solidFill>
                  <a:srgbClr val="000000"/>
                </a:solidFill>
                <a:latin typeface="Calibri" panose="020F0502020204030204" pitchFamily="34" charset="0"/>
                <a:cs typeface="Calibri" panose="020F0502020204030204" pitchFamily="34" charset="0"/>
                <a:sym typeface="Calibri" panose="020F0502020204030204" pitchFamily="34" charset="0"/>
              </a:rPr>
              <a:t> comics</a:t>
            </a:r>
          </a:p>
        </p:txBody>
      </p:sp>
      <p:sp>
        <p:nvSpPr>
          <p:cNvPr id="10" name="Rounded Rectangle 12"/>
          <p:cNvSpPr>
            <a:spLocks noChangeArrowheads="1"/>
          </p:cNvSpPr>
          <p:nvPr/>
        </p:nvSpPr>
        <p:spPr bwMode="auto">
          <a:xfrm>
            <a:off x="2590800" y="5349875"/>
            <a:ext cx="3657600" cy="1279525"/>
          </a:xfrm>
          <a:prstGeom prst="roundRect">
            <a:avLst>
              <a:gd name="adj" fmla="val 3147"/>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lIns="0" tIns="0" rIns="0" bIns="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500" dirty="0">
                <a:solidFill>
                  <a:srgbClr val="000000"/>
                </a:solidFill>
                <a:latin typeface="Calibri" panose="020F0502020204030204" pitchFamily="34" charset="0"/>
                <a:cs typeface="Calibri" panose="020F0502020204030204" pitchFamily="34" charset="0"/>
                <a:sym typeface="Calibri" panose="020F0502020204030204" pitchFamily="34" charset="0"/>
              </a:rPr>
              <a:t>Here, the son has inherited the father’s behavior of reading books, but with a difference in the type of book.  Here the son is overriding the behavior of father.</a:t>
            </a:r>
          </a:p>
        </p:txBody>
      </p:sp>
    </p:spTree>
    <p:extLst>
      <p:ext uri="{BB962C8B-B14F-4D97-AF65-F5344CB8AC3E}">
        <p14:creationId xmlns:p14="http://schemas.microsoft.com/office/powerpoint/2010/main" val="269612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bldLvl="0" animBg="1" autoUpdateAnimBg="0"/>
      <p:bldP spid="10"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4" name="Rectangle 6"/>
          <p:cNvSpPr>
            <a:spLocks noChangeArrowheads="1"/>
          </p:cNvSpPr>
          <p:nvPr/>
        </p:nvSpPr>
        <p:spPr bwMode="auto">
          <a:xfrm>
            <a:off x="951470" y="1674342"/>
            <a:ext cx="7290487"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346075" indent="-109538">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cs typeface="Calibri" panose="020F0502020204030204" pitchFamily="34" charset="0"/>
              </a:rPr>
              <a:t>What is method overriding?</a:t>
            </a:r>
          </a:p>
          <a:p>
            <a:pPr marL="0" lvl="1" indent="0">
              <a:spcBef>
                <a:spcPts val="1200"/>
              </a:spcBef>
            </a:pPr>
            <a:r>
              <a:rPr lang="en-US" altLang="en-US" b="0" dirty="0">
                <a:solidFill>
                  <a:srgbClr val="000000"/>
                </a:solidFill>
                <a:cs typeface="Calibri" panose="020F0502020204030204" pitchFamily="34" charset="0"/>
              </a:rPr>
              <a:t>Creating a method with the same name, arguments and return type in both the parent and the child class is called </a:t>
            </a:r>
            <a:r>
              <a:rPr lang="en-US" altLang="en-US" i="1" dirty="0">
                <a:solidFill>
                  <a:srgbClr val="000000"/>
                </a:solidFill>
                <a:cs typeface="Calibri" panose="020F0502020204030204" pitchFamily="34" charset="0"/>
              </a:rPr>
              <a:t>method overriding</a:t>
            </a:r>
            <a:r>
              <a:rPr lang="en-US" altLang="en-US" b="0" dirty="0">
                <a:solidFill>
                  <a:srgbClr val="000000"/>
                </a:solidFill>
                <a:cs typeface="Calibri" panose="020F0502020204030204" pitchFamily="34" charset="0"/>
              </a:rPr>
              <a:t>.</a:t>
            </a:r>
          </a:p>
          <a:p>
            <a:pPr marL="0" lvl="1" indent="0">
              <a:spcBef>
                <a:spcPts val="1200"/>
              </a:spcBef>
            </a:pPr>
            <a:endParaRPr lang="en-US" altLang="en-US" b="0" dirty="0">
              <a:solidFill>
                <a:srgbClr val="000000"/>
              </a:solidFill>
              <a:cs typeface="Calibri" panose="020F0502020204030204" pitchFamily="34" charset="0"/>
            </a:endParaRPr>
          </a:p>
          <a:p>
            <a:pPr>
              <a:spcBef>
                <a:spcPts val="1200"/>
              </a:spcBef>
            </a:pPr>
            <a:endParaRPr lang="en-US" altLang="en-US" dirty="0">
              <a:solidFill>
                <a:srgbClr val="000000"/>
              </a:solidFill>
              <a:cs typeface="Calibri" panose="020F0502020204030204" pitchFamily="34" charset="0"/>
            </a:endParaRPr>
          </a:p>
          <a:p>
            <a:pPr>
              <a:spcBef>
                <a:spcPts val="1200"/>
              </a:spcBef>
            </a:pPr>
            <a:r>
              <a:rPr lang="en-US" altLang="en-US" dirty="0">
                <a:solidFill>
                  <a:srgbClr val="000000"/>
                </a:solidFill>
                <a:cs typeface="Calibri" panose="020F0502020204030204" pitchFamily="34" charset="0"/>
              </a:rPr>
              <a:t>When do we override methods?</a:t>
            </a:r>
          </a:p>
          <a:p>
            <a:pPr marL="0" lvl="1" indent="0">
              <a:spcBef>
                <a:spcPts val="1200"/>
              </a:spcBef>
            </a:pPr>
            <a:r>
              <a:rPr lang="en-US" altLang="en-US" b="0" dirty="0">
                <a:solidFill>
                  <a:srgbClr val="000000"/>
                </a:solidFill>
                <a:cs typeface="Calibri" panose="020F0502020204030204" pitchFamily="34" charset="0"/>
              </a:rPr>
              <a:t>If a derived class (sub class) needs have a </a:t>
            </a:r>
            <a:r>
              <a:rPr lang="en-US" altLang="en-US" dirty="0">
                <a:solidFill>
                  <a:srgbClr val="000000"/>
                </a:solidFill>
                <a:cs typeface="Calibri" panose="020F0502020204030204" pitchFamily="34" charset="0"/>
              </a:rPr>
              <a:t>different</a:t>
            </a:r>
            <a:r>
              <a:rPr lang="en-US" altLang="en-US" b="0" dirty="0">
                <a:solidFill>
                  <a:srgbClr val="000000"/>
                </a:solidFill>
                <a:cs typeface="Calibri" panose="020F0502020204030204" pitchFamily="34" charset="0"/>
              </a:rPr>
              <a:t> method </a:t>
            </a:r>
            <a:r>
              <a:rPr lang="en-US" altLang="en-US" dirty="0">
                <a:solidFill>
                  <a:srgbClr val="000000"/>
                </a:solidFill>
                <a:cs typeface="Calibri" panose="020F0502020204030204" pitchFamily="34" charset="0"/>
              </a:rPr>
              <a:t>implementation</a:t>
            </a:r>
            <a:r>
              <a:rPr lang="en-US" altLang="en-US" b="0" dirty="0">
                <a:solidFill>
                  <a:srgbClr val="000000"/>
                </a:solidFill>
                <a:cs typeface="Calibri" panose="020F0502020204030204" pitchFamily="34" charset="0"/>
              </a:rPr>
              <a:t> from that of a super class, then that method can be overridden. </a:t>
            </a:r>
          </a:p>
          <a:p>
            <a:pPr>
              <a:spcBef>
                <a:spcPts val="1200"/>
              </a:spcBef>
            </a:pPr>
            <a:endParaRPr lang="en-US" altLang="en-US" sz="2000" b="0" dirty="0">
              <a:solidFill>
                <a:srgbClr val="000000"/>
              </a:solidFill>
              <a:cs typeface="Calibri" panose="020F0502020204030204" pitchFamily="34" charset="0"/>
            </a:endParaRPr>
          </a:p>
        </p:txBody>
      </p:sp>
    </p:spTree>
    <p:extLst>
      <p:ext uri="{BB962C8B-B14F-4D97-AF65-F5344CB8AC3E}">
        <p14:creationId xmlns:p14="http://schemas.microsoft.com/office/powerpoint/2010/main" val="381555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 Method Overriding</a:t>
            </a:r>
          </a:p>
        </p:txBody>
      </p:sp>
      <p:sp>
        <p:nvSpPr>
          <p:cNvPr id="4" name="TextBox 11"/>
          <p:cNvSpPr>
            <a:spLocks noChangeArrowheads="1"/>
          </p:cNvSpPr>
          <p:nvPr/>
        </p:nvSpPr>
        <p:spPr bwMode="auto">
          <a:xfrm>
            <a:off x="827903" y="4582730"/>
            <a:ext cx="4423720" cy="1969770"/>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a:spAutoFit/>
          </a:bodyPr>
          <a:lstStyle/>
          <a:p>
            <a:pPr>
              <a:spcBef>
                <a:spcPts val="1200"/>
              </a:spcBef>
            </a:pPr>
            <a:r>
              <a:rPr lang="en-US" altLang="en-US" sz="1600" i="1" dirty="0">
                <a:solidFill>
                  <a:srgbClr val="000000"/>
                </a:solidFill>
                <a:latin typeface="Arial" panose="020B0604020202020204" pitchFamily="34" charset="0"/>
                <a:cs typeface="Arial" panose="020B0604020202020204" pitchFamily="34" charset="0"/>
              </a:rPr>
              <a:t>Child Class:</a:t>
            </a:r>
          </a:p>
          <a:p>
            <a:pPr marL="0" lvl="1">
              <a:spcBef>
                <a:spcPts val="400"/>
              </a:spcBef>
            </a:pPr>
            <a:r>
              <a:rPr lang="en-US" altLang="en-US" sz="1400" dirty="0">
                <a:latin typeface="Arial" panose="020B0604020202020204" pitchFamily="34" charset="0"/>
                <a:cs typeface="Arial" panose="020B0604020202020204" pitchFamily="34" charset="0"/>
              </a:rPr>
              <a:t>public class Student extends Person{</a:t>
            </a:r>
          </a:p>
          <a:p>
            <a:pPr marL="0" lvl="3">
              <a:spcBef>
                <a:spcPts val="400"/>
              </a:spcBef>
            </a:pPr>
            <a:r>
              <a:rPr lang="en-US" altLang="en-US" sz="1400" dirty="0">
                <a:solidFill>
                  <a:srgbClr val="002060"/>
                </a:solidFill>
                <a:latin typeface="Arial" panose="020B0604020202020204" pitchFamily="34" charset="0"/>
                <a:cs typeface="Arial" panose="020B0604020202020204" pitchFamily="34" charset="0"/>
              </a:rPr>
              <a:t>	public String </a:t>
            </a:r>
            <a:r>
              <a:rPr lang="en-US" altLang="en-US" sz="1400" dirty="0" err="1">
                <a:solidFill>
                  <a:srgbClr val="002060"/>
                </a:solidFill>
                <a:latin typeface="Arial" panose="020B0604020202020204" pitchFamily="34" charset="0"/>
                <a:cs typeface="Arial" panose="020B0604020202020204" pitchFamily="34" charset="0"/>
              </a:rPr>
              <a:t>getName</a:t>
            </a:r>
            <a:r>
              <a:rPr lang="en-US" altLang="en-US" sz="1400" dirty="0">
                <a:solidFill>
                  <a:srgbClr val="002060"/>
                </a:solidFill>
                <a:latin typeface="Arial" panose="020B0604020202020204" pitchFamily="34" charset="0"/>
                <a:cs typeface="Arial" panose="020B0604020202020204" pitchFamily="34" charset="0"/>
              </a:rPr>
              <a:t>(){</a:t>
            </a:r>
          </a:p>
          <a:p>
            <a:pPr marL="0" lvl="4">
              <a:spcBef>
                <a:spcPts val="400"/>
              </a:spcBef>
            </a:pPr>
            <a:r>
              <a:rPr lang="en-US" altLang="en-US" sz="1400" dirty="0">
                <a:solidFill>
                  <a:srgbClr val="00B050"/>
                </a:solidFill>
                <a:latin typeface="Arial" panose="020B0604020202020204" pitchFamily="34" charset="0"/>
                <a:cs typeface="Arial" panose="020B0604020202020204" pitchFamily="34" charset="0"/>
              </a:rPr>
              <a:t>		</a:t>
            </a:r>
            <a:r>
              <a:rPr lang="en-US" altLang="en-US" sz="1400" dirty="0" err="1">
                <a:solidFill>
                  <a:srgbClr val="00B050"/>
                </a:solidFill>
                <a:latin typeface="Arial" panose="020B0604020202020204" pitchFamily="34" charset="0"/>
                <a:cs typeface="Arial" panose="020B0604020202020204" pitchFamily="34" charset="0"/>
              </a:rPr>
              <a:t>System.out.println</a:t>
            </a:r>
            <a:r>
              <a:rPr lang="en-US" altLang="en-US" sz="1400" dirty="0">
                <a:solidFill>
                  <a:srgbClr val="00B050"/>
                </a:solidFill>
                <a:latin typeface="Arial" panose="020B0604020202020204" pitchFamily="34" charset="0"/>
                <a:cs typeface="Arial" panose="020B0604020202020204" pitchFamily="34" charset="0"/>
              </a:rPr>
              <a:t>(“</a:t>
            </a:r>
            <a:r>
              <a:rPr lang="en-US" altLang="en-US" sz="1400" dirty="0" err="1">
                <a:solidFill>
                  <a:srgbClr val="00B050"/>
                </a:solidFill>
                <a:latin typeface="Arial" panose="020B0604020202020204" pitchFamily="34" charset="0"/>
                <a:cs typeface="Arial" panose="020B0604020202020204" pitchFamily="34" charset="0"/>
              </a:rPr>
              <a:t>Student:getName</a:t>
            </a:r>
            <a:r>
              <a:rPr lang="en-US" altLang="en-US" sz="1400" dirty="0">
                <a:solidFill>
                  <a:srgbClr val="00B050"/>
                </a:solidFill>
                <a:latin typeface="Arial" panose="020B0604020202020204" pitchFamily="34" charset="0"/>
                <a:cs typeface="Arial" panose="020B0604020202020204" pitchFamily="34" charset="0"/>
              </a:rPr>
              <a:t>”);</a:t>
            </a:r>
          </a:p>
          <a:p>
            <a:pPr marL="0" lvl="4">
              <a:spcBef>
                <a:spcPts val="400"/>
              </a:spcBef>
            </a:pPr>
            <a:r>
              <a:rPr lang="en-US" altLang="en-US" sz="1400" dirty="0">
                <a:solidFill>
                  <a:srgbClr val="002060"/>
                </a:solidFill>
                <a:latin typeface="Arial" panose="020B0604020202020204" pitchFamily="34" charset="0"/>
                <a:cs typeface="Arial" panose="020B0604020202020204" pitchFamily="34" charset="0"/>
              </a:rPr>
              <a:t>		return name;</a:t>
            </a:r>
          </a:p>
          <a:p>
            <a:pPr marL="0" lvl="3">
              <a:spcBef>
                <a:spcPts val="400"/>
              </a:spcBef>
            </a:pPr>
            <a:r>
              <a:rPr lang="en-US" altLang="en-US" sz="1400" dirty="0">
                <a:solidFill>
                  <a:srgbClr val="002060"/>
                </a:solidFill>
                <a:latin typeface="Arial" panose="020B0604020202020204" pitchFamily="34" charset="0"/>
                <a:cs typeface="Arial" panose="020B0604020202020204" pitchFamily="34" charset="0"/>
              </a:rPr>
              <a:t>	}</a:t>
            </a:r>
          </a:p>
          <a:p>
            <a:pPr marL="0" lvl="2">
              <a:spcBef>
                <a:spcPts val="400"/>
              </a:spcBef>
            </a:pPr>
            <a:r>
              <a:rPr lang="en-US" altLang="en-US" sz="1400" dirty="0">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p:txBody>
      </p:sp>
      <p:sp>
        <p:nvSpPr>
          <p:cNvPr id="5" name="Rectangle 6"/>
          <p:cNvSpPr>
            <a:spLocks noChangeArrowheads="1"/>
          </p:cNvSpPr>
          <p:nvPr/>
        </p:nvSpPr>
        <p:spPr bwMode="auto">
          <a:xfrm>
            <a:off x="827903" y="1600200"/>
            <a:ext cx="4423719" cy="2185214"/>
          </a:xfrm>
          <a:prstGeom prst="rect">
            <a:avLst/>
          </a:prstGeom>
          <a:gradFill rotWithShape="1">
            <a:gsLst>
              <a:gs pos="0">
                <a:srgbClr val="BBBBBB"/>
              </a:gs>
              <a:gs pos="34999">
                <a:srgbClr val="CFCFCF"/>
              </a:gs>
              <a:gs pos="100000">
                <a:srgbClr val="EDEDED"/>
              </a:gs>
            </a:gsLst>
            <a:lin ang="16200000" scaled="1"/>
          </a:gradFill>
          <a:ln w="9525">
            <a:solidFill>
              <a:srgbClr val="000000"/>
            </a:solidFill>
            <a:miter lim="800000"/>
            <a:headEnd/>
            <a:tailEnd/>
          </a:ln>
        </p:spPr>
        <p:txBody>
          <a:bodyPr wrap="square">
            <a:spAutoFit/>
          </a:bodyPr>
          <a:lstStyle/>
          <a:p>
            <a:pPr>
              <a:spcBef>
                <a:spcPts val="400"/>
              </a:spcBef>
            </a:pPr>
            <a:r>
              <a:rPr lang="en-US" altLang="en-US" i="1" dirty="0">
                <a:solidFill>
                  <a:srgbClr val="000000"/>
                </a:solidFill>
              </a:rPr>
              <a:t>Parent Class:</a:t>
            </a:r>
          </a:p>
          <a:p>
            <a:pPr>
              <a:spcBef>
                <a:spcPts val="400"/>
              </a:spcBef>
            </a:pPr>
            <a:r>
              <a:rPr lang="en-US" altLang="en-US" sz="1600" dirty="0">
                <a:solidFill>
                  <a:srgbClr val="000000"/>
                </a:solidFill>
              </a:rPr>
              <a:t>public class Person{</a:t>
            </a:r>
          </a:p>
          <a:p>
            <a:pPr>
              <a:spcBef>
                <a:spcPts val="400"/>
              </a:spcBef>
            </a:pPr>
            <a:r>
              <a:rPr lang="en-US" altLang="en-US" sz="1600" dirty="0">
                <a:solidFill>
                  <a:srgbClr val="002060"/>
                </a:solidFill>
              </a:rPr>
              <a:t>	public String </a:t>
            </a:r>
            <a:r>
              <a:rPr lang="en-US" altLang="en-US" sz="1600" dirty="0" err="1">
                <a:solidFill>
                  <a:srgbClr val="002060"/>
                </a:solidFill>
              </a:rPr>
              <a:t>getName</a:t>
            </a:r>
            <a:r>
              <a:rPr lang="en-US" altLang="en-US" sz="1600" dirty="0">
                <a:solidFill>
                  <a:srgbClr val="002060"/>
                </a:solidFill>
              </a:rPr>
              <a:t>(){</a:t>
            </a:r>
          </a:p>
          <a:p>
            <a:pPr>
              <a:spcBef>
                <a:spcPts val="400"/>
              </a:spcBef>
            </a:pPr>
            <a:r>
              <a:rPr lang="en-US" altLang="en-US" sz="1600" dirty="0">
                <a:solidFill>
                  <a:srgbClr val="00B050"/>
                </a:solidFill>
              </a:rPr>
              <a:t>		</a:t>
            </a:r>
            <a:r>
              <a:rPr lang="en-US" altLang="en-US" sz="1600" dirty="0" err="1">
                <a:solidFill>
                  <a:srgbClr val="00B050"/>
                </a:solidFill>
              </a:rPr>
              <a:t>System.out.println</a:t>
            </a:r>
            <a:r>
              <a:rPr lang="en-US" altLang="en-US" sz="1600" dirty="0">
                <a:solidFill>
                  <a:srgbClr val="00B050"/>
                </a:solidFill>
              </a:rPr>
              <a:t>(“Parent: </a:t>
            </a:r>
            <a:r>
              <a:rPr lang="en-US" altLang="en-US" sz="1600" dirty="0" err="1">
                <a:solidFill>
                  <a:srgbClr val="00B050"/>
                </a:solidFill>
              </a:rPr>
              <a:t>getName</a:t>
            </a:r>
            <a:r>
              <a:rPr lang="en-US" altLang="en-US" sz="1600" dirty="0">
                <a:solidFill>
                  <a:srgbClr val="00B050"/>
                </a:solidFill>
              </a:rPr>
              <a:t>”);</a:t>
            </a:r>
          </a:p>
          <a:p>
            <a:pPr>
              <a:spcBef>
                <a:spcPts val="400"/>
              </a:spcBef>
            </a:pPr>
            <a:r>
              <a:rPr lang="en-US" altLang="en-US" sz="1600" dirty="0">
                <a:solidFill>
                  <a:srgbClr val="002060"/>
                </a:solidFill>
              </a:rPr>
              <a:t>		return name;</a:t>
            </a:r>
          </a:p>
          <a:p>
            <a:pPr>
              <a:spcBef>
                <a:spcPts val="400"/>
              </a:spcBef>
            </a:pPr>
            <a:r>
              <a:rPr lang="en-US" altLang="en-US" sz="1600" dirty="0">
                <a:solidFill>
                  <a:srgbClr val="002060"/>
                </a:solidFill>
              </a:rPr>
              <a:t>	}</a:t>
            </a:r>
          </a:p>
          <a:p>
            <a:pPr>
              <a:spcBef>
                <a:spcPts val="400"/>
              </a:spcBef>
            </a:pPr>
            <a:r>
              <a:rPr lang="en-US" altLang="en-US" sz="1600" dirty="0">
                <a:solidFill>
                  <a:srgbClr val="000000"/>
                </a:solidFill>
              </a:rPr>
              <a:t>}</a:t>
            </a:r>
            <a:endParaRPr lang="en-US" altLang="en-US" dirty="0"/>
          </a:p>
        </p:txBody>
      </p:sp>
      <p:sp>
        <p:nvSpPr>
          <p:cNvPr id="6" name="Right Brace 5"/>
          <p:cNvSpPr>
            <a:spLocks/>
          </p:cNvSpPr>
          <p:nvPr/>
        </p:nvSpPr>
        <p:spPr bwMode="auto">
          <a:xfrm>
            <a:off x="5259857" y="2475471"/>
            <a:ext cx="457200" cy="762000"/>
          </a:xfrm>
          <a:prstGeom prst="rightBrace">
            <a:avLst>
              <a:gd name="adj1" fmla="val 7994"/>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7" name="Rectangle 7"/>
          <p:cNvSpPr>
            <a:spLocks noChangeArrowheads="1"/>
          </p:cNvSpPr>
          <p:nvPr/>
        </p:nvSpPr>
        <p:spPr bwMode="auto">
          <a:xfrm>
            <a:off x="5869457" y="2399271"/>
            <a:ext cx="2133600" cy="9144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500">
                <a:solidFill>
                  <a:srgbClr val="000000"/>
                </a:solidFill>
                <a:latin typeface="Calibri" panose="020F0502020204030204" pitchFamily="34" charset="0"/>
                <a:cs typeface="Calibri" panose="020F0502020204030204" pitchFamily="34" charset="0"/>
                <a:sym typeface="Calibri" panose="020F0502020204030204" pitchFamily="34" charset="0"/>
              </a:rPr>
              <a:t>getName method in the super class, Person</a:t>
            </a:r>
          </a:p>
        </p:txBody>
      </p:sp>
      <p:sp>
        <p:nvSpPr>
          <p:cNvPr id="8" name="Right Brace 8"/>
          <p:cNvSpPr>
            <a:spLocks/>
          </p:cNvSpPr>
          <p:nvPr/>
        </p:nvSpPr>
        <p:spPr bwMode="auto">
          <a:xfrm>
            <a:off x="5290745" y="5317958"/>
            <a:ext cx="457200" cy="762000"/>
          </a:xfrm>
          <a:prstGeom prst="rightBrace">
            <a:avLst>
              <a:gd name="adj1" fmla="val 7994"/>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9" name="Rectangle 9"/>
          <p:cNvSpPr>
            <a:spLocks noChangeArrowheads="1"/>
          </p:cNvSpPr>
          <p:nvPr/>
        </p:nvSpPr>
        <p:spPr bwMode="auto">
          <a:xfrm>
            <a:off x="5869457" y="5317958"/>
            <a:ext cx="2133600" cy="9144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500">
                <a:solidFill>
                  <a:srgbClr val="000000"/>
                </a:solidFill>
                <a:latin typeface="Calibri" panose="020F0502020204030204" pitchFamily="34" charset="0"/>
                <a:cs typeface="Calibri" panose="020F0502020204030204" pitchFamily="34" charset="0"/>
                <a:sym typeface="Calibri" panose="020F0502020204030204" pitchFamily="34" charset="0"/>
              </a:rPr>
              <a:t>getName method is overridden in subclass Student</a:t>
            </a:r>
          </a:p>
        </p:txBody>
      </p:sp>
      <p:sp>
        <p:nvSpPr>
          <p:cNvPr id="10" name="Rounded Rectangle 12"/>
          <p:cNvSpPr>
            <a:spLocks noChangeArrowheads="1"/>
          </p:cNvSpPr>
          <p:nvPr/>
        </p:nvSpPr>
        <p:spPr bwMode="auto">
          <a:xfrm>
            <a:off x="827903" y="3805884"/>
            <a:ext cx="7175154" cy="762000"/>
          </a:xfrm>
          <a:prstGeom prst="roundRect">
            <a:avLst>
              <a:gd name="adj" fmla="val 13424"/>
            </a:avLst>
          </a:prstGeom>
          <a:gradFill rotWithShape="1">
            <a:gsLst>
              <a:gs pos="0">
                <a:srgbClr val="FFA5A3"/>
              </a:gs>
              <a:gs pos="34999">
                <a:srgbClr val="FFBEBE"/>
              </a:gs>
              <a:gs pos="100000">
                <a:srgbClr val="FFE6E6"/>
              </a:gs>
            </a:gsLst>
            <a:lin ang="16200000" scaled="1"/>
          </a:gradFill>
          <a:ln w="9525">
            <a:solidFill>
              <a:schemeClr val="accent2"/>
            </a:solidFill>
            <a:round/>
            <a:headEnd/>
            <a:tailEnd/>
          </a:ln>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700" b="0" dirty="0">
                <a:solidFill>
                  <a:srgbClr val="000000"/>
                </a:solidFill>
              </a:rPr>
              <a:t>Now, when you invoke </a:t>
            </a:r>
            <a:r>
              <a:rPr lang="en-US" altLang="en-US" sz="1700" dirty="0" err="1">
                <a:solidFill>
                  <a:srgbClr val="002060"/>
                </a:solidFill>
              </a:rPr>
              <a:t>getName</a:t>
            </a:r>
            <a:r>
              <a:rPr lang="en-US" altLang="en-US" sz="1700" dirty="0">
                <a:solidFill>
                  <a:srgbClr val="002060"/>
                </a:solidFill>
              </a:rPr>
              <a:t>() </a:t>
            </a:r>
            <a:r>
              <a:rPr lang="en-US" altLang="en-US" sz="1700" b="0" dirty="0">
                <a:solidFill>
                  <a:srgbClr val="000000"/>
                </a:solidFill>
              </a:rPr>
              <a:t>method of an object of subclass (</a:t>
            </a:r>
            <a:r>
              <a:rPr lang="en-US" altLang="en-US" sz="1700" dirty="0">
                <a:solidFill>
                  <a:srgbClr val="002060"/>
                </a:solidFill>
              </a:rPr>
              <a:t>Student) </a:t>
            </a:r>
            <a:r>
              <a:rPr lang="en-US" altLang="en-US" sz="1700" b="0" dirty="0">
                <a:solidFill>
                  <a:srgbClr val="000000"/>
                </a:solidFill>
              </a:rPr>
              <a:t>, output would be,</a:t>
            </a:r>
          </a:p>
          <a:p>
            <a:pPr algn="ctr"/>
            <a:r>
              <a:rPr lang="en-US" altLang="en-US" sz="1700" dirty="0" err="1">
                <a:solidFill>
                  <a:srgbClr val="00B050"/>
                </a:solidFill>
              </a:rPr>
              <a:t>Student:getName</a:t>
            </a:r>
            <a:endParaRPr lang="en-US" altLang="en-US" sz="1700" dirty="0">
              <a:solidFill>
                <a:srgbClr val="00B050"/>
              </a:solidFill>
            </a:endParaRPr>
          </a:p>
        </p:txBody>
      </p:sp>
    </p:spTree>
    <p:extLst>
      <p:ext uri="{BB962C8B-B14F-4D97-AF65-F5344CB8AC3E}">
        <p14:creationId xmlns:p14="http://schemas.microsoft.com/office/powerpoint/2010/main" val="16902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8" grpId="0" bldLvl="0" animBg="1" autoUpdateAnimBg="0"/>
      <p:bldP spid="9" grpId="0" bldLvl="0" animBg="1" autoUpdateAnimBg="0"/>
      <p:bldP spid="10"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Polymorphism</a:t>
            </a:r>
          </a:p>
        </p:txBody>
      </p:sp>
      <p:sp>
        <p:nvSpPr>
          <p:cNvPr id="3" name="Content Placeholder 2"/>
          <p:cNvSpPr>
            <a:spLocks noGrp="1"/>
          </p:cNvSpPr>
          <p:nvPr>
            <p:ph idx="1"/>
          </p:nvPr>
        </p:nvSpPr>
        <p:spPr/>
        <p:txBody>
          <a:bodyPr>
            <a:normAutofit fontScale="85000" lnSpcReduction="10000"/>
          </a:bodyPr>
          <a:lstStyle/>
          <a:p>
            <a:pPr marL="0" indent="0">
              <a:spcBef>
                <a:spcPts val="1200"/>
              </a:spcBef>
              <a:buNone/>
            </a:pPr>
            <a:r>
              <a:rPr lang="en-US" altLang="en-US" sz="1900" dirty="0">
                <a:solidFill>
                  <a:srgbClr val="000000"/>
                </a:solidFill>
                <a:cs typeface="Calibri" panose="020F0502020204030204" pitchFamily="34" charset="0"/>
              </a:rPr>
              <a:t>What is polymorphism?</a:t>
            </a:r>
          </a:p>
          <a:p>
            <a:pPr marL="0" indent="0">
              <a:spcBef>
                <a:spcPts val="1200"/>
              </a:spcBef>
              <a:buNone/>
            </a:pPr>
            <a:r>
              <a:rPr lang="en-US" altLang="en-US" sz="1900" dirty="0">
                <a:solidFill>
                  <a:srgbClr val="000000"/>
                </a:solidFill>
                <a:cs typeface="Calibri" panose="020F0502020204030204" pitchFamily="34" charset="0"/>
              </a:rPr>
              <a:t>Polymorphism is the capability of a method to do </a:t>
            </a:r>
            <a:r>
              <a:rPr lang="en-US" altLang="en-US" sz="1900" dirty="0">
                <a:solidFill>
                  <a:srgbClr val="00B050"/>
                </a:solidFill>
                <a:cs typeface="Calibri" panose="020F0502020204030204" pitchFamily="34" charset="0"/>
              </a:rPr>
              <a:t>different</a:t>
            </a:r>
            <a:r>
              <a:rPr lang="en-US" altLang="en-US" sz="1900" dirty="0">
                <a:solidFill>
                  <a:srgbClr val="000000"/>
                </a:solidFill>
                <a:cs typeface="Calibri" panose="020F0502020204030204" pitchFamily="34" charset="0"/>
              </a:rPr>
              <a:t> </a:t>
            </a:r>
            <a:r>
              <a:rPr lang="en-US" altLang="en-US" sz="1900" dirty="0">
                <a:solidFill>
                  <a:srgbClr val="00B050"/>
                </a:solidFill>
                <a:cs typeface="Calibri" panose="020F0502020204030204" pitchFamily="34" charset="0"/>
              </a:rPr>
              <a:t>things</a:t>
            </a:r>
            <a:r>
              <a:rPr lang="en-US" altLang="en-US" sz="1900" dirty="0">
                <a:solidFill>
                  <a:srgbClr val="000000"/>
                </a:solidFill>
                <a:cs typeface="Calibri" panose="020F0502020204030204" pitchFamily="34" charset="0"/>
              </a:rPr>
              <a:t> based on the object used for invoking the method.</a:t>
            </a:r>
          </a:p>
          <a:p>
            <a:pPr marL="0" indent="0">
              <a:spcBef>
                <a:spcPts val="1200"/>
              </a:spcBef>
              <a:buNone/>
            </a:pPr>
            <a:endParaRPr lang="en-US" altLang="en-US" sz="1900" dirty="0">
              <a:solidFill>
                <a:srgbClr val="000000"/>
              </a:solidFill>
              <a:cs typeface="Calibri" panose="020F0502020204030204" pitchFamily="34" charset="0"/>
            </a:endParaRPr>
          </a:p>
          <a:p>
            <a:pPr marL="0" indent="0">
              <a:spcBef>
                <a:spcPts val="1200"/>
              </a:spcBef>
              <a:buNone/>
            </a:pPr>
            <a:r>
              <a:rPr lang="en-US" altLang="en-US" sz="1900" dirty="0">
                <a:solidFill>
                  <a:srgbClr val="000000"/>
                </a:solidFill>
                <a:cs typeface="Calibri" panose="020F0502020204030204" pitchFamily="34" charset="0"/>
              </a:rPr>
              <a:t>What is run time polymorphism?</a:t>
            </a:r>
          </a:p>
          <a:p>
            <a:pPr marL="0" indent="0">
              <a:spcBef>
                <a:spcPts val="1200"/>
              </a:spcBef>
              <a:buNone/>
            </a:pPr>
            <a:r>
              <a:rPr lang="en-US" altLang="en-US" sz="1900" dirty="0">
                <a:solidFill>
                  <a:srgbClr val="00B050"/>
                </a:solidFill>
                <a:cs typeface="Calibri" panose="020F0502020204030204" pitchFamily="34" charset="0"/>
              </a:rPr>
              <a:t>Method overriding</a:t>
            </a:r>
            <a:r>
              <a:rPr lang="en-US" altLang="en-US" sz="1900" dirty="0">
                <a:solidFill>
                  <a:srgbClr val="000000"/>
                </a:solidFill>
                <a:cs typeface="Calibri" panose="020F0502020204030204" pitchFamily="34" charset="0"/>
              </a:rPr>
              <a:t> is an example of runtime polymorphism. Here, the JVM determines the </a:t>
            </a:r>
            <a:r>
              <a:rPr lang="en-US" altLang="en-US" sz="1900" dirty="0">
                <a:solidFill>
                  <a:srgbClr val="00B050"/>
                </a:solidFill>
                <a:cs typeface="Calibri" panose="020F0502020204030204" pitchFamily="34" charset="0"/>
              </a:rPr>
              <a:t>method</a:t>
            </a:r>
            <a:r>
              <a:rPr lang="en-US" altLang="en-US" sz="1900" dirty="0">
                <a:solidFill>
                  <a:srgbClr val="000000"/>
                </a:solidFill>
                <a:cs typeface="Calibri" panose="020F0502020204030204" pitchFamily="34" charset="0"/>
              </a:rPr>
              <a:t> </a:t>
            </a:r>
            <a:r>
              <a:rPr lang="en-US" altLang="en-US" sz="1900" dirty="0">
                <a:solidFill>
                  <a:srgbClr val="00B050"/>
                </a:solidFill>
                <a:cs typeface="Calibri" panose="020F0502020204030204" pitchFamily="34" charset="0"/>
              </a:rPr>
              <a:t>invocation </a:t>
            </a:r>
            <a:r>
              <a:rPr lang="en-US" altLang="en-US" sz="1900" dirty="0">
                <a:solidFill>
                  <a:srgbClr val="000000"/>
                </a:solidFill>
                <a:cs typeface="Calibri" panose="020F0502020204030204" pitchFamily="34" charset="0"/>
              </a:rPr>
              <a:t>at the </a:t>
            </a:r>
            <a:r>
              <a:rPr lang="en-US" altLang="en-US" sz="1900" dirty="0">
                <a:solidFill>
                  <a:srgbClr val="00B050"/>
                </a:solidFill>
                <a:cs typeface="Calibri" panose="020F0502020204030204" pitchFamily="34" charset="0"/>
              </a:rPr>
              <a:t>runtime</a:t>
            </a:r>
            <a:r>
              <a:rPr lang="en-US" altLang="en-US" sz="1900" dirty="0">
                <a:solidFill>
                  <a:srgbClr val="000000"/>
                </a:solidFill>
                <a:cs typeface="Calibri" panose="020F0502020204030204" pitchFamily="34" charset="0"/>
              </a:rPr>
              <a:t> and not at the compile time. The method being invoked is based on the object which on which the method is triggered.</a:t>
            </a:r>
          </a:p>
          <a:p>
            <a:pPr marL="0" indent="0">
              <a:spcBef>
                <a:spcPts val="1200"/>
              </a:spcBef>
              <a:buNone/>
            </a:pPr>
            <a:endParaRPr lang="en-US" altLang="en-US" sz="1900" dirty="0">
              <a:solidFill>
                <a:srgbClr val="000000"/>
              </a:solidFill>
              <a:cs typeface="Calibri" panose="020F0502020204030204" pitchFamily="34" charset="0"/>
            </a:endParaRPr>
          </a:p>
          <a:p>
            <a:pPr marL="0" indent="0">
              <a:spcBef>
                <a:spcPts val="1200"/>
              </a:spcBef>
              <a:buNone/>
            </a:pPr>
            <a:r>
              <a:rPr lang="en-US" altLang="en-US" sz="1900" dirty="0">
                <a:solidFill>
                  <a:srgbClr val="000000"/>
                </a:solidFill>
                <a:cs typeface="Calibri" panose="020F0502020204030204" pitchFamily="34" charset="0"/>
              </a:rPr>
              <a:t>From the previous Example,</a:t>
            </a:r>
          </a:p>
          <a:p>
            <a:pPr marL="0" indent="0">
              <a:buNone/>
            </a:pPr>
            <a:r>
              <a:rPr lang="en-US" altLang="en-US" sz="1900" dirty="0">
                <a:solidFill>
                  <a:srgbClr val="002060"/>
                </a:solidFill>
                <a:cs typeface="Calibri" panose="020F0502020204030204" pitchFamily="34" charset="0"/>
              </a:rPr>
              <a:t>Person p = new Person();</a:t>
            </a:r>
          </a:p>
          <a:p>
            <a:pPr marL="0" indent="0">
              <a:buNone/>
            </a:pPr>
            <a:r>
              <a:rPr lang="en-US" altLang="en-US" sz="1900" dirty="0">
                <a:solidFill>
                  <a:srgbClr val="002060"/>
                </a:solidFill>
                <a:cs typeface="Calibri" panose="020F0502020204030204" pitchFamily="34" charset="0"/>
              </a:rPr>
              <a:t>Person s = new Student();</a:t>
            </a:r>
          </a:p>
          <a:p>
            <a:pPr marL="0" indent="0">
              <a:buNone/>
            </a:pPr>
            <a:r>
              <a:rPr lang="en-US" altLang="en-US" sz="1900" dirty="0" err="1">
                <a:solidFill>
                  <a:srgbClr val="002060"/>
                </a:solidFill>
                <a:cs typeface="Calibri" panose="020F0502020204030204" pitchFamily="34" charset="0"/>
              </a:rPr>
              <a:t>p.getName</a:t>
            </a:r>
            <a:r>
              <a:rPr lang="en-US" altLang="en-US" sz="1900" dirty="0">
                <a:solidFill>
                  <a:srgbClr val="002060"/>
                </a:solidFill>
                <a:cs typeface="Calibri" panose="020F0502020204030204" pitchFamily="34" charset="0"/>
              </a:rPr>
              <a:t>()</a:t>
            </a:r>
            <a:r>
              <a:rPr lang="en-US" altLang="en-US" sz="1900" dirty="0">
                <a:solidFill>
                  <a:srgbClr val="00B050"/>
                </a:solidFill>
                <a:cs typeface="Calibri" panose="020F0502020204030204" pitchFamily="34" charset="0"/>
              </a:rPr>
              <a:t>// will print “Parent </a:t>
            </a:r>
            <a:r>
              <a:rPr lang="en-US" altLang="en-US" sz="1900" dirty="0" err="1">
                <a:solidFill>
                  <a:srgbClr val="00B050"/>
                </a:solidFill>
                <a:cs typeface="Calibri" panose="020F0502020204030204" pitchFamily="34" charset="0"/>
              </a:rPr>
              <a:t>getName</a:t>
            </a:r>
            <a:r>
              <a:rPr lang="en-US" altLang="en-US" sz="1900" dirty="0">
                <a:solidFill>
                  <a:srgbClr val="00B050"/>
                </a:solidFill>
                <a:cs typeface="Calibri" panose="020F0502020204030204" pitchFamily="34" charset="0"/>
              </a:rPr>
              <a:t>”</a:t>
            </a:r>
          </a:p>
          <a:p>
            <a:pPr marL="0" indent="0">
              <a:buNone/>
            </a:pPr>
            <a:r>
              <a:rPr lang="en-US" altLang="en-US" sz="1900" dirty="0" err="1">
                <a:solidFill>
                  <a:srgbClr val="002060"/>
                </a:solidFill>
                <a:cs typeface="Calibri" panose="020F0502020204030204" pitchFamily="34" charset="0"/>
              </a:rPr>
              <a:t>s.getName</a:t>
            </a:r>
            <a:r>
              <a:rPr lang="en-US" altLang="en-US" sz="1900" dirty="0">
                <a:solidFill>
                  <a:srgbClr val="002060"/>
                </a:solidFill>
                <a:cs typeface="Calibri" panose="020F0502020204030204" pitchFamily="34" charset="0"/>
              </a:rPr>
              <a:t>()</a:t>
            </a:r>
            <a:r>
              <a:rPr lang="en-US" altLang="en-US" sz="1900" dirty="0">
                <a:solidFill>
                  <a:srgbClr val="00B050"/>
                </a:solidFill>
                <a:cs typeface="Calibri" panose="020F0502020204030204" pitchFamily="34" charset="0"/>
              </a:rPr>
              <a:t>// will print “Student </a:t>
            </a:r>
            <a:r>
              <a:rPr lang="en-US" altLang="en-US" sz="1900" dirty="0" err="1">
                <a:solidFill>
                  <a:srgbClr val="00B050"/>
                </a:solidFill>
                <a:cs typeface="Calibri" panose="020F0502020204030204" pitchFamily="34" charset="0"/>
              </a:rPr>
              <a:t>getName</a:t>
            </a:r>
            <a:r>
              <a:rPr lang="en-US" altLang="en-US" sz="1900" dirty="0">
                <a:solidFill>
                  <a:srgbClr val="00B050"/>
                </a:solidFill>
                <a:cs typeface="Calibri" panose="020F0502020204030204" pitchFamily="34" charset="0"/>
              </a:rPr>
              <a:t>”</a:t>
            </a:r>
          </a:p>
          <a:p>
            <a:pPr marL="0" indent="0">
              <a:buNone/>
            </a:pPr>
            <a:endParaRPr lang="en-US" dirty="0"/>
          </a:p>
        </p:txBody>
      </p:sp>
      <p:sp>
        <p:nvSpPr>
          <p:cNvPr id="4" name="TextBox 4"/>
          <p:cNvSpPr>
            <a:spLocks noChangeArrowheads="1"/>
          </p:cNvSpPr>
          <p:nvPr/>
        </p:nvSpPr>
        <p:spPr bwMode="auto">
          <a:xfrm>
            <a:off x="5634681" y="4314355"/>
            <a:ext cx="3052118" cy="1077218"/>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rPr>
              <a:t>Based on the object on which the method is invoked  the appropriate </a:t>
            </a:r>
            <a:r>
              <a:rPr lang="en-US" altLang="en-US" sz="1600" dirty="0" err="1">
                <a:solidFill>
                  <a:srgbClr val="EA3800"/>
                </a:solidFill>
              </a:rPr>
              <a:t>getName</a:t>
            </a:r>
            <a:r>
              <a:rPr lang="en-US" altLang="en-US" sz="1600" dirty="0">
                <a:solidFill>
                  <a:srgbClr val="EA3800"/>
                </a:solidFill>
              </a:rPr>
              <a:t>()</a:t>
            </a:r>
            <a:r>
              <a:rPr lang="en-US" altLang="en-US" sz="1600" b="0" dirty="0">
                <a:solidFill>
                  <a:srgbClr val="000000"/>
                </a:solidFill>
              </a:rPr>
              <a:t> method is called.</a:t>
            </a:r>
          </a:p>
        </p:txBody>
      </p:sp>
    </p:spTree>
    <p:extLst>
      <p:ext uri="{BB962C8B-B14F-4D97-AF65-F5344CB8AC3E}">
        <p14:creationId xmlns:p14="http://schemas.microsoft.com/office/powerpoint/2010/main" val="3403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Define Inheritance</a:t>
            </a:r>
          </a:p>
          <a:p>
            <a:pPr lvl="1"/>
            <a:r>
              <a:rPr lang="en-US" sz="2000" dirty="0"/>
              <a:t>Super class and Sub class</a:t>
            </a:r>
          </a:p>
          <a:p>
            <a:pPr lvl="1"/>
            <a:r>
              <a:rPr lang="en-US" sz="2000" dirty="0"/>
              <a:t>Super constructor</a:t>
            </a:r>
          </a:p>
          <a:p>
            <a:pPr lvl="1"/>
            <a:r>
              <a:rPr lang="en-US" sz="2000" dirty="0"/>
              <a:t>Method overriding</a:t>
            </a:r>
          </a:p>
          <a:p>
            <a:pPr lvl="1"/>
            <a:r>
              <a:rPr lang="en-US" sz="2000" dirty="0"/>
              <a:t>Run </a:t>
            </a:r>
            <a:r>
              <a:rPr lang="en-US" sz="2000"/>
              <a:t>Time Polymorphism</a:t>
            </a:r>
            <a:endParaRPr lang="en-US" sz="2000" dirty="0"/>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 Run Time Polymorphism</a:t>
            </a:r>
          </a:p>
        </p:txBody>
      </p:sp>
      <p:sp>
        <p:nvSpPr>
          <p:cNvPr id="3" name="Content Placeholder 2"/>
          <p:cNvSpPr>
            <a:spLocks noGrp="1"/>
          </p:cNvSpPr>
          <p:nvPr>
            <p:ph idx="1"/>
          </p:nvPr>
        </p:nvSpPr>
        <p:spPr>
          <a:xfrm>
            <a:off x="803189" y="1642743"/>
            <a:ext cx="7562335" cy="2533842"/>
          </a:xfrm>
        </p:spPr>
        <p:txBody>
          <a:bodyPr/>
          <a:lstStyle/>
          <a:p>
            <a:pPr marL="0" indent="0">
              <a:spcBef>
                <a:spcPts val="1200"/>
              </a:spcBef>
              <a:buNone/>
            </a:pPr>
            <a:r>
              <a:rPr lang="en-US" altLang="en-US" sz="1800" dirty="0">
                <a:solidFill>
                  <a:srgbClr val="000000"/>
                </a:solidFill>
                <a:cs typeface="Calibri" panose="020F0502020204030204" pitchFamily="34" charset="0"/>
              </a:rPr>
              <a:t>Let us all understand run time polymorphism with an example !!</a:t>
            </a:r>
          </a:p>
          <a:p>
            <a:pPr marL="0" lvl="1" indent="0">
              <a:spcBef>
                <a:spcPts val="1200"/>
              </a:spcBef>
            </a:pPr>
            <a:r>
              <a:rPr lang="en-US" altLang="en-US" sz="1600" dirty="0">
                <a:solidFill>
                  <a:srgbClr val="000000"/>
                </a:solidFill>
                <a:cs typeface="Calibri" panose="020F0502020204030204" pitchFamily="34" charset="0"/>
              </a:rPr>
              <a:t>  Let us create a parent class, </a:t>
            </a:r>
            <a:r>
              <a:rPr lang="en-US" altLang="en-US" sz="1600" i="1" dirty="0">
                <a:solidFill>
                  <a:srgbClr val="000000"/>
                </a:solidFill>
                <a:cs typeface="Calibri" panose="020F0502020204030204" pitchFamily="34" charset="0"/>
              </a:rPr>
              <a:t>Animal</a:t>
            </a:r>
            <a:r>
              <a:rPr lang="en-US" altLang="en-US" sz="1600" dirty="0">
                <a:solidFill>
                  <a:srgbClr val="000000"/>
                </a:solidFill>
                <a:cs typeface="Calibri" panose="020F0502020204030204" pitchFamily="34" charset="0"/>
              </a:rPr>
              <a:t> and three subclasses, </a:t>
            </a:r>
            <a:r>
              <a:rPr lang="en-US" altLang="en-US" sz="1600" i="1" dirty="0">
                <a:solidFill>
                  <a:srgbClr val="000000"/>
                </a:solidFill>
                <a:cs typeface="Calibri" panose="020F0502020204030204" pitchFamily="34" charset="0"/>
              </a:rPr>
              <a:t>Dog</a:t>
            </a:r>
            <a:r>
              <a:rPr lang="en-US" altLang="en-US" sz="1600" dirty="0">
                <a:solidFill>
                  <a:srgbClr val="000000"/>
                </a:solidFill>
                <a:cs typeface="Calibri" panose="020F0502020204030204" pitchFamily="34" charset="0"/>
              </a:rPr>
              <a:t>, </a:t>
            </a:r>
            <a:r>
              <a:rPr lang="en-US" altLang="en-US" sz="1600" i="1" dirty="0">
                <a:solidFill>
                  <a:srgbClr val="000000"/>
                </a:solidFill>
                <a:cs typeface="Calibri" panose="020F0502020204030204" pitchFamily="34" charset="0"/>
              </a:rPr>
              <a:t>Cow</a:t>
            </a:r>
            <a:r>
              <a:rPr lang="en-US" altLang="en-US" sz="1600" dirty="0">
                <a:solidFill>
                  <a:srgbClr val="000000"/>
                </a:solidFill>
                <a:cs typeface="Calibri" panose="020F0502020204030204" pitchFamily="34" charset="0"/>
              </a:rPr>
              <a:t> and </a:t>
            </a:r>
            <a:r>
              <a:rPr lang="en-US" altLang="en-US" sz="1600" i="1" dirty="0">
                <a:solidFill>
                  <a:srgbClr val="000000"/>
                </a:solidFill>
                <a:cs typeface="Calibri" panose="020F0502020204030204" pitchFamily="34" charset="0"/>
              </a:rPr>
              <a:t>Snake</a:t>
            </a:r>
            <a:r>
              <a:rPr lang="en-US" altLang="en-US" sz="1600" dirty="0">
                <a:solidFill>
                  <a:srgbClr val="000000"/>
                </a:solidFill>
                <a:cs typeface="Calibri" panose="020F0502020204030204" pitchFamily="34" charset="0"/>
              </a:rPr>
              <a:t> which extends Animal</a:t>
            </a:r>
          </a:p>
          <a:p>
            <a:pPr marL="0" lvl="1" indent="0">
              <a:spcBef>
                <a:spcPts val="1200"/>
              </a:spcBef>
            </a:pPr>
            <a:r>
              <a:rPr lang="en-US" altLang="en-US" sz="1600" dirty="0">
                <a:solidFill>
                  <a:srgbClr val="000000"/>
                </a:solidFill>
                <a:cs typeface="Calibri" panose="020F0502020204030204" pitchFamily="34" charset="0"/>
              </a:rPr>
              <a:t>  All the classes should have a method, </a:t>
            </a:r>
            <a:r>
              <a:rPr lang="en-US" altLang="en-US" sz="1600" i="1" dirty="0" err="1">
                <a:solidFill>
                  <a:srgbClr val="000000"/>
                </a:solidFill>
                <a:cs typeface="Calibri" panose="020F0502020204030204" pitchFamily="34" charset="0"/>
              </a:rPr>
              <a:t>whoAmI</a:t>
            </a:r>
            <a:r>
              <a:rPr lang="en-US" altLang="en-US" sz="1600" dirty="0">
                <a:solidFill>
                  <a:srgbClr val="000000"/>
                </a:solidFill>
                <a:cs typeface="Calibri" panose="020F0502020204030204" pitchFamily="34" charset="0"/>
              </a:rPr>
              <a:t> which prints the appropriate class name as “</a:t>
            </a:r>
            <a:r>
              <a:rPr lang="en-US" altLang="en-US" sz="1600" dirty="0">
                <a:solidFill>
                  <a:srgbClr val="00B050"/>
                </a:solidFill>
                <a:cs typeface="Calibri" panose="020F0502020204030204" pitchFamily="34" charset="0"/>
              </a:rPr>
              <a:t>I am a Dog</a:t>
            </a:r>
            <a:r>
              <a:rPr lang="en-US" altLang="en-US" sz="1600" dirty="0">
                <a:solidFill>
                  <a:srgbClr val="000000"/>
                </a:solidFill>
                <a:cs typeface="Calibri" panose="020F0502020204030204" pitchFamily="34" charset="0"/>
              </a:rPr>
              <a:t>” (or) “</a:t>
            </a:r>
            <a:r>
              <a:rPr lang="en-US" altLang="en-US" sz="1600" dirty="0">
                <a:solidFill>
                  <a:srgbClr val="00B050"/>
                </a:solidFill>
                <a:cs typeface="Calibri" panose="020F0502020204030204" pitchFamily="34" charset="0"/>
              </a:rPr>
              <a:t>I am a Cow</a:t>
            </a:r>
            <a:r>
              <a:rPr lang="en-US" altLang="en-US" sz="1600" dirty="0">
                <a:solidFill>
                  <a:srgbClr val="000000"/>
                </a:solidFill>
                <a:cs typeface="Calibri" panose="020F0502020204030204" pitchFamily="34" charset="0"/>
              </a:rPr>
              <a:t>” etc.</a:t>
            </a:r>
          </a:p>
          <a:p>
            <a:pPr marL="0" lvl="1" indent="0">
              <a:spcBef>
                <a:spcPts val="1200"/>
              </a:spcBef>
            </a:pPr>
            <a:r>
              <a:rPr lang="en-US" altLang="en-US" sz="1600" dirty="0">
                <a:solidFill>
                  <a:srgbClr val="000000"/>
                </a:solidFill>
                <a:cs typeface="Calibri" panose="020F0502020204030204" pitchFamily="34" charset="0"/>
              </a:rPr>
              <a:t>  A new class, </a:t>
            </a:r>
            <a:r>
              <a:rPr lang="en-US" altLang="en-US" sz="1600" i="1" dirty="0" err="1">
                <a:solidFill>
                  <a:srgbClr val="000000"/>
                </a:solidFill>
                <a:cs typeface="Calibri" panose="020F0502020204030204" pitchFamily="34" charset="0"/>
              </a:rPr>
              <a:t>RunTimePolymorphism</a:t>
            </a:r>
            <a:r>
              <a:rPr lang="en-US" altLang="en-US" sz="1600" dirty="0">
                <a:solidFill>
                  <a:srgbClr val="000000"/>
                </a:solidFill>
                <a:cs typeface="Calibri" panose="020F0502020204030204" pitchFamily="34" charset="0"/>
              </a:rPr>
              <a:t> is created with a main method which creates an instance of all the classes created above and calls the </a:t>
            </a:r>
            <a:r>
              <a:rPr lang="en-US" altLang="en-US" sz="1600" i="1" dirty="0" err="1">
                <a:solidFill>
                  <a:srgbClr val="000000"/>
                </a:solidFill>
                <a:cs typeface="Calibri" panose="020F0502020204030204" pitchFamily="34" charset="0"/>
              </a:rPr>
              <a:t>whoAmI</a:t>
            </a:r>
            <a:r>
              <a:rPr lang="en-US" altLang="en-US" sz="1600" dirty="0">
                <a:solidFill>
                  <a:srgbClr val="000000"/>
                </a:solidFill>
                <a:cs typeface="Calibri" panose="020F0502020204030204" pitchFamily="34" charset="0"/>
              </a:rPr>
              <a:t> method for each instance.</a:t>
            </a:r>
          </a:p>
          <a:p>
            <a:pPr marL="0" indent="0">
              <a:buNone/>
            </a:pPr>
            <a:endParaRPr lang="en-US" dirty="0"/>
          </a:p>
        </p:txBody>
      </p:sp>
    </p:spTree>
    <p:extLst>
      <p:ext uri="{BB962C8B-B14F-4D97-AF65-F5344CB8AC3E}">
        <p14:creationId xmlns:p14="http://schemas.microsoft.com/office/powerpoint/2010/main" val="339700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RuntimePolimorphism.java</a:t>
            </a:r>
          </a:p>
        </p:txBody>
      </p:sp>
      <p:pic>
        <p:nvPicPr>
          <p:cNvPr id="4" name="Picture 3"/>
          <p:cNvPicPr>
            <a:picLocks noChangeAspect="1"/>
          </p:cNvPicPr>
          <p:nvPr/>
        </p:nvPicPr>
        <p:blipFill>
          <a:blip r:embed="rId2"/>
          <a:stretch>
            <a:fillRect/>
          </a:stretch>
        </p:blipFill>
        <p:spPr>
          <a:xfrm>
            <a:off x="379431" y="1692875"/>
            <a:ext cx="3714286" cy="4816108"/>
          </a:xfrm>
          <a:prstGeom prst="rect">
            <a:avLst/>
          </a:prstGeom>
        </p:spPr>
      </p:pic>
      <p:sp>
        <p:nvSpPr>
          <p:cNvPr id="5" name="TextBox 7"/>
          <p:cNvSpPr>
            <a:spLocks noChangeArrowheads="1"/>
          </p:cNvSpPr>
          <p:nvPr/>
        </p:nvSpPr>
        <p:spPr bwMode="auto">
          <a:xfrm>
            <a:off x="5322888" y="1752600"/>
            <a:ext cx="191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0000"/>
                </a:solidFill>
                <a:cs typeface="Calibri" panose="020F0502020204030204" pitchFamily="34" charset="0"/>
              </a:rPr>
              <a:t>Console Output</a:t>
            </a:r>
          </a:p>
        </p:txBody>
      </p:sp>
      <p:sp>
        <p:nvSpPr>
          <p:cNvPr id="6" name="TextBox 10"/>
          <p:cNvSpPr>
            <a:spLocks noChangeArrowheads="1"/>
          </p:cNvSpPr>
          <p:nvPr/>
        </p:nvSpPr>
        <p:spPr bwMode="auto">
          <a:xfrm>
            <a:off x="5257800" y="2133600"/>
            <a:ext cx="2514600" cy="923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zh-CN">
              <a:solidFill>
                <a:srgbClr val="000000"/>
              </a:solidFill>
              <a:cs typeface="Calibri" panose="020F0502020204030204" pitchFamily="34" charset="0"/>
            </a:endParaRPr>
          </a:p>
          <a:p>
            <a:endParaRPr lang="en-US" altLang="zh-CN">
              <a:solidFill>
                <a:srgbClr val="000000"/>
              </a:solidFill>
              <a:cs typeface="Calibri" panose="020F0502020204030204" pitchFamily="34" charset="0"/>
            </a:endParaRPr>
          </a:p>
          <a:p>
            <a:endParaRPr lang="en-US" altLang="zh-CN">
              <a:solidFill>
                <a:srgbClr val="000000"/>
              </a:solidFill>
              <a:cs typeface="Calibri" panose="020F0502020204030204" pitchFamily="34" charset="0"/>
            </a:endParaRPr>
          </a:p>
        </p:txBody>
      </p:sp>
      <p:sp>
        <p:nvSpPr>
          <p:cNvPr id="7" name="Right Brace 11"/>
          <p:cNvSpPr>
            <a:spLocks/>
          </p:cNvSpPr>
          <p:nvPr/>
        </p:nvSpPr>
        <p:spPr bwMode="auto">
          <a:xfrm>
            <a:off x="3932970" y="5105400"/>
            <a:ext cx="273050" cy="1219200"/>
          </a:xfrm>
          <a:prstGeom prst="rightBrace">
            <a:avLst>
              <a:gd name="adj1" fmla="val 8000"/>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 name="TextBox 12"/>
          <p:cNvSpPr>
            <a:spLocks noChangeArrowheads="1"/>
          </p:cNvSpPr>
          <p:nvPr/>
        </p:nvSpPr>
        <p:spPr bwMode="auto">
          <a:xfrm>
            <a:off x="4329845" y="5018901"/>
            <a:ext cx="3442555" cy="138499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solidFill>
                  <a:srgbClr val="000000"/>
                </a:solidFill>
                <a:latin typeface="Calibri" panose="020F0502020204030204" pitchFamily="34" charset="0"/>
                <a:cs typeface="Calibri" panose="020F0502020204030204" pitchFamily="34" charset="0"/>
                <a:sym typeface="Calibri" panose="020F0502020204030204" pitchFamily="34" charset="0"/>
              </a:rPr>
              <a:t>There are 1 variable of type Animal. Only obj refers to instance of Animal class, all other refers to instances of subclass of Animal. From the output’s result, we can see that  the version of the method invoked is based on the actual object type</a:t>
            </a:r>
          </a:p>
        </p:txBody>
      </p:sp>
      <p:pic>
        <p:nvPicPr>
          <p:cNvPr id="10" name="Picture 9"/>
          <p:cNvPicPr>
            <a:picLocks noChangeAspect="1"/>
          </p:cNvPicPr>
          <p:nvPr/>
        </p:nvPicPr>
        <p:blipFill>
          <a:blip r:embed="rId3"/>
          <a:stretch>
            <a:fillRect/>
          </a:stretch>
        </p:blipFill>
        <p:spPr>
          <a:xfrm>
            <a:off x="5322888" y="2231466"/>
            <a:ext cx="2350658" cy="721799"/>
          </a:xfrm>
          <a:prstGeom prst="rect">
            <a:avLst/>
          </a:prstGeom>
        </p:spPr>
      </p:pic>
    </p:spTree>
    <p:extLst>
      <p:ext uri="{BB962C8B-B14F-4D97-AF65-F5344CB8AC3E}">
        <p14:creationId xmlns:p14="http://schemas.microsoft.com/office/powerpoint/2010/main" val="34973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68846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dirty="0"/>
              <a:t>Trainees to reflect the following topics before proceeding.</a:t>
            </a:r>
          </a:p>
          <a:p>
            <a:pPr>
              <a:spcBef>
                <a:spcPts val="800"/>
              </a:spcBef>
              <a:buFont typeface="Wingdings" panose="05000000000000000000" pitchFamily="2" charset="2"/>
              <a:buChar char="§"/>
            </a:pPr>
            <a:r>
              <a:rPr lang="en-US" altLang="zh-CN" dirty="0">
                <a:sym typeface="Arial" panose="020B0604020202020204" pitchFamily="34" charset="0"/>
              </a:rPr>
              <a:t> What is Inheritance?</a:t>
            </a:r>
          </a:p>
          <a:p>
            <a:pPr>
              <a:spcBef>
                <a:spcPts val="800"/>
              </a:spcBef>
              <a:buFont typeface="Wingdings" panose="05000000000000000000" pitchFamily="2" charset="2"/>
              <a:buChar char="§"/>
            </a:pPr>
            <a:r>
              <a:rPr lang="en-US" altLang="zh-CN" dirty="0">
                <a:sym typeface="Arial" panose="020B0604020202020204" pitchFamily="34" charset="0"/>
              </a:rPr>
              <a:t> How to create a subclass?</a:t>
            </a:r>
          </a:p>
          <a:p>
            <a:pPr>
              <a:spcBef>
                <a:spcPts val="800"/>
              </a:spcBef>
              <a:buFont typeface="Wingdings" panose="05000000000000000000" pitchFamily="2" charset="2"/>
              <a:buChar char="§"/>
            </a:pPr>
            <a:r>
              <a:rPr lang="en-US" altLang="zh-CN" dirty="0">
                <a:sym typeface="Arial" panose="020B0604020202020204" pitchFamily="34" charset="0"/>
              </a:rPr>
              <a:t> What is the super class for all classes?</a:t>
            </a:r>
          </a:p>
          <a:p>
            <a:pPr>
              <a:spcBef>
                <a:spcPts val="800"/>
              </a:spcBef>
              <a:buFont typeface="Wingdings" panose="05000000000000000000" pitchFamily="2" charset="2"/>
              <a:buChar char="§"/>
            </a:pPr>
            <a:r>
              <a:rPr lang="en-US" altLang="zh-CN" dirty="0">
                <a:sym typeface="Arial" panose="020B0604020202020204" pitchFamily="34" charset="0"/>
              </a:rPr>
              <a:t> How to access the fields of the super class?</a:t>
            </a:r>
          </a:p>
          <a:p>
            <a:pPr>
              <a:spcBef>
                <a:spcPts val="800"/>
              </a:spcBef>
              <a:buFont typeface="Wingdings" panose="05000000000000000000" pitchFamily="2" charset="2"/>
              <a:buChar char="§"/>
            </a:pPr>
            <a:r>
              <a:rPr lang="en-US" altLang="zh-CN" dirty="0">
                <a:sym typeface="Arial" panose="020B0604020202020204" pitchFamily="34" charset="0"/>
              </a:rPr>
              <a:t> What is overriding?</a:t>
            </a:r>
          </a:p>
          <a:p>
            <a:pPr>
              <a:spcBef>
                <a:spcPts val="800"/>
              </a:spcBef>
              <a:buFont typeface="Wingdings" panose="05000000000000000000" pitchFamily="2" charset="2"/>
              <a:buChar char="§"/>
            </a:pPr>
            <a:r>
              <a:rPr lang="en-US" altLang="zh-CN" dirty="0">
                <a:sym typeface="Arial" panose="020B0604020202020204" pitchFamily="34" charset="0"/>
              </a:rPr>
              <a:t> What is run time polymorphism?</a:t>
            </a:r>
          </a:p>
        </p:txBody>
      </p:sp>
    </p:spTree>
    <p:extLst>
      <p:ext uri="{BB962C8B-B14F-4D97-AF65-F5344CB8AC3E}">
        <p14:creationId xmlns:p14="http://schemas.microsoft.com/office/powerpoint/2010/main" val="1142160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a:xfrm>
            <a:off x="1026368" y="12425"/>
            <a:ext cx="8117632" cy="1132163"/>
          </a:xfrm>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Inheritance</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Inheritance</a:t>
            </a:r>
          </a:p>
        </p:txBody>
      </p:sp>
      <p:sp>
        <p:nvSpPr>
          <p:cNvPr id="4" name="Rectangle 14"/>
          <p:cNvSpPr>
            <a:spLocks noChangeArrowheads="1"/>
          </p:cNvSpPr>
          <p:nvPr/>
        </p:nvSpPr>
        <p:spPr bwMode="auto">
          <a:xfrm>
            <a:off x="406580" y="203200"/>
            <a:ext cx="8280219" cy="92333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b="0" dirty="0">
                <a:solidFill>
                  <a:srgbClr val="000000"/>
                </a:solidFill>
                <a:latin typeface="Calibri" panose="020F0502020204030204" pitchFamily="34" charset="0"/>
                <a:cs typeface="Calibri" panose="020F0502020204030204" pitchFamily="34" charset="0"/>
                <a:sym typeface="Calibri" panose="020F0502020204030204" pitchFamily="34" charset="0"/>
              </a:rPr>
              <a:t>Lets look at some model of phones that evolved in the past two decades. All the phones can be used to call friends(or anyone) and receive calls from them.</a:t>
            </a:r>
          </a:p>
          <a:p>
            <a:pPr algn="ctr"/>
            <a:r>
              <a:rPr lang="en-US" altLang="en-US" b="0" dirty="0">
                <a:solidFill>
                  <a:srgbClr val="000000"/>
                </a:solidFill>
                <a:latin typeface="Calibri" panose="020F0502020204030204" pitchFamily="34" charset="0"/>
                <a:cs typeface="Calibri" panose="020F0502020204030204" pitchFamily="34" charset="0"/>
                <a:sym typeface="Calibri" panose="020F0502020204030204" pitchFamily="34" charset="0"/>
              </a:rPr>
              <a:t>So how do they differ?</a:t>
            </a:r>
            <a:endParaRPr lang="en-US" altLang="en-US" sz="1600" dirty="0"/>
          </a:p>
        </p:txBody>
      </p:sp>
      <p:sp>
        <p:nvSpPr>
          <p:cNvPr id="5" name="Rectangle 4"/>
          <p:cNvSpPr>
            <a:spLocks noChangeArrowheads="1"/>
          </p:cNvSpPr>
          <p:nvPr/>
        </p:nvSpPr>
        <p:spPr bwMode="auto">
          <a:xfrm>
            <a:off x="228600" y="16002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2000" dirty="0">
                <a:solidFill>
                  <a:srgbClr val="000000"/>
                </a:solidFill>
                <a:cs typeface="Calibri" panose="020F0502020204030204" pitchFamily="34" charset="0"/>
              </a:rPr>
              <a:t>What is inheritance?</a:t>
            </a:r>
          </a:p>
          <a:p>
            <a:endParaRPr lang="en-US" altLang="en-US" sz="2000" b="0" dirty="0">
              <a:solidFill>
                <a:srgbClr val="000000"/>
              </a:solidFill>
              <a:cs typeface="Calibri" panose="020F0502020204030204" pitchFamily="34" charset="0"/>
            </a:endParaRPr>
          </a:p>
          <a:p>
            <a:r>
              <a:rPr lang="en-US" altLang="en-US" sz="2000" b="0" dirty="0">
                <a:solidFill>
                  <a:srgbClr val="000000"/>
                </a:solidFill>
                <a:cs typeface="Calibri" panose="020F0502020204030204" pitchFamily="34" charset="0"/>
              </a:rPr>
              <a:t>			</a:t>
            </a:r>
            <a:endParaRPr lang="en-US" altLang="en-US" dirty="0"/>
          </a:p>
        </p:txBody>
      </p:sp>
      <p:pic>
        <p:nvPicPr>
          <p:cNvPr id="6" name="Picture 6" descr="6a0120a9370e90970b014e5f412255970c-800w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12350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34117595-2-440-OVR-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692400"/>
            <a:ext cx="160496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micro_t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62188"/>
            <a:ext cx="277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Nokia_phon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3149600"/>
            <a:ext cx="101282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3"/>
          <p:cNvSpPr>
            <a:spLocks noChangeArrowheads="1"/>
          </p:cNvSpPr>
          <p:nvPr/>
        </p:nvSpPr>
        <p:spPr bwMode="auto">
          <a:xfrm>
            <a:off x="533400" y="48006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en-US" sz="2000" b="0">
              <a:solidFill>
                <a:srgbClr val="000000"/>
              </a:solidFill>
              <a:cs typeface="Calibri" panose="020F0502020204030204" pitchFamily="34" charset="0"/>
            </a:endParaRPr>
          </a:p>
          <a:p>
            <a:r>
              <a:rPr lang="en-US" altLang="en-US" sz="2000" b="0">
                <a:solidFill>
                  <a:srgbClr val="000000"/>
                </a:solidFill>
                <a:cs typeface="Calibri" panose="020F0502020204030204" pitchFamily="34" charset="0"/>
              </a:rPr>
              <a:t>			</a:t>
            </a:r>
            <a:endParaRPr lang="en-US" altLang="en-US"/>
          </a:p>
        </p:txBody>
      </p:sp>
      <p:sp>
        <p:nvSpPr>
          <p:cNvPr id="12" name="TextBox 15"/>
          <p:cNvSpPr>
            <a:spLocks noChangeArrowheads="1"/>
          </p:cNvSpPr>
          <p:nvPr/>
        </p:nvSpPr>
        <p:spPr bwMode="auto">
          <a:xfrm>
            <a:off x="609600" y="5229225"/>
            <a:ext cx="7174523" cy="861774"/>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Each of them have INHERITED the common functionality </a:t>
            </a:r>
            <a:r>
              <a:rPr lang="en-US" altLang="en-US" sz="1600" i="1" dirty="0">
                <a:solidFill>
                  <a:srgbClr val="000000"/>
                </a:solidFill>
                <a:latin typeface="Calibri" panose="020F0502020204030204" pitchFamily="34" charset="0"/>
                <a:cs typeface="Calibri" panose="020F0502020204030204" pitchFamily="34" charset="0"/>
                <a:sym typeface="Calibri" panose="020F0502020204030204" pitchFamily="34" charset="0"/>
              </a:rPr>
              <a:t>talking</a:t>
            </a:r>
            <a:r>
              <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rPr>
              <a:t> from the ancestral basic phone and have some add-on features (SMS, Web browsing) of their own. </a:t>
            </a:r>
            <a:endParaRPr lang="en-US" altLang="en-US" b="0"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pPr algn="ctr"/>
            <a:r>
              <a:rPr lang="en-US" altLang="en-US" b="0" dirty="0">
                <a:solidFill>
                  <a:srgbClr val="000000"/>
                </a:solidFill>
                <a:latin typeface="Calibri" panose="020F0502020204030204" pitchFamily="34" charset="0"/>
                <a:cs typeface="Calibri" panose="020F0502020204030204" pitchFamily="34" charset="0"/>
                <a:sym typeface="Calibri" panose="020F0502020204030204" pitchFamily="34" charset="0"/>
              </a:rPr>
              <a:t>This is </a:t>
            </a:r>
            <a:r>
              <a:rPr lang="en-US" altLang="en-US" i="1" dirty="0">
                <a:solidFill>
                  <a:srgbClr val="000000"/>
                </a:solidFill>
                <a:latin typeface="Calibri" panose="020F0502020204030204" pitchFamily="34" charset="0"/>
                <a:cs typeface="Calibri" panose="020F0502020204030204" pitchFamily="34" charset="0"/>
                <a:sym typeface="Calibri" panose="020F0502020204030204" pitchFamily="34" charset="0"/>
              </a:rPr>
              <a:t>Inheritance</a:t>
            </a:r>
            <a:r>
              <a:rPr lang="en-US" altLang="en-US" b="0" dirty="0">
                <a:solidFill>
                  <a:srgbClr val="000000"/>
                </a:solidFill>
                <a:latin typeface="Calibri" panose="020F0502020204030204" pitchFamily="34" charset="0"/>
                <a:cs typeface="Calibri" panose="020F0502020204030204" pitchFamily="34" charset="0"/>
                <a:sym typeface="Calibri" panose="020F0502020204030204" pitchFamily="34" charset="0"/>
              </a:rPr>
              <a:t>.</a:t>
            </a:r>
            <a:endParaRPr lang="en-US" altLang="en-US" sz="1600" b="0"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3" name="TextBox 16"/>
          <p:cNvSpPr>
            <a:spLocks noChangeArrowheads="1"/>
          </p:cNvSpPr>
          <p:nvPr/>
        </p:nvSpPr>
        <p:spPr bwMode="auto">
          <a:xfrm>
            <a:off x="4267200" y="1828800"/>
            <a:ext cx="2971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a:solidFill>
                  <a:srgbClr val="000000"/>
                </a:solidFill>
                <a:cs typeface="Calibri" panose="020F0502020204030204" pitchFamily="34" charset="0"/>
              </a:rPr>
              <a:t>Basic Phone – People can talk</a:t>
            </a:r>
          </a:p>
        </p:txBody>
      </p:sp>
      <p:sp>
        <p:nvSpPr>
          <p:cNvPr id="14" name="TextBox 17"/>
          <p:cNvSpPr>
            <a:spLocks noChangeArrowheads="1"/>
          </p:cNvSpPr>
          <p:nvPr/>
        </p:nvSpPr>
        <p:spPr bwMode="auto">
          <a:xfrm>
            <a:off x="228600" y="3505200"/>
            <a:ext cx="26083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dirty="0">
                <a:solidFill>
                  <a:srgbClr val="000000"/>
                </a:solidFill>
                <a:cs typeface="Calibri" panose="020F0502020204030204" pitchFamily="34" charset="0"/>
              </a:rPr>
              <a:t>Cordless Phone People can,</a:t>
            </a:r>
          </a:p>
          <a:p>
            <a:pPr>
              <a:buFont typeface="Arial" panose="020B0604020202020204" pitchFamily="34" charset="0"/>
              <a:buChar char="•"/>
            </a:pPr>
            <a:r>
              <a:rPr lang="en-US" altLang="en-US" sz="1400" dirty="0">
                <a:solidFill>
                  <a:srgbClr val="000000"/>
                </a:solidFill>
                <a:cs typeface="Calibri" panose="020F0502020204030204" pitchFamily="34" charset="0"/>
              </a:rPr>
              <a:t> Talk </a:t>
            </a:r>
          </a:p>
        </p:txBody>
      </p:sp>
      <p:sp>
        <p:nvSpPr>
          <p:cNvPr id="15" name="TextBox 18"/>
          <p:cNvSpPr>
            <a:spLocks noChangeArrowheads="1"/>
          </p:cNvSpPr>
          <p:nvPr/>
        </p:nvSpPr>
        <p:spPr bwMode="auto">
          <a:xfrm>
            <a:off x="2362201" y="4102100"/>
            <a:ext cx="331176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173038">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indent="0"/>
            <a:r>
              <a:rPr lang="en-US" altLang="en-US" sz="1400" dirty="0">
                <a:solidFill>
                  <a:srgbClr val="000000"/>
                </a:solidFill>
                <a:cs typeface="Calibri" panose="020F0502020204030204" pitchFamily="34" charset="0"/>
              </a:rPr>
              <a:t>Mobile Phone People can, </a:t>
            </a:r>
          </a:p>
          <a:p>
            <a:pPr indent="0">
              <a:buFont typeface="Arial" panose="020B0604020202020204" pitchFamily="34" charset="0"/>
              <a:buChar char="•"/>
            </a:pPr>
            <a:r>
              <a:rPr lang="en-US" altLang="en-US" sz="1400" dirty="0">
                <a:solidFill>
                  <a:srgbClr val="000000"/>
                </a:solidFill>
                <a:cs typeface="Calibri" panose="020F0502020204030204" pitchFamily="34" charset="0"/>
              </a:rPr>
              <a:t> Talk </a:t>
            </a:r>
          </a:p>
          <a:p>
            <a:pPr indent="0">
              <a:buFont typeface="Arial" panose="020B0604020202020204" pitchFamily="34" charset="0"/>
              <a:buChar char="•"/>
            </a:pPr>
            <a:r>
              <a:rPr lang="en-US" altLang="en-US" sz="1400" dirty="0">
                <a:solidFill>
                  <a:srgbClr val="000000"/>
                </a:solidFill>
                <a:cs typeface="Calibri" panose="020F0502020204030204" pitchFamily="34" charset="0"/>
              </a:rPr>
              <a:t> Send SMS</a:t>
            </a:r>
          </a:p>
          <a:p>
            <a:pPr algn="ctr"/>
            <a:endParaRPr lang="en-US" altLang="en-US" sz="1400" dirty="0">
              <a:solidFill>
                <a:srgbClr val="000000"/>
              </a:solidFill>
              <a:cs typeface="Calibri" panose="020F0502020204030204" pitchFamily="34" charset="0"/>
            </a:endParaRPr>
          </a:p>
        </p:txBody>
      </p:sp>
      <p:sp>
        <p:nvSpPr>
          <p:cNvPr id="16" name="TextBox 19"/>
          <p:cNvSpPr>
            <a:spLocks noChangeArrowheads="1"/>
          </p:cNvSpPr>
          <p:nvPr/>
        </p:nvSpPr>
        <p:spPr bwMode="auto">
          <a:xfrm>
            <a:off x="6553200" y="2667000"/>
            <a:ext cx="2438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3038">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indent="0"/>
            <a:r>
              <a:rPr lang="en-US" altLang="en-US" sz="1400" dirty="0">
                <a:solidFill>
                  <a:srgbClr val="000000"/>
                </a:solidFill>
                <a:cs typeface="Calibri" panose="020F0502020204030204" pitchFamily="34" charset="0"/>
              </a:rPr>
              <a:t>Smart Phone People can, </a:t>
            </a:r>
          </a:p>
          <a:p>
            <a:pPr indent="0">
              <a:buFont typeface="Arial" panose="020B0604020202020204" pitchFamily="34" charset="0"/>
              <a:buChar char="•"/>
            </a:pPr>
            <a:r>
              <a:rPr lang="en-US" altLang="en-US" sz="1400" dirty="0">
                <a:solidFill>
                  <a:srgbClr val="000000"/>
                </a:solidFill>
                <a:cs typeface="Calibri" panose="020F0502020204030204" pitchFamily="34" charset="0"/>
              </a:rPr>
              <a:t> Talk </a:t>
            </a:r>
          </a:p>
          <a:p>
            <a:pPr indent="0">
              <a:buFont typeface="Arial" panose="020B0604020202020204" pitchFamily="34" charset="0"/>
              <a:buChar char="•"/>
            </a:pPr>
            <a:r>
              <a:rPr lang="en-US" altLang="en-US" sz="1400" dirty="0">
                <a:solidFill>
                  <a:srgbClr val="000000"/>
                </a:solidFill>
                <a:cs typeface="Calibri" panose="020F0502020204030204" pitchFamily="34" charset="0"/>
              </a:rPr>
              <a:t> Send SMS</a:t>
            </a:r>
          </a:p>
          <a:p>
            <a:pPr indent="0">
              <a:buFont typeface="Arial" panose="020B0604020202020204" pitchFamily="34" charset="0"/>
              <a:buChar char="•"/>
            </a:pPr>
            <a:r>
              <a:rPr lang="en-US" altLang="en-US" sz="1400" dirty="0">
                <a:solidFill>
                  <a:srgbClr val="000000"/>
                </a:solidFill>
                <a:cs typeface="Calibri" panose="020F0502020204030204" pitchFamily="34" charset="0"/>
              </a:rPr>
              <a:t> Browse the Web</a:t>
            </a:r>
          </a:p>
          <a:p>
            <a:pPr indent="0">
              <a:buFont typeface="Arial" panose="020B0604020202020204" pitchFamily="34" charset="0"/>
              <a:buChar char="•"/>
            </a:pPr>
            <a:r>
              <a:rPr lang="en-US" altLang="en-US" sz="1400" dirty="0">
                <a:solidFill>
                  <a:srgbClr val="000000"/>
                </a:solidFill>
                <a:cs typeface="Calibri" panose="020F0502020204030204" pitchFamily="34" charset="0"/>
              </a:rPr>
              <a:t> Take Photos/Videos</a:t>
            </a:r>
          </a:p>
          <a:p>
            <a:pPr algn="ctr"/>
            <a:endParaRPr lang="en-US" altLang="en-US" sz="1400" dirty="0">
              <a:solidFill>
                <a:srgbClr val="000000"/>
              </a:solidFill>
              <a:cs typeface="Calibri" panose="020F0502020204030204" pitchFamily="34" charset="0"/>
            </a:endParaRPr>
          </a:p>
        </p:txBody>
      </p:sp>
      <p:cxnSp>
        <p:nvCxnSpPr>
          <p:cNvPr id="17" name="Elbow Connector 21"/>
          <p:cNvCxnSpPr>
            <a:cxnSpLocks noChangeShapeType="1"/>
          </p:cNvCxnSpPr>
          <p:nvPr/>
        </p:nvCxnSpPr>
        <p:spPr bwMode="auto">
          <a:xfrm rot="10800000" flipV="1">
            <a:off x="1497013" y="2139950"/>
            <a:ext cx="1550987" cy="630238"/>
          </a:xfrm>
          <a:prstGeom prst="bentConnector3">
            <a:avLst>
              <a:gd name="adj1" fmla="val 50000"/>
            </a:avLst>
          </a:prstGeom>
          <a:noFill/>
          <a:ln w="9525">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8" name="Elbow Connector 24"/>
          <p:cNvCxnSpPr>
            <a:cxnSpLocks noChangeShapeType="1"/>
          </p:cNvCxnSpPr>
          <p:nvPr/>
        </p:nvCxnSpPr>
        <p:spPr bwMode="auto">
          <a:xfrm rot="16200000" flipH="1">
            <a:off x="3432176" y="2913062"/>
            <a:ext cx="469900" cy="3175"/>
          </a:xfrm>
          <a:prstGeom prst="bentConnector3">
            <a:avLst>
              <a:gd name="adj1" fmla="val 50000"/>
            </a:avLst>
          </a:prstGeom>
          <a:noFill/>
          <a:ln w="9525">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9" name="Elbow Connector 26"/>
          <p:cNvCxnSpPr>
            <a:cxnSpLocks noChangeShapeType="1"/>
          </p:cNvCxnSpPr>
          <p:nvPr/>
        </p:nvCxnSpPr>
        <p:spPr bwMode="auto">
          <a:xfrm>
            <a:off x="4283075" y="2139950"/>
            <a:ext cx="1198563" cy="1081088"/>
          </a:xfrm>
          <a:prstGeom prst="bentConnector3">
            <a:avLst>
              <a:gd name="adj1" fmla="val 50000"/>
            </a:avLst>
          </a:prstGeom>
          <a:noFill/>
          <a:ln w="9525">
            <a:solidFill>
              <a:srgbClr val="C00000"/>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656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0.12963 L 3.33333E-6 0.46297 " pathEditMode="relative" rAng="0" ptsTypes="AA">
                                      <p:cBhvr>
                                        <p:cTn id="6" dur="1000" fill="hold"/>
                                        <p:tgtEl>
                                          <p:spTgt spid="4"/>
                                        </p:tgtEl>
                                        <p:attrNameLst>
                                          <p:attrName>ppt_x,ppt_y</p:attrName>
                                        </p:attrNameLst>
                                      </p:cBhvr>
                                      <p:rCtr x="0" y="16700"/>
                                    </p:animMotion>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4"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4"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p:cBhvr>
                                        <p:cTn id="18" dur="500"/>
                                        <p:tgtEl>
                                          <p:spTgt spid="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p:cBhvr>
                                        <p:cTn id="21" dur="500"/>
                                        <p:tgtEl>
                                          <p:spTgt spid="13"/>
                                        </p:tgtEl>
                                      </p:cBhvr>
                                    </p:animEffect>
                                  </p:childTnLst>
                                </p:cTn>
                              </p:par>
                            </p:childTnLst>
                          </p:cTn>
                        </p:par>
                        <p:par>
                          <p:cTn id="22" fill="hold">
                            <p:stCondLst>
                              <p:cond delay="1000"/>
                            </p:stCondLst>
                            <p:childTnLst>
                              <p:par>
                                <p:cTn id="23" presetID="4"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p:cBhvr>
                                        <p:cTn id="25" dur="500"/>
                                        <p:tgtEl>
                                          <p:spTgt spid="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p:cBhvr>
                                        <p:cTn id="28" dur="500"/>
                                        <p:tgtEl>
                                          <p:spTgt spid="14"/>
                                        </p:tgtEl>
                                      </p:cBhvr>
                                    </p:animEffect>
                                  </p:childTnLst>
                                </p:cTn>
                              </p:par>
                              <p:par>
                                <p:cTn id="29" presetID="4" presetClass="entr" presetSubtype="16"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500"/>
                                        <p:tgtEl>
                                          <p:spTgt spid="17"/>
                                        </p:tgtEl>
                                      </p:cBhvr>
                                    </p:animEffect>
                                  </p:childTnLst>
                                </p:cTn>
                              </p:par>
                            </p:childTnLst>
                          </p:cTn>
                        </p:par>
                        <p:par>
                          <p:cTn id="32" fill="hold">
                            <p:stCondLst>
                              <p:cond delay="1500"/>
                            </p:stCondLst>
                            <p:childTnLst>
                              <p:par>
                                <p:cTn id="33" presetID="4" presetClass="entr" presetSubtype="16"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p:cBhvr>
                                        <p:cTn id="35" dur="500"/>
                                        <p:tgtEl>
                                          <p:spTgt spid="18"/>
                                        </p:tgtEl>
                                      </p:cBhvr>
                                    </p:animEffect>
                                  </p:childTnLst>
                                </p:cTn>
                              </p:par>
                              <p:par>
                                <p:cTn id="36" presetID="4"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p:cBhvr>
                                        <p:cTn id="38" dur="500"/>
                                        <p:tgtEl>
                                          <p:spTgt spid="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p:cBhvr>
                                        <p:cTn id="41" dur="500"/>
                                        <p:tgtEl>
                                          <p:spTgt spid="15"/>
                                        </p:tgtEl>
                                      </p:cBhvr>
                                    </p:animEffect>
                                  </p:childTnLst>
                                </p:cTn>
                              </p:par>
                            </p:childTnLst>
                          </p:cTn>
                        </p:par>
                        <p:par>
                          <p:cTn id="42" fill="hold">
                            <p:stCondLst>
                              <p:cond delay="2000"/>
                            </p:stCondLst>
                            <p:childTnLst>
                              <p:par>
                                <p:cTn id="43" presetID="4"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p:cBhvr>
                                        <p:cTn id="45" dur="500"/>
                                        <p:tgtEl>
                                          <p:spTgt spid="7"/>
                                        </p:tgtEl>
                                      </p:cBhvr>
                                    </p:animEffect>
                                  </p:childTnLst>
                                </p:cTn>
                              </p:par>
                            </p:childTnLst>
                          </p:cTn>
                        </p:par>
                        <p:par>
                          <p:cTn id="46" fill="hold">
                            <p:stCondLst>
                              <p:cond delay="2500"/>
                            </p:stCondLst>
                            <p:childTnLst>
                              <p:par>
                                <p:cTn id="47" presetID="4" presetClass="entr" presetSubtype="16"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p:cBhvr>
                                        <p:cTn id="49" dur="500"/>
                                        <p:tgtEl>
                                          <p:spTgt spid="19"/>
                                        </p:tgtEl>
                                      </p:cBhvr>
                                    </p:animEffect>
                                  </p:childTnLst>
                                </p:cTn>
                              </p:par>
                            </p:childTnLst>
                          </p:cTn>
                        </p:par>
                        <p:par>
                          <p:cTn id="50" fill="hold">
                            <p:stCondLst>
                              <p:cond delay="3000"/>
                            </p:stCondLst>
                            <p:childTnLst>
                              <p:par>
                                <p:cTn id="51" presetID="4" presetClass="entr" presetSubtype="16"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4" grpId="1" animBg="1"/>
      <p:bldP spid="5" grpId="0" bldLvl="0" autoUpdateAnimBg="0"/>
      <p:bldP spid="13" grpId="0" bldLvl="0" autoUpdateAnimBg="0"/>
      <p:bldP spid="14" grpId="0" bldLvl="0" autoUpdateAnimBg="0"/>
      <p:bldP spid="1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19" name="Rectangle 6"/>
          <p:cNvSpPr>
            <a:spLocks noChangeArrowheads="1"/>
          </p:cNvSpPr>
          <p:nvPr/>
        </p:nvSpPr>
        <p:spPr bwMode="auto">
          <a:xfrm>
            <a:off x="609600" y="1600200"/>
            <a:ext cx="8001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cs typeface="Calibri" panose="020F0502020204030204" pitchFamily="34" charset="0"/>
              </a:rPr>
              <a:t>What is inheritance?</a:t>
            </a:r>
          </a:p>
          <a:p>
            <a:pPr marL="0" lvl="1">
              <a:spcBef>
                <a:spcPts val="1200"/>
              </a:spcBef>
            </a:pPr>
            <a:r>
              <a:rPr lang="en-US" altLang="en-US" b="0" dirty="0">
                <a:solidFill>
                  <a:srgbClr val="000000"/>
                </a:solidFill>
                <a:cs typeface="Calibri" panose="020F0502020204030204" pitchFamily="34" charset="0"/>
              </a:rPr>
              <a:t>Inheritance is the concept of a </a:t>
            </a:r>
            <a:r>
              <a:rPr lang="en-US" altLang="en-US" dirty="0">
                <a:solidFill>
                  <a:srgbClr val="000000"/>
                </a:solidFill>
                <a:cs typeface="Calibri" panose="020F0502020204030204" pitchFamily="34" charset="0"/>
              </a:rPr>
              <a:t>child</a:t>
            </a:r>
            <a:r>
              <a:rPr lang="en-US" altLang="en-US" b="0" dirty="0">
                <a:solidFill>
                  <a:srgbClr val="000000"/>
                </a:solidFill>
                <a:cs typeface="Calibri" panose="020F0502020204030204" pitchFamily="34" charset="0"/>
              </a:rPr>
              <a:t> class (</a:t>
            </a:r>
            <a:r>
              <a:rPr lang="en-US" altLang="en-US" i="1" dirty="0">
                <a:solidFill>
                  <a:srgbClr val="000000"/>
                </a:solidFill>
                <a:cs typeface="Calibri" panose="020F0502020204030204" pitchFamily="34" charset="0"/>
              </a:rPr>
              <a:t>sub class</a:t>
            </a:r>
            <a:r>
              <a:rPr lang="en-US" altLang="en-US" b="0" dirty="0">
                <a:solidFill>
                  <a:srgbClr val="000000"/>
                </a:solidFill>
                <a:cs typeface="Calibri" panose="020F0502020204030204" pitchFamily="34" charset="0"/>
              </a:rPr>
              <a:t>) automatically </a:t>
            </a:r>
            <a:r>
              <a:rPr lang="en-US" altLang="en-US" dirty="0">
                <a:solidFill>
                  <a:srgbClr val="000000"/>
                </a:solidFill>
                <a:cs typeface="Calibri" panose="020F0502020204030204" pitchFamily="34" charset="0"/>
              </a:rPr>
              <a:t>inheriting</a:t>
            </a:r>
            <a:r>
              <a:rPr lang="en-US" altLang="en-US" b="0" dirty="0">
                <a:solidFill>
                  <a:srgbClr val="000000"/>
                </a:solidFill>
                <a:cs typeface="Calibri" panose="020F0502020204030204" pitchFamily="34" charset="0"/>
              </a:rPr>
              <a:t> the variables and methods defined in a </a:t>
            </a:r>
            <a:r>
              <a:rPr lang="en-US" altLang="en-US" dirty="0">
                <a:solidFill>
                  <a:srgbClr val="000000"/>
                </a:solidFill>
                <a:cs typeface="Calibri" panose="020F0502020204030204" pitchFamily="34" charset="0"/>
              </a:rPr>
              <a:t>parent</a:t>
            </a:r>
            <a:r>
              <a:rPr lang="en-US" altLang="en-US" b="0" dirty="0">
                <a:solidFill>
                  <a:srgbClr val="000000"/>
                </a:solidFill>
                <a:cs typeface="Calibri" panose="020F0502020204030204" pitchFamily="34" charset="0"/>
              </a:rPr>
              <a:t> class (</a:t>
            </a:r>
            <a:r>
              <a:rPr lang="en-US" altLang="en-US" i="1" dirty="0">
                <a:solidFill>
                  <a:srgbClr val="000000"/>
                </a:solidFill>
                <a:cs typeface="Calibri" panose="020F0502020204030204" pitchFamily="34" charset="0"/>
              </a:rPr>
              <a:t>super class</a:t>
            </a:r>
            <a:r>
              <a:rPr lang="en-US" altLang="en-US" b="0" dirty="0">
                <a:solidFill>
                  <a:srgbClr val="000000"/>
                </a:solidFill>
                <a:cs typeface="Calibri" panose="020F0502020204030204" pitchFamily="34" charset="0"/>
              </a:rPr>
              <a:t>).</a:t>
            </a:r>
          </a:p>
          <a:p>
            <a:pPr marL="0" lvl="1">
              <a:spcBef>
                <a:spcPts val="1200"/>
              </a:spcBef>
            </a:pPr>
            <a:r>
              <a:rPr lang="en-US" altLang="en-US" b="0" dirty="0">
                <a:solidFill>
                  <a:srgbClr val="000000"/>
                </a:solidFill>
                <a:cs typeface="Calibri" panose="020F0502020204030204" pitchFamily="34" charset="0"/>
              </a:rPr>
              <a:t>It is one of the primary features of </a:t>
            </a:r>
            <a:r>
              <a:rPr lang="en-US" altLang="en-US" dirty="0">
                <a:solidFill>
                  <a:srgbClr val="000000"/>
                </a:solidFill>
                <a:cs typeface="Calibri" panose="020F0502020204030204" pitchFamily="34" charset="0"/>
              </a:rPr>
              <a:t>O</a:t>
            </a:r>
            <a:r>
              <a:rPr lang="en-US" altLang="en-US" b="0" dirty="0">
                <a:solidFill>
                  <a:srgbClr val="000000"/>
                </a:solidFill>
                <a:cs typeface="Calibri" panose="020F0502020204030204" pitchFamily="34" charset="0"/>
              </a:rPr>
              <a:t>bject </a:t>
            </a:r>
            <a:r>
              <a:rPr lang="en-US" altLang="en-US" dirty="0">
                <a:solidFill>
                  <a:srgbClr val="000000"/>
                </a:solidFill>
                <a:cs typeface="Calibri" panose="020F0502020204030204" pitchFamily="34" charset="0"/>
              </a:rPr>
              <a:t>O</a:t>
            </a:r>
            <a:r>
              <a:rPr lang="en-US" altLang="en-US" b="0" dirty="0">
                <a:solidFill>
                  <a:srgbClr val="000000"/>
                </a:solidFill>
                <a:cs typeface="Calibri" panose="020F0502020204030204" pitchFamily="34" charset="0"/>
              </a:rPr>
              <a:t>riented </a:t>
            </a:r>
            <a:r>
              <a:rPr lang="en-US" altLang="en-US" dirty="0">
                <a:solidFill>
                  <a:srgbClr val="000000"/>
                </a:solidFill>
                <a:cs typeface="Calibri" panose="020F0502020204030204" pitchFamily="34" charset="0"/>
              </a:rPr>
              <a:t>P</a:t>
            </a:r>
            <a:r>
              <a:rPr lang="en-US" altLang="en-US" b="0" dirty="0">
                <a:solidFill>
                  <a:srgbClr val="000000"/>
                </a:solidFill>
                <a:cs typeface="Calibri" panose="020F0502020204030204" pitchFamily="34" charset="0"/>
              </a:rPr>
              <a:t>rogramming</a:t>
            </a:r>
            <a:r>
              <a:rPr lang="en-US" altLang="en-US" sz="2000" b="0" dirty="0">
                <a:solidFill>
                  <a:srgbClr val="000000"/>
                </a:solidFill>
                <a:cs typeface="Calibri" panose="020F0502020204030204" pitchFamily="34" charset="0"/>
              </a:rPr>
              <a:t>		</a:t>
            </a:r>
            <a:endParaRPr lang="en-US" altLang="en-US" dirty="0"/>
          </a:p>
        </p:txBody>
      </p:sp>
      <p:pic>
        <p:nvPicPr>
          <p:cNvPr id="20" name="Picture 7" descr="concepts-bikeHeirarch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10000"/>
            <a:ext cx="2895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ular Callout 8"/>
          <p:cNvSpPr>
            <a:spLocks noChangeArrowheads="1"/>
          </p:cNvSpPr>
          <p:nvPr/>
        </p:nvSpPr>
        <p:spPr bwMode="auto">
          <a:xfrm>
            <a:off x="5410200" y="3505200"/>
            <a:ext cx="3200400" cy="1066800"/>
          </a:xfrm>
          <a:prstGeom prst="wedgeRectCallout">
            <a:avLst>
              <a:gd name="adj1" fmla="val -71176"/>
              <a:gd name="adj2" fmla="val 19037"/>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tIns="0" bIns="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The super Class bicycle will hold all the  </a:t>
            </a:r>
            <a:r>
              <a:rPr lang="en-US" altLang="en-US" sz="1600">
                <a:solidFill>
                  <a:srgbClr val="000000"/>
                </a:solidFill>
                <a:latin typeface="Calibri" panose="020F0502020204030204" pitchFamily="34" charset="0"/>
                <a:cs typeface="Calibri" panose="020F0502020204030204" pitchFamily="34" charset="0"/>
                <a:sym typeface="Calibri" panose="020F0502020204030204" pitchFamily="34" charset="0"/>
              </a:rPr>
              <a:t>common</a:t>
            </a:r>
            <a:r>
              <a:rPr lang="en-US" altLang="en-US" sz="1600" b="0">
                <a:solidFill>
                  <a:srgbClr val="000000"/>
                </a:solidFill>
                <a:latin typeface="Calibri" panose="020F0502020204030204" pitchFamily="34" charset="0"/>
                <a:cs typeface="Calibri" panose="020F0502020204030204" pitchFamily="34" charset="0"/>
                <a:sym typeface="Calibri" panose="020F0502020204030204" pitchFamily="34" charset="0"/>
              </a:rPr>
              <a:t> characteristics namely apply brake,  pedalling</a:t>
            </a:r>
          </a:p>
        </p:txBody>
      </p:sp>
      <p:sp>
        <p:nvSpPr>
          <p:cNvPr id="22" name="Rectangular Callout 10"/>
          <p:cNvSpPr>
            <a:spLocks noChangeArrowheads="1"/>
          </p:cNvSpPr>
          <p:nvPr/>
        </p:nvSpPr>
        <p:spPr bwMode="auto">
          <a:xfrm>
            <a:off x="6324600" y="5029200"/>
            <a:ext cx="2286000" cy="609600"/>
          </a:xfrm>
          <a:prstGeom prst="wedgeRectCallout">
            <a:avLst>
              <a:gd name="adj1" fmla="val -74435"/>
              <a:gd name="adj2" fmla="val 31463"/>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tIns="0" bIns="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latin typeface="Calibri" panose="020F0502020204030204" pitchFamily="34" charset="0"/>
                <a:cs typeface="Calibri" panose="020F0502020204030204" pitchFamily="34" charset="0"/>
                <a:sym typeface="Calibri" panose="020F0502020204030204" pitchFamily="34" charset="0"/>
              </a:rPr>
              <a:t>Tandem bike has 2 seats &amp; 2 handlebars.</a:t>
            </a:r>
          </a:p>
        </p:txBody>
      </p:sp>
      <p:sp>
        <p:nvSpPr>
          <p:cNvPr id="23" name="Rectangular Callout 11"/>
          <p:cNvSpPr>
            <a:spLocks noChangeArrowheads="1"/>
          </p:cNvSpPr>
          <p:nvPr/>
        </p:nvSpPr>
        <p:spPr bwMode="auto">
          <a:xfrm>
            <a:off x="3505200" y="6296025"/>
            <a:ext cx="2819400" cy="457200"/>
          </a:xfrm>
          <a:prstGeom prst="wedgeRectCallout">
            <a:avLst>
              <a:gd name="adj1" fmla="val -22435"/>
              <a:gd name="adj2" fmla="val -74565"/>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tIns="0" bIns="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a:latin typeface="Calibri" panose="020F0502020204030204" pitchFamily="34" charset="0"/>
                <a:cs typeface="Calibri" panose="020F0502020204030204" pitchFamily="34" charset="0"/>
                <a:sym typeface="Calibri" panose="020F0502020204030204" pitchFamily="34" charset="0"/>
              </a:rPr>
              <a:t>Road bike has  shock absorbers.</a:t>
            </a:r>
          </a:p>
        </p:txBody>
      </p:sp>
      <p:sp>
        <p:nvSpPr>
          <p:cNvPr id="24" name="Rectangular Callout 12"/>
          <p:cNvSpPr>
            <a:spLocks noChangeArrowheads="1"/>
          </p:cNvSpPr>
          <p:nvPr/>
        </p:nvSpPr>
        <p:spPr bwMode="auto">
          <a:xfrm>
            <a:off x="609600" y="5105400"/>
            <a:ext cx="1828800" cy="992188"/>
          </a:xfrm>
          <a:prstGeom prst="wedgeRectCallout">
            <a:avLst>
              <a:gd name="adj1" fmla="val 63278"/>
              <a:gd name="adj2" fmla="val 28875"/>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tIns="0" bIns="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latin typeface="Calibri" panose="020F0502020204030204" pitchFamily="34" charset="0"/>
                <a:cs typeface="Calibri" panose="020F0502020204030204" pitchFamily="34" charset="0"/>
                <a:sym typeface="Calibri" panose="020F0502020204030204" pitchFamily="34" charset="0"/>
              </a:rPr>
              <a:t>Mountain bike has additional characteristics thick tyre.</a:t>
            </a:r>
          </a:p>
        </p:txBody>
      </p:sp>
      <p:sp>
        <p:nvSpPr>
          <p:cNvPr id="25" name="TextBox 13"/>
          <p:cNvSpPr>
            <a:spLocks noChangeArrowheads="1"/>
          </p:cNvSpPr>
          <p:nvPr/>
        </p:nvSpPr>
        <p:spPr bwMode="auto">
          <a:xfrm>
            <a:off x="609600" y="3657600"/>
            <a:ext cx="291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0000"/>
                </a:solidFill>
                <a:cs typeface="Calibri" panose="020F0502020204030204" pitchFamily="34" charset="0"/>
              </a:rPr>
              <a:t>Here is another example,</a:t>
            </a:r>
          </a:p>
        </p:txBody>
      </p:sp>
    </p:spTree>
    <p:extLst>
      <p:ext uri="{BB962C8B-B14F-4D97-AF65-F5344CB8AC3E}">
        <p14:creationId xmlns:p14="http://schemas.microsoft.com/office/powerpoint/2010/main" val="38015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p:cBhvr>
                                        <p:cTn id="10" dur="500"/>
                                        <p:tgtEl>
                                          <p:spTgt spid="2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autoUpdateAnimBg="0"/>
      <p:bldP spid="23" grpId="0" bldLvl="0" animBg="1" autoUpdateAnimBg="0"/>
      <p:bldP spid="24"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Inheritance</a:t>
            </a:r>
          </a:p>
        </p:txBody>
      </p:sp>
      <p:sp>
        <p:nvSpPr>
          <p:cNvPr id="4" name="Rectangle 6"/>
          <p:cNvSpPr>
            <a:spLocks noChangeArrowheads="1"/>
          </p:cNvSpPr>
          <p:nvPr/>
        </p:nvSpPr>
        <p:spPr bwMode="auto">
          <a:xfrm>
            <a:off x="691662" y="1524000"/>
            <a:ext cx="767861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Benefits of Inheritance:</a:t>
            </a:r>
          </a:p>
          <a:p>
            <a:pPr marL="0" lvl="1">
              <a:spcBef>
                <a:spcPts val="1200"/>
              </a:spcBef>
            </a:pPr>
            <a:r>
              <a:rPr lang="en-US" altLang="en-US" sz="1600" b="0" dirty="0">
                <a:solidFill>
                  <a:srgbClr val="000000"/>
                </a:solidFill>
                <a:cs typeface="Calibri" panose="020F0502020204030204" pitchFamily="34" charset="0"/>
              </a:rPr>
              <a:t>The primary benefit of inheritance is </a:t>
            </a:r>
            <a:r>
              <a:rPr lang="en-US" altLang="en-US" sz="1600" i="1" dirty="0">
                <a:solidFill>
                  <a:srgbClr val="000000"/>
                </a:solidFill>
                <a:cs typeface="Calibri" panose="020F0502020204030204" pitchFamily="34" charset="0"/>
              </a:rPr>
              <a:t>reusability</a:t>
            </a:r>
            <a:r>
              <a:rPr lang="en-US" altLang="en-US" sz="1600" b="0" dirty="0">
                <a:solidFill>
                  <a:srgbClr val="000000"/>
                </a:solidFill>
                <a:cs typeface="Calibri" panose="020F0502020204030204" pitchFamily="34" charset="0"/>
              </a:rPr>
              <a:t>. </a:t>
            </a:r>
          </a:p>
          <a:p>
            <a:pPr marL="0" lvl="1">
              <a:spcBef>
                <a:spcPts val="1200"/>
              </a:spcBef>
            </a:pPr>
            <a:r>
              <a:rPr lang="en-US" altLang="en-US" sz="1600" b="0" dirty="0">
                <a:solidFill>
                  <a:srgbClr val="000000"/>
                </a:solidFill>
                <a:cs typeface="Calibri" panose="020F0502020204030204" pitchFamily="34" charset="0"/>
              </a:rPr>
              <a:t>Once a behavior is defined in a super class, that behavior is automatically inherited by all its subclasses and reused. So developers need not redevelop the logic again.</a:t>
            </a:r>
          </a:p>
          <a:p>
            <a:pPr marL="0" lvl="1">
              <a:spcBef>
                <a:spcPts val="1200"/>
              </a:spcBef>
            </a:pPr>
            <a:r>
              <a:rPr lang="en-US" altLang="en-US" sz="1600" dirty="0">
                <a:solidFill>
                  <a:srgbClr val="000000"/>
                </a:solidFill>
                <a:cs typeface="Calibri" panose="020F0502020204030204" pitchFamily="34" charset="0"/>
              </a:rPr>
              <a:t>Example:</a:t>
            </a:r>
          </a:p>
          <a:p>
            <a:pPr lvl="1">
              <a:spcBef>
                <a:spcPts val="1200"/>
              </a:spcBef>
            </a:pPr>
            <a:endParaRPr lang="en-US" altLang="en-US" b="0" dirty="0">
              <a:solidFill>
                <a:srgbClr val="000000"/>
              </a:solidFill>
              <a:cs typeface="Calibri" panose="020F0502020204030204" pitchFamily="34" charset="0"/>
            </a:endParaRPr>
          </a:p>
          <a:p>
            <a:pPr>
              <a:spcBef>
                <a:spcPts val="1200"/>
              </a:spcBef>
            </a:pPr>
            <a:r>
              <a:rPr lang="en-US" altLang="en-US" b="0" dirty="0">
                <a:solidFill>
                  <a:srgbClr val="000000"/>
                </a:solidFill>
                <a:cs typeface="Calibri" panose="020F0502020204030204" pitchFamily="34" charset="0"/>
              </a:rPr>
              <a:t>			</a:t>
            </a:r>
            <a:endParaRPr lang="en-US" altLang="en-US" dirty="0"/>
          </a:p>
        </p:txBody>
      </p:sp>
      <p:grpSp>
        <p:nvGrpSpPr>
          <p:cNvPr id="5" name="Group 4"/>
          <p:cNvGrpSpPr>
            <a:grpSpLocks/>
          </p:cNvGrpSpPr>
          <p:nvPr/>
        </p:nvGrpSpPr>
        <p:grpSpPr bwMode="auto">
          <a:xfrm>
            <a:off x="2596185" y="3364523"/>
            <a:ext cx="2586022" cy="2958764"/>
            <a:chOff x="1224585" y="1311"/>
            <a:chExt cx="2586022" cy="2511976"/>
          </a:xfrm>
        </p:grpSpPr>
        <p:sp>
          <p:nvSpPr>
            <p:cNvPr id="7" name="Rectangle 6"/>
            <p:cNvSpPr>
              <a:spLocks noChangeArrowheads="1"/>
            </p:cNvSpPr>
            <p:nvPr/>
          </p:nvSpPr>
          <p:spPr bwMode="auto">
            <a:xfrm>
              <a:off x="1224585" y="1311"/>
              <a:ext cx="2586021" cy="1247923"/>
            </a:xfrm>
            <a:prstGeom prst="rect">
              <a:avLst/>
            </a:prstGeom>
            <a:gradFill rotWithShape="1">
              <a:gsLst>
                <a:gs pos="0">
                  <a:srgbClr val="FFD1BB"/>
                </a:gs>
                <a:gs pos="34999">
                  <a:srgbClr val="FFDDCF"/>
                </a:gs>
                <a:gs pos="100000">
                  <a:srgbClr val="FFF2ED"/>
                </a:gs>
              </a:gsLst>
              <a:lin ang="16200000" scaled="1"/>
            </a:gradFill>
            <a:ln w="9525">
              <a:solidFill>
                <a:srgbClr val="F5913F"/>
              </a:solidFill>
              <a:miter lim="800000"/>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8" name="Rectangle 7"/>
            <p:cNvSpPr>
              <a:spLocks noChangeArrowheads="1"/>
            </p:cNvSpPr>
            <p:nvPr/>
          </p:nvSpPr>
          <p:spPr bwMode="auto">
            <a:xfrm>
              <a:off x="1224585" y="1311"/>
              <a:ext cx="2586021" cy="124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2000" b="0" dirty="0" err="1">
                  <a:solidFill>
                    <a:srgbClr val="000000"/>
                  </a:solidFill>
                  <a:latin typeface="Calibri" panose="020F0502020204030204" pitchFamily="34" charset="0"/>
                  <a:cs typeface="Calibri" panose="020F0502020204030204" pitchFamily="34" charset="0"/>
                  <a:sym typeface="Calibri" panose="020F0502020204030204" pitchFamily="34" charset="0"/>
                </a:rPr>
                <a:t>BasicCalculator</a:t>
              </a:r>
              <a:endParaRPr lang="en-US" altLang="en-US" sz="2000" b="0"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pPr algn="ctr">
                <a:lnSpc>
                  <a:spcPct val="90000"/>
                </a:lnSpc>
                <a:spcAft>
                  <a:spcPct val="35000"/>
                </a:spcAft>
              </a:pPr>
              <a:r>
                <a:rPr lang="en-US" altLang="en-US" sz="1400" dirty="0">
                  <a:solidFill>
                    <a:srgbClr val="000000"/>
                  </a:solidFill>
                  <a:latin typeface="Calibri" panose="020F0502020204030204" pitchFamily="34" charset="0"/>
                  <a:cs typeface="Calibri" panose="020F0502020204030204" pitchFamily="34" charset="0"/>
                  <a:sym typeface="Calibri" panose="020F0502020204030204" pitchFamily="34" charset="0"/>
                </a:rPr>
                <a:t>addition()</a:t>
              </a:r>
            </a:p>
            <a:p>
              <a:pPr algn="ctr">
                <a:lnSpc>
                  <a:spcPct val="90000"/>
                </a:lnSpc>
                <a:spcAft>
                  <a:spcPct val="35000"/>
                </a:spcAft>
              </a:pPr>
              <a:r>
                <a:rPr lang="en-US" altLang="en-US" sz="1400" dirty="0">
                  <a:solidFill>
                    <a:srgbClr val="000000"/>
                  </a:solidFill>
                  <a:latin typeface="Calibri" panose="020F0502020204030204" pitchFamily="34" charset="0"/>
                  <a:cs typeface="Calibri" panose="020F0502020204030204" pitchFamily="34" charset="0"/>
                  <a:sym typeface="Calibri" panose="020F0502020204030204" pitchFamily="34" charset="0"/>
                </a:rPr>
                <a:t>subtraction()</a:t>
              </a:r>
              <a:endParaRPr lang="en-US" altLang="en-US" sz="1600" dirty="0"/>
            </a:p>
          </p:txBody>
        </p:sp>
        <p:sp>
          <p:nvSpPr>
            <p:cNvPr id="9" name="Rectangle 8"/>
            <p:cNvSpPr>
              <a:spLocks noChangeArrowheads="1"/>
            </p:cNvSpPr>
            <p:nvPr/>
          </p:nvSpPr>
          <p:spPr bwMode="auto">
            <a:xfrm>
              <a:off x="1224585" y="1623109"/>
              <a:ext cx="2586021" cy="890178"/>
            </a:xfrm>
            <a:prstGeom prst="rect">
              <a:avLst/>
            </a:prstGeom>
            <a:gradFill rotWithShape="1">
              <a:gsLst>
                <a:gs pos="0">
                  <a:srgbClr val="D9FDA5"/>
                </a:gs>
                <a:gs pos="34999">
                  <a:srgbClr val="E3FEBF"/>
                </a:gs>
                <a:gs pos="100000">
                  <a:srgbClr val="F4FEE6"/>
                </a:gs>
              </a:gsLst>
              <a:lin ang="16200000" scaled="1"/>
            </a:gradFill>
            <a:ln w="9525">
              <a:solidFill>
                <a:srgbClr val="97B853"/>
              </a:solidFill>
              <a:miter lim="800000"/>
              <a:headEnd/>
              <a:tailEnd/>
            </a:ln>
          </p:spPr>
          <p:txBody>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IN" altLang="en-US"/>
            </a:p>
          </p:txBody>
        </p:sp>
        <p:sp>
          <p:nvSpPr>
            <p:cNvPr id="10" name="Rectangle 9"/>
            <p:cNvSpPr>
              <a:spLocks noChangeArrowheads="1"/>
            </p:cNvSpPr>
            <p:nvPr/>
          </p:nvSpPr>
          <p:spPr bwMode="auto">
            <a:xfrm>
              <a:off x="1224585" y="1623109"/>
              <a:ext cx="2586022" cy="89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ts val="600"/>
                </a:spcAft>
              </a:pPr>
              <a:r>
                <a:rPr lang="en-US" altLang="en-US" sz="2000" b="0" dirty="0" err="1">
                  <a:solidFill>
                    <a:srgbClr val="000000"/>
                  </a:solidFill>
                  <a:latin typeface="Calibri" panose="020F0502020204030204" pitchFamily="34" charset="0"/>
                  <a:cs typeface="Calibri" panose="020F0502020204030204" pitchFamily="34" charset="0"/>
                  <a:sym typeface="Calibri" panose="020F0502020204030204" pitchFamily="34" charset="0"/>
                </a:rPr>
                <a:t>ScientificCalc</a:t>
              </a:r>
              <a:endParaRPr lang="en-US" altLang="en-US" sz="2000" b="0"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pPr algn="ctr">
                <a:lnSpc>
                  <a:spcPct val="90000"/>
                </a:lnSpc>
                <a:spcAft>
                  <a:spcPts val="600"/>
                </a:spcAft>
              </a:pPr>
              <a:r>
                <a:rPr lang="en-US" altLang="en-US" sz="1400" dirty="0" err="1">
                  <a:solidFill>
                    <a:srgbClr val="000000"/>
                  </a:solidFill>
                  <a:latin typeface="Calibri" panose="020F0502020204030204" pitchFamily="34" charset="0"/>
                  <a:cs typeface="Calibri" panose="020F0502020204030204" pitchFamily="34" charset="0"/>
                  <a:sym typeface="Calibri" panose="020F0502020204030204" pitchFamily="34" charset="0"/>
                </a:rPr>
                <a:t>calculateSineValue</a:t>
              </a:r>
              <a:r>
                <a:rPr lang="en-US" altLang="en-US" sz="1400" dirty="0">
                  <a:solidFill>
                    <a:srgbClr val="000000"/>
                  </a:solidFill>
                  <a:latin typeface="Calibri" panose="020F0502020204030204" pitchFamily="34" charset="0"/>
                  <a:cs typeface="Calibri" panose="020F0502020204030204" pitchFamily="34" charset="0"/>
                  <a:sym typeface="Calibri" panose="020F0502020204030204" pitchFamily="34" charset="0"/>
                </a:rPr>
                <a:t>()</a:t>
              </a:r>
              <a:br>
                <a:rPr lang="en-US" altLang="en-US" sz="1400" dirty="0">
                  <a:solidFill>
                    <a:srgbClr val="000000"/>
                  </a:solidFill>
                  <a:latin typeface="Calibri" panose="020F0502020204030204" pitchFamily="34" charset="0"/>
                  <a:cs typeface="Calibri" panose="020F0502020204030204" pitchFamily="34" charset="0"/>
                  <a:sym typeface="Calibri" panose="020F0502020204030204" pitchFamily="34" charset="0"/>
                </a:rPr>
              </a:br>
              <a:r>
                <a:rPr lang="en-US" altLang="en-US" sz="1400" dirty="0" err="1">
                  <a:solidFill>
                    <a:srgbClr val="000000"/>
                  </a:solidFill>
                  <a:latin typeface="Calibri" panose="020F0502020204030204" pitchFamily="34" charset="0"/>
                  <a:cs typeface="Calibri" panose="020F0502020204030204" pitchFamily="34" charset="0"/>
                  <a:sym typeface="Calibri" panose="020F0502020204030204" pitchFamily="34" charset="0"/>
                </a:rPr>
                <a:t>calculateCosValue</a:t>
              </a:r>
              <a:r>
                <a:rPr lang="en-US" altLang="en-US" sz="1400" dirty="0">
                  <a:solidFill>
                    <a:srgbClr val="000000"/>
                  </a:solidFill>
                  <a:latin typeface="Calibri" panose="020F0502020204030204" pitchFamily="34" charset="0"/>
                  <a:cs typeface="Calibri" panose="020F0502020204030204" pitchFamily="34" charset="0"/>
                  <a:sym typeface="Calibri" panose="020F0502020204030204" pitchFamily="34" charset="0"/>
                </a:rPr>
                <a:t>()</a:t>
              </a:r>
            </a:p>
          </p:txBody>
        </p:sp>
      </p:grpSp>
      <p:sp>
        <p:nvSpPr>
          <p:cNvPr id="11" name="TextBox 16"/>
          <p:cNvSpPr>
            <a:spLocks noChangeArrowheads="1"/>
          </p:cNvSpPr>
          <p:nvPr/>
        </p:nvSpPr>
        <p:spPr bwMode="auto">
          <a:xfrm>
            <a:off x="5576339" y="4703832"/>
            <a:ext cx="2301569" cy="1600438"/>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t>The </a:t>
            </a:r>
            <a:r>
              <a:rPr lang="en-US" altLang="en-US" sz="1400" i="1" dirty="0" err="1"/>
              <a:t>ScientificCalc</a:t>
            </a:r>
            <a:r>
              <a:rPr lang="en-US" altLang="en-US" sz="1400" i="1" dirty="0"/>
              <a:t> </a:t>
            </a:r>
            <a:r>
              <a:rPr lang="en-US" altLang="en-US" sz="1400" b="0" dirty="0"/>
              <a:t>can calculate the sine and cos value and also perform addition and subtraction methods that it has inherited from </a:t>
            </a:r>
            <a:r>
              <a:rPr lang="en-US" altLang="en-US" sz="1400" i="1" dirty="0" err="1"/>
              <a:t>BasicCalculator</a:t>
            </a:r>
            <a:endParaRPr lang="en-US" altLang="en-US" sz="1400" i="1" dirty="0"/>
          </a:p>
        </p:txBody>
      </p:sp>
      <p:cxnSp>
        <p:nvCxnSpPr>
          <p:cNvPr id="13" name="Straight Arrow Connector 12"/>
          <p:cNvCxnSpPr>
            <a:stCxn id="9" idx="0"/>
            <a:endCxn id="8" idx="2"/>
          </p:cNvCxnSpPr>
          <p:nvPr/>
        </p:nvCxnSpPr>
        <p:spPr>
          <a:xfrm flipV="1">
            <a:off x="3889196" y="4834406"/>
            <a:ext cx="0" cy="44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p:cBhvr>
                                        <p:cTn id="7" dur="1000"/>
                                        <p:tgtEl>
                                          <p:spTgt spid="11"/>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4"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Rectangle 6"/>
          <p:cNvSpPr>
            <a:spLocks noChangeArrowheads="1"/>
          </p:cNvSpPr>
          <p:nvPr/>
        </p:nvSpPr>
        <p:spPr bwMode="auto">
          <a:xfrm>
            <a:off x="660174" y="1600200"/>
            <a:ext cx="8179026"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How to derive a subclass from parent class?</a:t>
            </a:r>
          </a:p>
          <a:p>
            <a:pPr marL="0" lvl="1">
              <a:spcBef>
                <a:spcPts val="1200"/>
              </a:spcBef>
            </a:pPr>
            <a:r>
              <a:rPr lang="en-US" altLang="en-US" sz="1600" b="0" dirty="0">
                <a:solidFill>
                  <a:srgbClr val="000000"/>
                </a:solidFill>
                <a:cs typeface="Calibri" panose="020F0502020204030204" pitchFamily="34" charset="0"/>
              </a:rPr>
              <a:t>To derive a sub class, you use the </a:t>
            </a:r>
            <a:r>
              <a:rPr lang="en-US" altLang="en-US" sz="1600" i="1" dirty="0">
                <a:solidFill>
                  <a:srgbClr val="C00000"/>
                </a:solidFill>
                <a:cs typeface="Calibri" panose="020F0502020204030204" pitchFamily="34" charset="0"/>
              </a:rPr>
              <a:t>extends</a:t>
            </a:r>
            <a:r>
              <a:rPr lang="en-US" altLang="en-US" sz="1600" b="0" dirty="0">
                <a:solidFill>
                  <a:srgbClr val="000000"/>
                </a:solidFill>
                <a:cs typeface="Calibri" panose="020F0502020204030204" pitchFamily="34" charset="0"/>
              </a:rPr>
              <a:t> keyword.	</a:t>
            </a:r>
            <a:r>
              <a:rPr lang="en-US" altLang="en-US" b="0" dirty="0">
                <a:solidFill>
                  <a:srgbClr val="000000"/>
                </a:solidFill>
                <a:cs typeface="Calibri" panose="020F0502020204030204" pitchFamily="34" charset="0"/>
              </a:rPr>
              <a:t>	</a:t>
            </a:r>
            <a:endParaRPr lang="en-US"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23" y="3733800"/>
            <a:ext cx="2849076"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142" y="3956537"/>
            <a:ext cx="457845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a:spLocks noChangeArrowheads="1"/>
          </p:cNvSpPr>
          <p:nvPr/>
        </p:nvSpPr>
        <p:spPr bwMode="auto">
          <a:xfrm>
            <a:off x="660174" y="2844800"/>
            <a:ext cx="2921225" cy="5842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wrap="square">
            <a:spAutoFit/>
          </a:bodyPr>
          <a:lstStyle>
            <a:lvl1pPr marL="342900" indent="-34290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lvl="1"/>
            <a:r>
              <a:rPr lang="en-US" altLang="en-US" sz="1600" b="0" dirty="0">
                <a:solidFill>
                  <a:srgbClr val="000000"/>
                </a:solidFill>
              </a:rPr>
              <a:t>Assume you have a parent class called </a:t>
            </a:r>
            <a:r>
              <a:rPr lang="en-US" altLang="en-US" sz="1600" i="1" dirty="0" err="1">
                <a:solidFill>
                  <a:srgbClr val="000000"/>
                </a:solidFill>
              </a:rPr>
              <a:t>BasicCalculator</a:t>
            </a:r>
            <a:endParaRPr lang="en-US" altLang="en-US" sz="1600" i="1" dirty="0">
              <a:solidFill>
                <a:srgbClr val="000000"/>
              </a:solidFill>
            </a:endParaRPr>
          </a:p>
        </p:txBody>
      </p:sp>
      <p:sp>
        <p:nvSpPr>
          <p:cNvPr id="8" name="TextBox 10"/>
          <p:cNvSpPr>
            <a:spLocks noChangeArrowheads="1"/>
          </p:cNvSpPr>
          <p:nvPr/>
        </p:nvSpPr>
        <p:spPr bwMode="auto">
          <a:xfrm>
            <a:off x="4046692" y="2667000"/>
            <a:ext cx="4563908" cy="1077218"/>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rPr>
              <a:t>Now you have to create another class called </a:t>
            </a:r>
            <a:r>
              <a:rPr lang="en-US" altLang="en-US" sz="1600" i="1" dirty="0" err="1">
                <a:solidFill>
                  <a:srgbClr val="000000"/>
                </a:solidFill>
              </a:rPr>
              <a:t>ScientificCalc</a:t>
            </a:r>
            <a:r>
              <a:rPr lang="en-US" altLang="en-US" sz="1600" b="0" dirty="0">
                <a:solidFill>
                  <a:srgbClr val="000000"/>
                </a:solidFill>
              </a:rPr>
              <a:t> which extends </a:t>
            </a:r>
            <a:r>
              <a:rPr lang="en-US" altLang="en-US" sz="1600" i="1" dirty="0" err="1">
                <a:solidFill>
                  <a:srgbClr val="000000"/>
                </a:solidFill>
              </a:rPr>
              <a:t>BasicCalculator</a:t>
            </a:r>
            <a:r>
              <a:rPr lang="en-US" altLang="en-US" sz="1600" b="0" dirty="0">
                <a:solidFill>
                  <a:srgbClr val="000000"/>
                </a:solidFill>
              </a:rPr>
              <a:t> so that you can inherit all methods of </a:t>
            </a:r>
            <a:r>
              <a:rPr lang="en-US" altLang="en-US" sz="1600" i="1" dirty="0" err="1">
                <a:solidFill>
                  <a:srgbClr val="000000"/>
                </a:solidFill>
              </a:rPr>
              <a:t>BasicCalculator</a:t>
            </a:r>
            <a:endParaRPr lang="en-US" altLang="en-US" sz="1600" i="1" dirty="0">
              <a:solidFill>
                <a:srgbClr val="000000"/>
              </a:solidFill>
            </a:endParaRPr>
          </a:p>
        </p:txBody>
      </p:sp>
    </p:spTree>
    <p:extLst>
      <p:ext uri="{BB962C8B-B14F-4D97-AF65-F5344CB8AC3E}">
        <p14:creationId xmlns:p14="http://schemas.microsoft.com/office/powerpoint/2010/main" val="71635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Subclass</a:t>
            </a:r>
          </a:p>
        </p:txBody>
      </p:sp>
      <p:sp>
        <p:nvSpPr>
          <p:cNvPr id="4" name="Rectangle 6"/>
          <p:cNvSpPr>
            <a:spLocks noChangeArrowheads="1"/>
          </p:cNvSpPr>
          <p:nvPr/>
        </p:nvSpPr>
        <p:spPr bwMode="auto">
          <a:xfrm>
            <a:off x="228600" y="1531938"/>
            <a:ext cx="8610600"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1600" dirty="0">
                <a:solidFill>
                  <a:srgbClr val="000000"/>
                </a:solidFill>
                <a:cs typeface="Calibri" panose="020F0502020204030204" pitchFamily="34" charset="0"/>
              </a:rPr>
              <a:t>Features of the subclass:</a:t>
            </a:r>
          </a:p>
          <a:p>
            <a:pPr marL="0" lvl="1">
              <a:spcBef>
                <a:spcPts val="1200"/>
              </a:spcBef>
              <a:buFont typeface="Wingdings" panose="05000000000000000000" pitchFamily="2" charset="2"/>
              <a:buChar char="§"/>
            </a:pPr>
            <a:r>
              <a:rPr lang="en-US" altLang="en-US" sz="1600" b="0" dirty="0">
                <a:solidFill>
                  <a:srgbClr val="000000"/>
                </a:solidFill>
                <a:cs typeface="Calibri" panose="020F0502020204030204" pitchFamily="34" charset="0"/>
              </a:rPr>
              <a:t> A subclass inherits all of the “</a:t>
            </a:r>
            <a:r>
              <a:rPr lang="en-US" altLang="en-US" sz="1600" dirty="0">
                <a:solidFill>
                  <a:srgbClr val="000000"/>
                </a:solidFill>
                <a:cs typeface="Calibri" panose="020F0502020204030204" pitchFamily="34" charset="0"/>
              </a:rPr>
              <a:t>public</a:t>
            </a:r>
            <a:r>
              <a:rPr lang="en-US" altLang="en-US" sz="1600" b="0" dirty="0">
                <a:solidFill>
                  <a:srgbClr val="000000"/>
                </a:solidFill>
                <a:cs typeface="Calibri" panose="020F0502020204030204" pitchFamily="34" charset="0"/>
              </a:rPr>
              <a:t>” and “</a:t>
            </a:r>
            <a:r>
              <a:rPr lang="en-US" altLang="en-US" sz="1600" dirty="0">
                <a:solidFill>
                  <a:srgbClr val="000000"/>
                </a:solidFill>
                <a:cs typeface="Calibri" panose="020F0502020204030204" pitchFamily="34" charset="0"/>
              </a:rPr>
              <a:t>protected</a:t>
            </a:r>
            <a:r>
              <a:rPr lang="en-US" altLang="en-US" sz="1600" b="0" dirty="0">
                <a:solidFill>
                  <a:srgbClr val="000000"/>
                </a:solidFill>
                <a:cs typeface="Calibri" panose="020F0502020204030204" pitchFamily="34" charset="0"/>
              </a:rPr>
              <a:t>” members of its parent, no matter what package the subclass is in.</a:t>
            </a:r>
          </a:p>
          <a:p>
            <a:pPr marL="0" lvl="1">
              <a:spcBef>
                <a:spcPts val="1200"/>
              </a:spcBef>
              <a:buFont typeface="Wingdings" panose="05000000000000000000" pitchFamily="2" charset="2"/>
              <a:buChar char="§"/>
            </a:pPr>
            <a:r>
              <a:rPr lang="en-US" altLang="en-US" sz="1600" b="0" dirty="0">
                <a:solidFill>
                  <a:srgbClr val="000000"/>
                </a:solidFill>
                <a:cs typeface="Calibri" panose="020F0502020204030204" pitchFamily="34" charset="0"/>
              </a:rPr>
              <a:t> If the subclass is in the </a:t>
            </a:r>
            <a:r>
              <a:rPr lang="en-US" altLang="en-US" sz="1600" dirty="0">
                <a:solidFill>
                  <a:srgbClr val="000000"/>
                </a:solidFill>
                <a:cs typeface="Calibri" panose="020F0502020204030204" pitchFamily="34" charset="0"/>
              </a:rPr>
              <a:t>same</a:t>
            </a:r>
            <a:r>
              <a:rPr lang="en-US" altLang="en-US" sz="1600" b="0" dirty="0">
                <a:solidFill>
                  <a:srgbClr val="000000"/>
                </a:solidFill>
                <a:cs typeface="Calibri" panose="020F0502020204030204" pitchFamily="34" charset="0"/>
              </a:rPr>
              <a:t> </a:t>
            </a:r>
            <a:r>
              <a:rPr lang="en-US" altLang="en-US" sz="1600" dirty="0">
                <a:solidFill>
                  <a:srgbClr val="000000"/>
                </a:solidFill>
                <a:cs typeface="Calibri" panose="020F0502020204030204" pitchFamily="34" charset="0"/>
              </a:rPr>
              <a:t>package</a:t>
            </a:r>
            <a:r>
              <a:rPr lang="en-US" altLang="en-US" sz="1600" b="0" dirty="0">
                <a:solidFill>
                  <a:srgbClr val="000000"/>
                </a:solidFill>
                <a:cs typeface="Calibri" panose="020F0502020204030204" pitchFamily="34" charset="0"/>
              </a:rPr>
              <a:t>, then it also inherits the “</a:t>
            </a:r>
            <a:r>
              <a:rPr lang="en-US" altLang="en-US" sz="1600" dirty="0">
                <a:solidFill>
                  <a:srgbClr val="000000"/>
                </a:solidFill>
                <a:cs typeface="Calibri" panose="020F0502020204030204" pitchFamily="34" charset="0"/>
              </a:rPr>
              <a:t>default</a:t>
            </a:r>
            <a:r>
              <a:rPr lang="en-US" altLang="en-US" sz="1600" b="0" dirty="0">
                <a:solidFill>
                  <a:srgbClr val="000000"/>
                </a:solidFill>
                <a:cs typeface="Calibri" panose="020F0502020204030204" pitchFamily="34" charset="0"/>
              </a:rPr>
              <a:t>” access (members that do not have any access modifier) members of the parent</a:t>
            </a:r>
          </a:p>
          <a:p>
            <a:pPr lvl="1">
              <a:spcBef>
                <a:spcPts val="1200"/>
              </a:spcBef>
            </a:pPr>
            <a:endParaRPr lang="en-US" altLang="en-US" b="0" dirty="0">
              <a:solidFill>
                <a:srgbClr val="000000"/>
              </a:solidFill>
              <a:cs typeface="Calibri" panose="020F0502020204030204" pitchFamily="34" charset="0"/>
            </a:endParaRPr>
          </a:p>
          <a:p>
            <a:pPr lvl="1">
              <a:spcBef>
                <a:spcPts val="1200"/>
              </a:spcBef>
            </a:pPr>
            <a:endParaRPr lang="en-US" altLang="en-US" sz="2000" b="0" dirty="0">
              <a:solidFill>
                <a:srgbClr val="000000"/>
              </a:solidFill>
              <a:cs typeface="Calibri" panose="020F0502020204030204" pitchFamily="34" charset="0"/>
            </a:endParaRPr>
          </a:p>
          <a:p>
            <a:pPr lvl="1">
              <a:spcBef>
                <a:spcPts val="1200"/>
              </a:spcBef>
            </a:pPr>
            <a:endParaRPr lang="en-US" altLang="en-US" sz="2000" b="0" dirty="0">
              <a:solidFill>
                <a:srgbClr val="000000"/>
              </a:solidFill>
              <a:cs typeface="Calibri" panose="020F0502020204030204" pitchFamily="34" charset="0"/>
            </a:endParaRPr>
          </a:p>
          <a:p>
            <a:pPr>
              <a:spcBef>
                <a:spcPts val="1200"/>
              </a:spcBef>
            </a:pPr>
            <a:r>
              <a:rPr lang="en-US" altLang="en-US" sz="2000" b="0" dirty="0">
                <a:solidFill>
                  <a:srgbClr val="000000"/>
                </a:solidFill>
                <a:cs typeface="Calibri" panose="020F0502020204030204" pitchFamily="34" charset="0"/>
              </a:rPr>
              <a:t>			</a:t>
            </a:r>
            <a:endParaRPr lang="en-US" altLang="en-US" dirty="0"/>
          </a:p>
        </p:txBody>
      </p:sp>
      <p:sp>
        <p:nvSpPr>
          <p:cNvPr id="21" name="TextBox 27"/>
          <p:cNvSpPr>
            <a:spLocks noChangeArrowheads="1"/>
          </p:cNvSpPr>
          <p:nvPr/>
        </p:nvSpPr>
        <p:spPr bwMode="auto">
          <a:xfrm>
            <a:off x="679937" y="3173048"/>
            <a:ext cx="7549661" cy="58477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rPr>
              <a:t>Assume A.java is the parent Class, B is a subclass present in same package and D is a subclass in a different package</a:t>
            </a:r>
          </a:p>
        </p:txBody>
      </p:sp>
      <p:sp>
        <p:nvSpPr>
          <p:cNvPr id="22" name="Rectangle 21"/>
          <p:cNvSpPr/>
          <p:nvPr/>
        </p:nvSpPr>
        <p:spPr>
          <a:xfrm>
            <a:off x="679939" y="3880338"/>
            <a:ext cx="7549660" cy="2309444"/>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973017" y="4021013"/>
            <a:ext cx="2895600"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794739" y="4021014"/>
            <a:ext cx="3130061" cy="1758462"/>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1227594" y="4557930"/>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2509139" y="4557930"/>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Public protected</a:t>
            </a:r>
          </a:p>
          <a:p>
            <a:pPr algn="ctr"/>
            <a:r>
              <a:rPr lang="en-US" sz="1400" b="1" dirty="0"/>
              <a:t>Default</a:t>
            </a:r>
          </a:p>
          <a:p>
            <a:pPr algn="ctr"/>
            <a:r>
              <a:rPr lang="en-US" sz="1400" b="1" dirty="0"/>
              <a:t>private</a:t>
            </a:r>
          </a:p>
        </p:txBody>
      </p:sp>
      <p:sp>
        <p:nvSpPr>
          <p:cNvPr id="28" name="Rectangle 27"/>
          <p:cNvSpPr/>
          <p:nvPr/>
        </p:nvSpPr>
        <p:spPr>
          <a:xfrm>
            <a:off x="1284945" y="5838090"/>
            <a:ext cx="2278871" cy="229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Same package</a:t>
            </a:r>
          </a:p>
        </p:txBody>
      </p:sp>
      <p:sp>
        <p:nvSpPr>
          <p:cNvPr id="29" name="Rectangle 28"/>
          <p:cNvSpPr/>
          <p:nvPr/>
        </p:nvSpPr>
        <p:spPr>
          <a:xfrm>
            <a:off x="5212178" y="5838091"/>
            <a:ext cx="2278871" cy="224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Another package</a:t>
            </a:r>
          </a:p>
        </p:txBody>
      </p:sp>
      <p:sp>
        <p:nvSpPr>
          <p:cNvPr id="30" name="Rectangle 29"/>
          <p:cNvSpPr/>
          <p:nvPr/>
        </p:nvSpPr>
        <p:spPr>
          <a:xfrm>
            <a:off x="2591823" y="4076112"/>
            <a:ext cx="758673"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A.java</a:t>
            </a:r>
          </a:p>
        </p:txBody>
      </p:sp>
      <p:sp>
        <p:nvSpPr>
          <p:cNvPr id="31" name="Rectangle 30"/>
          <p:cNvSpPr/>
          <p:nvPr/>
        </p:nvSpPr>
        <p:spPr>
          <a:xfrm>
            <a:off x="1172308" y="4089008"/>
            <a:ext cx="1242646" cy="37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 extends A</a:t>
            </a:r>
          </a:p>
        </p:txBody>
      </p:sp>
      <p:pic>
        <p:nvPicPr>
          <p:cNvPr id="33" name="Picture 3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06463" y="4637940"/>
            <a:ext cx="293075" cy="185692"/>
          </a:xfrm>
          <a:prstGeom prst="rect">
            <a:avLst/>
          </a:prstGeom>
        </p:spPr>
      </p:pic>
      <p:pic>
        <p:nvPicPr>
          <p:cNvPr id="34" name="Picture 3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1654674" y="5226585"/>
            <a:ext cx="243547" cy="243547"/>
          </a:xfrm>
          <a:prstGeom prst="rect">
            <a:avLst/>
          </a:prstGeom>
        </p:spPr>
      </p:pic>
      <p:sp>
        <p:nvSpPr>
          <p:cNvPr id="35" name="Rectangle 34"/>
          <p:cNvSpPr/>
          <p:nvPr/>
        </p:nvSpPr>
        <p:spPr>
          <a:xfrm>
            <a:off x="5820504" y="4569653"/>
            <a:ext cx="1101971" cy="973015"/>
          </a:xfrm>
          <a:prstGeom prst="rect">
            <a:avLst/>
          </a:prstGeom>
          <a:ln w="19050">
            <a:solidFill>
              <a:srgbClr val="0066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5728340" y="4114798"/>
            <a:ext cx="1264474"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 extends A</a:t>
            </a:r>
          </a:p>
        </p:txBody>
      </p:sp>
      <p:pic>
        <p:nvPicPr>
          <p:cNvPr id="38" name="Picture 3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18187" y="4837232"/>
            <a:ext cx="293075" cy="185692"/>
          </a:xfrm>
          <a:prstGeom prst="rect">
            <a:avLst/>
          </a:prstGeom>
        </p:spPr>
      </p:pic>
      <p:pic>
        <p:nvPicPr>
          <p:cNvPr id="39" name="Picture 3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29911" y="5036524"/>
            <a:ext cx="293075" cy="185692"/>
          </a:xfrm>
          <a:prstGeom prst="rect">
            <a:avLst/>
          </a:prstGeom>
        </p:spPr>
      </p:pic>
      <p:pic>
        <p:nvPicPr>
          <p:cNvPr id="40" name="Picture 3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213639" y="4860680"/>
            <a:ext cx="293075" cy="185692"/>
          </a:xfrm>
          <a:prstGeom prst="rect">
            <a:avLst/>
          </a:prstGeom>
        </p:spPr>
      </p:pic>
      <p:pic>
        <p:nvPicPr>
          <p:cNvPr id="41" name="Picture 4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213640" y="4661389"/>
            <a:ext cx="293075" cy="185692"/>
          </a:xfrm>
          <a:prstGeom prst="rect">
            <a:avLst/>
          </a:prstGeom>
        </p:spPr>
      </p:pic>
      <p:pic>
        <p:nvPicPr>
          <p:cNvPr id="42" name="Picture 4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6213639" y="5053709"/>
            <a:ext cx="243547" cy="243547"/>
          </a:xfrm>
          <a:prstGeom prst="rect">
            <a:avLst/>
          </a:prstGeom>
        </p:spPr>
      </p:pic>
      <p:pic>
        <p:nvPicPr>
          <p:cNvPr id="43" name="Picture 4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6232941" y="5277075"/>
            <a:ext cx="243547" cy="243547"/>
          </a:xfrm>
          <a:prstGeom prst="rect">
            <a:avLst/>
          </a:prstGeom>
        </p:spPr>
      </p:pic>
    </p:spTree>
    <p:extLst>
      <p:ext uri="{BB962C8B-B14F-4D97-AF65-F5344CB8AC3E}">
        <p14:creationId xmlns:p14="http://schemas.microsoft.com/office/powerpoint/2010/main" val="370872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fields in Subclass</a:t>
            </a:r>
          </a:p>
        </p:txBody>
      </p:sp>
      <p:sp>
        <p:nvSpPr>
          <p:cNvPr id="4" name="Rectangle 6"/>
          <p:cNvSpPr>
            <a:spLocks noChangeArrowheads="1"/>
          </p:cNvSpPr>
          <p:nvPr/>
        </p:nvSpPr>
        <p:spPr bwMode="auto">
          <a:xfrm>
            <a:off x="879230" y="1699846"/>
            <a:ext cx="7444155" cy="4024179"/>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marL="457200" indent="236538">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indent="236538">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indent="0">
              <a:spcBef>
                <a:spcPts val="1500"/>
              </a:spcBef>
              <a:buFont typeface="Arial" panose="020B0604020202020204" pitchFamily="34" charset="0"/>
              <a:buChar char="•"/>
            </a:pPr>
            <a:r>
              <a:rPr lang="en-US" altLang="en-US" b="0" dirty="0">
                <a:solidFill>
                  <a:srgbClr val="000000"/>
                </a:solidFill>
              </a:rPr>
              <a:t>  The inherited fields can be accessed </a:t>
            </a:r>
            <a:r>
              <a:rPr lang="en-US" altLang="en-US" dirty="0">
                <a:solidFill>
                  <a:srgbClr val="000000"/>
                </a:solidFill>
              </a:rPr>
              <a:t>directly</a:t>
            </a:r>
            <a:r>
              <a:rPr lang="en-US" altLang="en-US" b="0" dirty="0">
                <a:solidFill>
                  <a:srgbClr val="000000"/>
                </a:solidFill>
              </a:rPr>
              <a:t>, just like any other fields again based on  the access modifiers.</a:t>
            </a:r>
          </a:p>
          <a:p>
            <a:pPr marL="0" lvl="1" indent="0">
              <a:spcBef>
                <a:spcPts val="1500"/>
              </a:spcBef>
              <a:spcAft>
                <a:spcPts val="1200"/>
              </a:spcAft>
              <a:buFont typeface="Arial" panose="020B0604020202020204" pitchFamily="34" charset="0"/>
              <a:buChar char="•"/>
            </a:pPr>
            <a:r>
              <a:rPr lang="en-US" altLang="en-US" b="0" dirty="0">
                <a:solidFill>
                  <a:srgbClr val="000000"/>
                </a:solidFill>
              </a:rPr>
              <a:t>  You can declare </a:t>
            </a:r>
            <a:r>
              <a:rPr lang="en-US" altLang="en-US" dirty="0">
                <a:solidFill>
                  <a:srgbClr val="000000"/>
                </a:solidFill>
              </a:rPr>
              <a:t>new</a:t>
            </a:r>
            <a:r>
              <a:rPr lang="en-US" altLang="en-US" b="0" dirty="0">
                <a:solidFill>
                  <a:srgbClr val="000000"/>
                </a:solidFill>
              </a:rPr>
              <a:t> fields in the subclass that are </a:t>
            </a:r>
            <a:r>
              <a:rPr lang="en-US" altLang="en-US" dirty="0">
                <a:solidFill>
                  <a:srgbClr val="000000"/>
                </a:solidFill>
              </a:rPr>
              <a:t>not</a:t>
            </a:r>
            <a:r>
              <a:rPr lang="en-US" altLang="en-US" b="0" dirty="0">
                <a:solidFill>
                  <a:srgbClr val="000000"/>
                </a:solidFill>
              </a:rPr>
              <a:t> in the </a:t>
            </a:r>
            <a:r>
              <a:rPr lang="en-US" altLang="en-US" dirty="0">
                <a:solidFill>
                  <a:srgbClr val="000000"/>
                </a:solidFill>
              </a:rPr>
              <a:t>super</a:t>
            </a:r>
            <a:r>
              <a:rPr lang="en-US" altLang="en-US" b="0" dirty="0">
                <a:solidFill>
                  <a:srgbClr val="000000"/>
                </a:solidFill>
              </a:rPr>
              <a:t> class.</a:t>
            </a:r>
          </a:p>
          <a:p>
            <a:pPr marL="0" lvl="1" indent="0">
              <a:spcBef>
                <a:spcPts val="1500"/>
              </a:spcBef>
              <a:spcAft>
                <a:spcPts val="1200"/>
              </a:spcAft>
              <a:buFont typeface="Arial" panose="020B0604020202020204" pitchFamily="34" charset="0"/>
              <a:buChar char="•"/>
            </a:pPr>
            <a:r>
              <a:rPr lang="en-US" altLang="en-US" b="0" dirty="0">
                <a:solidFill>
                  <a:srgbClr val="000000"/>
                </a:solidFill>
              </a:rPr>
              <a:t>  You can declare a </a:t>
            </a:r>
            <a:r>
              <a:rPr lang="en-US" altLang="en-US" dirty="0">
                <a:solidFill>
                  <a:srgbClr val="000000"/>
                </a:solidFill>
              </a:rPr>
              <a:t>field</a:t>
            </a:r>
            <a:r>
              <a:rPr lang="en-US" altLang="en-US" b="0" dirty="0">
                <a:solidFill>
                  <a:srgbClr val="000000"/>
                </a:solidFill>
              </a:rPr>
              <a:t> in the subclass with the </a:t>
            </a:r>
            <a:r>
              <a:rPr lang="en-US" altLang="en-US" dirty="0">
                <a:solidFill>
                  <a:srgbClr val="000000"/>
                </a:solidFill>
              </a:rPr>
              <a:t>same</a:t>
            </a:r>
            <a:r>
              <a:rPr lang="en-US" altLang="en-US" b="0" dirty="0">
                <a:solidFill>
                  <a:srgbClr val="000000"/>
                </a:solidFill>
              </a:rPr>
              <a:t> </a:t>
            </a:r>
            <a:r>
              <a:rPr lang="en-US" altLang="en-US" dirty="0">
                <a:solidFill>
                  <a:srgbClr val="000000"/>
                </a:solidFill>
              </a:rPr>
              <a:t>name</a:t>
            </a:r>
            <a:r>
              <a:rPr lang="en-US" altLang="en-US" b="0" dirty="0">
                <a:solidFill>
                  <a:srgbClr val="000000"/>
                </a:solidFill>
              </a:rPr>
              <a:t> as the one in the super class, thus hiding the parent fields (not recommended).</a:t>
            </a:r>
          </a:p>
          <a:p>
            <a:pPr marL="0" lvl="1" indent="0">
              <a:spcBef>
                <a:spcPts val="1500"/>
              </a:spcBef>
              <a:spcAft>
                <a:spcPts val="1200"/>
              </a:spcAft>
              <a:buFont typeface="Arial" panose="020B0604020202020204" pitchFamily="34" charset="0"/>
              <a:buChar char="•"/>
            </a:pPr>
            <a:r>
              <a:rPr lang="en-US" altLang="en-US" b="0" dirty="0">
                <a:solidFill>
                  <a:srgbClr val="000000"/>
                </a:solidFill>
              </a:rPr>
              <a:t>  A subclass does </a:t>
            </a:r>
            <a:r>
              <a:rPr lang="en-US" altLang="en-US" dirty="0">
                <a:solidFill>
                  <a:srgbClr val="000000"/>
                </a:solidFill>
              </a:rPr>
              <a:t>not</a:t>
            </a:r>
            <a:r>
              <a:rPr lang="en-US" altLang="en-US" b="0" dirty="0">
                <a:solidFill>
                  <a:srgbClr val="000000"/>
                </a:solidFill>
              </a:rPr>
              <a:t> inherit the </a:t>
            </a:r>
            <a:r>
              <a:rPr lang="en-US" altLang="en-US" dirty="0">
                <a:solidFill>
                  <a:srgbClr val="000000"/>
                </a:solidFill>
              </a:rPr>
              <a:t>private</a:t>
            </a:r>
            <a:r>
              <a:rPr lang="en-US" altLang="en-US" b="0" dirty="0">
                <a:solidFill>
                  <a:srgbClr val="000000"/>
                </a:solidFill>
              </a:rPr>
              <a:t> </a:t>
            </a:r>
            <a:r>
              <a:rPr lang="en-US" altLang="en-US" dirty="0">
                <a:solidFill>
                  <a:srgbClr val="000000"/>
                </a:solidFill>
              </a:rPr>
              <a:t>members</a:t>
            </a:r>
            <a:r>
              <a:rPr lang="en-US" altLang="en-US" b="0" dirty="0">
                <a:solidFill>
                  <a:srgbClr val="000000"/>
                </a:solidFill>
              </a:rPr>
              <a:t> of its parent class. However, if the super class has public or protected methods for accessing the private fields, these can also be accessed by the subclass.</a:t>
            </a:r>
            <a:endParaRPr lang="en-US" altLang="en-US" sz="1600" dirty="0"/>
          </a:p>
        </p:txBody>
      </p:sp>
    </p:spTree>
    <p:extLst>
      <p:ext uri="{BB962C8B-B14F-4D97-AF65-F5344CB8AC3E}">
        <p14:creationId xmlns:p14="http://schemas.microsoft.com/office/powerpoint/2010/main" val="328846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Inheriting methods in a Subclass</a:t>
            </a:r>
          </a:p>
        </p:txBody>
      </p:sp>
      <p:sp>
        <p:nvSpPr>
          <p:cNvPr id="4" name="Rectangle 6"/>
          <p:cNvSpPr>
            <a:spLocks noChangeArrowheads="1"/>
          </p:cNvSpPr>
          <p:nvPr/>
        </p:nvSpPr>
        <p:spPr bwMode="auto">
          <a:xfrm>
            <a:off x="750276" y="1762005"/>
            <a:ext cx="7514493" cy="3539430"/>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marL="457200" indent="236538">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indent="0">
              <a:spcBef>
                <a:spcPts val="1200"/>
              </a:spcBef>
              <a:spcAft>
                <a:spcPts val="1200"/>
              </a:spcAft>
              <a:buFont typeface="Arial" panose="020B0604020202020204" pitchFamily="34" charset="0"/>
              <a:buChar char="•"/>
            </a:pPr>
            <a:r>
              <a:rPr lang="en-US" altLang="en-US" sz="2000" b="0" dirty="0">
                <a:solidFill>
                  <a:srgbClr val="000000"/>
                </a:solidFill>
              </a:rPr>
              <a:t>  </a:t>
            </a:r>
            <a:r>
              <a:rPr lang="en-US" altLang="en-US" b="0" dirty="0">
                <a:solidFill>
                  <a:srgbClr val="000000"/>
                </a:solidFill>
              </a:rPr>
              <a:t>The inherited methods can be accessed </a:t>
            </a:r>
            <a:r>
              <a:rPr lang="en-US" altLang="en-US" dirty="0">
                <a:solidFill>
                  <a:srgbClr val="000000"/>
                </a:solidFill>
              </a:rPr>
              <a:t>directly</a:t>
            </a:r>
            <a:r>
              <a:rPr lang="en-US" altLang="en-US" b="0" dirty="0">
                <a:solidFill>
                  <a:srgbClr val="000000"/>
                </a:solidFill>
              </a:rPr>
              <a:t> just like any other methods in a class again based on  the access modifiers.</a:t>
            </a:r>
          </a:p>
          <a:p>
            <a:pPr marL="0" lvl="1">
              <a:spcBef>
                <a:spcPts val="1200"/>
              </a:spcBef>
              <a:spcAft>
                <a:spcPts val="1200"/>
              </a:spcAft>
              <a:buFont typeface="Arial" panose="020B0604020202020204" pitchFamily="34" charset="0"/>
              <a:buChar char="•"/>
            </a:pPr>
            <a:r>
              <a:rPr lang="en-US" altLang="en-US" b="0" dirty="0">
                <a:solidFill>
                  <a:srgbClr val="000000"/>
                </a:solidFill>
              </a:rPr>
              <a:t>  You can write a </a:t>
            </a:r>
            <a:r>
              <a:rPr lang="en-US" altLang="en-US" dirty="0">
                <a:solidFill>
                  <a:srgbClr val="000000"/>
                </a:solidFill>
              </a:rPr>
              <a:t>new</a:t>
            </a:r>
            <a:r>
              <a:rPr lang="en-US" altLang="en-US" b="0" dirty="0">
                <a:solidFill>
                  <a:srgbClr val="000000"/>
                </a:solidFill>
              </a:rPr>
              <a:t> instance of the </a:t>
            </a:r>
            <a:r>
              <a:rPr lang="en-US" altLang="en-US" dirty="0">
                <a:solidFill>
                  <a:srgbClr val="000000"/>
                </a:solidFill>
              </a:rPr>
              <a:t>method</a:t>
            </a:r>
            <a:r>
              <a:rPr lang="en-US" altLang="en-US" b="0" dirty="0">
                <a:solidFill>
                  <a:srgbClr val="000000"/>
                </a:solidFill>
              </a:rPr>
              <a:t> in the subclass that has the same signature as the one in the super class, thus </a:t>
            </a:r>
            <a:r>
              <a:rPr lang="en-US" altLang="en-US" dirty="0">
                <a:solidFill>
                  <a:srgbClr val="000000"/>
                </a:solidFill>
              </a:rPr>
              <a:t>overriding</a:t>
            </a:r>
            <a:r>
              <a:rPr lang="en-US" altLang="en-US" b="0" dirty="0">
                <a:solidFill>
                  <a:srgbClr val="000000"/>
                </a:solidFill>
              </a:rPr>
              <a:t> it.</a:t>
            </a:r>
          </a:p>
          <a:p>
            <a:pPr marL="0" lvl="1">
              <a:spcBef>
                <a:spcPts val="1200"/>
              </a:spcBef>
              <a:spcAft>
                <a:spcPts val="1200"/>
              </a:spcAft>
              <a:buFont typeface="Arial" panose="020B0604020202020204" pitchFamily="34" charset="0"/>
              <a:buChar char="•"/>
            </a:pPr>
            <a:r>
              <a:rPr lang="en-US" altLang="en-US" b="0" dirty="0">
                <a:solidFill>
                  <a:srgbClr val="000000"/>
                </a:solidFill>
              </a:rPr>
              <a:t>  You can write a </a:t>
            </a:r>
            <a:r>
              <a:rPr lang="en-US" altLang="en-US" dirty="0">
                <a:solidFill>
                  <a:srgbClr val="000000"/>
                </a:solidFill>
              </a:rPr>
              <a:t>new</a:t>
            </a:r>
            <a:r>
              <a:rPr lang="en-US" altLang="en-US" b="0" dirty="0">
                <a:solidFill>
                  <a:srgbClr val="000000"/>
                </a:solidFill>
              </a:rPr>
              <a:t> </a:t>
            </a:r>
            <a:r>
              <a:rPr lang="en-US" altLang="en-US" dirty="0">
                <a:solidFill>
                  <a:srgbClr val="000000"/>
                </a:solidFill>
              </a:rPr>
              <a:t>static</a:t>
            </a:r>
            <a:r>
              <a:rPr lang="en-US" altLang="en-US" b="0" dirty="0">
                <a:solidFill>
                  <a:srgbClr val="000000"/>
                </a:solidFill>
              </a:rPr>
              <a:t> method in the subclass that has the same signature as the one in the super class, thus hiding it. Here, the super class method should also be static. </a:t>
            </a:r>
          </a:p>
          <a:p>
            <a:pPr marL="0" lvl="1">
              <a:spcBef>
                <a:spcPts val="1200"/>
              </a:spcBef>
              <a:spcAft>
                <a:spcPts val="1200"/>
              </a:spcAft>
              <a:buFont typeface="Arial" panose="020B0604020202020204" pitchFamily="34" charset="0"/>
              <a:buChar char="•"/>
            </a:pPr>
            <a:r>
              <a:rPr lang="en-US" altLang="en-US" b="0" dirty="0">
                <a:solidFill>
                  <a:srgbClr val="000000"/>
                </a:solidFill>
              </a:rPr>
              <a:t>  You can declare </a:t>
            </a:r>
            <a:r>
              <a:rPr lang="en-US" altLang="en-US" dirty="0">
                <a:solidFill>
                  <a:srgbClr val="000000"/>
                </a:solidFill>
              </a:rPr>
              <a:t>new</a:t>
            </a:r>
            <a:r>
              <a:rPr lang="en-US" altLang="en-US" b="0" dirty="0">
                <a:solidFill>
                  <a:srgbClr val="000000"/>
                </a:solidFill>
              </a:rPr>
              <a:t> </a:t>
            </a:r>
            <a:r>
              <a:rPr lang="en-US" altLang="en-US" dirty="0">
                <a:solidFill>
                  <a:srgbClr val="000000"/>
                </a:solidFill>
              </a:rPr>
              <a:t>methods</a:t>
            </a:r>
            <a:r>
              <a:rPr lang="en-US" altLang="en-US" b="0" dirty="0">
                <a:solidFill>
                  <a:srgbClr val="000000"/>
                </a:solidFill>
              </a:rPr>
              <a:t> in the subclass that are </a:t>
            </a:r>
            <a:r>
              <a:rPr lang="en-US" altLang="en-US" dirty="0">
                <a:solidFill>
                  <a:srgbClr val="000000"/>
                </a:solidFill>
              </a:rPr>
              <a:t>not</a:t>
            </a:r>
            <a:r>
              <a:rPr lang="en-US" altLang="en-US" b="0" dirty="0">
                <a:solidFill>
                  <a:srgbClr val="000000"/>
                </a:solidFill>
              </a:rPr>
              <a:t> in the super class.</a:t>
            </a:r>
            <a:endParaRPr lang="en-US" altLang="en-US" sz="1600" dirty="0"/>
          </a:p>
        </p:txBody>
      </p:sp>
    </p:spTree>
    <p:extLst>
      <p:ext uri="{BB962C8B-B14F-4D97-AF65-F5344CB8AC3E}">
        <p14:creationId xmlns:p14="http://schemas.microsoft.com/office/powerpoint/2010/main" val="2128366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1848</Words>
  <Application>Microsoft Office PowerPoint</Application>
  <PresentationFormat>On-screen Show (4:3)</PresentationFormat>
  <Paragraphs>210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Calibri Light</vt:lpstr>
      <vt:lpstr>Trebuchet MS</vt:lpstr>
      <vt:lpstr>Vivaldi</vt:lpstr>
      <vt:lpstr>Wingdings</vt:lpstr>
      <vt:lpstr>Office Theme</vt:lpstr>
      <vt:lpstr>JAVA @11</vt:lpstr>
      <vt:lpstr>Objective</vt:lpstr>
      <vt:lpstr>Inheritance</vt:lpstr>
      <vt:lpstr>Inheritance</vt:lpstr>
      <vt:lpstr>Benefits of Inheritance</vt:lpstr>
      <vt:lpstr>Implementation</vt:lpstr>
      <vt:lpstr>Features of Subclass</vt:lpstr>
      <vt:lpstr>Inheriting fields in Subclass</vt:lpstr>
      <vt:lpstr>Inheriting methods in a Subclass</vt:lpstr>
      <vt:lpstr>java.lang.Object</vt:lpstr>
      <vt:lpstr>Super class &amp; Sub class</vt:lpstr>
      <vt:lpstr>Super - keyword</vt:lpstr>
      <vt:lpstr>super - method</vt:lpstr>
      <vt:lpstr>Example – super constructor</vt:lpstr>
      <vt:lpstr>Example - Inheritance</vt:lpstr>
      <vt:lpstr>Overriding</vt:lpstr>
      <vt:lpstr>Method Overriding</vt:lpstr>
      <vt:lpstr>Example - Method Overriding</vt:lpstr>
      <vt:lpstr>Run Time Polymorphism</vt:lpstr>
      <vt:lpstr>Example – Run Time Polymorphism</vt:lpstr>
      <vt:lpstr>RuntimePolimorphism.java</vt:lpstr>
      <vt:lpstr>Time To Reflect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29</cp:revision>
  <dcterms:created xsi:type="dcterms:W3CDTF">2017-10-28T05:09:06Z</dcterms:created>
  <dcterms:modified xsi:type="dcterms:W3CDTF">2022-04-02T11:06:10Z</dcterms:modified>
</cp:coreProperties>
</file>