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kannan Rajendran" userId="ddd1a9cbcb789ac2" providerId="LiveId" clId="{F79311CD-C55A-4F1A-8BC3-001127D87E7F}"/>
    <pc:docChg chg="custSel delSld modSld modMainMaster">
      <pc:chgData name="Marikannan Rajendran" userId="ddd1a9cbcb789ac2" providerId="LiveId" clId="{F79311CD-C55A-4F1A-8BC3-001127D87E7F}" dt="2022-04-05T06:59:59.462" v="122" actId="1076"/>
      <pc:docMkLst>
        <pc:docMk/>
      </pc:docMkLst>
      <pc:sldChg chg="modSp mod">
        <pc:chgData name="Marikannan Rajendran" userId="ddd1a9cbcb789ac2" providerId="LiveId" clId="{F79311CD-C55A-4F1A-8BC3-001127D87E7F}" dt="2022-04-02T11:08:09.189" v="43" actId="20577"/>
        <pc:sldMkLst>
          <pc:docMk/>
          <pc:sldMk cId="763898988" sldId="256"/>
        </pc:sldMkLst>
        <pc:spChg chg="mod">
          <ac:chgData name="Marikannan Rajendran" userId="ddd1a9cbcb789ac2" providerId="LiveId" clId="{F79311CD-C55A-4F1A-8BC3-001127D87E7F}" dt="2022-04-02T11:08:09.189" v="43" actId="20577"/>
          <ac:spMkLst>
            <pc:docMk/>
            <pc:sldMk cId="763898988" sldId="256"/>
            <ac:spMk id="2" creationId="{68C5D659-9FD0-4308-9779-24E83492EF51}"/>
          </ac:spMkLst>
        </pc:spChg>
      </pc:sldChg>
      <pc:sldChg chg="del">
        <pc:chgData name="Marikannan Rajendran" userId="ddd1a9cbcb789ac2" providerId="LiveId" clId="{F79311CD-C55A-4F1A-8BC3-001127D87E7F}" dt="2022-04-02T11:08:13.316" v="44" actId="2696"/>
        <pc:sldMkLst>
          <pc:docMk/>
          <pc:sldMk cId="1576961360" sldId="257"/>
        </pc:sldMkLst>
      </pc:sldChg>
      <pc:sldChg chg="modSp mod">
        <pc:chgData name="Marikannan Rajendran" userId="ddd1a9cbcb789ac2" providerId="LiveId" clId="{F79311CD-C55A-4F1A-8BC3-001127D87E7F}" dt="2022-04-02T11:08:18.464" v="45" actId="14100"/>
        <pc:sldMkLst>
          <pc:docMk/>
          <pc:sldMk cId="3465643216" sldId="259"/>
        </pc:sldMkLst>
        <pc:spChg chg="mod">
          <ac:chgData name="Marikannan Rajendran" userId="ddd1a9cbcb789ac2" providerId="LiveId" clId="{F79311CD-C55A-4F1A-8BC3-001127D87E7F}" dt="2022-04-02T11:08:18.464" v="45" actId="14100"/>
          <ac:spMkLst>
            <pc:docMk/>
            <pc:sldMk cId="3465643216" sldId="259"/>
            <ac:spMk id="4" creationId="{DE8487D9-CB55-48F7-898C-A1E59392E331}"/>
          </ac:spMkLst>
        </pc:spChg>
      </pc:sldChg>
      <pc:sldChg chg="modSp mod">
        <pc:chgData name="Marikannan Rajendran" userId="ddd1a9cbcb789ac2" providerId="LiveId" clId="{F79311CD-C55A-4F1A-8BC3-001127D87E7F}" dt="2022-04-05T06:59:59.462" v="122" actId="1076"/>
        <pc:sldMkLst>
          <pc:docMk/>
          <pc:sldMk cId="1720218756" sldId="260"/>
        </pc:sldMkLst>
        <pc:spChg chg="mod">
          <ac:chgData name="Marikannan Rajendran" userId="ddd1a9cbcb789ac2" providerId="LiveId" clId="{F79311CD-C55A-4F1A-8BC3-001127D87E7F}" dt="2022-04-05T06:59:55.721" v="121" actId="20577"/>
          <ac:spMkLst>
            <pc:docMk/>
            <pc:sldMk cId="1720218756" sldId="260"/>
            <ac:spMk id="5" creationId="{1A0CEC31-F9C2-48FE-AEF3-0F6E8CFF5170}"/>
          </ac:spMkLst>
        </pc:spChg>
        <pc:spChg chg="mod">
          <ac:chgData name="Marikannan Rajendran" userId="ddd1a9cbcb789ac2" providerId="LiveId" clId="{F79311CD-C55A-4F1A-8BC3-001127D87E7F}" dt="2022-04-05T06:59:59.462" v="122" actId="1076"/>
          <ac:spMkLst>
            <pc:docMk/>
            <pc:sldMk cId="1720218756" sldId="260"/>
            <ac:spMk id="6" creationId="{473F9DBA-AC28-4746-A0D2-C120FE3EF861}"/>
          </ac:spMkLst>
        </pc:spChg>
      </pc:sldChg>
      <pc:sldChg chg="modSp mod">
        <pc:chgData name="Marikannan Rajendran" userId="ddd1a9cbcb789ac2" providerId="LiveId" clId="{F79311CD-C55A-4F1A-8BC3-001127D87E7F}" dt="2022-04-02T11:08:57.249" v="58" actId="20577"/>
        <pc:sldMkLst>
          <pc:docMk/>
          <pc:sldMk cId="2887753222" sldId="261"/>
        </pc:sldMkLst>
        <pc:spChg chg="mod">
          <ac:chgData name="Marikannan Rajendran" userId="ddd1a9cbcb789ac2" providerId="LiveId" clId="{F79311CD-C55A-4F1A-8BC3-001127D87E7F}" dt="2022-04-02T11:08:57.249" v="58" actId="20577"/>
          <ac:spMkLst>
            <pc:docMk/>
            <pc:sldMk cId="2887753222" sldId="261"/>
            <ac:spMk id="6" creationId="{EA9F10EE-9CF1-4ECD-A9FF-5F9E45E7748E}"/>
          </ac:spMkLst>
        </pc:spChg>
      </pc:sldChg>
      <pc:sldMasterChg chg="modSldLayout">
        <pc:chgData name="Marikannan Rajendran" userId="ddd1a9cbcb789ac2" providerId="LiveId" clId="{F79311CD-C55A-4F1A-8BC3-001127D87E7F}" dt="2022-04-02T11:07:52.129" v="35" actId="207"/>
        <pc:sldMasterMkLst>
          <pc:docMk/>
          <pc:sldMasterMk cId="2244574538" sldId="2147483660"/>
        </pc:sldMasterMkLst>
        <pc:sldLayoutChg chg="delSp modSp mod">
          <pc:chgData name="Marikannan Rajendran" userId="ddd1a9cbcb789ac2" providerId="LiveId" clId="{F79311CD-C55A-4F1A-8BC3-001127D87E7F}" dt="2022-04-02T11:06:38.356" v="2" actId="478"/>
          <pc:sldLayoutMkLst>
            <pc:docMk/>
            <pc:sldMasterMk cId="2244574538" sldId="2147483660"/>
            <pc:sldLayoutMk cId="3977884183" sldId="2147483661"/>
          </pc:sldLayoutMkLst>
          <pc:spChg chg="mod">
            <ac:chgData name="Marikannan Rajendran" userId="ddd1a9cbcb789ac2" providerId="LiveId" clId="{F79311CD-C55A-4F1A-8BC3-001127D87E7F}" dt="2022-04-02T11:06:36.046" v="1" actId="207"/>
            <ac:spMkLst>
              <pc:docMk/>
              <pc:sldMasterMk cId="2244574538" sldId="2147483660"/>
              <pc:sldLayoutMk cId="3977884183" sldId="2147483661"/>
              <ac:spMk id="3" creationId="{00000000-0000-0000-0000-000000000000}"/>
            </ac:spMkLst>
          </pc:spChg>
          <pc:spChg chg="del">
            <ac:chgData name="Marikannan Rajendran" userId="ddd1a9cbcb789ac2" providerId="LiveId" clId="{F79311CD-C55A-4F1A-8BC3-001127D87E7F}" dt="2022-04-02T11:06:38.356" v="2" actId="478"/>
            <ac:spMkLst>
              <pc:docMk/>
              <pc:sldMasterMk cId="2244574538" sldId="2147483660"/>
              <pc:sldLayoutMk cId="3977884183" sldId="2147483661"/>
              <ac:spMk id="7" creationId="{F569EBE9-4EE9-47C4-B377-387B3F0B8C02}"/>
            </ac:spMkLst>
          </pc:spChg>
          <pc:picChg chg="del">
            <ac:chgData name="Marikannan Rajendran" userId="ddd1a9cbcb789ac2" providerId="LiveId" clId="{F79311CD-C55A-4F1A-8BC3-001127D87E7F}" dt="2022-04-02T11:06:28.796" v="0" actId="478"/>
            <ac:picMkLst>
              <pc:docMk/>
              <pc:sldMasterMk cId="2244574538" sldId="2147483660"/>
              <pc:sldLayoutMk cId="3977884183" sldId="2147483661"/>
              <ac:picMk id="9" creationId="{5E9C83F6-D7B5-471D-AB60-5F6FCEFC878F}"/>
            </ac:picMkLst>
          </pc:picChg>
        </pc:sldLayoutChg>
        <pc:sldLayoutChg chg="delSp mod">
          <pc:chgData name="Marikannan Rajendran" userId="ddd1a9cbcb789ac2" providerId="LiveId" clId="{F79311CD-C55A-4F1A-8BC3-001127D87E7F}" dt="2022-04-02T11:06:41.393" v="3" actId="478"/>
          <pc:sldLayoutMkLst>
            <pc:docMk/>
            <pc:sldMasterMk cId="2244574538" sldId="2147483660"/>
            <pc:sldLayoutMk cId="1641131575" sldId="2147483662"/>
          </pc:sldLayoutMkLst>
          <pc:picChg chg="del">
            <ac:chgData name="Marikannan Rajendran" userId="ddd1a9cbcb789ac2" providerId="LiveId" clId="{F79311CD-C55A-4F1A-8BC3-001127D87E7F}" dt="2022-04-02T11:06:41.393" v="3" actId="478"/>
            <ac:picMkLst>
              <pc:docMk/>
              <pc:sldMasterMk cId="2244574538" sldId="2147483660"/>
              <pc:sldLayoutMk cId="1641131575" sldId="2147483662"/>
              <ac:picMk id="8" creationId="{CFF1FBDE-1F07-4326-9F50-67795BC904B6}"/>
            </ac:picMkLst>
          </pc:picChg>
        </pc:sldLayoutChg>
        <pc:sldLayoutChg chg="modSp">
          <pc:chgData name="Marikannan Rajendran" userId="ddd1a9cbcb789ac2" providerId="LiveId" clId="{F79311CD-C55A-4F1A-8BC3-001127D87E7F}" dt="2022-04-02T11:07:47.592" v="34" actId="207"/>
          <pc:sldLayoutMkLst>
            <pc:docMk/>
            <pc:sldMasterMk cId="2244574538" sldId="2147483660"/>
            <pc:sldLayoutMk cId="1884286158" sldId="2147483664"/>
          </pc:sldLayoutMkLst>
          <pc:spChg chg="mod">
            <ac:chgData name="Marikannan Rajendran" userId="ddd1a9cbcb789ac2" providerId="LiveId" clId="{F79311CD-C55A-4F1A-8BC3-001127D87E7F}" dt="2022-04-02T11:07:47.592" v="34" actId="207"/>
            <ac:spMkLst>
              <pc:docMk/>
              <pc:sldMasterMk cId="2244574538" sldId="2147483660"/>
              <pc:sldLayoutMk cId="1884286158" sldId="2147483664"/>
              <ac:spMk id="2" creationId="{00000000-0000-0000-0000-000000000000}"/>
            </ac:spMkLst>
          </pc:spChg>
        </pc:sldLayoutChg>
        <pc:sldLayoutChg chg="modSp">
          <pc:chgData name="Marikannan Rajendran" userId="ddd1a9cbcb789ac2" providerId="LiveId" clId="{F79311CD-C55A-4F1A-8BC3-001127D87E7F}" dt="2022-04-02T11:07:52.129" v="35" actId="207"/>
          <pc:sldLayoutMkLst>
            <pc:docMk/>
            <pc:sldMasterMk cId="2244574538" sldId="2147483660"/>
            <pc:sldLayoutMk cId="2977326880" sldId="2147483665"/>
          </pc:sldLayoutMkLst>
          <pc:spChg chg="mod">
            <ac:chgData name="Marikannan Rajendran" userId="ddd1a9cbcb789ac2" providerId="LiveId" clId="{F79311CD-C55A-4F1A-8BC3-001127D87E7F}" dt="2022-04-02T11:07:52.129" v="35" actId="207"/>
            <ac:spMkLst>
              <pc:docMk/>
              <pc:sldMasterMk cId="2244574538" sldId="2147483660"/>
              <pc:sldLayoutMk cId="2977326880" sldId="2147483665"/>
              <ac:spMk id="2" creationId="{00000000-0000-0000-0000-000000000000}"/>
            </ac:spMkLst>
          </pc:spChg>
        </pc:sldLayoutChg>
        <pc:sldLayoutChg chg="delSp modSp mod">
          <pc:chgData name="Marikannan Rajendran" userId="ddd1a9cbcb789ac2" providerId="LiveId" clId="{F79311CD-C55A-4F1A-8BC3-001127D87E7F}" dt="2022-04-02T11:07:29.897" v="33" actId="20577"/>
          <pc:sldLayoutMkLst>
            <pc:docMk/>
            <pc:sldMasterMk cId="2244574538" sldId="2147483660"/>
            <pc:sldLayoutMk cId="4248001129" sldId="2147483666"/>
          </pc:sldLayoutMkLst>
          <pc:spChg chg="del">
            <ac:chgData name="Marikannan Rajendran" userId="ddd1a9cbcb789ac2" providerId="LiveId" clId="{F79311CD-C55A-4F1A-8BC3-001127D87E7F}" dt="2022-04-02T11:07:11.203" v="5" actId="478"/>
            <ac:spMkLst>
              <pc:docMk/>
              <pc:sldMasterMk cId="2244574538" sldId="2147483660"/>
              <pc:sldLayoutMk cId="4248001129" sldId="2147483666"/>
              <ac:spMk id="10" creationId="{94A6A5F0-0EEC-46EE-86CB-C66EF8EBED7B}"/>
            </ac:spMkLst>
          </pc:spChg>
          <pc:spChg chg="mod">
            <ac:chgData name="Marikannan Rajendran" userId="ddd1a9cbcb789ac2" providerId="LiveId" clId="{F79311CD-C55A-4F1A-8BC3-001127D87E7F}" dt="2022-04-02T11:07:18.674" v="6" actId="207"/>
            <ac:spMkLst>
              <pc:docMk/>
              <pc:sldMasterMk cId="2244574538" sldId="2147483660"/>
              <pc:sldLayoutMk cId="4248001129" sldId="2147483666"/>
              <ac:spMk id="11" creationId="{8CD5EADA-9502-4460-AA3D-6317BC7F2CA7}"/>
            </ac:spMkLst>
          </pc:spChg>
          <pc:graphicFrameChg chg="modGraphic">
            <ac:chgData name="Marikannan Rajendran" userId="ddd1a9cbcb789ac2" providerId="LiveId" clId="{F79311CD-C55A-4F1A-8BC3-001127D87E7F}" dt="2022-04-02T11:07:29.897" v="33" actId="20577"/>
            <ac:graphicFrameMkLst>
              <pc:docMk/>
              <pc:sldMasterMk cId="2244574538" sldId="2147483660"/>
              <pc:sldLayoutMk cId="4248001129" sldId="2147483666"/>
              <ac:graphicFrameMk id="9" creationId="{25173CAD-49F2-4AF0-8AD5-69B0F48A00AF}"/>
            </ac:graphicFrameMkLst>
          </pc:graphicFrameChg>
          <pc:picChg chg="del">
            <ac:chgData name="Marikannan Rajendran" userId="ddd1a9cbcb789ac2" providerId="LiveId" clId="{F79311CD-C55A-4F1A-8BC3-001127D87E7F}" dt="2022-04-02T11:07:06.856" v="4" actId="478"/>
            <ac:picMkLst>
              <pc:docMk/>
              <pc:sldMasterMk cId="2244574538" sldId="2147483660"/>
              <pc:sldLayoutMk cId="4248001129" sldId="2147483666"/>
              <ac:picMk id="7" creationId="{7B525AF9-2E0D-4A1A-99BF-0A4A8506280A}"/>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Home_Page">
    <p:spTree>
      <p:nvGrpSpPr>
        <p:cNvPr id="1" name=""/>
        <p:cNvGrpSpPr/>
        <p:nvPr/>
      </p:nvGrpSpPr>
      <p:grpSpPr>
        <a:xfrm>
          <a:off x="0" y="0"/>
          <a:ext cx="0" cy="0"/>
          <a:chOff x="0" y="0"/>
          <a:chExt cx="0" cy="0"/>
        </a:xfrm>
      </p:grpSpPr>
      <p:sp>
        <p:nvSpPr>
          <p:cNvPr id="2" name="Title 1"/>
          <p:cNvSpPr>
            <a:spLocks noGrp="1"/>
          </p:cNvSpPr>
          <p:nvPr>
            <p:ph type="ctrTitle"/>
          </p:nvPr>
        </p:nvSpPr>
        <p:spPr>
          <a:xfrm>
            <a:off x="6524" y="1867986"/>
            <a:ext cx="6381213" cy="1139818"/>
          </a:xfrm>
        </p:spPr>
        <p:txBody>
          <a:bodyPr anchor="ctr">
            <a:normAutofit/>
          </a:bodyPr>
          <a:lstStyle>
            <a:lvl1pPr algn="ctr">
              <a:defRPr sz="3600">
                <a:solidFill>
                  <a:schemeClr val="tx1">
                    <a:lumMod val="65000"/>
                    <a:lumOff val="35000"/>
                  </a:schemeClr>
                </a:solidFill>
                <a:latin typeface="Arial Black" panose="020B0A04020102020204" pitchFamily="34" charset="0"/>
              </a:defRPr>
            </a:lvl1pPr>
          </a:lstStyle>
          <a:p>
            <a:r>
              <a:rPr lang="en-US" dirty="0"/>
              <a:t>Click to edit Master title style</a:t>
            </a:r>
          </a:p>
        </p:txBody>
      </p:sp>
      <p:sp>
        <p:nvSpPr>
          <p:cNvPr id="3" name="Subtitle 2"/>
          <p:cNvSpPr>
            <a:spLocks noGrp="1"/>
          </p:cNvSpPr>
          <p:nvPr>
            <p:ph type="subTitle" idx="1"/>
          </p:nvPr>
        </p:nvSpPr>
        <p:spPr>
          <a:xfrm>
            <a:off x="6534" y="3007804"/>
            <a:ext cx="6381203" cy="1159248"/>
          </a:xfrm>
        </p:spPr>
        <p:txBody>
          <a:bodyPr anchor="ctr">
            <a:normAutofit/>
          </a:bodyPr>
          <a:lstStyle>
            <a:lvl1pPr marL="0" indent="0" algn="ctr">
              <a:buNone/>
              <a:defRPr sz="36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7788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88966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50DE3-42C3-4E0A-AB8D-F6BD2FF30E5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28091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
        <p:nvSpPr>
          <p:cNvPr id="3" name="Content Placeholder 2"/>
          <p:cNvSpPr>
            <a:spLocks noGrp="1"/>
          </p:cNvSpPr>
          <p:nvPr>
            <p:ph idx="1"/>
          </p:nvPr>
        </p:nvSpPr>
        <p:spPr>
          <a:xfrm>
            <a:off x="406580" y="1642742"/>
            <a:ext cx="8280219" cy="439229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3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950DE3-42C3-4E0A-AB8D-F6BD2FF30E52}"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44523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66"/>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50DE3-42C3-4E0A-AB8D-F6BD2FF30E52}"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18842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rgbClr val="FF0066"/>
                </a:solidFill>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50DE3-42C3-4E0A-AB8D-F6BD2FF30E52}"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97732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5173CAD-49F2-4AF0-8AD5-69B0F48A00AF}"/>
              </a:ext>
            </a:extLst>
          </p:cNvPr>
          <p:cNvGraphicFramePr>
            <a:graphicFrameLocks noGrp="1"/>
          </p:cNvGraphicFramePr>
          <p:nvPr userDrawn="1">
            <p:extLst>
              <p:ext uri="{D42A27DB-BD31-4B8C-83A1-F6EECF244321}">
                <p14:modId xmlns:p14="http://schemas.microsoft.com/office/powerpoint/2010/main" val="1038109247"/>
              </p:ext>
            </p:extLst>
          </p:nvPr>
        </p:nvGraphicFramePr>
        <p:xfrm>
          <a:off x="339634" y="1980097"/>
          <a:ext cx="8486314" cy="1942548"/>
        </p:xfrm>
        <a:graphic>
          <a:graphicData uri="http://schemas.openxmlformats.org/drawingml/2006/table">
            <a:tbl>
              <a:tblPr firstRow="1" bandRow="1">
                <a:tableStyleId>{69CF1AB2-1976-4502-BF36-3FF5EA218861}</a:tableStyleId>
              </a:tblPr>
              <a:tblGrid>
                <a:gridCol w="2138523">
                  <a:extLst>
                    <a:ext uri="{9D8B030D-6E8A-4147-A177-3AD203B41FA5}">
                      <a16:colId xmlns:a16="http://schemas.microsoft.com/office/drawing/2014/main" val="1612905295"/>
                    </a:ext>
                  </a:extLst>
                </a:gridCol>
                <a:gridCol w="6347791">
                  <a:extLst>
                    <a:ext uri="{9D8B030D-6E8A-4147-A177-3AD203B41FA5}">
                      <a16:colId xmlns:a16="http://schemas.microsoft.com/office/drawing/2014/main" val="1374993971"/>
                    </a:ext>
                  </a:extLst>
                </a:gridCol>
              </a:tblGrid>
              <a:tr h="647516">
                <a:tc>
                  <a:txBody>
                    <a:bodyPr/>
                    <a:lstStyle/>
                    <a:p>
                      <a:pPr algn="l"/>
                      <a:r>
                        <a:rPr lang="en-US" dirty="0"/>
                        <a:t>Created By:</a:t>
                      </a:r>
                    </a:p>
                  </a:txBody>
                  <a:tcPr anchor="ctr"/>
                </a:tc>
                <a:tc>
                  <a:txBody>
                    <a:bodyPr/>
                    <a:lstStyle/>
                    <a:p>
                      <a:pPr algn="l"/>
                      <a:r>
                        <a:rPr lang="en-US" dirty="0"/>
                        <a:t>Kannan, Rajendran</a:t>
                      </a:r>
                    </a:p>
                  </a:txBody>
                  <a:tcPr anchor="ctr"/>
                </a:tc>
                <a:extLst>
                  <a:ext uri="{0D108BD9-81ED-4DB2-BD59-A6C34878D82A}">
                    <a16:rowId xmlns:a16="http://schemas.microsoft.com/office/drawing/2014/main" val="349582806"/>
                  </a:ext>
                </a:extLst>
              </a:tr>
              <a:tr h="647516">
                <a:tc>
                  <a:txBody>
                    <a:bodyPr/>
                    <a:lstStyle/>
                    <a:p>
                      <a:pPr algn="l"/>
                      <a:r>
                        <a:rPr lang="en-US" dirty="0"/>
                        <a:t>Credential Information:</a:t>
                      </a:r>
                    </a:p>
                  </a:txBody>
                  <a:tcPr anchor="ctr"/>
                </a:tc>
                <a:tc>
                  <a:txBody>
                    <a:bodyPr/>
                    <a:lstStyle/>
                    <a:p>
                      <a:pPr algn="l"/>
                      <a:r>
                        <a:rPr lang="en-US" dirty="0"/>
                        <a:t>Trainer</a:t>
                      </a:r>
                    </a:p>
                  </a:txBody>
                  <a:tcPr anchor="ctr"/>
                </a:tc>
                <a:extLst>
                  <a:ext uri="{0D108BD9-81ED-4DB2-BD59-A6C34878D82A}">
                    <a16:rowId xmlns:a16="http://schemas.microsoft.com/office/drawing/2014/main" val="3137740559"/>
                  </a:ext>
                </a:extLst>
              </a:tr>
              <a:tr h="647516">
                <a:tc>
                  <a:txBody>
                    <a:bodyPr/>
                    <a:lstStyle/>
                    <a:p>
                      <a:pPr algn="l"/>
                      <a:r>
                        <a:rPr lang="en-US" dirty="0"/>
                        <a:t>Version and Date:</a:t>
                      </a:r>
                    </a:p>
                  </a:txBody>
                  <a:tcPr anchor="ctr"/>
                </a:tc>
                <a:tc>
                  <a:txBody>
                    <a:bodyPr/>
                    <a:lstStyle/>
                    <a:p>
                      <a:pPr algn="l"/>
                      <a:r>
                        <a:rPr lang="en-US" dirty="0"/>
                        <a:t>1.0, 21-Nov-2020</a:t>
                      </a:r>
                    </a:p>
                  </a:txBody>
                  <a:tcPr anchor="ctr"/>
                </a:tc>
                <a:extLst>
                  <a:ext uri="{0D108BD9-81ED-4DB2-BD59-A6C34878D82A}">
                    <a16:rowId xmlns:a16="http://schemas.microsoft.com/office/drawing/2014/main" val="4272761752"/>
                  </a:ext>
                </a:extLst>
              </a:tr>
            </a:tbl>
          </a:graphicData>
        </a:graphic>
      </p:graphicFrame>
      <p:sp>
        <p:nvSpPr>
          <p:cNvPr id="11" name="Title 1">
            <a:extLst>
              <a:ext uri="{FF2B5EF4-FFF2-40B4-BE49-F238E27FC236}">
                <a16:creationId xmlns:a16="http://schemas.microsoft.com/office/drawing/2014/main" id="{8CD5EADA-9502-4460-AA3D-6317BC7F2CA7}"/>
              </a:ext>
            </a:extLst>
          </p:cNvPr>
          <p:cNvSpPr>
            <a:spLocks noGrp="1"/>
          </p:cNvSpPr>
          <p:nvPr>
            <p:ph type="title"/>
          </p:nvPr>
        </p:nvSpPr>
        <p:spPr>
          <a:xfrm>
            <a:off x="1449976" y="12425"/>
            <a:ext cx="7694023" cy="1132163"/>
          </a:xfrm>
        </p:spPr>
        <p:txBody>
          <a:bodyPr>
            <a:normAutofit/>
          </a:bodyPr>
          <a:lstStyle>
            <a:lvl1pPr>
              <a:defRPr sz="3400">
                <a:solidFill>
                  <a:srgbClr val="FF0066"/>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424800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0DE3-42C3-4E0A-AB8D-F6BD2FF30E52}"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317425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90542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950DE3-42C3-4E0A-AB8D-F6BD2FF30E52}"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A6386-E94F-42B4-8697-52DD0EF8067D}" type="slidenum">
              <a:rPr lang="en-US" smtClean="0"/>
              <a:t>‹#›</a:t>
            </a:fld>
            <a:endParaRPr lang="en-US"/>
          </a:p>
        </p:txBody>
      </p:sp>
    </p:spTree>
    <p:extLst>
      <p:ext uri="{BB962C8B-B14F-4D97-AF65-F5344CB8AC3E}">
        <p14:creationId xmlns:p14="http://schemas.microsoft.com/office/powerpoint/2010/main" val="20926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50DE3-42C3-4E0A-AB8D-F6BD2FF30E52}" type="datetimeFigureOut">
              <a:rPr lang="en-US" smtClean="0"/>
              <a:t>4/5/2022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A6386-E94F-42B4-8697-52DD0EF8067D}" type="slidenum">
              <a:rPr lang="en-US" smtClean="0"/>
              <a:t>‹#›</a:t>
            </a:fld>
            <a:endParaRPr lang="en-US"/>
          </a:p>
        </p:txBody>
      </p:sp>
    </p:spTree>
    <p:extLst>
      <p:ext uri="{BB962C8B-B14F-4D97-AF65-F5344CB8AC3E}">
        <p14:creationId xmlns:p14="http://schemas.microsoft.com/office/powerpoint/2010/main" val="224457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659-9FD0-4308-9779-24E83492EF51}"/>
              </a:ext>
            </a:extLst>
          </p:cNvPr>
          <p:cNvSpPr>
            <a:spLocks noGrp="1"/>
          </p:cNvSpPr>
          <p:nvPr>
            <p:ph type="ctrTitle"/>
          </p:nvPr>
        </p:nvSpPr>
        <p:spPr/>
        <p:txBody>
          <a:bodyPr/>
          <a:lstStyle/>
          <a:p>
            <a:r>
              <a:rPr lang="en-US" dirty="0"/>
              <a:t>JAVA @11</a:t>
            </a:r>
          </a:p>
        </p:txBody>
      </p:sp>
      <p:sp>
        <p:nvSpPr>
          <p:cNvPr id="3" name="Subtitle 2">
            <a:extLst>
              <a:ext uri="{FF2B5EF4-FFF2-40B4-BE49-F238E27FC236}">
                <a16:creationId xmlns:a16="http://schemas.microsoft.com/office/drawing/2014/main" id="{118E729B-11CB-4807-BCB4-3E3B8E8A19F6}"/>
              </a:ext>
            </a:extLst>
          </p:cNvPr>
          <p:cNvSpPr>
            <a:spLocks noGrp="1"/>
          </p:cNvSpPr>
          <p:nvPr>
            <p:ph type="subTitle" idx="1"/>
          </p:nvPr>
        </p:nvSpPr>
        <p:spPr/>
        <p:txBody>
          <a:bodyPr/>
          <a:lstStyle/>
          <a:p>
            <a:r>
              <a:rPr lang="en-US" dirty="0"/>
              <a:t>Abstract Classes</a:t>
            </a:r>
          </a:p>
        </p:txBody>
      </p:sp>
    </p:spTree>
    <p:extLst>
      <p:ext uri="{BB962C8B-B14F-4D97-AF65-F5344CB8AC3E}">
        <p14:creationId xmlns:p14="http://schemas.microsoft.com/office/powerpoint/2010/main" val="76389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D8BC-3C46-4C4E-A68E-5549EEDCDE20}"/>
              </a:ext>
            </a:extLst>
          </p:cNvPr>
          <p:cNvSpPr>
            <a:spLocks noGrp="1"/>
          </p:cNvSpPr>
          <p:nvPr>
            <p:ph type="title"/>
          </p:nvPr>
        </p:nvSpPr>
        <p:spPr/>
        <p:txBody>
          <a:bodyPr>
            <a:normAutofit/>
          </a:bodyPr>
          <a:lstStyle/>
          <a:p>
            <a:r>
              <a:rPr lang="en-US" sz="3200" dirty="0"/>
              <a:t>When to use Abstract classes?</a:t>
            </a:r>
          </a:p>
        </p:txBody>
      </p:sp>
      <p:sp>
        <p:nvSpPr>
          <p:cNvPr id="4" name="Rectangle 6"/>
          <p:cNvSpPr>
            <a:spLocks noChangeArrowheads="1"/>
          </p:cNvSpPr>
          <p:nvPr/>
        </p:nvSpPr>
        <p:spPr bwMode="auto">
          <a:xfrm>
            <a:off x="152400" y="1600200"/>
            <a:ext cx="87630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altLang="en-US" sz="1600" dirty="0">
                <a:solidFill>
                  <a:srgbClr val="000000"/>
                </a:solidFill>
                <a:latin typeface="Arial" panose="020B0604020202020204" pitchFamily="34" charset="0"/>
                <a:cs typeface="Arial" panose="020B0604020202020204" pitchFamily="34" charset="0"/>
              </a:rPr>
              <a:t>When do we use abstract classes and Methods? – Software Example</a:t>
            </a:r>
          </a:p>
          <a:p>
            <a:pPr>
              <a:spcBef>
                <a:spcPts val="1200"/>
              </a:spcBef>
            </a:pPr>
            <a:r>
              <a:rPr lang="en-US" altLang="en-US" sz="1600" b="0" dirty="0">
                <a:solidFill>
                  <a:srgbClr val="000000"/>
                </a:solidFill>
                <a:latin typeface="Arial" panose="020B0604020202020204" pitchFamily="34" charset="0"/>
                <a:cs typeface="Arial" panose="020B0604020202020204" pitchFamily="34" charset="0"/>
              </a:rPr>
              <a:t>Assume Shape is the parent class, Circle and Square are subclasses that extends Shape. All the Shapes should have red color and they should expose a method to calculate area based on their  appropriate shape.</a:t>
            </a:r>
            <a:endParaRPr lang="en-US" altLang="en-US" sz="2000" dirty="0">
              <a:solidFill>
                <a:srgbClr val="000000"/>
              </a:solidFill>
              <a:cs typeface="Calibri" panose="020F0502020204030204" pitchFamily="34" charset="0"/>
            </a:endParaRPr>
          </a:p>
        </p:txBody>
      </p:sp>
      <p:grpSp>
        <p:nvGrpSpPr>
          <p:cNvPr id="5" name="Group 4"/>
          <p:cNvGrpSpPr>
            <a:grpSpLocks/>
          </p:cNvGrpSpPr>
          <p:nvPr/>
        </p:nvGrpSpPr>
        <p:grpSpPr bwMode="auto">
          <a:xfrm>
            <a:off x="304800" y="3200400"/>
            <a:ext cx="2743200" cy="2057400"/>
            <a:chOff x="0" y="0"/>
            <a:chExt cx="2743200" cy="2057400"/>
          </a:xfrm>
        </p:grpSpPr>
        <p:sp>
          <p:nvSpPr>
            <p:cNvPr id="6" name="Unknown Shape"/>
            <p:cNvSpPr>
              <a:spLocks/>
            </p:cNvSpPr>
            <p:nvPr/>
          </p:nvSpPr>
          <p:spPr bwMode="auto">
            <a:xfrm>
              <a:off x="1371600" y="747337"/>
              <a:ext cx="830781" cy="581557"/>
            </a:xfrm>
            <a:custGeom>
              <a:avLst/>
              <a:gdLst>
                <a:gd name="T0" fmla="*/ 0 w 830781"/>
                <a:gd name="T1" fmla="*/ 0 h 581557"/>
                <a:gd name="T2" fmla="*/ 0 w 830781"/>
                <a:gd name="T3" fmla="*/ 290778 h 581557"/>
                <a:gd name="T4" fmla="*/ 830781 w 830781"/>
                <a:gd name="T5" fmla="*/ 290778 h 581557"/>
                <a:gd name="T6" fmla="*/ 830781 w 830781"/>
                <a:gd name="T7" fmla="*/ 581557 h 581557"/>
                <a:gd name="T8" fmla="*/ 0 w 830781"/>
                <a:gd name="T9" fmla="*/ 0 h 581557"/>
                <a:gd name="T10" fmla="*/ 830781 w 830781"/>
                <a:gd name="T11" fmla="*/ 581557 h 581557"/>
              </a:gdLst>
              <a:ahLst/>
              <a:cxnLst>
                <a:cxn ang="0">
                  <a:pos x="T0" y="T1"/>
                </a:cxn>
                <a:cxn ang="0">
                  <a:pos x="T2" y="T3"/>
                </a:cxn>
                <a:cxn ang="0">
                  <a:pos x="T4" y="T5"/>
                </a:cxn>
                <a:cxn ang="0">
                  <a:pos x="T6" y="T7"/>
                </a:cxn>
              </a:cxnLst>
              <a:rect l="T8" t="T9" r="T10" b="T11"/>
              <a:pathLst>
                <a:path w="830781" h="581557">
                  <a:moveTo>
                    <a:pt x="0" y="0"/>
                  </a:moveTo>
                  <a:lnTo>
                    <a:pt x="0" y="290778"/>
                  </a:lnTo>
                  <a:lnTo>
                    <a:pt x="830781" y="290778"/>
                  </a:lnTo>
                  <a:lnTo>
                    <a:pt x="830781" y="581557"/>
                  </a:lnTo>
                </a:path>
              </a:pathLst>
            </a:custGeom>
            <a:noFill/>
            <a:ln w="25400" cap="flat" cmpd="sng">
              <a:solidFill>
                <a:srgbClr val="3B6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Unknown Shape"/>
            <p:cNvSpPr>
              <a:spLocks/>
            </p:cNvSpPr>
            <p:nvPr/>
          </p:nvSpPr>
          <p:spPr bwMode="auto">
            <a:xfrm>
              <a:off x="540818" y="747337"/>
              <a:ext cx="830781" cy="581557"/>
            </a:xfrm>
            <a:custGeom>
              <a:avLst/>
              <a:gdLst>
                <a:gd name="T0" fmla="*/ 830781 w 830781"/>
                <a:gd name="T1" fmla="*/ 0 h 581557"/>
                <a:gd name="T2" fmla="*/ 830781 w 830781"/>
                <a:gd name="T3" fmla="*/ 290778 h 581557"/>
                <a:gd name="T4" fmla="*/ 0 w 830781"/>
                <a:gd name="T5" fmla="*/ 290778 h 581557"/>
                <a:gd name="T6" fmla="*/ 0 w 830781"/>
                <a:gd name="T7" fmla="*/ 581557 h 581557"/>
                <a:gd name="T8" fmla="*/ 0 w 830781"/>
                <a:gd name="T9" fmla="*/ 0 h 581557"/>
                <a:gd name="T10" fmla="*/ 830781 w 830781"/>
                <a:gd name="T11" fmla="*/ 581557 h 581557"/>
              </a:gdLst>
              <a:ahLst/>
              <a:cxnLst>
                <a:cxn ang="0">
                  <a:pos x="T0" y="T1"/>
                </a:cxn>
                <a:cxn ang="0">
                  <a:pos x="T2" y="T3"/>
                </a:cxn>
                <a:cxn ang="0">
                  <a:pos x="T4" y="T5"/>
                </a:cxn>
                <a:cxn ang="0">
                  <a:pos x="T6" y="T7"/>
                </a:cxn>
              </a:cxnLst>
              <a:rect l="T8" t="T9" r="T10" b="T11"/>
              <a:pathLst>
                <a:path w="830781" h="581557">
                  <a:moveTo>
                    <a:pt x="830781" y="0"/>
                  </a:moveTo>
                  <a:lnTo>
                    <a:pt x="830781" y="290778"/>
                  </a:lnTo>
                  <a:lnTo>
                    <a:pt x="0" y="290778"/>
                  </a:lnTo>
                  <a:lnTo>
                    <a:pt x="0" y="581557"/>
                  </a:lnTo>
                </a:path>
              </a:pathLst>
            </a:custGeom>
            <a:noFill/>
            <a:ln w="25400" cap="flat" cmpd="sng">
              <a:solidFill>
                <a:srgbClr val="3B6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7"/>
            <p:cNvSpPr>
              <a:spLocks noChangeArrowheads="1"/>
            </p:cNvSpPr>
            <p:nvPr/>
          </p:nvSpPr>
          <p:spPr bwMode="auto">
            <a:xfrm>
              <a:off x="885598" y="68701"/>
              <a:ext cx="972003" cy="678635"/>
            </a:xfrm>
            <a:prstGeom prst="rect">
              <a:avLst/>
            </a:prstGeom>
            <a:gradFill rotWithShape="1">
              <a:gsLst>
                <a:gs pos="0">
                  <a:srgbClr val="FFA5A3"/>
                </a:gs>
                <a:gs pos="34999">
                  <a:srgbClr val="FFBEBE"/>
                </a:gs>
                <a:gs pos="100000">
                  <a:srgbClr val="FFE6E6"/>
                </a:gs>
              </a:gsLst>
              <a:lin ang="16200000" scaled="1"/>
            </a:gradFill>
            <a:ln w="9525" cap="flat" cmpd="sng">
              <a:solidFill>
                <a:srgbClr val="BD4B48"/>
              </a:solidFill>
              <a:miter lim="800000"/>
              <a:headEnd/>
              <a:tailEnd/>
            </a:ln>
          </p:spPr>
          <p:txBody>
            <a:bodyPr/>
            <a:lstStyle/>
            <a:p>
              <a:endParaRPr lang="en-US"/>
            </a:p>
          </p:txBody>
        </p:sp>
        <p:sp>
          <p:nvSpPr>
            <p:cNvPr id="9" name="Rectangle 8"/>
            <p:cNvSpPr>
              <a:spLocks noChangeArrowheads="1"/>
            </p:cNvSpPr>
            <p:nvPr/>
          </p:nvSpPr>
          <p:spPr bwMode="auto">
            <a:xfrm>
              <a:off x="885598" y="68701"/>
              <a:ext cx="972003" cy="6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10" tIns="16510" rIns="16510" bIns="16510" anchor="ctr"/>
            <a:lstStyle/>
            <a:p>
              <a:pPr algn="ctr">
                <a:lnSpc>
                  <a:spcPct val="90000"/>
                </a:lnSpc>
                <a:spcAft>
                  <a:spcPct val="35000"/>
                </a:spcAft>
              </a:pPr>
              <a:r>
                <a:rPr lang="en-US" altLang="en-US" sz="2600">
                  <a:solidFill>
                    <a:srgbClr val="000000"/>
                  </a:solidFill>
                  <a:latin typeface="Calibri" panose="020F0502020204030204" pitchFamily="34" charset="0"/>
                  <a:cs typeface="Calibri" panose="020F0502020204030204" pitchFamily="34" charset="0"/>
                  <a:sym typeface="Calibri" panose="020F0502020204030204" pitchFamily="34" charset="0"/>
                </a:rPr>
                <a:t>Shape</a:t>
              </a:r>
            </a:p>
          </p:txBody>
        </p:sp>
        <p:sp>
          <p:nvSpPr>
            <p:cNvPr id="10" name="Rectangle 9"/>
            <p:cNvSpPr>
              <a:spLocks noChangeArrowheads="1"/>
            </p:cNvSpPr>
            <p:nvPr/>
          </p:nvSpPr>
          <p:spPr bwMode="auto">
            <a:xfrm>
              <a:off x="814" y="1328894"/>
              <a:ext cx="1080006" cy="659804"/>
            </a:xfrm>
            <a:prstGeom prst="rect">
              <a:avLst/>
            </a:prstGeom>
            <a:gradFill rotWithShape="1">
              <a:gsLst>
                <a:gs pos="0">
                  <a:srgbClr val="C8B3E9"/>
                </a:gs>
                <a:gs pos="34999">
                  <a:srgbClr val="D9CAEE"/>
                </a:gs>
                <a:gs pos="100000">
                  <a:srgbClr val="EFE8FA"/>
                </a:gs>
              </a:gsLst>
              <a:lin ang="16200000" scaled="1"/>
            </a:gradFill>
            <a:ln w="9525" cap="flat" cmpd="sng">
              <a:solidFill>
                <a:srgbClr val="7C5F9F"/>
              </a:solidFill>
              <a:miter lim="800000"/>
              <a:headEnd/>
              <a:tailEnd/>
            </a:ln>
          </p:spPr>
          <p:txBody>
            <a:bodyPr/>
            <a:lstStyle/>
            <a:p>
              <a:endParaRPr lang="en-US"/>
            </a:p>
          </p:txBody>
        </p:sp>
        <p:sp>
          <p:nvSpPr>
            <p:cNvPr id="11" name="Rectangle 10"/>
            <p:cNvSpPr>
              <a:spLocks noChangeArrowheads="1"/>
            </p:cNvSpPr>
            <p:nvPr/>
          </p:nvSpPr>
          <p:spPr bwMode="auto">
            <a:xfrm>
              <a:off x="814" y="1328894"/>
              <a:ext cx="1080006" cy="65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10" tIns="16510" rIns="16510" bIns="16510" anchor="ctr"/>
            <a:lstStyle/>
            <a:p>
              <a:pPr algn="ctr">
                <a:lnSpc>
                  <a:spcPct val="90000"/>
                </a:lnSpc>
                <a:spcAft>
                  <a:spcPct val="35000"/>
                </a:spcAft>
              </a:pPr>
              <a:r>
                <a:rPr lang="en-US" altLang="en-US" sz="2600">
                  <a:solidFill>
                    <a:srgbClr val="000000"/>
                  </a:solidFill>
                  <a:latin typeface="Calibri" panose="020F0502020204030204" pitchFamily="34" charset="0"/>
                  <a:cs typeface="Calibri" panose="020F0502020204030204" pitchFamily="34" charset="0"/>
                  <a:sym typeface="Calibri" panose="020F0502020204030204" pitchFamily="34" charset="0"/>
                </a:rPr>
                <a:t>Circle</a:t>
              </a:r>
            </a:p>
          </p:txBody>
        </p:sp>
        <p:sp>
          <p:nvSpPr>
            <p:cNvPr id="12" name="Rectangle 11"/>
            <p:cNvSpPr>
              <a:spLocks noChangeArrowheads="1"/>
            </p:cNvSpPr>
            <p:nvPr/>
          </p:nvSpPr>
          <p:spPr bwMode="auto">
            <a:xfrm>
              <a:off x="1662378" y="1328894"/>
              <a:ext cx="1080006" cy="659804"/>
            </a:xfrm>
            <a:prstGeom prst="rect">
              <a:avLst/>
            </a:prstGeom>
            <a:gradFill rotWithShape="1">
              <a:gsLst>
                <a:gs pos="0">
                  <a:srgbClr val="FFD1BB"/>
                </a:gs>
                <a:gs pos="34999">
                  <a:srgbClr val="FFDDCF"/>
                </a:gs>
                <a:gs pos="100000">
                  <a:srgbClr val="FFF2ED"/>
                </a:gs>
              </a:gsLst>
              <a:lin ang="16200000" scaled="1"/>
            </a:gradFill>
            <a:ln w="9525" cap="flat" cmpd="sng">
              <a:solidFill>
                <a:srgbClr val="F5913F"/>
              </a:solidFill>
              <a:miter lim="800000"/>
              <a:headEnd/>
              <a:tailEnd/>
            </a:ln>
          </p:spPr>
          <p:txBody>
            <a:bodyPr/>
            <a:lstStyle/>
            <a:p>
              <a:endParaRPr lang="en-US"/>
            </a:p>
          </p:txBody>
        </p:sp>
        <p:sp>
          <p:nvSpPr>
            <p:cNvPr id="13" name="Rectangle 12"/>
            <p:cNvSpPr>
              <a:spLocks noChangeArrowheads="1"/>
            </p:cNvSpPr>
            <p:nvPr/>
          </p:nvSpPr>
          <p:spPr bwMode="auto">
            <a:xfrm>
              <a:off x="1662378" y="1328894"/>
              <a:ext cx="1080006" cy="65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510" tIns="16510" rIns="16510" bIns="16510" anchor="ctr"/>
            <a:lstStyle/>
            <a:p>
              <a:pPr algn="ctr">
                <a:lnSpc>
                  <a:spcPct val="90000"/>
                </a:lnSpc>
                <a:spcAft>
                  <a:spcPct val="35000"/>
                </a:spcAft>
              </a:pPr>
              <a:r>
                <a:rPr lang="en-US" altLang="en-US" sz="2600">
                  <a:solidFill>
                    <a:srgbClr val="000000"/>
                  </a:solidFill>
                  <a:latin typeface="Calibri" panose="020F0502020204030204" pitchFamily="34" charset="0"/>
                  <a:cs typeface="Calibri" panose="020F0502020204030204" pitchFamily="34" charset="0"/>
                  <a:sym typeface="Calibri" panose="020F0502020204030204" pitchFamily="34" charset="0"/>
                </a:rPr>
                <a:t>Square</a:t>
              </a:r>
            </a:p>
          </p:txBody>
        </p:sp>
      </p:grpSp>
      <p:sp>
        <p:nvSpPr>
          <p:cNvPr id="14" name="TextBox 15"/>
          <p:cNvSpPr>
            <a:spLocks noChangeArrowheads="1"/>
          </p:cNvSpPr>
          <p:nvPr/>
        </p:nvSpPr>
        <p:spPr bwMode="auto">
          <a:xfrm>
            <a:off x="3270737" y="3209626"/>
            <a:ext cx="5561784" cy="1077913"/>
          </a:xfrm>
          <a:prstGeom prst="rect">
            <a:avLst/>
          </a:prstGeom>
          <a:gradFill rotWithShape="1">
            <a:gsLst>
              <a:gs pos="0">
                <a:srgbClr val="A3C2FF"/>
              </a:gs>
              <a:gs pos="34999">
                <a:srgbClr val="BDD5FF"/>
              </a:gs>
              <a:gs pos="100000">
                <a:srgbClr val="E5EEFF"/>
              </a:gs>
            </a:gsLst>
            <a:lin ang="16200000" scaled="1"/>
          </a:gradFill>
          <a:ln w="9525" cap="flat" cmpd="sng">
            <a:solidFill>
              <a:schemeClr val="accent1"/>
            </a:solidFill>
            <a:miter lim="800000"/>
            <a:headEnd/>
            <a:tailEnd/>
          </a:ln>
        </p:spPr>
        <p:txBody>
          <a:bodyPr wrap="square">
            <a:spAutoFit/>
          </a:bodyPr>
          <a:lstStyle>
            <a:lvl1pPr>
              <a:defRPr b="1">
                <a:solidFill>
                  <a:schemeClr val="tx1"/>
                </a:solidFill>
                <a:latin typeface="Arial" panose="020B0604020202020204" pitchFamily="34" charset="0"/>
                <a:sym typeface="Arial" panose="020B0604020202020204" pitchFamily="34" charset="0"/>
              </a:defRPr>
            </a:lvl1pPr>
            <a:lvl2pPr marL="173038" indent="111125">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r>
              <a:rPr lang="en-US" altLang="en-US" sz="1600" b="0" dirty="0">
                <a:solidFill>
                  <a:srgbClr val="000000"/>
                </a:solidFill>
              </a:rPr>
              <a:t>Abstract class </a:t>
            </a:r>
            <a:r>
              <a:rPr lang="en-US" altLang="en-US" sz="1600" i="1" dirty="0">
                <a:solidFill>
                  <a:srgbClr val="000000"/>
                </a:solidFill>
              </a:rPr>
              <a:t>Shape</a:t>
            </a:r>
          </a:p>
          <a:p>
            <a:pPr marL="0" lvl="1" indent="0">
              <a:buFont typeface="Arial" panose="020B0604020202020204" pitchFamily="34" charset="0"/>
              <a:buChar char="•"/>
            </a:pPr>
            <a:r>
              <a:rPr lang="en-US" altLang="en-US" sz="1600" b="0" dirty="0">
                <a:solidFill>
                  <a:srgbClr val="000000"/>
                </a:solidFill>
              </a:rPr>
              <a:t> Implements the </a:t>
            </a:r>
            <a:r>
              <a:rPr lang="en-US" altLang="en-US" sz="1600" i="1" dirty="0">
                <a:solidFill>
                  <a:srgbClr val="C00000"/>
                </a:solidFill>
              </a:rPr>
              <a:t>common</a:t>
            </a:r>
            <a:r>
              <a:rPr lang="en-US" altLang="en-US" sz="1600" b="0" dirty="0">
                <a:solidFill>
                  <a:srgbClr val="000000"/>
                </a:solidFill>
              </a:rPr>
              <a:t> method </a:t>
            </a:r>
            <a:r>
              <a:rPr lang="en-US" altLang="en-US" sz="1600" i="1" dirty="0" err="1">
                <a:solidFill>
                  <a:srgbClr val="000000"/>
                </a:solidFill>
              </a:rPr>
              <a:t>setColor</a:t>
            </a:r>
            <a:r>
              <a:rPr lang="en-US" altLang="en-US" sz="1600" b="0" dirty="0">
                <a:solidFill>
                  <a:srgbClr val="000000"/>
                </a:solidFill>
              </a:rPr>
              <a:t>.</a:t>
            </a:r>
          </a:p>
          <a:p>
            <a:pPr marL="0" lvl="1" indent="0">
              <a:buFont typeface="Arial" panose="020B0604020202020204" pitchFamily="34" charset="0"/>
              <a:buChar char="•"/>
            </a:pPr>
            <a:r>
              <a:rPr lang="en-US" altLang="en-US" sz="1600" b="0" dirty="0">
                <a:solidFill>
                  <a:srgbClr val="000000"/>
                </a:solidFill>
              </a:rPr>
              <a:t> Declares a abstract method (protocol) </a:t>
            </a:r>
            <a:r>
              <a:rPr lang="en-US" altLang="en-US" sz="1600" i="1" dirty="0" err="1">
                <a:solidFill>
                  <a:srgbClr val="000000"/>
                </a:solidFill>
              </a:rPr>
              <a:t>calculateArea</a:t>
            </a:r>
            <a:r>
              <a:rPr lang="en-US" altLang="en-US" sz="1600" b="0" dirty="0">
                <a:solidFill>
                  <a:srgbClr val="000000"/>
                </a:solidFill>
              </a:rPr>
              <a:t>  for sub class to implement.</a:t>
            </a:r>
            <a:endParaRPr lang="en-US" altLang="en-US" dirty="0"/>
          </a:p>
        </p:txBody>
      </p:sp>
      <p:sp>
        <p:nvSpPr>
          <p:cNvPr id="15" name="TextBox 16"/>
          <p:cNvSpPr>
            <a:spLocks noChangeArrowheads="1"/>
          </p:cNvSpPr>
          <p:nvPr/>
        </p:nvSpPr>
        <p:spPr bwMode="auto">
          <a:xfrm>
            <a:off x="3269921" y="4529294"/>
            <a:ext cx="5562600" cy="1076325"/>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a:spAutoFit/>
          </a:bodyPr>
          <a:lstStyle>
            <a:lvl1pPr>
              <a:defRPr b="1">
                <a:solidFill>
                  <a:schemeClr val="tx1"/>
                </a:solidFill>
                <a:latin typeface="Arial" panose="020B0604020202020204" pitchFamily="34" charset="0"/>
                <a:sym typeface="Arial" panose="020B0604020202020204" pitchFamily="34" charset="0"/>
              </a:defRPr>
            </a:lvl1pPr>
            <a:lvl2pPr indent="236538">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r>
              <a:rPr lang="en-US" altLang="en-US" sz="1600" b="0" dirty="0">
                <a:solidFill>
                  <a:srgbClr val="000000"/>
                </a:solidFill>
              </a:rPr>
              <a:t>Classes </a:t>
            </a:r>
            <a:r>
              <a:rPr lang="en-US" altLang="en-US" sz="1600" i="1" dirty="0">
                <a:solidFill>
                  <a:srgbClr val="000000"/>
                </a:solidFill>
              </a:rPr>
              <a:t>Square</a:t>
            </a:r>
            <a:r>
              <a:rPr lang="en-US" altLang="en-US" sz="1600" b="0" dirty="0">
                <a:solidFill>
                  <a:srgbClr val="000000"/>
                </a:solidFill>
              </a:rPr>
              <a:t> &amp; </a:t>
            </a:r>
            <a:r>
              <a:rPr lang="en-US" altLang="en-US" sz="1600" i="1" dirty="0">
                <a:solidFill>
                  <a:srgbClr val="000000"/>
                </a:solidFill>
              </a:rPr>
              <a:t>Circle</a:t>
            </a:r>
            <a:r>
              <a:rPr lang="en-US" altLang="en-US" sz="1600" b="0" dirty="0">
                <a:solidFill>
                  <a:srgbClr val="000000"/>
                </a:solidFill>
              </a:rPr>
              <a:t> extend </a:t>
            </a:r>
            <a:r>
              <a:rPr lang="en-US" altLang="en-US" sz="1600" i="1" dirty="0">
                <a:solidFill>
                  <a:srgbClr val="000000"/>
                </a:solidFill>
              </a:rPr>
              <a:t>Shape</a:t>
            </a:r>
            <a:r>
              <a:rPr lang="en-US" altLang="en-US" sz="1600" b="0" dirty="0">
                <a:solidFill>
                  <a:srgbClr val="000000"/>
                </a:solidFill>
              </a:rPr>
              <a:t> and </a:t>
            </a:r>
          </a:p>
          <a:p>
            <a:pPr marL="0" lvl="1" indent="0">
              <a:buFont typeface="Arial" panose="020B0604020202020204" pitchFamily="34" charset="0"/>
              <a:buChar char="•"/>
            </a:pPr>
            <a:r>
              <a:rPr lang="en-US" altLang="en-US" sz="1600" b="0" dirty="0">
                <a:solidFill>
                  <a:srgbClr val="000000"/>
                </a:solidFill>
              </a:rPr>
              <a:t> Inherit </a:t>
            </a:r>
            <a:r>
              <a:rPr lang="en-US" altLang="en-US" sz="1600" i="1" dirty="0" err="1">
                <a:solidFill>
                  <a:srgbClr val="000000"/>
                </a:solidFill>
              </a:rPr>
              <a:t>setColor</a:t>
            </a:r>
            <a:r>
              <a:rPr lang="en-US" altLang="en-US" sz="1600" b="0" dirty="0">
                <a:solidFill>
                  <a:srgbClr val="000000"/>
                </a:solidFill>
              </a:rPr>
              <a:t> method.</a:t>
            </a:r>
          </a:p>
          <a:p>
            <a:pPr marL="0" lvl="1" indent="0">
              <a:buFont typeface="Arial" panose="020B0604020202020204" pitchFamily="34" charset="0"/>
              <a:buChar char="•"/>
            </a:pPr>
            <a:r>
              <a:rPr lang="en-US" altLang="en-US" sz="1600" b="0" dirty="0">
                <a:solidFill>
                  <a:srgbClr val="000000"/>
                </a:solidFill>
              </a:rPr>
              <a:t> Implement abstract method </a:t>
            </a:r>
            <a:r>
              <a:rPr lang="en-US" altLang="en-US" sz="1600" i="1" dirty="0" err="1">
                <a:solidFill>
                  <a:srgbClr val="000000"/>
                </a:solidFill>
              </a:rPr>
              <a:t>calculateArea</a:t>
            </a:r>
            <a:r>
              <a:rPr lang="en-US" altLang="en-US" sz="1600" b="0" dirty="0">
                <a:solidFill>
                  <a:srgbClr val="000000"/>
                </a:solidFill>
              </a:rPr>
              <a:t> (adhere the protocol).</a:t>
            </a:r>
            <a:endParaRPr lang="en-US" altLang="en-US" dirty="0"/>
          </a:p>
        </p:txBody>
      </p:sp>
    </p:spTree>
    <p:extLst>
      <p:ext uri="{BB962C8B-B14F-4D97-AF65-F5344CB8AC3E}">
        <p14:creationId xmlns:p14="http://schemas.microsoft.com/office/powerpoint/2010/main" val="71386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P spid="15"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Abstract classes</a:t>
            </a:r>
          </a:p>
        </p:txBody>
      </p:sp>
      <p:sp>
        <p:nvSpPr>
          <p:cNvPr id="3" name="Content Placeholder 2"/>
          <p:cNvSpPr>
            <a:spLocks noGrp="1"/>
          </p:cNvSpPr>
          <p:nvPr>
            <p:ph idx="1"/>
          </p:nvPr>
        </p:nvSpPr>
        <p:spPr/>
        <p:txBody>
          <a:bodyPr>
            <a:normAutofit/>
          </a:bodyPr>
          <a:lstStyle/>
          <a:p>
            <a:pPr marL="0" indent="0">
              <a:buNone/>
            </a:pPr>
            <a:r>
              <a:rPr lang="en-US" altLang="en-US" sz="1800" b="1" dirty="0">
                <a:solidFill>
                  <a:srgbClr val="000000"/>
                </a:solidFill>
                <a:cs typeface="Calibri" panose="020F0502020204030204" pitchFamily="34" charset="0"/>
              </a:rPr>
              <a:t>Let us understand more about abstract classes with the below program</a:t>
            </a:r>
          </a:p>
          <a:p>
            <a:pPr marL="234950" lvl="1" indent="-234950">
              <a:lnSpc>
                <a:spcPct val="100000"/>
              </a:lnSpc>
              <a:spcBef>
                <a:spcPts val="1000"/>
              </a:spcBef>
              <a:buFont typeface="Calibri" panose="020F0502020204030204" pitchFamily="34" charset="0"/>
              <a:buAutoNum type="arabicPeriod"/>
            </a:pPr>
            <a:r>
              <a:rPr lang="en-US" altLang="en-US" sz="1600" dirty="0">
                <a:solidFill>
                  <a:srgbClr val="000000"/>
                </a:solidFill>
                <a:cs typeface="Calibri" panose="020F0502020204030204" pitchFamily="34" charset="0"/>
              </a:rPr>
              <a:t>Create a parent class </a:t>
            </a:r>
            <a:r>
              <a:rPr lang="en-US" altLang="en-US" sz="1600" b="1" dirty="0">
                <a:solidFill>
                  <a:srgbClr val="000000"/>
                </a:solidFill>
                <a:cs typeface="Calibri" panose="020F0502020204030204" pitchFamily="34" charset="0"/>
              </a:rPr>
              <a:t>Shape.java</a:t>
            </a:r>
            <a:r>
              <a:rPr lang="en-US" altLang="en-US" sz="1600" dirty="0">
                <a:solidFill>
                  <a:srgbClr val="000000"/>
                </a:solidFill>
                <a:cs typeface="Calibri" panose="020F0502020204030204" pitchFamily="34" charset="0"/>
              </a:rPr>
              <a:t> with a instance variable color and methods below,</a:t>
            </a:r>
          </a:p>
          <a:p>
            <a:pPr marL="692150" lvl="3" indent="-234950">
              <a:lnSpc>
                <a:spcPct val="100000"/>
              </a:lnSpc>
              <a:spcBef>
                <a:spcPts val="1000"/>
              </a:spcBef>
              <a:buFont typeface="Calibri" panose="020F0502020204030204" pitchFamily="34" charset="0"/>
              <a:buAutoNum type="alphaLcPeriod"/>
            </a:pPr>
            <a:r>
              <a:rPr lang="en-US" altLang="en-US" sz="1400" dirty="0">
                <a:solidFill>
                  <a:srgbClr val="000000"/>
                </a:solidFill>
                <a:cs typeface="Calibri" panose="020F0502020204030204" pitchFamily="34" charset="0"/>
              </a:rPr>
              <a:t>Abstract method </a:t>
            </a:r>
            <a:r>
              <a:rPr lang="en-US" altLang="en-US" sz="1400" b="1" dirty="0" err="1">
                <a:solidFill>
                  <a:srgbClr val="000000"/>
                </a:solidFill>
                <a:cs typeface="Calibri" panose="020F0502020204030204" pitchFamily="34" charset="0"/>
              </a:rPr>
              <a:t>calculateArea</a:t>
            </a:r>
            <a:r>
              <a:rPr lang="en-US" altLang="en-US" sz="1400" dirty="0">
                <a:solidFill>
                  <a:srgbClr val="000000"/>
                </a:solidFill>
                <a:cs typeface="Calibri" panose="020F0502020204030204" pitchFamily="34" charset="0"/>
              </a:rPr>
              <a:t>() which returns double value;</a:t>
            </a:r>
          </a:p>
          <a:p>
            <a:pPr marL="692150" lvl="3" indent="-234950">
              <a:lnSpc>
                <a:spcPct val="100000"/>
              </a:lnSpc>
              <a:spcBef>
                <a:spcPts val="1000"/>
              </a:spcBef>
              <a:buFont typeface="Calibri" panose="020F0502020204030204" pitchFamily="34" charset="0"/>
              <a:buAutoNum type="alphaLcPeriod"/>
            </a:pPr>
            <a:r>
              <a:rPr lang="en-US" altLang="en-US" sz="1400" dirty="0">
                <a:solidFill>
                  <a:srgbClr val="000000"/>
                </a:solidFill>
                <a:cs typeface="Calibri" panose="020F0502020204030204" pitchFamily="34" charset="0"/>
              </a:rPr>
              <a:t>Concrete method </a:t>
            </a:r>
            <a:r>
              <a:rPr lang="en-US" altLang="en-US" sz="1400" b="1" dirty="0" err="1">
                <a:solidFill>
                  <a:srgbClr val="000000"/>
                </a:solidFill>
                <a:cs typeface="Calibri" panose="020F0502020204030204" pitchFamily="34" charset="0"/>
              </a:rPr>
              <a:t>setColor</a:t>
            </a:r>
            <a:r>
              <a:rPr lang="en-US" altLang="en-US" sz="1400" dirty="0">
                <a:solidFill>
                  <a:srgbClr val="000000"/>
                </a:solidFill>
                <a:cs typeface="Calibri" panose="020F0502020204030204" pitchFamily="34" charset="0"/>
              </a:rPr>
              <a:t> which accepts a String </a:t>
            </a:r>
            <a:r>
              <a:rPr lang="en-US" altLang="en-US" sz="1400" i="1" dirty="0">
                <a:solidFill>
                  <a:srgbClr val="000000"/>
                </a:solidFill>
                <a:cs typeface="Calibri" panose="020F0502020204030204" pitchFamily="34" charset="0"/>
              </a:rPr>
              <a:t>color</a:t>
            </a:r>
            <a:r>
              <a:rPr lang="en-US" altLang="en-US" sz="1400" dirty="0">
                <a:solidFill>
                  <a:srgbClr val="000000"/>
                </a:solidFill>
                <a:cs typeface="Calibri" panose="020F0502020204030204" pitchFamily="34" charset="0"/>
              </a:rPr>
              <a:t> as the parameter and sets the instance variable ‘color’. It should also print the color in the console.</a:t>
            </a:r>
          </a:p>
          <a:p>
            <a:pPr marL="234950" lvl="1" indent="-234950">
              <a:lnSpc>
                <a:spcPct val="100000"/>
              </a:lnSpc>
              <a:spcBef>
                <a:spcPts val="1000"/>
              </a:spcBef>
              <a:buFont typeface="Arial" panose="020B0604020202020204" pitchFamily="34" charset="0"/>
              <a:buAutoNum type="arabicPeriod" startAt="2"/>
            </a:pPr>
            <a:r>
              <a:rPr lang="en-US" altLang="en-US" sz="1600" dirty="0">
                <a:solidFill>
                  <a:srgbClr val="000000"/>
                </a:solidFill>
                <a:cs typeface="Calibri" panose="020F0502020204030204" pitchFamily="34" charset="0"/>
              </a:rPr>
              <a:t>Create a sub class </a:t>
            </a:r>
            <a:r>
              <a:rPr lang="en-US" altLang="en-US" sz="1600" b="1" dirty="0">
                <a:solidFill>
                  <a:srgbClr val="000000"/>
                </a:solidFill>
                <a:cs typeface="Calibri" panose="020F0502020204030204" pitchFamily="34" charset="0"/>
              </a:rPr>
              <a:t>Circle.java</a:t>
            </a:r>
            <a:r>
              <a:rPr lang="en-US" altLang="en-US" sz="1600" dirty="0">
                <a:solidFill>
                  <a:srgbClr val="000000"/>
                </a:solidFill>
                <a:cs typeface="Calibri" panose="020F0502020204030204" pitchFamily="34" charset="0"/>
              </a:rPr>
              <a:t> which extends Shape.java and</a:t>
            </a:r>
          </a:p>
          <a:p>
            <a:pPr marL="692150" lvl="3" indent="-234950">
              <a:lnSpc>
                <a:spcPct val="100000"/>
              </a:lnSpc>
              <a:spcBef>
                <a:spcPts val="1000"/>
              </a:spcBef>
              <a:buFont typeface="Calibri" panose="020F0502020204030204" pitchFamily="34" charset="0"/>
              <a:buAutoNum type="alphaLcPeriod"/>
            </a:pPr>
            <a:r>
              <a:rPr lang="en-US" altLang="en-US" sz="1400" dirty="0">
                <a:solidFill>
                  <a:srgbClr val="000000"/>
                </a:solidFill>
                <a:cs typeface="Calibri" panose="020F0502020204030204" pitchFamily="34" charset="0"/>
              </a:rPr>
              <a:t>Implements the </a:t>
            </a:r>
            <a:r>
              <a:rPr lang="en-US" altLang="en-US" sz="1400" b="1" i="1" dirty="0" err="1">
                <a:solidFill>
                  <a:srgbClr val="000000"/>
                </a:solidFill>
                <a:cs typeface="Calibri" panose="020F0502020204030204" pitchFamily="34" charset="0"/>
              </a:rPr>
              <a:t>calculateArea</a:t>
            </a:r>
            <a:r>
              <a:rPr lang="en-US" altLang="en-US" sz="1400" i="1" dirty="0">
                <a:solidFill>
                  <a:srgbClr val="000000"/>
                </a:solidFill>
                <a:cs typeface="Calibri" panose="020F0502020204030204" pitchFamily="34" charset="0"/>
              </a:rPr>
              <a:t>()</a:t>
            </a:r>
            <a:r>
              <a:rPr lang="en-US" altLang="en-US" sz="1400" dirty="0">
                <a:solidFill>
                  <a:srgbClr val="000000"/>
                </a:solidFill>
                <a:cs typeface="Calibri" panose="020F0502020204030204" pitchFamily="34" charset="0"/>
              </a:rPr>
              <a:t> method. It should calculate the area as 3.14*r*r and print the area in the console. Consider radius = 5.0.</a:t>
            </a:r>
          </a:p>
          <a:p>
            <a:pPr marL="234950" lvl="1" indent="-234950">
              <a:lnSpc>
                <a:spcPct val="100000"/>
              </a:lnSpc>
              <a:spcBef>
                <a:spcPts val="1000"/>
              </a:spcBef>
              <a:buFont typeface="Calibri" panose="020F0502020204030204" pitchFamily="34" charset="0"/>
              <a:buAutoNum type="arabicPeriod" startAt="2"/>
            </a:pPr>
            <a:r>
              <a:rPr lang="en-US" altLang="en-US" sz="1600" dirty="0">
                <a:solidFill>
                  <a:srgbClr val="000000"/>
                </a:solidFill>
                <a:cs typeface="Calibri" panose="020F0502020204030204" pitchFamily="34" charset="0"/>
              </a:rPr>
              <a:t>Create another sub class </a:t>
            </a:r>
            <a:r>
              <a:rPr lang="en-US" altLang="en-US" sz="1600" b="1" dirty="0">
                <a:solidFill>
                  <a:srgbClr val="000000"/>
                </a:solidFill>
                <a:cs typeface="Calibri" panose="020F0502020204030204" pitchFamily="34" charset="0"/>
              </a:rPr>
              <a:t>Square.java</a:t>
            </a:r>
            <a:r>
              <a:rPr lang="en-US" altLang="en-US" sz="1600" dirty="0">
                <a:solidFill>
                  <a:srgbClr val="000000"/>
                </a:solidFill>
                <a:cs typeface="Calibri" panose="020F0502020204030204" pitchFamily="34" charset="0"/>
              </a:rPr>
              <a:t> which extends Shape and</a:t>
            </a:r>
          </a:p>
          <a:p>
            <a:pPr marL="692150" lvl="3" indent="-234950">
              <a:lnSpc>
                <a:spcPct val="100000"/>
              </a:lnSpc>
              <a:spcBef>
                <a:spcPts val="1000"/>
              </a:spcBef>
              <a:buFont typeface="Calibri" panose="020F0502020204030204" pitchFamily="34" charset="0"/>
              <a:buAutoNum type="alphaLcPeriod"/>
            </a:pPr>
            <a:r>
              <a:rPr lang="en-US" altLang="en-US" sz="1400" dirty="0">
                <a:solidFill>
                  <a:srgbClr val="000000"/>
                </a:solidFill>
                <a:cs typeface="Calibri" panose="020F0502020204030204" pitchFamily="34" charset="0"/>
              </a:rPr>
              <a:t>Implements the </a:t>
            </a:r>
            <a:r>
              <a:rPr lang="en-US" altLang="en-US" sz="1400" b="1" i="1" dirty="0" err="1">
                <a:solidFill>
                  <a:srgbClr val="000000"/>
                </a:solidFill>
                <a:cs typeface="Calibri" panose="020F0502020204030204" pitchFamily="34" charset="0"/>
              </a:rPr>
              <a:t>calculateArea</a:t>
            </a:r>
            <a:r>
              <a:rPr lang="en-US" altLang="en-US" sz="1400" i="1" dirty="0">
                <a:solidFill>
                  <a:srgbClr val="000000"/>
                </a:solidFill>
                <a:cs typeface="Calibri" panose="020F0502020204030204" pitchFamily="34" charset="0"/>
              </a:rPr>
              <a:t>()</a:t>
            </a:r>
            <a:r>
              <a:rPr lang="en-US" altLang="en-US" sz="1400" dirty="0">
                <a:solidFill>
                  <a:srgbClr val="000000"/>
                </a:solidFill>
                <a:cs typeface="Calibri" panose="020F0502020204030204" pitchFamily="34" charset="0"/>
              </a:rPr>
              <a:t> method. It should calculate the area as length*breadth and print the area in the console. Consider Length/Breadth = 4.0.</a:t>
            </a:r>
          </a:p>
          <a:p>
            <a:pPr marL="234950" lvl="1" indent="-234950">
              <a:lnSpc>
                <a:spcPct val="100000"/>
              </a:lnSpc>
              <a:spcBef>
                <a:spcPts val="1000"/>
              </a:spcBef>
              <a:buFont typeface="Calibri" panose="020F0502020204030204" pitchFamily="34" charset="0"/>
              <a:buAutoNum type="arabicPeriod" startAt="2"/>
            </a:pPr>
            <a:r>
              <a:rPr lang="en-US" altLang="en-US" sz="1600" dirty="0">
                <a:solidFill>
                  <a:srgbClr val="000000"/>
                </a:solidFill>
                <a:cs typeface="Calibri" panose="020F0502020204030204" pitchFamily="34" charset="0"/>
              </a:rPr>
              <a:t>Create </a:t>
            </a:r>
            <a:r>
              <a:rPr lang="en-US" altLang="en-US" sz="1600" b="1" i="1" dirty="0">
                <a:solidFill>
                  <a:srgbClr val="000000"/>
                </a:solidFill>
                <a:cs typeface="Calibri" panose="020F0502020204030204" pitchFamily="34" charset="0"/>
              </a:rPr>
              <a:t>AbstractDemo.java</a:t>
            </a:r>
            <a:r>
              <a:rPr lang="en-US" altLang="en-US" sz="1600" dirty="0">
                <a:solidFill>
                  <a:srgbClr val="000000"/>
                </a:solidFill>
                <a:cs typeface="Calibri" panose="020F0502020204030204" pitchFamily="34" charset="0"/>
              </a:rPr>
              <a:t> class with Main method which invokes the </a:t>
            </a:r>
            <a:r>
              <a:rPr lang="en-US" altLang="en-US" sz="1600" b="1" dirty="0" err="1">
                <a:solidFill>
                  <a:srgbClr val="000000"/>
                </a:solidFill>
                <a:cs typeface="Calibri" panose="020F0502020204030204" pitchFamily="34" charset="0"/>
              </a:rPr>
              <a:t>setColor</a:t>
            </a:r>
            <a:r>
              <a:rPr lang="en-US" altLang="en-US" sz="1600" dirty="0">
                <a:solidFill>
                  <a:srgbClr val="000000"/>
                </a:solidFill>
                <a:cs typeface="Calibri" panose="020F0502020204030204" pitchFamily="34" charset="0"/>
              </a:rPr>
              <a:t> method and the </a:t>
            </a:r>
            <a:r>
              <a:rPr lang="en-US" altLang="en-US" sz="1600" b="1" dirty="0" err="1">
                <a:solidFill>
                  <a:srgbClr val="000000"/>
                </a:solidFill>
                <a:cs typeface="Calibri" panose="020F0502020204030204" pitchFamily="34" charset="0"/>
              </a:rPr>
              <a:t>calculateArea</a:t>
            </a:r>
            <a:r>
              <a:rPr lang="en-US" altLang="en-US" sz="1600" dirty="0">
                <a:solidFill>
                  <a:srgbClr val="000000"/>
                </a:solidFill>
                <a:cs typeface="Calibri" panose="020F0502020204030204" pitchFamily="34" charset="0"/>
              </a:rPr>
              <a:t>() method on Circle and Square Object</a:t>
            </a:r>
            <a:endParaRPr lang="en-US" altLang="en-US" b="1" dirty="0"/>
          </a:p>
          <a:p>
            <a:pPr marL="0" indent="0">
              <a:buNone/>
            </a:pPr>
            <a:endParaRPr lang="en-US" sz="1600" dirty="0"/>
          </a:p>
        </p:txBody>
      </p:sp>
    </p:spTree>
    <p:extLst>
      <p:ext uri="{BB962C8B-B14F-4D97-AF65-F5344CB8AC3E}">
        <p14:creationId xmlns:p14="http://schemas.microsoft.com/office/powerpoint/2010/main" val="174156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Solution</a:t>
            </a:r>
          </a:p>
        </p:txBody>
      </p:sp>
      <p:pic>
        <p:nvPicPr>
          <p:cNvPr id="4" name="Picture 3">
            <a:extLst>
              <a:ext uri="{FF2B5EF4-FFF2-40B4-BE49-F238E27FC236}">
                <a16:creationId xmlns:a16="http://schemas.microsoft.com/office/drawing/2014/main" id="{719EFA97-56AC-4BDF-956D-D61635556584}"/>
              </a:ext>
            </a:extLst>
          </p:cNvPr>
          <p:cNvPicPr>
            <a:picLocks noChangeAspect="1"/>
          </p:cNvPicPr>
          <p:nvPr/>
        </p:nvPicPr>
        <p:blipFill>
          <a:blip r:embed="rId2"/>
          <a:stretch>
            <a:fillRect/>
          </a:stretch>
        </p:blipFill>
        <p:spPr>
          <a:xfrm>
            <a:off x="535159" y="1659989"/>
            <a:ext cx="3403795" cy="4515728"/>
          </a:xfrm>
          <a:prstGeom prst="rect">
            <a:avLst/>
          </a:prstGeom>
        </p:spPr>
      </p:pic>
      <p:pic>
        <p:nvPicPr>
          <p:cNvPr id="5" name="Picture 4">
            <a:extLst>
              <a:ext uri="{FF2B5EF4-FFF2-40B4-BE49-F238E27FC236}">
                <a16:creationId xmlns:a16="http://schemas.microsoft.com/office/drawing/2014/main" id="{AA34FA18-A118-4122-A269-3409CA718827}"/>
              </a:ext>
            </a:extLst>
          </p:cNvPr>
          <p:cNvPicPr>
            <a:picLocks noChangeAspect="1"/>
          </p:cNvPicPr>
          <p:nvPr/>
        </p:nvPicPr>
        <p:blipFill>
          <a:blip r:embed="rId3"/>
          <a:stretch>
            <a:fillRect/>
          </a:stretch>
        </p:blipFill>
        <p:spPr>
          <a:xfrm>
            <a:off x="4107767" y="1659989"/>
            <a:ext cx="4889988" cy="4391025"/>
          </a:xfrm>
          <a:prstGeom prst="rect">
            <a:avLst/>
          </a:prstGeom>
        </p:spPr>
      </p:pic>
      <p:cxnSp>
        <p:nvCxnSpPr>
          <p:cNvPr id="7" name="Straight Connector 6">
            <a:extLst>
              <a:ext uri="{FF2B5EF4-FFF2-40B4-BE49-F238E27FC236}">
                <a16:creationId xmlns:a16="http://schemas.microsoft.com/office/drawing/2014/main" id="{8482B859-1BD5-4090-B4CC-1395ACCE08E2}"/>
              </a:ext>
            </a:extLst>
          </p:cNvPr>
          <p:cNvCxnSpPr/>
          <p:nvPr/>
        </p:nvCxnSpPr>
        <p:spPr>
          <a:xfrm>
            <a:off x="3938954" y="1519311"/>
            <a:ext cx="0" cy="5134707"/>
          </a:xfrm>
          <a:prstGeom prst="line">
            <a:avLst/>
          </a:prstGeom>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653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2E73-C25E-4764-B546-F3ED6E4D31C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5143FB2-84DC-471E-BF9F-CBB7A102485B}"/>
              </a:ext>
            </a:extLst>
          </p:cNvPr>
          <p:cNvSpPr>
            <a:spLocks noGrp="1"/>
          </p:cNvSpPr>
          <p:nvPr>
            <p:ph idx="1"/>
          </p:nvPr>
        </p:nvSpPr>
        <p:spPr/>
        <p:txBody>
          <a:bodyPr>
            <a:normAutofit/>
          </a:bodyPr>
          <a:lstStyle/>
          <a:p>
            <a:endParaRPr lang="en-US" dirty="0"/>
          </a:p>
          <a:p>
            <a:endParaRPr lang="en-US" dirty="0"/>
          </a:p>
          <a:p>
            <a:pPr marL="0" indent="0" algn="ctr">
              <a:buNone/>
            </a:pPr>
            <a:r>
              <a:rPr lang="en-US" sz="6000" dirty="0">
                <a:solidFill>
                  <a:srgbClr val="C00000"/>
                </a:solidFill>
                <a:latin typeface="Vivaldi" panose="03020602050506090804" pitchFamily="66" charset="0"/>
              </a:rPr>
              <a:t>You have successfully completed </a:t>
            </a:r>
            <a:r>
              <a:rPr lang="en-US" sz="6600" b="1" dirty="0">
                <a:solidFill>
                  <a:srgbClr val="C00000"/>
                </a:solidFill>
                <a:latin typeface="Trebuchet MS" panose="020B0603020202020204" pitchFamily="34" charset="0"/>
                <a:cs typeface="Gisha" panose="020B0502040204020203" pitchFamily="34" charset="-79"/>
              </a:rPr>
              <a:t>Abstract Class </a:t>
            </a:r>
          </a:p>
          <a:p>
            <a:pPr marL="0" indent="0" algn="ctr">
              <a:buNone/>
            </a:pPr>
            <a:r>
              <a:rPr lang="en-US" sz="6600" b="1" dirty="0">
                <a:solidFill>
                  <a:srgbClr val="C00000"/>
                </a:solidFill>
                <a:latin typeface="Trebuchet MS" panose="020B0603020202020204" pitchFamily="34" charset="0"/>
                <a:cs typeface="Gisha" panose="020B0502040204020203" pitchFamily="34" charset="-79"/>
              </a:rPr>
              <a:t>APIs</a:t>
            </a:r>
          </a:p>
        </p:txBody>
      </p:sp>
      <p:sp>
        <p:nvSpPr>
          <p:cNvPr id="4" name="Title 1">
            <a:extLst>
              <a:ext uri="{FF2B5EF4-FFF2-40B4-BE49-F238E27FC236}">
                <a16:creationId xmlns:a16="http://schemas.microsoft.com/office/drawing/2014/main" id="{74E4FA99-EE56-4F03-9AFC-E86EF738A22F}"/>
              </a:ext>
            </a:extLst>
          </p:cNvPr>
          <p:cNvSpPr txBox="1">
            <a:spLocks/>
          </p:cNvSpPr>
          <p:nvPr/>
        </p:nvSpPr>
        <p:spPr>
          <a:xfrm>
            <a:off x="1449977" y="12425"/>
            <a:ext cx="7694023" cy="113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bg1">
                    <a:lumMod val="95000"/>
                  </a:schemeClr>
                </a:solidFill>
                <a:latin typeface="Arial Black" panose="020B0A04020102020204" pitchFamily="34" charset="0"/>
                <a:ea typeface="+mj-ea"/>
                <a:cs typeface="+mj-cs"/>
              </a:defRPr>
            </a:lvl1pPr>
          </a:lstStyle>
          <a:p>
            <a:r>
              <a:rPr lang="en-US" dirty="0"/>
              <a:t>Thank you</a:t>
            </a:r>
          </a:p>
        </p:txBody>
      </p:sp>
    </p:spTree>
    <p:extLst>
      <p:ext uri="{BB962C8B-B14F-4D97-AF65-F5344CB8AC3E}">
        <p14:creationId xmlns:p14="http://schemas.microsoft.com/office/powerpoint/2010/main" val="968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FF31EB-4E95-4A29-99C9-614249CCEDB9}"/>
              </a:ext>
            </a:extLst>
          </p:cNvPr>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E4EE437F-CF40-4261-BDD1-8F59757DD061}"/>
              </a:ext>
            </a:extLst>
          </p:cNvPr>
          <p:cNvSpPr>
            <a:spLocks noGrp="1"/>
          </p:cNvSpPr>
          <p:nvPr>
            <p:ph idx="1"/>
          </p:nvPr>
        </p:nvSpPr>
        <p:spPr/>
        <p:txBody>
          <a:bodyPr/>
          <a:lstStyle/>
          <a:p>
            <a:pPr marL="0" indent="0">
              <a:buNone/>
            </a:pPr>
            <a:r>
              <a:rPr lang="en-US" sz="2600" dirty="0"/>
              <a:t>After completing this session you will be able to understand,</a:t>
            </a:r>
          </a:p>
          <a:p>
            <a:pPr lvl="1"/>
            <a:r>
              <a:rPr lang="en-US" sz="2000" dirty="0"/>
              <a:t>Introduction to Abstract Classes</a:t>
            </a:r>
          </a:p>
          <a:p>
            <a:pPr lvl="1"/>
            <a:r>
              <a:rPr lang="en-US" sz="2000" dirty="0"/>
              <a:t>When to use abstract classes</a:t>
            </a:r>
          </a:p>
          <a:p>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260027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73F7-803A-4AC5-A151-4A0D54408F0E}"/>
              </a:ext>
            </a:extLst>
          </p:cNvPr>
          <p:cNvSpPr>
            <a:spLocks noGrp="1"/>
          </p:cNvSpPr>
          <p:nvPr>
            <p:ph type="title"/>
          </p:nvPr>
        </p:nvSpPr>
        <p:spPr/>
        <p:txBody>
          <a:bodyPr/>
          <a:lstStyle/>
          <a:p>
            <a:r>
              <a:rPr lang="en-US" dirty="0"/>
              <a:t>The word - Abstract</a:t>
            </a:r>
          </a:p>
        </p:txBody>
      </p:sp>
      <p:sp>
        <p:nvSpPr>
          <p:cNvPr id="4" name="Rectangle 6">
            <a:extLst>
              <a:ext uri="{FF2B5EF4-FFF2-40B4-BE49-F238E27FC236}">
                <a16:creationId xmlns:a16="http://schemas.microsoft.com/office/drawing/2014/main" id="{DE8487D9-CB55-48F7-898C-A1E59392E331}"/>
              </a:ext>
            </a:extLst>
          </p:cNvPr>
          <p:cNvSpPr>
            <a:spLocks noChangeArrowheads="1"/>
          </p:cNvSpPr>
          <p:nvPr/>
        </p:nvSpPr>
        <p:spPr bwMode="auto">
          <a:xfrm>
            <a:off x="644769" y="2423003"/>
            <a:ext cx="7966571" cy="2092881"/>
          </a:xfrm>
          <a:prstGeom prst="rect">
            <a:avLst/>
          </a:prstGeom>
          <a:ln w="9525" cap="flat" cmpd="sng">
            <a:solidFill>
              <a:schemeClr val="accent1"/>
            </a:solidFill>
            <a:miter lim="800000"/>
            <a:headEnd/>
            <a:tailEnd/>
          </a:ln>
        </p:spPr>
        <p:style>
          <a:lnRef idx="0">
            <a:scrgbClr r="0" g="0" b="0"/>
          </a:lnRef>
          <a:fillRef idx="1003">
            <a:schemeClr val="lt2"/>
          </a:fillRef>
          <a:effectRef idx="0">
            <a:scrgbClr r="0" g="0" b="0"/>
          </a:effectRef>
          <a:fontRef idx="major"/>
        </p:style>
        <p:txBody>
          <a:bodyPr wrap="square" anchor="ctr" anchorCtr="1">
            <a:spAutoFit/>
          </a:bodyPr>
          <a:lstStyle>
            <a:lvl1pPr>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marL="1371600" indent="-457200">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a:spcBef>
                <a:spcPts val="1200"/>
              </a:spcBef>
            </a:pPr>
            <a:r>
              <a:rPr lang="en-US" altLang="en-US" sz="2000" dirty="0">
                <a:solidFill>
                  <a:srgbClr val="000000"/>
                </a:solidFill>
              </a:rPr>
              <a:t>Dictionary Meaning of Abstract:</a:t>
            </a:r>
          </a:p>
          <a:p>
            <a:pPr marL="457200" lvl="2">
              <a:spcBef>
                <a:spcPts val="1200"/>
              </a:spcBef>
              <a:buFont typeface="+mj-lt"/>
              <a:buAutoNum type="alphaLcPeriod"/>
            </a:pPr>
            <a:r>
              <a:rPr lang="en-US" altLang="en-US" sz="2000" b="0" i="1" dirty="0">
                <a:solidFill>
                  <a:srgbClr val="000000"/>
                </a:solidFill>
              </a:rPr>
              <a:t>Conceptual</a:t>
            </a:r>
          </a:p>
          <a:p>
            <a:pPr marL="457200" lvl="2">
              <a:spcBef>
                <a:spcPts val="1200"/>
              </a:spcBef>
              <a:buFont typeface="+mj-lt"/>
              <a:buAutoNum type="alphaLcPeriod"/>
            </a:pPr>
            <a:r>
              <a:rPr lang="en-US" altLang="en-US" sz="2000" b="0" i="1" dirty="0">
                <a:solidFill>
                  <a:srgbClr val="000000"/>
                </a:solidFill>
              </a:rPr>
              <a:t>Theoretical</a:t>
            </a:r>
          </a:p>
          <a:p>
            <a:pPr marL="457200" lvl="2">
              <a:spcBef>
                <a:spcPts val="1200"/>
              </a:spcBef>
              <a:buFont typeface="+mj-lt"/>
              <a:buAutoNum type="alphaLcPeriod"/>
            </a:pPr>
            <a:r>
              <a:rPr lang="en-US" altLang="en-US" sz="2000" b="0" i="1" dirty="0">
                <a:solidFill>
                  <a:srgbClr val="000000"/>
                </a:solidFill>
              </a:rPr>
              <a:t>Existing in thought or as an idea but not having a physical or concrete existence.</a:t>
            </a:r>
            <a:endParaRPr lang="en-US" altLang="en-US" b="0" i="1" dirty="0">
              <a:solidFill>
                <a:srgbClr val="000000"/>
              </a:solidFill>
            </a:endParaRPr>
          </a:p>
        </p:txBody>
      </p:sp>
    </p:spTree>
    <p:extLst>
      <p:ext uri="{BB962C8B-B14F-4D97-AF65-F5344CB8AC3E}">
        <p14:creationId xmlns:p14="http://schemas.microsoft.com/office/powerpoint/2010/main" val="346564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276E-3EEA-486C-B54F-01D1F3DDBC1F}"/>
              </a:ext>
            </a:extLst>
          </p:cNvPr>
          <p:cNvSpPr>
            <a:spLocks noGrp="1"/>
          </p:cNvSpPr>
          <p:nvPr>
            <p:ph type="title"/>
          </p:nvPr>
        </p:nvSpPr>
        <p:spPr/>
        <p:txBody>
          <a:bodyPr/>
          <a:lstStyle/>
          <a:p>
            <a:r>
              <a:rPr lang="en-US" dirty="0"/>
              <a:t>Abstract Class</a:t>
            </a:r>
          </a:p>
        </p:txBody>
      </p:sp>
      <p:sp>
        <p:nvSpPr>
          <p:cNvPr id="4" name="Rectangle 6">
            <a:extLst>
              <a:ext uri="{FF2B5EF4-FFF2-40B4-BE49-F238E27FC236}">
                <a16:creationId xmlns:a16="http://schemas.microsoft.com/office/drawing/2014/main" id="{FBEA89D8-2D47-49C1-BEB0-3A47FFADF0CA}"/>
              </a:ext>
            </a:extLst>
          </p:cNvPr>
          <p:cNvSpPr>
            <a:spLocks noChangeArrowheads="1"/>
          </p:cNvSpPr>
          <p:nvPr/>
        </p:nvSpPr>
        <p:spPr bwMode="auto">
          <a:xfrm>
            <a:off x="457200" y="1600200"/>
            <a:ext cx="82296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pP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Abstract Class in Java</a:t>
            </a:r>
          </a:p>
          <a:p>
            <a:pPr lvl="1">
              <a:spcBef>
                <a:spcPts val="1200"/>
              </a:spcBef>
            </a:pPr>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An abstract class is a class that contains one or more abstract methods.</a:t>
            </a:r>
          </a:p>
          <a:p>
            <a:pPr lvl="1">
              <a:spcBef>
                <a:spcPts val="1200"/>
              </a:spcBef>
            </a:pP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Example:</a:t>
            </a: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altLang="en-US" dirty="0">
              <a:latin typeface="Arial" panose="020B0604020202020204" pitchFamily="34" charset="0"/>
              <a:cs typeface="Arial" panose="020B0604020202020204" pitchFamily="34" charset="0"/>
            </a:endParaRPr>
          </a:p>
        </p:txBody>
      </p:sp>
      <p:sp>
        <p:nvSpPr>
          <p:cNvPr id="5" name="TextBox 5">
            <a:extLst>
              <a:ext uri="{FF2B5EF4-FFF2-40B4-BE49-F238E27FC236}">
                <a16:creationId xmlns:a16="http://schemas.microsoft.com/office/drawing/2014/main" id="{1A0CEC31-F9C2-48FE-AEF3-0F6E8CFF5170}"/>
              </a:ext>
            </a:extLst>
          </p:cNvPr>
          <p:cNvSpPr>
            <a:spLocks noChangeArrowheads="1"/>
          </p:cNvSpPr>
          <p:nvPr/>
        </p:nvSpPr>
        <p:spPr bwMode="auto">
          <a:xfrm>
            <a:off x="457200" y="2912016"/>
            <a:ext cx="8229600" cy="2092881"/>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wrap="square">
            <a:spAutoFit/>
          </a:bodyPr>
          <a:lstStyle/>
          <a:p>
            <a:pPr lvl="1">
              <a:spcBef>
                <a:spcPts val="1200"/>
              </a:spcBef>
            </a:pP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abstract class Calculator{</a:t>
            </a:r>
          </a:p>
          <a:p>
            <a:pPr lvl="1">
              <a:spcBef>
                <a:spcPts val="1200"/>
              </a:spcBef>
            </a:pPr>
            <a:r>
              <a:rPr lang="en-US" altLang="en-US"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        public void display() {</a:t>
            </a:r>
          </a:p>
          <a:p>
            <a:pPr lvl="1">
              <a:spcBef>
                <a:spcPts val="1200"/>
              </a:spcBef>
            </a:pPr>
            <a:r>
              <a:rPr lang="en-US" altLang="en-US"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        }</a:t>
            </a:r>
            <a:endPar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endParaRPr>
          </a:p>
          <a:p>
            <a:pPr lvl="2">
              <a:spcBef>
                <a:spcPts val="1200"/>
              </a:spcBef>
            </a:pP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 public abstract void </a:t>
            </a:r>
            <a:r>
              <a:rPr lang="en-US" altLang="en-US" b="0" i="1" dirty="0" err="1">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calculateVolume</a:t>
            </a: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a:t>
            </a:r>
          </a:p>
          <a:p>
            <a:pPr lvl="1">
              <a:spcBef>
                <a:spcPts val="1200"/>
              </a:spcBef>
            </a:pP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a:t>
            </a:r>
          </a:p>
        </p:txBody>
      </p:sp>
      <p:sp>
        <p:nvSpPr>
          <p:cNvPr id="6" name="TextBox 7">
            <a:extLst>
              <a:ext uri="{FF2B5EF4-FFF2-40B4-BE49-F238E27FC236}">
                <a16:creationId xmlns:a16="http://schemas.microsoft.com/office/drawing/2014/main" id="{473F9DBA-AC28-4746-A0D2-C120FE3EF861}"/>
              </a:ext>
            </a:extLst>
          </p:cNvPr>
          <p:cNvSpPr>
            <a:spLocks noChangeArrowheads="1"/>
          </p:cNvSpPr>
          <p:nvPr/>
        </p:nvSpPr>
        <p:spPr bwMode="auto">
          <a:xfrm>
            <a:off x="457200" y="5085607"/>
            <a:ext cx="8229600" cy="1415772"/>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marL="285750" indent="-285750">
              <a:spcBef>
                <a:spcPts val="1200"/>
              </a:spcBef>
              <a:buFont typeface="Arial" panose="020B0604020202020204" pitchFamily="34" charset="0"/>
              <a:buChar char="•"/>
            </a:pPr>
            <a:r>
              <a:rPr lang="en-US" altLang="en-US" b="0" dirty="0">
                <a:solidFill>
                  <a:srgbClr val="000000"/>
                </a:solidFill>
              </a:rPr>
              <a:t> </a:t>
            </a:r>
            <a:r>
              <a:rPr lang="en-US" altLang="en-US" sz="1600" b="0" dirty="0">
                <a:solidFill>
                  <a:srgbClr val="000000"/>
                </a:solidFill>
                <a:latin typeface="Arial" panose="020B0604020202020204" pitchFamily="34" charset="0"/>
                <a:cs typeface="Arial" panose="020B0604020202020204" pitchFamily="34" charset="0"/>
              </a:rPr>
              <a:t>Abstract class should use the keyword “</a:t>
            </a:r>
            <a:r>
              <a:rPr lang="en-US" altLang="en-US" sz="1600" i="1" dirty="0">
                <a:solidFill>
                  <a:srgbClr val="000000"/>
                </a:solidFill>
                <a:latin typeface="Arial" panose="020B0604020202020204" pitchFamily="34" charset="0"/>
                <a:cs typeface="Arial" panose="020B0604020202020204" pitchFamily="34" charset="0"/>
              </a:rPr>
              <a:t>abstract</a:t>
            </a:r>
            <a:r>
              <a:rPr lang="en-US" altLang="en-US" sz="1600" b="0" dirty="0">
                <a:solidFill>
                  <a:srgbClr val="000000"/>
                </a:solidFill>
                <a:latin typeface="Arial" panose="020B0604020202020204" pitchFamily="34" charset="0"/>
                <a:cs typeface="Arial" panose="020B0604020202020204" pitchFamily="34" charset="0"/>
              </a:rPr>
              <a:t>”</a:t>
            </a:r>
          </a:p>
          <a:p>
            <a:pPr marL="285750" indent="-285750">
              <a:spcBef>
                <a:spcPts val="1200"/>
              </a:spcBef>
              <a:buFont typeface="Arial" panose="020B0604020202020204" pitchFamily="34" charset="0"/>
              <a:buChar char="•"/>
            </a:pPr>
            <a:r>
              <a:rPr lang="en-US" altLang="en-US" sz="1600" b="0" dirty="0">
                <a:solidFill>
                  <a:srgbClr val="000000"/>
                </a:solidFill>
                <a:latin typeface="Arial" panose="020B0604020202020204" pitchFamily="34" charset="0"/>
                <a:cs typeface="Arial" panose="020B0604020202020204" pitchFamily="34" charset="0"/>
              </a:rPr>
              <a:t> An abstract class can contain non abstract methods also.</a:t>
            </a:r>
          </a:p>
          <a:p>
            <a:pPr marL="285750" indent="-285750">
              <a:spcBef>
                <a:spcPts val="1200"/>
              </a:spcBef>
              <a:buFont typeface="Arial" panose="020B0604020202020204" pitchFamily="34" charset="0"/>
              <a:buChar char="•"/>
            </a:pPr>
            <a:r>
              <a:rPr lang="en-US" altLang="en-US" sz="1600" b="0" dirty="0">
                <a:solidFill>
                  <a:srgbClr val="000000"/>
                </a:solidFill>
                <a:latin typeface="Arial" panose="020B0604020202020204" pitchFamily="34" charset="0"/>
                <a:cs typeface="Arial" panose="020B0604020202020204" pitchFamily="34" charset="0"/>
              </a:rPr>
              <a:t> If a class has at least one abstract method, then that class should be declared abstract.</a:t>
            </a:r>
          </a:p>
        </p:txBody>
      </p:sp>
    </p:spTree>
    <p:extLst>
      <p:ext uri="{BB962C8B-B14F-4D97-AF65-F5344CB8AC3E}">
        <p14:creationId xmlns:p14="http://schemas.microsoft.com/office/powerpoint/2010/main" val="172021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150-45F7-478F-A57F-E29BDCE9F9EB}"/>
              </a:ext>
            </a:extLst>
          </p:cNvPr>
          <p:cNvSpPr>
            <a:spLocks noGrp="1"/>
          </p:cNvSpPr>
          <p:nvPr>
            <p:ph type="title"/>
          </p:nvPr>
        </p:nvSpPr>
        <p:spPr/>
        <p:txBody>
          <a:bodyPr/>
          <a:lstStyle/>
          <a:p>
            <a:r>
              <a:rPr lang="en-US" dirty="0"/>
              <a:t>Abstract Method</a:t>
            </a:r>
          </a:p>
        </p:txBody>
      </p:sp>
      <p:sp>
        <p:nvSpPr>
          <p:cNvPr id="4" name="Rectangle 6">
            <a:extLst>
              <a:ext uri="{FF2B5EF4-FFF2-40B4-BE49-F238E27FC236}">
                <a16:creationId xmlns:a16="http://schemas.microsoft.com/office/drawing/2014/main" id="{28C80679-0A86-4BFF-91ED-C672C0353A3B}"/>
              </a:ext>
            </a:extLst>
          </p:cNvPr>
          <p:cNvSpPr>
            <a:spLocks noChangeArrowheads="1"/>
          </p:cNvSpPr>
          <p:nvPr/>
        </p:nvSpPr>
        <p:spPr bwMode="auto">
          <a:xfrm>
            <a:off x="762000" y="1600200"/>
            <a:ext cx="7694023"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pP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Abstract Method in Java:</a:t>
            </a:r>
          </a:p>
          <a:p>
            <a:pPr marL="0" lvl="1">
              <a:spcBef>
                <a:spcPts val="1200"/>
              </a:spcBef>
            </a:pPr>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Methods that do </a:t>
            </a: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not</a:t>
            </a:r>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 have any </a:t>
            </a: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implementation</a:t>
            </a:r>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(body) are called abstract methods</a:t>
            </a:r>
          </a:p>
          <a:p>
            <a:pPr marL="0" lvl="1">
              <a:spcBef>
                <a:spcPts val="1200"/>
              </a:spcBef>
            </a:pP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Example:</a:t>
            </a:r>
            <a:r>
              <a:rPr lang="en-US" altLang="en-US" sz="1600" b="0" i="1"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altLang="en-US"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9FF26B9-E64E-4339-AE6C-CFC05D7526A1}"/>
              </a:ext>
            </a:extLst>
          </p:cNvPr>
          <p:cNvSpPr>
            <a:spLocks noChangeArrowheads="1"/>
          </p:cNvSpPr>
          <p:nvPr/>
        </p:nvSpPr>
        <p:spPr bwMode="auto">
          <a:xfrm>
            <a:off x="4988169" y="3108305"/>
            <a:ext cx="3317631" cy="1431161"/>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pPr marL="0" lvl="1">
              <a:spcBef>
                <a:spcPts val="600"/>
              </a:spcBef>
            </a:pPr>
            <a:r>
              <a:rPr lang="en-US" altLang="en-US" b="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Concrete Method:</a:t>
            </a:r>
          </a:p>
          <a:p>
            <a:pPr marL="0" lvl="1">
              <a:spcBef>
                <a:spcPts val="600"/>
              </a:spcBef>
            </a:pP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public void add(){</a:t>
            </a:r>
          </a:p>
          <a:p>
            <a:pPr marL="0" lvl="2">
              <a:spcBef>
                <a:spcPts val="600"/>
              </a:spcBef>
            </a:pP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     </a:t>
            </a:r>
            <a:r>
              <a:rPr lang="en-US" altLang="en-US" b="0" i="1" dirty="0" err="1">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int</a:t>
            </a: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 x = a + b;</a:t>
            </a:r>
          </a:p>
          <a:p>
            <a:pPr marL="0" lvl="1">
              <a:spcBef>
                <a:spcPts val="600"/>
              </a:spcBef>
            </a:pPr>
            <a:r>
              <a:rPr lang="en-US" altLang="en-US" b="0"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a:t>
            </a:r>
            <a:endPar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endParaRPr>
          </a:p>
        </p:txBody>
      </p:sp>
      <p:sp>
        <p:nvSpPr>
          <p:cNvPr id="6" name="TextBox 5">
            <a:extLst>
              <a:ext uri="{FF2B5EF4-FFF2-40B4-BE49-F238E27FC236}">
                <a16:creationId xmlns:a16="http://schemas.microsoft.com/office/drawing/2014/main" id="{EA9F10EE-9CF1-4ECD-A9FF-5F9E45E7748E}"/>
              </a:ext>
            </a:extLst>
          </p:cNvPr>
          <p:cNvSpPr>
            <a:spLocks noChangeArrowheads="1"/>
          </p:cNvSpPr>
          <p:nvPr/>
        </p:nvSpPr>
        <p:spPr bwMode="auto">
          <a:xfrm>
            <a:off x="762000" y="3132923"/>
            <a:ext cx="3317631" cy="738664"/>
          </a:xfrm>
          <a:prstGeom prst="rect">
            <a:avLst/>
          </a:prstGeom>
          <a:gradFill rotWithShape="1">
            <a:gsLst>
              <a:gs pos="0">
                <a:srgbClr val="D9FDA5"/>
              </a:gs>
              <a:gs pos="34999">
                <a:srgbClr val="E3FEBF"/>
              </a:gs>
              <a:gs pos="100000">
                <a:srgbClr val="F4FEE6"/>
              </a:gs>
            </a:gsLst>
            <a:lin ang="16200000" scaled="1"/>
          </a:gradFill>
          <a:ln w="9525" cap="flat" cmpd="sng">
            <a:solidFill>
              <a:srgbClr val="9BBB59"/>
            </a:solidFill>
            <a:miter lim="800000"/>
            <a:headEnd/>
            <a:tailEnd/>
          </a:ln>
        </p:spPr>
        <p:txBody>
          <a:bodyPr wrap="square">
            <a:spAutoFit/>
          </a:bodyPr>
          <a:lstStyle/>
          <a:p>
            <a:pPr lvl="1">
              <a:spcBef>
                <a:spcPts val="1200"/>
              </a:spcBef>
            </a:pPr>
            <a:r>
              <a:rPr lang="en-US" altLang="en-US" sz="1600"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Abstract Method:</a:t>
            </a:r>
          </a:p>
          <a:p>
            <a:pPr lvl="1">
              <a:spcBef>
                <a:spcPts val="1200"/>
              </a:spcBef>
            </a:pPr>
            <a:r>
              <a:rPr lang="en-US" altLang="en-US" sz="1600" b="1" i="1" dirty="0">
                <a:solidFill>
                  <a:srgbClr val="000000"/>
                </a:solidFill>
                <a:latin typeface="Arial" panose="020B0604020202020204" pitchFamily="34" charset="0"/>
                <a:ea typeface="Calibri" panose="020F0502020204030204" pitchFamily="34" charset="0"/>
                <a:cs typeface="Arial" panose="020B0604020202020204" pitchFamily="34" charset="0"/>
                <a:sym typeface="Calibri" panose="020F0502020204030204" pitchFamily="34" charset="0"/>
              </a:rPr>
              <a:t>Public abstract void add();</a:t>
            </a:r>
          </a:p>
        </p:txBody>
      </p:sp>
      <p:sp>
        <p:nvSpPr>
          <p:cNvPr id="7" name="TextBox 7">
            <a:extLst>
              <a:ext uri="{FF2B5EF4-FFF2-40B4-BE49-F238E27FC236}">
                <a16:creationId xmlns:a16="http://schemas.microsoft.com/office/drawing/2014/main" id="{23F5559E-615E-46F7-9515-60A56576378C}"/>
              </a:ext>
            </a:extLst>
          </p:cNvPr>
          <p:cNvSpPr>
            <a:spLocks noChangeArrowheads="1"/>
          </p:cNvSpPr>
          <p:nvPr/>
        </p:nvSpPr>
        <p:spPr bwMode="auto">
          <a:xfrm>
            <a:off x="762000" y="4789607"/>
            <a:ext cx="75438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To </a:t>
            </a:r>
            <a:r>
              <a:rPr lang="en-US" altLang="en-US" i="1" dirty="0">
                <a:solidFill>
                  <a:srgbClr val="000000"/>
                </a:solidFill>
                <a:latin typeface="Arial" panose="020B0604020202020204" pitchFamily="34" charset="0"/>
                <a:ea typeface="Calibri" panose="020F0502020204030204" pitchFamily="34" charset="0"/>
                <a:cs typeface="Arial" panose="020B0604020202020204" pitchFamily="34" charset="0"/>
              </a:rPr>
              <a:t>create</a:t>
            </a:r>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 an </a:t>
            </a:r>
            <a:r>
              <a:rPr lang="en-US" altLang="en-US" i="1" dirty="0">
                <a:solidFill>
                  <a:srgbClr val="000000"/>
                </a:solidFill>
                <a:latin typeface="Arial" panose="020B0604020202020204" pitchFamily="34" charset="0"/>
                <a:ea typeface="Calibri" panose="020F0502020204030204" pitchFamily="34" charset="0"/>
                <a:cs typeface="Arial" panose="020B0604020202020204" pitchFamily="34" charset="0"/>
              </a:rPr>
              <a:t>abstract method</a:t>
            </a:r>
            <a:r>
              <a:rPr lang="en-US" altLang="en-US" b="0" dirty="0">
                <a:solidFill>
                  <a:srgbClr val="000000"/>
                </a:solidFill>
                <a:latin typeface="Arial" panose="020B0604020202020204" pitchFamily="34" charset="0"/>
                <a:ea typeface="Calibri" panose="020F0502020204030204" pitchFamily="34" charset="0"/>
                <a:cs typeface="Arial" panose="020B0604020202020204" pitchFamily="34" charset="0"/>
              </a:rPr>
              <a:t>, just write the method declaration without the body and use the keyword </a:t>
            </a: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en-US" altLang="en-US" i="1" dirty="0">
                <a:solidFill>
                  <a:srgbClr val="000000"/>
                </a:solidFill>
                <a:latin typeface="Arial" panose="020B0604020202020204" pitchFamily="34" charset="0"/>
                <a:ea typeface="Calibri" panose="020F0502020204030204" pitchFamily="34" charset="0"/>
                <a:cs typeface="Arial" panose="020B0604020202020204" pitchFamily="34" charset="0"/>
              </a:rPr>
              <a:t>abstract</a:t>
            </a:r>
            <a:r>
              <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rPr>
              <a:t>”</a:t>
            </a:r>
          </a:p>
          <a:p>
            <a:endParaRPr lang="en-US" altLang="en-US" dirty="0">
              <a:solidFill>
                <a:srgbClr val="000000"/>
              </a:solidFill>
              <a:latin typeface="Arial" panose="020B0604020202020204" pitchFamily="34" charset="0"/>
              <a:ea typeface="Calibri" panose="020F0502020204030204" pitchFamily="34" charset="0"/>
              <a:cs typeface="Arial" panose="020B0604020202020204" pitchFamily="34" charset="0"/>
            </a:endParaRPr>
          </a:p>
          <a:p>
            <a:r>
              <a:rPr lang="en-US" altLang="en-US" b="1" i="1" dirty="0">
                <a:solidFill>
                  <a:srgbClr val="0070C0"/>
                </a:solidFill>
                <a:latin typeface="Arial" panose="020B0604020202020204" pitchFamily="34" charset="0"/>
                <a:ea typeface="Calibri" panose="020F0502020204030204" pitchFamily="34" charset="0"/>
                <a:cs typeface="Arial" panose="020B0604020202020204" pitchFamily="34" charset="0"/>
              </a:rPr>
              <a:t>DO NOT USE CURLY BRACES.</a:t>
            </a:r>
          </a:p>
        </p:txBody>
      </p:sp>
    </p:spTree>
    <p:extLst>
      <p:ext uri="{BB962C8B-B14F-4D97-AF65-F5344CB8AC3E}">
        <p14:creationId xmlns:p14="http://schemas.microsoft.com/office/powerpoint/2010/main" val="288775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AC48-F3FA-4653-B169-AD234C851A73}"/>
              </a:ext>
            </a:extLst>
          </p:cNvPr>
          <p:cNvSpPr>
            <a:spLocks noGrp="1"/>
          </p:cNvSpPr>
          <p:nvPr>
            <p:ph type="title"/>
          </p:nvPr>
        </p:nvSpPr>
        <p:spPr/>
        <p:txBody>
          <a:bodyPr/>
          <a:lstStyle/>
          <a:p>
            <a:r>
              <a:rPr lang="en-US" dirty="0"/>
              <a:t>Extending an Abstract class</a:t>
            </a:r>
          </a:p>
        </p:txBody>
      </p:sp>
      <p:sp>
        <p:nvSpPr>
          <p:cNvPr id="4" name="Rectangle 6"/>
          <p:cNvSpPr>
            <a:spLocks noChangeArrowheads="1"/>
          </p:cNvSpPr>
          <p:nvPr/>
        </p:nvSpPr>
        <p:spPr bwMode="auto">
          <a:xfrm>
            <a:off x="228600" y="1600200"/>
            <a:ext cx="876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altLang="en-US" sz="1600" dirty="0">
                <a:solidFill>
                  <a:srgbClr val="000000"/>
                </a:solidFill>
                <a:latin typeface="Arial" panose="020B0604020202020204" pitchFamily="34" charset="0"/>
                <a:cs typeface="Arial" panose="020B0604020202020204" pitchFamily="34" charset="0"/>
              </a:rPr>
              <a:t>Assume a parent class as LivingThing</a:t>
            </a:r>
          </a:p>
        </p:txBody>
      </p:sp>
      <p:grpSp>
        <p:nvGrpSpPr>
          <p:cNvPr id="5" name="Group 4"/>
          <p:cNvGrpSpPr>
            <a:grpSpLocks/>
          </p:cNvGrpSpPr>
          <p:nvPr/>
        </p:nvGrpSpPr>
        <p:grpSpPr bwMode="auto">
          <a:xfrm>
            <a:off x="469412" y="2176463"/>
            <a:ext cx="6887017" cy="1252537"/>
            <a:chOff x="-70338" y="0"/>
            <a:chExt cx="6887017" cy="125287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6441" t="19780" r="68375" b="67032"/>
            <a:stretch>
              <a:fillRect/>
            </a:stretch>
          </p:blipFill>
          <p:spPr bwMode="auto">
            <a:xfrm>
              <a:off x="-70338" y="0"/>
              <a:ext cx="4489450" cy="125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7" name="TextBox 11"/>
            <p:cNvSpPr>
              <a:spLocks noChangeArrowheads="1"/>
            </p:cNvSpPr>
            <p:nvPr/>
          </p:nvSpPr>
          <p:spPr bwMode="auto">
            <a:xfrm>
              <a:off x="4706525" y="670310"/>
              <a:ext cx="2110154" cy="52322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a:spAutoFit/>
            </a:bodyPr>
            <a:lstStyle/>
            <a:p>
              <a:r>
                <a:rPr lang="en-US" altLang="en-US" sz="1400" dirty="0">
                  <a:solidFill>
                    <a:srgbClr val="000000"/>
                  </a:solidFill>
                </a:rPr>
                <a:t>Abstract method  - walk() in parent class</a:t>
              </a:r>
            </a:p>
          </p:txBody>
        </p:sp>
        <p:sp>
          <p:nvSpPr>
            <p:cNvPr id="8" name="Right Brace 12"/>
            <p:cNvSpPr>
              <a:spLocks/>
            </p:cNvSpPr>
            <p:nvPr/>
          </p:nvSpPr>
          <p:spPr bwMode="auto">
            <a:xfrm>
              <a:off x="4249325" y="704064"/>
              <a:ext cx="304800" cy="304800"/>
            </a:xfrm>
            <a:prstGeom prst="rightBrace">
              <a:avLst>
                <a:gd name="adj1" fmla="val 8000"/>
                <a:gd name="adj2" fmla="val 50000"/>
              </a:avLst>
            </a:prstGeom>
            <a:noFill/>
            <a:ln w="38100" cap="flat"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grpSp>
      <p:grpSp>
        <p:nvGrpSpPr>
          <p:cNvPr id="9" name="Group 8"/>
          <p:cNvGrpSpPr>
            <a:grpSpLocks/>
          </p:cNvGrpSpPr>
          <p:nvPr/>
        </p:nvGrpSpPr>
        <p:grpSpPr bwMode="auto">
          <a:xfrm>
            <a:off x="617294" y="4038600"/>
            <a:ext cx="6739136" cy="1524000"/>
            <a:chOff x="0" y="0"/>
            <a:chExt cx="6739559" cy="1524000"/>
          </a:xfrm>
        </p:grpSpPr>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l="6662" t="20329" r="54099" b="59889"/>
            <a:stretch>
              <a:fillRect/>
            </a:stretch>
          </p:blipFill>
          <p:spPr bwMode="auto">
            <a:xfrm>
              <a:off x="0" y="0"/>
              <a:ext cx="4341841"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 name="TextBox 13"/>
            <p:cNvSpPr>
              <a:spLocks noChangeArrowheads="1"/>
            </p:cNvSpPr>
            <p:nvPr/>
          </p:nvSpPr>
          <p:spPr bwMode="auto">
            <a:xfrm>
              <a:off x="4550410" y="695980"/>
              <a:ext cx="2189149" cy="523220"/>
            </a:xfrm>
            <a:prstGeom prst="rect">
              <a:avLst/>
            </a:prstGeom>
            <a:gradFill rotWithShape="1">
              <a:gsLst>
                <a:gs pos="0">
                  <a:srgbClr val="FFA5A3"/>
                </a:gs>
                <a:gs pos="34999">
                  <a:srgbClr val="FFBEBE"/>
                </a:gs>
                <a:gs pos="100000">
                  <a:srgbClr val="FFE6E6"/>
                </a:gs>
              </a:gsLst>
              <a:lin ang="16200000" scaled="1"/>
            </a:gradFill>
            <a:ln w="9525" cap="flat" cmpd="sng">
              <a:solidFill>
                <a:schemeClr val="accent2"/>
              </a:solidFill>
              <a:miter lim="800000"/>
              <a:headEnd/>
              <a:tailEnd/>
            </a:ln>
          </p:spPr>
          <p:txBody>
            <a:bodyPr wrap="square" rIns="0">
              <a:spAutoFit/>
            </a:bodyPr>
            <a:lstStyle/>
            <a:p>
              <a:r>
                <a:rPr lang="en-US" altLang="en-US" sz="1400">
                  <a:solidFill>
                    <a:srgbClr val="000000"/>
                  </a:solidFill>
                </a:rPr>
                <a:t>Implementation of abstract method  - walk() in subclass</a:t>
              </a:r>
            </a:p>
          </p:txBody>
        </p:sp>
        <p:sp>
          <p:nvSpPr>
            <p:cNvPr id="12" name="Right Brace 14"/>
            <p:cNvSpPr>
              <a:spLocks/>
            </p:cNvSpPr>
            <p:nvPr/>
          </p:nvSpPr>
          <p:spPr bwMode="auto">
            <a:xfrm>
              <a:off x="4172043" y="762000"/>
              <a:ext cx="320566" cy="468114"/>
            </a:xfrm>
            <a:prstGeom prst="rightBrace">
              <a:avLst>
                <a:gd name="adj1" fmla="val 7998"/>
                <a:gd name="adj2" fmla="val 50000"/>
              </a:avLst>
            </a:prstGeom>
            <a:noFill/>
            <a:ln w="38100" cap="flat"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en-US" altLang="en-US">
                <a:latin typeface="Calibri" panose="020F0502020204030204" pitchFamily="34" charset="0"/>
                <a:cs typeface="Calibri" panose="020F0502020204030204" pitchFamily="34" charset="0"/>
                <a:sym typeface="Calibri" panose="020F0502020204030204" pitchFamily="34" charset="0"/>
              </a:endParaRPr>
            </a:p>
          </p:txBody>
        </p:sp>
      </p:grpSp>
      <p:sp>
        <p:nvSpPr>
          <p:cNvPr id="13" name="TextBox 15"/>
          <p:cNvSpPr>
            <a:spLocks noChangeArrowheads="1"/>
          </p:cNvSpPr>
          <p:nvPr/>
        </p:nvSpPr>
        <p:spPr bwMode="auto">
          <a:xfrm>
            <a:off x="228600" y="3592513"/>
            <a:ext cx="30893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600" dirty="0">
                <a:solidFill>
                  <a:srgbClr val="000000"/>
                </a:solidFill>
                <a:latin typeface="Arial" panose="020B0604020202020204" pitchFamily="34" charset="0"/>
                <a:cs typeface="Arial" panose="020B0604020202020204" pitchFamily="34" charset="0"/>
              </a:rPr>
              <a:t>Human subclass of  LivingThing</a:t>
            </a:r>
          </a:p>
        </p:txBody>
      </p:sp>
    </p:spTree>
    <p:extLst>
      <p:ext uri="{BB962C8B-B14F-4D97-AF65-F5344CB8AC3E}">
        <p14:creationId xmlns:p14="http://schemas.microsoft.com/office/powerpoint/2010/main" val="232647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5C82-2981-4116-B087-7CD939CBF5BD}"/>
              </a:ext>
            </a:extLst>
          </p:cNvPr>
          <p:cNvSpPr>
            <a:spLocks noGrp="1"/>
          </p:cNvSpPr>
          <p:nvPr>
            <p:ph type="title"/>
          </p:nvPr>
        </p:nvSpPr>
        <p:spPr/>
        <p:txBody>
          <a:bodyPr/>
          <a:lstStyle/>
          <a:p>
            <a:r>
              <a:rPr lang="en-US" dirty="0"/>
              <a:t>Abstract in real world</a:t>
            </a:r>
          </a:p>
        </p:txBody>
      </p:sp>
      <p:sp>
        <p:nvSpPr>
          <p:cNvPr id="4" name="Rectangle 6"/>
          <p:cNvSpPr>
            <a:spLocks noChangeArrowheads="1"/>
          </p:cNvSpPr>
          <p:nvPr/>
        </p:nvSpPr>
        <p:spPr bwMode="auto">
          <a:xfrm>
            <a:off x="228600" y="1549400"/>
            <a:ext cx="8763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pPr>
            <a:r>
              <a:rPr lang="en-US" altLang="en-US" sz="1500" b="1" dirty="0">
                <a:solidFill>
                  <a:srgbClr val="000000"/>
                </a:solidFill>
                <a:latin typeface="Arial" panose="020B0604020202020204" pitchFamily="34" charset="0"/>
                <a:cs typeface="Arial" panose="020B0604020202020204" pitchFamily="34" charset="0"/>
              </a:rPr>
              <a:t>Scenario</a:t>
            </a:r>
            <a:r>
              <a:rPr lang="en-US" altLang="en-US" sz="1500" dirty="0">
                <a:solidFill>
                  <a:srgbClr val="000000"/>
                </a:solidFill>
                <a:latin typeface="Arial" panose="020B0604020202020204" pitchFamily="34" charset="0"/>
                <a:cs typeface="Arial" panose="020B0604020202020204" pitchFamily="34" charset="0"/>
              </a:rPr>
              <a:t>: </a:t>
            </a:r>
            <a:r>
              <a:rPr lang="en-US" altLang="en-US" sz="1500" b="0" dirty="0">
                <a:solidFill>
                  <a:srgbClr val="000000"/>
                </a:solidFill>
                <a:latin typeface="Arial" panose="020B0604020202020204" pitchFamily="34" charset="0"/>
                <a:cs typeface="Arial" panose="020B0604020202020204" pitchFamily="34" charset="0"/>
              </a:rPr>
              <a:t>Lets take a </a:t>
            </a:r>
            <a:r>
              <a:rPr lang="en-US" altLang="en-US" sz="1500" dirty="0">
                <a:solidFill>
                  <a:srgbClr val="000000"/>
                </a:solidFill>
                <a:latin typeface="Arial" panose="020B0604020202020204" pitchFamily="34" charset="0"/>
                <a:cs typeface="Arial" panose="020B0604020202020204" pitchFamily="34" charset="0"/>
              </a:rPr>
              <a:t>passport</a:t>
            </a:r>
            <a:r>
              <a:rPr lang="en-US" altLang="en-US" sz="1500" b="0" dirty="0">
                <a:solidFill>
                  <a:srgbClr val="000000"/>
                </a:solidFill>
                <a:latin typeface="Arial" panose="020B0604020202020204" pitchFamily="34" charset="0"/>
                <a:cs typeface="Arial" panose="020B0604020202020204" pitchFamily="34" charset="0"/>
              </a:rPr>
              <a:t> issuance process, assume that the passport head office is located in </a:t>
            </a:r>
            <a:r>
              <a:rPr lang="en-US" altLang="en-US" sz="1500" b="1" i="1" dirty="0">
                <a:solidFill>
                  <a:srgbClr val="000000"/>
                </a:solidFill>
                <a:latin typeface="Arial" panose="020B0604020202020204" pitchFamily="34" charset="0"/>
                <a:cs typeface="Arial" panose="020B0604020202020204" pitchFamily="34" charset="0"/>
              </a:rPr>
              <a:t>Delhi</a:t>
            </a:r>
            <a:r>
              <a:rPr lang="en-US" altLang="en-US" sz="1500" b="0" dirty="0">
                <a:solidFill>
                  <a:srgbClr val="000000"/>
                </a:solidFill>
                <a:latin typeface="Arial" panose="020B0604020202020204" pitchFamily="34" charset="0"/>
                <a:cs typeface="Arial" panose="020B0604020202020204" pitchFamily="34" charset="0"/>
              </a:rPr>
              <a:t> and corresponding local offices are in </a:t>
            </a:r>
            <a:r>
              <a:rPr lang="en-US" altLang="en-US" sz="1500" b="1" i="1" dirty="0">
                <a:solidFill>
                  <a:srgbClr val="000000"/>
                </a:solidFill>
                <a:latin typeface="Arial" panose="020B0604020202020204" pitchFamily="34" charset="0"/>
                <a:cs typeface="Arial" panose="020B0604020202020204" pitchFamily="34" charset="0"/>
              </a:rPr>
              <a:t>Chennai/</a:t>
            </a:r>
            <a:r>
              <a:rPr lang="en-US" altLang="en-US" sz="1500" b="1" i="1" dirty="0" err="1">
                <a:solidFill>
                  <a:srgbClr val="000000"/>
                </a:solidFill>
                <a:latin typeface="Arial" panose="020B0604020202020204" pitchFamily="34" charset="0"/>
                <a:cs typeface="Arial" panose="020B0604020202020204" pitchFamily="34" charset="0"/>
              </a:rPr>
              <a:t>Bangaluru</a:t>
            </a:r>
            <a:r>
              <a:rPr lang="en-US" altLang="en-US" sz="1500" b="0" dirty="0">
                <a:solidFill>
                  <a:srgbClr val="000000"/>
                </a:solidFill>
                <a:latin typeface="Arial" panose="020B0604020202020204" pitchFamily="34" charset="0"/>
                <a:cs typeface="Arial" panose="020B0604020202020204" pitchFamily="34" charset="0"/>
              </a:rPr>
              <a:t>. The passport issuance is a two step process, </a:t>
            </a:r>
            <a:r>
              <a:rPr lang="en-US" altLang="en-US" sz="1500" b="1" i="1" dirty="0">
                <a:solidFill>
                  <a:srgbClr val="000000"/>
                </a:solidFill>
                <a:latin typeface="Arial" panose="020B0604020202020204" pitchFamily="34" charset="0"/>
                <a:cs typeface="Arial" panose="020B0604020202020204" pitchFamily="34" charset="0"/>
              </a:rPr>
              <a:t>verification of photo identity</a:t>
            </a:r>
            <a:r>
              <a:rPr lang="en-US" altLang="en-US" sz="1500" i="1" dirty="0">
                <a:solidFill>
                  <a:srgbClr val="000000"/>
                </a:solidFill>
                <a:latin typeface="Arial" panose="020B0604020202020204" pitchFamily="34" charset="0"/>
                <a:cs typeface="Arial" panose="020B0604020202020204" pitchFamily="34" charset="0"/>
              </a:rPr>
              <a:t> </a:t>
            </a:r>
            <a:r>
              <a:rPr lang="en-US" altLang="en-US" sz="1500" b="0" dirty="0">
                <a:solidFill>
                  <a:srgbClr val="000000"/>
                </a:solidFill>
                <a:latin typeface="Arial" panose="020B0604020202020204" pitchFamily="34" charset="0"/>
                <a:cs typeface="Arial" panose="020B0604020202020204" pitchFamily="34" charset="0"/>
              </a:rPr>
              <a:t>and </a:t>
            </a:r>
            <a:r>
              <a:rPr lang="en-US" altLang="en-US" sz="1500" b="1" i="1" dirty="0">
                <a:solidFill>
                  <a:srgbClr val="000000"/>
                </a:solidFill>
                <a:latin typeface="Arial" panose="020B0604020202020204" pitchFamily="34" charset="0"/>
                <a:cs typeface="Arial" panose="020B0604020202020204" pitchFamily="34" charset="0"/>
              </a:rPr>
              <a:t>final</a:t>
            </a:r>
            <a:r>
              <a:rPr lang="en-US" altLang="en-US" sz="1500" b="1" dirty="0">
                <a:solidFill>
                  <a:srgbClr val="000000"/>
                </a:solidFill>
                <a:latin typeface="Arial" panose="020B0604020202020204" pitchFamily="34" charset="0"/>
                <a:cs typeface="Arial" panose="020B0604020202020204" pitchFamily="34" charset="0"/>
              </a:rPr>
              <a:t> </a:t>
            </a:r>
            <a:r>
              <a:rPr lang="en-US" altLang="en-US" sz="1500" b="1" i="1" dirty="0">
                <a:solidFill>
                  <a:srgbClr val="000000"/>
                </a:solidFill>
                <a:latin typeface="Arial" panose="020B0604020202020204" pitchFamily="34" charset="0"/>
                <a:cs typeface="Arial" panose="020B0604020202020204" pitchFamily="34" charset="0"/>
              </a:rPr>
              <a:t>approval</a:t>
            </a:r>
            <a:r>
              <a:rPr lang="en-US" altLang="en-US" sz="1500" b="0" dirty="0">
                <a:solidFill>
                  <a:srgbClr val="000000"/>
                </a:solidFill>
                <a:latin typeface="Arial" panose="020B0604020202020204" pitchFamily="34" charset="0"/>
                <a:cs typeface="Arial" panose="020B0604020202020204" pitchFamily="34" charset="0"/>
              </a:rPr>
              <a:t>. In Chennai and Bangalore the verification document for photo identity are different. Say in Bangalore they verify using ration card and in Chennai they use drivers license.  So the head office at Delhi decides to define a protocol and delegate the photo identity verification process but the final approval will be done by the head office.</a:t>
            </a:r>
            <a:endParaRPr lang="en-US" altLang="en-US" sz="1500" dirty="0">
              <a:latin typeface="Arial" panose="020B0604020202020204" pitchFamily="34" charset="0"/>
              <a:cs typeface="Arial" panose="020B0604020202020204" pitchFamily="34" charset="0"/>
            </a:endParaRPr>
          </a:p>
        </p:txBody>
      </p:sp>
      <p:pic>
        <p:nvPicPr>
          <p:cNvPr id="5" name="Picture 4" descr="headoff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204210"/>
            <a:ext cx="914400" cy="186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magesCAFTODK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29908"/>
            <a:ext cx="593725" cy="129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imagesCAFTODK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829908"/>
            <a:ext cx="593725" cy="129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a:spLocks noChangeArrowheads="1"/>
          </p:cNvSpPr>
          <p:nvPr/>
        </p:nvSpPr>
        <p:spPr bwMode="auto">
          <a:xfrm>
            <a:off x="3352800" y="50863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000" dirty="0">
                <a:solidFill>
                  <a:srgbClr val="002060"/>
                </a:solidFill>
                <a:cs typeface="Calibri" panose="020F0502020204030204" pitchFamily="34" charset="0"/>
              </a:rPr>
              <a:t>Passport Head Office,</a:t>
            </a:r>
          </a:p>
          <a:p>
            <a:pPr algn="ctr"/>
            <a:r>
              <a:rPr lang="en-US" altLang="en-US" sz="1000" dirty="0">
                <a:solidFill>
                  <a:srgbClr val="002060"/>
                </a:solidFill>
                <a:cs typeface="Calibri" panose="020F0502020204030204" pitchFamily="34" charset="0"/>
              </a:rPr>
              <a:t>Delhi</a:t>
            </a:r>
          </a:p>
        </p:txBody>
      </p:sp>
      <p:sp>
        <p:nvSpPr>
          <p:cNvPr id="9" name="TextBox 9"/>
          <p:cNvSpPr>
            <a:spLocks noChangeArrowheads="1"/>
          </p:cNvSpPr>
          <p:nvPr/>
        </p:nvSpPr>
        <p:spPr bwMode="auto">
          <a:xfrm>
            <a:off x="4572000" y="61531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000" dirty="0">
                <a:solidFill>
                  <a:srgbClr val="002060"/>
                </a:solidFill>
                <a:cs typeface="Calibri" panose="020F0502020204030204" pitchFamily="34" charset="0"/>
              </a:rPr>
              <a:t>Passport Office,</a:t>
            </a:r>
          </a:p>
          <a:p>
            <a:pPr algn="ctr"/>
            <a:r>
              <a:rPr lang="en-US" altLang="en-US" sz="1000" dirty="0">
                <a:solidFill>
                  <a:srgbClr val="002060"/>
                </a:solidFill>
                <a:cs typeface="Calibri" panose="020F0502020204030204" pitchFamily="34" charset="0"/>
              </a:rPr>
              <a:t>Chennai</a:t>
            </a:r>
            <a:endParaRPr lang="en-US" altLang="en-US" dirty="0"/>
          </a:p>
        </p:txBody>
      </p:sp>
      <p:sp>
        <p:nvSpPr>
          <p:cNvPr id="10" name="TextBox 10"/>
          <p:cNvSpPr>
            <a:spLocks noChangeArrowheads="1"/>
          </p:cNvSpPr>
          <p:nvPr/>
        </p:nvSpPr>
        <p:spPr bwMode="auto">
          <a:xfrm>
            <a:off x="1981200" y="60769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1000" dirty="0">
                <a:solidFill>
                  <a:srgbClr val="002060"/>
                </a:solidFill>
                <a:cs typeface="Calibri" panose="020F0502020204030204" pitchFamily="34" charset="0"/>
              </a:rPr>
              <a:t>Passport Office,</a:t>
            </a:r>
          </a:p>
          <a:p>
            <a:pPr algn="ctr"/>
            <a:r>
              <a:rPr lang="en-US" altLang="en-US" sz="1000" dirty="0">
                <a:solidFill>
                  <a:srgbClr val="002060"/>
                </a:solidFill>
                <a:cs typeface="Calibri" panose="020F0502020204030204" pitchFamily="34" charset="0"/>
              </a:rPr>
              <a:t>Bangaluru</a:t>
            </a:r>
            <a:endParaRPr lang="en-US" altLang="en-US" dirty="0"/>
          </a:p>
        </p:txBody>
      </p:sp>
      <p:sp>
        <p:nvSpPr>
          <p:cNvPr id="11" name="Rounded Rectangle 12"/>
          <p:cNvSpPr>
            <a:spLocks noChangeArrowheads="1"/>
          </p:cNvSpPr>
          <p:nvPr/>
        </p:nvSpPr>
        <p:spPr bwMode="auto">
          <a:xfrm>
            <a:off x="5867400" y="3204210"/>
            <a:ext cx="3124200" cy="1287353"/>
          </a:xfrm>
          <a:prstGeom prst="roundRect">
            <a:avLst>
              <a:gd name="adj" fmla="val 6411"/>
            </a:avLst>
          </a:prstGeom>
          <a:solidFill>
            <a:srgbClr val="FFCCCC"/>
          </a:solidFill>
          <a:ln>
            <a:noFill/>
          </a:ln>
          <a:extLst>
            <a:ext uri="{91240B29-F687-4F45-9708-019B960494DF}">
              <a14:hiddenLine xmlns:a14="http://schemas.microsoft.com/office/drawing/2010/main" w="25400" cap="flat" cmpd="sng">
                <a:solidFill>
                  <a:srgbClr val="395E8A"/>
                </a:solidFill>
                <a:round/>
                <a:headEnd/>
                <a:tailEnd/>
              </a14:hiddenLine>
            </a:ext>
          </a:extLst>
        </p:spPr>
        <p:txBody>
          <a:bodyPr anchor="ctr"/>
          <a:lstStyle>
            <a:lvl1pPr indent="1111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r>
              <a:rPr lang="en-US" altLang="en-US" sz="1400" dirty="0">
                <a:solidFill>
                  <a:srgbClr val="002060"/>
                </a:solidFill>
                <a:latin typeface="Calibri" panose="020F0502020204030204" pitchFamily="34" charset="0"/>
                <a:cs typeface="Calibri" panose="020F0502020204030204" pitchFamily="34" charset="0"/>
                <a:sym typeface="Calibri" panose="020F0502020204030204" pitchFamily="34" charset="0"/>
              </a:rPr>
              <a:t>Delhi Office, </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Defines a protocol, that all local passport office should verify the photo identity.</a:t>
            </a:r>
          </a:p>
          <a:p>
            <a:pPr>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HO verifies and approves the final document.</a:t>
            </a:r>
          </a:p>
        </p:txBody>
      </p:sp>
      <p:sp>
        <p:nvSpPr>
          <p:cNvPr id="12" name="Rounded Rectangle 13"/>
          <p:cNvSpPr>
            <a:spLocks noChangeArrowheads="1"/>
          </p:cNvSpPr>
          <p:nvPr/>
        </p:nvSpPr>
        <p:spPr bwMode="auto">
          <a:xfrm>
            <a:off x="173771" y="4138136"/>
            <a:ext cx="2362200" cy="1482968"/>
          </a:xfrm>
          <a:prstGeom prst="roundRect">
            <a:avLst>
              <a:gd name="adj" fmla="val 2774"/>
            </a:avLst>
          </a:prstGeom>
          <a:gradFill rotWithShape="1">
            <a:gsLst>
              <a:gs pos="0">
                <a:srgbClr val="D9FDA5"/>
              </a:gs>
              <a:gs pos="34999">
                <a:srgbClr val="E3FEBF"/>
              </a:gs>
              <a:gs pos="100000">
                <a:srgbClr val="F4FEE6"/>
              </a:gs>
            </a:gsLst>
            <a:lin ang="16200000" scaled="1"/>
          </a:gradFill>
          <a:ln w="9525" cap="flat" cmpd="sng">
            <a:solidFill>
              <a:srgbClr val="9BBB59"/>
            </a:solidFill>
            <a:round/>
            <a:headEnd/>
            <a:tailEnd/>
          </a:ln>
        </p:spPr>
        <p:txBody>
          <a:bodyPr anchor="ctr"/>
          <a:lstStyle>
            <a:lvl1pPr indent="1111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indent="0"/>
            <a:r>
              <a:rPr lang="en-US" altLang="en-US" sz="1400" dirty="0">
                <a:solidFill>
                  <a:srgbClr val="002060"/>
                </a:solidFill>
                <a:latin typeface="Calibri" panose="020F0502020204030204" pitchFamily="34" charset="0"/>
                <a:cs typeface="Calibri" panose="020F0502020204030204" pitchFamily="34" charset="0"/>
                <a:sym typeface="Calibri" panose="020F0502020204030204" pitchFamily="34" charset="0"/>
              </a:rPr>
              <a:t>Bangaluru, </a:t>
            </a:r>
          </a:p>
          <a:p>
            <a:pPr indent="0">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  Adheres to the protocol and performs photo identification using ration card.</a:t>
            </a:r>
          </a:p>
          <a:p>
            <a:pPr indent="0">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  Sends the document to HO for approval.</a:t>
            </a:r>
          </a:p>
        </p:txBody>
      </p:sp>
      <p:sp>
        <p:nvSpPr>
          <p:cNvPr id="13" name="Rounded Rectangle 14"/>
          <p:cNvSpPr>
            <a:spLocks noChangeArrowheads="1"/>
          </p:cNvSpPr>
          <p:nvPr/>
        </p:nvSpPr>
        <p:spPr bwMode="auto">
          <a:xfrm>
            <a:off x="5867400" y="4829908"/>
            <a:ext cx="3124200" cy="1053367"/>
          </a:xfrm>
          <a:prstGeom prst="roundRect">
            <a:avLst>
              <a:gd name="adj" fmla="val 5538"/>
            </a:avLst>
          </a:prstGeom>
          <a:gradFill rotWithShape="1">
            <a:gsLst>
              <a:gs pos="0">
                <a:srgbClr val="A6E4FF"/>
              </a:gs>
              <a:gs pos="34999">
                <a:srgbClr val="BFEDFF"/>
              </a:gs>
              <a:gs pos="100000">
                <a:srgbClr val="E6F9FF"/>
              </a:gs>
            </a:gsLst>
            <a:lin ang="16200000" scaled="1"/>
          </a:gradFill>
          <a:ln w="9525" cap="flat" cmpd="sng">
            <a:solidFill>
              <a:srgbClr val="4BACC6"/>
            </a:solidFill>
            <a:round/>
            <a:headEnd/>
            <a:tailEnd/>
          </a:ln>
        </p:spPr>
        <p:txBody>
          <a:bodyPr anchor="ctr"/>
          <a:lstStyle>
            <a:lvl1pPr indent="111125">
              <a:defRPr b="1">
                <a:solidFill>
                  <a:schemeClr val="tx1"/>
                </a:solidFill>
                <a:latin typeface="Arial" panose="020B0604020202020204" pitchFamily="34" charset="0"/>
                <a:sym typeface="Arial" panose="020B0604020202020204" pitchFamily="34" charset="0"/>
              </a:defRPr>
            </a:lvl1pPr>
            <a:lvl2pPr>
              <a:defRPr b="1">
                <a:solidFill>
                  <a:schemeClr val="tx1"/>
                </a:solidFill>
                <a:latin typeface="Arial" panose="020B0604020202020204" pitchFamily="34" charset="0"/>
                <a:sym typeface="Arial" panose="020B0604020202020204" pitchFamily="34" charset="0"/>
              </a:defRPr>
            </a:lvl2pPr>
            <a:lvl3pPr>
              <a:defRPr b="1">
                <a:solidFill>
                  <a:schemeClr val="tx1"/>
                </a:solidFill>
                <a:latin typeface="Arial" panose="020B0604020202020204" pitchFamily="34" charset="0"/>
                <a:sym typeface="Arial" panose="020B0604020202020204" pitchFamily="34" charset="0"/>
              </a:defRPr>
            </a:lvl3pPr>
            <a:lvl4pPr>
              <a:defRPr b="1">
                <a:solidFill>
                  <a:schemeClr val="tx1"/>
                </a:solidFill>
                <a:latin typeface="Arial" panose="020B0604020202020204" pitchFamily="34" charset="0"/>
                <a:sym typeface="Arial" panose="020B0604020202020204" pitchFamily="34" charset="0"/>
              </a:defRPr>
            </a:lvl4pPr>
            <a:lvl5pPr>
              <a:defRPr b="1">
                <a:solidFill>
                  <a:schemeClr val="tx1"/>
                </a:solidFill>
                <a:latin typeface="Arial" panose="020B0604020202020204" pitchFamily="34" charset="0"/>
                <a:sym typeface="Arial" panose="020B0604020202020204" pitchFamily="34" charset="0"/>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sym typeface="Arial" panose="020B0604020202020204" pitchFamily="34" charset="0"/>
              </a:defRPr>
            </a:lvl9pPr>
          </a:lstStyle>
          <a:p>
            <a:pPr indent="0"/>
            <a:r>
              <a:rPr lang="en-US" altLang="en-US" sz="1400" dirty="0">
                <a:solidFill>
                  <a:srgbClr val="002060"/>
                </a:solidFill>
                <a:latin typeface="Calibri" panose="020F0502020204030204" pitchFamily="34" charset="0"/>
                <a:cs typeface="Calibri" panose="020F0502020204030204" pitchFamily="34" charset="0"/>
                <a:sym typeface="Calibri" panose="020F0502020204030204" pitchFamily="34" charset="0"/>
              </a:rPr>
              <a:t>Chennai, </a:t>
            </a:r>
          </a:p>
          <a:p>
            <a:pPr indent="0">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  Adheres to the protocol and performs photo identification using driver license.</a:t>
            </a:r>
          </a:p>
          <a:p>
            <a:pPr indent="0">
              <a:buFont typeface="Arial" panose="020B0604020202020204" pitchFamily="34" charset="0"/>
              <a:buChar char="•"/>
            </a:pPr>
            <a:r>
              <a:rPr lang="en-US" altLang="en-US" sz="1400" b="0" dirty="0">
                <a:solidFill>
                  <a:srgbClr val="002060"/>
                </a:solidFill>
                <a:latin typeface="Calibri" panose="020F0502020204030204" pitchFamily="34" charset="0"/>
                <a:cs typeface="Calibri" panose="020F0502020204030204" pitchFamily="34" charset="0"/>
                <a:sym typeface="Calibri" panose="020F0502020204030204" pitchFamily="34" charset="0"/>
              </a:rPr>
              <a:t>  Sends the document to HO for approval.</a:t>
            </a:r>
          </a:p>
        </p:txBody>
      </p:sp>
      <p:cxnSp>
        <p:nvCxnSpPr>
          <p:cNvPr id="14" name="Elbow Connector 16"/>
          <p:cNvCxnSpPr>
            <a:cxnSpLocks noChangeShapeType="1"/>
            <a:stCxn id="5" idx="1"/>
            <a:endCxn id="6" idx="3"/>
          </p:cNvCxnSpPr>
          <p:nvPr/>
        </p:nvCxnSpPr>
        <p:spPr bwMode="auto">
          <a:xfrm rot="10800000" flipV="1">
            <a:off x="3260726" y="4138137"/>
            <a:ext cx="549275" cy="1341486"/>
          </a:xfrm>
          <a:prstGeom prst="bentConnector3">
            <a:avLst>
              <a:gd name="adj1" fmla="val 50000"/>
            </a:avLst>
          </a:prstGeom>
          <a:noFill/>
          <a:ln w="38100" cap="flat" cmpd="sng">
            <a:solidFill>
              <a:schemeClr val="accent2"/>
            </a:solidFill>
            <a:miter lim="800000"/>
            <a:headEnd/>
            <a:tailEnd type="arrow" w="med" len="med"/>
          </a:ln>
          <a:extLst>
            <a:ext uri="{909E8E84-426E-40DD-AFC4-6F175D3DCCD1}">
              <a14:hiddenFill xmlns:a14="http://schemas.microsoft.com/office/drawing/2010/main">
                <a:noFill/>
              </a14:hiddenFill>
            </a:ext>
          </a:extLst>
        </p:spPr>
      </p:cxnSp>
      <p:cxnSp>
        <p:nvCxnSpPr>
          <p:cNvPr id="15" name="Shape 22"/>
          <p:cNvCxnSpPr>
            <a:cxnSpLocks noChangeShapeType="1"/>
            <a:stCxn id="5" idx="3"/>
            <a:endCxn id="7" idx="1"/>
          </p:cNvCxnSpPr>
          <p:nvPr/>
        </p:nvCxnSpPr>
        <p:spPr bwMode="auto">
          <a:xfrm>
            <a:off x="4724400" y="4138137"/>
            <a:ext cx="381000" cy="1341486"/>
          </a:xfrm>
          <a:prstGeom prst="bentConnector3">
            <a:avLst>
              <a:gd name="adj1" fmla="val 50000"/>
            </a:avLst>
          </a:prstGeom>
          <a:noFill/>
          <a:ln w="38100" cap="flat" cmpd="sng">
            <a:solidFill>
              <a:schemeClr val="accent2"/>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5604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3" presetClass="entr" presetSubtype="16"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1" grpId="0" bldLvl="0" animBg="1" autoUpdateAnimBg="0"/>
      <p:bldP spid="12" grpId="0" bldLvl="0" animBg="1" autoUpdateAnimBg="0"/>
      <p:bldP spid="13"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0C-B919-4839-8ACF-B5C9A025F4CB}"/>
              </a:ext>
            </a:extLst>
          </p:cNvPr>
          <p:cNvSpPr>
            <a:spLocks noGrp="1"/>
          </p:cNvSpPr>
          <p:nvPr>
            <p:ph type="title"/>
          </p:nvPr>
        </p:nvSpPr>
        <p:spPr/>
        <p:txBody>
          <a:bodyPr>
            <a:normAutofit/>
          </a:bodyPr>
          <a:lstStyle/>
          <a:p>
            <a:r>
              <a:rPr lang="en-US" sz="3200" dirty="0"/>
              <a:t>Abstract class &amp; Passport office</a:t>
            </a:r>
          </a:p>
        </p:txBody>
      </p:sp>
      <p:sp>
        <p:nvSpPr>
          <p:cNvPr id="4" name="Rounded Rectangle 4"/>
          <p:cNvSpPr>
            <a:spLocks noChangeArrowheads="1"/>
          </p:cNvSpPr>
          <p:nvPr/>
        </p:nvSpPr>
        <p:spPr bwMode="auto">
          <a:xfrm>
            <a:off x="726831" y="1752600"/>
            <a:ext cx="2291007" cy="503238"/>
          </a:xfrm>
          <a:prstGeom prst="roundRect">
            <a:avLst>
              <a:gd name="adj" fmla="val 16667"/>
            </a:avLst>
          </a:prstGeom>
          <a:gradFill rotWithShape="1">
            <a:gsLst>
              <a:gs pos="0">
                <a:srgbClr val="2D5D97"/>
              </a:gs>
              <a:gs pos="79999">
                <a:srgbClr val="3C7AC5"/>
              </a:gs>
              <a:gs pos="100000">
                <a:srgbClr val="397BC9"/>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Passport Head Office</a:t>
            </a:r>
            <a:endParaRPr lang="en-US" altLang="en-US" dirty="0"/>
          </a:p>
        </p:txBody>
      </p:sp>
      <p:sp>
        <p:nvSpPr>
          <p:cNvPr id="5" name="Rounded Rectangle 5"/>
          <p:cNvSpPr>
            <a:spLocks noChangeArrowheads="1"/>
          </p:cNvSpPr>
          <p:nvPr/>
        </p:nvSpPr>
        <p:spPr bwMode="auto">
          <a:xfrm>
            <a:off x="726831" y="2743200"/>
            <a:ext cx="2291007" cy="503238"/>
          </a:xfrm>
          <a:prstGeom prst="roundRect">
            <a:avLst>
              <a:gd name="adj" fmla="val 16667"/>
            </a:avLst>
          </a:prstGeom>
          <a:gradFill rotWithShape="1">
            <a:gsLst>
              <a:gs pos="0">
                <a:srgbClr val="992F2B"/>
              </a:gs>
              <a:gs pos="79999">
                <a:srgbClr val="C93D39"/>
              </a:gs>
              <a:gs pos="100000">
                <a:srgbClr val="CD3A36"/>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Local passport Offices</a:t>
            </a:r>
            <a:endParaRPr lang="en-US" altLang="en-US" dirty="0"/>
          </a:p>
        </p:txBody>
      </p:sp>
      <p:sp>
        <p:nvSpPr>
          <p:cNvPr id="6" name="Rounded Rectangle 7"/>
          <p:cNvSpPr>
            <a:spLocks noChangeArrowheads="1"/>
          </p:cNvSpPr>
          <p:nvPr/>
        </p:nvSpPr>
        <p:spPr bwMode="auto">
          <a:xfrm>
            <a:off x="726831" y="3687763"/>
            <a:ext cx="2244969" cy="503237"/>
          </a:xfrm>
          <a:prstGeom prst="roundRect">
            <a:avLst>
              <a:gd name="adj" fmla="val 16667"/>
            </a:avLst>
          </a:prstGeom>
          <a:gradFill rotWithShape="1">
            <a:gsLst>
              <a:gs pos="0">
                <a:srgbClr val="000000"/>
              </a:gs>
              <a:gs pos="79999">
                <a:srgbClr val="000000"/>
              </a:gs>
              <a:gs pos="100000">
                <a:srgbClr val="000000"/>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Photo Identity  Verification</a:t>
            </a:r>
            <a:endParaRPr lang="en-US" altLang="en-US" dirty="0"/>
          </a:p>
        </p:txBody>
      </p:sp>
      <p:sp>
        <p:nvSpPr>
          <p:cNvPr id="7" name="Rounded Rectangle 8"/>
          <p:cNvSpPr>
            <a:spLocks noChangeArrowheads="1"/>
          </p:cNvSpPr>
          <p:nvPr/>
        </p:nvSpPr>
        <p:spPr bwMode="auto">
          <a:xfrm>
            <a:off x="726831" y="4724400"/>
            <a:ext cx="2214807" cy="503238"/>
          </a:xfrm>
          <a:prstGeom prst="roundRect">
            <a:avLst>
              <a:gd name="adj" fmla="val 16667"/>
            </a:avLst>
          </a:prstGeom>
          <a:gradFill rotWithShape="1">
            <a:gsLst>
              <a:gs pos="0">
                <a:srgbClr val="759436"/>
              </a:gs>
              <a:gs pos="79999">
                <a:srgbClr val="9BC247"/>
              </a:gs>
              <a:gs pos="100000">
                <a:srgbClr val="9BC545"/>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tLang="en-US" dirty="0">
                <a:solidFill>
                  <a:srgbClr val="FFFFFF"/>
                </a:solidFill>
                <a:latin typeface="Calibri" panose="020F0502020204030204" pitchFamily="34" charset="0"/>
                <a:cs typeface="Calibri" panose="020F0502020204030204" pitchFamily="34" charset="0"/>
                <a:sym typeface="Calibri" panose="020F0502020204030204" pitchFamily="34" charset="0"/>
              </a:rPr>
              <a:t>Final Approval</a:t>
            </a:r>
            <a:endParaRPr lang="en-US" altLang="en-US" dirty="0"/>
          </a:p>
        </p:txBody>
      </p:sp>
      <p:sp>
        <p:nvSpPr>
          <p:cNvPr id="8" name="Right Arrow 9"/>
          <p:cNvSpPr>
            <a:spLocks noChangeArrowheads="1"/>
          </p:cNvSpPr>
          <p:nvPr/>
        </p:nvSpPr>
        <p:spPr bwMode="auto">
          <a:xfrm>
            <a:off x="3505200" y="1828800"/>
            <a:ext cx="762000" cy="304800"/>
          </a:xfrm>
          <a:prstGeom prst="rightArrow">
            <a:avLst>
              <a:gd name="adj1" fmla="val 50000"/>
              <a:gd name="adj2" fmla="val 50000"/>
            </a:avLst>
          </a:prstGeom>
          <a:solidFill>
            <a:srgbClr val="4BACC6"/>
          </a:solidFill>
          <a:ln w="25400" cap="flat" cmpd="sng">
            <a:solidFill>
              <a:srgbClr val="367D90"/>
            </a:solidFill>
            <a:miter lim="800000"/>
            <a:headEnd/>
            <a:tailEnd/>
          </a:ln>
        </p:spPr>
        <p:txBody>
          <a:bodyPr anchor="ct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9" name="Right Arrow 10"/>
          <p:cNvSpPr>
            <a:spLocks noChangeArrowheads="1"/>
          </p:cNvSpPr>
          <p:nvPr/>
        </p:nvSpPr>
        <p:spPr bwMode="auto">
          <a:xfrm>
            <a:off x="3505200" y="2819400"/>
            <a:ext cx="762000" cy="304800"/>
          </a:xfrm>
          <a:prstGeom prst="rightArrow">
            <a:avLst>
              <a:gd name="adj1" fmla="val 50000"/>
              <a:gd name="adj2" fmla="val 50000"/>
            </a:avLst>
          </a:prstGeom>
          <a:solidFill>
            <a:srgbClr val="4BACC6"/>
          </a:solidFill>
          <a:ln w="25400" cap="flat" cmpd="sng">
            <a:solidFill>
              <a:srgbClr val="367D90"/>
            </a:solidFill>
            <a:miter lim="800000"/>
            <a:headEnd/>
            <a:tailEnd/>
          </a:ln>
        </p:spPr>
        <p:txBody>
          <a:bodyPr anchor="ct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0" name="Right Arrow 11"/>
          <p:cNvSpPr>
            <a:spLocks noChangeArrowheads="1"/>
          </p:cNvSpPr>
          <p:nvPr/>
        </p:nvSpPr>
        <p:spPr bwMode="auto">
          <a:xfrm>
            <a:off x="3505200" y="3733800"/>
            <a:ext cx="762000" cy="304800"/>
          </a:xfrm>
          <a:prstGeom prst="rightArrow">
            <a:avLst>
              <a:gd name="adj1" fmla="val 50000"/>
              <a:gd name="adj2" fmla="val 50000"/>
            </a:avLst>
          </a:prstGeom>
          <a:solidFill>
            <a:srgbClr val="4BACC6"/>
          </a:solidFill>
          <a:ln w="25400" cap="flat" cmpd="sng">
            <a:solidFill>
              <a:srgbClr val="367D90"/>
            </a:solidFill>
            <a:miter lim="800000"/>
            <a:headEnd/>
            <a:tailEnd/>
          </a:ln>
        </p:spPr>
        <p:txBody>
          <a:bodyPr anchor="ct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Right Arrow 12"/>
          <p:cNvSpPr>
            <a:spLocks noChangeArrowheads="1"/>
          </p:cNvSpPr>
          <p:nvPr/>
        </p:nvSpPr>
        <p:spPr bwMode="auto">
          <a:xfrm>
            <a:off x="3505200" y="4800600"/>
            <a:ext cx="762000" cy="304800"/>
          </a:xfrm>
          <a:prstGeom prst="rightArrow">
            <a:avLst>
              <a:gd name="adj1" fmla="val 50000"/>
              <a:gd name="adj2" fmla="val 50000"/>
            </a:avLst>
          </a:prstGeom>
          <a:solidFill>
            <a:srgbClr val="4BACC6"/>
          </a:solidFill>
          <a:ln w="25400" cap="flat" cmpd="sng">
            <a:solidFill>
              <a:srgbClr val="367D90"/>
            </a:solidFill>
            <a:miter lim="800000"/>
            <a:headEnd/>
            <a:tailEnd/>
          </a:ln>
        </p:spPr>
        <p:txBody>
          <a:bodyPr anchor="ctr"/>
          <a:lstStyle/>
          <a:p>
            <a:pPr algn="ctr"/>
            <a:endParaRPr lang="en-US" altLang="en-US">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2" name="Rounded Rectangle 13"/>
          <p:cNvSpPr>
            <a:spLocks noChangeArrowheads="1"/>
          </p:cNvSpPr>
          <p:nvPr/>
        </p:nvSpPr>
        <p:spPr bwMode="auto">
          <a:xfrm>
            <a:off x="4495800" y="1676400"/>
            <a:ext cx="1981200" cy="533400"/>
          </a:xfrm>
          <a:prstGeom prst="roundRect">
            <a:avLst>
              <a:gd name="adj" fmla="val 16667"/>
            </a:avLst>
          </a:prstGeom>
          <a:solidFill>
            <a:srgbClr val="FFFFFF"/>
          </a:solidFill>
          <a:ln>
            <a:noFill/>
          </a:ln>
          <a:extLst>
            <a:ext uri="{91240B29-F687-4F45-9708-019B960494DF}">
              <a14:hiddenLine xmlns:a14="http://schemas.microsoft.com/office/drawing/2010/main" w="25400" cap="flat" cmpd="sng">
                <a:solidFill>
                  <a:srgbClr val="000000"/>
                </a:solidFill>
                <a:round/>
                <a:headEnd/>
                <a:tailEnd/>
              </a14:hiddenLine>
            </a:ext>
          </a:extLst>
        </p:spPr>
        <p:txBody>
          <a:bodyPr anchor="ctr"/>
          <a:lstStyle/>
          <a:p>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Abstract Class</a:t>
            </a:r>
          </a:p>
        </p:txBody>
      </p:sp>
      <p:sp>
        <p:nvSpPr>
          <p:cNvPr id="13" name="Rounded Rectangle 14"/>
          <p:cNvSpPr>
            <a:spLocks noChangeArrowheads="1"/>
          </p:cNvSpPr>
          <p:nvPr/>
        </p:nvSpPr>
        <p:spPr bwMode="auto">
          <a:xfrm>
            <a:off x="4495800" y="2743200"/>
            <a:ext cx="1981200" cy="533400"/>
          </a:xfrm>
          <a:prstGeom prst="roundRect">
            <a:avLst>
              <a:gd name="adj" fmla="val 16667"/>
            </a:avLst>
          </a:prstGeom>
          <a:solidFill>
            <a:srgbClr val="FFFFFF"/>
          </a:solidFill>
          <a:ln>
            <a:noFill/>
          </a:ln>
          <a:extLst>
            <a:ext uri="{91240B29-F687-4F45-9708-019B960494DF}">
              <a14:hiddenLine xmlns:a14="http://schemas.microsoft.com/office/drawing/2010/main" w="25400" cap="flat" cmpd="sng">
                <a:solidFill>
                  <a:srgbClr val="000000"/>
                </a:solidFill>
                <a:round/>
                <a:headEnd/>
                <a:tailEnd/>
              </a14:hiddenLine>
            </a:ext>
          </a:extLst>
        </p:spPr>
        <p:txBody>
          <a:bodyPr anchor="ctr"/>
          <a:lstStyle/>
          <a:p>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Sub Class</a:t>
            </a:r>
          </a:p>
        </p:txBody>
      </p:sp>
      <p:sp>
        <p:nvSpPr>
          <p:cNvPr id="14" name="Rounded Rectangle 15"/>
          <p:cNvSpPr>
            <a:spLocks noChangeArrowheads="1"/>
          </p:cNvSpPr>
          <p:nvPr/>
        </p:nvSpPr>
        <p:spPr bwMode="auto">
          <a:xfrm>
            <a:off x="4495799" y="3657600"/>
            <a:ext cx="2895601" cy="533400"/>
          </a:xfrm>
          <a:prstGeom prst="roundRect">
            <a:avLst>
              <a:gd name="adj" fmla="val 16667"/>
            </a:avLst>
          </a:prstGeom>
          <a:solidFill>
            <a:srgbClr val="FFFFFF"/>
          </a:solidFill>
          <a:ln>
            <a:noFill/>
          </a:ln>
          <a:extLst>
            <a:ext uri="{91240B29-F687-4F45-9708-019B960494DF}">
              <a14:hiddenLine xmlns:a14="http://schemas.microsoft.com/office/drawing/2010/main" w="25400" cap="flat" cmpd="sng">
                <a:solidFill>
                  <a:srgbClr val="000000"/>
                </a:solidFill>
                <a:round/>
                <a:headEnd/>
                <a:tailEnd/>
              </a14:hiddenLine>
            </a:ext>
          </a:extLst>
        </p:spPr>
        <p:txBody>
          <a:bodyPr anchor="ctr"/>
          <a:lstStyle/>
          <a:p>
            <a:r>
              <a:rPr lang="en-US" altLang="en-US" dirty="0">
                <a:solidFill>
                  <a:srgbClr val="C00000"/>
                </a:solidFill>
                <a:latin typeface="Calibri" panose="020F0502020204030204" pitchFamily="34" charset="0"/>
                <a:cs typeface="Calibri" panose="020F0502020204030204" pitchFamily="34" charset="0"/>
                <a:sym typeface="Calibri" panose="020F0502020204030204" pitchFamily="34" charset="0"/>
              </a:rPr>
              <a:t>Protocol:</a:t>
            </a:r>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 Abstract Methods</a:t>
            </a:r>
          </a:p>
        </p:txBody>
      </p:sp>
      <p:sp>
        <p:nvSpPr>
          <p:cNvPr id="15" name="Rounded Rectangle 17"/>
          <p:cNvSpPr>
            <a:spLocks noChangeArrowheads="1"/>
          </p:cNvSpPr>
          <p:nvPr/>
        </p:nvSpPr>
        <p:spPr bwMode="auto">
          <a:xfrm>
            <a:off x="4495799" y="4572000"/>
            <a:ext cx="3651739" cy="685800"/>
          </a:xfrm>
          <a:prstGeom prst="roundRect">
            <a:avLst>
              <a:gd name="adj" fmla="val 16667"/>
            </a:avLst>
          </a:prstGeom>
          <a:solidFill>
            <a:srgbClr val="FFFFFF"/>
          </a:solidFill>
          <a:ln>
            <a:noFill/>
          </a:ln>
          <a:extLst>
            <a:ext uri="{91240B29-F687-4F45-9708-019B960494DF}">
              <a14:hiddenLine xmlns:a14="http://schemas.microsoft.com/office/drawing/2010/main" w="25400" cap="flat" cmpd="sng">
                <a:solidFill>
                  <a:srgbClr val="000000"/>
                </a:solidFill>
                <a:round/>
                <a:headEnd/>
                <a:tailEnd/>
              </a14:hiddenLine>
            </a:ext>
          </a:extLst>
        </p:spPr>
        <p:txBody>
          <a:bodyPr anchor="ctr"/>
          <a:lstStyle/>
          <a:p>
            <a:r>
              <a:rPr lang="en-US" altLang="en-US" dirty="0">
                <a:solidFill>
                  <a:srgbClr val="002060"/>
                </a:solidFill>
                <a:latin typeface="Calibri" panose="020F0502020204030204" pitchFamily="34" charset="0"/>
                <a:cs typeface="Calibri" panose="020F0502020204030204" pitchFamily="34" charset="0"/>
                <a:sym typeface="Calibri" panose="020F0502020204030204" pitchFamily="34" charset="0"/>
              </a:rPr>
              <a:t>Common concrete method in abstract class reused by sub classes.</a:t>
            </a:r>
          </a:p>
        </p:txBody>
      </p:sp>
      <p:sp>
        <p:nvSpPr>
          <p:cNvPr id="16" name="TextBox 18"/>
          <p:cNvSpPr>
            <a:spLocks noChangeArrowheads="1"/>
          </p:cNvSpPr>
          <p:nvPr/>
        </p:nvSpPr>
        <p:spPr bwMode="auto">
          <a:xfrm>
            <a:off x="381001" y="5338763"/>
            <a:ext cx="7520354"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1700" dirty="0">
                <a:solidFill>
                  <a:srgbClr val="C00000"/>
                </a:solidFill>
                <a:cs typeface="Calibri" panose="020F0502020204030204" pitchFamily="34" charset="0"/>
              </a:rPr>
              <a:t>NOTE:</a:t>
            </a:r>
            <a:r>
              <a:rPr lang="en-US" altLang="en-US" sz="1700" dirty="0">
                <a:solidFill>
                  <a:srgbClr val="000000"/>
                </a:solidFill>
                <a:cs typeface="Calibri" panose="020F0502020204030204" pitchFamily="34" charset="0"/>
              </a:rPr>
              <a:t> </a:t>
            </a:r>
            <a:r>
              <a:rPr lang="en-US" altLang="en-US" sz="1700" b="0" dirty="0">
                <a:solidFill>
                  <a:srgbClr val="000000"/>
                </a:solidFill>
                <a:cs typeface="Calibri" panose="020F0502020204030204" pitchFamily="34" charset="0"/>
              </a:rPr>
              <a:t> </a:t>
            </a:r>
            <a:r>
              <a:rPr lang="en-US" altLang="en-US" sz="1700" b="0" dirty="0">
                <a:solidFill>
                  <a:srgbClr val="002060"/>
                </a:solidFill>
                <a:cs typeface="Calibri" panose="020F0502020204030204" pitchFamily="34" charset="0"/>
              </a:rPr>
              <a:t>No people can directly reach Delhi head office for passport application rather  they should always go via the local offices in appropriate cities.</a:t>
            </a:r>
          </a:p>
          <a:p>
            <a:r>
              <a:rPr lang="en-US" altLang="en-US" sz="1700" b="0" dirty="0">
                <a:solidFill>
                  <a:srgbClr val="002060"/>
                </a:solidFill>
                <a:cs typeface="Calibri" panose="020F0502020204030204" pitchFamily="34" charset="0"/>
              </a:rPr>
              <a:t>Similarly abstract Class cannot be instantiated only the subclasses can be instantiated and methods in abstract class invoked.</a:t>
            </a:r>
            <a:endParaRPr lang="en-US" altLang="en-US" sz="1700" dirty="0">
              <a:solidFill>
                <a:srgbClr val="002060"/>
              </a:solidFill>
              <a:cs typeface="Calibri" panose="020F0502020204030204" pitchFamily="34" charset="0"/>
            </a:endParaRPr>
          </a:p>
        </p:txBody>
      </p:sp>
    </p:spTree>
    <p:extLst>
      <p:ext uri="{BB962C8B-B14F-4D97-AF65-F5344CB8AC3E}">
        <p14:creationId xmlns:p14="http://schemas.microsoft.com/office/powerpoint/2010/main" val="300056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0466-1D5B-4B23-9C29-B4D1DDD533E6}"/>
              </a:ext>
            </a:extLst>
          </p:cNvPr>
          <p:cNvSpPr>
            <a:spLocks noGrp="1"/>
          </p:cNvSpPr>
          <p:nvPr>
            <p:ph type="title"/>
          </p:nvPr>
        </p:nvSpPr>
        <p:spPr/>
        <p:txBody>
          <a:bodyPr>
            <a:normAutofit/>
          </a:bodyPr>
          <a:lstStyle/>
          <a:p>
            <a:r>
              <a:rPr lang="en-US" sz="3200" dirty="0"/>
              <a:t>When to use Abstract classes?</a:t>
            </a:r>
          </a:p>
        </p:txBody>
      </p:sp>
      <p:sp>
        <p:nvSpPr>
          <p:cNvPr id="3" name="Content Placeholder 2">
            <a:extLst>
              <a:ext uri="{FF2B5EF4-FFF2-40B4-BE49-F238E27FC236}">
                <a16:creationId xmlns:a16="http://schemas.microsoft.com/office/drawing/2014/main" id="{AED7E58E-FC77-4385-8729-6837400EE989}"/>
              </a:ext>
            </a:extLst>
          </p:cNvPr>
          <p:cNvSpPr>
            <a:spLocks noGrp="1"/>
          </p:cNvSpPr>
          <p:nvPr>
            <p:ph idx="1"/>
          </p:nvPr>
        </p:nvSpPr>
        <p:spPr/>
        <p:txBody>
          <a:bodyPr>
            <a:normAutofit/>
          </a:bodyPr>
          <a:lstStyle/>
          <a:p>
            <a:pPr marL="0" indent="0">
              <a:spcBef>
                <a:spcPts val="1200"/>
              </a:spcBef>
              <a:buNone/>
            </a:pPr>
            <a:r>
              <a:rPr lang="en-US" altLang="en-US" sz="1800" b="1" dirty="0">
                <a:solidFill>
                  <a:srgbClr val="000000"/>
                </a:solidFill>
                <a:cs typeface="Calibri" panose="020F0502020204030204" pitchFamily="34" charset="0"/>
              </a:rPr>
              <a:t>When do we use abstract classes and Methods?</a:t>
            </a:r>
          </a:p>
          <a:p>
            <a:pPr marL="0" lvl="1">
              <a:spcBef>
                <a:spcPts val="1200"/>
              </a:spcBef>
              <a:spcAft>
                <a:spcPts val="1200"/>
              </a:spcAft>
            </a:pPr>
            <a:r>
              <a:rPr lang="en-US" altLang="en-US" sz="1600" dirty="0">
                <a:solidFill>
                  <a:srgbClr val="000000"/>
                </a:solidFill>
                <a:cs typeface="Calibri" panose="020F0502020204030204" pitchFamily="34" charset="0"/>
              </a:rPr>
              <a:t>Abstract class (</a:t>
            </a:r>
            <a:r>
              <a:rPr lang="en-US" altLang="en-US" sz="1600" i="1" dirty="0">
                <a:solidFill>
                  <a:srgbClr val="000000"/>
                </a:solidFill>
                <a:cs typeface="Calibri" panose="020F0502020204030204" pitchFamily="34" charset="0"/>
              </a:rPr>
              <a:t>Passport Head Office</a:t>
            </a:r>
            <a:r>
              <a:rPr lang="en-US" altLang="en-US" sz="1600" dirty="0">
                <a:solidFill>
                  <a:srgbClr val="000000"/>
                </a:solidFill>
                <a:cs typeface="Calibri" panose="020F0502020204030204" pitchFamily="34" charset="0"/>
              </a:rPr>
              <a:t>) is one way of dictating a strict protocol for the subclasses (</a:t>
            </a:r>
            <a:r>
              <a:rPr lang="en-US" altLang="en-US" sz="1600" i="1" dirty="0">
                <a:solidFill>
                  <a:srgbClr val="000000"/>
                </a:solidFill>
                <a:cs typeface="Calibri" panose="020F0502020204030204" pitchFamily="34" charset="0"/>
              </a:rPr>
              <a:t>Local passport offices</a:t>
            </a:r>
            <a:r>
              <a:rPr lang="en-US" altLang="en-US" sz="1600" dirty="0">
                <a:solidFill>
                  <a:srgbClr val="000000"/>
                </a:solidFill>
                <a:cs typeface="Calibri" panose="020F0502020204030204" pitchFamily="34" charset="0"/>
              </a:rPr>
              <a:t>) to follow, that is implement the abstract methods (</a:t>
            </a:r>
            <a:r>
              <a:rPr lang="en-US" altLang="en-US" sz="1600" i="1" dirty="0">
                <a:solidFill>
                  <a:srgbClr val="000000"/>
                </a:solidFill>
                <a:cs typeface="Calibri" panose="020F0502020204030204" pitchFamily="34" charset="0"/>
              </a:rPr>
              <a:t>verify photo identity</a:t>
            </a:r>
            <a:r>
              <a:rPr lang="en-US" altLang="en-US" sz="1600" dirty="0">
                <a:solidFill>
                  <a:srgbClr val="000000"/>
                </a:solidFill>
                <a:cs typeface="Calibri" panose="020F0502020204030204" pitchFamily="34" charset="0"/>
              </a:rPr>
              <a:t>) declared in parent class.</a:t>
            </a:r>
          </a:p>
          <a:p>
            <a:pPr marL="0" lvl="1" indent="0">
              <a:spcBef>
                <a:spcPts val="1200"/>
              </a:spcBef>
              <a:spcAft>
                <a:spcPts val="1200"/>
              </a:spcAft>
              <a:buNone/>
            </a:pPr>
            <a:r>
              <a:rPr lang="en-US" altLang="en-US" sz="1400" dirty="0">
                <a:solidFill>
                  <a:srgbClr val="C00000"/>
                </a:solidFill>
                <a:cs typeface="Calibri" panose="020F0502020204030204" pitchFamily="34" charset="0"/>
              </a:rPr>
              <a:t>NOTE:  </a:t>
            </a:r>
            <a:r>
              <a:rPr lang="en-US" altLang="en-US" sz="1400" dirty="0">
                <a:solidFill>
                  <a:srgbClr val="000000"/>
                </a:solidFill>
                <a:cs typeface="Calibri" panose="020F0502020204030204" pitchFamily="34" charset="0"/>
              </a:rPr>
              <a:t>Defining methods to be implemented (protocol) cannot be done in case of normal class being extended.</a:t>
            </a:r>
          </a:p>
          <a:p>
            <a:pPr marL="0" lvl="1">
              <a:spcBef>
                <a:spcPts val="1200"/>
              </a:spcBef>
              <a:spcAft>
                <a:spcPts val="1200"/>
              </a:spcAft>
            </a:pPr>
            <a:r>
              <a:rPr lang="en-US" altLang="en-US" sz="1600" dirty="0">
                <a:solidFill>
                  <a:srgbClr val="000000"/>
                </a:solidFill>
                <a:cs typeface="Calibri" panose="020F0502020204030204" pitchFamily="34" charset="0"/>
              </a:rPr>
              <a:t>Abstract methods are usually declared where two or more subclasses are expected to fulfill a similar role (abstract methods) in different ways</a:t>
            </a:r>
          </a:p>
          <a:p>
            <a:pPr marL="0" lvl="1" indent="0">
              <a:spcBef>
                <a:spcPts val="1200"/>
              </a:spcBef>
              <a:spcAft>
                <a:spcPts val="1200"/>
              </a:spcAft>
              <a:buNone/>
            </a:pPr>
            <a:r>
              <a:rPr lang="en-US" altLang="en-US" sz="1400" dirty="0">
                <a:solidFill>
                  <a:srgbClr val="000000"/>
                </a:solidFill>
                <a:cs typeface="Calibri" panose="020F0502020204030204" pitchFamily="34" charset="0"/>
              </a:rPr>
              <a:t>These subclasses extend the same abstract class and provide different implementations for the abstract methods.</a:t>
            </a:r>
          </a:p>
          <a:p>
            <a:pPr marL="0" lvl="1">
              <a:spcBef>
                <a:spcPts val="1200"/>
              </a:spcBef>
              <a:spcAft>
                <a:spcPts val="1200"/>
              </a:spcAft>
            </a:pPr>
            <a:r>
              <a:rPr lang="en-US" altLang="en-US" sz="1600" dirty="0">
                <a:solidFill>
                  <a:srgbClr val="000000"/>
                </a:solidFill>
                <a:cs typeface="Calibri" panose="020F0502020204030204" pitchFamily="34" charset="0"/>
              </a:rPr>
              <a:t>You can use abstract classes to implement common methods (passport final approval) and use the subclasses to implement the abstract methods specific to the sub class.</a:t>
            </a:r>
            <a:endParaRPr lang="en-US" altLang="en-US" sz="1800" dirty="0"/>
          </a:p>
          <a:p>
            <a:pPr marL="0" indent="0">
              <a:buNone/>
            </a:pPr>
            <a:endParaRPr lang="en-US" sz="1600" dirty="0"/>
          </a:p>
        </p:txBody>
      </p:sp>
    </p:spTree>
    <p:extLst>
      <p:ext uri="{BB962C8B-B14F-4D97-AF65-F5344CB8AC3E}">
        <p14:creationId xmlns:p14="http://schemas.microsoft.com/office/powerpoint/2010/main" val="4187060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1600</TotalTime>
  <Words>957</Words>
  <Application>Microsoft Office PowerPoint</Application>
  <PresentationFormat>On-screen Show (4:3)</PresentationFormat>
  <Paragraphs>106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Trebuchet MS</vt:lpstr>
      <vt:lpstr>Vivaldi</vt:lpstr>
      <vt:lpstr>Office Theme</vt:lpstr>
      <vt:lpstr>JAVA @11</vt:lpstr>
      <vt:lpstr>Objective</vt:lpstr>
      <vt:lpstr>The word - Abstract</vt:lpstr>
      <vt:lpstr>Abstract Class</vt:lpstr>
      <vt:lpstr>Abstract Method</vt:lpstr>
      <vt:lpstr>Extending an Abstract class</vt:lpstr>
      <vt:lpstr>Abstract in real world</vt:lpstr>
      <vt:lpstr>Abstract class &amp; Passport office</vt:lpstr>
      <vt:lpstr>When to use Abstract classes?</vt:lpstr>
      <vt:lpstr>When to use Abstract classes?</vt:lpstr>
      <vt:lpstr>Example – Abstract classes</vt:lpstr>
      <vt:lpstr>Example - Solution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Eyeopen</dc:creator>
  <cp:lastModifiedBy>Marikannan Rajendran</cp:lastModifiedBy>
  <cp:revision>28</cp:revision>
  <dcterms:created xsi:type="dcterms:W3CDTF">2017-10-28T05:09:06Z</dcterms:created>
  <dcterms:modified xsi:type="dcterms:W3CDTF">2022-04-05T18:47:06Z</dcterms:modified>
</cp:coreProperties>
</file>