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1" r:id="rId5"/>
    <p:sldId id="262" r:id="rId6"/>
    <p:sldId id="264" r:id="rId7"/>
    <p:sldId id="268" r:id="rId8"/>
    <p:sldId id="266" r:id="rId9"/>
    <p:sldId id="267" r:id="rId10"/>
    <p:sldId id="265" r:id="rId11"/>
    <p:sldId id="269" r:id="rId12"/>
    <p:sldId id="270" r:id="rId13"/>
    <p:sldId id="271" r:id="rId14"/>
    <p:sldId id="272" r:id="rId15"/>
    <p:sldId id="274" r:id="rId16"/>
    <p:sldId id="275" r:id="rId17"/>
    <p:sldId id="276" r:id="rId18"/>
    <p:sldId id="277" r:id="rId19"/>
    <p:sldId id="279" r:id="rId20"/>
    <p:sldId id="280" r:id="rId21"/>
    <p:sldId id="284" r:id="rId22"/>
    <p:sldId id="281" r:id="rId23"/>
    <p:sldId id="282" r:id="rId24"/>
    <p:sldId id="283" r:id="rId25"/>
    <p:sldId id="278" r:id="rId26"/>
    <p:sldId id="273" r:id="rId27"/>
    <p:sldId id="287" r:id="rId28"/>
    <p:sldId id="285" r:id="rId29"/>
    <p:sldId id="286" r:id="rId30"/>
    <p:sldId id="288" r:id="rId31"/>
    <p:sldId id="289" r:id="rId32"/>
    <p:sldId id="290" r:id="rId33"/>
    <p:sldId id="292" r:id="rId34"/>
    <p:sldId id="291" r:id="rId35"/>
    <p:sldId id="293" r:id="rId36"/>
    <p:sldId id="294" r:id="rId37"/>
    <p:sldId id="295" r:id="rId38"/>
    <p:sldId id="296" r:id="rId39"/>
    <p:sldId id="297" r:id="rId40"/>
    <p:sldId id="298" r:id="rId41"/>
    <p:sldId id="263"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138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kannan Rajendran" userId="ddd1a9cbcb789ac2" providerId="LiveId" clId="{803F16AF-11C8-4628-971E-76F25EAA1E9C}"/>
    <pc:docChg chg="custSel delSld modSld modMainMaster">
      <pc:chgData name="Marikannan Rajendran" userId="ddd1a9cbcb789ac2" providerId="LiveId" clId="{803F16AF-11C8-4628-971E-76F25EAA1E9C}" dt="2022-04-02T15:04:01.875" v="5" actId="2696"/>
      <pc:docMkLst>
        <pc:docMk/>
      </pc:docMkLst>
      <pc:sldChg chg="modSp mod">
        <pc:chgData name="Marikannan Rajendran" userId="ddd1a9cbcb789ac2" providerId="LiveId" clId="{803F16AF-11C8-4628-971E-76F25EAA1E9C}" dt="2022-04-02T15:03:57.361" v="4" actId="20577"/>
        <pc:sldMkLst>
          <pc:docMk/>
          <pc:sldMk cId="763898988" sldId="256"/>
        </pc:sldMkLst>
        <pc:spChg chg="mod">
          <ac:chgData name="Marikannan Rajendran" userId="ddd1a9cbcb789ac2" providerId="LiveId" clId="{803F16AF-11C8-4628-971E-76F25EAA1E9C}" dt="2022-04-02T15:03:57.361" v="4" actId="20577"/>
          <ac:spMkLst>
            <pc:docMk/>
            <pc:sldMk cId="763898988" sldId="256"/>
            <ac:spMk id="2" creationId="{68C5D659-9FD0-4308-9779-24E83492EF51}"/>
          </ac:spMkLst>
        </pc:spChg>
      </pc:sldChg>
      <pc:sldChg chg="del">
        <pc:chgData name="Marikannan Rajendran" userId="ddd1a9cbcb789ac2" providerId="LiveId" clId="{803F16AF-11C8-4628-971E-76F25EAA1E9C}" dt="2022-04-02T15:04:01.875" v="5" actId="2696"/>
        <pc:sldMkLst>
          <pc:docMk/>
          <pc:sldMk cId="1576961360" sldId="257"/>
        </pc:sldMkLst>
      </pc:sldChg>
      <pc:sldMasterChg chg="modSldLayout">
        <pc:chgData name="Marikannan Rajendran" userId="ddd1a9cbcb789ac2" providerId="LiveId" clId="{803F16AF-11C8-4628-971E-76F25EAA1E9C}" dt="2022-04-02T15:03:36.093" v="0" actId="478"/>
        <pc:sldMasterMkLst>
          <pc:docMk/>
          <pc:sldMasterMk cId="2244574538" sldId="2147483660"/>
        </pc:sldMasterMkLst>
        <pc:sldLayoutChg chg="delSp mod">
          <pc:chgData name="Marikannan Rajendran" userId="ddd1a9cbcb789ac2" providerId="LiveId" clId="{803F16AF-11C8-4628-971E-76F25EAA1E9C}" dt="2022-04-02T15:03:36.093" v="0" actId="478"/>
          <pc:sldLayoutMkLst>
            <pc:docMk/>
            <pc:sldMasterMk cId="2244574538" sldId="2147483660"/>
            <pc:sldLayoutMk cId="3977884183" sldId="2147483661"/>
          </pc:sldLayoutMkLst>
          <pc:spChg chg="del">
            <ac:chgData name="Marikannan Rajendran" userId="ddd1a9cbcb789ac2" providerId="LiveId" clId="{803F16AF-11C8-4628-971E-76F25EAA1E9C}" dt="2022-04-02T15:03:36.093" v="0" actId="478"/>
            <ac:spMkLst>
              <pc:docMk/>
              <pc:sldMasterMk cId="2244574538" sldId="2147483660"/>
              <pc:sldLayoutMk cId="3977884183" sldId="2147483661"/>
              <ac:spMk id="7" creationId="{F569EBE9-4EE9-47C4-B377-387B3F0B8C02}"/>
            </ac:spMkLst>
          </pc:spChg>
        </pc:sldLayoutChg>
      </pc:sldMasterChg>
    </pc:docChg>
  </pc:docChgLst>
  <pc:docChgLst>
    <pc:chgData name="Marikannan Rajendran" userId="ddd1a9cbcb789ac2" providerId="LiveId" clId="{AA119B4D-EE4B-47CF-A476-F3D8FACCAD83}"/>
    <pc:docChg chg="custSel modMainMaster">
      <pc:chgData name="Marikannan Rajendran" userId="ddd1a9cbcb789ac2" providerId="LiveId" clId="{AA119B4D-EE4B-47CF-A476-F3D8FACCAD83}" dt="2021-09-24T09:55:10.277" v="31" actId="207"/>
      <pc:docMkLst>
        <pc:docMk/>
      </pc:docMkLst>
      <pc:sldMasterChg chg="modSldLayout">
        <pc:chgData name="Marikannan Rajendran" userId="ddd1a9cbcb789ac2" providerId="LiveId" clId="{AA119B4D-EE4B-47CF-A476-F3D8FACCAD83}" dt="2021-09-24T09:55:10.277" v="31" actId="207"/>
        <pc:sldMasterMkLst>
          <pc:docMk/>
          <pc:sldMasterMk cId="2244574538" sldId="2147483660"/>
        </pc:sldMasterMkLst>
        <pc:sldLayoutChg chg="delSp modSp mod">
          <pc:chgData name="Marikannan Rajendran" userId="ddd1a9cbcb789ac2" providerId="LiveId" clId="{AA119B4D-EE4B-47CF-A476-F3D8FACCAD83}" dt="2021-09-24T09:54:59.523" v="29" actId="207"/>
          <pc:sldLayoutMkLst>
            <pc:docMk/>
            <pc:sldMasterMk cId="2244574538" sldId="2147483660"/>
            <pc:sldLayoutMk cId="3977884183" sldId="2147483661"/>
          </pc:sldLayoutMkLst>
          <pc:spChg chg="mod">
            <ac:chgData name="Marikannan Rajendran" userId="ddd1a9cbcb789ac2" providerId="LiveId" clId="{AA119B4D-EE4B-47CF-A476-F3D8FACCAD83}" dt="2021-09-24T09:54:59.523" v="29" actId="207"/>
            <ac:spMkLst>
              <pc:docMk/>
              <pc:sldMasterMk cId="2244574538" sldId="2147483660"/>
              <pc:sldLayoutMk cId="3977884183" sldId="2147483661"/>
              <ac:spMk id="3" creationId="{00000000-0000-0000-0000-000000000000}"/>
            </ac:spMkLst>
          </pc:spChg>
          <pc:picChg chg="del">
            <ac:chgData name="Marikannan Rajendran" userId="ddd1a9cbcb789ac2" providerId="LiveId" clId="{AA119B4D-EE4B-47CF-A476-F3D8FACCAD83}" dt="2021-09-24T09:54:54.820" v="28" actId="478"/>
            <ac:picMkLst>
              <pc:docMk/>
              <pc:sldMasterMk cId="2244574538" sldId="2147483660"/>
              <pc:sldLayoutMk cId="3977884183" sldId="2147483661"/>
              <ac:picMk id="9" creationId="{5E9C83F6-D7B5-471D-AB60-5F6FCEFC878F}"/>
            </ac:picMkLst>
          </pc:picChg>
        </pc:sldLayoutChg>
        <pc:sldLayoutChg chg="delSp modSp mod">
          <pc:chgData name="Marikannan Rajendran" userId="ddd1a9cbcb789ac2" providerId="LiveId" clId="{AA119B4D-EE4B-47CF-A476-F3D8FACCAD83}" dt="2021-09-24T09:55:10.277" v="31" actId="207"/>
          <pc:sldLayoutMkLst>
            <pc:docMk/>
            <pc:sldMasterMk cId="2244574538" sldId="2147483660"/>
            <pc:sldLayoutMk cId="1641131575" sldId="2147483662"/>
          </pc:sldLayoutMkLst>
          <pc:spChg chg="mod">
            <ac:chgData name="Marikannan Rajendran" userId="ddd1a9cbcb789ac2" providerId="LiveId" clId="{AA119B4D-EE4B-47CF-A476-F3D8FACCAD83}" dt="2021-09-24T09:55:10.277" v="31" actId="207"/>
            <ac:spMkLst>
              <pc:docMk/>
              <pc:sldMasterMk cId="2244574538" sldId="2147483660"/>
              <pc:sldLayoutMk cId="1641131575" sldId="2147483662"/>
              <ac:spMk id="2" creationId="{00000000-0000-0000-0000-000000000000}"/>
            </ac:spMkLst>
          </pc:spChg>
          <pc:picChg chg="del">
            <ac:chgData name="Marikannan Rajendran" userId="ddd1a9cbcb789ac2" providerId="LiveId" clId="{AA119B4D-EE4B-47CF-A476-F3D8FACCAD83}" dt="2021-09-24T09:55:02.996" v="30" actId="478"/>
            <ac:picMkLst>
              <pc:docMk/>
              <pc:sldMasterMk cId="2244574538" sldId="2147483660"/>
              <pc:sldLayoutMk cId="1641131575" sldId="2147483662"/>
              <ac:picMk id="8" creationId="{CFF1FBDE-1F07-4326-9F50-67795BC904B6}"/>
            </ac:picMkLst>
          </pc:picChg>
        </pc:sldLayoutChg>
        <pc:sldLayoutChg chg="delSp modSp mod">
          <pc:chgData name="Marikannan Rajendran" userId="ddd1a9cbcb789ac2" providerId="LiveId" clId="{AA119B4D-EE4B-47CF-A476-F3D8FACCAD83}" dt="2021-09-24T09:54:45.019" v="27" actId="478"/>
          <pc:sldLayoutMkLst>
            <pc:docMk/>
            <pc:sldMasterMk cId="2244574538" sldId="2147483660"/>
            <pc:sldLayoutMk cId="4248001129" sldId="2147483666"/>
          </pc:sldLayoutMkLst>
          <pc:spChg chg="del">
            <ac:chgData name="Marikannan Rajendran" userId="ddd1a9cbcb789ac2" providerId="LiveId" clId="{AA119B4D-EE4B-47CF-A476-F3D8FACCAD83}" dt="2021-09-24T09:54:45.019" v="27" actId="478"/>
            <ac:spMkLst>
              <pc:docMk/>
              <pc:sldMasterMk cId="2244574538" sldId="2147483660"/>
              <pc:sldLayoutMk cId="4248001129" sldId="2147483666"/>
              <ac:spMk id="10" creationId="{94A6A5F0-0EEC-46EE-86CB-C66EF8EBED7B}"/>
            </ac:spMkLst>
          </pc:spChg>
          <pc:spChg chg="mod">
            <ac:chgData name="Marikannan Rajendran" userId="ddd1a9cbcb789ac2" providerId="LiveId" clId="{AA119B4D-EE4B-47CF-A476-F3D8FACCAD83}" dt="2021-09-24T09:54:27.637" v="1" actId="207"/>
            <ac:spMkLst>
              <pc:docMk/>
              <pc:sldMasterMk cId="2244574538" sldId="2147483660"/>
              <pc:sldLayoutMk cId="4248001129" sldId="2147483666"/>
              <ac:spMk id="11" creationId="{8CD5EADA-9502-4460-AA3D-6317BC7F2CA7}"/>
            </ac:spMkLst>
          </pc:spChg>
          <pc:graphicFrameChg chg="modGraphic">
            <ac:chgData name="Marikannan Rajendran" userId="ddd1a9cbcb789ac2" providerId="LiveId" clId="{AA119B4D-EE4B-47CF-A476-F3D8FACCAD83}" dt="2021-09-24T09:54:40.548" v="26" actId="20577"/>
            <ac:graphicFrameMkLst>
              <pc:docMk/>
              <pc:sldMasterMk cId="2244574538" sldId="2147483660"/>
              <pc:sldLayoutMk cId="4248001129" sldId="2147483666"/>
              <ac:graphicFrameMk id="9" creationId="{25173CAD-49F2-4AF0-8AD5-69B0F48A00AF}"/>
            </ac:graphicFrameMkLst>
          </pc:graphicFrameChg>
          <pc:picChg chg="del">
            <ac:chgData name="Marikannan Rajendran" userId="ddd1a9cbcb789ac2" providerId="LiveId" clId="{AA119B4D-EE4B-47CF-A476-F3D8FACCAD83}" dt="2021-09-24T09:54:14.379" v="0" actId="478"/>
            <ac:picMkLst>
              <pc:docMk/>
              <pc:sldMasterMk cId="2244574538" sldId="2147483660"/>
              <pc:sldLayoutMk cId="4248001129" sldId="2147483666"/>
              <ac:picMk id="7" creationId="{7B525AF9-2E0D-4A1A-99BF-0A4A8506280A}"/>
            </ac:picMkLst>
          </pc:pic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Home_Page">
    <p:spTree>
      <p:nvGrpSpPr>
        <p:cNvPr id="1" name=""/>
        <p:cNvGrpSpPr/>
        <p:nvPr/>
      </p:nvGrpSpPr>
      <p:grpSpPr>
        <a:xfrm>
          <a:off x="0" y="0"/>
          <a:ext cx="0" cy="0"/>
          <a:chOff x="0" y="0"/>
          <a:chExt cx="0" cy="0"/>
        </a:xfrm>
      </p:grpSpPr>
      <p:sp>
        <p:nvSpPr>
          <p:cNvPr id="2" name="Title 1"/>
          <p:cNvSpPr>
            <a:spLocks noGrp="1"/>
          </p:cNvSpPr>
          <p:nvPr>
            <p:ph type="ctrTitle"/>
          </p:nvPr>
        </p:nvSpPr>
        <p:spPr>
          <a:xfrm>
            <a:off x="6524" y="1867986"/>
            <a:ext cx="6381213" cy="1139818"/>
          </a:xfrm>
        </p:spPr>
        <p:txBody>
          <a:bodyPr anchor="ctr">
            <a:normAutofit/>
          </a:bodyPr>
          <a:lstStyle>
            <a:lvl1pPr algn="ctr">
              <a:defRPr sz="3600">
                <a:solidFill>
                  <a:schemeClr val="tx1">
                    <a:lumMod val="65000"/>
                    <a:lumOff val="35000"/>
                  </a:schemeClr>
                </a:solidFill>
                <a:latin typeface="Arial Black" panose="020B0A04020102020204" pitchFamily="34" charset="0"/>
              </a:defRPr>
            </a:lvl1pPr>
          </a:lstStyle>
          <a:p>
            <a:r>
              <a:rPr lang="en-US" dirty="0"/>
              <a:t>Click to edit Master title style</a:t>
            </a:r>
          </a:p>
        </p:txBody>
      </p:sp>
      <p:sp>
        <p:nvSpPr>
          <p:cNvPr id="3" name="Subtitle 2"/>
          <p:cNvSpPr>
            <a:spLocks noGrp="1"/>
          </p:cNvSpPr>
          <p:nvPr>
            <p:ph type="subTitle" idx="1"/>
          </p:nvPr>
        </p:nvSpPr>
        <p:spPr>
          <a:xfrm>
            <a:off x="6534" y="3007804"/>
            <a:ext cx="6381203" cy="1159248"/>
          </a:xfrm>
        </p:spPr>
        <p:txBody>
          <a:bodyPr anchor="ctr">
            <a:normAutofit/>
          </a:bodyPr>
          <a:lstStyle>
            <a:lvl1pPr marL="0" indent="0" algn="ctr">
              <a:buNone/>
              <a:defRPr sz="3600">
                <a:solidFill>
                  <a:schemeClr val="tx1">
                    <a:lumMod val="50000"/>
                    <a:lumOff val="50000"/>
                  </a:schemeClr>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977884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950DE3-42C3-4E0A-AB8D-F6BD2FF30E52}"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2889661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950DE3-42C3-4E0A-AB8D-F6BD2FF30E52}"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2280917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_and_Content">
    <p:spTree>
      <p:nvGrpSpPr>
        <p:cNvPr id="1" name=""/>
        <p:cNvGrpSpPr/>
        <p:nvPr/>
      </p:nvGrpSpPr>
      <p:grpSpPr>
        <a:xfrm>
          <a:off x="0" y="0"/>
          <a:ext cx="0" cy="0"/>
          <a:chOff x="0" y="0"/>
          <a:chExt cx="0" cy="0"/>
        </a:xfrm>
      </p:grpSpPr>
      <p:sp>
        <p:nvSpPr>
          <p:cNvPr id="2" name="Title 1"/>
          <p:cNvSpPr>
            <a:spLocks noGrp="1"/>
          </p:cNvSpPr>
          <p:nvPr>
            <p:ph type="title"/>
          </p:nvPr>
        </p:nvSpPr>
        <p:spPr>
          <a:xfrm>
            <a:off x="1449976" y="12425"/>
            <a:ext cx="7694023" cy="1132163"/>
          </a:xfrm>
        </p:spPr>
        <p:txBody>
          <a:bodyPr>
            <a:normAutofit/>
          </a:bodyPr>
          <a:lstStyle>
            <a:lvl1pPr>
              <a:defRPr sz="3400">
                <a:solidFill>
                  <a:schemeClr val="tx1">
                    <a:lumMod val="50000"/>
                    <a:lumOff val="50000"/>
                  </a:schemeClr>
                </a:solidFill>
                <a:latin typeface="Arial Black" panose="020B0A04020102020204" pitchFamily="34" charset="0"/>
              </a:defRPr>
            </a:lvl1pPr>
          </a:lstStyle>
          <a:p>
            <a:r>
              <a:rPr lang="en-US" dirty="0"/>
              <a:t>Click to edit Master title style</a:t>
            </a:r>
          </a:p>
        </p:txBody>
      </p:sp>
      <p:sp>
        <p:nvSpPr>
          <p:cNvPr id="3" name="Content Placeholder 2"/>
          <p:cNvSpPr>
            <a:spLocks noGrp="1"/>
          </p:cNvSpPr>
          <p:nvPr>
            <p:ph idx="1"/>
          </p:nvPr>
        </p:nvSpPr>
        <p:spPr>
          <a:xfrm>
            <a:off x="406580" y="1642742"/>
            <a:ext cx="8280219" cy="4392297"/>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4113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950DE3-42C3-4E0A-AB8D-F6BD2FF30E52}"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3445235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950DE3-42C3-4E0A-AB8D-F6BD2FF30E52}" type="datetimeFigureOut">
              <a:rPr lang="en-US" smtClean="0"/>
              <a:t>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1884286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950DE3-42C3-4E0A-AB8D-F6BD2FF30E52}" type="datetimeFigureOut">
              <a:rPr lang="en-US" smtClean="0"/>
              <a:t>4/2/2022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2977326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_the_Author">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25173CAD-49F2-4AF0-8AD5-69B0F48A00AF}"/>
              </a:ext>
            </a:extLst>
          </p:cNvPr>
          <p:cNvGraphicFramePr>
            <a:graphicFrameLocks noGrp="1"/>
          </p:cNvGraphicFramePr>
          <p:nvPr userDrawn="1">
            <p:extLst>
              <p:ext uri="{D42A27DB-BD31-4B8C-83A1-F6EECF244321}">
                <p14:modId xmlns:p14="http://schemas.microsoft.com/office/powerpoint/2010/main" val="343520581"/>
              </p:ext>
            </p:extLst>
          </p:nvPr>
        </p:nvGraphicFramePr>
        <p:xfrm>
          <a:off x="339634" y="1980097"/>
          <a:ext cx="8486314" cy="1942548"/>
        </p:xfrm>
        <a:graphic>
          <a:graphicData uri="http://schemas.openxmlformats.org/drawingml/2006/table">
            <a:tbl>
              <a:tblPr firstRow="1" bandRow="1">
                <a:tableStyleId>{69CF1AB2-1976-4502-BF36-3FF5EA218861}</a:tableStyleId>
              </a:tblPr>
              <a:tblGrid>
                <a:gridCol w="2138523">
                  <a:extLst>
                    <a:ext uri="{9D8B030D-6E8A-4147-A177-3AD203B41FA5}">
                      <a16:colId xmlns:a16="http://schemas.microsoft.com/office/drawing/2014/main" val="1612905295"/>
                    </a:ext>
                  </a:extLst>
                </a:gridCol>
                <a:gridCol w="6347791">
                  <a:extLst>
                    <a:ext uri="{9D8B030D-6E8A-4147-A177-3AD203B41FA5}">
                      <a16:colId xmlns:a16="http://schemas.microsoft.com/office/drawing/2014/main" val="1374993971"/>
                    </a:ext>
                  </a:extLst>
                </a:gridCol>
              </a:tblGrid>
              <a:tr h="647516">
                <a:tc>
                  <a:txBody>
                    <a:bodyPr/>
                    <a:lstStyle/>
                    <a:p>
                      <a:pPr algn="l"/>
                      <a:r>
                        <a:rPr lang="en-US" dirty="0"/>
                        <a:t>Created By:</a:t>
                      </a:r>
                    </a:p>
                  </a:txBody>
                  <a:tcPr anchor="ctr"/>
                </a:tc>
                <a:tc>
                  <a:txBody>
                    <a:bodyPr/>
                    <a:lstStyle/>
                    <a:p>
                      <a:pPr algn="l"/>
                      <a:r>
                        <a:rPr lang="en-US" dirty="0"/>
                        <a:t>Kannan, Rajendran</a:t>
                      </a:r>
                    </a:p>
                  </a:txBody>
                  <a:tcPr anchor="ctr"/>
                </a:tc>
                <a:extLst>
                  <a:ext uri="{0D108BD9-81ED-4DB2-BD59-A6C34878D82A}">
                    <a16:rowId xmlns:a16="http://schemas.microsoft.com/office/drawing/2014/main" val="349582806"/>
                  </a:ext>
                </a:extLst>
              </a:tr>
              <a:tr h="647516">
                <a:tc>
                  <a:txBody>
                    <a:bodyPr/>
                    <a:lstStyle/>
                    <a:p>
                      <a:pPr algn="l"/>
                      <a:r>
                        <a:rPr lang="en-US" dirty="0"/>
                        <a:t>Credential Information:</a:t>
                      </a:r>
                    </a:p>
                  </a:txBody>
                  <a:tcPr anchor="ctr"/>
                </a:tc>
                <a:tc>
                  <a:txBody>
                    <a:bodyPr/>
                    <a:lstStyle/>
                    <a:p>
                      <a:pPr algn="l"/>
                      <a:r>
                        <a:rPr lang="en-US" dirty="0"/>
                        <a:t>Trainer</a:t>
                      </a:r>
                    </a:p>
                  </a:txBody>
                  <a:tcPr anchor="ctr"/>
                </a:tc>
                <a:extLst>
                  <a:ext uri="{0D108BD9-81ED-4DB2-BD59-A6C34878D82A}">
                    <a16:rowId xmlns:a16="http://schemas.microsoft.com/office/drawing/2014/main" val="3137740559"/>
                  </a:ext>
                </a:extLst>
              </a:tr>
              <a:tr h="647516">
                <a:tc>
                  <a:txBody>
                    <a:bodyPr/>
                    <a:lstStyle/>
                    <a:p>
                      <a:pPr algn="l"/>
                      <a:r>
                        <a:rPr lang="en-US" dirty="0"/>
                        <a:t>Version and Date:</a:t>
                      </a:r>
                    </a:p>
                  </a:txBody>
                  <a:tcPr anchor="ctr"/>
                </a:tc>
                <a:tc>
                  <a:txBody>
                    <a:bodyPr/>
                    <a:lstStyle/>
                    <a:p>
                      <a:pPr algn="l"/>
                      <a:r>
                        <a:rPr lang="en-US" dirty="0"/>
                        <a:t>1.0, 21-Nov-2018</a:t>
                      </a:r>
                    </a:p>
                  </a:txBody>
                  <a:tcPr anchor="ctr"/>
                </a:tc>
                <a:extLst>
                  <a:ext uri="{0D108BD9-81ED-4DB2-BD59-A6C34878D82A}">
                    <a16:rowId xmlns:a16="http://schemas.microsoft.com/office/drawing/2014/main" val="4272761752"/>
                  </a:ext>
                </a:extLst>
              </a:tr>
            </a:tbl>
          </a:graphicData>
        </a:graphic>
      </p:graphicFrame>
      <p:sp>
        <p:nvSpPr>
          <p:cNvPr id="11" name="Title 1">
            <a:extLst>
              <a:ext uri="{FF2B5EF4-FFF2-40B4-BE49-F238E27FC236}">
                <a16:creationId xmlns:a16="http://schemas.microsoft.com/office/drawing/2014/main" id="{8CD5EADA-9502-4460-AA3D-6317BC7F2CA7}"/>
              </a:ext>
            </a:extLst>
          </p:cNvPr>
          <p:cNvSpPr>
            <a:spLocks noGrp="1"/>
          </p:cNvSpPr>
          <p:nvPr>
            <p:ph type="title"/>
          </p:nvPr>
        </p:nvSpPr>
        <p:spPr>
          <a:xfrm>
            <a:off x="1449976" y="12425"/>
            <a:ext cx="7694023" cy="1132163"/>
          </a:xfrm>
        </p:spPr>
        <p:txBody>
          <a:bodyPr>
            <a:normAutofit/>
          </a:bodyPr>
          <a:lstStyle>
            <a:lvl1pPr>
              <a:defRPr sz="3400">
                <a:solidFill>
                  <a:schemeClr val="tx1">
                    <a:lumMod val="50000"/>
                    <a:lumOff val="50000"/>
                  </a:schemeClr>
                </a:solidFill>
                <a:latin typeface="Arial Black" panose="020B0A04020102020204" pitchFamily="34" charset="0"/>
              </a:defRPr>
            </a:lvl1pPr>
          </a:lstStyle>
          <a:p>
            <a:r>
              <a:rPr lang="en-US" dirty="0"/>
              <a:t>Click to edit Master title style</a:t>
            </a:r>
          </a:p>
        </p:txBody>
      </p:sp>
    </p:spTree>
    <p:extLst>
      <p:ext uri="{BB962C8B-B14F-4D97-AF65-F5344CB8AC3E}">
        <p14:creationId xmlns:p14="http://schemas.microsoft.com/office/powerpoint/2010/main" val="4248001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950DE3-42C3-4E0A-AB8D-F6BD2FF30E52}" type="datetimeFigureOut">
              <a:rPr lang="en-US" smtClean="0"/>
              <a:t>4/2/2022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3174254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950DE3-42C3-4E0A-AB8D-F6BD2FF30E52}" type="datetimeFigureOut">
              <a:rPr lang="en-US" smtClean="0"/>
              <a:t>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905423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950DE3-42C3-4E0A-AB8D-F6BD2FF30E52}" type="datetimeFigureOut">
              <a:rPr lang="en-US" smtClean="0"/>
              <a:t>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2092622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950DE3-42C3-4E0A-AB8D-F6BD2FF30E52}" type="datetimeFigureOut">
              <a:rPr lang="en-US" smtClean="0"/>
              <a:t>4/2/2022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AA6386-E94F-42B4-8697-52DD0EF8067D}" type="slidenum">
              <a:rPr lang="en-US" smtClean="0"/>
              <a:t>‹#›</a:t>
            </a:fld>
            <a:endParaRPr lang="en-US"/>
          </a:p>
        </p:txBody>
      </p:sp>
    </p:spTree>
    <p:extLst>
      <p:ext uri="{BB962C8B-B14F-4D97-AF65-F5344CB8AC3E}">
        <p14:creationId xmlns:p14="http://schemas.microsoft.com/office/powerpoint/2010/main" val="2244574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rgbClr val="FF006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5D659-9FD0-4308-9779-24E83492EF51}"/>
              </a:ext>
            </a:extLst>
          </p:cNvPr>
          <p:cNvSpPr>
            <a:spLocks noGrp="1"/>
          </p:cNvSpPr>
          <p:nvPr>
            <p:ph type="ctrTitle"/>
          </p:nvPr>
        </p:nvSpPr>
        <p:spPr/>
        <p:txBody>
          <a:bodyPr/>
          <a:lstStyle/>
          <a:p>
            <a:r>
              <a:rPr lang="en-US" dirty="0"/>
              <a:t>JAVA @11</a:t>
            </a:r>
          </a:p>
        </p:txBody>
      </p:sp>
      <p:sp>
        <p:nvSpPr>
          <p:cNvPr id="3" name="Subtitle 2">
            <a:extLst>
              <a:ext uri="{FF2B5EF4-FFF2-40B4-BE49-F238E27FC236}">
                <a16:creationId xmlns:a16="http://schemas.microsoft.com/office/drawing/2014/main" id="{118E729B-11CB-4807-BCB4-3E3B8E8A19F6}"/>
              </a:ext>
            </a:extLst>
          </p:cNvPr>
          <p:cNvSpPr>
            <a:spLocks noGrp="1"/>
          </p:cNvSpPr>
          <p:nvPr>
            <p:ph type="subTitle" idx="1"/>
          </p:nvPr>
        </p:nvSpPr>
        <p:spPr/>
        <p:txBody>
          <a:bodyPr/>
          <a:lstStyle/>
          <a:p>
            <a:r>
              <a:rPr lang="en-US" dirty="0"/>
              <a:t>Exception Handling</a:t>
            </a:r>
          </a:p>
        </p:txBody>
      </p:sp>
    </p:spTree>
    <p:extLst>
      <p:ext uri="{BB962C8B-B14F-4D97-AF65-F5344CB8AC3E}">
        <p14:creationId xmlns:p14="http://schemas.microsoft.com/office/powerpoint/2010/main" val="763898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F4FBE-044A-4FC2-ADC0-4E795F1B5B31}"/>
              </a:ext>
            </a:extLst>
          </p:cNvPr>
          <p:cNvSpPr>
            <a:spLocks noGrp="1"/>
          </p:cNvSpPr>
          <p:nvPr>
            <p:ph type="title"/>
          </p:nvPr>
        </p:nvSpPr>
        <p:spPr/>
        <p:txBody>
          <a:bodyPr/>
          <a:lstStyle/>
          <a:p>
            <a:r>
              <a:rPr lang="en-US" dirty="0"/>
              <a:t>Checked vs Unchecked</a:t>
            </a:r>
          </a:p>
        </p:txBody>
      </p:sp>
      <p:graphicFrame>
        <p:nvGraphicFramePr>
          <p:cNvPr id="4" name="Table 7">
            <a:extLst>
              <a:ext uri="{FF2B5EF4-FFF2-40B4-BE49-F238E27FC236}">
                <a16:creationId xmlns:a16="http://schemas.microsoft.com/office/drawing/2014/main" id="{37E13BDD-936C-4F61-81FC-29F4230B1FFE}"/>
              </a:ext>
            </a:extLst>
          </p:cNvPr>
          <p:cNvGraphicFramePr>
            <a:graphicFrameLocks noGrp="1"/>
          </p:cNvGraphicFramePr>
          <p:nvPr>
            <p:extLst>
              <p:ext uri="{D42A27DB-BD31-4B8C-83A1-F6EECF244321}">
                <p14:modId xmlns:p14="http://schemas.microsoft.com/office/powerpoint/2010/main" val="4025167150"/>
              </p:ext>
            </p:extLst>
          </p:nvPr>
        </p:nvGraphicFramePr>
        <p:xfrm>
          <a:off x="457200" y="1714500"/>
          <a:ext cx="8077200" cy="4400233"/>
        </p:xfrm>
        <a:graphic>
          <a:graphicData uri="http://schemas.openxmlformats.org/drawingml/2006/table">
            <a:tbl>
              <a:tblPr/>
              <a:tblGrid>
                <a:gridCol w="4038600">
                  <a:extLst>
                    <a:ext uri="{9D8B030D-6E8A-4147-A177-3AD203B41FA5}">
                      <a16:colId xmlns:a16="http://schemas.microsoft.com/office/drawing/2014/main" val="2110578419"/>
                    </a:ext>
                  </a:extLst>
                </a:gridCol>
                <a:gridCol w="4038600">
                  <a:extLst>
                    <a:ext uri="{9D8B030D-6E8A-4147-A177-3AD203B41FA5}">
                      <a16:colId xmlns:a16="http://schemas.microsoft.com/office/drawing/2014/main" val="383841871"/>
                    </a:ext>
                  </a:extLst>
                </a:gridCol>
              </a:tblGrid>
              <a:tr h="371475">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FFFF"/>
                          </a:solidFill>
                          <a:effectLst/>
                          <a:latin typeface="Arial" panose="020B0604020202020204" pitchFamily="34" charset="0"/>
                          <a:ea typeface="SimSun" panose="02010600030101010101" pitchFamily="2" charset="-122"/>
                          <a:sym typeface="Arial" panose="020B0604020202020204" pitchFamily="34" charset="0"/>
                        </a:rPr>
                        <a:t>Checked Exception</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FFFF"/>
                          </a:solidFill>
                          <a:effectLst/>
                          <a:latin typeface="Arial" panose="020B0604020202020204" pitchFamily="34" charset="0"/>
                          <a:ea typeface="SimSun" panose="02010600030101010101" pitchFamily="2" charset="-122"/>
                          <a:sym typeface="Arial" panose="020B0604020202020204" pitchFamily="34" charset="0"/>
                        </a:rPr>
                        <a:t>Unchecked Exception</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2751015013"/>
                  </a:ext>
                </a:extLst>
              </a:tr>
              <a:tr h="1187450">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rPr>
                        <a:t>At compile time, the java compiler automatically checks that a program contains handlers for checked exceptions.</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rPr>
                        <a:t>The compiler doesn’t force them to be declared in the throws clause. </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8E7"/>
                    </a:solidFill>
                  </a:tcPr>
                </a:tc>
                <a:extLst>
                  <a:ext uri="{0D108BD9-81ED-4DB2-BD59-A6C34878D82A}">
                    <a16:rowId xmlns:a16="http://schemas.microsoft.com/office/drawing/2014/main" val="3463453521"/>
                  </a:ext>
                </a:extLst>
              </a:tr>
              <a:tr h="914400">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rPr>
                        <a:t>Checked exceptions must be explicitly caught or propagated using </a:t>
                      </a:r>
                      <a:r>
                        <a:rPr kumimoji="0" lang="en-US" altLang="zh-CN" sz="1800" b="1" i="0" u="none" strike="noStrike" cap="none" normalizeH="0" baseline="0" dirty="0">
                          <a:ln>
                            <a:noFill/>
                          </a:ln>
                          <a:solidFill>
                            <a:srgbClr val="C00000"/>
                          </a:solidFill>
                          <a:effectLst/>
                          <a:latin typeface="Arial" panose="020B0604020202020204" pitchFamily="34" charset="0"/>
                          <a:ea typeface="SimSun" panose="02010600030101010101" pitchFamily="2" charset="-122"/>
                          <a:sym typeface="Arial" panose="020B0604020202020204" pitchFamily="34" charset="0"/>
                        </a:rPr>
                        <a:t>try-catch-finally</a:t>
                      </a:r>
                      <a:r>
                        <a:rPr kumimoji="0" lang="en-US" altLang="zh-CN" sz="1800" b="0" i="0" u="none" strike="noStrike" cap="none" normalizeH="0" baseline="0" dirty="0">
                          <a:ln>
                            <a:noFill/>
                          </a:ln>
                          <a:solidFill>
                            <a:srgbClr val="E36C09"/>
                          </a:solidFill>
                          <a:effectLst/>
                          <a:latin typeface="Arial" panose="020B0604020202020204" pitchFamily="34" charset="0"/>
                          <a:ea typeface="SimSun" panose="02010600030101010101" pitchFamily="2" charset="-122"/>
                          <a:sym typeface="Arial" panose="020B0604020202020204" pitchFamily="34" charset="0"/>
                        </a:rPr>
                        <a:t> </a:t>
                      </a:r>
                      <a:r>
                        <a:rPr kumimoji="0" lang="en-US" altLang="zh-CN" sz="1800" b="0" i="0" u="none" strike="noStrike" cap="none" normalizeH="0" baseline="0" dirty="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rPr>
                        <a:t>blocks</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rPr>
                        <a:t>Unchecked exceptions do not have this requirement. They don't have to be caught or declared thrown.</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582704944"/>
                  </a:ext>
                </a:extLst>
              </a:tr>
              <a:tr h="641350">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rPr>
                        <a:t>Checked exceptions in Java extend the </a:t>
                      </a:r>
                      <a:r>
                        <a:rPr kumimoji="0" lang="en-US" altLang="zh-CN" sz="1800" b="0" i="1" u="none" strike="noStrike" cap="none" normalizeH="0" baseline="0" dirty="0" err="1">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rPr>
                        <a:t>java.lang.</a:t>
                      </a:r>
                      <a:r>
                        <a:rPr kumimoji="0" lang="en-US" altLang="zh-CN" sz="1800" b="1" i="1" u="none" strike="noStrike" cap="none" normalizeH="0" baseline="0" dirty="0" err="1">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rPr>
                        <a:t>Exception</a:t>
                      </a:r>
                      <a:r>
                        <a:rPr kumimoji="0" lang="en-US" altLang="zh-CN" sz="1800" b="0" i="1" u="none" strike="noStrike" cap="none" normalizeH="0" baseline="0" dirty="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rPr>
                        <a:t> </a:t>
                      </a:r>
                      <a:r>
                        <a:rPr kumimoji="0" lang="en-US" altLang="zh-CN" sz="1800" b="0" i="0" u="none" strike="noStrike" cap="none" normalizeH="0" baseline="0" dirty="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rPr>
                        <a:t>class</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rPr>
                        <a:t>Unchecked exceptions extend the </a:t>
                      </a:r>
                      <a:r>
                        <a:rPr kumimoji="0" lang="en-US" altLang="zh-CN" sz="1800" b="0" i="1" u="none" strike="noStrike" cap="none" normalizeH="0" baseline="0" dirty="0" err="1">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rPr>
                        <a:t>java.lang.</a:t>
                      </a:r>
                      <a:r>
                        <a:rPr kumimoji="0" lang="en-US" altLang="zh-CN" sz="1800" b="1" i="1" u="none" strike="noStrike" cap="none" normalizeH="0" baseline="0" dirty="0" err="1">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rPr>
                        <a:t>RuntimeException</a:t>
                      </a:r>
                      <a:r>
                        <a:rPr kumimoji="0" lang="en-US" altLang="zh-CN" sz="1800" b="0" i="0" u="none" strike="noStrike" cap="none" normalizeH="0" baseline="0" dirty="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rPr>
                        <a:t>. </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8E7"/>
                    </a:solidFill>
                  </a:tcPr>
                </a:tc>
                <a:extLst>
                  <a:ext uri="{0D108BD9-81ED-4DB2-BD59-A6C34878D82A}">
                    <a16:rowId xmlns:a16="http://schemas.microsoft.com/office/drawing/2014/main" val="3075250064"/>
                  </a:ext>
                </a:extLst>
              </a:tr>
              <a:tr h="914400">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rPr>
                        <a:t>Exception handling is mandated by JVM for these exceptions</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rPr>
                        <a:t>It is not advisable to catch these exceptions since it might make the code unstable.</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1483510954"/>
                  </a:ext>
                </a:extLst>
              </a:tr>
              <a:tr h="369888">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rPr>
                        <a:t>Example: </a:t>
                      </a:r>
                      <a:r>
                        <a:rPr kumimoji="0" lang="en-US" altLang="zh-CN" sz="1800" b="1" i="0" u="none" strike="noStrike" cap="none" normalizeH="0" baseline="0" dirty="0" err="1">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rPr>
                        <a:t>IOException</a:t>
                      </a:r>
                      <a:endParaRPr kumimoji="0" lang="en-US" altLang="zh-CN" sz="1800" b="1" i="0" u="none" strike="noStrike" cap="none" normalizeH="0" baseline="0" dirty="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rPr>
                        <a:t>Example: </a:t>
                      </a:r>
                      <a:r>
                        <a:rPr kumimoji="0" lang="en-US" altLang="zh-CN" sz="1800" b="1" i="0" u="none" strike="noStrike" cap="none" normalizeH="0" baseline="0" dirty="0" err="1">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rPr>
                        <a:t>NullPointerException</a:t>
                      </a:r>
                      <a:endParaRPr kumimoji="0" lang="en-US" altLang="zh-CN" sz="1800" b="1" i="0" u="none" strike="noStrike" cap="none" normalizeH="0" baseline="0" dirty="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8E7"/>
                    </a:solidFill>
                  </a:tcPr>
                </a:tc>
                <a:extLst>
                  <a:ext uri="{0D108BD9-81ED-4DB2-BD59-A6C34878D82A}">
                    <a16:rowId xmlns:a16="http://schemas.microsoft.com/office/drawing/2014/main" val="275868326"/>
                  </a:ext>
                </a:extLst>
              </a:tr>
            </a:tbl>
          </a:graphicData>
        </a:graphic>
      </p:graphicFrame>
    </p:spTree>
    <p:extLst>
      <p:ext uri="{BB962C8B-B14F-4D97-AF65-F5344CB8AC3E}">
        <p14:creationId xmlns:p14="http://schemas.microsoft.com/office/powerpoint/2010/main" val="2055118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019CB-DC45-46FF-A055-0B48FE7DFE07}"/>
              </a:ext>
            </a:extLst>
          </p:cNvPr>
          <p:cNvSpPr>
            <a:spLocks noGrp="1"/>
          </p:cNvSpPr>
          <p:nvPr>
            <p:ph type="title"/>
          </p:nvPr>
        </p:nvSpPr>
        <p:spPr/>
        <p:txBody>
          <a:bodyPr/>
          <a:lstStyle/>
          <a:p>
            <a:r>
              <a:rPr lang="en-US" dirty="0"/>
              <a:t>Checked Exception</a:t>
            </a:r>
          </a:p>
        </p:txBody>
      </p:sp>
      <p:graphicFrame>
        <p:nvGraphicFramePr>
          <p:cNvPr id="4" name="Content Placeholder 3">
            <a:extLst>
              <a:ext uri="{FF2B5EF4-FFF2-40B4-BE49-F238E27FC236}">
                <a16:creationId xmlns:a16="http://schemas.microsoft.com/office/drawing/2014/main" id="{82D9F0D5-F2BF-43F4-A8F6-7119189FE183}"/>
              </a:ext>
            </a:extLst>
          </p:cNvPr>
          <p:cNvGraphicFramePr>
            <a:graphicFrameLocks noGrp="1"/>
          </p:cNvGraphicFramePr>
          <p:nvPr>
            <p:ph idx="1"/>
            <p:extLst>
              <p:ext uri="{D42A27DB-BD31-4B8C-83A1-F6EECF244321}">
                <p14:modId xmlns:p14="http://schemas.microsoft.com/office/powerpoint/2010/main" val="1206357099"/>
              </p:ext>
            </p:extLst>
          </p:nvPr>
        </p:nvGraphicFramePr>
        <p:xfrm>
          <a:off x="406400" y="1643063"/>
          <a:ext cx="8280400" cy="3205480"/>
        </p:xfrm>
        <a:graphic>
          <a:graphicData uri="http://schemas.openxmlformats.org/drawingml/2006/table">
            <a:tbl>
              <a:tblPr firstRow="1" bandRow="1">
                <a:tableStyleId>{F5AB1C69-6EDB-4FF4-983F-18BD219EF322}</a:tableStyleId>
              </a:tblPr>
              <a:tblGrid>
                <a:gridCol w="3363742">
                  <a:extLst>
                    <a:ext uri="{9D8B030D-6E8A-4147-A177-3AD203B41FA5}">
                      <a16:colId xmlns:a16="http://schemas.microsoft.com/office/drawing/2014/main" val="3025302832"/>
                    </a:ext>
                  </a:extLst>
                </a:gridCol>
                <a:gridCol w="4916658">
                  <a:extLst>
                    <a:ext uri="{9D8B030D-6E8A-4147-A177-3AD203B41FA5}">
                      <a16:colId xmlns:a16="http://schemas.microsoft.com/office/drawing/2014/main" val="1346041961"/>
                    </a:ext>
                  </a:extLst>
                </a:gridCol>
              </a:tblGrid>
              <a:tr h="370840">
                <a:tc>
                  <a:txBody>
                    <a:bodyPr/>
                    <a:lstStyle/>
                    <a:p>
                      <a:r>
                        <a:rPr lang="en-US" dirty="0" err="1"/>
                        <a:t>CheckedException</a:t>
                      </a:r>
                      <a:endParaRPr lang="en-US" dirty="0"/>
                    </a:p>
                  </a:txBody>
                  <a:tcPr/>
                </a:tc>
                <a:tc>
                  <a:txBody>
                    <a:bodyPr/>
                    <a:lstStyle/>
                    <a:p>
                      <a:r>
                        <a:rPr lang="en-US" dirty="0"/>
                        <a:t>Description</a:t>
                      </a:r>
                    </a:p>
                  </a:txBody>
                  <a:tcPr/>
                </a:tc>
                <a:extLst>
                  <a:ext uri="{0D108BD9-81ED-4DB2-BD59-A6C34878D82A}">
                    <a16:rowId xmlns:a16="http://schemas.microsoft.com/office/drawing/2014/main" val="1161671618"/>
                  </a:ext>
                </a:extLst>
              </a:tr>
              <a:tr h="370840">
                <a:tc>
                  <a:txBody>
                    <a:bodyPr/>
                    <a:lstStyle/>
                    <a:p>
                      <a:r>
                        <a:rPr lang="en-US" b="1" dirty="0" err="1"/>
                        <a:t>IOException</a:t>
                      </a:r>
                      <a:endParaRPr lang="en-US" b="1" dirty="0"/>
                    </a:p>
                  </a:txBody>
                  <a:tcPr/>
                </a:tc>
                <a:tc>
                  <a:txBody>
                    <a:bodyPr/>
                    <a:lstStyle/>
                    <a:p>
                      <a:r>
                        <a:rPr lang="en-US" sz="1800" b="0" i="0" kern="1200" dirty="0">
                          <a:solidFill>
                            <a:schemeClr val="dk1"/>
                          </a:solidFill>
                          <a:effectLst/>
                          <a:latin typeface="+mn-lt"/>
                          <a:ea typeface="+mn-ea"/>
                          <a:cs typeface="+mn-cs"/>
                        </a:rPr>
                        <a:t>Signals that an I/O exception of some sort has occurred.</a:t>
                      </a:r>
                      <a:endParaRPr lang="en-US" dirty="0"/>
                    </a:p>
                  </a:txBody>
                  <a:tcPr/>
                </a:tc>
                <a:extLst>
                  <a:ext uri="{0D108BD9-81ED-4DB2-BD59-A6C34878D82A}">
                    <a16:rowId xmlns:a16="http://schemas.microsoft.com/office/drawing/2014/main" val="105122689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t>InterruptedException</a:t>
                      </a:r>
                      <a:endParaRPr lang="en-US" b="1" dirty="0"/>
                    </a:p>
                  </a:txBody>
                  <a:tcPr/>
                </a:tc>
                <a:tc>
                  <a:txBody>
                    <a:bodyPr/>
                    <a:lstStyle/>
                    <a:p>
                      <a:r>
                        <a:rPr lang="en-US" sz="1800" b="0" i="0" kern="1200" dirty="0">
                          <a:solidFill>
                            <a:schemeClr val="dk1"/>
                          </a:solidFill>
                          <a:effectLst/>
                          <a:latin typeface="+mn-lt"/>
                          <a:ea typeface="+mn-ea"/>
                          <a:cs typeface="+mn-cs"/>
                        </a:rPr>
                        <a:t>Thrown when a thread is waiting, sleeping, or otherwise occupied, and the thread is interrupted, either before or during the activity.</a:t>
                      </a:r>
                      <a:endParaRPr lang="en-US" dirty="0"/>
                    </a:p>
                  </a:txBody>
                  <a:tcPr/>
                </a:tc>
                <a:extLst>
                  <a:ext uri="{0D108BD9-81ED-4DB2-BD59-A6C34878D82A}">
                    <a16:rowId xmlns:a16="http://schemas.microsoft.com/office/drawing/2014/main" val="29021107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t>ParseException</a:t>
                      </a:r>
                      <a:endParaRPr lang="en-US" b="1" dirty="0"/>
                    </a:p>
                  </a:txBody>
                  <a:tcPr/>
                </a:tc>
                <a:tc>
                  <a:txBody>
                    <a:bodyPr/>
                    <a:lstStyle/>
                    <a:p>
                      <a:r>
                        <a:rPr lang="en-US" sz="1800" b="0" i="0" kern="1200" dirty="0">
                          <a:solidFill>
                            <a:schemeClr val="dk1"/>
                          </a:solidFill>
                          <a:effectLst/>
                          <a:latin typeface="+mn-lt"/>
                          <a:ea typeface="+mn-ea"/>
                          <a:cs typeface="+mn-cs"/>
                        </a:rPr>
                        <a:t>Signals that an error has been reached unexpectedly while parsing.</a:t>
                      </a:r>
                      <a:endParaRPr lang="en-US" dirty="0"/>
                    </a:p>
                  </a:txBody>
                  <a:tcPr/>
                </a:tc>
                <a:extLst>
                  <a:ext uri="{0D108BD9-81ED-4DB2-BD59-A6C34878D82A}">
                    <a16:rowId xmlns:a16="http://schemas.microsoft.com/office/drawing/2014/main" val="14014780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t>SQLException</a:t>
                      </a:r>
                      <a:endParaRPr lang="en-US" b="1" dirty="0"/>
                    </a:p>
                  </a:txBody>
                  <a:tcPr/>
                </a:tc>
                <a:tc>
                  <a:txBody>
                    <a:bodyPr/>
                    <a:lstStyle/>
                    <a:p>
                      <a:r>
                        <a:rPr lang="en-US" sz="1800" b="0" i="0" kern="1200" dirty="0">
                          <a:solidFill>
                            <a:schemeClr val="dk1"/>
                          </a:solidFill>
                          <a:effectLst/>
                          <a:latin typeface="+mn-lt"/>
                          <a:ea typeface="+mn-ea"/>
                          <a:cs typeface="+mn-cs"/>
                        </a:rPr>
                        <a:t>An exception that provides information on a database access error or other errors.</a:t>
                      </a:r>
                      <a:endParaRPr lang="en-US" dirty="0"/>
                    </a:p>
                  </a:txBody>
                  <a:tcPr/>
                </a:tc>
                <a:extLst>
                  <a:ext uri="{0D108BD9-81ED-4DB2-BD59-A6C34878D82A}">
                    <a16:rowId xmlns:a16="http://schemas.microsoft.com/office/drawing/2014/main" val="2641201763"/>
                  </a:ext>
                </a:extLst>
              </a:tr>
            </a:tbl>
          </a:graphicData>
        </a:graphic>
      </p:graphicFrame>
    </p:spTree>
    <p:extLst>
      <p:ext uri="{BB962C8B-B14F-4D97-AF65-F5344CB8AC3E}">
        <p14:creationId xmlns:p14="http://schemas.microsoft.com/office/powerpoint/2010/main" val="592366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5CA6-5802-4BDE-AD70-A5DBFBC7D851}"/>
              </a:ext>
            </a:extLst>
          </p:cNvPr>
          <p:cNvSpPr>
            <a:spLocks noGrp="1"/>
          </p:cNvSpPr>
          <p:nvPr>
            <p:ph type="title"/>
          </p:nvPr>
        </p:nvSpPr>
        <p:spPr/>
        <p:txBody>
          <a:bodyPr/>
          <a:lstStyle/>
          <a:p>
            <a:r>
              <a:rPr lang="en-US" dirty="0"/>
              <a:t>Uncheck Exception</a:t>
            </a:r>
          </a:p>
        </p:txBody>
      </p:sp>
      <p:graphicFrame>
        <p:nvGraphicFramePr>
          <p:cNvPr id="4" name="Content Placeholder 3">
            <a:extLst>
              <a:ext uri="{FF2B5EF4-FFF2-40B4-BE49-F238E27FC236}">
                <a16:creationId xmlns:a16="http://schemas.microsoft.com/office/drawing/2014/main" id="{897EEE8E-CFC7-46AA-B309-0F6EB4E7ADC8}"/>
              </a:ext>
            </a:extLst>
          </p:cNvPr>
          <p:cNvGraphicFramePr>
            <a:graphicFrameLocks noGrp="1"/>
          </p:cNvGraphicFramePr>
          <p:nvPr>
            <p:ph idx="1"/>
            <p:extLst>
              <p:ext uri="{D42A27DB-BD31-4B8C-83A1-F6EECF244321}">
                <p14:modId xmlns:p14="http://schemas.microsoft.com/office/powerpoint/2010/main" val="3087135854"/>
              </p:ext>
            </p:extLst>
          </p:nvPr>
        </p:nvGraphicFramePr>
        <p:xfrm>
          <a:off x="406400" y="1643063"/>
          <a:ext cx="8280400" cy="3205480"/>
        </p:xfrm>
        <a:graphic>
          <a:graphicData uri="http://schemas.openxmlformats.org/drawingml/2006/table">
            <a:tbl>
              <a:tblPr firstRow="1" bandRow="1">
                <a:tableStyleId>{F5AB1C69-6EDB-4FF4-983F-18BD219EF322}</a:tableStyleId>
              </a:tblPr>
              <a:tblGrid>
                <a:gridCol w="3448148">
                  <a:extLst>
                    <a:ext uri="{9D8B030D-6E8A-4147-A177-3AD203B41FA5}">
                      <a16:colId xmlns:a16="http://schemas.microsoft.com/office/drawing/2014/main" val="3025302832"/>
                    </a:ext>
                  </a:extLst>
                </a:gridCol>
                <a:gridCol w="4832252">
                  <a:extLst>
                    <a:ext uri="{9D8B030D-6E8A-4147-A177-3AD203B41FA5}">
                      <a16:colId xmlns:a16="http://schemas.microsoft.com/office/drawing/2014/main" val="1346041961"/>
                    </a:ext>
                  </a:extLst>
                </a:gridCol>
              </a:tblGrid>
              <a:tr h="370840">
                <a:tc>
                  <a:txBody>
                    <a:bodyPr/>
                    <a:lstStyle/>
                    <a:p>
                      <a:r>
                        <a:rPr lang="en-US" dirty="0" err="1"/>
                        <a:t>UnCheckedException</a:t>
                      </a:r>
                      <a:endParaRPr lang="en-US" dirty="0"/>
                    </a:p>
                  </a:txBody>
                  <a:tcPr/>
                </a:tc>
                <a:tc>
                  <a:txBody>
                    <a:bodyPr/>
                    <a:lstStyle/>
                    <a:p>
                      <a:r>
                        <a:rPr lang="en-US" dirty="0"/>
                        <a:t>Description</a:t>
                      </a:r>
                    </a:p>
                  </a:txBody>
                  <a:tcPr/>
                </a:tc>
                <a:extLst>
                  <a:ext uri="{0D108BD9-81ED-4DB2-BD59-A6C34878D82A}">
                    <a16:rowId xmlns:a16="http://schemas.microsoft.com/office/drawing/2014/main" val="1161671618"/>
                  </a:ext>
                </a:extLst>
              </a:tr>
              <a:tr h="370840">
                <a:tc>
                  <a:txBody>
                    <a:bodyPr/>
                    <a:lstStyle/>
                    <a:p>
                      <a:r>
                        <a:rPr lang="en-US" b="1" dirty="0" err="1"/>
                        <a:t>ArithmeticException</a:t>
                      </a:r>
                      <a:endParaRPr lang="en-US" b="1" dirty="0"/>
                    </a:p>
                  </a:txBody>
                  <a:tcPr/>
                </a:tc>
                <a:tc>
                  <a:txBody>
                    <a:bodyPr/>
                    <a:lstStyle/>
                    <a:p>
                      <a:r>
                        <a:rPr lang="en-US" sz="1800" b="0" i="0" kern="1200" dirty="0">
                          <a:solidFill>
                            <a:schemeClr val="dk1"/>
                          </a:solidFill>
                          <a:effectLst/>
                          <a:latin typeface="+mn-lt"/>
                          <a:ea typeface="+mn-ea"/>
                          <a:cs typeface="+mn-cs"/>
                        </a:rPr>
                        <a:t>Thrown when an exceptional arithmetic condition has occurred.</a:t>
                      </a:r>
                      <a:endParaRPr lang="en-US" dirty="0"/>
                    </a:p>
                  </a:txBody>
                  <a:tcPr/>
                </a:tc>
                <a:extLst>
                  <a:ext uri="{0D108BD9-81ED-4DB2-BD59-A6C34878D82A}">
                    <a16:rowId xmlns:a16="http://schemas.microsoft.com/office/drawing/2014/main" val="105122689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t>ClassCastException</a:t>
                      </a:r>
                      <a:endParaRPr lang="en-US" b="1" dirty="0"/>
                    </a:p>
                  </a:txBody>
                  <a:tcPr/>
                </a:tc>
                <a:tc>
                  <a:txBody>
                    <a:bodyPr/>
                    <a:lstStyle/>
                    <a:p>
                      <a:r>
                        <a:rPr lang="en-US" sz="1800" b="0" i="0" kern="1200" dirty="0">
                          <a:solidFill>
                            <a:schemeClr val="dk1"/>
                          </a:solidFill>
                          <a:effectLst/>
                          <a:latin typeface="+mn-lt"/>
                          <a:ea typeface="+mn-ea"/>
                          <a:cs typeface="+mn-cs"/>
                        </a:rPr>
                        <a:t>Thrown to indicate that the code has attempted to cast an object to a subclass of which it is not an instance.</a:t>
                      </a:r>
                      <a:endParaRPr lang="en-US" dirty="0"/>
                    </a:p>
                  </a:txBody>
                  <a:tcPr/>
                </a:tc>
                <a:extLst>
                  <a:ext uri="{0D108BD9-81ED-4DB2-BD59-A6C34878D82A}">
                    <a16:rowId xmlns:a16="http://schemas.microsoft.com/office/drawing/2014/main" val="29021107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t>NullPointerException</a:t>
                      </a:r>
                      <a:endParaRPr lang="en-US" b="1" dirty="0"/>
                    </a:p>
                  </a:txBody>
                  <a:tcPr/>
                </a:tc>
                <a:tc>
                  <a:txBody>
                    <a:bodyPr/>
                    <a:lstStyle/>
                    <a:p>
                      <a:r>
                        <a:rPr lang="en-US" sz="1800" b="0" i="0" kern="1200" dirty="0">
                          <a:solidFill>
                            <a:schemeClr val="dk1"/>
                          </a:solidFill>
                          <a:effectLst/>
                          <a:latin typeface="+mn-lt"/>
                          <a:ea typeface="+mn-ea"/>
                          <a:cs typeface="+mn-cs"/>
                        </a:rPr>
                        <a:t>Thrown when an application attempts to use </a:t>
                      </a:r>
                      <a:r>
                        <a:rPr lang="en-US" dirty="0"/>
                        <a:t>null</a:t>
                      </a:r>
                      <a:r>
                        <a:rPr lang="en-US" sz="1800" b="0" i="0" kern="1200" dirty="0">
                          <a:solidFill>
                            <a:schemeClr val="dk1"/>
                          </a:solidFill>
                          <a:effectLst/>
                          <a:latin typeface="+mn-lt"/>
                          <a:ea typeface="+mn-ea"/>
                          <a:cs typeface="+mn-cs"/>
                        </a:rPr>
                        <a:t> in a case where an object is required. </a:t>
                      </a:r>
                      <a:endParaRPr lang="en-US" dirty="0"/>
                    </a:p>
                  </a:txBody>
                  <a:tcPr/>
                </a:tc>
                <a:extLst>
                  <a:ext uri="{0D108BD9-81ED-4DB2-BD59-A6C34878D82A}">
                    <a16:rowId xmlns:a16="http://schemas.microsoft.com/office/drawing/2014/main" val="14014780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t>ArrayIndexOutOfBoundsException</a:t>
                      </a:r>
                      <a:endParaRPr lang="en-US" b="1" dirty="0"/>
                    </a:p>
                  </a:txBody>
                  <a:tcPr/>
                </a:tc>
                <a:tc>
                  <a:txBody>
                    <a:bodyPr/>
                    <a:lstStyle/>
                    <a:p>
                      <a:r>
                        <a:rPr lang="en-US" sz="1800" b="0" i="0" kern="1200" dirty="0">
                          <a:solidFill>
                            <a:schemeClr val="dk1"/>
                          </a:solidFill>
                          <a:effectLst/>
                          <a:latin typeface="+mn-lt"/>
                          <a:ea typeface="+mn-ea"/>
                          <a:cs typeface="+mn-cs"/>
                        </a:rPr>
                        <a:t>Thrown to indicate that an array has been accessed with an illegal index.</a:t>
                      </a:r>
                      <a:endParaRPr lang="en-US" dirty="0"/>
                    </a:p>
                  </a:txBody>
                  <a:tcPr/>
                </a:tc>
                <a:extLst>
                  <a:ext uri="{0D108BD9-81ED-4DB2-BD59-A6C34878D82A}">
                    <a16:rowId xmlns:a16="http://schemas.microsoft.com/office/drawing/2014/main" val="2641201763"/>
                  </a:ext>
                </a:extLst>
              </a:tr>
            </a:tbl>
          </a:graphicData>
        </a:graphic>
      </p:graphicFrame>
    </p:spTree>
    <p:extLst>
      <p:ext uri="{BB962C8B-B14F-4D97-AF65-F5344CB8AC3E}">
        <p14:creationId xmlns:p14="http://schemas.microsoft.com/office/powerpoint/2010/main" val="3765873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C824B-5080-436A-9BA1-B3E63D9AB1F8}"/>
              </a:ext>
            </a:extLst>
          </p:cNvPr>
          <p:cNvSpPr>
            <a:spLocks noGrp="1"/>
          </p:cNvSpPr>
          <p:nvPr>
            <p:ph type="title"/>
          </p:nvPr>
        </p:nvSpPr>
        <p:spPr/>
        <p:txBody>
          <a:bodyPr/>
          <a:lstStyle/>
          <a:p>
            <a:r>
              <a:rPr lang="en-US" dirty="0"/>
              <a:t>Exception Handling</a:t>
            </a:r>
          </a:p>
        </p:txBody>
      </p:sp>
      <p:sp>
        <p:nvSpPr>
          <p:cNvPr id="4" name="TextBox 5">
            <a:extLst>
              <a:ext uri="{FF2B5EF4-FFF2-40B4-BE49-F238E27FC236}">
                <a16:creationId xmlns:a16="http://schemas.microsoft.com/office/drawing/2014/main" id="{C3F8C91C-E100-4155-B0C2-CD4755784604}"/>
              </a:ext>
            </a:extLst>
          </p:cNvPr>
          <p:cNvSpPr>
            <a:spLocks noChangeArrowheads="1"/>
          </p:cNvSpPr>
          <p:nvPr/>
        </p:nvSpPr>
        <p:spPr bwMode="auto">
          <a:xfrm>
            <a:off x="609600" y="1760808"/>
            <a:ext cx="8001000" cy="1200150"/>
          </a:xfrm>
          <a:prstGeom prst="rect">
            <a:avLst/>
          </a:prstGeom>
          <a:gradFill rotWithShape="1">
            <a:gsLst>
              <a:gs pos="0">
                <a:srgbClr val="FFA5A3"/>
              </a:gs>
              <a:gs pos="34999">
                <a:srgbClr val="FFBEBE"/>
              </a:gs>
              <a:gs pos="100000">
                <a:srgbClr val="FFE6E6"/>
              </a:gs>
            </a:gsLst>
            <a:lin ang="16200000" scaled="1"/>
          </a:gradFill>
          <a:ln w="9525" cap="flat" cmpd="sng">
            <a:solidFill>
              <a:schemeClr val="accent2"/>
            </a:solidFill>
            <a:miter lim="800000"/>
            <a:headEnd/>
            <a:tailEnd/>
          </a:ln>
        </p:spPr>
        <p:txBody>
          <a:bodyPr wrap="square">
            <a:spAutoFit/>
          </a:bodyPr>
          <a:lstStyle/>
          <a:p>
            <a:r>
              <a:rPr lang="en-US" altLang="en-US" b="1" dirty="0">
                <a:solidFill>
                  <a:srgbClr val="000000"/>
                </a:solidFill>
              </a:rPr>
              <a:t>How can Exception be handled?</a:t>
            </a:r>
          </a:p>
          <a:p>
            <a:endParaRPr lang="en-US" altLang="en-US" dirty="0">
              <a:solidFill>
                <a:srgbClr val="000000"/>
              </a:solidFill>
            </a:endParaRPr>
          </a:p>
          <a:p>
            <a:pPr lvl="1"/>
            <a:r>
              <a:rPr lang="en-US" altLang="en-US" b="0" dirty="0">
                <a:solidFill>
                  <a:srgbClr val="000000"/>
                </a:solidFill>
              </a:rPr>
              <a:t>Exception can be handled using a </a:t>
            </a:r>
            <a:r>
              <a:rPr lang="en-US" altLang="en-US" dirty="0">
                <a:solidFill>
                  <a:srgbClr val="000000"/>
                </a:solidFill>
              </a:rPr>
              <a:t>exception</a:t>
            </a:r>
            <a:r>
              <a:rPr lang="en-US" altLang="en-US" b="0" dirty="0">
                <a:solidFill>
                  <a:srgbClr val="000000"/>
                </a:solidFill>
              </a:rPr>
              <a:t> </a:t>
            </a:r>
            <a:r>
              <a:rPr lang="en-US" altLang="en-US" dirty="0">
                <a:solidFill>
                  <a:srgbClr val="000000"/>
                </a:solidFill>
              </a:rPr>
              <a:t>handler</a:t>
            </a:r>
            <a:r>
              <a:rPr lang="en-US" altLang="en-US" b="0" dirty="0">
                <a:solidFill>
                  <a:srgbClr val="000000"/>
                </a:solidFill>
              </a:rPr>
              <a:t>.</a:t>
            </a:r>
          </a:p>
          <a:p>
            <a:endParaRPr lang="en-US" altLang="en-US" dirty="0">
              <a:solidFill>
                <a:srgbClr val="000000"/>
              </a:solidFill>
            </a:endParaRPr>
          </a:p>
        </p:txBody>
      </p:sp>
      <p:sp>
        <p:nvSpPr>
          <p:cNvPr id="5" name="TextBox 6">
            <a:extLst>
              <a:ext uri="{FF2B5EF4-FFF2-40B4-BE49-F238E27FC236}">
                <a16:creationId xmlns:a16="http://schemas.microsoft.com/office/drawing/2014/main" id="{4AE77782-66D6-4C3B-9D3D-3A2B9743B4C9}"/>
              </a:ext>
            </a:extLst>
          </p:cNvPr>
          <p:cNvSpPr>
            <a:spLocks noChangeArrowheads="1"/>
          </p:cNvSpPr>
          <p:nvPr/>
        </p:nvSpPr>
        <p:spPr bwMode="auto">
          <a:xfrm>
            <a:off x="609600" y="3200400"/>
            <a:ext cx="8001000" cy="1076325"/>
          </a:xfrm>
          <a:prstGeom prst="rect">
            <a:avLst/>
          </a:prstGeom>
          <a:gradFill rotWithShape="1">
            <a:gsLst>
              <a:gs pos="0">
                <a:srgbClr val="D9FDA5"/>
              </a:gs>
              <a:gs pos="34999">
                <a:srgbClr val="E3FEBF"/>
              </a:gs>
              <a:gs pos="100000">
                <a:srgbClr val="F4FEE6"/>
              </a:gs>
            </a:gsLst>
            <a:lin ang="16200000" scaled="1"/>
          </a:gradFill>
          <a:ln w="9525" cap="flat" cmpd="sng">
            <a:solidFill>
              <a:srgbClr val="9BBB59"/>
            </a:solidFill>
            <a:miter lim="800000"/>
            <a:headEnd/>
            <a:tailEnd/>
          </a:ln>
        </p:spPr>
        <p:txBody>
          <a:bodyPr>
            <a:spAutoFit/>
          </a:bodyPr>
          <a:lstStyle/>
          <a:p>
            <a:pPr>
              <a:spcBef>
                <a:spcPts val="1200"/>
              </a:spcBef>
            </a:pPr>
            <a:r>
              <a:rPr lang="en-US" altLang="en-US" b="1" dirty="0">
                <a:solidFill>
                  <a:srgbClr val="000000"/>
                </a:solidFill>
              </a:rPr>
              <a:t>What is a Exception Handler?</a:t>
            </a:r>
          </a:p>
          <a:p>
            <a:pPr lvl="1">
              <a:spcBef>
                <a:spcPts val="1200"/>
              </a:spcBef>
            </a:pPr>
            <a:r>
              <a:rPr lang="en-US" altLang="en-US" b="0" dirty="0">
                <a:solidFill>
                  <a:srgbClr val="000000"/>
                </a:solidFill>
              </a:rPr>
              <a:t>A set of code which can handle an error conditions in a program systematically by taking necessary action</a:t>
            </a:r>
            <a:endParaRPr lang="en-US" altLang="en-US" dirty="0">
              <a:solidFill>
                <a:srgbClr val="000000"/>
              </a:solidFill>
            </a:endParaRPr>
          </a:p>
        </p:txBody>
      </p:sp>
      <p:sp>
        <p:nvSpPr>
          <p:cNvPr id="6" name="Rectangle 7">
            <a:extLst>
              <a:ext uri="{FF2B5EF4-FFF2-40B4-BE49-F238E27FC236}">
                <a16:creationId xmlns:a16="http://schemas.microsoft.com/office/drawing/2014/main" id="{0A32C720-667C-4BA8-9CCA-C227186428F0}"/>
              </a:ext>
            </a:extLst>
          </p:cNvPr>
          <p:cNvSpPr>
            <a:spLocks noChangeArrowheads="1"/>
          </p:cNvSpPr>
          <p:nvPr/>
        </p:nvSpPr>
        <p:spPr bwMode="auto">
          <a:xfrm>
            <a:off x="609600" y="4476700"/>
            <a:ext cx="8001000" cy="1231900"/>
          </a:xfrm>
          <a:prstGeom prst="rect">
            <a:avLst/>
          </a:prstGeom>
          <a:gradFill rotWithShape="1">
            <a:gsLst>
              <a:gs pos="0">
                <a:srgbClr val="C8B3E9"/>
              </a:gs>
              <a:gs pos="34999">
                <a:srgbClr val="D9CAEE"/>
              </a:gs>
              <a:gs pos="100000">
                <a:srgbClr val="EFE8FA"/>
              </a:gs>
            </a:gsLst>
            <a:lin ang="16200000" scaled="1"/>
          </a:gradFill>
          <a:ln w="9525" cap="flat" cmpd="sng">
            <a:solidFill>
              <a:srgbClr val="8064A2"/>
            </a:solidFill>
            <a:miter lim="800000"/>
            <a:headEnd/>
            <a:tailEnd/>
          </a:ln>
        </p:spPr>
        <p:txBody>
          <a:bodyPr wrap="square">
            <a:spAutoFit/>
          </a:bodyPr>
          <a:lstStyle/>
          <a:p>
            <a:pPr>
              <a:spcBef>
                <a:spcPts val="1200"/>
              </a:spcBef>
            </a:pPr>
            <a:r>
              <a:rPr lang="en-US" altLang="en-US" b="1" dirty="0">
                <a:solidFill>
                  <a:srgbClr val="000000"/>
                </a:solidFill>
              </a:rPr>
              <a:t>Exception Handling Techniques:</a:t>
            </a:r>
          </a:p>
          <a:p>
            <a:pPr lvl="1">
              <a:spcBef>
                <a:spcPts val="1200"/>
              </a:spcBef>
              <a:buFont typeface="Wingdings" panose="05000000000000000000" pitchFamily="2" charset="2"/>
              <a:buChar char="§"/>
            </a:pPr>
            <a:r>
              <a:rPr lang="en-US" altLang="en-US" dirty="0">
                <a:solidFill>
                  <a:srgbClr val="000000"/>
                </a:solidFill>
              </a:rPr>
              <a:t> Option I: </a:t>
            </a:r>
            <a:r>
              <a:rPr lang="en-US" altLang="en-US" b="0" dirty="0">
                <a:solidFill>
                  <a:srgbClr val="000000"/>
                </a:solidFill>
              </a:rPr>
              <a:t> try-catch-finally</a:t>
            </a:r>
          </a:p>
          <a:p>
            <a:pPr lvl="1">
              <a:spcBef>
                <a:spcPts val="1200"/>
              </a:spcBef>
              <a:buFont typeface="Wingdings" panose="05000000000000000000" pitchFamily="2" charset="2"/>
              <a:buChar char="§"/>
            </a:pPr>
            <a:r>
              <a:rPr lang="en-US" altLang="en-US" b="0" dirty="0">
                <a:solidFill>
                  <a:srgbClr val="000000"/>
                </a:solidFill>
              </a:rPr>
              <a:t> </a:t>
            </a:r>
            <a:r>
              <a:rPr lang="en-US" altLang="en-US" dirty="0">
                <a:solidFill>
                  <a:srgbClr val="000000"/>
                </a:solidFill>
              </a:rPr>
              <a:t>Option II: </a:t>
            </a:r>
            <a:r>
              <a:rPr lang="en-US" altLang="en-US" b="0" dirty="0">
                <a:solidFill>
                  <a:srgbClr val="000000"/>
                </a:solidFill>
              </a:rPr>
              <a:t>throws.</a:t>
            </a:r>
            <a:endParaRPr lang="en-US" altLang="en-US" dirty="0"/>
          </a:p>
        </p:txBody>
      </p:sp>
    </p:spTree>
    <p:extLst>
      <p:ext uri="{BB962C8B-B14F-4D97-AF65-F5344CB8AC3E}">
        <p14:creationId xmlns:p14="http://schemas.microsoft.com/office/powerpoint/2010/main" val="308091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6" grpId="0" bldLvl="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E9219-62BC-4108-9EAE-3D00009C823D}"/>
              </a:ext>
            </a:extLst>
          </p:cNvPr>
          <p:cNvSpPr>
            <a:spLocks noGrp="1"/>
          </p:cNvSpPr>
          <p:nvPr>
            <p:ph type="title"/>
          </p:nvPr>
        </p:nvSpPr>
        <p:spPr/>
        <p:txBody>
          <a:bodyPr/>
          <a:lstStyle/>
          <a:p>
            <a:r>
              <a:rPr lang="en-US" dirty="0"/>
              <a:t>Option I – try, catch &amp; finally</a:t>
            </a:r>
          </a:p>
        </p:txBody>
      </p:sp>
      <p:sp>
        <p:nvSpPr>
          <p:cNvPr id="3" name="Content Placeholder 2">
            <a:extLst>
              <a:ext uri="{FF2B5EF4-FFF2-40B4-BE49-F238E27FC236}">
                <a16:creationId xmlns:a16="http://schemas.microsoft.com/office/drawing/2014/main" id="{958A3118-5933-4F01-824F-6E6238CE9DB3}"/>
              </a:ext>
            </a:extLst>
          </p:cNvPr>
          <p:cNvSpPr>
            <a:spLocks noGrp="1"/>
          </p:cNvSpPr>
          <p:nvPr>
            <p:ph idx="1"/>
          </p:nvPr>
        </p:nvSpPr>
        <p:spPr/>
        <p:txBody>
          <a:bodyPr>
            <a:normAutofit/>
          </a:bodyPr>
          <a:lstStyle/>
          <a:p>
            <a:pPr marL="0" indent="0">
              <a:spcBef>
                <a:spcPts val="1200"/>
              </a:spcBef>
              <a:buNone/>
            </a:pPr>
            <a:r>
              <a:rPr lang="en-US" altLang="en-US" sz="1800" b="1" dirty="0">
                <a:solidFill>
                  <a:srgbClr val="000000"/>
                </a:solidFill>
              </a:rPr>
              <a:t>try-catch</a:t>
            </a:r>
          </a:p>
          <a:p>
            <a:pPr marL="0" lvl="1" indent="0">
              <a:spcBef>
                <a:spcPts val="1200"/>
              </a:spcBef>
              <a:buNone/>
            </a:pPr>
            <a:r>
              <a:rPr lang="en-US" altLang="en-US" sz="1800" dirty="0">
                <a:solidFill>
                  <a:srgbClr val="000000"/>
                </a:solidFill>
              </a:rPr>
              <a:t>When a program performs an operation that causes an exception, an exception will be thrown. Exception can be handled by using the </a:t>
            </a:r>
            <a:r>
              <a:rPr lang="en-US" altLang="en-US" sz="1800" dirty="0"/>
              <a:t>try and catch </a:t>
            </a:r>
            <a:r>
              <a:rPr lang="en-US" altLang="en-US" sz="1800" dirty="0">
                <a:solidFill>
                  <a:srgbClr val="000000"/>
                </a:solidFill>
              </a:rPr>
              <a:t>blocks.</a:t>
            </a:r>
            <a:endParaRPr lang="en-US" altLang="en-US" sz="1600" dirty="0">
              <a:solidFill>
                <a:srgbClr val="000000"/>
              </a:solidFill>
            </a:endParaRPr>
          </a:p>
          <a:p>
            <a:pPr marL="0" lvl="1">
              <a:spcBef>
                <a:spcPts val="1200"/>
              </a:spcBef>
            </a:pPr>
            <a:endParaRPr lang="en-US" altLang="en-US" sz="1600" dirty="0">
              <a:solidFill>
                <a:srgbClr val="000000"/>
              </a:solidFill>
            </a:endParaRPr>
          </a:p>
          <a:p>
            <a:pPr marL="0" lvl="1" indent="0">
              <a:spcBef>
                <a:spcPts val="1200"/>
              </a:spcBef>
              <a:buNone/>
            </a:pPr>
            <a:r>
              <a:rPr lang="en-US" altLang="en-US" sz="1800" b="1" dirty="0">
                <a:solidFill>
                  <a:srgbClr val="000000"/>
                </a:solidFill>
              </a:rPr>
              <a:t>How is it done?</a:t>
            </a:r>
          </a:p>
          <a:p>
            <a:pPr>
              <a:spcBef>
                <a:spcPts val="1200"/>
              </a:spcBef>
            </a:pPr>
            <a:r>
              <a:rPr lang="en-US" altLang="en-US" sz="1800" dirty="0">
                <a:solidFill>
                  <a:srgbClr val="000000"/>
                </a:solidFill>
              </a:rPr>
              <a:t>The suspected code is embraced in the try block, followed by the catch block in which the code to handle the exception is written.</a:t>
            </a:r>
          </a:p>
          <a:p>
            <a:pPr>
              <a:spcBef>
                <a:spcPts val="1200"/>
              </a:spcBef>
            </a:pPr>
            <a:r>
              <a:rPr lang="en-US" altLang="en-US" sz="1800" dirty="0">
                <a:solidFill>
                  <a:srgbClr val="000000"/>
                </a:solidFill>
              </a:rPr>
              <a:t>In the catch block, the programmer can also write the code to recover from the exception and can also print the exception.</a:t>
            </a:r>
          </a:p>
          <a:p>
            <a:pPr>
              <a:spcBef>
                <a:spcPts val="1200"/>
              </a:spcBef>
            </a:pPr>
            <a:r>
              <a:rPr lang="en-US" altLang="en-US" sz="1800" dirty="0">
                <a:solidFill>
                  <a:srgbClr val="000000"/>
                </a:solidFill>
              </a:rPr>
              <a:t>A catch block is executed only if it catches the exception coming from within the corresponding try block.</a:t>
            </a:r>
            <a:endParaRPr lang="en-US" altLang="en-US" dirty="0"/>
          </a:p>
          <a:p>
            <a:pPr marL="0" indent="0">
              <a:buNone/>
            </a:pPr>
            <a:endParaRPr lang="en-US" sz="1800" dirty="0"/>
          </a:p>
        </p:txBody>
      </p:sp>
    </p:spTree>
    <p:extLst>
      <p:ext uri="{BB962C8B-B14F-4D97-AF65-F5344CB8AC3E}">
        <p14:creationId xmlns:p14="http://schemas.microsoft.com/office/powerpoint/2010/main" val="3756692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019CB-DC45-46FF-A055-0B48FE7DFE07}"/>
              </a:ext>
            </a:extLst>
          </p:cNvPr>
          <p:cNvSpPr>
            <a:spLocks noGrp="1"/>
          </p:cNvSpPr>
          <p:nvPr>
            <p:ph type="title"/>
          </p:nvPr>
        </p:nvSpPr>
        <p:spPr/>
        <p:txBody>
          <a:bodyPr/>
          <a:lstStyle/>
          <a:p>
            <a:r>
              <a:rPr lang="en-US" dirty="0"/>
              <a:t>Option I – try, catch &amp; finally</a:t>
            </a:r>
          </a:p>
        </p:txBody>
      </p:sp>
      <p:sp>
        <p:nvSpPr>
          <p:cNvPr id="4" name="TextBox 4">
            <a:extLst>
              <a:ext uri="{FF2B5EF4-FFF2-40B4-BE49-F238E27FC236}">
                <a16:creationId xmlns:a16="http://schemas.microsoft.com/office/drawing/2014/main" id="{45BB9892-CA8B-46AB-A05F-68FD701AAC95}"/>
              </a:ext>
            </a:extLst>
          </p:cNvPr>
          <p:cNvSpPr>
            <a:spLocks noChangeArrowheads="1"/>
          </p:cNvSpPr>
          <p:nvPr/>
        </p:nvSpPr>
        <p:spPr bwMode="auto">
          <a:xfrm>
            <a:off x="762000" y="1907348"/>
            <a:ext cx="7010400"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b="1" dirty="0">
                <a:solidFill>
                  <a:srgbClr val="000000"/>
                </a:solidFill>
                <a:ea typeface="Calibri" panose="020F0502020204030204" pitchFamily="34" charset="0"/>
                <a:cs typeface="Calibri" panose="020F0502020204030204" pitchFamily="34" charset="0"/>
              </a:rPr>
              <a:t>Syntax:</a:t>
            </a:r>
          </a:p>
          <a:p>
            <a:endParaRPr lang="en-US" altLang="en-US" dirty="0">
              <a:solidFill>
                <a:srgbClr val="000000"/>
              </a:solidFill>
              <a:ea typeface="Calibri" panose="020F0502020204030204" pitchFamily="34" charset="0"/>
              <a:cs typeface="Calibri" panose="020F0502020204030204" pitchFamily="34" charset="0"/>
            </a:endParaRPr>
          </a:p>
          <a:p>
            <a:r>
              <a:rPr lang="en-US" altLang="en-US" dirty="0">
                <a:solidFill>
                  <a:srgbClr val="000000"/>
                </a:solidFill>
                <a:ea typeface="Calibri" panose="020F0502020204030204" pitchFamily="34" charset="0"/>
                <a:cs typeface="Calibri" panose="020F0502020204030204" pitchFamily="34" charset="0"/>
              </a:rPr>
              <a:t>try{</a:t>
            </a:r>
          </a:p>
          <a:p>
            <a:r>
              <a:rPr lang="en-US" altLang="en-US" dirty="0">
                <a:solidFill>
                  <a:srgbClr val="000000"/>
                </a:solidFill>
                <a:ea typeface="Calibri" panose="020F0502020204030204" pitchFamily="34" charset="0"/>
                <a:cs typeface="Calibri" panose="020F0502020204030204" pitchFamily="34" charset="0"/>
              </a:rPr>
              <a:t> </a:t>
            </a:r>
          </a:p>
          <a:p>
            <a:pPr lvl="1"/>
            <a:r>
              <a:rPr lang="en-US" altLang="en-US" b="0" dirty="0">
                <a:solidFill>
                  <a:srgbClr val="FF0000"/>
                </a:solidFill>
                <a:ea typeface="Calibri" panose="020F0502020204030204" pitchFamily="34" charset="0"/>
                <a:cs typeface="Calibri" panose="020F0502020204030204" pitchFamily="34" charset="0"/>
              </a:rPr>
              <a:t>// The code that is prone to throw exception</a:t>
            </a:r>
            <a:endParaRPr lang="en-US" altLang="en-US" dirty="0">
              <a:solidFill>
                <a:srgbClr val="000000"/>
              </a:solidFill>
              <a:ea typeface="Calibri" panose="020F0502020204030204" pitchFamily="34" charset="0"/>
              <a:cs typeface="Calibri" panose="020F0502020204030204" pitchFamily="34" charset="0"/>
            </a:endParaRPr>
          </a:p>
          <a:p>
            <a:r>
              <a:rPr lang="en-US" altLang="en-US" dirty="0">
                <a:solidFill>
                  <a:srgbClr val="000000"/>
                </a:solidFill>
                <a:ea typeface="Calibri" panose="020F0502020204030204" pitchFamily="34" charset="0"/>
                <a:cs typeface="Calibri" panose="020F0502020204030204" pitchFamily="34" charset="0"/>
              </a:rPr>
              <a:t>}</a:t>
            </a:r>
          </a:p>
          <a:p>
            <a:r>
              <a:rPr lang="en-US" altLang="en-US" dirty="0">
                <a:solidFill>
                  <a:srgbClr val="000000"/>
                </a:solidFill>
                <a:ea typeface="Calibri" panose="020F0502020204030204" pitchFamily="34" charset="0"/>
                <a:cs typeface="Calibri" panose="020F0502020204030204" pitchFamily="34" charset="0"/>
              </a:rPr>
              <a:t>catch(Exception exception){</a:t>
            </a:r>
          </a:p>
          <a:p>
            <a:pPr lvl="1"/>
            <a:r>
              <a:rPr lang="en-US" altLang="en-US" b="0" dirty="0">
                <a:solidFill>
                  <a:srgbClr val="00B050"/>
                </a:solidFill>
                <a:ea typeface="Calibri" panose="020F0502020204030204" pitchFamily="34" charset="0"/>
                <a:cs typeface="Calibri" panose="020F0502020204030204" pitchFamily="34" charset="0"/>
              </a:rPr>
              <a:t>// What to do if this exception is thrown</a:t>
            </a:r>
          </a:p>
          <a:p>
            <a:r>
              <a:rPr lang="en-US" altLang="en-US" dirty="0">
                <a:solidFill>
                  <a:srgbClr val="000000"/>
                </a:solidFill>
                <a:ea typeface="Calibri" panose="020F0502020204030204" pitchFamily="34" charset="0"/>
                <a:cs typeface="Calibri" panose="020F0502020204030204" pitchFamily="34" charset="0"/>
              </a:rPr>
              <a:t>}</a:t>
            </a:r>
          </a:p>
          <a:p>
            <a:r>
              <a:rPr lang="en-US" altLang="en-US" dirty="0">
                <a:solidFill>
                  <a:srgbClr val="000000"/>
                </a:solidFill>
                <a:ea typeface="Calibri" panose="020F0502020204030204" pitchFamily="34" charset="0"/>
                <a:cs typeface="Calibri" panose="020F0502020204030204" pitchFamily="34" charset="0"/>
              </a:rPr>
              <a:t>finally{</a:t>
            </a:r>
          </a:p>
          <a:p>
            <a:pPr lvl="1"/>
            <a:r>
              <a:rPr lang="en-US" altLang="en-US" b="0" dirty="0">
                <a:solidFill>
                  <a:srgbClr val="0070C0"/>
                </a:solidFill>
                <a:ea typeface="Calibri" panose="020F0502020204030204" pitchFamily="34" charset="0"/>
                <a:cs typeface="Calibri" panose="020F0502020204030204" pitchFamily="34" charset="0"/>
              </a:rPr>
              <a:t>//to be done whether exception is thrown or not </a:t>
            </a:r>
          </a:p>
          <a:p>
            <a:pPr lvl="1"/>
            <a:r>
              <a:rPr lang="en-US" altLang="en-US" b="0" dirty="0">
                <a:solidFill>
                  <a:srgbClr val="000000"/>
                </a:solidFill>
                <a:ea typeface="Calibri" panose="020F0502020204030204" pitchFamily="34" charset="0"/>
                <a:cs typeface="Calibri" panose="020F0502020204030204" pitchFamily="34" charset="0"/>
              </a:rPr>
              <a:t>(Will be explained in next slide)</a:t>
            </a:r>
          </a:p>
          <a:p>
            <a:r>
              <a:rPr lang="en-US" altLang="en-US" dirty="0">
                <a:solidFill>
                  <a:srgbClr val="000000"/>
                </a:solidFill>
                <a:ea typeface="Calibri" panose="020F0502020204030204" pitchFamily="34" charset="0"/>
                <a:cs typeface="Calibri" panose="020F0502020204030204" pitchFamily="34" charset="0"/>
              </a:rPr>
              <a:t>}</a:t>
            </a:r>
          </a:p>
        </p:txBody>
      </p:sp>
      <p:grpSp>
        <p:nvGrpSpPr>
          <p:cNvPr id="5" name="Group 4">
            <a:extLst>
              <a:ext uri="{FF2B5EF4-FFF2-40B4-BE49-F238E27FC236}">
                <a16:creationId xmlns:a16="http://schemas.microsoft.com/office/drawing/2014/main" id="{4F02FD63-648B-4F99-9CD2-BDDA0B89BA76}"/>
              </a:ext>
            </a:extLst>
          </p:cNvPr>
          <p:cNvGrpSpPr>
            <a:grpSpLocks/>
          </p:cNvGrpSpPr>
          <p:nvPr/>
        </p:nvGrpSpPr>
        <p:grpSpPr bwMode="auto">
          <a:xfrm>
            <a:off x="6781800" y="1907348"/>
            <a:ext cx="7539038" cy="3886200"/>
            <a:chOff x="0" y="0"/>
            <a:chExt cx="7539243" cy="3886200"/>
          </a:xfrm>
        </p:grpSpPr>
        <p:sp>
          <p:nvSpPr>
            <p:cNvPr id="6" name="TextBox 5">
              <a:extLst>
                <a:ext uri="{FF2B5EF4-FFF2-40B4-BE49-F238E27FC236}">
                  <a16:creationId xmlns:a16="http://schemas.microsoft.com/office/drawing/2014/main" id="{0BEC3B21-53B6-4A20-9281-71780B2E548A}"/>
                </a:ext>
              </a:extLst>
            </p:cNvPr>
            <p:cNvSpPr>
              <a:spLocks noChangeArrowheads="1"/>
            </p:cNvSpPr>
            <p:nvPr/>
          </p:nvSpPr>
          <p:spPr bwMode="auto">
            <a:xfrm>
              <a:off x="0" y="0"/>
              <a:ext cx="7539243" cy="3416320"/>
            </a:xfrm>
            <a:prstGeom prst="rect">
              <a:avLst/>
            </a:prstGeom>
            <a:gradFill rotWithShape="1">
              <a:gsLst>
                <a:gs pos="0">
                  <a:srgbClr val="D9FDA5"/>
                </a:gs>
                <a:gs pos="34999">
                  <a:srgbClr val="E3FEBF"/>
                </a:gs>
                <a:gs pos="100000">
                  <a:srgbClr val="F4FEE6"/>
                </a:gs>
              </a:gsLst>
              <a:lin ang="16200000" scaled="1"/>
            </a:gradFill>
            <a:ln w="9525" cap="flat" cmpd="sng">
              <a:solidFill>
                <a:srgbClr val="9BBB59"/>
              </a:solidFill>
              <a:miter lim="800000"/>
              <a:headEnd/>
              <a:tailEnd/>
            </a:ln>
          </p:spPr>
          <p:txBody>
            <a:bodyPr wrap="none">
              <a:spAutoFit/>
            </a:bodyPr>
            <a:lstStyle/>
            <a:p>
              <a:r>
                <a:rPr lang="en-US" altLang="en-US" b="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public void divide(int a,int b){</a:t>
              </a:r>
            </a:p>
            <a:p>
              <a:pPr lvl="1"/>
              <a:r>
                <a:rPr lang="en-US" altLang="en-US" b="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int quotient=0; </a:t>
              </a:r>
            </a:p>
            <a:p>
              <a:pPr lvl="1"/>
              <a:r>
                <a:rPr lang="en-US" altLang="en-US" b="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try{</a:t>
              </a:r>
            </a:p>
            <a:p>
              <a:pPr lvl="2"/>
              <a:r>
                <a:rPr lang="en-US" altLang="en-US" b="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 quotient=a/b;</a:t>
              </a:r>
            </a:p>
            <a:p>
              <a:pPr lvl="1"/>
              <a:r>
                <a:rPr lang="en-US" altLang="en-US" b="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a:t>
              </a:r>
            </a:p>
            <a:p>
              <a:pPr lvl="1"/>
              <a:r>
                <a:rPr lang="en-US" altLang="en-US" b="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catch(</a:t>
              </a:r>
              <a:r>
                <a:rPr lang="en-US" altLang="en-US" b="0">
                  <a:solidFill>
                    <a:srgbClr val="FF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ArithmeticException exception</a:t>
              </a:r>
              <a:r>
                <a:rPr lang="en-US" altLang="en-US" b="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a:t>
              </a:r>
            </a:p>
            <a:p>
              <a:pPr lvl="2"/>
              <a:r>
                <a:rPr lang="en-US" altLang="en-US" b="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 System.out.println(“Exception Occurred” +exception.getMessage());</a:t>
              </a:r>
            </a:p>
            <a:p>
              <a:pPr lvl="1"/>
              <a:r>
                <a:rPr lang="en-US" altLang="en-US" b="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a:t>
              </a:r>
            </a:p>
            <a:p>
              <a:pPr lvl="1"/>
              <a:r>
                <a:rPr lang="en-US" altLang="en-US" b="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finally{</a:t>
              </a:r>
            </a:p>
            <a:p>
              <a:pPr lvl="2"/>
              <a:r>
                <a:rPr lang="en-US" altLang="en-US" b="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 System.out.println(“The quotient is ”+quotient);</a:t>
              </a:r>
            </a:p>
            <a:p>
              <a:pPr lvl="1"/>
              <a:r>
                <a:rPr lang="en-US" altLang="en-US" b="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a:t>
              </a:r>
            </a:p>
            <a:p>
              <a:r>
                <a:rPr lang="en-US" altLang="en-US" b="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a:t>
              </a:r>
              <a:endParaRPr lang="en-US" altLang="en-US"/>
            </a:p>
          </p:txBody>
        </p:sp>
        <p:sp>
          <p:nvSpPr>
            <p:cNvPr id="7" name="Rounded Rectangle 7">
              <a:extLst>
                <a:ext uri="{FF2B5EF4-FFF2-40B4-BE49-F238E27FC236}">
                  <a16:creationId xmlns:a16="http://schemas.microsoft.com/office/drawing/2014/main" id="{595B2411-374F-4C66-B6CF-8A1405790780}"/>
                </a:ext>
              </a:extLst>
            </p:cNvPr>
            <p:cNvSpPr>
              <a:spLocks noChangeArrowheads="1"/>
            </p:cNvSpPr>
            <p:nvPr/>
          </p:nvSpPr>
          <p:spPr bwMode="auto">
            <a:xfrm>
              <a:off x="2718176" y="628936"/>
              <a:ext cx="2819400" cy="762000"/>
            </a:xfrm>
            <a:prstGeom prst="roundRect">
              <a:avLst>
                <a:gd name="adj" fmla="val 16667"/>
              </a:avLst>
            </a:prstGeom>
            <a:gradFill rotWithShape="1">
              <a:gsLst>
                <a:gs pos="0">
                  <a:srgbClr val="FFA5A3"/>
                </a:gs>
                <a:gs pos="34999">
                  <a:srgbClr val="FFBEBE"/>
                </a:gs>
                <a:gs pos="100000">
                  <a:srgbClr val="FFE6E6"/>
                </a:gs>
              </a:gsLst>
              <a:lin ang="16200000" scaled="1"/>
            </a:gradFill>
            <a:ln w="9525" cap="flat" cmpd="sng">
              <a:solidFill>
                <a:schemeClr val="accent2"/>
              </a:solidFill>
              <a:round/>
              <a:headEnd/>
              <a:tailEnd/>
            </a:ln>
          </p:spPr>
          <p:txBody>
            <a:bodyPr anchor="ctr"/>
            <a:lstStyle/>
            <a:p>
              <a:pPr algn="ctr"/>
              <a:r>
                <a:rPr lang="en-US" altLang="en-US" sz="1600" b="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Here, there is a possibility that an Arithmetic Exception can be thrown when b = 0</a:t>
              </a:r>
            </a:p>
          </p:txBody>
        </p:sp>
        <p:sp>
          <p:nvSpPr>
            <p:cNvPr id="8" name="Rectangular Callout 11">
              <a:extLst>
                <a:ext uri="{FF2B5EF4-FFF2-40B4-BE49-F238E27FC236}">
                  <a16:creationId xmlns:a16="http://schemas.microsoft.com/office/drawing/2014/main" id="{DC7E298E-C8D5-4253-9800-56B90E36B18E}"/>
                </a:ext>
              </a:extLst>
            </p:cNvPr>
            <p:cNvSpPr>
              <a:spLocks noChangeArrowheads="1"/>
            </p:cNvSpPr>
            <p:nvPr/>
          </p:nvSpPr>
          <p:spPr bwMode="auto">
            <a:xfrm>
              <a:off x="5715000" y="2209800"/>
              <a:ext cx="1752600" cy="838200"/>
            </a:xfrm>
            <a:prstGeom prst="wedgeRectCallout">
              <a:avLst>
                <a:gd name="adj1" fmla="val -42236"/>
                <a:gd name="adj2" fmla="val -80083"/>
              </a:avLst>
            </a:prstGeom>
            <a:gradFill rotWithShape="1">
              <a:gsLst>
                <a:gs pos="0">
                  <a:srgbClr val="FFA5A3"/>
                </a:gs>
                <a:gs pos="34999">
                  <a:srgbClr val="FFBEBE"/>
                </a:gs>
                <a:gs pos="100000">
                  <a:srgbClr val="FFE6E6"/>
                </a:gs>
              </a:gsLst>
              <a:lin ang="16200000" scaled="1"/>
            </a:gradFill>
            <a:ln w="9525" cap="flat" cmpd="sng">
              <a:solidFill>
                <a:schemeClr val="accent2"/>
              </a:solidFill>
              <a:miter lim="800000"/>
              <a:headEnd/>
              <a:tailEnd/>
            </a:ln>
          </p:spPr>
          <p:txBody>
            <a:bodyPr lIns="27432" rIns="18288" anchor="ctr"/>
            <a:lstStyle/>
            <a:p>
              <a:pPr algn="ctr"/>
              <a:r>
                <a:rPr lang="en-US" altLang="en-US" sz="1400" b="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This statement (block) is called when Arithmetic exception occurs</a:t>
              </a:r>
            </a:p>
          </p:txBody>
        </p:sp>
        <p:sp>
          <p:nvSpPr>
            <p:cNvPr id="9" name="Rectangular Callout 12">
              <a:extLst>
                <a:ext uri="{FF2B5EF4-FFF2-40B4-BE49-F238E27FC236}">
                  <a16:creationId xmlns:a16="http://schemas.microsoft.com/office/drawing/2014/main" id="{71824C85-A099-497D-A50F-E572707DEC49}"/>
                </a:ext>
              </a:extLst>
            </p:cNvPr>
            <p:cNvSpPr>
              <a:spLocks noChangeArrowheads="1"/>
            </p:cNvSpPr>
            <p:nvPr/>
          </p:nvSpPr>
          <p:spPr bwMode="auto">
            <a:xfrm>
              <a:off x="3810000" y="3048000"/>
              <a:ext cx="1752600" cy="838200"/>
            </a:xfrm>
            <a:prstGeom prst="wedgeRectCallout">
              <a:avLst>
                <a:gd name="adj1" fmla="val -42236"/>
                <a:gd name="adj2" fmla="val -80083"/>
              </a:avLst>
            </a:prstGeom>
            <a:gradFill rotWithShape="1">
              <a:gsLst>
                <a:gs pos="0">
                  <a:srgbClr val="FFA5A3"/>
                </a:gs>
                <a:gs pos="34999">
                  <a:srgbClr val="FFBEBE"/>
                </a:gs>
                <a:gs pos="100000">
                  <a:srgbClr val="FFE6E6"/>
                </a:gs>
              </a:gsLst>
              <a:lin ang="16200000" scaled="1"/>
            </a:gradFill>
            <a:ln w="9525" cap="flat" cmpd="sng">
              <a:solidFill>
                <a:schemeClr val="accent2"/>
              </a:solidFill>
              <a:miter lim="800000"/>
              <a:headEnd/>
              <a:tailEnd/>
            </a:ln>
          </p:spPr>
          <p:txBody>
            <a:bodyPr lIns="27432" rIns="18288" anchor="ctr"/>
            <a:lstStyle/>
            <a:p>
              <a:pPr algn="ctr"/>
              <a:r>
                <a:rPr lang="en-US" altLang="en-US" sz="1400" b="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This statement will execute irrespective of  the exception being thrown or not</a:t>
              </a:r>
            </a:p>
          </p:txBody>
        </p:sp>
        <p:sp>
          <p:nvSpPr>
            <p:cNvPr id="10" name="Right Brace 13">
              <a:extLst>
                <a:ext uri="{FF2B5EF4-FFF2-40B4-BE49-F238E27FC236}">
                  <a16:creationId xmlns:a16="http://schemas.microsoft.com/office/drawing/2014/main" id="{6E91D641-7156-40A2-BF24-EF32D51D6D5C}"/>
                </a:ext>
              </a:extLst>
            </p:cNvPr>
            <p:cNvSpPr>
              <a:spLocks/>
            </p:cNvSpPr>
            <p:nvPr/>
          </p:nvSpPr>
          <p:spPr bwMode="auto">
            <a:xfrm>
              <a:off x="2389496" y="881416"/>
              <a:ext cx="228600" cy="304800"/>
            </a:xfrm>
            <a:prstGeom prst="rightBrace">
              <a:avLst>
                <a:gd name="adj1" fmla="val 8000"/>
                <a:gd name="adj2" fmla="val 50000"/>
              </a:avLst>
            </a:prstGeom>
            <a:noFill/>
            <a:ln w="9525" cap="flat"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altLang="en-US" b="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grpSp>
    </p:spTree>
    <p:extLst>
      <p:ext uri="{BB962C8B-B14F-4D97-AF65-F5344CB8AC3E}">
        <p14:creationId xmlns:p14="http://schemas.microsoft.com/office/powerpoint/2010/main" val="2487370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par>
                                <p:cTn id="12" presetID="0" presetClass="path" presetSubtype="0" accel="50000" decel="50000" fill="hold" nodeType="withEffect">
                                  <p:stCondLst>
                                    <p:cond delay="0"/>
                                  </p:stCondLst>
                                  <p:childTnLst>
                                    <p:animMotion origin="layout" path="M -0.17882 0.00555 L -0.64549 0.00555 " pathEditMode="relative" rAng="0" ptsTypes="AA">
                                      <p:cBhvr>
                                        <p:cTn id="13" dur="2000" fill="hold"/>
                                        <p:tgtEl>
                                          <p:spTgt spid="5"/>
                                        </p:tgtEl>
                                        <p:attrNameLst>
                                          <p:attrName>ppt_x,ppt_y</p:attrName>
                                        </p:attrNameLst>
                                      </p:cBhvr>
                                      <p:rCtr x="-233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5CA6-5802-4BDE-AD70-A5DBFBC7D851}"/>
              </a:ext>
            </a:extLst>
          </p:cNvPr>
          <p:cNvSpPr>
            <a:spLocks noGrp="1"/>
          </p:cNvSpPr>
          <p:nvPr>
            <p:ph type="title"/>
          </p:nvPr>
        </p:nvSpPr>
        <p:spPr/>
        <p:txBody>
          <a:bodyPr/>
          <a:lstStyle/>
          <a:p>
            <a:r>
              <a:rPr lang="en-US" dirty="0"/>
              <a:t>finally block</a:t>
            </a:r>
          </a:p>
        </p:txBody>
      </p:sp>
      <p:sp>
        <p:nvSpPr>
          <p:cNvPr id="3" name="Content Placeholder 2">
            <a:extLst>
              <a:ext uri="{FF2B5EF4-FFF2-40B4-BE49-F238E27FC236}">
                <a16:creationId xmlns:a16="http://schemas.microsoft.com/office/drawing/2014/main" id="{824CB2B2-D6FE-4BEE-8B3A-14ACC078287B}"/>
              </a:ext>
            </a:extLst>
          </p:cNvPr>
          <p:cNvSpPr>
            <a:spLocks noGrp="1"/>
          </p:cNvSpPr>
          <p:nvPr>
            <p:ph idx="1"/>
          </p:nvPr>
        </p:nvSpPr>
        <p:spPr/>
        <p:txBody>
          <a:bodyPr>
            <a:normAutofit/>
          </a:bodyPr>
          <a:lstStyle/>
          <a:p>
            <a:pPr marL="0" indent="0">
              <a:spcBef>
                <a:spcPts val="1200"/>
              </a:spcBef>
              <a:buNone/>
            </a:pPr>
            <a:r>
              <a:rPr lang="en-US" altLang="zh-CN" sz="2000" dirty="0">
                <a:solidFill>
                  <a:srgbClr val="000000"/>
                </a:solidFill>
              </a:rPr>
              <a:t>Features of Finally block:</a:t>
            </a:r>
          </a:p>
          <a:p>
            <a:pPr marL="338138" lvl="1" indent="-225425">
              <a:spcBef>
                <a:spcPts val="1200"/>
              </a:spcBef>
            </a:pPr>
            <a:r>
              <a:rPr lang="en-US" altLang="zh-CN" sz="1800" dirty="0">
                <a:solidFill>
                  <a:srgbClr val="000000"/>
                </a:solidFill>
              </a:rPr>
              <a:t> The finally block will execute whether or not an exception is thrown.</a:t>
            </a:r>
          </a:p>
          <a:p>
            <a:pPr marL="338138" lvl="1" indent="-225425">
              <a:spcBef>
                <a:spcPts val="1200"/>
              </a:spcBef>
            </a:pPr>
            <a:r>
              <a:rPr lang="en-US" altLang="zh-CN" sz="1800" dirty="0">
                <a:solidFill>
                  <a:srgbClr val="000000"/>
                </a:solidFill>
              </a:rPr>
              <a:t> Finally block can be useful for closing file handles and freeing up any other resources that might have been allocated at the beginning of a method.</a:t>
            </a:r>
          </a:p>
          <a:p>
            <a:pPr marL="338138" lvl="1" indent="-225425">
              <a:spcBef>
                <a:spcPts val="1200"/>
              </a:spcBef>
            </a:pPr>
            <a:r>
              <a:rPr lang="en-US" altLang="zh-CN" sz="1800" dirty="0">
                <a:solidFill>
                  <a:srgbClr val="000000"/>
                </a:solidFill>
              </a:rPr>
              <a:t> The finally block is optional.</a:t>
            </a:r>
          </a:p>
          <a:p>
            <a:pPr marL="338138" lvl="1" indent="-225425">
              <a:spcBef>
                <a:spcPts val="1200"/>
              </a:spcBef>
            </a:pPr>
            <a:r>
              <a:rPr lang="en-US" altLang="zh-CN" sz="1800" dirty="0">
                <a:solidFill>
                  <a:srgbClr val="000000"/>
                </a:solidFill>
              </a:rPr>
              <a:t> If a finally block is associated with a try, the finally block will be executed upon conclusion of the try</a:t>
            </a:r>
          </a:p>
          <a:p>
            <a:pPr marL="338138" lvl="1" indent="-225425">
              <a:spcBef>
                <a:spcPts val="1200"/>
              </a:spcBef>
            </a:pPr>
            <a:r>
              <a:rPr lang="en-US" altLang="zh-CN" sz="1800" dirty="0">
                <a:solidFill>
                  <a:srgbClr val="000000"/>
                </a:solidFill>
              </a:rPr>
              <a:t> A try can contain multiple catch block and only one finally block.</a:t>
            </a:r>
            <a:endParaRPr lang="en-US" altLang="zh-CN" dirty="0"/>
          </a:p>
          <a:p>
            <a:pPr marL="0" indent="0">
              <a:buNone/>
            </a:pPr>
            <a:endParaRPr lang="en-US" sz="2000" dirty="0"/>
          </a:p>
        </p:txBody>
      </p:sp>
    </p:spTree>
    <p:extLst>
      <p:ext uri="{BB962C8B-B14F-4D97-AF65-F5344CB8AC3E}">
        <p14:creationId xmlns:p14="http://schemas.microsoft.com/office/powerpoint/2010/main" val="1146776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C824B-5080-436A-9BA1-B3E63D9AB1F8}"/>
              </a:ext>
            </a:extLst>
          </p:cNvPr>
          <p:cNvSpPr>
            <a:spLocks noGrp="1"/>
          </p:cNvSpPr>
          <p:nvPr>
            <p:ph type="title"/>
          </p:nvPr>
        </p:nvSpPr>
        <p:spPr/>
        <p:txBody>
          <a:bodyPr/>
          <a:lstStyle/>
          <a:p>
            <a:r>
              <a:rPr lang="en-US" dirty="0"/>
              <a:t>Execution flow in try, catch</a:t>
            </a:r>
          </a:p>
        </p:txBody>
      </p:sp>
      <p:sp>
        <p:nvSpPr>
          <p:cNvPr id="4" name="TextBox 8">
            <a:extLst>
              <a:ext uri="{FF2B5EF4-FFF2-40B4-BE49-F238E27FC236}">
                <a16:creationId xmlns:a16="http://schemas.microsoft.com/office/drawing/2014/main" id="{158A999E-5C28-450E-A5B2-91F274419366}"/>
              </a:ext>
            </a:extLst>
          </p:cNvPr>
          <p:cNvSpPr>
            <a:spLocks noChangeArrowheads="1"/>
          </p:cNvSpPr>
          <p:nvPr/>
        </p:nvSpPr>
        <p:spPr bwMode="auto">
          <a:xfrm>
            <a:off x="587570" y="1771871"/>
            <a:ext cx="5433402"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395288">
              <a:defRPr b="1">
                <a:solidFill>
                  <a:schemeClr val="tx1"/>
                </a:solidFill>
                <a:latin typeface="Arial" panose="020B0604020202020204" pitchFamily="34" charset="0"/>
                <a:sym typeface="Arial" panose="020B0604020202020204" pitchFamily="34" charset="0"/>
              </a:defRPr>
            </a:lvl1pPr>
            <a:lvl2pPr>
              <a:defRPr b="1">
                <a:solidFill>
                  <a:schemeClr val="tx1"/>
                </a:solidFill>
                <a:latin typeface="Arial" panose="020B0604020202020204" pitchFamily="34" charset="0"/>
                <a:sym typeface="Arial" panose="020B0604020202020204" pitchFamily="34" charset="0"/>
              </a:defRPr>
            </a:lvl2pPr>
            <a:lvl3pPr>
              <a:defRPr b="1">
                <a:solidFill>
                  <a:schemeClr val="tx1"/>
                </a:solidFill>
                <a:latin typeface="Arial" panose="020B0604020202020204" pitchFamily="34" charset="0"/>
                <a:sym typeface="Arial" panose="020B0604020202020204" pitchFamily="34" charset="0"/>
              </a:defRPr>
            </a:lvl3pPr>
            <a:lvl4pPr>
              <a:defRPr b="1">
                <a:solidFill>
                  <a:schemeClr val="tx1"/>
                </a:solidFill>
                <a:latin typeface="Arial" panose="020B0604020202020204" pitchFamily="34" charset="0"/>
                <a:sym typeface="Arial" panose="020B0604020202020204" pitchFamily="34" charset="0"/>
              </a:defRPr>
            </a:lvl4pPr>
            <a:lvl5pPr>
              <a:defRPr b="1">
                <a:solidFill>
                  <a:schemeClr val="tx1"/>
                </a:solidFill>
                <a:latin typeface="Arial" panose="020B0604020202020204" pitchFamily="34" charset="0"/>
                <a:sym typeface="Arial" panose="020B0604020202020204" pitchFamily="34" charset="0"/>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9pPr>
          </a:lstStyle>
          <a:p>
            <a:r>
              <a:rPr lang="en-US" altLang="en-US" dirty="0">
                <a:solidFill>
                  <a:srgbClr val="000000"/>
                </a:solidFill>
                <a:ea typeface="Calibri" panose="020F0502020204030204" pitchFamily="34" charset="0"/>
                <a:cs typeface="Calibri" panose="020F0502020204030204" pitchFamily="34" charset="0"/>
              </a:rPr>
              <a:t>public divide(</a:t>
            </a:r>
            <a:r>
              <a:rPr lang="en-US" altLang="en-US" dirty="0" err="1">
                <a:solidFill>
                  <a:srgbClr val="000000"/>
                </a:solidFill>
                <a:ea typeface="Calibri" panose="020F0502020204030204" pitchFamily="34" charset="0"/>
                <a:cs typeface="Calibri" panose="020F0502020204030204" pitchFamily="34" charset="0"/>
              </a:rPr>
              <a:t>int</a:t>
            </a:r>
            <a:r>
              <a:rPr lang="en-US" altLang="en-US" dirty="0">
                <a:solidFill>
                  <a:srgbClr val="000000"/>
                </a:solidFill>
                <a:ea typeface="Calibri" panose="020F0502020204030204" pitchFamily="34" charset="0"/>
                <a:cs typeface="Calibri" panose="020F0502020204030204" pitchFamily="34" charset="0"/>
              </a:rPr>
              <a:t> dividend, </a:t>
            </a:r>
            <a:r>
              <a:rPr lang="en-US" altLang="en-US" dirty="0" err="1">
                <a:solidFill>
                  <a:srgbClr val="000000"/>
                </a:solidFill>
                <a:ea typeface="Calibri" panose="020F0502020204030204" pitchFamily="34" charset="0"/>
                <a:cs typeface="Calibri" panose="020F0502020204030204" pitchFamily="34" charset="0"/>
              </a:rPr>
              <a:t>int</a:t>
            </a:r>
            <a:r>
              <a:rPr lang="en-US" altLang="en-US" dirty="0">
                <a:solidFill>
                  <a:srgbClr val="000000"/>
                </a:solidFill>
                <a:ea typeface="Calibri" panose="020F0502020204030204" pitchFamily="34" charset="0"/>
                <a:cs typeface="Calibri" panose="020F0502020204030204" pitchFamily="34" charset="0"/>
              </a:rPr>
              <a:t> divisor){</a:t>
            </a:r>
          </a:p>
          <a:p>
            <a:r>
              <a:rPr lang="en-US" altLang="en-US" dirty="0">
                <a:solidFill>
                  <a:srgbClr val="C00000"/>
                </a:solidFill>
                <a:ea typeface="Calibri" panose="020F0502020204030204" pitchFamily="34" charset="0"/>
                <a:cs typeface="Calibri" panose="020F0502020204030204" pitchFamily="34" charset="0"/>
              </a:rPr>
              <a:t>try{</a:t>
            </a:r>
          </a:p>
          <a:p>
            <a:r>
              <a:rPr lang="en-US" altLang="en-US" dirty="0">
                <a:solidFill>
                  <a:srgbClr val="000000"/>
                </a:solidFill>
                <a:ea typeface="Calibri" panose="020F0502020204030204" pitchFamily="34" charset="0"/>
                <a:cs typeface="Calibri" panose="020F0502020204030204" pitchFamily="34" charset="0"/>
              </a:rPr>
              <a:t>	  result = dividend/ divisor;</a:t>
            </a:r>
          </a:p>
          <a:p>
            <a:r>
              <a:rPr lang="en-US" altLang="en-US" dirty="0">
                <a:solidFill>
                  <a:srgbClr val="000000"/>
                </a:solidFill>
                <a:ea typeface="Calibri" panose="020F0502020204030204" pitchFamily="34" charset="0"/>
                <a:cs typeface="Calibri" panose="020F0502020204030204" pitchFamily="34" charset="0"/>
              </a:rPr>
              <a:t>	  // other statements..</a:t>
            </a:r>
          </a:p>
          <a:p>
            <a:r>
              <a:rPr lang="en-US" altLang="en-US" dirty="0">
                <a:solidFill>
                  <a:srgbClr val="C00000"/>
                </a:solidFill>
                <a:ea typeface="Calibri" panose="020F0502020204030204" pitchFamily="34" charset="0"/>
                <a:cs typeface="Calibri" panose="020F0502020204030204" pitchFamily="34" charset="0"/>
              </a:rPr>
              <a:t>}</a:t>
            </a:r>
          </a:p>
          <a:p>
            <a:r>
              <a:rPr lang="en-US" altLang="en-US" dirty="0">
                <a:solidFill>
                  <a:srgbClr val="0070C0"/>
                </a:solidFill>
                <a:ea typeface="Calibri" panose="020F0502020204030204" pitchFamily="34" charset="0"/>
                <a:cs typeface="Calibri" panose="020F0502020204030204" pitchFamily="34" charset="0"/>
              </a:rPr>
              <a:t>Catch(</a:t>
            </a:r>
            <a:r>
              <a:rPr lang="en-US" altLang="en-US" dirty="0" err="1">
                <a:solidFill>
                  <a:srgbClr val="0070C0"/>
                </a:solidFill>
                <a:ea typeface="Calibri" panose="020F0502020204030204" pitchFamily="34" charset="0"/>
                <a:cs typeface="Calibri" panose="020F0502020204030204" pitchFamily="34" charset="0"/>
              </a:rPr>
              <a:t>ExceptionObject</a:t>
            </a:r>
            <a:r>
              <a:rPr lang="en-US" altLang="en-US" dirty="0">
                <a:solidFill>
                  <a:srgbClr val="0070C0"/>
                </a:solidFill>
                <a:ea typeface="Calibri" panose="020F0502020204030204" pitchFamily="34" charset="0"/>
                <a:cs typeface="Calibri" panose="020F0502020204030204" pitchFamily="34" charset="0"/>
              </a:rPr>
              <a:t>)</a:t>
            </a:r>
          </a:p>
          <a:p>
            <a:r>
              <a:rPr lang="en-US" altLang="en-US" dirty="0">
                <a:solidFill>
                  <a:srgbClr val="0070C0"/>
                </a:solidFill>
                <a:ea typeface="Calibri" panose="020F0502020204030204" pitchFamily="34" charset="0"/>
                <a:cs typeface="Calibri" panose="020F0502020204030204" pitchFamily="34" charset="0"/>
              </a:rPr>
              <a:t>{</a:t>
            </a:r>
          </a:p>
          <a:p>
            <a:r>
              <a:rPr lang="en-US" altLang="en-US" dirty="0">
                <a:solidFill>
                  <a:srgbClr val="000000"/>
                </a:solidFill>
                <a:ea typeface="Calibri" panose="020F0502020204030204" pitchFamily="34" charset="0"/>
                <a:cs typeface="Calibri" panose="020F0502020204030204" pitchFamily="34" charset="0"/>
              </a:rPr>
              <a:t>	  // Exception handled</a:t>
            </a:r>
          </a:p>
          <a:p>
            <a:r>
              <a:rPr lang="en-US" altLang="en-US" dirty="0">
                <a:solidFill>
                  <a:srgbClr val="0070C0"/>
                </a:solidFill>
                <a:ea typeface="Calibri" panose="020F0502020204030204" pitchFamily="34" charset="0"/>
                <a:cs typeface="Calibri" panose="020F0502020204030204" pitchFamily="34" charset="0"/>
              </a:rPr>
              <a:t>}</a:t>
            </a:r>
          </a:p>
          <a:p>
            <a:r>
              <a:rPr lang="en-US" altLang="en-US" dirty="0">
                <a:solidFill>
                  <a:srgbClr val="000000"/>
                </a:solidFill>
                <a:ea typeface="Calibri" panose="020F0502020204030204" pitchFamily="34" charset="0"/>
                <a:cs typeface="Calibri" panose="020F0502020204030204" pitchFamily="34" charset="0"/>
              </a:rPr>
              <a:t>	  // other statements..</a:t>
            </a:r>
          </a:p>
          <a:p>
            <a:r>
              <a:rPr lang="en-US" altLang="en-US" dirty="0">
                <a:solidFill>
                  <a:srgbClr val="000000"/>
                </a:solidFill>
                <a:ea typeface="Calibri" panose="020F0502020204030204" pitchFamily="34" charset="0"/>
                <a:cs typeface="Calibri" panose="020F0502020204030204" pitchFamily="34" charset="0"/>
              </a:rPr>
              <a:t>}</a:t>
            </a:r>
          </a:p>
        </p:txBody>
      </p:sp>
      <p:sp>
        <p:nvSpPr>
          <p:cNvPr id="5" name="Left Arrow 9">
            <a:extLst>
              <a:ext uri="{FF2B5EF4-FFF2-40B4-BE49-F238E27FC236}">
                <a16:creationId xmlns:a16="http://schemas.microsoft.com/office/drawing/2014/main" id="{CB7C7549-04AD-4656-9BE7-E69F20EB0643}"/>
              </a:ext>
            </a:extLst>
          </p:cNvPr>
          <p:cNvSpPr>
            <a:spLocks noChangeArrowheads="1"/>
          </p:cNvSpPr>
          <p:nvPr/>
        </p:nvSpPr>
        <p:spPr bwMode="auto">
          <a:xfrm>
            <a:off x="4445391" y="2425176"/>
            <a:ext cx="1121897" cy="185760"/>
          </a:xfrm>
          <a:prstGeom prst="leftArrow">
            <a:avLst>
              <a:gd name="adj1" fmla="val 50000"/>
              <a:gd name="adj2" fmla="val 50000"/>
            </a:avLst>
          </a:prstGeom>
          <a:solidFill>
            <a:srgbClr val="EA3800"/>
          </a:solidFill>
          <a:ln w="25400" cap="flat" cmpd="sng">
            <a:solidFill>
              <a:srgbClr val="C00000"/>
            </a:solidFill>
            <a:miter lim="800000"/>
            <a:headEnd/>
            <a:tailEnd/>
          </a:ln>
        </p:spPr>
        <p:txBody>
          <a:bodyPr anchor="ctr"/>
          <a:lstStyle/>
          <a:p>
            <a:pPr algn="ctr"/>
            <a:endParaRPr lang="en-US" altLang="en-US">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6" name="Rounded Rectangle 10">
            <a:extLst>
              <a:ext uri="{FF2B5EF4-FFF2-40B4-BE49-F238E27FC236}">
                <a16:creationId xmlns:a16="http://schemas.microsoft.com/office/drawing/2014/main" id="{0B2E23D4-93A4-47AA-9E88-CD71F3FD4403}"/>
              </a:ext>
            </a:extLst>
          </p:cNvPr>
          <p:cNvSpPr>
            <a:spLocks noChangeArrowheads="1"/>
          </p:cNvSpPr>
          <p:nvPr/>
        </p:nvSpPr>
        <p:spPr bwMode="auto">
          <a:xfrm>
            <a:off x="5853307" y="2196575"/>
            <a:ext cx="1919286" cy="525511"/>
          </a:xfrm>
          <a:prstGeom prst="roundRect">
            <a:avLst>
              <a:gd name="adj" fmla="val 16667"/>
            </a:avLst>
          </a:prstGeom>
          <a:gradFill rotWithShape="1">
            <a:gsLst>
              <a:gs pos="0">
                <a:srgbClr val="FFA5A3"/>
              </a:gs>
              <a:gs pos="34999">
                <a:srgbClr val="FFBEBE"/>
              </a:gs>
              <a:gs pos="100000">
                <a:srgbClr val="FFE6E6"/>
              </a:gs>
            </a:gsLst>
            <a:lin ang="16200000" scaled="1"/>
          </a:gradFill>
          <a:ln w="9525" cap="flat" cmpd="sng">
            <a:solidFill>
              <a:schemeClr val="accent2"/>
            </a:solidFill>
            <a:round/>
            <a:headEnd/>
            <a:tailEnd/>
          </a:ln>
        </p:spPr>
        <p:txBody>
          <a:bodyPr anchor="ctr"/>
          <a:lstStyle/>
          <a:p>
            <a:pPr algn="ctr"/>
            <a:r>
              <a:rPr lang="en-US" altLang="en-US" sz="1600" dirty="0">
                <a:solidFill>
                  <a:srgbClr val="000000"/>
                </a:solidFill>
              </a:rPr>
              <a:t>If exception raised.</a:t>
            </a:r>
          </a:p>
        </p:txBody>
      </p:sp>
      <p:sp>
        <p:nvSpPr>
          <p:cNvPr id="7" name="Left Arrow 11">
            <a:extLst>
              <a:ext uri="{FF2B5EF4-FFF2-40B4-BE49-F238E27FC236}">
                <a16:creationId xmlns:a16="http://schemas.microsoft.com/office/drawing/2014/main" id="{98A5E909-E9E2-4622-84C6-C8B5BB979156}"/>
              </a:ext>
            </a:extLst>
          </p:cNvPr>
          <p:cNvSpPr>
            <a:spLocks noChangeArrowheads="1"/>
          </p:cNvSpPr>
          <p:nvPr/>
        </p:nvSpPr>
        <p:spPr bwMode="auto">
          <a:xfrm>
            <a:off x="4457615" y="3863292"/>
            <a:ext cx="1121897" cy="185760"/>
          </a:xfrm>
          <a:prstGeom prst="leftArrow">
            <a:avLst>
              <a:gd name="adj1" fmla="val 50000"/>
              <a:gd name="adj2" fmla="val 50000"/>
            </a:avLst>
          </a:prstGeom>
          <a:solidFill>
            <a:srgbClr val="EA3800"/>
          </a:solidFill>
          <a:ln w="25400" cap="flat" cmpd="sng">
            <a:solidFill>
              <a:srgbClr val="C00000"/>
            </a:solidFill>
            <a:miter lim="800000"/>
            <a:headEnd/>
            <a:tailEnd/>
          </a:ln>
        </p:spPr>
        <p:txBody>
          <a:bodyPr anchor="ctr"/>
          <a:lstStyle/>
          <a:p>
            <a:pPr algn="ctr"/>
            <a:endParaRPr lang="en-US" altLang="en-US">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8" name="Rounded Rectangle 12">
            <a:extLst>
              <a:ext uri="{FF2B5EF4-FFF2-40B4-BE49-F238E27FC236}">
                <a16:creationId xmlns:a16="http://schemas.microsoft.com/office/drawing/2014/main" id="{665C33F5-3012-4357-B327-A33DF51628B0}"/>
              </a:ext>
            </a:extLst>
          </p:cNvPr>
          <p:cNvSpPr>
            <a:spLocks noChangeArrowheads="1"/>
          </p:cNvSpPr>
          <p:nvPr/>
        </p:nvSpPr>
        <p:spPr bwMode="auto">
          <a:xfrm>
            <a:off x="5853306" y="3113771"/>
            <a:ext cx="1919287" cy="307998"/>
          </a:xfrm>
          <a:prstGeom prst="roundRect">
            <a:avLst>
              <a:gd name="adj" fmla="val 16667"/>
            </a:avLst>
          </a:prstGeom>
          <a:gradFill rotWithShape="1">
            <a:gsLst>
              <a:gs pos="0">
                <a:srgbClr val="FFA5A3"/>
              </a:gs>
              <a:gs pos="34999">
                <a:srgbClr val="FFBEBE"/>
              </a:gs>
              <a:gs pos="100000">
                <a:srgbClr val="FFE6E6"/>
              </a:gs>
            </a:gsLst>
            <a:lin ang="16200000" scaled="1"/>
          </a:gradFill>
          <a:ln w="9525" cap="flat" cmpd="sng">
            <a:solidFill>
              <a:schemeClr val="accent2"/>
            </a:solidFill>
            <a:round/>
            <a:headEnd/>
            <a:tailEnd/>
          </a:ln>
        </p:spPr>
        <p:txBody>
          <a:bodyPr anchor="ctr"/>
          <a:lstStyle/>
          <a:p>
            <a:pPr algn="ctr"/>
            <a:r>
              <a:rPr lang="en-US" altLang="en-US" sz="1600" dirty="0">
                <a:solidFill>
                  <a:srgbClr val="000000"/>
                </a:solidFill>
              </a:rPr>
              <a:t>Exception Caught</a:t>
            </a:r>
          </a:p>
        </p:txBody>
      </p:sp>
      <p:sp>
        <p:nvSpPr>
          <p:cNvPr id="9" name="Rounded Rectangle 13">
            <a:extLst>
              <a:ext uri="{FF2B5EF4-FFF2-40B4-BE49-F238E27FC236}">
                <a16:creationId xmlns:a16="http://schemas.microsoft.com/office/drawing/2014/main" id="{B4A8BB0D-C66E-49EC-8005-4508111C5EE9}"/>
              </a:ext>
            </a:extLst>
          </p:cNvPr>
          <p:cNvSpPr>
            <a:spLocks noChangeArrowheads="1"/>
          </p:cNvSpPr>
          <p:nvPr/>
        </p:nvSpPr>
        <p:spPr bwMode="auto">
          <a:xfrm>
            <a:off x="5853307" y="3794443"/>
            <a:ext cx="1919288" cy="274637"/>
          </a:xfrm>
          <a:prstGeom prst="roundRect">
            <a:avLst>
              <a:gd name="adj" fmla="val 16667"/>
            </a:avLst>
          </a:prstGeom>
          <a:gradFill rotWithShape="1">
            <a:gsLst>
              <a:gs pos="0">
                <a:srgbClr val="FFA5A3"/>
              </a:gs>
              <a:gs pos="34999">
                <a:srgbClr val="FFBEBE"/>
              </a:gs>
              <a:gs pos="100000">
                <a:srgbClr val="FFE6E6"/>
              </a:gs>
            </a:gsLst>
            <a:lin ang="16200000" scaled="1"/>
          </a:gradFill>
          <a:ln w="9525" cap="flat" cmpd="sng">
            <a:solidFill>
              <a:schemeClr val="accent2"/>
            </a:solidFill>
            <a:round/>
            <a:headEnd/>
            <a:tailEnd/>
          </a:ln>
        </p:spPr>
        <p:txBody>
          <a:bodyPr anchor="ctr"/>
          <a:lstStyle/>
          <a:p>
            <a:pPr algn="ctr"/>
            <a:r>
              <a:rPr lang="en-US" altLang="en-US" sz="1600">
                <a:solidFill>
                  <a:srgbClr val="000000"/>
                </a:solidFill>
              </a:rPr>
              <a:t>Exception handled</a:t>
            </a:r>
          </a:p>
        </p:txBody>
      </p:sp>
      <p:sp>
        <p:nvSpPr>
          <p:cNvPr id="10" name="Left Arrow 14">
            <a:extLst>
              <a:ext uri="{FF2B5EF4-FFF2-40B4-BE49-F238E27FC236}">
                <a16:creationId xmlns:a16="http://schemas.microsoft.com/office/drawing/2014/main" id="{03E4B465-14CB-4FE4-BF7C-120003878466}"/>
              </a:ext>
            </a:extLst>
          </p:cNvPr>
          <p:cNvSpPr>
            <a:spLocks noChangeArrowheads="1"/>
          </p:cNvSpPr>
          <p:nvPr/>
        </p:nvSpPr>
        <p:spPr bwMode="auto">
          <a:xfrm>
            <a:off x="4445391" y="3236009"/>
            <a:ext cx="1121897" cy="185760"/>
          </a:xfrm>
          <a:prstGeom prst="leftArrow">
            <a:avLst>
              <a:gd name="adj1" fmla="val 50000"/>
              <a:gd name="adj2" fmla="val 50000"/>
            </a:avLst>
          </a:prstGeom>
          <a:solidFill>
            <a:srgbClr val="EA3800"/>
          </a:solidFill>
          <a:ln w="25400" cap="flat" cmpd="sng">
            <a:solidFill>
              <a:srgbClr val="C00000"/>
            </a:solidFill>
            <a:miter lim="800000"/>
            <a:headEnd/>
            <a:tailEnd/>
          </a:ln>
        </p:spPr>
        <p:txBody>
          <a:bodyPr anchor="ctr"/>
          <a:lstStyle/>
          <a:p>
            <a:pPr algn="ctr"/>
            <a:endParaRPr lang="en-US" altLang="en-US">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1" name="Left Arrow 17">
            <a:extLst>
              <a:ext uri="{FF2B5EF4-FFF2-40B4-BE49-F238E27FC236}">
                <a16:creationId xmlns:a16="http://schemas.microsoft.com/office/drawing/2014/main" id="{D57EE4C8-E005-4FA2-809B-B52A55E846D5}"/>
              </a:ext>
            </a:extLst>
          </p:cNvPr>
          <p:cNvSpPr>
            <a:spLocks noChangeArrowheads="1"/>
          </p:cNvSpPr>
          <p:nvPr/>
        </p:nvSpPr>
        <p:spPr bwMode="auto">
          <a:xfrm>
            <a:off x="4445391" y="4414375"/>
            <a:ext cx="1121897" cy="185760"/>
          </a:xfrm>
          <a:prstGeom prst="leftArrow">
            <a:avLst>
              <a:gd name="adj1" fmla="val 50000"/>
              <a:gd name="adj2" fmla="val 50000"/>
            </a:avLst>
          </a:prstGeom>
          <a:solidFill>
            <a:srgbClr val="EA3800"/>
          </a:solidFill>
          <a:ln w="25400" cap="flat" cmpd="sng">
            <a:solidFill>
              <a:srgbClr val="C00000"/>
            </a:solidFill>
            <a:miter lim="800000"/>
            <a:headEnd/>
            <a:tailEnd/>
          </a:ln>
        </p:spPr>
        <p:txBody>
          <a:bodyPr anchor="ctr"/>
          <a:lstStyle/>
          <a:p>
            <a:pPr algn="ctr"/>
            <a:endParaRPr lang="en-US" altLang="en-US">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2" name="Rounded Rectangle 18">
            <a:extLst>
              <a:ext uri="{FF2B5EF4-FFF2-40B4-BE49-F238E27FC236}">
                <a16:creationId xmlns:a16="http://schemas.microsoft.com/office/drawing/2014/main" id="{AB344FB5-5FE9-49A2-85E1-F20DBF2AC0E3}"/>
              </a:ext>
            </a:extLst>
          </p:cNvPr>
          <p:cNvSpPr>
            <a:spLocks noChangeArrowheads="1"/>
          </p:cNvSpPr>
          <p:nvPr/>
        </p:nvSpPr>
        <p:spPr bwMode="auto">
          <a:xfrm>
            <a:off x="5853307" y="4297679"/>
            <a:ext cx="1919288" cy="1005951"/>
          </a:xfrm>
          <a:prstGeom prst="roundRect">
            <a:avLst>
              <a:gd name="adj" fmla="val 7321"/>
            </a:avLst>
          </a:prstGeom>
          <a:gradFill rotWithShape="1">
            <a:gsLst>
              <a:gs pos="0">
                <a:srgbClr val="FFA5A3"/>
              </a:gs>
              <a:gs pos="34999">
                <a:srgbClr val="FFBEBE"/>
              </a:gs>
              <a:gs pos="100000">
                <a:srgbClr val="FFE6E6"/>
              </a:gs>
            </a:gsLst>
            <a:lin ang="16200000" scaled="1"/>
          </a:gradFill>
          <a:ln w="9525" cap="flat" cmpd="sng">
            <a:solidFill>
              <a:schemeClr val="accent2"/>
            </a:solidFill>
            <a:round/>
            <a:headEnd/>
            <a:tailEnd/>
          </a:ln>
        </p:spPr>
        <p:txBody>
          <a:bodyPr anchor="ctr"/>
          <a:lstStyle/>
          <a:p>
            <a:pPr algn="ctr"/>
            <a:r>
              <a:rPr lang="en-US" altLang="en-US" sz="1600" dirty="0">
                <a:solidFill>
                  <a:srgbClr val="000000"/>
                </a:solidFill>
              </a:rPr>
              <a:t>Other statements till the end of the method will be triggered.</a:t>
            </a:r>
          </a:p>
        </p:txBody>
      </p:sp>
    </p:spTree>
    <p:extLst>
      <p:ext uri="{BB962C8B-B14F-4D97-AF65-F5344CB8AC3E}">
        <p14:creationId xmlns:p14="http://schemas.microsoft.com/office/powerpoint/2010/main" val="377569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p:cBhvr>
                                        <p:cTn id="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par>
                                <p:cTn id="8" presetID="4"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p:cBhvr>
                                        <p:cTn id="10"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p:cBhvr>
                                        <p:cTn id="15"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16" presetID="4" presetClass="entr" presetSubtype="16"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p:cBhvr>
                                        <p:cTn id="18"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p:cBhvr>
                                        <p:cTn id="23"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24" presetID="4" presetClass="entr" presetSubtype="16"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p:cBhvr>
                                        <p:cTn id="26"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p:cBhvr>
                                        <p:cTn id="31" dur="500"/>
                                        <p:tgtEl>
                                          <p:spTgt spid="11"/>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6" grpId="0" bldLvl="0" animBg="1" autoUpdateAnimBg="0"/>
      <p:bldP spid="8" grpId="0" bldLvl="0" animBg="1" autoUpdateAnimBg="0"/>
      <p:bldP spid="9" grpId="0" bldLvl="0" animBg="1" autoUpdateAnimBg="0"/>
      <p:bldP spid="10" grpId="0" bldLvl="0" animBg="1" autoUpdateAnimBg="0"/>
      <p:bldP spid="12" grpId="0" bldLvl="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E9219-62BC-4108-9EAE-3D00009C823D}"/>
              </a:ext>
            </a:extLst>
          </p:cNvPr>
          <p:cNvSpPr>
            <a:spLocks noGrp="1"/>
          </p:cNvSpPr>
          <p:nvPr>
            <p:ph type="title"/>
          </p:nvPr>
        </p:nvSpPr>
        <p:spPr/>
        <p:txBody>
          <a:bodyPr/>
          <a:lstStyle/>
          <a:p>
            <a:r>
              <a:rPr lang="en-US" dirty="0"/>
              <a:t>Execution flow try, catch &amp; finally</a:t>
            </a:r>
          </a:p>
        </p:txBody>
      </p:sp>
      <p:sp>
        <p:nvSpPr>
          <p:cNvPr id="4" name="TextBox 8">
            <a:extLst>
              <a:ext uri="{FF2B5EF4-FFF2-40B4-BE49-F238E27FC236}">
                <a16:creationId xmlns:a16="http://schemas.microsoft.com/office/drawing/2014/main" id="{FA305378-05FB-4448-8752-4B0D10E483DF}"/>
              </a:ext>
            </a:extLst>
          </p:cNvPr>
          <p:cNvSpPr>
            <a:spLocks noChangeArrowheads="1"/>
          </p:cNvSpPr>
          <p:nvPr/>
        </p:nvSpPr>
        <p:spPr bwMode="auto">
          <a:xfrm>
            <a:off x="193675" y="1785938"/>
            <a:ext cx="4812078"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395288">
              <a:defRPr b="1">
                <a:solidFill>
                  <a:schemeClr val="tx1"/>
                </a:solidFill>
                <a:latin typeface="Arial" panose="020B0604020202020204" pitchFamily="34" charset="0"/>
                <a:sym typeface="Arial" panose="020B0604020202020204" pitchFamily="34" charset="0"/>
              </a:defRPr>
            </a:lvl1pPr>
            <a:lvl2pPr>
              <a:defRPr b="1">
                <a:solidFill>
                  <a:schemeClr val="tx1"/>
                </a:solidFill>
                <a:latin typeface="Arial" panose="020B0604020202020204" pitchFamily="34" charset="0"/>
                <a:sym typeface="Arial" panose="020B0604020202020204" pitchFamily="34" charset="0"/>
              </a:defRPr>
            </a:lvl2pPr>
            <a:lvl3pPr>
              <a:defRPr b="1">
                <a:solidFill>
                  <a:schemeClr val="tx1"/>
                </a:solidFill>
                <a:latin typeface="Arial" panose="020B0604020202020204" pitchFamily="34" charset="0"/>
                <a:sym typeface="Arial" panose="020B0604020202020204" pitchFamily="34" charset="0"/>
              </a:defRPr>
            </a:lvl3pPr>
            <a:lvl4pPr>
              <a:defRPr b="1">
                <a:solidFill>
                  <a:schemeClr val="tx1"/>
                </a:solidFill>
                <a:latin typeface="Arial" panose="020B0604020202020204" pitchFamily="34" charset="0"/>
                <a:sym typeface="Arial" panose="020B0604020202020204" pitchFamily="34" charset="0"/>
              </a:defRPr>
            </a:lvl4pPr>
            <a:lvl5pPr>
              <a:defRPr b="1">
                <a:solidFill>
                  <a:schemeClr val="tx1"/>
                </a:solidFill>
                <a:latin typeface="Arial" panose="020B0604020202020204" pitchFamily="34" charset="0"/>
                <a:sym typeface="Arial" panose="020B0604020202020204" pitchFamily="34" charset="0"/>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9pPr>
          </a:lstStyle>
          <a:p>
            <a:r>
              <a:rPr lang="en-US" altLang="en-US" dirty="0">
                <a:solidFill>
                  <a:srgbClr val="000000"/>
                </a:solidFill>
                <a:ea typeface="Calibri" panose="020F0502020204030204" pitchFamily="34" charset="0"/>
                <a:cs typeface="Calibri" panose="020F0502020204030204" pitchFamily="34" charset="0"/>
              </a:rPr>
              <a:t>public divide(</a:t>
            </a:r>
            <a:r>
              <a:rPr lang="en-US" altLang="en-US" dirty="0" err="1">
                <a:solidFill>
                  <a:srgbClr val="000000"/>
                </a:solidFill>
                <a:ea typeface="Calibri" panose="020F0502020204030204" pitchFamily="34" charset="0"/>
                <a:cs typeface="Calibri" panose="020F0502020204030204" pitchFamily="34" charset="0"/>
              </a:rPr>
              <a:t>int</a:t>
            </a:r>
            <a:r>
              <a:rPr lang="en-US" altLang="en-US" dirty="0">
                <a:solidFill>
                  <a:srgbClr val="000000"/>
                </a:solidFill>
                <a:ea typeface="Calibri" panose="020F0502020204030204" pitchFamily="34" charset="0"/>
                <a:cs typeface="Calibri" panose="020F0502020204030204" pitchFamily="34" charset="0"/>
              </a:rPr>
              <a:t> dividend, </a:t>
            </a:r>
            <a:r>
              <a:rPr lang="en-US" altLang="en-US" dirty="0" err="1">
                <a:solidFill>
                  <a:srgbClr val="000000"/>
                </a:solidFill>
                <a:ea typeface="Calibri" panose="020F0502020204030204" pitchFamily="34" charset="0"/>
                <a:cs typeface="Calibri" panose="020F0502020204030204" pitchFamily="34" charset="0"/>
              </a:rPr>
              <a:t>int</a:t>
            </a:r>
            <a:r>
              <a:rPr lang="en-US" altLang="en-US" dirty="0">
                <a:solidFill>
                  <a:srgbClr val="000000"/>
                </a:solidFill>
                <a:ea typeface="Calibri" panose="020F0502020204030204" pitchFamily="34" charset="0"/>
                <a:cs typeface="Calibri" panose="020F0502020204030204" pitchFamily="34" charset="0"/>
              </a:rPr>
              <a:t> divisor){</a:t>
            </a:r>
          </a:p>
          <a:p>
            <a:r>
              <a:rPr lang="en-US" altLang="en-US" dirty="0">
                <a:solidFill>
                  <a:srgbClr val="C00000"/>
                </a:solidFill>
                <a:ea typeface="Calibri" panose="020F0502020204030204" pitchFamily="34" charset="0"/>
                <a:cs typeface="Calibri" panose="020F0502020204030204" pitchFamily="34" charset="0"/>
              </a:rPr>
              <a:t>  try{</a:t>
            </a:r>
          </a:p>
          <a:p>
            <a:r>
              <a:rPr lang="en-US" altLang="en-US" dirty="0">
                <a:solidFill>
                  <a:srgbClr val="000000"/>
                </a:solidFill>
                <a:ea typeface="Calibri" panose="020F0502020204030204" pitchFamily="34" charset="0"/>
                <a:cs typeface="Calibri" panose="020F0502020204030204" pitchFamily="34" charset="0"/>
              </a:rPr>
              <a:t>	    result = dividend/ divisor;</a:t>
            </a:r>
          </a:p>
          <a:p>
            <a:r>
              <a:rPr lang="en-US" altLang="en-US" dirty="0">
                <a:solidFill>
                  <a:srgbClr val="000000"/>
                </a:solidFill>
                <a:ea typeface="Calibri" panose="020F0502020204030204" pitchFamily="34" charset="0"/>
                <a:cs typeface="Calibri" panose="020F0502020204030204" pitchFamily="34" charset="0"/>
              </a:rPr>
              <a:t>	    //other statements..</a:t>
            </a:r>
          </a:p>
          <a:p>
            <a:r>
              <a:rPr lang="en-US" altLang="en-US" dirty="0">
                <a:solidFill>
                  <a:srgbClr val="C00000"/>
                </a:solidFill>
                <a:ea typeface="Calibri" panose="020F0502020204030204" pitchFamily="34" charset="0"/>
                <a:cs typeface="Calibri" panose="020F0502020204030204" pitchFamily="34" charset="0"/>
              </a:rPr>
              <a:t>  }</a:t>
            </a:r>
          </a:p>
          <a:p>
            <a:r>
              <a:rPr lang="en-US" altLang="en-US" dirty="0">
                <a:solidFill>
                  <a:srgbClr val="0070C0"/>
                </a:solidFill>
                <a:ea typeface="Calibri" panose="020F0502020204030204" pitchFamily="34" charset="0"/>
                <a:cs typeface="Calibri" panose="020F0502020204030204" pitchFamily="34" charset="0"/>
              </a:rPr>
              <a:t>  Catch(Exception Object)</a:t>
            </a:r>
          </a:p>
          <a:p>
            <a:r>
              <a:rPr lang="en-US" altLang="en-US" dirty="0">
                <a:solidFill>
                  <a:srgbClr val="0070C0"/>
                </a:solidFill>
                <a:ea typeface="Calibri" panose="020F0502020204030204" pitchFamily="34" charset="0"/>
                <a:cs typeface="Calibri" panose="020F0502020204030204" pitchFamily="34" charset="0"/>
              </a:rPr>
              <a:t>  {</a:t>
            </a:r>
          </a:p>
          <a:p>
            <a:r>
              <a:rPr lang="en-US" altLang="en-US" dirty="0">
                <a:solidFill>
                  <a:srgbClr val="000000"/>
                </a:solidFill>
                <a:ea typeface="Calibri" panose="020F0502020204030204" pitchFamily="34" charset="0"/>
                <a:cs typeface="Calibri" panose="020F0502020204030204" pitchFamily="34" charset="0"/>
              </a:rPr>
              <a:t>	    //Exception handled</a:t>
            </a:r>
          </a:p>
          <a:p>
            <a:r>
              <a:rPr lang="en-US" altLang="en-US" dirty="0">
                <a:solidFill>
                  <a:srgbClr val="0070C0"/>
                </a:solidFill>
                <a:ea typeface="Calibri" panose="020F0502020204030204" pitchFamily="34" charset="0"/>
                <a:cs typeface="Calibri" panose="020F0502020204030204" pitchFamily="34" charset="0"/>
              </a:rPr>
              <a:t>  }</a:t>
            </a:r>
          </a:p>
          <a:p>
            <a:r>
              <a:rPr lang="en-US" altLang="en-US" dirty="0">
                <a:solidFill>
                  <a:srgbClr val="00B050"/>
                </a:solidFill>
                <a:ea typeface="Calibri" panose="020F0502020204030204" pitchFamily="34" charset="0"/>
                <a:cs typeface="Calibri" panose="020F0502020204030204" pitchFamily="34" charset="0"/>
              </a:rPr>
              <a:t>  finally</a:t>
            </a:r>
          </a:p>
          <a:p>
            <a:r>
              <a:rPr lang="en-US" altLang="en-US" dirty="0">
                <a:solidFill>
                  <a:srgbClr val="00B050"/>
                </a:solidFill>
                <a:ea typeface="Calibri" panose="020F0502020204030204" pitchFamily="34" charset="0"/>
                <a:cs typeface="Calibri" panose="020F0502020204030204" pitchFamily="34" charset="0"/>
              </a:rPr>
              <a:t>  {</a:t>
            </a:r>
          </a:p>
          <a:p>
            <a:r>
              <a:rPr lang="en-US" altLang="en-US" dirty="0">
                <a:solidFill>
                  <a:srgbClr val="000000"/>
                </a:solidFill>
                <a:ea typeface="Calibri" panose="020F0502020204030204" pitchFamily="34" charset="0"/>
                <a:cs typeface="Calibri" panose="020F0502020204030204" pitchFamily="34" charset="0"/>
              </a:rPr>
              <a:t>	    //some logic</a:t>
            </a:r>
          </a:p>
          <a:p>
            <a:r>
              <a:rPr lang="en-US" altLang="en-US" dirty="0">
                <a:solidFill>
                  <a:srgbClr val="00B050"/>
                </a:solidFill>
                <a:ea typeface="Calibri" panose="020F0502020204030204" pitchFamily="34" charset="0"/>
                <a:cs typeface="Calibri" panose="020F0502020204030204" pitchFamily="34" charset="0"/>
              </a:rPr>
              <a:t>  }</a:t>
            </a:r>
          </a:p>
          <a:p>
            <a:r>
              <a:rPr lang="en-US" altLang="en-US" dirty="0">
                <a:solidFill>
                  <a:srgbClr val="000000"/>
                </a:solidFill>
                <a:ea typeface="Calibri" panose="020F0502020204030204" pitchFamily="34" charset="0"/>
                <a:cs typeface="Calibri" panose="020F0502020204030204" pitchFamily="34" charset="0"/>
              </a:rPr>
              <a:t>	    //other statements..</a:t>
            </a:r>
          </a:p>
          <a:p>
            <a:r>
              <a:rPr lang="en-US" altLang="en-US" dirty="0">
                <a:solidFill>
                  <a:srgbClr val="000000"/>
                </a:solidFill>
                <a:ea typeface="Calibri" panose="020F0502020204030204" pitchFamily="34" charset="0"/>
                <a:cs typeface="Calibri" panose="020F0502020204030204" pitchFamily="34" charset="0"/>
              </a:rPr>
              <a:t>}</a:t>
            </a:r>
          </a:p>
        </p:txBody>
      </p:sp>
      <p:sp>
        <p:nvSpPr>
          <p:cNvPr id="5" name="Left Arrow 9">
            <a:extLst>
              <a:ext uri="{FF2B5EF4-FFF2-40B4-BE49-F238E27FC236}">
                <a16:creationId xmlns:a16="http://schemas.microsoft.com/office/drawing/2014/main" id="{030151AA-371B-4E07-9E9C-9934D2942AB0}"/>
              </a:ext>
            </a:extLst>
          </p:cNvPr>
          <p:cNvSpPr>
            <a:spLocks noChangeArrowheads="1"/>
          </p:cNvSpPr>
          <p:nvPr/>
        </p:nvSpPr>
        <p:spPr bwMode="auto">
          <a:xfrm>
            <a:off x="4051495" y="2429178"/>
            <a:ext cx="1335258" cy="155071"/>
          </a:xfrm>
          <a:prstGeom prst="leftArrow">
            <a:avLst>
              <a:gd name="adj1" fmla="val 50000"/>
              <a:gd name="adj2" fmla="val 50000"/>
            </a:avLst>
          </a:prstGeom>
          <a:solidFill>
            <a:srgbClr val="EA3800"/>
          </a:solidFill>
          <a:ln w="25400" cap="flat" cmpd="sng">
            <a:solidFill>
              <a:srgbClr val="C00000"/>
            </a:solidFill>
            <a:miter lim="800000"/>
            <a:headEnd/>
            <a:tailEnd/>
          </a:ln>
        </p:spPr>
        <p:txBody>
          <a:bodyPr anchor="ctr"/>
          <a:lstStyle/>
          <a:p>
            <a:pPr algn="ctr"/>
            <a:endParaRPr lang="en-US" altLang="en-US" sz="1700">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6" name="Rounded Rectangle 10">
            <a:extLst>
              <a:ext uri="{FF2B5EF4-FFF2-40B4-BE49-F238E27FC236}">
                <a16:creationId xmlns:a16="http://schemas.microsoft.com/office/drawing/2014/main" id="{A1652B51-DCA2-4EA2-A433-77A2AB6BEFA8}"/>
              </a:ext>
            </a:extLst>
          </p:cNvPr>
          <p:cNvSpPr>
            <a:spLocks noChangeArrowheads="1"/>
          </p:cNvSpPr>
          <p:nvPr/>
        </p:nvSpPr>
        <p:spPr bwMode="auto">
          <a:xfrm>
            <a:off x="5615352" y="2124379"/>
            <a:ext cx="2980008" cy="457200"/>
          </a:xfrm>
          <a:prstGeom prst="roundRect">
            <a:avLst>
              <a:gd name="adj" fmla="val 16667"/>
            </a:avLst>
          </a:prstGeom>
          <a:gradFill rotWithShape="1">
            <a:gsLst>
              <a:gs pos="0">
                <a:srgbClr val="FFA5A3"/>
              </a:gs>
              <a:gs pos="34999">
                <a:srgbClr val="FFBEBE"/>
              </a:gs>
              <a:gs pos="100000">
                <a:srgbClr val="FFE6E6"/>
              </a:gs>
            </a:gsLst>
            <a:lin ang="16200000" scaled="1"/>
          </a:gradFill>
          <a:ln w="9525" cap="flat" cmpd="sng">
            <a:solidFill>
              <a:schemeClr val="accent2"/>
            </a:solidFill>
            <a:round/>
            <a:headEnd/>
            <a:tailEnd/>
          </a:ln>
        </p:spPr>
        <p:txBody>
          <a:bodyPr anchor="ctr"/>
          <a:lstStyle/>
          <a:p>
            <a:pPr algn="ctr"/>
            <a:r>
              <a:rPr lang="en-US" altLang="en-US" sz="1700" dirty="0">
                <a:solidFill>
                  <a:srgbClr val="000000"/>
                </a:solidFill>
              </a:rPr>
              <a:t>If exception raised.</a:t>
            </a:r>
          </a:p>
        </p:txBody>
      </p:sp>
      <p:sp>
        <p:nvSpPr>
          <p:cNvPr id="7" name="Left Arrow 11">
            <a:extLst>
              <a:ext uri="{FF2B5EF4-FFF2-40B4-BE49-F238E27FC236}">
                <a16:creationId xmlns:a16="http://schemas.microsoft.com/office/drawing/2014/main" id="{08F5C2E7-4568-47DA-83C5-052DC8E64E19}"/>
              </a:ext>
            </a:extLst>
          </p:cNvPr>
          <p:cNvSpPr>
            <a:spLocks noChangeArrowheads="1"/>
          </p:cNvSpPr>
          <p:nvPr/>
        </p:nvSpPr>
        <p:spPr bwMode="auto">
          <a:xfrm>
            <a:off x="4056182" y="3868722"/>
            <a:ext cx="1335258" cy="155071"/>
          </a:xfrm>
          <a:prstGeom prst="leftArrow">
            <a:avLst>
              <a:gd name="adj1" fmla="val 50000"/>
              <a:gd name="adj2" fmla="val 50000"/>
            </a:avLst>
          </a:prstGeom>
          <a:solidFill>
            <a:srgbClr val="EA3800"/>
          </a:solidFill>
          <a:ln w="25400" cap="flat" cmpd="sng">
            <a:solidFill>
              <a:srgbClr val="C00000"/>
            </a:solidFill>
            <a:miter lim="800000"/>
            <a:headEnd/>
            <a:tailEnd/>
          </a:ln>
        </p:spPr>
        <p:txBody>
          <a:bodyPr anchor="ctr"/>
          <a:lstStyle/>
          <a:p>
            <a:pPr algn="ctr"/>
            <a:endParaRPr lang="en-US" altLang="en-US" sz="1700">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8" name="Rounded Rectangle 12">
            <a:extLst>
              <a:ext uri="{FF2B5EF4-FFF2-40B4-BE49-F238E27FC236}">
                <a16:creationId xmlns:a16="http://schemas.microsoft.com/office/drawing/2014/main" id="{B0C52469-F595-4FDF-9C4C-4C57DEE3CAD1}"/>
              </a:ext>
            </a:extLst>
          </p:cNvPr>
          <p:cNvSpPr>
            <a:spLocks noChangeArrowheads="1"/>
          </p:cNvSpPr>
          <p:nvPr/>
        </p:nvSpPr>
        <p:spPr bwMode="auto">
          <a:xfrm>
            <a:off x="5615352" y="2901460"/>
            <a:ext cx="2980008" cy="457200"/>
          </a:xfrm>
          <a:prstGeom prst="roundRect">
            <a:avLst>
              <a:gd name="adj" fmla="val 16667"/>
            </a:avLst>
          </a:prstGeom>
          <a:gradFill rotWithShape="1">
            <a:gsLst>
              <a:gs pos="0">
                <a:srgbClr val="FFA5A3"/>
              </a:gs>
              <a:gs pos="34999">
                <a:srgbClr val="FFBEBE"/>
              </a:gs>
              <a:gs pos="100000">
                <a:srgbClr val="FFE6E6"/>
              </a:gs>
            </a:gsLst>
            <a:lin ang="16200000" scaled="1"/>
          </a:gradFill>
          <a:ln w="9525" cap="flat" cmpd="sng">
            <a:solidFill>
              <a:schemeClr val="accent2"/>
            </a:solidFill>
            <a:round/>
            <a:headEnd/>
            <a:tailEnd/>
          </a:ln>
        </p:spPr>
        <p:txBody>
          <a:bodyPr anchor="ctr"/>
          <a:lstStyle/>
          <a:p>
            <a:pPr algn="ctr"/>
            <a:r>
              <a:rPr lang="en-US" altLang="en-US" sz="1700">
                <a:solidFill>
                  <a:srgbClr val="000000"/>
                </a:solidFill>
              </a:rPr>
              <a:t>Exception Caught</a:t>
            </a:r>
          </a:p>
        </p:txBody>
      </p:sp>
      <p:sp>
        <p:nvSpPr>
          <p:cNvPr id="9" name="Rounded Rectangle 13">
            <a:extLst>
              <a:ext uri="{FF2B5EF4-FFF2-40B4-BE49-F238E27FC236}">
                <a16:creationId xmlns:a16="http://schemas.microsoft.com/office/drawing/2014/main" id="{CE9E50E6-D942-4A0C-893D-0FCA8FB2E294}"/>
              </a:ext>
            </a:extLst>
          </p:cNvPr>
          <p:cNvSpPr>
            <a:spLocks noChangeArrowheads="1"/>
          </p:cNvSpPr>
          <p:nvPr/>
        </p:nvSpPr>
        <p:spPr bwMode="auto">
          <a:xfrm>
            <a:off x="5615352" y="3631710"/>
            <a:ext cx="2980008" cy="457200"/>
          </a:xfrm>
          <a:prstGeom prst="roundRect">
            <a:avLst>
              <a:gd name="adj" fmla="val 16667"/>
            </a:avLst>
          </a:prstGeom>
          <a:gradFill rotWithShape="1">
            <a:gsLst>
              <a:gs pos="0">
                <a:srgbClr val="FFA5A3"/>
              </a:gs>
              <a:gs pos="34999">
                <a:srgbClr val="FFBEBE"/>
              </a:gs>
              <a:gs pos="100000">
                <a:srgbClr val="FFE6E6"/>
              </a:gs>
            </a:gsLst>
            <a:lin ang="16200000" scaled="1"/>
          </a:gradFill>
          <a:ln w="9525" cap="flat" cmpd="sng">
            <a:solidFill>
              <a:schemeClr val="accent2"/>
            </a:solidFill>
            <a:round/>
            <a:headEnd/>
            <a:tailEnd/>
          </a:ln>
        </p:spPr>
        <p:txBody>
          <a:bodyPr anchor="ctr"/>
          <a:lstStyle/>
          <a:p>
            <a:pPr algn="ctr"/>
            <a:r>
              <a:rPr lang="en-US" altLang="en-US" sz="1700" dirty="0">
                <a:solidFill>
                  <a:srgbClr val="000000"/>
                </a:solidFill>
              </a:rPr>
              <a:t>Exception handled</a:t>
            </a:r>
          </a:p>
        </p:txBody>
      </p:sp>
      <p:sp>
        <p:nvSpPr>
          <p:cNvPr id="10" name="Left Arrow 14">
            <a:extLst>
              <a:ext uri="{FF2B5EF4-FFF2-40B4-BE49-F238E27FC236}">
                <a16:creationId xmlns:a16="http://schemas.microsoft.com/office/drawing/2014/main" id="{FD9FCD2B-8250-4BB2-8910-0303FCAD9461}"/>
              </a:ext>
            </a:extLst>
          </p:cNvPr>
          <p:cNvSpPr>
            <a:spLocks noChangeArrowheads="1"/>
          </p:cNvSpPr>
          <p:nvPr/>
        </p:nvSpPr>
        <p:spPr bwMode="auto">
          <a:xfrm>
            <a:off x="4051495" y="3206259"/>
            <a:ext cx="1335258" cy="155071"/>
          </a:xfrm>
          <a:prstGeom prst="leftArrow">
            <a:avLst>
              <a:gd name="adj1" fmla="val 50000"/>
              <a:gd name="adj2" fmla="val 50000"/>
            </a:avLst>
          </a:prstGeom>
          <a:solidFill>
            <a:srgbClr val="EA3800"/>
          </a:solidFill>
          <a:ln w="25400" cap="flat" cmpd="sng">
            <a:solidFill>
              <a:srgbClr val="C00000"/>
            </a:solidFill>
            <a:miter lim="800000"/>
            <a:headEnd/>
            <a:tailEnd/>
          </a:ln>
        </p:spPr>
        <p:txBody>
          <a:bodyPr anchor="ctr"/>
          <a:lstStyle/>
          <a:p>
            <a:pPr algn="ctr"/>
            <a:endParaRPr lang="en-US" altLang="en-US" sz="1700">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1" name="Left Arrow 15">
            <a:extLst>
              <a:ext uri="{FF2B5EF4-FFF2-40B4-BE49-F238E27FC236}">
                <a16:creationId xmlns:a16="http://schemas.microsoft.com/office/drawing/2014/main" id="{9B3DFED7-BAA4-49C0-85B1-1DF14DE7F690}"/>
              </a:ext>
            </a:extLst>
          </p:cNvPr>
          <p:cNvSpPr>
            <a:spLocks noChangeArrowheads="1"/>
          </p:cNvSpPr>
          <p:nvPr/>
        </p:nvSpPr>
        <p:spPr bwMode="auto">
          <a:xfrm>
            <a:off x="4051495" y="4626984"/>
            <a:ext cx="1335258" cy="155071"/>
          </a:xfrm>
          <a:prstGeom prst="leftArrow">
            <a:avLst>
              <a:gd name="adj1" fmla="val 50000"/>
              <a:gd name="adj2" fmla="val 50000"/>
            </a:avLst>
          </a:prstGeom>
          <a:solidFill>
            <a:srgbClr val="EA3800"/>
          </a:solidFill>
          <a:ln w="25400" cap="flat" cmpd="sng">
            <a:solidFill>
              <a:srgbClr val="C00000"/>
            </a:solidFill>
            <a:miter lim="800000"/>
            <a:headEnd/>
            <a:tailEnd/>
          </a:ln>
        </p:spPr>
        <p:txBody>
          <a:bodyPr anchor="ctr"/>
          <a:lstStyle/>
          <a:p>
            <a:pPr algn="ctr"/>
            <a:endParaRPr lang="en-US" altLang="en-US" sz="1700">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2" name="Rounded Rectangle 16">
            <a:extLst>
              <a:ext uri="{FF2B5EF4-FFF2-40B4-BE49-F238E27FC236}">
                <a16:creationId xmlns:a16="http://schemas.microsoft.com/office/drawing/2014/main" id="{23D36302-5853-442C-9AA3-AE5EC63C0BC5}"/>
              </a:ext>
            </a:extLst>
          </p:cNvPr>
          <p:cNvSpPr>
            <a:spLocks noChangeArrowheads="1"/>
          </p:cNvSpPr>
          <p:nvPr/>
        </p:nvSpPr>
        <p:spPr bwMode="auto">
          <a:xfrm>
            <a:off x="5615353" y="4486579"/>
            <a:ext cx="2980005" cy="548481"/>
          </a:xfrm>
          <a:prstGeom prst="roundRect">
            <a:avLst>
              <a:gd name="adj" fmla="val 16667"/>
            </a:avLst>
          </a:prstGeom>
          <a:gradFill rotWithShape="1">
            <a:gsLst>
              <a:gs pos="0">
                <a:srgbClr val="FFA5A3"/>
              </a:gs>
              <a:gs pos="34999">
                <a:srgbClr val="FFBEBE"/>
              </a:gs>
              <a:gs pos="100000">
                <a:srgbClr val="FFE6E6"/>
              </a:gs>
            </a:gsLst>
            <a:lin ang="16200000" scaled="1"/>
          </a:gradFill>
          <a:ln w="9525" cap="flat" cmpd="sng">
            <a:solidFill>
              <a:schemeClr val="accent2"/>
            </a:solidFill>
            <a:round/>
            <a:headEnd/>
            <a:tailEnd/>
          </a:ln>
        </p:spPr>
        <p:txBody>
          <a:bodyPr anchor="ctr"/>
          <a:lstStyle/>
          <a:p>
            <a:pPr algn="ctr"/>
            <a:r>
              <a:rPr lang="en-US" altLang="en-US" sz="1700" dirty="0">
                <a:solidFill>
                  <a:srgbClr val="000000"/>
                </a:solidFill>
              </a:rPr>
              <a:t>Finally block statements invoked</a:t>
            </a:r>
          </a:p>
        </p:txBody>
      </p:sp>
      <p:sp>
        <p:nvSpPr>
          <p:cNvPr id="13" name="Left Arrow 17">
            <a:extLst>
              <a:ext uri="{FF2B5EF4-FFF2-40B4-BE49-F238E27FC236}">
                <a16:creationId xmlns:a16="http://schemas.microsoft.com/office/drawing/2014/main" id="{80959D3F-3D2F-4108-94FF-60647C3C2E95}"/>
              </a:ext>
            </a:extLst>
          </p:cNvPr>
          <p:cNvSpPr>
            <a:spLocks noChangeArrowheads="1"/>
          </p:cNvSpPr>
          <p:nvPr/>
        </p:nvSpPr>
        <p:spPr bwMode="auto">
          <a:xfrm>
            <a:off x="4051495" y="5443866"/>
            <a:ext cx="1335258" cy="155071"/>
          </a:xfrm>
          <a:prstGeom prst="leftArrow">
            <a:avLst>
              <a:gd name="adj1" fmla="val 50000"/>
              <a:gd name="adj2" fmla="val 50000"/>
            </a:avLst>
          </a:prstGeom>
          <a:solidFill>
            <a:srgbClr val="EA3800"/>
          </a:solidFill>
          <a:ln w="25400" cap="flat" cmpd="sng">
            <a:solidFill>
              <a:srgbClr val="C00000"/>
            </a:solidFill>
            <a:miter lim="800000"/>
            <a:headEnd/>
            <a:tailEnd/>
          </a:ln>
        </p:spPr>
        <p:txBody>
          <a:bodyPr anchor="ctr"/>
          <a:lstStyle/>
          <a:p>
            <a:pPr algn="ctr"/>
            <a:endParaRPr lang="en-US" altLang="en-US" sz="1700">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4" name="Rounded Rectangle 18">
            <a:extLst>
              <a:ext uri="{FF2B5EF4-FFF2-40B4-BE49-F238E27FC236}">
                <a16:creationId xmlns:a16="http://schemas.microsoft.com/office/drawing/2014/main" id="{D61E0C32-AF94-4A67-AFBF-DF3732B59500}"/>
              </a:ext>
            </a:extLst>
          </p:cNvPr>
          <p:cNvSpPr>
            <a:spLocks noChangeArrowheads="1"/>
          </p:cNvSpPr>
          <p:nvPr/>
        </p:nvSpPr>
        <p:spPr bwMode="auto">
          <a:xfrm>
            <a:off x="5615352" y="5263661"/>
            <a:ext cx="2980005" cy="754612"/>
          </a:xfrm>
          <a:prstGeom prst="roundRect">
            <a:avLst>
              <a:gd name="adj" fmla="val 16667"/>
            </a:avLst>
          </a:prstGeom>
          <a:gradFill rotWithShape="1">
            <a:gsLst>
              <a:gs pos="0">
                <a:srgbClr val="FFA5A3"/>
              </a:gs>
              <a:gs pos="34999">
                <a:srgbClr val="FFBEBE"/>
              </a:gs>
              <a:gs pos="100000">
                <a:srgbClr val="FFE6E6"/>
              </a:gs>
            </a:gsLst>
            <a:lin ang="16200000" scaled="1"/>
          </a:gradFill>
          <a:ln w="9525" cap="flat" cmpd="sng">
            <a:solidFill>
              <a:schemeClr val="accent2"/>
            </a:solidFill>
            <a:round/>
            <a:headEnd/>
            <a:tailEnd/>
          </a:ln>
        </p:spPr>
        <p:txBody>
          <a:bodyPr anchor="ctr"/>
          <a:lstStyle/>
          <a:p>
            <a:pPr algn="ctr"/>
            <a:r>
              <a:rPr lang="en-US" altLang="en-US" sz="1700" dirty="0">
                <a:solidFill>
                  <a:srgbClr val="000000"/>
                </a:solidFill>
              </a:rPr>
              <a:t>Other statements till the end of the method will be triggered.</a:t>
            </a:r>
          </a:p>
        </p:txBody>
      </p:sp>
    </p:spTree>
    <p:extLst>
      <p:ext uri="{BB962C8B-B14F-4D97-AF65-F5344CB8AC3E}">
        <p14:creationId xmlns:p14="http://schemas.microsoft.com/office/powerpoint/2010/main" val="219492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p:cBhvr>
                                        <p:cTn id="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par>
                                <p:cTn id="8" presetID="4"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p:cBhvr>
                                        <p:cTn id="10"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p:cBhvr>
                                        <p:cTn id="15"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16" presetID="4" presetClass="entr" presetSubtype="16"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p:cBhvr>
                                        <p:cTn id="18"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p:cBhvr>
                                        <p:cTn id="23"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24" presetID="4" presetClass="entr" presetSubtype="16"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p:cBhvr>
                                        <p:cTn id="26"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p:cBhvr>
                                        <p:cTn id="31"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par>
                                <p:cTn id="32" presetID="4" presetClass="entr" presetSubtype="16"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p:cBhvr>
                                        <p:cTn id="34"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p:cBhvr>
                                        <p:cTn id="39" dur="500"/>
                                        <p:tgtEl>
                                          <p:spTgt spid="13"/>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6" grpId="0" bldLvl="0" animBg="1" autoUpdateAnimBg="0"/>
      <p:bldP spid="8" grpId="0" bldLvl="0" animBg="1" autoUpdateAnimBg="0"/>
      <p:bldP spid="9" grpId="0" bldLvl="0" animBg="1" autoUpdateAnimBg="0"/>
      <p:bldP spid="10" grpId="0" bldLvl="0" animBg="1" autoUpdateAnimBg="0"/>
      <p:bldP spid="12" grpId="0" bldLvl="0" animBg="1" autoUpdateAnimBg="0"/>
      <p:bldP spid="14" grpId="0" bldLvl="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019CB-DC45-46FF-A055-0B48FE7DFE07}"/>
              </a:ext>
            </a:extLst>
          </p:cNvPr>
          <p:cNvSpPr>
            <a:spLocks noGrp="1"/>
          </p:cNvSpPr>
          <p:nvPr>
            <p:ph type="title"/>
          </p:nvPr>
        </p:nvSpPr>
        <p:spPr/>
        <p:txBody>
          <a:bodyPr>
            <a:noAutofit/>
          </a:bodyPr>
          <a:lstStyle/>
          <a:p>
            <a:r>
              <a:rPr lang="en-US" sz="2800" dirty="0"/>
              <a:t>Execution flow when NO exception raised in try, catch &amp; finally block</a:t>
            </a:r>
          </a:p>
        </p:txBody>
      </p:sp>
      <p:sp>
        <p:nvSpPr>
          <p:cNvPr id="4" name="TextBox 8">
            <a:extLst>
              <a:ext uri="{FF2B5EF4-FFF2-40B4-BE49-F238E27FC236}">
                <a16:creationId xmlns:a16="http://schemas.microsoft.com/office/drawing/2014/main" id="{D7CD33E6-D200-4CF5-8D0D-3E82B712C9B7}"/>
              </a:ext>
            </a:extLst>
          </p:cNvPr>
          <p:cNvSpPr>
            <a:spLocks noChangeArrowheads="1"/>
          </p:cNvSpPr>
          <p:nvPr/>
        </p:nvSpPr>
        <p:spPr bwMode="auto">
          <a:xfrm>
            <a:off x="193675" y="1785938"/>
            <a:ext cx="4786288"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395288">
              <a:defRPr b="1">
                <a:solidFill>
                  <a:schemeClr val="tx1"/>
                </a:solidFill>
                <a:latin typeface="Arial" panose="020B0604020202020204" pitchFamily="34" charset="0"/>
                <a:sym typeface="Arial" panose="020B0604020202020204" pitchFamily="34" charset="0"/>
              </a:defRPr>
            </a:lvl1pPr>
            <a:lvl2pPr>
              <a:defRPr b="1">
                <a:solidFill>
                  <a:schemeClr val="tx1"/>
                </a:solidFill>
                <a:latin typeface="Arial" panose="020B0604020202020204" pitchFamily="34" charset="0"/>
                <a:sym typeface="Arial" panose="020B0604020202020204" pitchFamily="34" charset="0"/>
              </a:defRPr>
            </a:lvl2pPr>
            <a:lvl3pPr>
              <a:defRPr b="1">
                <a:solidFill>
                  <a:schemeClr val="tx1"/>
                </a:solidFill>
                <a:latin typeface="Arial" panose="020B0604020202020204" pitchFamily="34" charset="0"/>
                <a:sym typeface="Arial" panose="020B0604020202020204" pitchFamily="34" charset="0"/>
              </a:defRPr>
            </a:lvl3pPr>
            <a:lvl4pPr>
              <a:defRPr b="1">
                <a:solidFill>
                  <a:schemeClr val="tx1"/>
                </a:solidFill>
                <a:latin typeface="Arial" panose="020B0604020202020204" pitchFamily="34" charset="0"/>
                <a:sym typeface="Arial" panose="020B0604020202020204" pitchFamily="34" charset="0"/>
              </a:defRPr>
            </a:lvl4pPr>
            <a:lvl5pPr>
              <a:defRPr b="1">
                <a:solidFill>
                  <a:schemeClr val="tx1"/>
                </a:solidFill>
                <a:latin typeface="Arial" panose="020B0604020202020204" pitchFamily="34" charset="0"/>
                <a:sym typeface="Arial" panose="020B0604020202020204" pitchFamily="34" charset="0"/>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9pPr>
          </a:lstStyle>
          <a:p>
            <a:r>
              <a:rPr lang="en-US" altLang="en-US" dirty="0">
                <a:solidFill>
                  <a:srgbClr val="000000"/>
                </a:solidFill>
                <a:ea typeface="Calibri" panose="020F0502020204030204" pitchFamily="34" charset="0"/>
                <a:cs typeface="Calibri" panose="020F0502020204030204" pitchFamily="34" charset="0"/>
              </a:rPr>
              <a:t>public divide(</a:t>
            </a:r>
            <a:r>
              <a:rPr lang="en-US" altLang="en-US" dirty="0" err="1">
                <a:solidFill>
                  <a:srgbClr val="000000"/>
                </a:solidFill>
                <a:ea typeface="Calibri" panose="020F0502020204030204" pitchFamily="34" charset="0"/>
                <a:cs typeface="Calibri" panose="020F0502020204030204" pitchFamily="34" charset="0"/>
              </a:rPr>
              <a:t>int</a:t>
            </a:r>
            <a:r>
              <a:rPr lang="en-US" altLang="en-US" dirty="0">
                <a:solidFill>
                  <a:srgbClr val="000000"/>
                </a:solidFill>
                <a:ea typeface="Calibri" panose="020F0502020204030204" pitchFamily="34" charset="0"/>
                <a:cs typeface="Calibri" panose="020F0502020204030204" pitchFamily="34" charset="0"/>
              </a:rPr>
              <a:t> dividend, </a:t>
            </a:r>
            <a:r>
              <a:rPr lang="en-US" altLang="en-US" dirty="0" err="1">
                <a:solidFill>
                  <a:srgbClr val="000000"/>
                </a:solidFill>
                <a:ea typeface="Calibri" panose="020F0502020204030204" pitchFamily="34" charset="0"/>
                <a:cs typeface="Calibri" panose="020F0502020204030204" pitchFamily="34" charset="0"/>
              </a:rPr>
              <a:t>int</a:t>
            </a:r>
            <a:r>
              <a:rPr lang="en-US" altLang="en-US" dirty="0">
                <a:solidFill>
                  <a:srgbClr val="000000"/>
                </a:solidFill>
                <a:ea typeface="Calibri" panose="020F0502020204030204" pitchFamily="34" charset="0"/>
                <a:cs typeface="Calibri" panose="020F0502020204030204" pitchFamily="34" charset="0"/>
              </a:rPr>
              <a:t> divisor){</a:t>
            </a:r>
          </a:p>
          <a:p>
            <a:r>
              <a:rPr lang="en-US" altLang="en-US" dirty="0">
                <a:solidFill>
                  <a:srgbClr val="C00000"/>
                </a:solidFill>
                <a:ea typeface="Calibri" panose="020F0502020204030204" pitchFamily="34" charset="0"/>
                <a:cs typeface="Calibri" panose="020F0502020204030204" pitchFamily="34" charset="0"/>
              </a:rPr>
              <a:t>try{</a:t>
            </a:r>
          </a:p>
          <a:p>
            <a:r>
              <a:rPr lang="en-US" altLang="en-US" dirty="0">
                <a:solidFill>
                  <a:srgbClr val="000000"/>
                </a:solidFill>
                <a:ea typeface="Calibri" panose="020F0502020204030204" pitchFamily="34" charset="0"/>
                <a:cs typeface="Calibri" panose="020F0502020204030204" pitchFamily="34" charset="0"/>
              </a:rPr>
              <a:t>	   result = dividend/ divisor;</a:t>
            </a:r>
          </a:p>
          <a:p>
            <a:r>
              <a:rPr lang="en-US" altLang="en-US" dirty="0">
                <a:solidFill>
                  <a:srgbClr val="000000"/>
                </a:solidFill>
                <a:ea typeface="Calibri" panose="020F0502020204030204" pitchFamily="34" charset="0"/>
                <a:cs typeface="Calibri" panose="020F0502020204030204" pitchFamily="34" charset="0"/>
              </a:rPr>
              <a:t>	   //other statements..</a:t>
            </a:r>
          </a:p>
          <a:p>
            <a:r>
              <a:rPr lang="en-US" altLang="en-US" dirty="0">
                <a:solidFill>
                  <a:srgbClr val="C00000"/>
                </a:solidFill>
                <a:ea typeface="Calibri" panose="020F0502020204030204" pitchFamily="34" charset="0"/>
                <a:cs typeface="Calibri" panose="020F0502020204030204" pitchFamily="34" charset="0"/>
              </a:rPr>
              <a:t>}</a:t>
            </a:r>
          </a:p>
          <a:p>
            <a:r>
              <a:rPr lang="en-US" altLang="en-US" dirty="0">
                <a:solidFill>
                  <a:srgbClr val="0070C0"/>
                </a:solidFill>
                <a:ea typeface="Calibri" panose="020F0502020204030204" pitchFamily="34" charset="0"/>
                <a:cs typeface="Calibri" panose="020F0502020204030204" pitchFamily="34" charset="0"/>
              </a:rPr>
              <a:t>Catch(</a:t>
            </a:r>
            <a:r>
              <a:rPr lang="en-US" altLang="en-US" dirty="0" err="1">
                <a:solidFill>
                  <a:srgbClr val="0070C0"/>
                </a:solidFill>
                <a:ea typeface="Calibri" panose="020F0502020204030204" pitchFamily="34" charset="0"/>
                <a:cs typeface="Calibri" panose="020F0502020204030204" pitchFamily="34" charset="0"/>
              </a:rPr>
              <a:t>ExceptionObject</a:t>
            </a:r>
            <a:r>
              <a:rPr lang="en-US" altLang="en-US" dirty="0">
                <a:solidFill>
                  <a:srgbClr val="0070C0"/>
                </a:solidFill>
                <a:ea typeface="Calibri" panose="020F0502020204030204" pitchFamily="34" charset="0"/>
                <a:cs typeface="Calibri" panose="020F0502020204030204" pitchFamily="34" charset="0"/>
              </a:rPr>
              <a:t>)</a:t>
            </a:r>
          </a:p>
          <a:p>
            <a:r>
              <a:rPr lang="en-US" altLang="en-US" dirty="0">
                <a:solidFill>
                  <a:srgbClr val="0070C0"/>
                </a:solidFill>
                <a:ea typeface="Calibri" panose="020F0502020204030204" pitchFamily="34" charset="0"/>
                <a:cs typeface="Calibri" panose="020F0502020204030204" pitchFamily="34" charset="0"/>
              </a:rPr>
              <a:t>{</a:t>
            </a:r>
          </a:p>
          <a:p>
            <a:r>
              <a:rPr lang="en-US" altLang="en-US" dirty="0">
                <a:solidFill>
                  <a:srgbClr val="000000"/>
                </a:solidFill>
                <a:ea typeface="Calibri" panose="020F0502020204030204" pitchFamily="34" charset="0"/>
                <a:cs typeface="Calibri" panose="020F0502020204030204" pitchFamily="34" charset="0"/>
              </a:rPr>
              <a:t>	   //Exception handled</a:t>
            </a:r>
          </a:p>
          <a:p>
            <a:r>
              <a:rPr lang="en-US" altLang="en-US" dirty="0">
                <a:solidFill>
                  <a:srgbClr val="0070C0"/>
                </a:solidFill>
                <a:ea typeface="Calibri" panose="020F0502020204030204" pitchFamily="34" charset="0"/>
                <a:cs typeface="Calibri" panose="020F0502020204030204" pitchFamily="34" charset="0"/>
              </a:rPr>
              <a:t>}</a:t>
            </a:r>
          </a:p>
          <a:p>
            <a:r>
              <a:rPr lang="en-US" altLang="en-US" dirty="0">
                <a:solidFill>
                  <a:srgbClr val="00B050"/>
                </a:solidFill>
                <a:ea typeface="Calibri" panose="020F0502020204030204" pitchFamily="34" charset="0"/>
                <a:cs typeface="Calibri" panose="020F0502020204030204" pitchFamily="34" charset="0"/>
              </a:rPr>
              <a:t>finally</a:t>
            </a:r>
          </a:p>
          <a:p>
            <a:r>
              <a:rPr lang="en-US" altLang="en-US" dirty="0">
                <a:solidFill>
                  <a:srgbClr val="00B050"/>
                </a:solidFill>
                <a:ea typeface="Calibri" panose="020F0502020204030204" pitchFamily="34" charset="0"/>
                <a:cs typeface="Calibri" panose="020F0502020204030204" pitchFamily="34" charset="0"/>
              </a:rPr>
              <a:t>{</a:t>
            </a:r>
          </a:p>
          <a:p>
            <a:r>
              <a:rPr lang="en-US" altLang="en-US" dirty="0">
                <a:solidFill>
                  <a:srgbClr val="000000"/>
                </a:solidFill>
                <a:ea typeface="Calibri" panose="020F0502020204030204" pitchFamily="34" charset="0"/>
                <a:cs typeface="Calibri" panose="020F0502020204030204" pitchFamily="34" charset="0"/>
              </a:rPr>
              <a:t>	   //some logic</a:t>
            </a:r>
          </a:p>
          <a:p>
            <a:r>
              <a:rPr lang="en-US" altLang="en-US" dirty="0">
                <a:solidFill>
                  <a:srgbClr val="00B050"/>
                </a:solidFill>
                <a:ea typeface="Calibri" panose="020F0502020204030204" pitchFamily="34" charset="0"/>
                <a:cs typeface="Calibri" panose="020F0502020204030204" pitchFamily="34" charset="0"/>
              </a:rPr>
              <a:t>}</a:t>
            </a:r>
          </a:p>
          <a:p>
            <a:r>
              <a:rPr lang="en-US" altLang="en-US" dirty="0">
                <a:solidFill>
                  <a:srgbClr val="000000"/>
                </a:solidFill>
                <a:ea typeface="Calibri" panose="020F0502020204030204" pitchFamily="34" charset="0"/>
                <a:cs typeface="Calibri" panose="020F0502020204030204" pitchFamily="34" charset="0"/>
              </a:rPr>
              <a:t>	   //other statements..</a:t>
            </a:r>
          </a:p>
          <a:p>
            <a:r>
              <a:rPr lang="en-US" altLang="en-US" dirty="0">
                <a:solidFill>
                  <a:srgbClr val="000000"/>
                </a:solidFill>
                <a:ea typeface="Calibri" panose="020F0502020204030204" pitchFamily="34" charset="0"/>
                <a:cs typeface="Calibri" panose="020F0502020204030204" pitchFamily="34" charset="0"/>
              </a:rPr>
              <a:t>}</a:t>
            </a:r>
          </a:p>
        </p:txBody>
      </p:sp>
      <p:sp>
        <p:nvSpPr>
          <p:cNvPr id="5" name="Left Arrow 9">
            <a:extLst>
              <a:ext uri="{FF2B5EF4-FFF2-40B4-BE49-F238E27FC236}">
                <a16:creationId xmlns:a16="http://schemas.microsoft.com/office/drawing/2014/main" id="{EA6E9C7E-8626-4809-9E25-104EDA1ED1E4}"/>
              </a:ext>
            </a:extLst>
          </p:cNvPr>
          <p:cNvSpPr>
            <a:spLocks noChangeArrowheads="1"/>
          </p:cNvSpPr>
          <p:nvPr/>
        </p:nvSpPr>
        <p:spPr bwMode="auto">
          <a:xfrm>
            <a:off x="3867444" y="2450121"/>
            <a:ext cx="1717432" cy="182880"/>
          </a:xfrm>
          <a:prstGeom prst="leftArrow">
            <a:avLst>
              <a:gd name="adj1" fmla="val 50000"/>
              <a:gd name="adj2" fmla="val 50000"/>
            </a:avLst>
          </a:prstGeom>
          <a:solidFill>
            <a:srgbClr val="EA3800"/>
          </a:solidFill>
          <a:ln w="25400" cap="flat" cmpd="sng">
            <a:solidFill>
              <a:srgbClr val="C00000"/>
            </a:solidFill>
            <a:miter lim="800000"/>
            <a:headEnd/>
            <a:tailEnd/>
          </a:ln>
        </p:spPr>
        <p:txBody>
          <a:bodyPr anchor="ctr"/>
          <a:lstStyle/>
          <a:p>
            <a:pPr algn="ctr"/>
            <a:endParaRPr lang="en-US" altLang="en-US">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6" name="Rounded Rectangle 10">
            <a:extLst>
              <a:ext uri="{FF2B5EF4-FFF2-40B4-BE49-F238E27FC236}">
                <a16:creationId xmlns:a16="http://schemas.microsoft.com/office/drawing/2014/main" id="{916C9F71-5A60-4C70-AEEC-1202BBD3B3BE}"/>
              </a:ext>
            </a:extLst>
          </p:cNvPr>
          <p:cNvSpPr>
            <a:spLocks noChangeArrowheads="1"/>
          </p:cNvSpPr>
          <p:nvPr/>
        </p:nvSpPr>
        <p:spPr bwMode="auto">
          <a:xfrm>
            <a:off x="5711461" y="2297721"/>
            <a:ext cx="2770187" cy="457200"/>
          </a:xfrm>
          <a:prstGeom prst="roundRect">
            <a:avLst>
              <a:gd name="adj" fmla="val 16667"/>
            </a:avLst>
          </a:prstGeom>
          <a:gradFill rotWithShape="1">
            <a:gsLst>
              <a:gs pos="0">
                <a:srgbClr val="FFA5A3"/>
              </a:gs>
              <a:gs pos="34999">
                <a:srgbClr val="FFBEBE"/>
              </a:gs>
              <a:gs pos="100000">
                <a:srgbClr val="FFE6E6"/>
              </a:gs>
            </a:gsLst>
            <a:lin ang="16200000" scaled="1"/>
          </a:gradFill>
          <a:ln w="9525" cap="flat" cmpd="sng">
            <a:solidFill>
              <a:schemeClr val="accent2"/>
            </a:solidFill>
            <a:round/>
            <a:headEnd/>
            <a:tailEnd/>
          </a:ln>
        </p:spPr>
        <p:txBody>
          <a:bodyPr anchor="ctr"/>
          <a:lstStyle/>
          <a:p>
            <a:pPr algn="ctr"/>
            <a:r>
              <a:rPr lang="en-US" altLang="en-US" sz="1700" dirty="0">
                <a:solidFill>
                  <a:srgbClr val="000000"/>
                </a:solidFill>
              </a:rPr>
              <a:t>If NO exception raised in the method</a:t>
            </a:r>
          </a:p>
        </p:txBody>
      </p:sp>
      <p:sp>
        <p:nvSpPr>
          <p:cNvPr id="7" name="Left Arrow 15">
            <a:extLst>
              <a:ext uri="{FF2B5EF4-FFF2-40B4-BE49-F238E27FC236}">
                <a16:creationId xmlns:a16="http://schemas.microsoft.com/office/drawing/2014/main" id="{FFF8E641-9E5F-42FC-AD18-A986D7D3046E}"/>
              </a:ext>
            </a:extLst>
          </p:cNvPr>
          <p:cNvSpPr>
            <a:spLocks noChangeArrowheads="1"/>
          </p:cNvSpPr>
          <p:nvPr/>
        </p:nvSpPr>
        <p:spPr bwMode="auto">
          <a:xfrm>
            <a:off x="3868615" y="4377237"/>
            <a:ext cx="1717432" cy="182880"/>
          </a:xfrm>
          <a:prstGeom prst="leftArrow">
            <a:avLst>
              <a:gd name="adj1" fmla="val 50000"/>
              <a:gd name="adj2" fmla="val 50000"/>
            </a:avLst>
          </a:prstGeom>
          <a:solidFill>
            <a:srgbClr val="EA3800"/>
          </a:solidFill>
          <a:ln w="25400" cap="flat" cmpd="sng">
            <a:solidFill>
              <a:srgbClr val="C00000"/>
            </a:solidFill>
            <a:miter lim="800000"/>
            <a:headEnd/>
            <a:tailEnd/>
          </a:ln>
        </p:spPr>
        <p:txBody>
          <a:bodyPr anchor="ctr"/>
          <a:lstStyle/>
          <a:p>
            <a:pPr algn="ctr"/>
            <a:endParaRPr lang="en-US" altLang="en-US">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8" name="Rounded Rectangle 16">
            <a:extLst>
              <a:ext uri="{FF2B5EF4-FFF2-40B4-BE49-F238E27FC236}">
                <a16:creationId xmlns:a16="http://schemas.microsoft.com/office/drawing/2014/main" id="{9DD676A7-0C0E-4FEF-99A5-BDFC03720AC8}"/>
              </a:ext>
            </a:extLst>
          </p:cNvPr>
          <p:cNvSpPr>
            <a:spLocks noChangeArrowheads="1"/>
          </p:cNvSpPr>
          <p:nvPr/>
        </p:nvSpPr>
        <p:spPr bwMode="auto">
          <a:xfrm>
            <a:off x="5711462" y="4103080"/>
            <a:ext cx="2819399" cy="576617"/>
          </a:xfrm>
          <a:prstGeom prst="roundRect">
            <a:avLst>
              <a:gd name="adj" fmla="val 16667"/>
            </a:avLst>
          </a:prstGeom>
          <a:gradFill rotWithShape="1">
            <a:gsLst>
              <a:gs pos="0">
                <a:srgbClr val="FFA5A3"/>
              </a:gs>
              <a:gs pos="34999">
                <a:srgbClr val="FFBEBE"/>
              </a:gs>
              <a:gs pos="100000">
                <a:srgbClr val="FFE6E6"/>
              </a:gs>
            </a:gsLst>
            <a:lin ang="16200000" scaled="1"/>
          </a:gradFill>
          <a:ln w="9525" cap="flat" cmpd="sng">
            <a:solidFill>
              <a:schemeClr val="accent2"/>
            </a:solidFill>
            <a:round/>
            <a:headEnd/>
            <a:tailEnd/>
          </a:ln>
        </p:spPr>
        <p:txBody>
          <a:bodyPr anchor="ctr"/>
          <a:lstStyle/>
          <a:p>
            <a:pPr algn="ctr"/>
            <a:r>
              <a:rPr lang="en-US" altLang="en-US" sz="1700" dirty="0">
                <a:solidFill>
                  <a:srgbClr val="000000"/>
                </a:solidFill>
              </a:rPr>
              <a:t>Finally block statements invoked</a:t>
            </a:r>
          </a:p>
        </p:txBody>
      </p:sp>
      <p:sp>
        <p:nvSpPr>
          <p:cNvPr id="9" name="Left Arrow 17">
            <a:extLst>
              <a:ext uri="{FF2B5EF4-FFF2-40B4-BE49-F238E27FC236}">
                <a16:creationId xmlns:a16="http://schemas.microsoft.com/office/drawing/2014/main" id="{72DD793C-431E-4AE1-8DF1-A864B7808E42}"/>
              </a:ext>
            </a:extLst>
          </p:cNvPr>
          <p:cNvSpPr>
            <a:spLocks noChangeArrowheads="1"/>
          </p:cNvSpPr>
          <p:nvPr/>
        </p:nvSpPr>
        <p:spPr bwMode="auto">
          <a:xfrm>
            <a:off x="3868615" y="5486400"/>
            <a:ext cx="1717432" cy="182880"/>
          </a:xfrm>
          <a:prstGeom prst="leftArrow">
            <a:avLst>
              <a:gd name="adj1" fmla="val 50000"/>
              <a:gd name="adj2" fmla="val 50000"/>
            </a:avLst>
          </a:prstGeom>
          <a:solidFill>
            <a:srgbClr val="EA3800"/>
          </a:solidFill>
          <a:ln w="25400" cap="flat" cmpd="sng">
            <a:solidFill>
              <a:srgbClr val="C00000"/>
            </a:solidFill>
            <a:miter lim="800000"/>
            <a:headEnd/>
            <a:tailEnd/>
          </a:ln>
        </p:spPr>
        <p:txBody>
          <a:bodyPr anchor="ctr"/>
          <a:lstStyle/>
          <a:p>
            <a:pPr algn="ctr"/>
            <a:endParaRPr lang="en-US" altLang="en-US">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0" name="Rounded Rectangle 18">
            <a:extLst>
              <a:ext uri="{FF2B5EF4-FFF2-40B4-BE49-F238E27FC236}">
                <a16:creationId xmlns:a16="http://schemas.microsoft.com/office/drawing/2014/main" id="{2E826B2C-ADF0-40F2-B844-CAACCE9C5892}"/>
              </a:ext>
            </a:extLst>
          </p:cNvPr>
          <p:cNvSpPr>
            <a:spLocks noChangeArrowheads="1"/>
          </p:cNvSpPr>
          <p:nvPr/>
        </p:nvSpPr>
        <p:spPr bwMode="auto">
          <a:xfrm>
            <a:off x="5711461" y="5227796"/>
            <a:ext cx="2819400" cy="700088"/>
          </a:xfrm>
          <a:prstGeom prst="roundRect">
            <a:avLst>
              <a:gd name="adj" fmla="val 12648"/>
            </a:avLst>
          </a:prstGeom>
          <a:gradFill rotWithShape="1">
            <a:gsLst>
              <a:gs pos="0">
                <a:srgbClr val="FFA5A3"/>
              </a:gs>
              <a:gs pos="34999">
                <a:srgbClr val="FFBEBE"/>
              </a:gs>
              <a:gs pos="100000">
                <a:srgbClr val="FFE6E6"/>
              </a:gs>
            </a:gsLst>
            <a:lin ang="16200000" scaled="1"/>
          </a:gradFill>
          <a:ln w="9525" cap="flat" cmpd="sng">
            <a:solidFill>
              <a:schemeClr val="accent2"/>
            </a:solidFill>
            <a:round/>
            <a:headEnd/>
            <a:tailEnd/>
          </a:ln>
        </p:spPr>
        <p:txBody>
          <a:bodyPr anchor="ctr"/>
          <a:lstStyle/>
          <a:p>
            <a:pPr algn="ctr"/>
            <a:r>
              <a:rPr lang="en-US" altLang="en-US" sz="1700" dirty="0">
                <a:solidFill>
                  <a:srgbClr val="000000"/>
                </a:solidFill>
              </a:rPr>
              <a:t>Other statements till the end of the method will be triggered.</a:t>
            </a:r>
          </a:p>
        </p:txBody>
      </p:sp>
    </p:spTree>
    <p:extLst>
      <p:ext uri="{BB962C8B-B14F-4D97-AF65-F5344CB8AC3E}">
        <p14:creationId xmlns:p14="http://schemas.microsoft.com/office/powerpoint/2010/main" val="280440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p:cBhvr>
                                        <p:cTn id="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par>
                                <p:cTn id="8" presetID="4"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p:cBhvr>
                                        <p:cTn id="10"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p:cBhvr>
                                        <p:cTn id="15"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16" presetID="4" presetClass="entr" presetSubtype="16"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p:cBhvr>
                                        <p:cTn id="18"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p:cBhvr>
                                        <p:cTn id="23" dur="500"/>
                                        <p:tgtEl>
                                          <p:spTgt spid="9"/>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6" grpId="0" bldLvl="0" animBg="1" autoUpdateAnimBg="0"/>
      <p:bldP spid="8" grpId="0" bldLvl="0" animBg="1" autoUpdateAnimBg="0"/>
      <p:bldP spid="10" grpId="0" bldLvl="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FF31EB-4E95-4A29-99C9-614249CCEDB9}"/>
              </a:ext>
            </a:extLst>
          </p:cNvPr>
          <p:cNvSpPr>
            <a:spLocks noGrp="1"/>
          </p:cNvSpPr>
          <p:nvPr>
            <p:ph type="title"/>
          </p:nvPr>
        </p:nvSpPr>
        <p:spPr/>
        <p:txBody>
          <a:bodyPr/>
          <a:lstStyle/>
          <a:p>
            <a:r>
              <a:rPr lang="en-US" dirty="0"/>
              <a:t>Objective</a:t>
            </a:r>
          </a:p>
        </p:txBody>
      </p:sp>
      <p:sp>
        <p:nvSpPr>
          <p:cNvPr id="4" name="Content Placeholder 3">
            <a:extLst>
              <a:ext uri="{FF2B5EF4-FFF2-40B4-BE49-F238E27FC236}">
                <a16:creationId xmlns:a16="http://schemas.microsoft.com/office/drawing/2014/main" id="{E4EE437F-CF40-4261-BDD1-8F59757DD061}"/>
              </a:ext>
            </a:extLst>
          </p:cNvPr>
          <p:cNvSpPr>
            <a:spLocks noGrp="1"/>
          </p:cNvSpPr>
          <p:nvPr>
            <p:ph idx="1"/>
          </p:nvPr>
        </p:nvSpPr>
        <p:spPr/>
        <p:txBody>
          <a:bodyPr/>
          <a:lstStyle/>
          <a:p>
            <a:pPr marL="0" indent="0">
              <a:buNone/>
            </a:pPr>
            <a:r>
              <a:rPr lang="en-US" sz="2600" dirty="0"/>
              <a:t>After completing this session you will be able to understand,</a:t>
            </a:r>
          </a:p>
          <a:p>
            <a:pPr lvl="1"/>
            <a:r>
              <a:rPr lang="en-US" sz="2000" dirty="0"/>
              <a:t>Introduction to Exception Handling</a:t>
            </a:r>
          </a:p>
          <a:p>
            <a:pPr lvl="1"/>
            <a:r>
              <a:rPr lang="en-US" sz="2000" dirty="0"/>
              <a:t>Exception Hierarchy</a:t>
            </a:r>
          </a:p>
          <a:p>
            <a:pPr lvl="1"/>
            <a:r>
              <a:rPr lang="en-US" sz="2000" dirty="0"/>
              <a:t>Try-Catch-Finally</a:t>
            </a:r>
          </a:p>
          <a:p>
            <a:pPr lvl="1"/>
            <a:r>
              <a:rPr lang="en-US" sz="2000" dirty="0"/>
              <a:t>Multiple catch block</a:t>
            </a:r>
          </a:p>
          <a:p>
            <a:pPr lvl="1"/>
            <a:r>
              <a:rPr lang="en-US" sz="2000" dirty="0"/>
              <a:t>Nested try block</a:t>
            </a:r>
          </a:p>
          <a:p>
            <a:pPr lvl="1"/>
            <a:r>
              <a:rPr lang="en-US" sz="2000" dirty="0"/>
              <a:t>Throws keyword</a:t>
            </a:r>
          </a:p>
          <a:p>
            <a:pPr lvl="1"/>
            <a:r>
              <a:rPr lang="en-US" sz="2000" dirty="0"/>
              <a:t>Throw keyword</a:t>
            </a:r>
          </a:p>
          <a:p>
            <a:pPr lvl="1"/>
            <a:r>
              <a:rPr lang="en-US" sz="2000" dirty="0"/>
              <a:t>User Defined Exception </a:t>
            </a:r>
          </a:p>
          <a:p>
            <a:endParaRPr lang="en-US" sz="2400" dirty="0"/>
          </a:p>
          <a:p>
            <a:pPr marL="0" indent="0">
              <a:buNone/>
            </a:pPr>
            <a:endParaRPr lang="en-US" sz="2400" dirty="0"/>
          </a:p>
          <a:p>
            <a:endParaRPr lang="en-US" dirty="0"/>
          </a:p>
        </p:txBody>
      </p:sp>
    </p:spTree>
    <p:extLst>
      <p:ext uri="{BB962C8B-B14F-4D97-AF65-F5344CB8AC3E}">
        <p14:creationId xmlns:p14="http://schemas.microsoft.com/office/powerpoint/2010/main" val="2600278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5CA6-5802-4BDE-AD70-A5DBFBC7D851}"/>
              </a:ext>
            </a:extLst>
          </p:cNvPr>
          <p:cNvSpPr>
            <a:spLocks noGrp="1"/>
          </p:cNvSpPr>
          <p:nvPr>
            <p:ph type="title"/>
          </p:nvPr>
        </p:nvSpPr>
        <p:spPr>
          <a:xfrm>
            <a:off x="1449976" y="12425"/>
            <a:ext cx="7694023" cy="1132163"/>
          </a:xfrm>
        </p:spPr>
        <p:txBody>
          <a:bodyPr/>
          <a:lstStyle/>
          <a:p>
            <a:r>
              <a:rPr lang="en-US" dirty="0"/>
              <a:t>Multiple catch blocks</a:t>
            </a:r>
          </a:p>
        </p:txBody>
      </p:sp>
      <p:sp>
        <p:nvSpPr>
          <p:cNvPr id="3" name="Content Placeholder 2">
            <a:extLst>
              <a:ext uri="{FF2B5EF4-FFF2-40B4-BE49-F238E27FC236}">
                <a16:creationId xmlns:a16="http://schemas.microsoft.com/office/drawing/2014/main" id="{824CB2B2-D6FE-4BEE-8B3A-14ACC078287B}"/>
              </a:ext>
            </a:extLst>
          </p:cNvPr>
          <p:cNvSpPr>
            <a:spLocks noGrp="1"/>
          </p:cNvSpPr>
          <p:nvPr>
            <p:ph idx="1"/>
          </p:nvPr>
        </p:nvSpPr>
        <p:spPr/>
        <p:txBody>
          <a:bodyPr>
            <a:normAutofit/>
          </a:bodyPr>
          <a:lstStyle/>
          <a:p>
            <a:pPr marL="0" indent="0">
              <a:buNone/>
            </a:pPr>
            <a:r>
              <a:rPr lang="en-US" sz="1600" b="1" dirty="0"/>
              <a:t>Multiple catch blocks:</a:t>
            </a:r>
          </a:p>
          <a:p>
            <a:pPr marL="0" indent="0">
              <a:buNone/>
            </a:pPr>
            <a:r>
              <a:rPr lang="en-US" altLang="en-US" sz="1600" dirty="0">
                <a:solidFill>
                  <a:srgbClr val="000000"/>
                </a:solidFill>
              </a:rPr>
              <a:t>One block of code can generate different types of exception.</a:t>
            </a:r>
            <a:endParaRPr lang="en-US" sz="1600" dirty="0"/>
          </a:p>
          <a:p>
            <a:pPr marL="0" indent="0">
              <a:buNone/>
            </a:pPr>
            <a:r>
              <a:rPr lang="en-US" sz="1800" dirty="0"/>
              <a:t>Example:</a:t>
            </a:r>
          </a:p>
          <a:p>
            <a:pPr marL="0" indent="0">
              <a:buNone/>
            </a:pPr>
            <a:r>
              <a:rPr lang="en-US" altLang="en-US" sz="1600" dirty="0">
                <a:solidFill>
                  <a:srgbClr val="000000"/>
                </a:solidFill>
              </a:rPr>
              <a:t>try {</a:t>
            </a:r>
          </a:p>
          <a:p>
            <a:pPr marL="225425" lvl="3" indent="0">
              <a:buNone/>
            </a:pPr>
            <a:r>
              <a:rPr lang="en-US" altLang="en-US" sz="1600" dirty="0" err="1">
                <a:solidFill>
                  <a:srgbClr val="000000"/>
                </a:solidFill>
              </a:rPr>
              <a:t>int</a:t>
            </a:r>
            <a:r>
              <a:rPr lang="en-US" altLang="en-US" sz="1600" dirty="0">
                <a:solidFill>
                  <a:srgbClr val="000000"/>
                </a:solidFill>
              </a:rPr>
              <a:t> den = </a:t>
            </a:r>
            <a:r>
              <a:rPr lang="en-US" altLang="en-US" sz="1600" dirty="0" err="1">
                <a:solidFill>
                  <a:srgbClr val="000000"/>
                </a:solidFill>
              </a:rPr>
              <a:t>Integer.parseInt</a:t>
            </a:r>
            <a:r>
              <a:rPr lang="en-US" altLang="en-US" sz="1600" dirty="0">
                <a:solidFill>
                  <a:srgbClr val="000000"/>
                </a:solidFill>
              </a:rPr>
              <a:t>(</a:t>
            </a:r>
            <a:r>
              <a:rPr lang="en-US" altLang="en-US" sz="1600" dirty="0" err="1">
                <a:solidFill>
                  <a:srgbClr val="000000"/>
                </a:solidFill>
              </a:rPr>
              <a:t>args</a:t>
            </a:r>
            <a:r>
              <a:rPr lang="en-US" altLang="en-US" sz="1600" dirty="0">
                <a:solidFill>
                  <a:srgbClr val="000000"/>
                </a:solidFill>
              </a:rPr>
              <a:t>[0]);</a:t>
            </a:r>
          </a:p>
          <a:p>
            <a:pPr marL="225425" lvl="3" indent="0">
              <a:buNone/>
            </a:pPr>
            <a:r>
              <a:rPr lang="en-US" altLang="en-US" sz="1600" dirty="0" err="1">
                <a:solidFill>
                  <a:srgbClr val="000000"/>
                </a:solidFill>
              </a:rPr>
              <a:t>System.out.println</a:t>
            </a:r>
            <a:r>
              <a:rPr lang="en-US" altLang="en-US" sz="1600" dirty="0">
                <a:solidFill>
                  <a:srgbClr val="000000"/>
                </a:solidFill>
              </a:rPr>
              <a:t>(3/den);</a:t>
            </a:r>
          </a:p>
          <a:p>
            <a:pPr marL="0" lvl="2" indent="0">
              <a:buNone/>
            </a:pPr>
            <a:r>
              <a:rPr lang="en-US" altLang="en-US" sz="1600" dirty="0">
                <a:solidFill>
                  <a:srgbClr val="000000"/>
                </a:solidFill>
              </a:rPr>
              <a:t>}</a:t>
            </a:r>
            <a:r>
              <a:rPr lang="en-US" altLang="en-US" sz="1800" dirty="0">
                <a:solidFill>
                  <a:srgbClr val="000000"/>
                </a:solidFill>
              </a:rPr>
              <a:t> </a:t>
            </a:r>
          </a:p>
          <a:p>
            <a:pPr marL="0" lvl="2" indent="0">
              <a:buNone/>
            </a:pPr>
            <a:r>
              <a:rPr lang="en-US" altLang="en-US" sz="1600" b="1" dirty="0">
                <a:solidFill>
                  <a:srgbClr val="000000"/>
                </a:solidFill>
              </a:rPr>
              <a:t>This can be handled by having multiple catch blocks</a:t>
            </a:r>
          </a:p>
          <a:p>
            <a:pPr marL="0" indent="0">
              <a:buNone/>
            </a:pPr>
            <a:endParaRPr lang="en-US" sz="2000" dirty="0"/>
          </a:p>
        </p:txBody>
      </p:sp>
      <p:sp>
        <p:nvSpPr>
          <p:cNvPr id="4" name="TextBox 7">
            <a:extLst>
              <a:ext uri="{FF2B5EF4-FFF2-40B4-BE49-F238E27FC236}">
                <a16:creationId xmlns:a16="http://schemas.microsoft.com/office/drawing/2014/main" id="{3B286A7B-042D-4ACA-A32C-AD2325C06DFD}"/>
              </a:ext>
            </a:extLst>
          </p:cNvPr>
          <p:cNvSpPr>
            <a:spLocks noChangeArrowheads="1"/>
          </p:cNvSpPr>
          <p:nvPr/>
        </p:nvSpPr>
        <p:spPr bwMode="auto">
          <a:xfrm>
            <a:off x="457201" y="4168825"/>
            <a:ext cx="4697412" cy="2222500"/>
          </a:xfrm>
          <a:prstGeom prst="rect">
            <a:avLst/>
          </a:prstGeom>
          <a:gradFill rotWithShape="1">
            <a:gsLst>
              <a:gs pos="0">
                <a:srgbClr val="BBBBBB"/>
              </a:gs>
              <a:gs pos="34999">
                <a:srgbClr val="CFCFCF"/>
              </a:gs>
              <a:gs pos="100000">
                <a:srgbClr val="EDEDED"/>
              </a:gs>
            </a:gsLst>
            <a:lin ang="16200000" scaled="1"/>
          </a:gradFill>
          <a:ln w="9525">
            <a:solidFill>
              <a:srgbClr val="000000"/>
            </a:solidFill>
            <a:miter lim="800000"/>
            <a:headEnd/>
            <a:tailEnd/>
          </a:ln>
        </p:spPr>
        <p:txBody>
          <a:bodyPr wrap="none" tIns="18288" bIns="18288">
            <a:spAutoFit/>
          </a:bodyPr>
          <a:lstStyle>
            <a:lvl1pPr marL="342900" indent="-3429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914400" indent="-287338">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marL="0" lvl="1">
              <a:spcBef>
                <a:spcPts val="100"/>
              </a:spcBef>
            </a:pPr>
            <a:r>
              <a:rPr lang="en-US" altLang="en-US" sz="1500">
                <a:solidFill>
                  <a:srgbClr val="000000"/>
                </a:solidFill>
              </a:rPr>
              <a:t>Example of Multiple Catch blocks:</a:t>
            </a:r>
          </a:p>
          <a:p>
            <a:pPr marL="0" lvl="2">
              <a:spcBef>
                <a:spcPts val="100"/>
              </a:spcBef>
            </a:pPr>
            <a:r>
              <a:rPr lang="en-US" altLang="en-US" sz="1500" b="0">
                <a:solidFill>
                  <a:srgbClr val="C00000"/>
                </a:solidFill>
              </a:rPr>
              <a:t>try{</a:t>
            </a:r>
          </a:p>
          <a:p>
            <a:pPr lvl="3"/>
            <a:r>
              <a:rPr lang="en-US" altLang="en-US" sz="1600" b="0">
                <a:solidFill>
                  <a:srgbClr val="000000"/>
                </a:solidFill>
              </a:rPr>
              <a:t>int den = Integer.parseInt(args[0]);</a:t>
            </a:r>
          </a:p>
          <a:p>
            <a:pPr lvl="3"/>
            <a:r>
              <a:rPr lang="en-US" altLang="en-US" sz="1600" b="0">
                <a:solidFill>
                  <a:srgbClr val="000000"/>
                </a:solidFill>
              </a:rPr>
              <a:t>System.out.println(3/den);</a:t>
            </a:r>
          </a:p>
          <a:p>
            <a:pPr marL="0" lvl="2">
              <a:spcBef>
                <a:spcPts val="100"/>
              </a:spcBef>
            </a:pPr>
            <a:r>
              <a:rPr lang="en-US" altLang="en-US" sz="1500" b="0">
                <a:solidFill>
                  <a:srgbClr val="C00000"/>
                </a:solidFill>
              </a:rPr>
              <a:t>}catch</a:t>
            </a:r>
            <a:r>
              <a:rPr lang="en-US" altLang="en-US" sz="1500" b="0">
                <a:solidFill>
                  <a:srgbClr val="000000"/>
                </a:solidFill>
              </a:rPr>
              <a:t>(</a:t>
            </a:r>
            <a:r>
              <a:rPr lang="en-US" altLang="en-US" sz="1500">
                <a:solidFill>
                  <a:srgbClr val="000000"/>
                </a:solidFill>
              </a:rPr>
              <a:t>ArrayIndexOutOfBoundsException</a:t>
            </a:r>
            <a:r>
              <a:rPr lang="en-US" altLang="en-US" sz="1500" b="0">
                <a:solidFill>
                  <a:srgbClr val="000000"/>
                </a:solidFill>
              </a:rPr>
              <a:t> ab</a:t>
            </a:r>
            <a:r>
              <a:rPr lang="en-US" altLang="en-US" sz="1500" b="0">
                <a:solidFill>
                  <a:srgbClr val="C00000"/>
                </a:solidFill>
              </a:rPr>
              <a:t>){</a:t>
            </a:r>
          </a:p>
          <a:p>
            <a:pPr lvl="3">
              <a:spcBef>
                <a:spcPts val="100"/>
              </a:spcBef>
            </a:pPr>
            <a:r>
              <a:rPr lang="en-US" altLang="en-US" sz="1500" b="0">
                <a:solidFill>
                  <a:srgbClr val="000000"/>
                </a:solidFill>
              </a:rPr>
              <a:t>// Exception a handled here</a:t>
            </a:r>
          </a:p>
          <a:p>
            <a:pPr marL="0" lvl="2">
              <a:spcBef>
                <a:spcPts val="100"/>
              </a:spcBef>
            </a:pPr>
            <a:r>
              <a:rPr lang="en-US" altLang="en-US" sz="1500" b="0">
                <a:solidFill>
                  <a:srgbClr val="C00000"/>
                </a:solidFill>
              </a:rPr>
              <a:t>}catch(</a:t>
            </a:r>
            <a:r>
              <a:rPr lang="en-US" altLang="en-US" sz="1500">
                <a:solidFill>
                  <a:srgbClr val="000000"/>
                </a:solidFill>
              </a:rPr>
              <a:t>Arithmetic Exception</a:t>
            </a:r>
            <a:r>
              <a:rPr lang="en-US" altLang="en-US" sz="1500" b="0">
                <a:solidFill>
                  <a:srgbClr val="000000"/>
                </a:solidFill>
              </a:rPr>
              <a:t> ar</a:t>
            </a:r>
            <a:r>
              <a:rPr lang="en-US" altLang="en-US" sz="1500" b="0">
                <a:solidFill>
                  <a:srgbClr val="C00000"/>
                </a:solidFill>
              </a:rPr>
              <a:t>){</a:t>
            </a:r>
          </a:p>
          <a:p>
            <a:pPr lvl="3">
              <a:spcBef>
                <a:spcPts val="100"/>
              </a:spcBef>
            </a:pPr>
            <a:r>
              <a:rPr lang="en-US" altLang="en-US" sz="1500" b="0">
                <a:solidFill>
                  <a:srgbClr val="000000"/>
                </a:solidFill>
              </a:rPr>
              <a:t>// Exception b handled here</a:t>
            </a:r>
          </a:p>
          <a:p>
            <a:pPr marL="0" lvl="2">
              <a:spcBef>
                <a:spcPts val="100"/>
              </a:spcBef>
            </a:pPr>
            <a:r>
              <a:rPr lang="en-US" altLang="en-US" sz="1500" b="0">
                <a:solidFill>
                  <a:srgbClr val="C00000"/>
                </a:solidFill>
              </a:rPr>
              <a:t>}</a:t>
            </a:r>
          </a:p>
        </p:txBody>
      </p:sp>
      <p:sp>
        <p:nvSpPr>
          <p:cNvPr id="5" name="Right Brace 8">
            <a:extLst>
              <a:ext uri="{FF2B5EF4-FFF2-40B4-BE49-F238E27FC236}">
                <a16:creationId xmlns:a16="http://schemas.microsoft.com/office/drawing/2014/main" id="{A6B23DA8-5869-43A8-A514-B4AF48B50DE1}"/>
              </a:ext>
            </a:extLst>
          </p:cNvPr>
          <p:cNvSpPr>
            <a:spLocks/>
          </p:cNvSpPr>
          <p:nvPr/>
        </p:nvSpPr>
        <p:spPr bwMode="auto">
          <a:xfrm>
            <a:off x="5359791" y="5243394"/>
            <a:ext cx="196348" cy="1030797"/>
          </a:xfrm>
          <a:prstGeom prst="rightBrace">
            <a:avLst>
              <a:gd name="adj1" fmla="val 7995"/>
              <a:gd name="adj2" fmla="val 50000"/>
            </a:avLst>
          </a:prstGeom>
          <a:noFill/>
          <a:ln w="31750">
            <a:solidFill>
              <a:srgbClr val="EA3800"/>
            </a:solidFill>
            <a:round/>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endParaRPr lang="en-US" altLang="en-US" b="0">
              <a:latin typeface="Calibri" panose="020F0502020204030204" pitchFamily="34" charset="0"/>
              <a:sym typeface="Calibri" panose="020F0502020204030204" pitchFamily="34" charset="0"/>
            </a:endParaRPr>
          </a:p>
        </p:txBody>
      </p:sp>
      <p:sp>
        <p:nvSpPr>
          <p:cNvPr id="6" name="TextBox 9">
            <a:extLst>
              <a:ext uri="{FF2B5EF4-FFF2-40B4-BE49-F238E27FC236}">
                <a16:creationId xmlns:a16="http://schemas.microsoft.com/office/drawing/2014/main" id="{764C32DB-7A6D-4A43-926E-A542A967B690}"/>
              </a:ext>
            </a:extLst>
          </p:cNvPr>
          <p:cNvSpPr>
            <a:spLocks noChangeArrowheads="1"/>
          </p:cNvSpPr>
          <p:nvPr/>
        </p:nvSpPr>
        <p:spPr bwMode="auto">
          <a:xfrm>
            <a:off x="5665462" y="5295264"/>
            <a:ext cx="2743200" cy="739775"/>
          </a:xfrm>
          <a:prstGeom prst="rect">
            <a:avLst/>
          </a:prstGeom>
          <a:gradFill rotWithShape="1">
            <a:gsLst>
              <a:gs pos="0">
                <a:srgbClr val="FFA5A3"/>
              </a:gs>
              <a:gs pos="34999">
                <a:srgbClr val="FFBEBE"/>
              </a:gs>
              <a:gs pos="100000">
                <a:srgbClr val="FFE6E6"/>
              </a:gs>
            </a:gsLst>
            <a:lin ang="16200000" scaled="1"/>
          </a:gradFill>
          <a:ln w="9525">
            <a:solidFill>
              <a:schemeClr val="accent2"/>
            </a:solidFill>
            <a:miter lim="800000"/>
            <a:headEnd/>
            <a:tailEnd/>
          </a:ln>
        </p:spPr>
        <p:txBody>
          <a:bodyPr>
            <a:spAutoFit/>
          </a:bodyP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sz="1400" b="0" dirty="0">
                <a:solidFill>
                  <a:srgbClr val="000000"/>
                </a:solidFill>
              </a:rPr>
              <a:t>Based on the exception thrown in the try block, the appropriate catch block will be executed</a:t>
            </a:r>
          </a:p>
        </p:txBody>
      </p:sp>
    </p:spTree>
    <p:extLst>
      <p:ext uri="{BB962C8B-B14F-4D97-AF65-F5344CB8AC3E}">
        <p14:creationId xmlns:p14="http://schemas.microsoft.com/office/powerpoint/2010/main" val="572312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p:cBhvr>
                                        <p:cTn id="7" dur="500"/>
                                        <p:tgtEl>
                                          <p:spTgt spid="4"/>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500"/>
                                        <p:tgtEl>
                                          <p:spTgt spid="5"/>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P spid="5" grpId="0" bldLvl="0" animBg="1" autoUpdateAnimBg="0"/>
      <p:bldP spid="6" grpId="0" bldLvl="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C54F2682-E135-4EBA-BC5F-061EF7E90739}"/>
              </a:ext>
            </a:extLst>
          </p:cNvPr>
          <p:cNvSpPr>
            <a:spLocks noGrp="1"/>
          </p:cNvSpPr>
          <p:nvPr>
            <p:ph idx="1"/>
          </p:nvPr>
        </p:nvSpPr>
        <p:spPr>
          <a:xfrm>
            <a:off x="406580" y="1642742"/>
            <a:ext cx="8280219" cy="4392297"/>
          </a:xfrm>
        </p:spPr>
        <p:txBody>
          <a:bodyPr>
            <a:normAutofit/>
          </a:bodyPr>
          <a:lstStyle/>
          <a:p>
            <a:pPr marL="0" indent="0">
              <a:buNone/>
            </a:pPr>
            <a:r>
              <a:rPr lang="en-US" sz="1800" dirty="0"/>
              <a:t>The catch clause specifies the types of exceptions that the block can handle, and each exception type is separated with a vertical bar (|)</a:t>
            </a:r>
          </a:p>
          <a:p>
            <a:pPr marL="0" indent="0">
              <a:buNone/>
            </a:pPr>
            <a:endParaRPr lang="en-US" sz="2000" dirty="0"/>
          </a:p>
        </p:txBody>
      </p:sp>
      <p:sp>
        <p:nvSpPr>
          <p:cNvPr id="2" name="Title 1">
            <a:extLst>
              <a:ext uri="{FF2B5EF4-FFF2-40B4-BE49-F238E27FC236}">
                <a16:creationId xmlns:a16="http://schemas.microsoft.com/office/drawing/2014/main" id="{076840F7-E7D0-4D6B-BB6A-99544B62ACF0}"/>
              </a:ext>
            </a:extLst>
          </p:cNvPr>
          <p:cNvSpPr>
            <a:spLocks noGrp="1"/>
          </p:cNvSpPr>
          <p:nvPr>
            <p:ph type="title"/>
          </p:nvPr>
        </p:nvSpPr>
        <p:spPr/>
        <p:txBody>
          <a:bodyPr/>
          <a:lstStyle/>
          <a:p>
            <a:r>
              <a:rPr lang="en-US" dirty="0"/>
              <a:t>Multiple Exception Instance</a:t>
            </a:r>
          </a:p>
        </p:txBody>
      </p:sp>
      <p:sp>
        <p:nvSpPr>
          <p:cNvPr id="4" name="TextBox 7">
            <a:extLst>
              <a:ext uri="{FF2B5EF4-FFF2-40B4-BE49-F238E27FC236}">
                <a16:creationId xmlns:a16="http://schemas.microsoft.com/office/drawing/2014/main" id="{0715A48F-2877-4799-93FB-EBD5D9E13941}"/>
              </a:ext>
            </a:extLst>
          </p:cNvPr>
          <p:cNvSpPr>
            <a:spLocks noChangeArrowheads="1"/>
          </p:cNvSpPr>
          <p:nvPr/>
        </p:nvSpPr>
        <p:spPr bwMode="auto">
          <a:xfrm>
            <a:off x="562708" y="2378199"/>
            <a:ext cx="7793501" cy="2101601"/>
          </a:xfrm>
          <a:prstGeom prst="rect">
            <a:avLst/>
          </a:prstGeom>
          <a:gradFill rotWithShape="1">
            <a:gsLst>
              <a:gs pos="0">
                <a:srgbClr val="BBBBBB"/>
              </a:gs>
              <a:gs pos="34999">
                <a:srgbClr val="CFCFCF"/>
              </a:gs>
              <a:gs pos="100000">
                <a:srgbClr val="EDEDED"/>
              </a:gs>
            </a:gsLst>
            <a:lin ang="16200000" scaled="1"/>
          </a:gradFill>
          <a:ln w="9525">
            <a:solidFill>
              <a:srgbClr val="000000"/>
            </a:solidFill>
            <a:miter lim="800000"/>
            <a:headEnd/>
            <a:tailEnd/>
          </a:ln>
        </p:spPr>
        <p:txBody>
          <a:bodyPr wrap="square" tIns="18288" bIns="18288">
            <a:spAutoFit/>
          </a:bodyPr>
          <a:lstStyle>
            <a:lvl1pPr marL="342900" indent="-3429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914400" indent="-287338">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marL="0" lvl="1">
              <a:spcBef>
                <a:spcPts val="100"/>
              </a:spcBef>
            </a:pPr>
            <a:r>
              <a:rPr lang="en-US" altLang="en-US" sz="1500" dirty="0">
                <a:solidFill>
                  <a:srgbClr val="000000"/>
                </a:solidFill>
              </a:rPr>
              <a:t>Example of Multiple exception instance,</a:t>
            </a:r>
          </a:p>
          <a:p>
            <a:pPr marL="0" lvl="1">
              <a:spcBef>
                <a:spcPts val="100"/>
              </a:spcBef>
            </a:pPr>
            <a:endParaRPr lang="en-US" altLang="en-US" sz="1500" dirty="0">
              <a:solidFill>
                <a:srgbClr val="000000"/>
              </a:solidFill>
            </a:endParaRPr>
          </a:p>
          <a:p>
            <a:pPr marL="0" lvl="2">
              <a:spcBef>
                <a:spcPts val="100"/>
              </a:spcBef>
            </a:pPr>
            <a:r>
              <a:rPr lang="en-US" altLang="en-US" sz="1600" b="0" dirty="0">
                <a:solidFill>
                  <a:srgbClr val="C00000"/>
                </a:solidFill>
              </a:rPr>
              <a:t>try{</a:t>
            </a:r>
          </a:p>
          <a:p>
            <a:pPr lvl="3"/>
            <a:r>
              <a:rPr lang="en-US" altLang="en-US" b="0" dirty="0" err="1">
                <a:solidFill>
                  <a:srgbClr val="000000"/>
                </a:solidFill>
              </a:rPr>
              <a:t>int</a:t>
            </a:r>
            <a:r>
              <a:rPr lang="en-US" altLang="en-US" b="0" dirty="0">
                <a:solidFill>
                  <a:srgbClr val="000000"/>
                </a:solidFill>
              </a:rPr>
              <a:t> den = </a:t>
            </a:r>
            <a:r>
              <a:rPr lang="en-US" altLang="en-US" b="0" dirty="0" err="1">
                <a:solidFill>
                  <a:srgbClr val="000000"/>
                </a:solidFill>
              </a:rPr>
              <a:t>Integer.parseInt</a:t>
            </a:r>
            <a:r>
              <a:rPr lang="en-US" altLang="en-US" b="0" dirty="0">
                <a:solidFill>
                  <a:srgbClr val="000000"/>
                </a:solidFill>
              </a:rPr>
              <a:t>(</a:t>
            </a:r>
            <a:r>
              <a:rPr lang="en-US" altLang="en-US" b="0" dirty="0" err="1">
                <a:solidFill>
                  <a:srgbClr val="000000"/>
                </a:solidFill>
              </a:rPr>
              <a:t>args</a:t>
            </a:r>
            <a:r>
              <a:rPr lang="en-US" altLang="en-US" b="0" dirty="0">
                <a:solidFill>
                  <a:srgbClr val="000000"/>
                </a:solidFill>
              </a:rPr>
              <a:t>[0]);</a:t>
            </a:r>
          </a:p>
          <a:p>
            <a:pPr lvl="3"/>
            <a:r>
              <a:rPr lang="en-US" altLang="en-US" b="0" dirty="0" err="1">
                <a:solidFill>
                  <a:srgbClr val="000000"/>
                </a:solidFill>
              </a:rPr>
              <a:t>System.out.println</a:t>
            </a:r>
            <a:r>
              <a:rPr lang="en-US" altLang="en-US" b="0" dirty="0">
                <a:solidFill>
                  <a:srgbClr val="000000"/>
                </a:solidFill>
              </a:rPr>
              <a:t>(3/den);</a:t>
            </a:r>
          </a:p>
          <a:p>
            <a:pPr marL="0" lvl="2">
              <a:spcBef>
                <a:spcPts val="100"/>
              </a:spcBef>
            </a:pPr>
            <a:r>
              <a:rPr lang="en-US" altLang="en-US" sz="1600" b="0" dirty="0">
                <a:solidFill>
                  <a:srgbClr val="C00000"/>
                </a:solidFill>
              </a:rPr>
              <a:t>}catch</a:t>
            </a:r>
            <a:r>
              <a:rPr lang="en-US" altLang="en-US" sz="1600" b="0" dirty="0">
                <a:solidFill>
                  <a:srgbClr val="000000"/>
                </a:solidFill>
              </a:rPr>
              <a:t>(</a:t>
            </a:r>
            <a:r>
              <a:rPr lang="en-US" altLang="en-US" sz="1600" dirty="0" err="1">
                <a:solidFill>
                  <a:srgbClr val="000000"/>
                </a:solidFill>
              </a:rPr>
              <a:t>ArrayIndexOutOfBoundsException</a:t>
            </a:r>
            <a:r>
              <a:rPr lang="en-US" altLang="en-US" sz="1600" b="0" dirty="0">
                <a:solidFill>
                  <a:srgbClr val="000000"/>
                </a:solidFill>
              </a:rPr>
              <a:t> |</a:t>
            </a:r>
            <a:r>
              <a:rPr lang="en-US" altLang="en-US" sz="1600" dirty="0">
                <a:solidFill>
                  <a:srgbClr val="000000"/>
                </a:solidFill>
              </a:rPr>
              <a:t> Arithmetic Exception e</a:t>
            </a:r>
            <a:r>
              <a:rPr lang="en-US" altLang="en-US" sz="1600" b="0" dirty="0">
                <a:solidFill>
                  <a:srgbClr val="C00000"/>
                </a:solidFill>
              </a:rPr>
              <a:t>){</a:t>
            </a:r>
          </a:p>
          <a:p>
            <a:pPr lvl="3">
              <a:spcBef>
                <a:spcPts val="100"/>
              </a:spcBef>
            </a:pPr>
            <a:r>
              <a:rPr lang="en-US" altLang="en-US" sz="1600" b="0" dirty="0">
                <a:solidFill>
                  <a:srgbClr val="000000"/>
                </a:solidFill>
              </a:rPr>
              <a:t>// Exception a handled here</a:t>
            </a:r>
          </a:p>
          <a:p>
            <a:pPr marL="0" lvl="2">
              <a:spcBef>
                <a:spcPts val="100"/>
              </a:spcBef>
            </a:pPr>
            <a:r>
              <a:rPr lang="en-US" altLang="en-US" sz="1600" b="0" dirty="0">
                <a:solidFill>
                  <a:srgbClr val="C00000"/>
                </a:solidFill>
              </a:rPr>
              <a:t>}</a:t>
            </a:r>
          </a:p>
        </p:txBody>
      </p:sp>
    </p:spTree>
    <p:extLst>
      <p:ext uri="{BB962C8B-B14F-4D97-AF65-F5344CB8AC3E}">
        <p14:creationId xmlns:p14="http://schemas.microsoft.com/office/powerpoint/2010/main" val="69614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C824B-5080-436A-9BA1-B3E63D9AB1F8}"/>
              </a:ext>
            </a:extLst>
          </p:cNvPr>
          <p:cNvSpPr>
            <a:spLocks noGrp="1"/>
          </p:cNvSpPr>
          <p:nvPr>
            <p:ph type="title"/>
          </p:nvPr>
        </p:nvSpPr>
        <p:spPr/>
        <p:txBody>
          <a:bodyPr/>
          <a:lstStyle/>
          <a:p>
            <a:r>
              <a:rPr lang="en-US" dirty="0"/>
              <a:t>Nested try blocks</a:t>
            </a:r>
          </a:p>
        </p:txBody>
      </p:sp>
      <p:sp>
        <p:nvSpPr>
          <p:cNvPr id="4" name="TextBox 7">
            <a:extLst>
              <a:ext uri="{FF2B5EF4-FFF2-40B4-BE49-F238E27FC236}">
                <a16:creationId xmlns:a16="http://schemas.microsoft.com/office/drawing/2014/main" id="{5DBCA3D9-BBD7-4F19-A71E-7AE4A4C03B35}"/>
              </a:ext>
            </a:extLst>
          </p:cNvPr>
          <p:cNvSpPr>
            <a:spLocks noChangeArrowheads="1"/>
          </p:cNvSpPr>
          <p:nvPr/>
        </p:nvSpPr>
        <p:spPr bwMode="auto">
          <a:xfrm>
            <a:off x="2057400" y="2590800"/>
            <a:ext cx="5989320" cy="2727325"/>
          </a:xfrm>
          <a:prstGeom prst="rect">
            <a:avLst/>
          </a:prstGeom>
          <a:gradFill rotWithShape="1">
            <a:gsLst>
              <a:gs pos="0">
                <a:srgbClr val="D9FDA5"/>
              </a:gs>
              <a:gs pos="34999">
                <a:srgbClr val="E3FEBF"/>
              </a:gs>
              <a:gs pos="100000">
                <a:srgbClr val="F4FEE6"/>
              </a:gs>
            </a:gsLst>
            <a:lin ang="16200000" scaled="1"/>
          </a:gradFill>
          <a:ln w="9525">
            <a:solidFill>
              <a:srgbClr val="9BBB59"/>
            </a:solidFill>
            <a:miter lim="800000"/>
            <a:headEnd/>
            <a:tailEnd/>
          </a:ln>
        </p:spPr>
        <p:txBody>
          <a:bodyPr wrap="square" tIns="18288" bIns="18288">
            <a:spAutoFit/>
          </a:bodyPr>
          <a:lstStyle>
            <a:lvl1pPr marL="342900" indent="-3429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marL="0" lvl="1">
              <a:spcBef>
                <a:spcPts val="100"/>
              </a:spcBef>
            </a:pPr>
            <a:r>
              <a:rPr lang="en-US" altLang="en-US" sz="1500" dirty="0">
                <a:solidFill>
                  <a:srgbClr val="000000"/>
                </a:solidFill>
              </a:rPr>
              <a:t>Example of Nested Try block:</a:t>
            </a:r>
          </a:p>
          <a:p>
            <a:pPr lvl="2">
              <a:spcBef>
                <a:spcPts val="100"/>
              </a:spcBef>
            </a:pPr>
            <a:r>
              <a:rPr lang="en-US" altLang="en-US" sz="1500" b="0" dirty="0">
                <a:solidFill>
                  <a:srgbClr val="C00000"/>
                </a:solidFill>
              </a:rPr>
              <a:t>try{</a:t>
            </a:r>
          </a:p>
          <a:p>
            <a:pPr lvl="3"/>
            <a:r>
              <a:rPr lang="en-US" altLang="en-US" sz="1600" b="0" dirty="0" err="1">
                <a:solidFill>
                  <a:srgbClr val="000000"/>
                </a:solidFill>
              </a:rPr>
              <a:t>int</a:t>
            </a:r>
            <a:r>
              <a:rPr lang="en-US" altLang="en-US" sz="1600" b="0" dirty="0">
                <a:solidFill>
                  <a:srgbClr val="000000"/>
                </a:solidFill>
              </a:rPr>
              <a:t> den = </a:t>
            </a:r>
            <a:r>
              <a:rPr lang="en-US" altLang="en-US" sz="1600" b="0" dirty="0" err="1">
                <a:solidFill>
                  <a:srgbClr val="000000"/>
                </a:solidFill>
              </a:rPr>
              <a:t>Integer.parseInt</a:t>
            </a:r>
            <a:r>
              <a:rPr lang="en-US" altLang="en-US" sz="1600" b="0" dirty="0">
                <a:solidFill>
                  <a:srgbClr val="000000"/>
                </a:solidFill>
              </a:rPr>
              <a:t>(</a:t>
            </a:r>
            <a:r>
              <a:rPr lang="en-US" altLang="en-US" sz="1600" b="0" dirty="0" err="1">
                <a:solidFill>
                  <a:srgbClr val="000000"/>
                </a:solidFill>
              </a:rPr>
              <a:t>args</a:t>
            </a:r>
            <a:r>
              <a:rPr lang="en-US" altLang="en-US" sz="1600" b="0" dirty="0">
                <a:solidFill>
                  <a:srgbClr val="000000"/>
                </a:solidFill>
              </a:rPr>
              <a:t>[0]);</a:t>
            </a:r>
          </a:p>
          <a:p>
            <a:pPr lvl="3"/>
            <a:r>
              <a:rPr lang="en-US" altLang="en-US" sz="1600" b="0" dirty="0">
                <a:solidFill>
                  <a:srgbClr val="C00000"/>
                </a:solidFill>
              </a:rPr>
              <a:t>try{</a:t>
            </a:r>
          </a:p>
          <a:p>
            <a:pPr lvl="4"/>
            <a:r>
              <a:rPr lang="en-US" altLang="en-US" sz="1600" b="0" dirty="0" err="1">
                <a:solidFill>
                  <a:srgbClr val="000000"/>
                </a:solidFill>
              </a:rPr>
              <a:t>System.out.println</a:t>
            </a:r>
            <a:r>
              <a:rPr lang="en-US" altLang="en-US" sz="1600" b="0" dirty="0">
                <a:solidFill>
                  <a:srgbClr val="000000"/>
                </a:solidFill>
              </a:rPr>
              <a:t>(3/den);</a:t>
            </a:r>
          </a:p>
          <a:p>
            <a:pPr lvl="3">
              <a:spcBef>
                <a:spcPts val="100"/>
              </a:spcBef>
            </a:pPr>
            <a:r>
              <a:rPr lang="en-US" altLang="en-US" sz="1600" b="0" dirty="0">
                <a:solidFill>
                  <a:srgbClr val="C00000"/>
                </a:solidFill>
              </a:rPr>
              <a:t>}</a:t>
            </a:r>
            <a:r>
              <a:rPr lang="en-US" altLang="en-US" sz="1500" b="0" dirty="0">
                <a:solidFill>
                  <a:srgbClr val="C00000"/>
                </a:solidFill>
              </a:rPr>
              <a:t> catch(</a:t>
            </a:r>
            <a:r>
              <a:rPr lang="en-US" altLang="en-US" sz="1500" dirty="0" err="1">
                <a:solidFill>
                  <a:srgbClr val="000000"/>
                </a:solidFill>
              </a:rPr>
              <a:t>ArithmeticException</a:t>
            </a:r>
            <a:r>
              <a:rPr lang="en-US" altLang="en-US" sz="1500" dirty="0">
                <a:solidFill>
                  <a:srgbClr val="000000"/>
                </a:solidFill>
              </a:rPr>
              <a:t> </a:t>
            </a:r>
            <a:r>
              <a:rPr lang="en-US" altLang="en-US" sz="1500" b="0" dirty="0" err="1">
                <a:solidFill>
                  <a:srgbClr val="000000"/>
                </a:solidFill>
              </a:rPr>
              <a:t>ar</a:t>
            </a:r>
            <a:r>
              <a:rPr lang="en-US" altLang="en-US" sz="1500" b="0" dirty="0">
                <a:solidFill>
                  <a:srgbClr val="C00000"/>
                </a:solidFill>
              </a:rPr>
              <a:t>){</a:t>
            </a:r>
          </a:p>
          <a:p>
            <a:pPr lvl="4">
              <a:spcBef>
                <a:spcPts val="100"/>
              </a:spcBef>
            </a:pPr>
            <a:r>
              <a:rPr lang="en-US" altLang="en-US" sz="1500" b="0" dirty="0">
                <a:solidFill>
                  <a:srgbClr val="000000"/>
                </a:solidFill>
              </a:rPr>
              <a:t>// Exception a handled here</a:t>
            </a:r>
          </a:p>
          <a:p>
            <a:pPr lvl="3">
              <a:spcBef>
                <a:spcPts val="100"/>
              </a:spcBef>
            </a:pPr>
            <a:r>
              <a:rPr lang="en-US" altLang="en-US" sz="1500" b="0" dirty="0">
                <a:solidFill>
                  <a:srgbClr val="C00000"/>
                </a:solidFill>
              </a:rPr>
              <a:t>}</a:t>
            </a:r>
          </a:p>
          <a:p>
            <a:pPr lvl="2">
              <a:spcBef>
                <a:spcPts val="100"/>
              </a:spcBef>
            </a:pPr>
            <a:r>
              <a:rPr lang="en-US" altLang="en-US" sz="1500" b="0" dirty="0">
                <a:solidFill>
                  <a:srgbClr val="C00000"/>
                </a:solidFill>
              </a:rPr>
              <a:t>}catch(</a:t>
            </a:r>
            <a:r>
              <a:rPr lang="en-US" altLang="en-US" sz="1500" b="0" dirty="0" err="1">
                <a:solidFill>
                  <a:srgbClr val="000000"/>
                </a:solidFill>
              </a:rPr>
              <a:t>ArrayIndexOutOfBoundsException</a:t>
            </a:r>
            <a:r>
              <a:rPr lang="en-US" altLang="en-US" sz="1500" b="0" dirty="0">
                <a:solidFill>
                  <a:srgbClr val="000000"/>
                </a:solidFill>
              </a:rPr>
              <a:t> ab</a:t>
            </a:r>
            <a:r>
              <a:rPr lang="en-US" altLang="en-US" sz="1500" b="0" dirty="0">
                <a:solidFill>
                  <a:srgbClr val="C00000"/>
                </a:solidFill>
              </a:rPr>
              <a:t>){</a:t>
            </a:r>
          </a:p>
          <a:p>
            <a:pPr lvl="3">
              <a:spcBef>
                <a:spcPts val="100"/>
              </a:spcBef>
            </a:pPr>
            <a:r>
              <a:rPr lang="en-US" altLang="en-US" sz="1500" b="0" dirty="0">
                <a:solidFill>
                  <a:srgbClr val="000000"/>
                </a:solidFill>
              </a:rPr>
              <a:t>// Exception b handled here</a:t>
            </a:r>
          </a:p>
          <a:p>
            <a:pPr lvl="2">
              <a:spcBef>
                <a:spcPts val="100"/>
              </a:spcBef>
            </a:pPr>
            <a:r>
              <a:rPr lang="en-US" altLang="en-US" sz="1500" b="0" dirty="0">
                <a:solidFill>
                  <a:srgbClr val="C00000"/>
                </a:solidFill>
              </a:rPr>
              <a:t>}</a:t>
            </a:r>
          </a:p>
        </p:txBody>
      </p:sp>
      <p:sp>
        <p:nvSpPr>
          <p:cNvPr id="5" name="TextBox 9">
            <a:extLst>
              <a:ext uri="{FF2B5EF4-FFF2-40B4-BE49-F238E27FC236}">
                <a16:creationId xmlns:a16="http://schemas.microsoft.com/office/drawing/2014/main" id="{041C3069-EA41-46E6-AFE7-8DE497899943}"/>
              </a:ext>
            </a:extLst>
          </p:cNvPr>
          <p:cNvSpPr>
            <a:spLocks noChangeArrowheads="1"/>
          </p:cNvSpPr>
          <p:nvPr/>
        </p:nvSpPr>
        <p:spPr bwMode="auto">
          <a:xfrm>
            <a:off x="762000" y="3369686"/>
            <a:ext cx="2133600" cy="1169551"/>
          </a:xfrm>
          <a:prstGeom prst="rect">
            <a:avLst/>
          </a:prstGeom>
          <a:gradFill rotWithShape="1">
            <a:gsLst>
              <a:gs pos="0">
                <a:srgbClr val="A3C2FF"/>
              </a:gs>
              <a:gs pos="34999">
                <a:srgbClr val="BDD5FF"/>
              </a:gs>
              <a:gs pos="100000">
                <a:srgbClr val="E5EEFF"/>
              </a:gs>
            </a:gsLst>
            <a:lin ang="16200000" scaled="1"/>
          </a:gradFill>
          <a:ln w="9525">
            <a:solidFill>
              <a:schemeClr val="accent1"/>
            </a:solidFill>
            <a:miter lim="800000"/>
            <a:headEnd/>
            <a:tailEnd/>
          </a:ln>
        </p:spPr>
        <p:txBody>
          <a:bodyPr wrap="square">
            <a:spAutoFit/>
          </a:bodyP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sz="1400" b="0" dirty="0">
                <a:solidFill>
                  <a:srgbClr val="000000"/>
                </a:solidFill>
              </a:rPr>
              <a:t>This is the nested TRY. Arithmetic Exception thrown here will be caught inside this block itself</a:t>
            </a:r>
          </a:p>
        </p:txBody>
      </p:sp>
      <p:sp>
        <p:nvSpPr>
          <p:cNvPr id="6" name="TextBox 10">
            <a:extLst>
              <a:ext uri="{FF2B5EF4-FFF2-40B4-BE49-F238E27FC236}">
                <a16:creationId xmlns:a16="http://schemas.microsoft.com/office/drawing/2014/main" id="{94210843-5B75-46F5-8063-1FC0D4E8D88C}"/>
              </a:ext>
            </a:extLst>
          </p:cNvPr>
          <p:cNvSpPr>
            <a:spLocks noChangeArrowheads="1"/>
          </p:cNvSpPr>
          <p:nvPr/>
        </p:nvSpPr>
        <p:spPr bwMode="auto">
          <a:xfrm>
            <a:off x="533398" y="1546225"/>
            <a:ext cx="8001002"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spcBef>
                <a:spcPts val="600"/>
              </a:spcBef>
            </a:pPr>
            <a:r>
              <a:rPr lang="en-US" altLang="en-US" dirty="0">
                <a:solidFill>
                  <a:srgbClr val="000000"/>
                </a:solidFill>
              </a:rPr>
              <a:t>Nested Try Blocks:</a:t>
            </a:r>
          </a:p>
          <a:p>
            <a:pPr lvl="1">
              <a:spcBef>
                <a:spcPts val="600"/>
              </a:spcBef>
            </a:pPr>
            <a:r>
              <a:rPr lang="en-US" altLang="en-US" b="0" dirty="0">
                <a:solidFill>
                  <a:srgbClr val="000000"/>
                </a:solidFill>
              </a:rPr>
              <a:t>Nested try can be used when we want to catch exceptions for specific lines of code</a:t>
            </a:r>
            <a:endParaRPr lang="en-US" altLang="en-US" dirty="0"/>
          </a:p>
        </p:txBody>
      </p:sp>
      <p:sp>
        <p:nvSpPr>
          <p:cNvPr id="7" name="Rectangle 15">
            <a:extLst>
              <a:ext uri="{FF2B5EF4-FFF2-40B4-BE49-F238E27FC236}">
                <a16:creationId xmlns:a16="http://schemas.microsoft.com/office/drawing/2014/main" id="{E1B5853C-9B5A-4AEB-B2FF-C6082792F51E}"/>
              </a:ext>
            </a:extLst>
          </p:cNvPr>
          <p:cNvSpPr>
            <a:spLocks noChangeArrowheads="1"/>
          </p:cNvSpPr>
          <p:nvPr/>
        </p:nvSpPr>
        <p:spPr bwMode="auto">
          <a:xfrm>
            <a:off x="762000" y="5486400"/>
            <a:ext cx="7284720" cy="914400"/>
          </a:xfrm>
          <a:prstGeom prst="rect">
            <a:avLst/>
          </a:prstGeom>
          <a:gradFill rotWithShape="1">
            <a:gsLst>
              <a:gs pos="0">
                <a:srgbClr val="FFA5A3"/>
              </a:gs>
              <a:gs pos="34999">
                <a:srgbClr val="FFBEBE"/>
              </a:gs>
              <a:gs pos="100000">
                <a:srgbClr val="FFE6E6"/>
              </a:gs>
            </a:gsLst>
            <a:lin ang="16200000" scaled="1"/>
          </a:gradFill>
          <a:ln w="9525">
            <a:solidFill>
              <a:schemeClr val="accent2"/>
            </a:solidFill>
            <a:miter lim="800000"/>
            <a:headEnd/>
            <a:tailEnd/>
          </a:ln>
        </p:spPr>
        <p:txBody>
          <a:bodyPr anchor="ct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sz="1600" dirty="0">
                <a:solidFill>
                  <a:srgbClr val="C00000"/>
                </a:solidFill>
              </a:rPr>
              <a:t>NOTE: </a:t>
            </a:r>
            <a:r>
              <a:rPr lang="en-US" altLang="en-US" sz="1600" b="0" dirty="0">
                <a:solidFill>
                  <a:srgbClr val="000000"/>
                </a:solidFill>
              </a:rPr>
              <a:t>If the inner try does not have a matching catch statement for a particular exception, the control is transferred to the outer try statement’s catch handlers where it searches for a matching catch statement</a:t>
            </a:r>
          </a:p>
        </p:txBody>
      </p:sp>
      <p:sp>
        <p:nvSpPr>
          <p:cNvPr id="8" name="Right Brace 8">
            <a:extLst>
              <a:ext uri="{FF2B5EF4-FFF2-40B4-BE49-F238E27FC236}">
                <a16:creationId xmlns:a16="http://schemas.microsoft.com/office/drawing/2014/main" id="{7802E3A6-2E5F-45E8-9272-9ABF8E5DFE1A}"/>
              </a:ext>
            </a:extLst>
          </p:cNvPr>
          <p:cNvSpPr>
            <a:spLocks/>
          </p:cNvSpPr>
          <p:nvPr/>
        </p:nvSpPr>
        <p:spPr bwMode="auto">
          <a:xfrm flipH="1">
            <a:off x="3081996" y="3479445"/>
            <a:ext cx="223911" cy="1028838"/>
          </a:xfrm>
          <a:prstGeom prst="rightBrace">
            <a:avLst>
              <a:gd name="adj1" fmla="val 7995"/>
              <a:gd name="adj2" fmla="val 50000"/>
            </a:avLst>
          </a:prstGeom>
          <a:noFill/>
          <a:ln w="31750">
            <a:solidFill>
              <a:srgbClr val="EA3800"/>
            </a:solidFill>
            <a:round/>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endParaRPr lang="en-US" altLang="en-US" b="0">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267301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p:cBhvr>
                                        <p:cTn id="7" dur="500"/>
                                        <p:tgtEl>
                                          <p:spTgt spid="4"/>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p:cBhvr>
                                        <p:cTn id="15" dur="500"/>
                                        <p:tgtEl>
                                          <p:spTgt spid="7"/>
                                        </p:tgtEl>
                                      </p:cBhvr>
                                    </p:animEffect>
                                  </p:childTnLst>
                                </p:cTn>
                              </p:par>
                              <p:par>
                                <p:cTn id="16" presetID="8" presetClass="entr" presetSubtype="16"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P spid="5" grpId="0" bldLvl="0" animBg="1" autoUpdateAnimBg="0"/>
      <p:bldP spid="7" grpId="0" bldLvl="0" animBg="1" autoUpdateAnimBg="0"/>
      <p:bldP spid="8" grpId="0" bldLvl="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E9219-62BC-4108-9EAE-3D00009C823D}"/>
              </a:ext>
            </a:extLst>
          </p:cNvPr>
          <p:cNvSpPr>
            <a:spLocks noGrp="1"/>
          </p:cNvSpPr>
          <p:nvPr>
            <p:ph type="title"/>
          </p:nvPr>
        </p:nvSpPr>
        <p:spPr/>
        <p:txBody>
          <a:bodyPr/>
          <a:lstStyle/>
          <a:p>
            <a:r>
              <a:rPr lang="en-US" dirty="0"/>
              <a:t>Rules for try, catch &amp; finally</a:t>
            </a:r>
          </a:p>
        </p:txBody>
      </p:sp>
      <p:sp>
        <p:nvSpPr>
          <p:cNvPr id="3" name="Content Placeholder 2">
            <a:extLst>
              <a:ext uri="{FF2B5EF4-FFF2-40B4-BE49-F238E27FC236}">
                <a16:creationId xmlns:a16="http://schemas.microsoft.com/office/drawing/2014/main" id="{958A3118-5933-4F01-824F-6E6238CE9DB3}"/>
              </a:ext>
            </a:extLst>
          </p:cNvPr>
          <p:cNvSpPr>
            <a:spLocks noGrp="1"/>
          </p:cNvSpPr>
          <p:nvPr>
            <p:ph idx="1"/>
          </p:nvPr>
        </p:nvSpPr>
        <p:spPr/>
        <p:txBody>
          <a:bodyPr>
            <a:normAutofit fontScale="92500" lnSpcReduction="10000"/>
          </a:bodyPr>
          <a:lstStyle/>
          <a:p>
            <a:endParaRPr lang="en-US" dirty="0">
              <a:solidFill>
                <a:srgbClr val="0070C0"/>
              </a:solidFill>
            </a:endParaRPr>
          </a:p>
          <a:p>
            <a:endParaRPr lang="en-US" dirty="0">
              <a:solidFill>
                <a:srgbClr val="0070C0"/>
              </a:solidFill>
            </a:endParaRPr>
          </a:p>
          <a:p>
            <a:endParaRPr lang="en-US" dirty="0">
              <a:solidFill>
                <a:srgbClr val="0070C0"/>
              </a:solidFill>
            </a:endParaRPr>
          </a:p>
          <a:p>
            <a:pPr marL="0" indent="0">
              <a:spcBef>
                <a:spcPts val="1200"/>
              </a:spcBef>
              <a:buNone/>
            </a:pPr>
            <a:endParaRPr lang="en-US" altLang="en-US" sz="2000" b="1" dirty="0">
              <a:solidFill>
                <a:srgbClr val="0070C0"/>
              </a:solidFill>
            </a:endParaRPr>
          </a:p>
          <a:p>
            <a:pPr marL="0" indent="0">
              <a:spcBef>
                <a:spcPts val="1200"/>
              </a:spcBef>
              <a:buNone/>
            </a:pPr>
            <a:r>
              <a:rPr lang="en-US" altLang="en-US" sz="2000" b="1" dirty="0">
                <a:solidFill>
                  <a:srgbClr val="0070C0"/>
                </a:solidFill>
              </a:rPr>
              <a:t>Rules for writing the try-catch-finally:</a:t>
            </a:r>
          </a:p>
          <a:p>
            <a:pPr marL="0" lvl="1">
              <a:spcBef>
                <a:spcPts val="1200"/>
              </a:spcBef>
            </a:pPr>
            <a:r>
              <a:rPr lang="en-US" altLang="en-US" sz="2000" dirty="0">
                <a:solidFill>
                  <a:srgbClr val="0070C0"/>
                </a:solidFill>
              </a:rPr>
              <a:t>The try block must be followed by either a catch block or a finally block, or both.</a:t>
            </a:r>
          </a:p>
          <a:p>
            <a:pPr marL="0" lvl="1">
              <a:spcBef>
                <a:spcPts val="1200"/>
              </a:spcBef>
            </a:pPr>
            <a:r>
              <a:rPr lang="en-US" altLang="en-US" sz="2000" dirty="0">
                <a:solidFill>
                  <a:srgbClr val="0070C0"/>
                </a:solidFill>
              </a:rPr>
              <a:t>The try block by itself is not complete.</a:t>
            </a:r>
          </a:p>
          <a:p>
            <a:pPr marL="0" lvl="1">
              <a:spcBef>
                <a:spcPts val="1200"/>
              </a:spcBef>
            </a:pPr>
            <a:r>
              <a:rPr lang="en-US" altLang="en-US" sz="2000" dirty="0">
                <a:solidFill>
                  <a:srgbClr val="0070C0"/>
                </a:solidFill>
              </a:rPr>
              <a:t>Any catch block must immediately follow a try block.</a:t>
            </a:r>
          </a:p>
          <a:p>
            <a:pPr marL="0" lvl="1">
              <a:spcBef>
                <a:spcPts val="1200"/>
              </a:spcBef>
            </a:pPr>
            <a:r>
              <a:rPr lang="en-US" altLang="en-US" sz="2000" dirty="0">
                <a:solidFill>
                  <a:srgbClr val="0070C0"/>
                </a:solidFill>
              </a:rPr>
              <a:t>The  finally block must immediately follow the last catch block, or the try block if there is no catch block.</a:t>
            </a:r>
          </a:p>
          <a:p>
            <a:endParaRPr lang="en-US" dirty="0">
              <a:solidFill>
                <a:srgbClr val="0070C0"/>
              </a:solidFill>
            </a:endParaRPr>
          </a:p>
          <a:p>
            <a:pPr marL="0" indent="0">
              <a:buNone/>
            </a:pPr>
            <a:endParaRPr lang="en-US" dirty="0">
              <a:solidFill>
                <a:srgbClr val="0070C0"/>
              </a:solidFill>
            </a:endParaRPr>
          </a:p>
        </p:txBody>
      </p:sp>
      <p:pic>
        <p:nvPicPr>
          <p:cNvPr id="1026" name="Picture 2" descr="Image result for rules">
            <a:extLst>
              <a:ext uri="{FF2B5EF4-FFF2-40B4-BE49-F238E27FC236}">
                <a16:creationId xmlns:a16="http://schemas.microsoft.com/office/drawing/2014/main" id="{657C6986-8F3A-45EB-A0FC-5685225215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4041" y="1642741"/>
            <a:ext cx="2152359" cy="1494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1328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F4FBE-044A-4FC2-ADC0-4E795F1B5B31}"/>
              </a:ext>
            </a:extLst>
          </p:cNvPr>
          <p:cNvSpPr>
            <a:spLocks noGrp="1"/>
          </p:cNvSpPr>
          <p:nvPr>
            <p:ph type="title"/>
          </p:nvPr>
        </p:nvSpPr>
        <p:spPr/>
        <p:txBody>
          <a:bodyPr/>
          <a:lstStyle/>
          <a:p>
            <a:r>
              <a:rPr lang="en-US" dirty="0"/>
              <a:t>Option II – throws </a:t>
            </a:r>
          </a:p>
        </p:txBody>
      </p:sp>
      <p:sp>
        <p:nvSpPr>
          <p:cNvPr id="4" name="Content Placeholder 2">
            <a:extLst>
              <a:ext uri="{FF2B5EF4-FFF2-40B4-BE49-F238E27FC236}">
                <a16:creationId xmlns:a16="http://schemas.microsoft.com/office/drawing/2014/main" id="{27491B62-F978-4FE9-981D-4871CCECA6FB}"/>
              </a:ext>
            </a:extLst>
          </p:cNvPr>
          <p:cNvSpPr txBox="1">
            <a:spLocks noChangeArrowheads="1"/>
          </p:cNvSpPr>
          <p:nvPr/>
        </p:nvSpPr>
        <p:spPr bwMode="auto">
          <a:xfrm>
            <a:off x="534572" y="1911925"/>
            <a:ext cx="7762111" cy="1438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buFont typeface="Arial" panose="020B0604020202020204" pitchFamily="34" charset="0"/>
              <a:buNone/>
            </a:pPr>
            <a:r>
              <a:rPr lang="en-US" altLang="zh-CN" sz="2000" b="1" dirty="0">
                <a:latin typeface="Arial" panose="020B0604020202020204" pitchFamily="34" charset="0"/>
                <a:sym typeface="Arial" panose="020B0604020202020204" pitchFamily="34" charset="0"/>
              </a:rPr>
              <a:t>Alternate way of handling exceptions:</a:t>
            </a:r>
          </a:p>
          <a:p>
            <a:pPr>
              <a:spcBef>
                <a:spcPts val="1200"/>
              </a:spcBef>
              <a:buFont typeface="Arial" panose="020B0604020202020204" pitchFamily="34" charset="0"/>
              <a:buNone/>
            </a:pPr>
            <a:endParaRPr lang="en-US" altLang="zh-CN" sz="2000" dirty="0">
              <a:latin typeface="Arial" panose="020B0604020202020204" pitchFamily="34" charset="0"/>
              <a:sym typeface="Arial" panose="020B0604020202020204" pitchFamily="34" charset="0"/>
            </a:endParaRPr>
          </a:p>
          <a:p>
            <a:pPr>
              <a:spcBef>
                <a:spcPts val="1200"/>
              </a:spcBef>
              <a:buFont typeface="Arial" panose="020B0604020202020204" pitchFamily="34" charset="0"/>
              <a:buNone/>
            </a:pPr>
            <a:endParaRPr lang="en-US" altLang="zh-CN" sz="2000" dirty="0">
              <a:latin typeface="Arial" panose="020B0604020202020204" pitchFamily="34" charset="0"/>
              <a:sym typeface="Arial" panose="020B0604020202020204" pitchFamily="34" charset="0"/>
            </a:endParaRPr>
          </a:p>
        </p:txBody>
      </p:sp>
      <p:pic>
        <p:nvPicPr>
          <p:cNvPr id="5" name="Picture 5" descr="FingerPointing.png">
            <a:extLst>
              <a:ext uri="{FF2B5EF4-FFF2-40B4-BE49-F238E27FC236}">
                <a16:creationId xmlns:a16="http://schemas.microsoft.com/office/drawing/2014/main" id="{4610F135-B463-47F6-B565-1D65237439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8289" y="2091532"/>
            <a:ext cx="1770306" cy="132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a:extLst>
              <a:ext uri="{FF2B5EF4-FFF2-40B4-BE49-F238E27FC236}">
                <a16:creationId xmlns:a16="http://schemas.microsoft.com/office/drawing/2014/main" id="{BFC2F878-EDDE-40FA-939C-5FC2CF687E86}"/>
              </a:ext>
            </a:extLst>
          </p:cNvPr>
          <p:cNvSpPr>
            <a:spLocks noChangeArrowheads="1"/>
          </p:cNvSpPr>
          <p:nvPr/>
        </p:nvSpPr>
        <p:spPr bwMode="auto">
          <a:xfrm>
            <a:off x="596409" y="2338388"/>
            <a:ext cx="5536462" cy="862012"/>
          </a:xfrm>
          <a:prstGeom prst="rect">
            <a:avLst/>
          </a:prstGeom>
          <a:gradFill rotWithShape="1">
            <a:gsLst>
              <a:gs pos="0">
                <a:srgbClr val="A6E4FF"/>
              </a:gs>
              <a:gs pos="34999">
                <a:srgbClr val="BFEDFF"/>
              </a:gs>
              <a:gs pos="100000">
                <a:srgbClr val="E6F9FF"/>
              </a:gs>
            </a:gsLst>
            <a:lin ang="16200000" scaled="1"/>
          </a:gradFill>
          <a:ln w="9525" cap="flat" cmpd="sng">
            <a:solidFill>
              <a:srgbClr val="4BACC6"/>
            </a:solidFill>
            <a:miter lim="800000"/>
            <a:headEnd/>
            <a:tailEnd/>
          </a:ln>
        </p:spPr>
        <p:txBody>
          <a:bodyPr wrap="square">
            <a:spAutoFit/>
          </a:bodyPr>
          <a:lstStyle/>
          <a:p>
            <a:pPr>
              <a:spcBef>
                <a:spcPts val="1200"/>
              </a:spcBef>
            </a:pPr>
            <a:r>
              <a:rPr lang="en-US" altLang="en-US" sz="2000" dirty="0">
                <a:solidFill>
                  <a:srgbClr val="000000"/>
                </a:solidFill>
              </a:rPr>
              <a:t>Hope you remember how the guardian delegated </a:t>
            </a:r>
          </a:p>
          <a:p>
            <a:pPr>
              <a:spcBef>
                <a:spcPts val="1200"/>
              </a:spcBef>
            </a:pPr>
            <a:r>
              <a:rPr lang="en-US" altLang="en-US" sz="2000" dirty="0">
                <a:solidFill>
                  <a:srgbClr val="000000"/>
                </a:solidFill>
              </a:rPr>
              <a:t>the responsibility back to the parents.</a:t>
            </a:r>
            <a:endParaRPr lang="en-US" altLang="en-US" dirty="0"/>
          </a:p>
        </p:txBody>
      </p:sp>
      <p:sp>
        <p:nvSpPr>
          <p:cNvPr id="7" name="TextBox 7">
            <a:extLst>
              <a:ext uri="{FF2B5EF4-FFF2-40B4-BE49-F238E27FC236}">
                <a16:creationId xmlns:a16="http://schemas.microsoft.com/office/drawing/2014/main" id="{4DF4C9FC-0813-427A-ACEB-C4629E061BA5}"/>
              </a:ext>
            </a:extLst>
          </p:cNvPr>
          <p:cNvSpPr>
            <a:spLocks noChangeArrowheads="1"/>
          </p:cNvSpPr>
          <p:nvPr/>
        </p:nvSpPr>
        <p:spPr bwMode="auto">
          <a:xfrm>
            <a:off x="534572" y="3628265"/>
            <a:ext cx="7694023" cy="1939925"/>
          </a:xfrm>
          <a:prstGeom prst="rect">
            <a:avLst/>
          </a:prstGeom>
          <a:solidFill>
            <a:srgbClr val="FFFFFF"/>
          </a:solidFill>
          <a:ln>
            <a:noFill/>
          </a:ln>
          <a:extLst>
            <a:ext uri="{91240B29-F687-4F45-9708-019B960494DF}">
              <a14:hiddenLine xmlns:a14="http://schemas.microsoft.com/office/drawing/2010/main" w="25400" cap="flat" cmpd="sng">
                <a:solidFill>
                  <a:srgbClr val="000000"/>
                </a:solidFill>
                <a:miter lim="800000"/>
                <a:headEnd/>
                <a:tailEnd/>
              </a14:hiddenLine>
            </a:ext>
          </a:extLst>
        </p:spPr>
        <p:txBody>
          <a:bodyPr wrap="square">
            <a:spAutoFit/>
          </a:bodyPr>
          <a:lstStyle/>
          <a:p>
            <a:pPr>
              <a:spcBef>
                <a:spcPts val="1200"/>
              </a:spcBef>
            </a:pPr>
            <a:r>
              <a:rPr lang="en-US" altLang="en-US" sz="2000" b="0" dirty="0">
                <a:solidFill>
                  <a:srgbClr val="000000"/>
                </a:solidFill>
              </a:rPr>
              <a:t>In exception handling, this delegation is done by throwing the exception.</a:t>
            </a:r>
          </a:p>
          <a:p>
            <a:pPr>
              <a:spcBef>
                <a:spcPts val="1200"/>
              </a:spcBef>
            </a:pPr>
            <a:r>
              <a:rPr lang="en-US" altLang="en-US" sz="2000" dirty="0"/>
              <a:t>Throws</a:t>
            </a:r>
            <a:r>
              <a:rPr lang="en-US" altLang="en-US" sz="2000" b="0" dirty="0">
                <a:solidFill>
                  <a:srgbClr val="000000"/>
                </a:solidFill>
              </a:rPr>
              <a:t> keyword is used to throw exception object from a method to the calling method.</a:t>
            </a:r>
          </a:p>
          <a:p>
            <a:pPr>
              <a:spcBef>
                <a:spcPts val="1200"/>
              </a:spcBef>
            </a:pPr>
            <a:r>
              <a:rPr lang="en-US" altLang="en-US" sz="2000" b="0" dirty="0">
                <a:solidFill>
                  <a:srgbClr val="000000"/>
                </a:solidFill>
              </a:rPr>
              <a:t>The exception thrown by the method needs to be handled by the calling method.</a:t>
            </a:r>
            <a:endParaRPr lang="en-US" altLang="en-US" dirty="0"/>
          </a:p>
        </p:txBody>
      </p:sp>
    </p:spTree>
    <p:extLst>
      <p:ext uri="{BB962C8B-B14F-4D97-AF65-F5344CB8AC3E}">
        <p14:creationId xmlns:p14="http://schemas.microsoft.com/office/powerpoint/2010/main" val="2506455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p:cBhvr>
                                        <p:cTn id="7" dur="500"/>
                                        <p:tgtEl>
                                          <p:spTgt spid="6"/>
                                        </p:tgtEl>
                                      </p:cBhvr>
                                    </p:animEffect>
                                  </p:childTnLst>
                                </p:cTn>
                              </p:par>
                              <p:par>
                                <p:cTn id="8" presetID="4" presetClass="entr" presetSubtype="1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autoUpdateAnimBg="0"/>
      <p:bldP spid="7" grpId="0" bldLvl="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F4FBE-044A-4FC2-ADC0-4E795F1B5B31}"/>
              </a:ext>
            </a:extLst>
          </p:cNvPr>
          <p:cNvSpPr>
            <a:spLocks noGrp="1"/>
          </p:cNvSpPr>
          <p:nvPr>
            <p:ph type="title"/>
          </p:nvPr>
        </p:nvSpPr>
        <p:spPr/>
        <p:txBody>
          <a:bodyPr/>
          <a:lstStyle/>
          <a:p>
            <a:r>
              <a:rPr lang="en-US" dirty="0"/>
              <a:t>Syntax - throws</a:t>
            </a:r>
          </a:p>
        </p:txBody>
      </p:sp>
      <p:sp>
        <p:nvSpPr>
          <p:cNvPr id="4" name="Content Placeholder 2">
            <a:extLst>
              <a:ext uri="{FF2B5EF4-FFF2-40B4-BE49-F238E27FC236}">
                <a16:creationId xmlns:a16="http://schemas.microsoft.com/office/drawing/2014/main" id="{78575930-27A6-476E-999C-AA15A244F924}"/>
              </a:ext>
            </a:extLst>
          </p:cNvPr>
          <p:cNvSpPr txBox="1">
            <a:spLocks noChangeArrowheads="1"/>
          </p:cNvSpPr>
          <p:nvPr/>
        </p:nvSpPr>
        <p:spPr bwMode="auto">
          <a:xfrm>
            <a:off x="393896" y="1609725"/>
            <a:ext cx="8308780" cy="1819275"/>
          </a:xfrm>
          <a:prstGeom prst="rect">
            <a:avLst/>
          </a:prstGeom>
          <a:solidFill>
            <a:srgbClr val="FFFFFF"/>
          </a:solidFill>
          <a:ln/>
          <a:extLst>
            <a:ext uri="{91240B29-F687-4F45-9708-019B960494DF}">
              <a14:hiddenLine xmlns:a14="http://schemas.microsoft.com/office/drawing/2010/main" w="25400" cap="flat" cmpd="sng">
                <a:solidFill>
                  <a:srgbClr val="000000"/>
                </a:solidFill>
                <a:miter lim="800000"/>
                <a:headEnd/>
                <a:tailEnd/>
              </a14:hiddenLine>
            </a:ext>
          </a:extLst>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buFont typeface="Arial" panose="020B0604020202020204" pitchFamily="34" charset="0"/>
              <a:buNone/>
            </a:pPr>
            <a:r>
              <a:rPr lang="en-US" altLang="zh-CN" sz="2000" b="1" dirty="0">
                <a:latin typeface="Arial" panose="020B0604020202020204" pitchFamily="34" charset="0"/>
                <a:sym typeface="Arial" panose="020B0604020202020204" pitchFamily="34" charset="0"/>
              </a:rPr>
              <a:t>Syntax:</a:t>
            </a:r>
          </a:p>
          <a:p>
            <a:pPr>
              <a:spcBef>
                <a:spcPts val="600"/>
              </a:spcBef>
              <a:buFont typeface="Arial" panose="020B0604020202020204" pitchFamily="34" charset="0"/>
              <a:buNone/>
            </a:pPr>
            <a:r>
              <a:rPr lang="en-US" altLang="zh-CN" sz="2000" b="1" dirty="0">
                <a:latin typeface="Arial" panose="020B0604020202020204" pitchFamily="34" charset="0"/>
                <a:sym typeface="Arial" panose="020B0604020202020204" pitchFamily="34" charset="0"/>
              </a:rPr>
              <a:t>   </a:t>
            </a:r>
            <a:r>
              <a:rPr lang="en-US" altLang="zh-CN" sz="1800" b="1" dirty="0">
                <a:latin typeface="Arial" panose="020B0604020202020204" pitchFamily="34" charset="0"/>
                <a:sym typeface="Arial" panose="020B0604020202020204" pitchFamily="34" charset="0"/>
              </a:rPr>
              <a:t>&lt;</a:t>
            </a:r>
            <a:r>
              <a:rPr lang="en-US" altLang="zh-CN" sz="1800" b="1" dirty="0">
                <a:solidFill>
                  <a:srgbClr val="00B050"/>
                </a:solidFill>
                <a:latin typeface="Arial" panose="020B0604020202020204" pitchFamily="34" charset="0"/>
                <a:sym typeface="Arial" panose="020B0604020202020204" pitchFamily="34" charset="0"/>
              </a:rPr>
              <a:t>access specifier</a:t>
            </a:r>
            <a:r>
              <a:rPr lang="en-US" altLang="zh-CN" sz="1800" b="1" dirty="0">
                <a:latin typeface="Arial" panose="020B0604020202020204" pitchFamily="34" charset="0"/>
                <a:sym typeface="Arial" panose="020B0604020202020204" pitchFamily="34" charset="0"/>
              </a:rPr>
              <a:t>&gt;&lt;</a:t>
            </a:r>
            <a:r>
              <a:rPr lang="en-US" altLang="zh-CN" sz="1800" b="1" dirty="0">
                <a:solidFill>
                  <a:srgbClr val="974806"/>
                </a:solidFill>
                <a:latin typeface="Arial" panose="020B0604020202020204" pitchFamily="34" charset="0"/>
                <a:sym typeface="Arial" panose="020B0604020202020204" pitchFamily="34" charset="0"/>
              </a:rPr>
              <a:t>return type</a:t>
            </a:r>
            <a:r>
              <a:rPr lang="en-US" altLang="zh-CN" sz="1800" b="1" dirty="0">
                <a:latin typeface="Arial" panose="020B0604020202020204" pitchFamily="34" charset="0"/>
                <a:sym typeface="Arial" panose="020B0604020202020204" pitchFamily="34" charset="0"/>
              </a:rPr>
              <a:t>&gt;&lt;</a:t>
            </a:r>
            <a:r>
              <a:rPr lang="en-US" altLang="zh-CN" sz="1800" b="1" dirty="0">
                <a:solidFill>
                  <a:srgbClr val="00B0F0"/>
                </a:solidFill>
                <a:latin typeface="Arial" panose="020B0604020202020204" pitchFamily="34" charset="0"/>
                <a:sym typeface="Arial" panose="020B0604020202020204" pitchFamily="34" charset="0"/>
              </a:rPr>
              <a:t>method name</a:t>
            </a:r>
            <a:r>
              <a:rPr lang="en-US" altLang="zh-CN" sz="1800" b="1" dirty="0">
                <a:latin typeface="Arial" panose="020B0604020202020204" pitchFamily="34" charset="0"/>
                <a:sym typeface="Arial" panose="020B0604020202020204" pitchFamily="34" charset="0"/>
              </a:rPr>
              <a:t>&gt;() </a:t>
            </a:r>
            <a:r>
              <a:rPr lang="en-US" altLang="zh-CN" sz="1800" b="1" dirty="0">
                <a:solidFill>
                  <a:srgbClr val="FF0000"/>
                </a:solidFill>
                <a:latin typeface="Arial" panose="020B0604020202020204" pitchFamily="34" charset="0"/>
                <a:sym typeface="Arial" panose="020B0604020202020204" pitchFamily="34" charset="0"/>
              </a:rPr>
              <a:t>throws Exception-list</a:t>
            </a:r>
            <a:r>
              <a:rPr lang="en-US" altLang="zh-CN" sz="1800" b="1" dirty="0">
                <a:latin typeface="Arial" panose="020B0604020202020204" pitchFamily="34" charset="0"/>
                <a:sym typeface="Arial" panose="020B0604020202020204" pitchFamily="34" charset="0"/>
              </a:rPr>
              <a:t>     {</a:t>
            </a:r>
          </a:p>
          <a:p>
            <a:pPr>
              <a:spcBef>
                <a:spcPts val="600"/>
              </a:spcBef>
              <a:buFont typeface="Arial" panose="020B0604020202020204" pitchFamily="34" charset="0"/>
              <a:buNone/>
            </a:pPr>
            <a:r>
              <a:rPr lang="en-US" altLang="zh-CN" sz="2000" b="1" dirty="0">
                <a:solidFill>
                  <a:srgbClr val="002060"/>
                </a:solidFill>
                <a:latin typeface="Arial" panose="020B0604020202020204" pitchFamily="34" charset="0"/>
                <a:sym typeface="Arial" panose="020B0604020202020204" pitchFamily="34" charset="0"/>
              </a:rPr>
              <a:t>     </a:t>
            </a:r>
            <a:r>
              <a:rPr lang="en-US" altLang="zh-CN" sz="1600" b="1" dirty="0">
                <a:solidFill>
                  <a:srgbClr val="002060"/>
                </a:solidFill>
                <a:latin typeface="Arial" panose="020B0604020202020204" pitchFamily="34" charset="0"/>
                <a:sym typeface="Arial" panose="020B0604020202020204" pitchFamily="34" charset="0"/>
              </a:rPr>
              <a:t>          //some code here which can throw </a:t>
            </a:r>
          </a:p>
          <a:p>
            <a:pPr>
              <a:spcBef>
                <a:spcPts val="600"/>
              </a:spcBef>
              <a:buFont typeface="Arial" panose="020B0604020202020204" pitchFamily="34" charset="0"/>
              <a:buNone/>
            </a:pPr>
            <a:r>
              <a:rPr lang="en-US" altLang="zh-CN" sz="1600" b="1" dirty="0">
                <a:solidFill>
                  <a:srgbClr val="002060"/>
                </a:solidFill>
                <a:latin typeface="Arial" panose="020B0604020202020204" pitchFamily="34" charset="0"/>
                <a:sym typeface="Arial" panose="020B0604020202020204" pitchFamily="34" charset="0"/>
              </a:rPr>
              <a:t>		//any type of exception specified in Exception-list</a:t>
            </a:r>
          </a:p>
          <a:p>
            <a:pPr>
              <a:spcBef>
                <a:spcPts val="600"/>
              </a:spcBef>
              <a:buFont typeface="Arial" panose="020B0604020202020204" pitchFamily="34" charset="0"/>
              <a:buNone/>
            </a:pPr>
            <a:r>
              <a:rPr lang="en-US" altLang="zh-CN" sz="2000" b="1" dirty="0">
                <a:latin typeface="Arial" panose="020B0604020202020204" pitchFamily="34" charset="0"/>
                <a:sym typeface="Arial" panose="020B0604020202020204" pitchFamily="34" charset="0"/>
              </a:rPr>
              <a:t>   </a:t>
            </a:r>
            <a:r>
              <a:rPr lang="en-US" altLang="zh-CN" sz="1800" b="1" dirty="0">
                <a:latin typeface="Arial" panose="020B0604020202020204" pitchFamily="34" charset="0"/>
                <a:sym typeface="Arial" panose="020B0604020202020204" pitchFamily="34" charset="0"/>
              </a:rPr>
              <a:t>}</a:t>
            </a:r>
            <a:endParaRPr lang="en-US" altLang="zh-CN" b="1" dirty="0"/>
          </a:p>
        </p:txBody>
      </p:sp>
      <p:sp>
        <p:nvSpPr>
          <p:cNvPr id="5" name="TextBox 7">
            <a:extLst>
              <a:ext uri="{FF2B5EF4-FFF2-40B4-BE49-F238E27FC236}">
                <a16:creationId xmlns:a16="http://schemas.microsoft.com/office/drawing/2014/main" id="{2CD23591-ECFA-40F5-BDD4-1BB52F15AC9A}"/>
              </a:ext>
            </a:extLst>
          </p:cNvPr>
          <p:cNvSpPr>
            <a:spLocks noChangeArrowheads="1"/>
          </p:cNvSpPr>
          <p:nvPr/>
        </p:nvSpPr>
        <p:spPr bwMode="auto">
          <a:xfrm>
            <a:off x="3274594" y="3829783"/>
            <a:ext cx="4802605" cy="646113"/>
          </a:xfrm>
          <a:prstGeom prst="rect">
            <a:avLst/>
          </a:prstGeom>
          <a:solidFill>
            <a:srgbClr val="FFFFFF"/>
          </a:solidFill>
          <a:ln w="25400" cap="flat" cmpd="sng">
            <a:solidFill>
              <a:schemeClr val="accent1"/>
            </a:solidFill>
            <a:miter lim="800000"/>
            <a:headEnd/>
            <a:tailEnd/>
          </a:ln>
        </p:spPr>
        <p:txBody>
          <a:bodyPr wrap="square">
            <a:spAutoFit/>
          </a:bodyPr>
          <a:lstStyle/>
          <a:p>
            <a:r>
              <a:rPr lang="en-US" altLang="zh-CN" dirty="0">
                <a:solidFill>
                  <a:srgbClr val="FF0000"/>
                </a:solidFill>
                <a:ea typeface="MS PGothic" panose="020B0600070205080204" pitchFamily="34" charset="-128"/>
                <a:cs typeface="Arial" panose="020B0604020202020204" pitchFamily="34" charset="0"/>
                <a:sym typeface="MS PGothic" panose="020B0600070205080204" pitchFamily="34" charset="-128"/>
              </a:rPr>
              <a:t>Exception-list</a:t>
            </a:r>
            <a:r>
              <a:rPr lang="en-US" altLang="zh-CN" b="0" dirty="0">
                <a:solidFill>
                  <a:srgbClr val="000000"/>
                </a:solidFill>
                <a:ea typeface="MS PGothic" panose="020B0600070205080204" pitchFamily="34" charset="-128"/>
                <a:cs typeface="Arial" panose="020B0604020202020204" pitchFamily="34" charset="0"/>
                <a:sym typeface="MS PGothic" panose="020B0600070205080204" pitchFamily="34" charset="-128"/>
              </a:rPr>
              <a:t> is a comma-separated list of the exceptions that a method can throw.</a:t>
            </a:r>
            <a:endParaRPr lang="en-US" altLang="zh-CN" dirty="0">
              <a:cs typeface="Arial" panose="020B0604020202020204" pitchFamily="34" charset="0"/>
            </a:endParaRPr>
          </a:p>
        </p:txBody>
      </p:sp>
      <p:sp>
        <p:nvSpPr>
          <p:cNvPr id="6" name="Straight Arrow Connector 6">
            <a:extLst>
              <a:ext uri="{FF2B5EF4-FFF2-40B4-BE49-F238E27FC236}">
                <a16:creationId xmlns:a16="http://schemas.microsoft.com/office/drawing/2014/main" id="{874E8F3F-8226-4B00-90A0-962C29464948}"/>
              </a:ext>
            </a:extLst>
          </p:cNvPr>
          <p:cNvSpPr>
            <a:spLocks noChangeShapeType="1"/>
          </p:cNvSpPr>
          <p:nvPr/>
        </p:nvSpPr>
        <p:spPr bwMode="auto">
          <a:xfrm flipH="1">
            <a:off x="6161648" y="2391508"/>
            <a:ext cx="787791" cy="1302605"/>
          </a:xfrm>
          <a:prstGeom prst="straightConnector1">
            <a:avLst/>
          </a:prstGeom>
          <a:noFill/>
          <a:ln w="9525" cap="flat" cmpd="sng">
            <a:solidFill>
              <a:schemeClr val="accent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7" name="Rectangle 8">
            <a:extLst>
              <a:ext uri="{FF2B5EF4-FFF2-40B4-BE49-F238E27FC236}">
                <a16:creationId xmlns:a16="http://schemas.microsoft.com/office/drawing/2014/main" id="{21D4094F-4722-4737-9EF9-CF720B560DA1}"/>
              </a:ext>
            </a:extLst>
          </p:cNvPr>
          <p:cNvSpPr>
            <a:spLocks noChangeArrowheads="1"/>
          </p:cNvSpPr>
          <p:nvPr/>
        </p:nvSpPr>
        <p:spPr bwMode="auto">
          <a:xfrm>
            <a:off x="633682" y="5029200"/>
            <a:ext cx="7443517" cy="914400"/>
          </a:xfrm>
          <a:prstGeom prst="rect">
            <a:avLst/>
          </a:prstGeom>
          <a:gradFill rotWithShape="1">
            <a:gsLst>
              <a:gs pos="0">
                <a:srgbClr val="BBBBBB"/>
              </a:gs>
              <a:gs pos="34999">
                <a:srgbClr val="CFCFCF"/>
              </a:gs>
              <a:gs pos="100000">
                <a:srgbClr val="EDEDED"/>
              </a:gs>
            </a:gsLst>
            <a:lin ang="16200000" scaled="1"/>
          </a:gradFill>
          <a:ln w="9525" cap="flat" cmpd="sng">
            <a:solidFill>
              <a:srgbClr val="000000"/>
            </a:solidFill>
            <a:miter lim="800000"/>
            <a:headEnd/>
            <a:tailEnd/>
          </a:ln>
        </p:spPr>
        <p:txBody>
          <a:bodyPr anchor="ctr"/>
          <a:lstStyle/>
          <a:p>
            <a:pPr algn="ctr"/>
            <a:r>
              <a:rPr lang="en-US" altLang="en-US" b="0" dirty="0">
                <a:solidFill>
                  <a:srgbClr val="000000"/>
                </a:solidFill>
              </a:rPr>
              <a:t>The method invoking this method should handle the exceptions in the exception list using try catch block.</a:t>
            </a:r>
          </a:p>
        </p:txBody>
      </p:sp>
    </p:spTree>
    <p:extLst>
      <p:ext uri="{BB962C8B-B14F-4D97-AF65-F5344CB8AC3E}">
        <p14:creationId xmlns:p14="http://schemas.microsoft.com/office/powerpoint/2010/main" val="30036270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F4FBE-044A-4FC2-ADC0-4E795F1B5B31}"/>
              </a:ext>
            </a:extLst>
          </p:cNvPr>
          <p:cNvSpPr>
            <a:spLocks noGrp="1"/>
          </p:cNvSpPr>
          <p:nvPr>
            <p:ph type="title"/>
          </p:nvPr>
        </p:nvSpPr>
        <p:spPr/>
        <p:txBody>
          <a:bodyPr/>
          <a:lstStyle/>
          <a:p>
            <a:r>
              <a:rPr lang="en-US" dirty="0"/>
              <a:t>Example – try/catch, throws</a:t>
            </a:r>
          </a:p>
        </p:txBody>
      </p:sp>
      <p:sp>
        <p:nvSpPr>
          <p:cNvPr id="3" name="Content Placeholder 2">
            <a:extLst>
              <a:ext uri="{FF2B5EF4-FFF2-40B4-BE49-F238E27FC236}">
                <a16:creationId xmlns:a16="http://schemas.microsoft.com/office/drawing/2014/main" id="{26779763-EF6D-4353-82EC-F3D30E7E70C0}"/>
              </a:ext>
            </a:extLst>
          </p:cNvPr>
          <p:cNvSpPr>
            <a:spLocks noGrp="1"/>
          </p:cNvSpPr>
          <p:nvPr>
            <p:ph idx="1"/>
          </p:nvPr>
        </p:nvSpPr>
        <p:spPr/>
        <p:txBody>
          <a:bodyPr>
            <a:normAutofit/>
          </a:bodyPr>
          <a:lstStyle/>
          <a:p>
            <a:pPr marL="0" indent="0">
              <a:spcBef>
                <a:spcPts val="1200"/>
              </a:spcBef>
              <a:buNone/>
            </a:pPr>
            <a:r>
              <a:rPr lang="en-US" altLang="en-US" sz="1800" b="1" dirty="0">
                <a:solidFill>
                  <a:srgbClr val="000000"/>
                </a:solidFill>
              </a:rPr>
              <a:t>Step 1:</a:t>
            </a:r>
            <a:r>
              <a:rPr lang="en-US" altLang="en-US" sz="1800" dirty="0">
                <a:solidFill>
                  <a:srgbClr val="000000"/>
                </a:solidFill>
              </a:rPr>
              <a:t> Create a class, </a:t>
            </a:r>
            <a:r>
              <a:rPr lang="en-US" altLang="en-US" sz="1800" i="1" dirty="0">
                <a:solidFill>
                  <a:srgbClr val="002060"/>
                </a:solidFill>
              </a:rPr>
              <a:t>Demo</a:t>
            </a:r>
            <a:r>
              <a:rPr lang="en-US" altLang="en-US" sz="1800" dirty="0">
                <a:solidFill>
                  <a:srgbClr val="00B050"/>
                </a:solidFill>
              </a:rPr>
              <a:t> </a:t>
            </a:r>
            <a:r>
              <a:rPr lang="en-US" altLang="en-US" sz="1800" dirty="0">
                <a:solidFill>
                  <a:srgbClr val="000000"/>
                </a:solidFill>
              </a:rPr>
              <a:t>with a method, </a:t>
            </a:r>
            <a:r>
              <a:rPr lang="en-US" altLang="en-US" sz="1800" i="1" dirty="0">
                <a:solidFill>
                  <a:srgbClr val="002060"/>
                </a:solidFill>
              </a:rPr>
              <a:t>division</a:t>
            </a:r>
            <a:r>
              <a:rPr lang="en-US" altLang="en-US" sz="1800" dirty="0">
                <a:solidFill>
                  <a:srgbClr val="000000"/>
                </a:solidFill>
              </a:rPr>
              <a:t> with two </a:t>
            </a:r>
            <a:r>
              <a:rPr lang="en-US" altLang="en-US" sz="1800" dirty="0" err="1">
                <a:solidFill>
                  <a:srgbClr val="000000"/>
                </a:solidFill>
              </a:rPr>
              <a:t>int</a:t>
            </a:r>
            <a:r>
              <a:rPr lang="en-US" altLang="en-US" sz="1800" dirty="0">
                <a:solidFill>
                  <a:srgbClr val="000000"/>
                </a:solidFill>
              </a:rPr>
              <a:t> parameters </a:t>
            </a:r>
          </a:p>
          <a:p>
            <a:pPr lvl="1">
              <a:spcBef>
                <a:spcPts val="1200"/>
              </a:spcBef>
            </a:pPr>
            <a:r>
              <a:rPr lang="en-US" altLang="en-US" sz="1400" dirty="0">
                <a:solidFill>
                  <a:srgbClr val="000000"/>
                </a:solidFill>
              </a:rPr>
              <a:t>Dividend</a:t>
            </a:r>
          </a:p>
          <a:p>
            <a:pPr lvl="1">
              <a:spcBef>
                <a:spcPts val="1200"/>
              </a:spcBef>
            </a:pPr>
            <a:r>
              <a:rPr lang="en-US" altLang="en-US" sz="1400" dirty="0">
                <a:solidFill>
                  <a:srgbClr val="000000"/>
                </a:solidFill>
              </a:rPr>
              <a:t>Divisor</a:t>
            </a:r>
          </a:p>
          <a:p>
            <a:pPr marL="0" indent="0">
              <a:spcBef>
                <a:spcPts val="1200"/>
              </a:spcBef>
              <a:buNone/>
            </a:pPr>
            <a:r>
              <a:rPr lang="en-US" altLang="en-US" sz="1800" dirty="0">
                <a:solidFill>
                  <a:srgbClr val="000000"/>
                </a:solidFill>
              </a:rPr>
              <a:t>This method should divide the dividend by divisor and return the result. </a:t>
            </a:r>
          </a:p>
          <a:p>
            <a:pPr marL="0" indent="0">
              <a:spcBef>
                <a:spcPts val="1200"/>
              </a:spcBef>
              <a:buNone/>
            </a:pPr>
            <a:r>
              <a:rPr lang="en-US" altLang="en-US" sz="1800" dirty="0">
                <a:solidFill>
                  <a:srgbClr val="000000"/>
                </a:solidFill>
              </a:rPr>
              <a:t>This method should also throw an </a:t>
            </a:r>
            <a:r>
              <a:rPr lang="en-US" altLang="en-US" sz="1800" i="1" dirty="0" err="1">
                <a:solidFill>
                  <a:srgbClr val="002060"/>
                </a:solidFill>
              </a:rPr>
              <a:t>ArithmeticException</a:t>
            </a:r>
            <a:r>
              <a:rPr lang="en-US" altLang="en-US" sz="1800" dirty="0">
                <a:solidFill>
                  <a:srgbClr val="000000"/>
                </a:solidFill>
              </a:rPr>
              <a:t> to the calling method.</a:t>
            </a:r>
          </a:p>
          <a:p>
            <a:pPr marL="0" indent="0">
              <a:spcBef>
                <a:spcPts val="1200"/>
              </a:spcBef>
              <a:buNone/>
            </a:pPr>
            <a:r>
              <a:rPr lang="en-US" altLang="en-US" sz="1800" b="1" dirty="0">
                <a:solidFill>
                  <a:srgbClr val="000000"/>
                </a:solidFill>
              </a:rPr>
              <a:t>Step 2:</a:t>
            </a:r>
            <a:r>
              <a:rPr lang="en-US" altLang="en-US" sz="1800" dirty="0">
                <a:solidFill>
                  <a:srgbClr val="000000"/>
                </a:solidFill>
              </a:rPr>
              <a:t> Create a class, </a:t>
            </a:r>
            <a:r>
              <a:rPr lang="en-US" altLang="en-US" sz="1800" i="1" dirty="0" err="1">
                <a:solidFill>
                  <a:srgbClr val="002060"/>
                </a:solidFill>
              </a:rPr>
              <a:t>ThrowsDemo</a:t>
            </a:r>
            <a:r>
              <a:rPr lang="en-US" altLang="en-US" sz="1800" dirty="0">
                <a:solidFill>
                  <a:srgbClr val="00B050"/>
                </a:solidFill>
              </a:rPr>
              <a:t> </a:t>
            </a:r>
            <a:r>
              <a:rPr lang="en-US" altLang="en-US" sz="1800" dirty="0">
                <a:solidFill>
                  <a:srgbClr val="000000"/>
                </a:solidFill>
              </a:rPr>
              <a:t>with a main method</a:t>
            </a:r>
          </a:p>
          <a:p>
            <a:pPr>
              <a:spcBef>
                <a:spcPts val="1200"/>
              </a:spcBef>
            </a:pPr>
            <a:r>
              <a:rPr lang="en-US" altLang="en-US" sz="1800" dirty="0">
                <a:solidFill>
                  <a:srgbClr val="000000"/>
                </a:solidFill>
              </a:rPr>
              <a:t>The main method should invoke the division method in </a:t>
            </a:r>
            <a:r>
              <a:rPr lang="en-US" altLang="en-US" sz="1800" i="1" dirty="0">
                <a:solidFill>
                  <a:srgbClr val="002060"/>
                </a:solidFill>
              </a:rPr>
              <a:t>Demo</a:t>
            </a:r>
            <a:r>
              <a:rPr lang="en-US" altLang="en-US" sz="1800" dirty="0">
                <a:solidFill>
                  <a:srgbClr val="000000"/>
                </a:solidFill>
              </a:rPr>
              <a:t> class.</a:t>
            </a:r>
          </a:p>
          <a:p>
            <a:pPr>
              <a:spcBef>
                <a:spcPts val="1200"/>
              </a:spcBef>
            </a:pPr>
            <a:r>
              <a:rPr lang="en-US" altLang="en-US" sz="1800" dirty="0">
                <a:solidFill>
                  <a:srgbClr val="000000"/>
                </a:solidFill>
              </a:rPr>
              <a:t>The main method should also </a:t>
            </a:r>
            <a:r>
              <a:rPr lang="en-US" altLang="en-US" sz="1800" i="1" dirty="0">
                <a:solidFill>
                  <a:srgbClr val="002060"/>
                </a:solidFill>
              </a:rPr>
              <a:t>catch</a:t>
            </a:r>
            <a:r>
              <a:rPr lang="en-US" altLang="en-US" sz="1800" dirty="0">
                <a:solidFill>
                  <a:srgbClr val="000000"/>
                </a:solidFill>
              </a:rPr>
              <a:t> the </a:t>
            </a:r>
            <a:r>
              <a:rPr lang="en-US" altLang="en-US" sz="1800" i="1" dirty="0" err="1">
                <a:solidFill>
                  <a:srgbClr val="002060"/>
                </a:solidFill>
              </a:rPr>
              <a:t>ArithmeticException</a:t>
            </a:r>
            <a:r>
              <a:rPr lang="en-US" altLang="en-US" sz="1800" dirty="0">
                <a:solidFill>
                  <a:srgbClr val="000000"/>
                </a:solidFill>
              </a:rPr>
              <a:t> thrown by the division method and print the Exception “</a:t>
            </a:r>
            <a:r>
              <a:rPr lang="en-US" altLang="en-US" sz="1800" dirty="0">
                <a:solidFill>
                  <a:srgbClr val="00B050"/>
                </a:solidFill>
              </a:rPr>
              <a:t>Arithmetic Exception is Thrown</a:t>
            </a:r>
            <a:r>
              <a:rPr lang="en-US" altLang="en-US" sz="1800" dirty="0">
                <a:solidFill>
                  <a:srgbClr val="000000"/>
                </a:solidFill>
              </a:rPr>
              <a:t>”</a:t>
            </a:r>
          </a:p>
          <a:p>
            <a:pPr>
              <a:spcBef>
                <a:spcPts val="1200"/>
              </a:spcBef>
            </a:pPr>
            <a:r>
              <a:rPr lang="en-US" altLang="en-US" sz="1800" dirty="0">
                <a:solidFill>
                  <a:srgbClr val="000000"/>
                </a:solidFill>
              </a:rPr>
              <a:t>The try/catch block should also have a finally block which prints a message “</a:t>
            </a:r>
            <a:r>
              <a:rPr lang="en-US" altLang="en-US" sz="1800" dirty="0">
                <a:solidFill>
                  <a:srgbClr val="00B050"/>
                </a:solidFill>
              </a:rPr>
              <a:t>The result is</a:t>
            </a:r>
            <a:r>
              <a:rPr lang="en-US" altLang="en-US" sz="1800" dirty="0">
                <a:solidFill>
                  <a:srgbClr val="000000"/>
                </a:solidFill>
              </a:rPr>
              <a:t>” &lt;Result&gt;</a:t>
            </a:r>
            <a:endParaRPr lang="en-US" altLang="en-US" sz="1800" dirty="0"/>
          </a:p>
          <a:p>
            <a:pPr marL="0" indent="0">
              <a:buNone/>
            </a:pPr>
            <a:endParaRPr lang="en-US" sz="1800" dirty="0"/>
          </a:p>
        </p:txBody>
      </p:sp>
      <p:sp>
        <p:nvSpPr>
          <p:cNvPr id="4" name="TextBox 5">
            <a:extLst>
              <a:ext uri="{FF2B5EF4-FFF2-40B4-BE49-F238E27FC236}">
                <a16:creationId xmlns:a16="http://schemas.microsoft.com/office/drawing/2014/main" id="{3B8D2ED3-67DA-44E3-BCD5-E1ED6BDC62E1}"/>
              </a:ext>
            </a:extLst>
          </p:cNvPr>
          <p:cNvSpPr>
            <a:spLocks noChangeArrowheads="1"/>
          </p:cNvSpPr>
          <p:nvPr/>
        </p:nvSpPr>
        <p:spPr bwMode="auto">
          <a:xfrm>
            <a:off x="457201" y="5627710"/>
            <a:ext cx="8229598" cy="369332"/>
          </a:xfrm>
          <a:prstGeom prst="rect">
            <a:avLst/>
          </a:prstGeom>
          <a:gradFill rotWithShape="1">
            <a:gsLst>
              <a:gs pos="0">
                <a:srgbClr val="A3C2FF"/>
              </a:gs>
              <a:gs pos="34999">
                <a:srgbClr val="BDD5FF"/>
              </a:gs>
              <a:gs pos="100000">
                <a:srgbClr val="E5EEFF"/>
              </a:gs>
            </a:gsLst>
            <a:lin ang="16200000" scaled="1"/>
          </a:gradFill>
          <a:ln w="9525">
            <a:solidFill>
              <a:schemeClr val="accent1"/>
            </a:solidFill>
            <a:miter lim="800000"/>
            <a:headEnd/>
            <a:tailEnd/>
          </a:ln>
        </p:spPr>
        <p:txBody>
          <a:bodyPr wrap="square">
            <a:spAutoFit/>
          </a:bodyP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a:solidFill>
                  <a:srgbClr val="000000"/>
                </a:solidFill>
              </a:rPr>
              <a:t>Lets develop the program to demonstrate throws, try/catch.</a:t>
            </a:r>
          </a:p>
        </p:txBody>
      </p:sp>
    </p:spTree>
    <p:extLst>
      <p:ext uri="{BB962C8B-B14F-4D97-AF65-F5344CB8AC3E}">
        <p14:creationId xmlns:p14="http://schemas.microsoft.com/office/powerpoint/2010/main" val="3180866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2D596-B74F-4D08-B55C-401F81381B0F}"/>
              </a:ext>
            </a:extLst>
          </p:cNvPr>
          <p:cNvSpPr>
            <a:spLocks noGrp="1"/>
          </p:cNvSpPr>
          <p:nvPr>
            <p:ph type="title"/>
          </p:nvPr>
        </p:nvSpPr>
        <p:spPr/>
        <p:txBody>
          <a:bodyPr/>
          <a:lstStyle/>
          <a:p>
            <a:r>
              <a:rPr lang="en-US" dirty="0"/>
              <a:t>Solution - try/catch, throws</a:t>
            </a:r>
          </a:p>
        </p:txBody>
      </p:sp>
      <p:sp>
        <p:nvSpPr>
          <p:cNvPr id="3" name="Content Placeholder 2">
            <a:extLst>
              <a:ext uri="{FF2B5EF4-FFF2-40B4-BE49-F238E27FC236}">
                <a16:creationId xmlns:a16="http://schemas.microsoft.com/office/drawing/2014/main" id="{F0DC871A-7A29-4C98-81BC-CA49A729748E}"/>
              </a:ext>
            </a:extLst>
          </p:cNvPr>
          <p:cNvSpPr>
            <a:spLocks noGrp="1"/>
          </p:cNvSpPr>
          <p:nvPr>
            <p:ph idx="1"/>
          </p:nvPr>
        </p:nvSpPr>
        <p:spPr/>
        <p:txBody>
          <a:bodyPr>
            <a:normAutofit/>
          </a:bodyPr>
          <a:lstStyle/>
          <a:p>
            <a:pPr marL="0" indent="0">
              <a:buNone/>
            </a:pPr>
            <a:r>
              <a:rPr lang="en-US" altLang="zh-CN" sz="1800" dirty="0">
                <a:sym typeface="Arial" panose="020B0604020202020204" pitchFamily="34" charset="0"/>
              </a:rPr>
              <a:t>Execute the divide method for two inputs</a:t>
            </a:r>
          </a:p>
          <a:p>
            <a:pPr marL="0" indent="0">
              <a:buNone/>
            </a:pPr>
            <a:endParaRPr lang="en-US" sz="1800" dirty="0"/>
          </a:p>
        </p:txBody>
      </p:sp>
      <p:graphicFrame>
        <p:nvGraphicFramePr>
          <p:cNvPr id="4" name="Table 7">
            <a:extLst>
              <a:ext uri="{FF2B5EF4-FFF2-40B4-BE49-F238E27FC236}">
                <a16:creationId xmlns:a16="http://schemas.microsoft.com/office/drawing/2014/main" id="{71F004A2-7133-4F48-9C4F-915EAE2DB526}"/>
              </a:ext>
            </a:extLst>
          </p:cNvPr>
          <p:cNvGraphicFramePr>
            <a:graphicFrameLocks noGrp="1"/>
          </p:cNvGraphicFramePr>
          <p:nvPr>
            <p:extLst>
              <p:ext uri="{D42A27DB-BD31-4B8C-83A1-F6EECF244321}">
                <p14:modId xmlns:p14="http://schemas.microsoft.com/office/powerpoint/2010/main" val="3158422363"/>
              </p:ext>
            </p:extLst>
          </p:nvPr>
        </p:nvGraphicFramePr>
        <p:xfrm>
          <a:off x="457201" y="1959853"/>
          <a:ext cx="8229597" cy="1260476"/>
        </p:xfrm>
        <a:graphic>
          <a:graphicData uri="http://schemas.openxmlformats.org/drawingml/2006/table">
            <a:tbl>
              <a:tblPr/>
              <a:tblGrid>
                <a:gridCol w="1153916">
                  <a:extLst>
                    <a:ext uri="{9D8B030D-6E8A-4147-A177-3AD203B41FA5}">
                      <a16:colId xmlns:a16="http://schemas.microsoft.com/office/drawing/2014/main" val="217075596"/>
                    </a:ext>
                  </a:extLst>
                </a:gridCol>
                <a:gridCol w="1153915">
                  <a:extLst>
                    <a:ext uri="{9D8B030D-6E8A-4147-A177-3AD203B41FA5}">
                      <a16:colId xmlns:a16="http://schemas.microsoft.com/office/drawing/2014/main" val="1165828823"/>
                    </a:ext>
                  </a:extLst>
                </a:gridCol>
                <a:gridCol w="5921766">
                  <a:extLst>
                    <a:ext uri="{9D8B030D-6E8A-4147-A177-3AD203B41FA5}">
                      <a16:colId xmlns:a16="http://schemas.microsoft.com/office/drawing/2014/main" val="1017917595"/>
                    </a:ext>
                  </a:extLst>
                </a:gridCol>
              </a:tblGrid>
              <a:tr h="371475">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FFFFFF"/>
                          </a:solidFill>
                          <a:effectLst/>
                          <a:latin typeface="Arial" panose="020B0604020202020204" pitchFamily="34" charset="0"/>
                          <a:ea typeface="SimSun" panose="02010600030101010101" pitchFamily="2" charset="-122"/>
                          <a:sym typeface="Arial" panose="020B0604020202020204" pitchFamily="34" charset="0"/>
                        </a:rPr>
                        <a:t>Dividend</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FFFFFF"/>
                          </a:solidFill>
                          <a:effectLst/>
                          <a:latin typeface="Arial" panose="020B0604020202020204" pitchFamily="34" charset="0"/>
                          <a:ea typeface="SimSun" panose="02010600030101010101" pitchFamily="2" charset="-122"/>
                          <a:sym typeface="Arial" panose="020B0604020202020204" pitchFamily="34" charset="0"/>
                        </a:rPr>
                        <a:t>Divisor</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FFFFFF"/>
                          </a:solidFill>
                          <a:effectLst/>
                          <a:latin typeface="Arial" panose="020B0604020202020204" pitchFamily="34" charset="0"/>
                          <a:ea typeface="SimSun" panose="02010600030101010101" pitchFamily="2" charset="-122"/>
                          <a:sym typeface="Arial" panose="020B0604020202020204" pitchFamily="34" charset="0"/>
                        </a:rPr>
                        <a:t>What did you notice?</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3705819725"/>
                  </a:ext>
                </a:extLst>
              </a:tr>
              <a:tr h="369888">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rPr>
                        <a:t>12</a:t>
                      </a:r>
                      <a:endParaRPr kumimoji="0" lang="en-US" altLang="zh-CN" sz="1400" b="0" i="0" u="none" strike="noStrike" cap="none" normalizeH="0" baseline="0" dirty="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rPr>
                        <a:t>3</a:t>
                      </a:r>
                      <a:endParaRPr kumimoji="0" lang="en-US" altLang="zh-CN" sz="1400" b="0" i="0" u="none" strike="noStrike" cap="none" normalizeH="0" baseline="0" dirty="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rPr>
                        <a:t>Finally block  executed and result printed as 4.</a:t>
                      </a:r>
                      <a:endParaRPr kumimoji="0" lang="en-US" altLang="zh-CN" sz="1400" b="0" i="0" u="none" strike="noStrike" cap="none" normalizeH="0" baseline="0" dirty="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8E7"/>
                    </a:solidFill>
                  </a:tcPr>
                </a:tc>
                <a:extLst>
                  <a:ext uri="{0D108BD9-81ED-4DB2-BD59-A6C34878D82A}">
                    <a16:rowId xmlns:a16="http://schemas.microsoft.com/office/drawing/2014/main" val="1261765459"/>
                  </a:ext>
                </a:extLst>
              </a:tr>
              <a:tr h="519113">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rPr>
                        <a:t>12</a:t>
                      </a:r>
                      <a:endParaRPr kumimoji="0" lang="en-US" altLang="zh-CN" sz="1400" b="0" i="0" u="none" strike="noStrike" cap="none" normalizeH="0" baseline="0" dirty="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rPr>
                        <a:t>0</a:t>
                      </a:r>
                      <a:endParaRPr kumimoji="0" lang="en-US" altLang="zh-CN" sz="1400" b="0" i="0" u="none" strike="noStrike" cap="none" normalizeH="0" baseline="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1" i="0" u="none" strike="noStrike" cap="none" normalizeH="0" baseline="0" dirty="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rPr>
                        <a:t>Arithmetic exception thrown, exception printed , finally block  executed and result printed as ‘0’</a:t>
                      </a:r>
                      <a:endParaRPr kumimoji="0" lang="en-US" altLang="zh-CN" sz="1400" b="0" i="0" u="none" strike="noStrike" cap="none" normalizeH="0" baseline="0" dirty="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2903902489"/>
                  </a:ext>
                </a:extLst>
              </a:tr>
            </a:tbl>
          </a:graphicData>
        </a:graphic>
      </p:graphicFrame>
      <p:pic>
        <p:nvPicPr>
          <p:cNvPr id="5" name="Picture 3">
            <a:extLst>
              <a:ext uri="{FF2B5EF4-FFF2-40B4-BE49-F238E27FC236}">
                <a16:creationId xmlns:a16="http://schemas.microsoft.com/office/drawing/2014/main" id="{D2E9FCDB-19F1-4278-AA5B-B87D029EB3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5117" y="3415591"/>
            <a:ext cx="5248275"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a:extLst>
              <a:ext uri="{FF2B5EF4-FFF2-40B4-BE49-F238E27FC236}">
                <a16:creationId xmlns:a16="http://schemas.microsoft.com/office/drawing/2014/main" id="{20F6FABC-3FA8-4F3D-A7EC-9C06CA3B03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753728"/>
            <a:ext cx="3917852"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ular Callout 9">
            <a:extLst>
              <a:ext uri="{FF2B5EF4-FFF2-40B4-BE49-F238E27FC236}">
                <a16:creationId xmlns:a16="http://schemas.microsoft.com/office/drawing/2014/main" id="{B5190045-5E59-4927-8CB4-4CB686F159A8}"/>
              </a:ext>
            </a:extLst>
          </p:cNvPr>
          <p:cNvSpPr>
            <a:spLocks noChangeArrowheads="1"/>
          </p:cNvSpPr>
          <p:nvPr/>
        </p:nvSpPr>
        <p:spPr bwMode="auto">
          <a:xfrm>
            <a:off x="6621192" y="3982328"/>
            <a:ext cx="2065606" cy="609600"/>
          </a:xfrm>
          <a:prstGeom prst="wedgeRectCallout">
            <a:avLst>
              <a:gd name="adj1" fmla="val -70227"/>
              <a:gd name="adj2" fmla="val 54963"/>
            </a:avLst>
          </a:prstGeom>
          <a:gradFill rotWithShape="1">
            <a:gsLst>
              <a:gs pos="0">
                <a:srgbClr val="FFA5A3"/>
              </a:gs>
              <a:gs pos="34999">
                <a:srgbClr val="FFBEBE"/>
              </a:gs>
              <a:gs pos="100000">
                <a:srgbClr val="FFE6E6"/>
              </a:gs>
            </a:gsLst>
            <a:lin ang="16200000" scaled="1"/>
          </a:gradFill>
          <a:ln w="9525">
            <a:solidFill>
              <a:schemeClr val="accent2"/>
            </a:solidFill>
            <a:miter lim="800000"/>
            <a:headEnd/>
            <a:tailEnd/>
          </a:ln>
        </p:spPr>
        <p:txBody>
          <a:bodyPr lIns="0" tIns="0" rIns="0" bIns="0" anchor="ct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sz="1400" b="0" dirty="0">
                <a:solidFill>
                  <a:srgbClr val="000000"/>
                </a:solidFill>
              </a:rPr>
              <a:t>Replace the value of divisor  as 0 and execute the 2</a:t>
            </a:r>
            <a:r>
              <a:rPr lang="en-US" altLang="en-US" sz="1400" b="0" baseline="30000" dirty="0">
                <a:solidFill>
                  <a:srgbClr val="000000"/>
                </a:solidFill>
              </a:rPr>
              <a:t>nd</a:t>
            </a:r>
            <a:r>
              <a:rPr lang="en-US" altLang="en-US" sz="1400" b="0" dirty="0">
                <a:solidFill>
                  <a:srgbClr val="000000"/>
                </a:solidFill>
              </a:rPr>
              <a:t> test case</a:t>
            </a:r>
          </a:p>
        </p:txBody>
      </p:sp>
    </p:spTree>
    <p:extLst>
      <p:ext uri="{BB962C8B-B14F-4D97-AF65-F5344CB8AC3E}">
        <p14:creationId xmlns:p14="http://schemas.microsoft.com/office/powerpoint/2010/main" val="31684716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DABE9-88EE-428A-9A9B-8FED0759024B}"/>
              </a:ext>
            </a:extLst>
          </p:cNvPr>
          <p:cNvSpPr>
            <a:spLocks noGrp="1"/>
          </p:cNvSpPr>
          <p:nvPr>
            <p:ph type="title"/>
          </p:nvPr>
        </p:nvSpPr>
        <p:spPr/>
        <p:txBody>
          <a:bodyPr/>
          <a:lstStyle/>
          <a:p>
            <a:r>
              <a:rPr lang="en-US" dirty="0"/>
              <a:t>throw	</a:t>
            </a:r>
          </a:p>
        </p:txBody>
      </p:sp>
      <p:sp>
        <p:nvSpPr>
          <p:cNvPr id="4" name="TextBox 7">
            <a:extLst>
              <a:ext uri="{FF2B5EF4-FFF2-40B4-BE49-F238E27FC236}">
                <a16:creationId xmlns:a16="http://schemas.microsoft.com/office/drawing/2014/main" id="{894C0EDB-D8E4-4153-80D6-C5E01BAAF9FE}"/>
              </a:ext>
            </a:extLst>
          </p:cNvPr>
          <p:cNvSpPr>
            <a:spLocks noChangeArrowheads="1"/>
          </p:cNvSpPr>
          <p:nvPr/>
        </p:nvSpPr>
        <p:spPr bwMode="auto">
          <a:xfrm>
            <a:off x="710468" y="1562269"/>
            <a:ext cx="7694023" cy="3631763"/>
          </a:xfrm>
          <a:prstGeom prst="rect">
            <a:avLst/>
          </a:prstGeom>
          <a:solidFill>
            <a:srgbClr val="FFFFFF"/>
          </a:solidFill>
          <a:ln>
            <a:noFill/>
          </a:ln>
          <a:extLst>
            <a:ext uri="{91240B29-F687-4F45-9708-019B960494DF}">
              <a14:hiddenLine xmlns:a14="http://schemas.microsoft.com/office/drawing/2010/main" w="25400">
                <a:solidFill>
                  <a:schemeClr val="accent1"/>
                </a:solidFill>
                <a:miter lim="800000"/>
                <a:headEnd/>
                <a:tailEnd/>
              </a14:hiddenLine>
            </a:ext>
          </a:extLst>
        </p:spPr>
        <p:txBody>
          <a:bodyPr wrap="square">
            <a:spAutoFit/>
          </a:bodyP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spcBef>
                <a:spcPts val="1200"/>
              </a:spcBef>
            </a:pPr>
            <a:r>
              <a:rPr lang="en-US" altLang="en-US" b="0" dirty="0">
                <a:solidFill>
                  <a:srgbClr val="000000"/>
                </a:solidFill>
              </a:rPr>
              <a:t>Java allows you to </a:t>
            </a:r>
            <a:r>
              <a:rPr lang="en-US" altLang="en-US" dirty="0">
                <a:solidFill>
                  <a:srgbClr val="000000"/>
                </a:solidFill>
              </a:rPr>
              <a:t>throw</a:t>
            </a:r>
            <a:r>
              <a:rPr lang="en-US" altLang="en-US" b="0" dirty="0">
                <a:solidFill>
                  <a:srgbClr val="000000"/>
                </a:solidFill>
              </a:rPr>
              <a:t> </a:t>
            </a:r>
            <a:r>
              <a:rPr lang="en-US" altLang="en-US" dirty="0">
                <a:solidFill>
                  <a:srgbClr val="000000"/>
                </a:solidFill>
              </a:rPr>
              <a:t>Exceptions</a:t>
            </a:r>
            <a:r>
              <a:rPr lang="en-US" altLang="en-US" b="0" dirty="0">
                <a:solidFill>
                  <a:srgbClr val="000000"/>
                </a:solidFill>
              </a:rPr>
              <a:t>  and generate Exceptions. An Exception you throw is an </a:t>
            </a:r>
            <a:r>
              <a:rPr lang="en-US" altLang="en-US" dirty="0">
                <a:solidFill>
                  <a:srgbClr val="000000"/>
                </a:solidFill>
              </a:rPr>
              <a:t>Object</a:t>
            </a:r>
          </a:p>
          <a:p>
            <a:pPr lvl="1">
              <a:spcBef>
                <a:spcPts val="1200"/>
              </a:spcBef>
            </a:pPr>
            <a:r>
              <a:rPr lang="en-US" altLang="en-US" dirty="0">
                <a:solidFill>
                  <a:srgbClr val="000000"/>
                </a:solidFill>
              </a:rPr>
              <a:t>Syntax:</a:t>
            </a:r>
          </a:p>
          <a:p>
            <a:pPr marL="0" lvl="2">
              <a:spcBef>
                <a:spcPts val="1200"/>
              </a:spcBef>
            </a:pPr>
            <a:r>
              <a:rPr lang="en-US" altLang="en-US" dirty="0">
                <a:solidFill>
                  <a:srgbClr val="EA3800"/>
                </a:solidFill>
              </a:rPr>
              <a:t>throw </a:t>
            </a:r>
            <a:r>
              <a:rPr lang="en-US" altLang="en-US" dirty="0">
                <a:solidFill>
                  <a:srgbClr val="002060"/>
                </a:solidFill>
              </a:rPr>
              <a:t>&lt;Exception Object&gt;</a:t>
            </a:r>
          </a:p>
          <a:p>
            <a:pPr marL="0" lvl="2">
              <a:spcBef>
                <a:spcPts val="1200"/>
              </a:spcBef>
            </a:pPr>
            <a:r>
              <a:rPr lang="en-US" altLang="en-US" i="1" dirty="0"/>
              <a:t>Throw</a:t>
            </a:r>
            <a:r>
              <a:rPr lang="en-US" altLang="en-US" b="0" dirty="0"/>
              <a:t> should be used in conjunction with </a:t>
            </a:r>
            <a:r>
              <a:rPr lang="en-US" altLang="en-US" i="1" dirty="0"/>
              <a:t>throws</a:t>
            </a:r>
            <a:r>
              <a:rPr lang="en-US" altLang="en-US" b="0" dirty="0"/>
              <a:t> clause. So if a method uses throw keyword it should either,</a:t>
            </a:r>
          </a:p>
          <a:p>
            <a:pPr marL="685800" lvl="3">
              <a:spcBef>
                <a:spcPts val="1200"/>
              </a:spcBef>
              <a:buFont typeface="Arial" panose="020B0604020202020204" pitchFamily="34" charset="0"/>
              <a:buChar char="•"/>
            </a:pPr>
            <a:r>
              <a:rPr lang="en-US" altLang="en-US" b="0" dirty="0"/>
              <a:t>Surround the </a:t>
            </a:r>
            <a:r>
              <a:rPr lang="en-US" altLang="en-US" i="1" dirty="0"/>
              <a:t>throw</a:t>
            </a:r>
            <a:r>
              <a:rPr lang="en-US" altLang="en-US" b="0" dirty="0"/>
              <a:t> statement with </a:t>
            </a:r>
            <a:r>
              <a:rPr lang="en-US" altLang="en-US" i="1" dirty="0"/>
              <a:t>try/catch</a:t>
            </a:r>
            <a:r>
              <a:rPr lang="en-US" altLang="en-US" b="0" dirty="0"/>
              <a:t> block and catch the exception thrown </a:t>
            </a:r>
            <a:r>
              <a:rPr lang="en-US" altLang="en-US" dirty="0"/>
              <a:t>(or)</a:t>
            </a:r>
          </a:p>
          <a:p>
            <a:pPr marL="685800" lvl="3">
              <a:spcBef>
                <a:spcPts val="1200"/>
              </a:spcBef>
              <a:buFont typeface="Arial" panose="020B0604020202020204" pitchFamily="34" charset="0"/>
              <a:buChar char="•"/>
            </a:pPr>
            <a:r>
              <a:rPr lang="en-US" altLang="en-US" b="0" dirty="0"/>
              <a:t>Declare the </a:t>
            </a:r>
            <a:r>
              <a:rPr lang="en-US" altLang="en-US" i="1" dirty="0"/>
              <a:t>throws</a:t>
            </a:r>
            <a:r>
              <a:rPr lang="en-US" altLang="en-US" b="0" dirty="0"/>
              <a:t> clause in the methods signature for the exception thrown.</a:t>
            </a:r>
            <a:endParaRPr lang="en-US" altLang="en-US" dirty="0"/>
          </a:p>
        </p:txBody>
      </p:sp>
      <p:sp>
        <p:nvSpPr>
          <p:cNvPr id="5" name="TextBox 8">
            <a:extLst>
              <a:ext uri="{FF2B5EF4-FFF2-40B4-BE49-F238E27FC236}">
                <a16:creationId xmlns:a16="http://schemas.microsoft.com/office/drawing/2014/main" id="{45187073-03ED-46D8-BFCA-DD514EAC78C8}"/>
              </a:ext>
            </a:extLst>
          </p:cNvPr>
          <p:cNvSpPr>
            <a:spLocks noChangeArrowheads="1"/>
          </p:cNvSpPr>
          <p:nvPr/>
        </p:nvSpPr>
        <p:spPr bwMode="auto">
          <a:xfrm>
            <a:off x="732693" y="5221456"/>
            <a:ext cx="7671798" cy="862013"/>
          </a:xfrm>
          <a:prstGeom prst="rect">
            <a:avLst/>
          </a:prstGeom>
          <a:gradFill rotWithShape="1">
            <a:gsLst>
              <a:gs pos="0">
                <a:srgbClr val="D9FDA5"/>
              </a:gs>
              <a:gs pos="34999">
                <a:srgbClr val="E3FEBF"/>
              </a:gs>
              <a:gs pos="100000">
                <a:srgbClr val="F4FEE6"/>
              </a:gs>
            </a:gsLst>
            <a:lin ang="16200000" scaled="1"/>
          </a:gradFill>
          <a:ln w="9525">
            <a:solidFill>
              <a:srgbClr val="9BBB59"/>
            </a:solidFill>
            <a:miter lim="800000"/>
            <a:headEnd/>
            <a:tailEnd/>
          </a:ln>
        </p:spPr>
        <p:txBody>
          <a:bodyPr wrap="square">
            <a:spAutoFit/>
          </a:bodyP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spcBef>
                <a:spcPts val="1200"/>
              </a:spcBef>
            </a:pPr>
            <a:r>
              <a:rPr lang="en-US" altLang="en-US" sz="2000" dirty="0">
                <a:solidFill>
                  <a:srgbClr val="000000"/>
                </a:solidFill>
                <a:latin typeface="Calibri" panose="020F0502020204030204" pitchFamily="34" charset="0"/>
                <a:sym typeface="Calibri" panose="020F0502020204030204" pitchFamily="34" charset="0"/>
              </a:rPr>
              <a:t>How to create a Exception Object?</a:t>
            </a:r>
          </a:p>
          <a:p>
            <a:pPr lvl="1">
              <a:spcBef>
                <a:spcPts val="1200"/>
              </a:spcBef>
            </a:pPr>
            <a:r>
              <a:rPr lang="en-US" altLang="en-US" sz="2000" dirty="0">
                <a:solidFill>
                  <a:srgbClr val="EA3800"/>
                </a:solidFill>
                <a:latin typeface="Calibri" panose="020F0502020204030204" pitchFamily="34" charset="0"/>
                <a:sym typeface="Calibri" panose="020F0502020204030204" pitchFamily="34" charset="0"/>
              </a:rPr>
              <a:t>throw</a:t>
            </a:r>
            <a:r>
              <a:rPr lang="en-US" altLang="en-US" sz="2000" b="0" dirty="0">
                <a:solidFill>
                  <a:srgbClr val="000000"/>
                </a:solidFill>
                <a:latin typeface="Calibri" panose="020F0502020204030204" pitchFamily="34" charset="0"/>
                <a:sym typeface="Calibri" panose="020F0502020204030204" pitchFamily="34" charset="0"/>
              </a:rPr>
              <a:t> </a:t>
            </a:r>
            <a:r>
              <a:rPr lang="en-US" altLang="en-US" sz="2000" dirty="0">
                <a:solidFill>
                  <a:srgbClr val="974806"/>
                </a:solidFill>
                <a:latin typeface="Calibri" panose="020F0502020204030204" pitchFamily="34" charset="0"/>
                <a:sym typeface="Calibri" panose="020F0502020204030204" pitchFamily="34" charset="0"/>
              </a:rPr>
              <a:t>new </a:t>
            </a:r>
            <a:r>
              <a:rPr lang="en-US" altLang="en-US" sz="2000" dirty="0" err="1">
                <a:solidFill>
                  <a:srgbClr val="000000"/>
                </a:solidFill>
                <a:latin typeface="Calibri" panose="020F0502020204030204" pitchFamily="34" charset="0"/>
                <a:sym typeface="Calibri" panose="020F0502020204030204" pitchFamily="34" charset="0"/>
              </a:rPr>
              <a:t>ArithmeticException</a:t>
            </a:r>
            <a:r>
              <a:rPr lang="en-US" altLang="en-US" sz="2000" b="0" dirty="0">
                <a:solidFill>
                  <a:srgbClr val="000000"/>
                </a:solidFill>
                <a:latin typeface="Calibri" panose="020F0502020204030204" pitchFamily="34" charset="0"/>
                <a:sym typeface="Calibri" panose="020F0502020204030204" pitchFamily="34" charset="0"/>
              </a:rPr>
              <a:t>(“Id not found”);</a:t>
            </a:r>
            <a:endParaRPr lang="en-US" altLang="en-US" dirty="0"/>
          </a:p>
        </p:txBody>
      </p:sp>
    </p:spTree>
    <p:extLst>
      <p:ext uri="{BB962C8B-B14F-4D97-AF65-F5344CB8AC3E}">
        <p14:creationId xmlns:p14="http://schemas.microsoft.com/office/powerpoint/2010/main" val="1458269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2AC42-9E78-4283-839A-C846E7A63C44}"/>
              </a:ext>
            </a:extLst>
          </p:cNvPr>
          <p:cNvSpPr>
            <a:spLocks noGrp="1"/>
          </p:cNvSpPr>
          <p:nvPr>
            <p:ph type="title"/>
          </p:nvPr>
        </p:nvSpPr>
        <p:spPr/>
        <p:txBody>
          <a:bodyPr/>
          <a:lstStyle/>
          <a:p>
            <a:r>
              <a:rPr lang="en-US" dirty="0"/>
              <a:t>When to use throw?</a:t>
            </a:r>
          </a:p>
        </p:txBody>
      </p:sp>
      <p:sp>
        <p:nvSpPr>
          <p:cNvPr id="3" name="Content Placeholder 2">
            <a:extLst>
              <a:ext uri="{FF2B5EF4-FFF2-40B4-BE49-F238E27FC236}">
                <a16:creationId xmlns:a16="http://schemas.microsoft.com/office/drawing/2014/main" id="{D361F96A-1D3B-4E0D-86D9-535FFB06BBE7}"/>
              </a:ext>
            </a:extLst>
          </p:cNvPr>
          <p:cNvSpPr>
            <a:spLocks noGrp="1"/>
          </p:cNvSpPr>
          <p:nvPr>
            <p:ph idx="1"/>
          </p:nvPr>
        </p:nvSpPr>
        <p:spPr/>
        <p:txBody>
          <a:bodyPr>
            <a:normAutofit/>
          </a:bodyPr>
          <a:lstStyle/>
          <a:p>
            <a:pPr marL="0" indent="0">
              <a:buNone/>
            </a:pPr>
            <a:r>
              <a:rPr lang="en-US" altLang="en-US" sz="1800" b="1" dirty="0">
                <a:solidFill>
                  <a:srgbClr val="000000"/>
                </a:solidFill>
              </a:rPr>
              <a:t>Used for throwing Throwable objects under undesired circumstances in a program and is used for throwing exception explicitly.</a:t>
            </a:r>
            <a:endParaRPr lang="en-US" altLang="en-US" sz="2000" b="1" dirty="0">
              <a:solidFill>
                <a:srgbClr val="000000"/>
              </a:solidFill>
            </a:endParaRPr>
          </a:p>
          <a:p>
            <a:pPr lvl="1">
              <a:spcBef>
                <a:spcPts val="600"/>
              </a:spcBef>
              <a:spcAft>
                <a:spcPts val="600"/>
              </a:spcAft>
            </a:pPr>
            <a:r>
              <a:rPr lang="en-US" altLang="en-US" sz="1800" dirty="0">
                <a:solidFill>
                  <a:srgbClr val="000000"/>
                </a:solidFill>
              </a:rPr>
              <a:t>User manually checks if the file is present, if the file is not present, user can throw a </a:t>
            </a:r>
            <a:r>
              <a:rPr lang="en-US" altLang="en-US" sz="1800" dirty="0" err="1">
                <a:solidFill>
                  <a:srgbClr val="C00000"/>
                </a:solidFill>
              </a:rPr>
              <a:t>FileNotFoundException</a:t>
            </a:r>
            <a:r>
              <a:rPr lang="en-US" altLang="en-US" sz="1800" dirty="0">
                <a:solidFill>
                  <a:srgbClr val="C00000"/>
                </a:solidFill>
              </a:rPr>
              <a:t>.</a:t>
            </a:r>
          </a:p>
          <a:p>
            <a:pPr lvl="1">
              <a:spcBef>
                <a:spcPts val="600"/>
              </a:spcBef>
              <a:spcAft>
                <a:spcPts val="600"/>
              </a:spcAft>
            </a:pPr>
            <a:r>
              <a:rPr lang="en-US" altLang="en-US" sz="1800" dirty="0">
                <a:solidFill>
                  <a:srgbClr val="000000"/>
                </a:solidFill>
              </a:rPr>
              <a:t>Used to re-throw the caught exception object in catch block.</a:t>
            </a:r>
            <a:endParaRPr lang="en-US" altLang="en-US" sz="1800" dirty="0">
              <a:solidFill>
                <a:srgbClr val="C00000"/>
              </a:solidFill>
            </a:endParaRPr>
          </a:p>
          <a:p>
            <a:pPr marL="0" lvl="1" indent="0">
              <a:spcBef>
                <a:spcPts val="600"/>
              </a:spcBef>
              <a:spcAft>
                <a:spcPts val="600"/>
              </a:spcAft>
              <a:buNone/>
            </a:pPr>
            <a:r>
              <a:rPr lang="en-US" altLang="en-US" sz="1800" b="1" dirty="0">
                <a:solidFill>
                  <a:srgbClr val="000000"/>
                </a:solidFill>
              </a:rPr>
              <a:t>Example: </a:t>
            </a:r>
          </a:p>
          <a:p>
            <a:pPr marL="688975" lvl="2" indent="-225425">
              <a:spcBef>
                <a:spcPts val="600"/>
              </a:spcBef>
              <a:spcAft>
                <a:spcPts val="600"/>
              </a:spcAft>
            </a:pPr>
            <a:r>
              <a:rPr lang="en-US" altLang="en-US" sz="1800" dirty="0">
                <a:solidFill>
                  <a:srgbClr val="000000"/>
                </a:solidFill>
              </a:rPr>
              <a:t>User catches a </a:t>
            </a:r>
            <a:r>
              <a:rPr lang="en-US" altLang="en-US" sz="1800" dirty="0" err="1">
                <a:solidFill>
                  <a:srgbClr val="C00000"/>
                </a:solidFill>
              </a:rPr>
              <a:t>FileNotFoundException</a:t>
            </a:r>
            <a:r>
              <a:rPr lang="en-US" altLang="en-US" sz="1800" dirty="0">
                <a:solidFill>
                  <a:srgbClr val="000000"/>
                </a:solidFill>
              </a:rPr>
              <a:t> </a:t>
            </a:r>
          </a:p>
          <a:p>
            <a:pPr marL="688975" lvl="2" indent="-225425">
              <a:spcBef>
                <a:spcPts val="600"/>
              </a:spcBef>
              <a:spcAft>
                <a:spcPts val="600"/>
              </a:spcAft>
            </a:pPr>
            <a:r>
              <a:rPr lang="en-US" altLang="en-US" sz="1800" dirty="0">
                <a:solidFill>
                  <a:srgbClr val="000000"/>
                </a:solidFill>
              </a:rPr>
              <a:t>Performs some logic and re-throws it as </a:t>
            </a:r>
            <a:r>
              <a:rPr lang="en-US" altLang="en-US" sz="1800" dirty="0" err="1">
                <a:solidFill>
                  <a:srgbClr val="000000"/>
                </a:solidFill>
              </a:rPr>
              <a:t>IOException</a:t>
            </a:r>
            <a:r>
              <a:rPr lang="en-US" altLang="en-US" sz="1800" dirty="0">
                <a:solidFill>
                  <a:srgbClr val="000000"/>
                </a:solidFill>
              </a:rPr>
              <a:t>  (or) </a:t>
            </a:r>
          </a:p>
          <a:p>
            <a:pPr marL="688975" lvl="2" indent="-225425">
              <a:spcBef>
                <a:spcPts val="600"/>
              </a:spcBef>
              <a:spcAft>
                <a:spcPts val="600"/>
              </a:spcAft>
            </a:pPr>
            <a:r>
              <a:rPr lang="en-US" altLang="en-US" sz="1800" dirty="0">
                <a:solidFill>
                  <a:srgbClr val="000000"/>
                </a:solidFill>
              </a:rPr>
              <a:t>Performs some logic and throw it as </a:t>
            </a:r>
            <a:r>
              <a:rPr lang="en-US" altLang="en-US" sz="1800" dirty="0" err="1">
                <a:solidFill>
                  <a:srgbClr val="000000"/>
                </a:solidFill>
              </a:rPr>
              <a:t>FileNotFoundException</a:t>
            </a:r>
            <a:r>
              <a:rPr lang="en-US" altLang="en-US" sz="1800" dirty="0">
                <a:solidFill>
                  <a:srgbClr val="000000"/>
                </a:solidFill>
              </a:rPr>
              <a:t> itself with some additional information.</a:t>
            </a:r>
            <a:endParaRPr lang="en-US" altLang="en-US" sz="1600" dirty="0">
              <a:solidFill>
                <a:srgbClr val="000000"/>
              </a:solidFill>
            </a:endParaRPr>
          </a:p>
          <a:p>
            <a:pPr marL="0" indent="0">
              <a:buNone/>
            </a:pPr>
            <a:endParaRPr lang="en-US" sz="2000" dirty="0"/>
          </a:p>
        </p:txBody>
      </p:sp>
    </p:spTree>
    <p:extLst>
      <p:ext uri="{BB962C8B-B14F-4D97-AF65-F5344CB8AC3E}">
        <p14:creationId xmlns:p14="http://schemas.microsoft.com/office/powerpoint/2010/main" val="4119473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873F7-803A-4AC5-A151-4A0D54408F0E}"/>
              </a:ext>
            </a:extLst>
          </p:cNvPr>
          <p:cNvSpPr>
            <a:spLocks noGrp="1"/>
          </p:cNvSpPr>
          <p:nvPr>
            <p:ph type="title"/>
          </p:nvPr>
        </p:nvSpPr>
        <p:spPr/>
        <p:txBody>
          <a:bodyPr/>
          <a:lstStyle/>
          <a:p>
            <a:r>
              <a:rPr lang="en-US" dirty="0"/>
              <a:t>Exception</a:t>
            </a:r>
          </a:p>
        </p:txBody>
      </p:sp>
      <p:sp>
        <p:nvSpPr>
          <p:cNvPr id="3" name="Content Placeholder 2">
            <a:extLst>
              <a:ext uri="{FF2B5EF4-FFF2-40B4-BE49-F238E27FC236}">
                <a16:creationId xmlns:a16="http://schemas.microsoft.com/office/drawing/2014/main" id="{CD45ADD4-D164-4C92-B2E6-29E22E6B44EC}"/>
              </a:ext>
            </a:extLst>
          </p:cNvPr>
          <p:cNvSpPr>
            <a:spLocks noGrp="1"/>
          </p:cNvSpPr>
          <p:nvPr>
            <p:ph idx="1"/>
          </p:nvPr>
        </p:nvSpPr>
        <p:spPr/>
        <p:txBody>
          <a:bodyPr>
            <a:normAutofit/>
          </a:bodyPr>
          <a:lstStyle/>
          <a:p>
            <a:pPr marL="0" indent="0">
              <a:spcBef>
                <a:spcPts val="1200"/>
              </a:spcBef>
              <a:buNone/>
            </a:pPr>
            <a:r>
              <a:rPr lang="en-US" altLang="en-US" sz="1800" b="1" dirty="0">
                <a:solidFill>
                  <a:srgbClr val="000000"/>
                </a:solidFill>
                <a:ea typeface="MS PGothic" panose="020B0600070205080204" pitchFamily="34" charset="-128"/>
              </a:rPr>
              <a:t>What is an Exception?</a:t>
            </a:r>
          </a:p>
          <a:p>
            <a:pPr marL="0" indent="0">
              <a:spcBef>
                <a:spcPts val="600"/>
              </a:spcBef>
              <a:buNone/>
            </a:pPr>
            <a:r>
              <a:rPr lang="en-US" altLang="en-US" sz="1600" b="1" dirty="0">
                <a:solidFill>
                  <a:srgbClr val="000000"/>
                </a:solidFill>
                <a:ea typeface="MS PGothic" panose="020B0600070205080204" pitchFamily="34" charset="-128"/>
              </a:rPr>
              <a:t>Exception</a:t>
            </a:r>
            <a:r>
              <a:rPr lang="en-US" altLang="en-US" sz="1600" dirty="0">
                <a:solidFill>
                  <a:srgbClr val="000000"/>
                </a:solidFill>
                <a:ea typeface="MS PGothic" panose="020B0600070205080204" pitchFamily="34" charset="-128"/>
              </a:rPr>
              <a:t> refers to any abnormality or an </a:t>
            </a:r>
            <a:r>
              <a:rPr lang="en-US" altLang="en-US" sz="1600" b="1" dirty="0">
                <a:solidFill>
                  <a:srgbClr val="000000"/>
                </a:solidFill>
                <a:ea typeface="MS PGothic" panose="020B0600070205080204" pitchFamily="34" charset="-128"/>
              </a:rPr>
              <a:t>error</a:t>
            </a:r>
            <a:r>
              <a:rPr lang="en-US" altLang="en-US" sz="1600" dirty="0">
                <a:solidFill>
                  <a:srgbClr val="000000"/>
                </a:solidFill>
                <a:ea typeface="MS PGothic" panose="020B0600070205080204" pitchFamily="34" charset="-128"/>
              </a:rPr>
              <a:t> that occurs </a:t>
            </a:r>
          </a:p>
          <a:p>
            <a:pPr marL="0" indent="0">
              <a:spcBef>
                <a:spcPts val="600"/>
              </a:spcBef>
              <a:buNone/>
            </a:pPr>
            <a:r>
              <a:rPr lang="en-US" altLang="en-US" sz="1600" dirty="0">
                <a:solidFill>
                  <a:srgbClr val="000000"/>
                </a:solidFill>
                <a:ea typeface="MS PGothic" panose="020B0600070205080204" pitchFamily="34" charset="-128"/>
              </a:rPr>
              <a:t>during </a:t>
            </a:r>
            <a:r>
              <a:rPr lang="en-US" altLang="en-US" sz="1600" b="1" dirty="0">
                <a:solidFill>
                  <a:srgbClr val="000000"/>
                </a:solidFill>
                <a:ea typeface="MS PGothic" panose="020B0600070205080204" pitchFamily="34" charset="-128"/>
              </a:rPr>
              <a:t>run time</a:t>
            </a:r>
          </a:p>
          <a:p>
            <a:pPr marL="234950" lvl="1" indent="-117475">
              <a:spcBef>
                <a:spcPts val="600"/>
              </a:spcBef>
            </a:pPr>
            <a:r>
              <a:rPr lang="en-US" altLang="en-US" sz="1600" dirty="0">
                <a:solidFill>
                  <a:srgbClr val="000000"/>
                </a:solidFill>
                <a:ea typeface="MS PGothic" panose="020B0600070205080204" pitchFamily="34" charset="-128"/>
              </a:rPr>
              <a:t> An exception in Java is a signal that indicates the occurrence </a:t>
            </a:r>
          </a:p>
          <a:p>
            <a:pPr marL="117475" lvl="1" indent="0">
              <a:spcBef>
                <a:spcPts val="600"/>
              </a:spcBef>
              <a:buNone/>
            </a:pPr>
            <a:r>
              <a:rPr lang="en-US" altLang="en-US" sz="1600" dirty="0">
                <a:solidFill>
                  <a:srgbClr val="000000"/>
                </a:solidFill>
                <a:ea typeface="MS PGothic" panose="020B0600070205080204" pitchFamily="34" charset="-128"/>
              </a:rPr>
              <a:t>of some important or unexpected condition during execution </a:t>
            </a:r>
          </a:p>
          <a:p>
            <a:pPr marL="117475" lvl="1" indent="0">
              <a:spcBef>
                <a:spcPts val="600"/>
              </a:spcBef>
              <a:buNone/>
            </a:pPr>
            <a:r>
              <a:rPr lang="en-US" altLang="en-US" sz="1600" dirty="0">
                <a:solidFill>
                  <a:srgbClr val="000000"/>
                </a:solidFill>
                <a:ea typeface="MS PGothic" panose="020B0600070205080204" pitchFamily="34" charset="-128"/>
              </a:rPr>
              <a:t>of a program at runtime.</a:t>
            </a:r>
          </a:p>
          <a:p>
            <a:pPr marL="234950" lvl="1" indent="-117475">
              <a:spcBef>
                <a:spcPts val="1200"/>
              </a:spcBef>
            </a:pPr>
            <a:r>
              <a:rPr lang="en-US" altLang="en-US" sz="1600" dirty="0">
                <a:solidFill>
                  <a:srgbClr val="000000"/>
                </a:solidFill>
                <a:cs typeface="Calibri" panose="020F0502020204030204" pitchFamily="34" charset="0"/>
              </a:rPr>
              <a:t> Exception causes normal  program flow to be  disrupted.</a:t>
            </a:r>
            <a:endParaRPr lang="en-US" altLang="en-US" sz="1800" dirty="0"/>
          </a:p>
          <a:p>
            <a:pPr marL="0" indent="0">
              <a:buNone/>
            </a:pPr>
            <a:endParaRPr lang="en-US" sz="1600" dirty="0"/>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3238" y="1642742"/>
            <a:ext cx="2473568" cy="4392297"/>
          </a:xfrm>
          <a:prstGeom prst="rect">
            <a:avLst/>
          </a:prstGeom>
          <a:noFill/>
          <a:effectLst>
            <a:softEdge rad="266700"/>
          </a:effectLst>
          <a:extLst>
            <a:ext uri="{909E8E84-426E-40DD-AFC4-6F175D3DCCD1}">
              <a14:hiddenFill xmlns:a14="http://schemas.microsoft.com/office/drawing/2010/main">
                <a:solidFill>
                  <a:srgbClr val="FFFFFF"/>
                </a:solidFill>
              </a14:hiddenFill>
            </a:ext>
          </a:extLst>
        </p:spPr>
      </p:pic>
      <p:sp>
        <p:nvSpPr>
          <p:cNvPr id="5" name="TextBox 10"/>
          <p:cNvSpPr>
            <a:spLocks noChangeArrowheads="1"/>
          </p:cNvSpPr>
          <p:nvPr/>
        </p:nvSpPr>
        <p:spPr bwMode="auto">
          <a:xfrm>
            <a:off x="507336" y="4199414"/>
            <a:ext cx="5705902" cy="1554272"/>
          </a:xfrm>
          <a:prstGeom prst="rect">
            <a:avLst/>
          </a:prstGeom>
          <a:gradFill rotWithShape="1">
            <a:gsLst>
              <a:gs pos="0">
                <a:srgbClr val="FFA5A3"/>
              </a:gs>
              <a:gs pos="34999">
                <a:srgbClr val="FFBEBE"/>
              </a:gs>
              <a:gs pos="100000">
                <a:srgbClr val="FFE6E6"/>
              </a:gs>
            </a:gsLst>
            <a:lin ang="16200000" scaled="1"/>
          </a:gradFill>
          <a:ln w="9525" cap="flat" cmpd="sng">
            <a:solidFill>
              <a:schemeClr val="accent2"/>
            </a:solidFill>
            <a:miter lim="800000"/>
            <a:headEnd/>
            <a:tailEnd/>
          </a:ln>
        </p:spPr>
        <p:txBody>
          <a:bodyPr wrap="square">
            <a:spAutoFit/>
          </a:bodyPr>
          <a:lstStyle>
            <a:defPPr>
              <a:defRPr lang="zh-CN"/>
            </a:defPPr>
            <a:lvl1pPr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1pPr>
            <a:lvl2pPr marL="4572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2pPr>
            <a:lvl3pPr marL="9144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3pPr>
            <a:lvl4pPr marL="13716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4pPr>
            <a:lvl5pPr marL="1828800" algn="l" rtl="0" eaLnBrk="0" fontAlgn="base" hangingPunct="0">
              <a:spcBef>
                <a:spcPct val="0"/>
              </a:spcBef>
              <a:spcAft>
                <a:spcPct val="0"/>
              </a:spcAft>
              <a:buFont typeface="Arial" panose="020B0604020202020204" pitchFamily="34" charset="0"/>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SimSun" panose="02010600030101010101" pitchFamily="2" charset="-122"/>
                <a:cs typeface="+mn-cs"/>
                <a:sym typeface="Arial" panose="020B0604020202020204" pitchFamily="34" charset="0"/>
              </a:defRPr>
            </a:lvl9pPr>
          </a:lstStyle>
          <a:p>
            <a:pPr>
              <a:spcBef>
                <a:spcPts val="600"/>
              </a:spcBef>
            </a:pPr>
            <a:r>
              <a:rPr lang="en-US" altLang="en-US" sz="1600" dirty="0">
                <a:solidFill>
                  <a:srgbClr val="000000"/>
                </a:solidFill>
              </a:rPr>
              <a:t>Examples :</a:t>
            </a:r>
          </a:p>
          <a:p>
            <a:pPr lvl="1">
              <a:spcBef>
                <a:spcPts val="600"/>
              </a:spcBef>
              <a:buClr>
                <a:schemeClr val="tx1"/>
              </a:buClr>
              <a:buFont typeface="Wingdings" panose="05000000000000000000" pitchFamily="2" charset="2"/>
              <a:buChar char="§"/>
            </a:pPr>
            <a:r>
              <a:rPr lang="en-US" altLang="en-US" sz="1600" dirty="0">
                <a:solidFill>
                  <a:srgbClr val="000000"/>
                </a:solidFill>
              </a:rPr>
              <a:t>int </a:t>
            </a:r>
            <a:r>
              <a:rPr lang="en-US" altLang="en-US" sz="1600" dirty="0" err="1">
                <a:solidFill>
                  <a:srgbClr val="000000"/>
                </a:solidFill>
              </a:rPr>
              <a:t>num</a:t>
            </a:r>
            <a:r>
              <a:rPr lang="en-US" altLang="en-US" sz="1600" dirty="0">
                <a:solidFill>
                  <a:srgbClr val="000000"/>
                </a:solidFill>
              </a:rPr>
              <a:t>=5/0 – </a:t>
            </a:r>
            <a:r>
              <a:rPr lang="en-US" altLang="en-US" sz="1600" dirty="0">
                <a:solidFill>
                  <a:srgbClr val="C00000"/>
                </a:solidFill>
              </a:rPr>
              <a:t>Divide by Zero Error </a:t>
            </a:r>
            <a:r>
              <a:rPr lang="en-US" altLang="en-US" sz="1600" dirty="0">
                <a:solidFill>
                  <a:srgbClr val="000000"/>
                </a:solidFill>
              </a:rPr>
              <a:t>–Arithmetic Exception</a:t>
            </a:r>
          </a:p>
          <a:p>
            <a:pPr lvl="1">
              <a:spcBef>
                <a:spcPts val="600"/>
              </a:spcBef>
              <a:buClr>
                <a:schemeClr val="tx1"/>
              </a:buClr>
              <a:buFont typeface="Wingdings" panose="05000000000000000000" pitchFamily="2" charset="2"/>
              <a:buChar char="§"/>
            </a:pPr>
            <a:r>
              <a:rPr lang="en-US" altLang="en-US" sz="1600" dirty="0">
                <a:solidFill>
                  <a:srgbClr val="C00000"/>
                </a:solidFill>
              </a:rPr>
              <a:t>Out of Memory Error.</a:t>
            </a:r>
          </a:p>
          <a:p>
            <a:pPr lvl="1">
              <a:spcBef>
                <a:spcPts val="600"/>
              </a:spcBef>
              <a:buClr>
                <a:schemeClr val="tx1"/>
              </a:buClr>
              <a:buFont typeface="Wingdings" panose="05000000000000000000" pitchFamily="2" charset="2"/>
              <a:buChar char="§"/>
            </a:pPr>
            <a:r>
              <a:rPr lang="en-US" altLang="en-US" sz="1600" dirty="0">
                <a:solidFill>
                  <a:srgbClr val="000000"/>
                </a:solidFill>
              </a:rPr>
              <a:t> Trying to open a file that has been deleted.</a:t>
            </a:r>
          </a:p>
        </p:txBody>
      </p:sp>
    </p:spTree>
    <p:extLst>
      <p:ext uri="{BB962C8B-B14F-4D97-AF65-F5344CB8AC3E}">
        <p14:creationId xmlns:p14="http://schemas.microsoft.com/office/powerpoint/2010/main" val="34656432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33DD8-FD07-4C6E-BE58-DBBA42F4FFE0}"/>
              </a:ext>
            </a:extLst>
          </p:cNvPr>
          <p:cNvSpPr>
            <a:spLocks noGrp="1"/>
          </p:cNvSpPr>
          <p:nvPr>
            <p:ph type="title"/>
          </p:nvPr>
        </p:nvSpPr>
        <p:spPr/>
        <p:txBody>
          <a:bodyPr/>
          <a:lstStyle/>
          <a:p>
            <a:r>
              <a:rPr lang="en-US" dirty="0"/>
              <a:t>Usage of throw</a:t>
            </a:r>
          </a:p>
        </p:txBody>
      </p:sp>
      <p:grpSp>
        <p:nvGrpSpPr>
          <p:cNvPr id="4" name="Group 5">
            <a:extLst>
              <a:ext uri="{FF2B5EF4-FFF2-40B4-BE49-F238E27FC236}">
                <a16:creationId xmlns:a16="http://schemas.microsoft.com/office/drawing/2014/main" id="{30506B80-751F-4E42-9710-2577026929A9}"/>
              </a:ext>
            </a:extLst>
          </p:cNvPr>
          <p:cNvGrpSpPr>
            <a:grpSpLocks/>
          </p:cNvGrpSpPr>
          <p:nvPr/>
        </p:nvGrpSpPr>
        <p:grpSpPr bwMode="auto">
          <a:xfrm>
            <a:off x="381000" y="1752600"/>
            <a:ext cx="7848600" cy="2209800"/>
            <a:chOff x="0" y="0"/>
            <a:chExt cx="7848600" cy="2209800"/>
          </a:xfrm>
        </p:grpSpPr>
        <p:sp>
          <p:nvSpPr>
            <p:cNvPr id="5" name="Unknown Shape">
              <a:extLst>
                <a:ext uri="{FF2B5EF4-FFF2-40B4-BE49-F238E27FC236}">
                  <a16:creationId xmlns:a16="http://schemas.microsoft.com/office/drawing/2014/main" id="{F1C0BA9D-6A4B-4934-88BE-98C686643F56}"/>
                </a:ext>
              </a:extLst>
            </p:cNvPr>
            <p:cNvSpPr>
              <a:spLocks/>
            </p:cNvSpPr>
            <p:nvPr/>
          </p:nvSpPr>
          <p:spPr bwMode="auto">
            <a:xfrm>
              <a:off x="3924300" y="913259"/>
              <a:ext cx="1104212" cy="383280"/>
            </a:xfrm>
            <a:custGeom>
              <a:avLst/>
              <a:gdLst>
                <a:gd name="T0" fmla="*/ 0 w 1104212"/>
                <a:gd name="T1" fmla="*/ 0 h 383280"/>
                <a:gd name="T2" fmla="*/ 0 w 1104212"/>
                <a:gd name="T3" fmla="*/ 191640 h 383280"/>
                <a:gd name="T4" fmla="*/ 1104212 w 1104212"/>
                <a:gd name="T5" fmla="*/ 191640 h 383280"/>
                <a:gd name="T6" fmla="*/ 1104212 w 1104212"/>
                <a:gd name="T7" fmla="*/ 383280 h 383280"/>
                <a:gd name="T8" fmla="*/ 0 60000 65536"/>
                <a:gd name="T9" fmla="*/ 0 60000 65536"/>
                <a:gd name="T10" fmla="*/ 0 60000 65536"/>
                <a:gd name="T11" fmla="*/ 0 60000 65536"/>
                <a:gd name="T12" fmla="*/ 0 w 1104212"/>
                <a:gd name="T13" fmla="*/ 0 h 383280"/>
                <a:gd name="T14" fmla="*/ 1104212 w 1104212"/>
                <a:gd name="T15" fmla="*/ 383280 h 383280"/>
              </a:gdLst>
              <a:ahLst/>
              <a:cxnLst>
                <a:cxn ang="T8">
                  <a:pos x="T0" y="T1"/>
                </a:cxn>
                <a:cxn ang="T9">
                  <a:pos x="T2" y="T3"/>
                </a:cxn>
                <a:cxn ang="T10">
                  <a:pos x="T4" y="T5"/>
                </a:cxn>
                <a:cxn ang="T11">
                  <a:pos x="T6" y="T7"/>
                </a:cxn>
              </a:cxnLst>
              <a:rect l="T12" t="T13" r="T14" b="T15"/>
              <a:pathLst>
                <a:path w="1104212" h="383280">
                  <a:moveTo>
                    <a:pt x="0" y="0"/>
                  </a:moveTo>
                  <a:lnTo>
                    <a:pt x="0" y="191640"/>
                  </a:lnTo>
                  <a:lnTo>
                    <a:pt x="1104212" y="191640"/>
                  </a:lnTo>
                  <a:lnTo>
                    <a:pt x="1104212" y="383280"/>
                  </a:lnTo>
                </a:path>
              </a:pathLst>
            </a:custGeom>
            <a:noFill/>
            <a:ln w="25400" cap="flat" cmpd="sng">
              <a:solidFill>
                <a:srgbClr val="3B6696"/>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 name="Unknown Shape">
              <a:extLst>
                <a:ext uri="{FF2B5EF4-FFF2-40B4-BE49-F238E27FC236}">
                  <a16:creationId xmlns:a16="http://schemas.microsoft.com/office/drawing/2014/main" id="{D4838C9D-7BB5-488C-90D7-890187E7BC30}"/>
                </a:ext>
              </a:extLst>
            </p:cNvPr>
            <p:cNvSpPr>
              <a:spLocks/>
            </p:cNvSpPr>
            <p:nvPr/>
          </p:nvSpPr>
          <p:spPr bwMode="auto">
            <a:xfrm>
              <a:off x="2820087" y="913259"/>
              <a:ext cx="1104212" cy="383280"/>
            </a:xfrm>
            <a:custGeom>
              <a:avLst/>
              <a:gdLst>
                <a:gd name="T0" fmla="*/ 1104212 w 1104212"/>
                <a:gd name="T1" fmla="*/ 0 h 383280"/>
                <a:gd name="T2" fmla="*/ 1104212 w 1104212"/>
                <a:gd name="T3" fmla="*/ 191640 h 383280"/>
                <a:gd name="T4" fmla="*/ 0 w 1104212"/>
                <a:gd name="T5" fmla="*/ 191640 h 383280"/>
                <a:gd name="T6" fmla="*/ 0 w 1104212"/>
                <a:gd name="T7" fmla="*/ 383280 h 383280"/>
                <a:gd name="T8" fmla="*/ 0 60000 65536"/>
                <a:gd name="T9" fmla="*/ 0 60000 65536"/>
                <a:gd name="T10" fmla="*/ 0 60000 65536"/>
                <a:gd name="T11" fmla="*/ 0 60000 65536"/>
                <a:gd name="T12" fmla="*/ 0 w 1104212"/>
                <a:gd name="T13" fmla="*/ 0 h 383280"/>
                <a:gd name="T14" fmla="*/ 1104212 w 1104212"/>
                <a:gd name="T15" fmla="*/ 383280 h 383280"/>
              </a:gdLst>
              <a:ahLst/>
              <a:cxnLst>
                <a:cxn ang="T8">
                  <a:pos x="T0" y="T1"/>
                </a:cxn>
                <a:cxn ang="T9">
                  <a:pos x="T2" y="T3"/>
                </a:cxn>
                <a:cxn ang="T10">
                  <a:pos x="T4" y="T5"/>
                </a:cxn>
                <a:cxn ang="T11">
                  <a:pos x="T6" y="T7"/>
                </a:cxn>
              </a:cxnLst>
              <a:rect l="T12" t="T13" r="T14" b="T15"/>
              <a:pathLst>
                <a:path w="1104212" h="383280">
                  <a:moveTo>
                    <a:pt x="1104212" y="0"/>
                  </a:moveTo>
                  <a:lnTo>
                    <a:pt x="1104212" y="191640"/>
                  </a:lnTo>
                  <a:lnTo>
                    <a:pt x="0" y="191640"/>
                  </a:lnTo>
                  <a:lnTo>
                    <a:pt x="0" y="383280"/>
                  </a:lnTo>
                </a:path>
              </a:pathLst>
            </a:custGeom>
            <a:noFill/>
            <a:ln w="25400" cap="flat" cmpd="sng">
              <a:solidFill>
                <a:srgbClr val="3B6696"/>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 name="Rectangle 8">
              <a:extLst>
                <a:ext uri="{FF2B5EF4-FFF2-40B4-BE49-F238E27FC236}">
                  <a16:creationId xmlns:a16="http://schemas.microsoft.com/office/drawing/2014/main" id="{3E3A5280-1B04-49BD-BDDC-5EB38ECB4EDC}"/>
                </a:ext>
              </a:extLst>
            </p:cNvPr>
            <p:cNvSpPr>
              <a:spLocks noChangeArrowheads="1"/>
            </p:cNvSpPr>
            <p:nvPr/>
          </p:nvSpPr>
          <p:spPr bwMode="auto">
            <a:xfrm>
              <a:off x="2971802" y="687"/>
              <a:ext cx="1904994" cy="912572"/>
            </a:xfrm>
            <a:prstGeom prst="rect">
              <a:avLst/>
            </a:prstGeom>
            <a:gradFill rotWithShape="1">
              <a:gsLst>
                <a:gs pos="0">
                  <a:srgbClr val="FFA5A3"/>
                </a:gs>
                <a:gs pos="34999">
                  <a:srgbClr val="FFBEBE"/>
                </a:gs>
                <a:gs pos="100000">
                  <a:srgbClr val="FFE6E6"/>
                </a:gs>
              </a:gsLst>
              <a:lin ang="16200000" scaled="1"/>
            </a:gradFill>
            <a:ln w="9525">
              <a:solidFill>
                <a:srgbClr val="BD4B48"/>
              </a:solidFill>
              <a:miter lim="800000"/>
              <a:headEnd/>
              <a:tailEnd/>
            </a:ln>
          </p:spPr>
          <p:txBody>
            <a:bodyP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endParaRPr lang="en-US" altLang="en-US"/>
            </a:p>
          </p:txBody>
        </p:sp>
        <p:sp>
          <p:nvSpPr>
            <p:cNvPr id="8" name="Rectangle 9">
              <a:extLst>
                <a:ext uri="{FF2B5EF4-FFF2-40B4-BE49-F238E27FC236}">
                  <a16:creationId xmlns:a16="http://schemas.microsoft.com/office/drawing/2014/main" id="{412D6393-8BE4-44A2-94A3-11D57FD57A40}"/>
                </a:ext>
              </a:extLst>
            </p:cNvPr>
            <p:cNvSpPr>
              <a:spLocks noChangeArrowheads="1"/>
            </p:cNvSpPr>
            <p:nvPr/>
          </p:nvSpPr>
          <p:spPr bwMode="auto">
            <a:xfrm>
              <a:off x="2971802" y="687"/>
              <a:ext cx="1904994" cy="912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0" tIns="8890" rIns="8890" bIns="8890" anchor="ct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lnSpc>
                  <a:spcPct val="90000"/>
                </a:lnSpc>
                <a:spcAft>
                  <a:spcPct val="35000"/>
                </a:spcAft>
              </a:pPr>
              <a:r>
                <a:rPr lang="en-US" altLang="en-US" sz="1400" b="0">
                  <a:solidFill>
                    <a:srgbClr val="000000"/>
                  </a:solidFill>
                </a:rPr>
                <a:t>Throw can be used in two ways</a:t>
              </a:r>
            </a:p>
          </p:txBody>
        </p:sp>
        <p:sp>
          <p:nvSpPr>
            <p:cNvPr id="9" name="Rectangle 10">
              <a:extLst>
                <a:ext uri="{FF2B5EF4-FFF2-40B4-BE49-F238E27FC236}">
                  <a16:creationId xmlns:a16="http://schemas.microsoft.com/office/drawing/2014/main" id="{78C9DFA4-0B3A-497D-B941-408328030AC0}"/>
                </a:ext>
              </a:extLst>
            </p:cNvPr>
            <p:cNvSpPr>
              <a:spLocks noChangeArrowheads="1"/>
            </p:cNvSpPr>
            <p:nvPr/>
          </p:nvSpPr>
          <p:spPr bwMode="auto">
            <a:xfrm>
              <a:off x="1907515" y="1296540"/>
              <a:ext cx="1825144" cy="912572"/>
            </a:xfrm>
            <a:prstGeom prst="rect">
              <a:avLst/>
            </a:prstGeom>
            <a:gradFill rotWithShape="1">
              <a:gsLst>
                <a:gs pos="0">
                  <a:srgbClr val="C8B3E9"/>
                </a:gs>
                <a:gs pos="34999">
                  <a:srgbClr val="D9CAEE"/>
                </a:gs>
                <a:gs pos="100000">
                  <a:srgbClr val="EFE8FA"/>
                </a:gs>
              </a:gsLst>
              <a:lin ang="16200000" scaled="1"/>
            </a:gradFill>
            <a:ln w="9525">
              <a:solidFill>
                <a:srgbClr val="7C5F9F"/>
              </a:solidFill>
              <a:miter lim="800000"/>
              <a:headEnd/>
              <a:tailEnd/>
            </a:ln>
          </p:spPr>
          <p:txBody>
            <a:bodyP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endParaRPr lang="en-US" altLang="en-US"/>
            </a:p>
          </p:txBody>
        </p:sp>
        <p:sp>
          <p:nvSpPr>
            <p:cNvPr id="10" name="Rectangle 11">
              <a:extLst>
                <a:ext uri="{FF2B5EF4-FFF2-40B4-BE49-F238E27FC236}">
                  <a16:creationId xmlns:a16="http://schemas.microsoft.com/office/drawing/2014/main" id="{36C6D21E-6FE5-4B8A-9C93-1429353D610B}"/>
                </a:ext>
              </a:extLst>
            </p:cNvPr>
            <p:cNvSpPr>
              <a:spLocks noChangeArrowheads="1"/>
            </p:cNvSpPr>
            <p:nvPr/>
          </p:nvSpPr>
          <p:spPr bwMode="auto">
            <a:xfrm>
              <a:off x="1907515" y="1296540"/>
              <a:ext cx="1825144" cy="912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0" tIns="8890" rIns="8890" bIns="8890" anchor="ct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lnSpc>
                  <a:spcPct val="90000"/>
                </a:lnSpc>
                <a:spcAft>
                  <a:spcPct val="35000"/>
                </a:spcAft>
              </a:pPr>
              <a:r>
                <a:rPr lang="en-US" altLang="en-US" sz="1400" b="0">
                  <a:solidFill>
                    <a:srgbClr val="000000"/>
                  </a:solidFill>
                </a:rPr>
                <a:t>Inside a try block with the new keyword.</a:t>
              </a:r>
              <a:endParaRPr lang="en-US" altLang="en-US" sz="1400">
                <a:solidFill>
                  <a:srgbClr val="000000"/>
                </a:solidFill>
              </a:endParaRPr>
            </a:p>
          </p:txBody>
        </p:sp>
        <p:sp>
          <p:nvSpPr>
            <p:cNvPr id="11" name="Rectangle 12">
              <a:extLst>
                <a:ext uri="{FF2B5EF4-FFF2-40B4-BE49-F238E27FC236}">
                  <a16:creationId xmlns:a16="http://schemas.microsoft.com/office/drawing/2014/main" id="{B9F2A042-3452-40D3-8AF3-E9FAC96D2109}"/>
                </a:ext>
              </a:extLst>
            </p:cNvPr>
            <p:cNvSpPr>
              <a:spLocks noChangeArrowheads="1"/>
            </p:cNvSpPr>
            <p:nvPr/>
          </p:nvSpPr>
          <p:spPr bwMode="auto">
            <a:xfrm>
              <a:off x="4115940" y="1296540"/>
              <a:ext cx="1825144" cy="912572"/>
            </a:xfrm>
            <a:prstGeom prst="rect">
              <a:avLst/>
            </a:prstGeom>
            <a:gradFill rotWithShape="1">
              <a:gsLst>
                <a:gs pos="0">
                  <a:srgbClr val="FFD1BB"/>
                </a:gs>
                <a:gs pos="34999">
                  <a:srgbClr val="FFDDCF"/>
                </a:gs>
                <a:gs pos="100000">
                  <a:srgbClr val="FFF2ED"/>
                </a:gs>
              </a:gsLst>
              <a:lin ang="16200000" scaled="1"/>
            </a:gradFill>
            <a:ln w="9525">
              <a:solidFill>
                <a:srgbClr val="F5913F"/>
              </a:solidFill>
              <a:miter lim="800000"/>
              <a:headEnd/>
              <a:tailEnd/>
            </a:ln>
          </p:spPr>
          <p:txBody>
            <a:bodyP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endParaRPr lang="en-US" altLang="en-US"/>
            </a:p>
          </p:txBody>
        </p:sp>
        <p:sp>
          <p:nvSpPr>
            <p:cNvPr id="12" name="Rectangle 13">
              <a:extLst>
                <a:ext uri="{FF2B5EF4-FFF2-40B4-BE49-F238E27FC236}">
                  <a16:creationId xmlns:a16="http://schemas.microsoft.com/office/drawing/2014/main" id="{039E5EE7-C326-4D53-AABD-3D01575846C0}"/>
                </a:ext>
              </a:extLst>
            </p:cNvPr>
            <p:cNvSpPr>
              <a:spLocks noChangeArrowheads="1"/>
            </p:cNvSpPr>
            <p:nvPr/>
          </p:nvSpPr>
          <p:spPr bwMode="auto">
            <a:xfrm>
              <a:off x="4115940" y="1296540"/>
              <a:ext cx="1825144" cy="912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0" tIns="8890" rIns="8890" bIns="8890" anchor="ct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lnSpc>
                  <a:spcPct val="90000"/>
                </a:lnSpc>
                <a:spcAft>
                  <a:spcPct val="35000"/>
                </a:spcAft>
              </a:pPr>
              <a:r>
                <a:rPr lang="en-US" altLang="en-US" sz="1400" b="0">
                  <a:solidFill>
                    <a:srgbClr val="000000"/>
                  </a:solidFill>
                </a:rPr>
                <a:t>Inside the catch block</a:t>
              </a:r>
              <a:endParaRPr lang="en-US" altLang="en-US" sz="1400">
                <a:solidFill>
                  <a:srgbClr val="000000"/>
                </a:solidFill>
              </a:endParaRPr>
            </a:p>
          </p:txBody>
        </p:sp>
      </p:grpSp>
      <p:sp>
        <p:nvSpPr>
          <p:cNvPr id="13" name="TextBox 5">
            <a:extLst>
              <a:ext uri="{FF2B5EF4-FFF2-40B4-BE49-F238E27FC236}">
                <a16:creationId xmlns:a16="http://schemas.microsoft.com/office/drawing/2014/main" id="{681A46CD-E258-4DD0-BE33-2DA59EA76416}"/>
              </a:ext>
            </a:extLst>
          </p:cNvPr>
          <p:cNvSpPr>
            <a:spLocks noChangeArrowheads="1"/>
          </p:cNvSpPr>
          <p:nvPr/>
        </p:nvSpPr>
        <p:spPr bwMode="auto">
          <a:xfrm>
            <a:off x="506436" y="4233204"/>
            <a:ext cx="4065563" cy="1815882"/>
          </a:xfrm>
          <a:prstGeom prst="rect">
            <a:avLst/>
          </a:prstGeom>
          <a:gradFill rotWithShape="1">
            <a:gsLst>
              <a:gs pos="0">
                <a:srgbClr val="C8B3E9"/>
              </a:gs>
              <a:gs pos="34999">
                <a:srgbClr val="D9CAEE"/>
              </a:gs>
              <a:gs pos="100000">
                <a:srgbClr val="EFE8FA"/>
              </a:gs>
            </a:gsLst>
            <a:lin ang="16200000" scaled="1"/>
          </a:gradFill>
          <a:ln w="9525">
            <a:solidFill>
              <a:srgbClr val="8064A2"/>
            </a:solidFill>
            <a:miter lim="800000"/>
            <a:headEnd/>
            <a:tailEnd/>
          </a:ln>
        </p:spPr>
        <p:txBody>
          <a:bodyPr wrap="square">
            <a:spAutoFit/>
          </a:bodyP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sz="1600" b="0" dirty="0">
                <a:solidFill>
                  <a:srgbClr val="000000"/>
                </a:solidFill>
                <a:latin typeface="Calibri" panose="020F0502020204030204" pitchFamily="34" charset="0"/>
                <a:sym typeface="Calibri" panose="020F0502020204030204" pitchFamily="34" charset="0"/>
              </a:rPr>
              <a:t>try{</a:t>
            </a:r>
          </a:p>
          <a:p>
            <a:pPr lvl="1"/>
            <a:r>
              <a:rPr lang="en-US" altLang="en-US" sz="1600" b="0" dirty="0">
                <a:solidFill>
                  <a:srgbClr val="000000"/>
                </a:solidFill>
                <a:latin typeface="Calibri" panose="020F0502020204030204" pitchFamily="34" charset="0"/>
                <a:sym typeface="Calibri" panose="020F0502020204030204" pitchFamily="34" charset="0"/>
              </a:rPr>
              <a:t>If(id ==0){</a:t>
            </a:r>
          </a:p>
          <a:p>
            <a:pPr lvl="2"/>
            <a:r>
              <a:rPr lang="en-US" altLang="en-US" sz="1600" b="0" dirty="0">
                <a:solidFill>
                  <a:srgbClr val="C00000"/>
                </a:solidFill>
                <a:latin typeface="Calibri" panose="020F0502020204030204" pitchFamily="34" charset="0"/>
                <a:sym typeface="Calibri" panose="020F0502020204030204" pitchFamily="34" charset="0"/>
              </a:rPr>
              <a:t>throw new  &lt;Throwable-Object&gt;</a:t>
            </a:r>
            <a:r>
              <a:rPr lang="en-US" altLang="en-US" sz="1600" b="0" dirty="0">
                <a:solidFill>
                  <a:srgbClr val="000000"/>
                </a:solidFill>
                <a:latin typeface="Calibri" panose="020F0502020204030204" pitchFamily="34" charset="0"/>
                <a:sym typeface="Calibri" panose="020F0502020204030204" pitchFamily="34" charset="0"/>
              </a:rPr>
              <a:t>;</a:t>
            </a:r>
          </a:p>
          <a:p>
            <a:pPr lvl="1"/>
            <a:r>
              <a:rPr lang="en-US" altLang="en-US" sz="1600" b="0" dirty="0">
                <a:solidFill>
                  <a:srgbClr val="000000"/>
                </a:solidFill>
                <a:latin typeface="Calibri" panose="020F0502020204030204" pitchFamily="34" charset="0"/>
                <a:sym typeface="Calibri" panose="020F0502020204030204" pitchFamily="34" charset="0"/>
              </a:rPr>
              <a:t>}</a:t>
            </a:r>
          </a:p>
          <a:p>
            <a:pPr lvl="1"/>
            <a:r>
              <a:rPr lang="en-US" altLang="en-US" sz="1600" b="0" dirty="0">
                <a:solidFill>
                  <a:srgbClr val="000000"/>
                </a:solidFill>
                <a:latin typeface="Calibri" panose="020F0502020204030204" pitchFamily="34" charset="0"/>
                <a:sym typeface="Calibri" panose="020F0502020204030204" pitchFamily="34" charset="0"/>
              </a:rPr>
              <a:t>catch(&lt;Throwable-Object&gt;){</a:t>
            </a:r>
          </a:p>
          <a:p>
            <a:pPr lvl="1"/>
            <a:r>
              <a:rPr lang="en-US" altLang="en-US" sz="1600" b="0" dirty="0">
                <a:solidFill>
                  <a:srgbClr val="000000"/>
                </a:solidFill>
                <a:latin typeface="Calibri" panose="020F0502020204030204" pitchFamily="34" charset="0"/>
                <a:sym typeface="Calibri" panose="020F0502020204030204" pitchFamily="34" charset="0"/>
              </a:rPr>
              <a:t>// The thrown exception is caught here</a:t>
            </a:r>
          </a:p>
          <a:p>
            <a:pPr lvl="1"/>
            <a:r>
              <a:rPr lang="en-US" altLang="en-US" sz="1600" b="0" dirty="0">
                <a:solidFill>
                  <a:srgbClr val="000000"/>
                </a:solidFill>
                <a:latin typeface="Calibri" panose="020F0502020204030204" pitchFamily="34" charset="0"/>
                <a:sym typeface="Calibri" panose="020F0502020204030204" pitchFamily="34" charset="0"/>
              </a:rPr>
              <a:t>}   </a:t>
            </a:r>
            <a:endParaRPr lang="en-US" altLang="en-US" dirty="0"/>
          </a:p>
        </p:txBody>
      </p:sp>
      <p:sp>
        <p:nvSpPr>
          <p:cNvPr id="14" name="TextBox 6">
            <a:extLst>
              <a:ext uri="{FF2B5EF4-FFF2-40B4-BE49-F238E27FC236}">
                <a16:creationId xmlns:a16="http://schemas.microsoft.com/office/drawing/2014/main" id="{EBEE4A27-4956-4F13-B17F-92508EF989D6}"/>
              </a:ext>
            </a:extLst>
          </p:cNvPr>
          <p:cNvSpPr>
            <a:spLocks noChangeArrowheads="1"/>
          </p:cNvSpPr>
          <p:nvPr/>
        </p:nvSpPr>
        <p:spPr bwMode="auto">
          <a:xfrm>
            <a:off x="4740812" y="4233204"/>
            <a:ext cx="3649126" cy="1816100"/>
          </a:xfrm>
          <a:prstGeom prst="rect">
            <a:avLst/>
          </a:prstGeom>
          <a:gradFill rotWithShape="1">
            <a:gsLst>
              <a:gs pos="0">
                <a:srgbClr val="FFD1BB"/>
              </a:gs>
              <a:gs pos="34999">
                <a:srgbClr val="FFDDCF"/>
              </a:gs>
              <a:gs pos="100000">
                <a:srgbClr val="FFF2ED"/>
              </a:gs>
            </a:gsLst>
            <a:lin ang="16200000" scaled="1"/>
          </a:gradFill>
          <a:ln w="9525">
            <a:solidFill>
              <a:srgbClr val="F79646"/>
            </a:solidFill>
            <a:miter lim="800000"/>
            <a:headEnd/>
            <a:tailEnd/>
          </a:ln>
        </p:spPr>
        <p:txBody>
          <a:bodyPr wrap="square">
            <a:spAutoFit/>
          </a:bodyP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sz="1600" b="0" dirty="0">
                <a:solidFill>
                  <a:srgbClr val="000000"/>
                </a:solidFill>
                <a:latin typeface="Calibri" panose="020F0502020204030204" pitchFamily="34" charset="0"/>
                <a:sym typeface="Calibri" panose="020F0502020204030204" pitchFamily="34" charset="0"/>
              </a:rPr>
              <a:t>try{</a:t>
            </a:r>
          </a:p>
          <a:p>
            <a:pPr lvl="1"/>
            <a:r>
              <a:rPr lang="en-US" altLang="en-US" sz="1600" b="0" dirty="0">
                <a:solidFill>
                  <a:srgbClr val="000000"/>
                </a:solidFill>
                <a:latin typeface="Calibri" panose="020F0502020204030204" pitchFamily="34" charset="0"/>
                <a:sym typeface="Calibri" panose="020F0502020204030204" pitchFamily="34" charset="0"/>
              </a:rPr>
              <a:t>//some code here which throws an exception</a:t>
            </a:r>
          </a:p>
          <a:p>
            <a:r>
              <a:rPr lang="en-US" altLang="en-US" sz="1600" b="0" dirty="0">
                <a:solidFill>
                  <a:srgbClr val="000000"/>
                </a:solidFill>
                <a:latin typeface="Calibri" panose="020F0502020204030204" pitchFamily="34" charset="0"/>
                <a:sym typeface="Calibri" panose="020F0502020204030204" pitchFamily="34" charset="0"/>
              </a:rPr>
              <a:t>}</a:t>
            </a:r>
          </a:p>
          <a:p>
            <a:r>
              <a:rPr lang="en-US" altLang="en-US" sz="1600" b="0" dirty="0">
                <a:solidFill>
                  <a:srgbClr val="000000"/>
                </a:solidFill>
                <a:latin typeface="Calibri" panose="020F0502020204030204" pitchFamily="34" charset="0"/>
                <a:sym typeface="Calibri" panose="020F0502020204030204" pitchFamily="34" charset="0"/>
              </a:rPr>
              <a:t>catch(&lt;Throwable-Object ){</a:t>
            </a:r>
          </a:p>
          <a:p>
            <a:pPr lvl="1"/>
            <a:r>
              <a:rPr lang="en-US" altLang="en-US" sz="1600" b="0" dirty="0">
                <a:solidFill>
                  <a:srgbClr val="C00000"/>
                </a:solidFill>
                <a:latin typeface="Calibri" panose="020F0502020204030204" pitchFamily="34" charset="0"/>
                <a:sym typeface="Calibri" panose="020F0502020204030204" pitchFamily="34" charset="0"/>
              </a:rPr>
              <a:t>throw &lt; Throwable-Object &gt;;</a:t>
            </a:r>
          </a:p>
          <a:p>
            <a:r>
              <a:rPr lang="en-US" altLang="en-US" sz="1600" b="0" dirty="0">
                <a:solidFill>
                  <a:srgbClr val="000000"/>
                </a:solidFill>
                <a:latin typeface="Calibri" panose="020F0502020204030204" pitchFamily="34" charset="0"/>
                <a:sym typeface="Calibri" panose="020F0502020204030204" pitchFamily="34" charset="0"/>
              </a:rPr>
              <a:t>}</a:t>
            </a:r>
          </a:p>
        </p:txBody>
      </p:sp>
      <p:cxnSp>
        <p:nvCxnSpPr>
          <p:cNvPr id="15" name="Straight Arrow Connector 10">
            <a:extLst>
              <a:ext uri="{FF2B5EF4-FFF2-40B4-BE49-F238E27FC236}">
                <a16:creationId xmlns:a16="http://schemas.microsoft.com/office/drawing/2014/main" id="{C3956333-69FA-4FAB-BFFC-3B76EE36BD73}"/>
              </a:ext>
            </a:extLst>
          </p:cNvPr>
          <p:cNvCxnSpPr>
            <a:cxnSpLocks noChangeShapeType="1"/>
          </p:cNvCxnSpPr>
          <p:nvPr/>
        </p:nvCxnSpPr>
        <p:spPr bwMode="auto">
          <a:xfrm flipH="1">
            <a:off x="2514600" y="3962400"/>
            <a:ext cx="533400" cy="228600"/>
          </a:xfrm>
          <a:prstGeom prst="straightConnector1">
            <a:avLst/>
          </a:prstGeom>
          <a:noFill/>
          <a:ln w="9525">
            <a:solidFill>
              <a:schemeClr val="accent1"/>
            </a:solidFill>
            <a:round/>
            <a:headEnd/>
            <a:tailEnd type="arrow" w="med" len="med"/>
          </a:ln>
          <a:extLst>
            <a:ext uri="{909E8E84-426E-40DD-AFC4-6F175D3DCCD1}">
              <a14:hiddenFill xmlns:a14="http://schemas.microsoft.com/office/drawing/2010/main">
                <a:noFill/>
              </a14:hiddenFill>
            </a:ext>
          </a:extLst>
        </p:spPr>
      </p:cxnSp>
      <p:cxnSp>
        <p:nvCxnSpPr>
          <p:cNvPr id="16" name="Straight Arrow Connector 12">
            <a:extLst>
              <a:ext uri="{FF2B5EF4-FFF2-40B4-BE49-F238E27FC236}">
                <a16:creationId xmlns:a16="http://schemas.microsoft.com/office/drawing/2014/main" id="{F8D8B1FA-08EB-4F8A-8AA7-6F5DC77AE504}"/>
              </a:ext>
            </a:extLst>
          </p:cNvPr>
          <p:cNvCxnSpPr>
            <a:cxnSpLocks noChangeShapeType="1"/>
          </p:cNvCxnSpPr>
          <p:nvPr/>
        </p:nvCxnSpPr>
        <p:spPr bwMode="auto">
          <a:xfrm>
            <a:off x="5410200" y="3962400"/>
            <a:ext cx="1227138" cy="228600"/>
          </a:xfrm>
          <a:prstGeom prst="straightConnector1">
            <a:avLst/>
          </a:prstGeom>
          <a:noFill/>
          <a:ln w="9525">
            <a:solidFill>
              <a:schemeClr val="accent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92303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p:cBhvr>
                                        <p:cTn id="7" dur="500"/>
                                        <p:tgtEl>
                                          <p:spTgt spid="13"/>
                                        </p:tgtEl>
                                      </p:cBhvr>
                                    </p:animEffect>
                                  </p:childTnLst>
                                </p:cTn>
                              </p:par>
                              <p:par>
                                <p:cTn id="8" presetID="4" presetClass="entr" presetSubtype="16"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p:cBhvr>
                                        <p:cTn id="15" dur="500"/>
                                        <p:tgtEl>
                                          <p:spTgt spid="14"/>
                                        </p:tgtEl>
                                      </p:cBhvr>
                                    </p:animEffect>
                                  </p:childTnLst>
                                </p:cTn>
                              </p:par>
                              <p:par>
                                <p:cTn id="16" presetID="4" presetClass="entr" presetSubtype="16"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autoUpdateAnimBg="0"/>
      <p:bldP spid="14" grpId="0" bldLvl="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CEE95-78AD-4813-B22C-760F76659BF5}"/>
              </a:ext>
            </a:extLst>
          </p:cNvPr>
          <p:cNvSpPr>
            <a:spLocks noGrp="1"/>
          </p:cNvSpPr>
          <p:nvPr>
            <p:ph type="title"/>
          </p:nvPr>
        </p:nvSpPr>
        <p:spPr/>
        <p:txBody>
          <a:bodyPr/>
          <a:lstStyle/>
          <a:p>
            <a:r>
              <a:rPr lang="en-US" dirty="0"/>
              <a:t>Example – throw </a:t>
            </a:r>
          </a:p>
        </p:txBody>
      </p:sp>
      <p:sp>
        <p:nvSpPr>
          <p:cNvPr id="3" name="Content Placeholder 2">
            <a:extLst>
              <a:ext uri="{FF2B5EF4-FFF2-40B4-BE49-F238E27FC236}">
                <a16:creationId xmlns:a16="http://schemas.microsoft.com/office/drawing/2014/main" id="{CC4C6494-2742-4D25-8B97-3EDE0B35EC0E}"/>
              </a:ext>
            </a:extLst>
          </p:cNvPr>
          <p:cNvSpPr>
            <a:spLocks noGrp="1"/>
          </p:cNvSpPr>
          <p:nvPr>
            <p:ph idx="1"/>
          </p:nvPr>
        </p:nvSpPr>
        <p:spPr/>
        <p:txBody>
          <a:bodyPr>
            <a:normAutofit/>
          </a:bodyPr>
          <a:lstStyle/>
          <a:p>
            <a:pPr marL="0" indent="0">
              <a:spcBef>
                <a:spcPts val="1200"/>
              </a:spcBef>
              <a:buNone/>
            </a:pPr>
            <a:r>
              <a:rPr lang="en-US" altLang="en-US" sz="1800" b="1" dirty="0">
                <a:solidFill>
                  <a:srgbClr val="000000"/>
                </a:solidFill>
              </a:rPr>
              <a:t>Step 1:</a:t>
            </a:r>
            <a:r>
              <a:rPr lang="en-US" altLang="en-US" sz="1800" dirty="0">
                <a:solidFill>
                  <a:srgbClr val="000000"/>
                </a:solidFill>
              </a:rPr>
              <a:t> In the </a:t>
            </a:r>
            <a:r>
              <a:rPr lang="en-US" altLang="en-US" sz="1800" dirty="0">
                <a:solidFill>
                  <a:srgbClr val="002060"/>
                </a:solidFill>
              </a:rPr>
              <a:t>Validate </a:t>
            </a:r>
            <a:r>
              <a:rPr lang="en-US" altLang="en-US" sz="1800" dirty="0">
                <a:solidFill>
                  <a:srgbClr val="000000"/>
                </a:solidFill>
              </a:rPr>
              <a:t>class </a:t>
            </a:r>
            <a:r>
              <a:rPr lang="en-US" sz="1800" dirty="0"/>
              <a:t>created the </a:t>
            </a:r>
            <a:r>
              <a:rPr lang="en-US" sz="1800" dirty="0">
                <a:solidFill>
                  <a:srgbClr val="0070C0"/>
                </a:solidFill>
              </a:rPr>
              <a:t>validate</a:t>
            </a:r>
            <a:r>
              <a:rPr lang="en-US" sz="1800" dirty="0"/>
              <a:t> method that takes integer value as a parameter. </a:t>
            </a:r>
            <a:endParaRPr lang="en-US" altLang="en-US" sz="1800" dirty="0">
              <a:solidFill>
                <a:srgbClr val="000000"/>
              </a:solidFill>
            </a:endParaRPr>
          </a:p>
          <a:p>
            <a:pPr>
              <a:spcBef>
                <a:spcPts val="1200"/>
              </a:spcBef>
            </a:pPr>
            <a:r>
              <a:rPr lang="en-US" sz="1800" dirty="0"/>
              <a:t>If the age is less than 18, we are throwing the </a:t>
            </a:r>
            <a:r>
              <a:rPr lang="en-US" sz="1800" dirty="0" err="1"/>
              <a:t>ArithmeticException</a:t>
            </a:r>
            <a:r>
              <a:rPr lang="en-US" sz="1800" dirty="0"/>
              <a:t> with message </a:t>
            </a:r>
            <a:r>
              <a:rPr lang="en-US" sz="1800" dirty="0">
                <a:solidFill>
                  <a:srgbClr val="C00000"/>
                </a:solidFill>
              </a:rPr>
              <a:t>“Not allowed”</a:t>
            </a:r>
            <a:r>
              <a:rPr lang="en-US" sz="1800" dirty="0"/>
              <a:t> otherwise print a message </a:t>
            </a:r>
            <a:r>
              <a:rPr lang="en-US" sz="1800" b="1" dirty="0">
                <a:solidFill>
                  <a:srgbClr val="00B050"/>
                </a:solidFill>
              </a:rPr>
              <a:t>Welcome to vote</a:t>
            </a:r>
            <a:r>
              <a:rPr lang="en-US" sz="1800" dirty="0"/>
              <a:t>.</a:t>
            </a:r>
            <a:endParaRPr lang="en-US" altLang="en-US" sz="1800" dirty="0">
              <a:solidFill>
                <a:srgbClr val="000000"/>
              </a:solidFill>
            </a:endParaRPr>
          </a:p>
          <a:p>
            <a:pPr>
              <a:spcBef>
                <a:spcPts val="1200"/>
              </a:spcBef>
            </a:pPr>
            <a:r>
              <a:rPr lang="en-US" altLang="en-US" sz="1800" dirty="0">
                <a:solidFill>
                  <a:srgbClr val="000000"/>
                </a:solidFill>
              </a:rPr>
              <a:t>This method should throw this </a:t>
            </a:r>
            <a:r>
              <a:rPr lang="en-US" altLang="en-US" sz="1800" b="1" i="1" dirty="0" err="1">
                <a:solidFill>
                  <a:srgbClr val="000000"/>
                </a:solidFill>
              </a:rPr>
              <a:t>ArithmeticException</a:t>
            </a:r>
            <a:r>
              <a:rPr lang="en-US" altLang="en-US" sz="1800" i="1" dirty="0">
                <a:solidFill>
                  <a:srgbClr val="000000"/>
                </a:solidFill>
              </a:rPr>
              <a:t>.</a:t>
            </a:r>
            <a:endParaRPr lang="en-US" altLang="en-US" sz="1800" dirty="0">
              <a:solidFill>
                <a:srgbClr val="000000"/>
              </a:solidFill>
            </a:endParaRPr>
          </a:p>
          <a:p>
            <a:pPr marL="0" indent="0">
              <a:spcBef>
                <a:spcPts val="1200"/>
              </a:spcBef>
              <a:buNone/>
            </a:pPr>
            <a:r>
              <a:rPr lang="en-US" altLang="en-US" sz="1800" b="1" dirty="0">
                <a:solidFill>
                  <a:srgbClr val="000000"/>
                </a:solidFill>
              </a:rPr>
              <a:t>Step 2:</a:t>
            </a:r>
            <a:r>
              <a:rPr lang="en-US" altLang="en-US" sz="1800" dirty="0">
                <a:solidFill>
                  <a:srgbClr val="000000"/>
                </a:solidFill>
              </a:rPr>
              <a:t> The exception thrown needs to be handled in </a:t>
            </a:r>
            <a:r>
              <a:rPr lang="en-US" altLang="en-US" sz="1800" b="1" i="1" dirty="0" err="1">
                <a:solidFill>
                  <a:srgbClr val="000000"/>
                </a:solidFill>
              </a:rPr>
              <a:t>ThrowDemo</a:t>
            </a:r>
            <a:r>
              <a:rPr lang="en-US" altLang="en-US" sz="1800" dirty="0">
                <a:solidFill>
                  <a:srgbClr val="000000"/>
                </a:solidFill>
              </a:rPr>
              <a:t> </a:t>
            </a:r>
          </a:p>
          <a:p>
            <a:pPr>
              <a:spcBef>
                <a:spcPts val="1200"/>
              </a:spcBef>
            </a:pPr>
            <a:r>
              <a:rPr lang="en-US" altLang="en-US" sz="1800" dirty="0">
                <a:solidFill>
                  <a:srgbClr val="000000"/>
                </a:solidFill>
              </a:rPr>
              <a:t>The main method should </a:t>
            </a:r>
            <a:r>
              <a:rPr lang="en-US" altLang="en-US" sz="1800" i="1" dirty="0">
                <a:solidFill>
                  <a:srgbClr val="000000"/>
                </a:solidFill>
              </a:rPr>
              <a:t>catch</a:t>
            </a:r>
            <a:r>
              <a:rPr lang="en-US" altLang="en-US" sz="1800" dirty="0">
                <a:solidFill>
                  <a:srgbClr val="000000"/>
                </a:solidFill>
              </a:rPr>
              <a:t> the </a:t>
            </a:r>
            <a:r>
              <a:rPr lang="en-US" altLang="en-US" sz="1800" b="1" i="1" dirty="0" err="1">
                <a:solidFill>
                  <a:srgbClr val="000000"/>
                </a:solidFill>
              </a:rPr>
              <a:t>ArithmeticException</a:t>
            </a:r>
            <a:r>
              <a:rPr lang="en-US" altLang="en-US" sz="1800" dirty="0">
                <a:solidFill>
                  <a:srgbClr val="000000"/>
                </a:solidFill>
              </a:rPr>
              <a:t> thrown by the validate method and print the Exception  and print the message in the exception Object.</a:t>
            </a:r>
          </a:p>
          <a:p>
            <a:pPr>
              <a:spcBef>
                <a:spcPts val="1200"/>
              </a:spcBef>
            </a:pPr>
            <a:r>
              <a:rPr lang="en-US" altLang="en-US" sz="1800" dirty="0">
                <a:solidFill>
                  <a:srgbClr val="000000"/>
                </a:solidFill>
              </a:rPr>
              <a:t>The try/catch block should also have a finally block which prints a message “</a:t>
            </a:r>
            <a:r>
              <a:rPr lang="en-US" altLang="en-US" sz="1800" dirty="0">
                <a:solidFill>
                  <a:srgbClr val="00B050"/>
                </a:solidFill>
              </a:rPr>
              <a:t>Message from validate</a:t>
            </a:r>
            <a:r>
              <a:rPr lang="en-US" altLang="en-US" sz="1800" dirty="0">
                <a:solidFill>
                  <a:srgbClr val="000000"/>
                </a:solidFill>
              </a:rPr>
              <a:t>” &lt;Result&gt;</a:t>
            </a:r>
            <a:endParaRPr lang="en-US" altLang="en-US" sz="1800" dirty="0"/>
          </a:p>
          <a:p>
            <a:pPr marL="0" indent="0">
              <a:buNone/>
            </a:pPr>
            <a:endParaRPr lang="en-US" sz="2000" dirty="0"/>
          </a:p>
        </p:txBody>
      </p:sp>
    </p:spTree>
    <p:extLst>
      <p:ext uri="{BB962C8B-B14F-4D97-AF65-F5344CB8AC3E}">
        <p14:creationId xmlns:p14="http://schemas.microsoft.com/office/powerpoint/2010/main" val="21209498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D7A6-6481-45D2-992C-1DC93C649FB6}"/>
              </a:ext>
            </a:extLst>
          </p:cNvPr>
          <p:cNvSpPr>
            <a:spLocks noGrp="1"/>
          </p:cNvSpPr>
          <p:nvPr>
            <p:ph type="title"/>
          </p:nvPr>
        </p:nvSpPr>
        <p:spPr/>
        <p:txBody>
          <a:bodyPr/>
          <a:lstStyle/>
          <a:p>
            <a:r>
              <a:rPr lang="en-US" dirty="0"/>
              <a:t>Solution - throw</a:t>
            </a:r>
          </a:p>
        </p:txBody>
      </p:sp>
      <p:sp>
        <p:nvSpPr>
          <p:cNvPr id="3" name="Content Placeholder 2">
            <a:extLst>
              <a:ext uri="{FF2B5EF4-FFF2-40B4-BE49-F238E27FC236}">
                <a16:creationId xmlns:a16="http://schemas.microsoft.com/office/drawing/2014/main" id="{B7D279D3-2BE6-494F-A446-1B31A7520CBA}"/>
              </a:ext>
            </a:extLst>
          </p:cNvPr>
          <p:cNvSpPr>
            <a:spLocks noGrp="1"/>
          </p:cNvSpPr>
          <p:nvPr>
            <p:ph idx="1"/>
          </p:nvPr>
        </p:nvSpPr>
        <p:spPr/>
        <p:txBody>
          <a:bodyPr>
            <a:normAutofit/>
          </a:bodyPr>
          <a:lstStyle/>
          <a:p>
            <a:pPr marL="0" indent="0">
              <a:buNone/>
            </a:pPr>
            <a:r>
              <a:rPr lang="en-US" altLang="zh-CN" sz="1800" dirty="0">
                <a:sym typeface="Arial" panose="020B0604020202020204" pitchFamily="34" charset="0"/>
              </a:rPr>
              <a:t>Execute the validate method for age input,</a:t>
            </a:r>
          </a:p>
        </p:txBody>
      </p:sp>
      <p:graphicFrame>
        <p:nvGraphicFramePr>
          <p:cNvPr id="4" name="Table 7">
            <a:extLst>
              <a:ext uri="{FF2B5EF4-FFF2-40B4-BE49-F238E27FC236}">
                <a16:creationId xmlns:a16="http://schemas.microsoft.com/office/drawing/2014/main" id="{4D6183F6-55C8-448F-953F-8C89D965CC9E}"/>
              </a:ext>
            </a:extLst>
          </p:cNvPr>
          <p:cNvGraphicFramePr>
            <a:graphicFrameLocks noGrp="1"/>
          </p:cNvGraphicFramePr>
          <p:nvPr>
            <p:extLst>
              <p:ext uri="{D42A27DB-BD31-4B8C-83A1-F6EECF244321}">
                <p14:modId xmlns:p14="http://schemas.microsoft.com/office/powerpoint/2010/main" val="3845728965"/>
              </p:ext>
            </p:extLst>
          </p:nvPr>
        </p:nvGraphicFramePr>
        <p:xfrm>
          <a:off x="609600" y="1981200"/>
          <a:ext cx="7816948" cy="1268437"/>
        </p:xfrm>
        <a:graphic>
          <a:graphicData uri="http://schemas.openxmlformats.org/drawingml/2006/table">
            <a:tbl>
              <a:tblPr/>
              <a:tblGrid>
                <a:gridCol w="1272526">
                  <a:extLst>
                    <a:ext uri="{9D8B030D-6E8A-4147-A177-3AD203B41FA5}">
                      <a16:colId xmlns:a16="http://schemas.microsoft.com/office/drawing/2014/main" val="1728427564"/>
                    </a:ext>
                  </a:extLst>
                </a:gridCol>
                <a:gridCol w="6544422">
                  <a:extLst>
                    <a:ext uri="{9D8B030D-6E8A-4147-A177-3AD203B41FA5}">
                      <a16:colId xmlns:a16="http://schemas.microsoft.com/office/drawing/2014/main" val="3878084758"/>
                    </a:ext>
                  </a:extLst>
                </a:gridCol>
              </a:tblGrid>
              <a:tr h="319843">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rgbClr val="FFFFFF"/>
                          </a:solidFill>
                          <a:effectLst/>
                          <a:latin typeface="Arial" panose="020B0604020202020204" pitchFamily="34" charset="0"/>
                          <a:ea typeface="SimSun" panose="02010600030101010101" pitchFamily="2" charset="-122"/>
                          <a:sym typeface="Arial" panose="020B0604020202020204" pitchFamily="34" charset="0"/>
                        </a:rPr>
                        <a:t>age</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rgbClr val="FFFFFF"/>
                          </a:solidFill>
                          <a:effectLst/>
                          <a:latin typeface="Arial" panose="020B0604020202020204" pitchFamily="34" charset="0"/>
                          <a:ea typeface="SimSun" panose="02010600030101010101" pitchFamily="2" charset="-122"/>
                          <a:sym typeface="Arial" panose="020B0604020202020204" pitchFamily="34" charset="0"/>
                        </a:rPr>
                        <a:t>What did you notice?</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776161526"/>
                  </a:ext>
                </a:extLst>
              </a:tr>
              <a:tr h="318476">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rPr>
                        <a:t>19</a:t>
                      </a:r>
                      <a:endParaRPr kumimoji="0" lang="en-US" altLang="zh-CN" sz="1400" b="0" i="0" u="none" strike="noStrike" cap="none" normalizeH="0" baseline="0" dirty="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rPr>
                        <a:t>Finally block  executed and result printed as </a:t>
                      </a:r>
                      <a:r>
                        <a:rPr kumimoji="0" lang="en-US" altLang="zh-CN" sz="1400" b="1" i="0" u="none" strike="noStrike" cap="none" normalizeH="0" baseline="0" dirty="0">
                          <a:ln>
                            <a:noFill/>
                          </a:ln>
                          <a:solidFill>
                            <a:srgbClr val="00B050"/>
                          </a:solidFill>
                          <a:effectLst/>
                          <a:latin typeface="Arial" panose="020B0604020202020204" pitchFamily="34" charset="0"/>
                          <a:ea typeface="SimSun" panose="02010600030101010101" pitchFamily="2" charset="-122"/>
                          <a:sym typeface="Arial" panose="020B0604020202020204" pitchFamily="34" charset="0"/>
                        </a:rPr>
                        <a:t>Welcome to vote</a:t>
                      </a:r>
                      <a:endParaRPr kumimoji="0" lang="en-US" altLang="zh-CN" sz="1400" b="0" i="0" u="none" strike="noStrike" cap="none" normalizeH="0" baseline="0" dirty="0">
                        <a:ln>
                          <a:noFill/>
                        </a:ln>
                        <a:solidFill>
                          <a:srgbClr val="00B050"/>
                        </a:solidFill>
                        <a:effectLst/>
                        <a:latin typeface="Arial" panose="020B0604020202020204" pitchFamily="34" charset="0"/>
                        <a:ea typeface="SimSun" panose="02010600030101010101" pitchFamily="2" charset="-122"/>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8E7"/>
                    </a:solidFill>
                  </a:tcPr>
                </a:tc>
                <a:extLst>
                  <a:ext uri="{0D108BD9-81ED-4DB2-BD59-A6C34878D82A}">
                    <a16:rowId xmlns:a16="http://schemas.microsoft.com/office/drawing/2014/main" val="3302714359"/>
                  </a:ext>
                </a:extLst>
              </a:tr>
              <a:tr h="630118">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rPr>
                        <a:t>14</a:t>
                      </a:r>
                      <a:endParaRPr kumimoji="0" lang="en-US" altLang="zh-CN" sz="1400" b="0" i="0" u="none" strike="noStrike" cap="none" normalizeH="0" baseline="0" dirty="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1" i="0" u="none" strike="noStrike" cap="none" normalizeH="0" baseline="0" dirty="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rPr>
                        <a:t>Arithmetic exception thrown, exception message </a:t>
                      </a:r>
                      <a:r>
                        <a:rPr kumimoji="0" lang="en-US" altLang="zh-CN" sz="1400" b="1" i="0" u="none" strike="noStrike" cap="none" normalizeH="0" baseline="0" dirty="0">
                          <a:ln>
                            <a:noFill/>
                          </a:ln>
                          <a:solidFill>
                            <a:srgbClr val="C00000"/>
                          </a:solidFill>
                          <a:effectLst/>
                          <a:latin typeface="Arial" panose="020B0604020202020204" pitchFamily="34" charset="0"/>
                          <a:ea typeface="SimSun" panose="02010600030101010101" pitchFamily="2" charset="-122"/>
                          <a:sym typeface="Arial" panose="020B0604020202020204" pitchFamily="34" charset="0"/>
                        </a:rPr>
                        <a:t>”Not eligible for vote”</a:t>
                      </a:r>
                      <a:r>
                        <a:rPr kumimoji="0" lang="en-US" altLang="zh-CN" sz="1400" b="1" i="0" u="none" strike="noStrike" cap="none" normalizeH="0" baseline="0" dirty="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rPr>
                        <a:t>, finally block  executed and result printed.</a:t>
                      </a:r>
                      <a:endParaRPr kumimoji="0" lang="en-US" altLang="zh-CN" sz="1400" b="0" i="0" u="none" strike="noStrike" cap="none" normalizeH="0" baseline="0" dirty="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2885675869"/>
                  </a:ext>
                </a:extLst>
              </a:tr>
            </a:tbl>
          </a:graphicData>
        </a:graphic>
      </p:graphicFrame>
      <p:pic>
        <p:nvPicPr>
          <p:cNvPr id="5" name="Picture 4">
            <a:extLst>
              <a:ext uri="{FF2B5EF4-FFF2-40B4-BE49-F238E27FC236}">
                <a16:creationId xmlns:a16="http://schemas.microsoft.com/office/drawing/2014/main" id="{609B2B9F-35E9-4A4A-8B8A-F6B5674EE871}"/>
              </a:ext>
            </a:extLst>
          </p:cNvPr>
          <p:cNvPicPr>
            <a:picLocks noChangeAspect="1"/>
          </p:cNvPicPr>
          <p:nvPr/>
        </p:nvPicPr>
        <p:blipFill>
          <a:blip r:embed="rId2"/>
          <a:stretch>
            <a:fillRect/>
          </a:stretch>
        </p:blipFill>
        <p:spPr>
          <a:xfrm>
            <a:off x="609600" y="3317631"/>
            <a:ext cx="7296443" cy="2990850"/>
          </a:xfrm>
          <a:prstGeom prst="rect">
            <a:avLst/>
          </a:prstGeom>
        </p:spPr>
      </p:pic>
    </p:spTree>
    <p:extLst>
      <p:ext uri="{BB962C8B-B14F-4D97-AF65-F5344CB8AC3E}">
        <p14:creationId xmlns:p14="http://schemas.microsoft.com/office/powerpoint/2010/main" val="42949155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To Reflect</a:t>
            </a:r>
          </a:p>
        </p:txBody>
      </p:sp>
      <p:pic>
        <p:nvPicPr>
          <p:cNvPr id="4" name="Content Placeholder 3"/>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4958862" y="2039815"/>
            <a:ext cx="1360339" cy="1492139"/>
          </a:xfrm>
        </p:spPr>
      </p:pic>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024553" y="2039815"/>
            <a:ext cx="1395047" cy="1492139"/>
          </a:xfrm>
          <a:prstGeom prst="rect">
            <a:avLst/>
          </a:prstGeom>
        </p:spPr>
      </p:pic>
      <p:sp>
        <p:nvSpPr>
          <p:cNvPr id="6" name="Rectangle 5"/>
          <p:cNvSpPr/>
          <p:nvPr/>
        </p:nvSpPr>
        <p:spPr>
          <a:xfrm>
            <a:off x="539262" y="1720840"/>
            <a:ext cx="8229600" cy="5175776"/>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pPr>
              <a:spcBef>
                <a:spcPts val="800"/>
              </a:spcBef>
            </a:pPr>
            <a:r>
              <a:rPr lang="en-US" sz="2000" b="1" dirty="0"/>
              <a:t>Trainees to reflect the following topics before proceeding.</a:t>
            </a:r>
          </a:p>
          <a:p>
            <a:pPr>
              <a:buFont typeface="Wingdings" panose="05000000000000000000" pitchFamily="2" charset="2"/>
              <a:buChar char="§"/>
            </a:pPr>
            <a:r>
              <a:rPr lang="en-US" altLang="zh-CN" dirty="0">
                <a:latin typeface="Arial" panose="020B0604020202020204" pitchFamily="34" charset="0"/>
                <a:sym typeface="Arial" panose="020B0604020202020204" pitchFamily="34" charset="0"/>
              </a:rPr>
              <a:t>  What is an Exception?</a:t>
            </a:r>
          </a:p>
          <a:p>
            <a:pPr>
              <a:buFont typeface="Wingdings" panose="05000000000000000000" pitchFamily="2" charset="2"/>
              <a:buChar char="§"/>
            </a:pPr>
            <a:r>
              <a:rPr lang="en-US" altLang="zh-CN" dirty="0">
                <a:latin typeface="Arial" panose="020B0604020202020204" pitchFamily="34" charset="0"/>
                <a:sym typeface="Arial" panose="020B0604020202020204" pitchFamily="34" charset="0"/>
              </a:rPr>
              <a:t>  What are the types of Exceptions?</a:t>
            </a:r>
          </a:p>
          <a:p>
            <a:pPr>
              <a:buFont typeface="Wingdings" panose="05000000000000000000" pitchFamily="2" charset="2"/>
              <a:buChar char="§"/>
            </a:pPr>
            <a:r>
              <a:rPr lang="en-US" altLang="zh-CN" dirty="0">
                <a:latin typeface="Arial" panose="020B0604020202020204" pitchFamily="34" charset="0"/>
                <a:sym typeface="Arial" panose="020B0604020202020204" pitchFamily="34" charset="0"/>
              </a:rPr>
              <a:t>  What is an exception handler?</a:t>
            </a:r>
          </a:p>
          <a:p>
            <a:pPr>
              <a:buFont typeface="Wingdings" panose="05000000000000000000" pitchFamily="2" charset="2"/>
              <a:buChar char="§"/>
            </a:pPr>
            <a:r>
              <a:rPr lang="en-US" altLang="zh-CN" dirty="0">
                <a:latin typeface="Arial" panose="020B0604020202020204" pitchFamily="34" charset="0"/>
                <a:sym typeface="Arial" panose="020B0604020202020204" pitchFamily="34" charset="0"/>
              </a:rPr>
              <a:t>  What are techniques of Handling Exceptions?</a:t>
            </a:r>
          </a:p>
          <a:p>
            <a:pPr>
              <a:buFont typeface="Wingdings" panose="05000000000000000000" pitchFamily="2" charset="2"/>
              <a:buChar char="§"/>
            </a:pPr>
            <a:r>
              <a:rPr lang="en-US" altLang="zh-CN" dirty="0">
                <a:latin typeface="Arial" panose="020B0604020202020204" pitchFamily="34" charset="0"/>
                <a:sym typeface="Arial" panose="020B0604020202020204" pitchFamily="34" charset="0"/>
              </a:rPr>
              <a:t>  Can I have a try block alone?</a:t>
            </a:r>
          </a:p>
          <a:p>
            <a:pPr>
              <a:buFont typeface="Wingdings" panose="05000000000000000000" pitchFamily="2" charset="2"/>
              <a:buChar char="§"/>
            </a:pPr>
            <a:r>
              <a:rPr lang="en-US" altLang="zh-CN" dirty="0">
                <a:latin typeface="Arial" panose="020B0604020202020204" pitchFamily="34" charset="0"/>
                <a:sym typeface="Arial" panose="020B0604020202020204" pitchFamily="34" charset="0"/>
              </a:rPr>
              <a:t>  Where will I use finally block?</a:t>
            </a:r>
          </a:p>
          <a:p>
            <a:pPr>
              <a:buFont typeface="Wingdings" panose="05000000000000000000" pitchFamily="2" charset="2"/>
              <a:buChar char="§"/>
            </a:pPr>
            <a:r>
              <a:rPr lang="en-US" altLang="zh-CN" dirty="0">
                <a:latin typeface="Arial" panose="020B0604020202020204" pitchFamily="34" charset="0"/>
                <a:sym typeface="Arial" panose="020B0604020202020204" pitchFamily="34" charset="0"/>
              </a:rPr>
              <a:t>  What is the keyword used to manually throw the exception?</a:t>
            </a:r>
            <a:endParaRPr lang="en-US" altLang="zh-CN" dirty="0"/>
          </a:p>
          <a:p>
            <a:pPr marL="225425" indent="-225425">
              <a:lnSpc>
                <a:spcPct val="150000"/>
              </a:lnSpc>
              <a:buFont typeface="Wingdings" panose="05000000000000000000" pitchFamily="2" charset="2"/>
              <a:buChar char="§"/>
            </a:pPr>
            <a:endParaRPr lang="en-US" altLang="zh-CN" dirty="0">
              <a:latin typeface="Arial" panose="020B0604020202020204" pitchFamily="34" charset="0"/>
              <a:sym typeface="Arial" panose="020B0604020202020204" pitchFamily="34" charset="0"/>
            </a:endParaRPr>
          </a:p>
          <a:p>
            <a:pPr>
              <a:spcBef>
                <a:spcPts val="800"/>
              </a:spcBef>
              <a:buFont typeface="Wingdings" panose="05000000000000000000" pitchFamily="2" charset="2"/>
              <a:buChar char="§"/>
            </a:pPr>
            <a:endParaRPr lang="en-US" altLang="zh-CN" dirty="0"/>
          </a:p>
        </p:txBody>
      </p:sp>
    </p:spTree>
    <p:extLst>
      <p:ext uri="{BB962C8B-B14F-4D97-AF65-F5344CB8AC3E}">
        <p14:creationId xmlns:p14="http://schemas.microsoft.com/office/powerpoint/2010/main" val="15020902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DB819-4126-4465-9BCF-A1A8C756F7B7}"/>
              </a:ext>
            </a:extLst>
          </p:cNvPr>
          <p:cNvSpPr>
            <a:spLocks noGrp="1"/>
          </p:cNvSpPr>
          <p:nvPr>
            <p:ph type="title"/>
          </p:nvPr>
        </p:nvSpPr>
        <p:spPr/>
        <p:txBody>
          <a:bodyPr/>
          <a:lstStyle/>
          <a:p>
            <a:r>
              <a:rPr lang="en-US" dirty="0"/>
              <a:t>Exception – Case study</a:t>
            </a:r>
          </a:p>
        </p:txBody>
      </p:sp>
      <p:sp>
        <p:nvSpPr>
          <p:cNvPr id="3" name="Content Placeholder 2">
            <a:extLst>
              <a:ext uri="{FF2B5EF4-FFF2-40B4-BE49-F238E27FC236}">
                <a16:creationId xmlns:a16="http://schemas.microsoft.com/office/drawing/2014/main" id="{43612F90-1C25-4BB6-AF05-100F6262A832}"/>
              </a:ext>
            </a:extLst>
          </p:cNvPr>
          <p:cNvSpPr>
            <a:spLocks noGrp="1"/>
          </p:cNvSpPr>
          <p:nvPr>
            <p:ph idx="1"/>
          </p:nvPr>
        </p:nvSpPr>
        <p:spPr/>
        <p:txBody>
          <a:bodyPr>
            <a:normAutofit/>
          </a:bodyPr>
          <a:lstStyle/>
          <a:p>
            <a:pPr marL="0" indent="0">
              <a:buNone/>
            </a:pPr>
            <a:r>
              <a:rPr lang="en-US" sz="2000" dirty="0"/>
              <a:t>Mr. Hari with problem with development !!!</a:t>
            </a:r>
          </a:p>
          <a:p>
            <a:pPr marL="338138" lvl="1" indent="-225425">
              <a:spcBef>
                <a:spcPts val="1200"/>
              </a:spcBef>
            </a:pPr>
            <a:r>
              <a:rPr lang="en-US" altLang="zh-CN" sz="1800" dirty="0">
                <a:solidFill>
                  <a:srgbClr val="000000"/>
                </a:solidFill>
                <a:ea typeface="MS PGothic" panose="020B0600070205080204" pitchFamily="34" charset="-128"/>
              </a:rPr>
              <a:t>Hari has three classes where each class calls the method in the next class. </a:t>
            </a:r>
          </a:p>
          <a:p>
            <a:pPr marL="338138" lvl="1" indent="-225425">
              <a:spcBef>
                <a:spcPts val="1200"/>
              </a:spcBef>
            </a:pPr>
            <a:r>
              <a:rPr lang="en-US" altLang="zh-CN" sz="1800" dirty="0">
                <a:solidFill>
                  <a:srgbClr val="000000"/>
                </a:solidFill>
                <a:ea typeface="MS PGothic" panose="020B0600070205080204" pitchFamily="34" charset="-128"/>
              </a:rPr>
              <a:t>The third class needs to check if the employee name and employee designation is empty.</a:t>
            </a:r>
          </a:p>
          <a:p>
            <a:pPr marL="338138" lvl="1" indent="-225425">
              <a:spcBef>
                <a:spcPts val="1200"/>
              </a:spcBef>
            </a:pPr>
            <a:r>
              <a:rPr lang="en-US" altLang="zh-CN" sz="1800" dirty="0">
                <a:solidFill>
                  <a:srgbClr val="000000"/>
                </a:solidFill>
                <a:ea typeface="MS PGothic" panose="020B0600070205080204" pitchFamily="34" charset="-128"/>
              </a:rPr>
              <a:t>If the fields are empty then appropriate exception needs to be thrown back to the first class.</a:t>
            </a:r>
          </a:p>
          <a:p>
            <a:pPr marL="338138" lvl="1" indent="-225425">
              <a:spcBef>
                <a:spcPts val="1200"/>
              </a:spcBef>
            </a:pPr>
            <a:r>
              <a:rPr lang="en-US" altLang="zh-CN" sz="1800" dirty="0">
                <a:solidFill>
                  <a:srgbClr val="000000"/>
                </a:solidFill>
                <a:ea typeface="MS PGothic" panose="020B0600070205080204" pitchFamily="34" charset="-128"/>
              </a:rPr>
              <a:t>Tim is confused on which Exception object to throw back since there is no exception object that depicts empty values!!! </a:t>
            </a:r>
          </a:p>
          <a:p>
            <a:pPr marL="338138" lvl="1" indent="-225425">
              <a:spcBef>
                <a:spcPts val="1200"/>
              </a:spcBef>
            </a:pPr>
            <a:r>
              <a:rPr lang="en-US" altLang="zh-CN" sz="1800" dirty="0">
                <a:solidFill>
                  <a:srgbClr val="000000"/>
                </a:solidFill>
                <a:ea typeface="MS PGothic" panose="020B0600070205080204" pitchFamily="34" charset="-128"/>
              </a:rPr>
              <a:t>How does Hari solve this problem?</a:t>
            </a:r>
          </a:p>
          <a:p>
            <a:pPr marL="0" indent="0">
              <a:buNone/>
            </a:pPr>
            <a:endParaRPr lang="en-US" sz="2000" dirty="0"/>
          </a:p>
          <a:p>
            <a:pPr marL="0" indent="0">
              <a:buNone/>
            </a:pPr>
            <a:endParaRPr lang="en-US" sz="2000" dirty="0"/>
          </a:p>
        </p:txBody>
      </p:sp>
      <p:sp>
        <p:nvSpPr>
          <p:cNvPr id="4" name="Explosion 1 7">
            <a:extLst>
              <a:ext uri="{FF2B5EF4-FFF2-40B4-BE49-F238E27FC236}">
                <a16:creationId xmlns:a16="http://schemas.microsoft.com/office/drawing/2014/main" id="{1A1F6BD9-B564-48CA-B4E6-D53D0D4535EF}"/>
              </a:ext>
            </a:extLst>
          </p:cNvPr>
          <p:cNvSpPr>
            <a:spLocks noChangeArrowheads="1"/>
          </p:cNvSpPr>
          <p:nvPr/>
        </p:nvSpPr>
        <p:spPr bwMode="auto">
          <a:xfrm>
            <a:off x="4546688" y="4283612"/>
            <a:ext cx="3120203" cy="2032782"/>
          </a:xfrm>
          <a:prstGeom prst="irregularSeal1">
            <a:avLst/>
          </a:prstGeom>
          <a:gradFill rotWithShape="1">
            <a:gsLst>
              <a:gs pos="0">
                <a:srgbClr val="D9FDA5"/>
              </a:gs>
              <a:gs pos="34999">
                <a:srgbClr val="E3FEBF"/>
              </a:gs>
              <a:gs pos="100000">
                <a:srgbClr val="F4FEE6"/>
              </a:gs>
            </a:gsLst>
            <a:lin ang="16200000" scaled="1"/>
          </a:gradFill>
          <a:ln w="9525">
            <a:solidFill>
              <a:srgbClr val="9BBB59"/>
            </a:solidFill>
            <a:miter lim="800000"/>
            <a:headEnd/>
            <a:tailEnd/>
          </a:ln>
        </p:spPr>
        <p:txBody>
          <a:bodyPr anchor="ct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a:solidFill>
                  <a:srgbClr val="000000"/>
                </a:solidFill>
                <a:latin typeface="Calibri" panose="020F0502020204030204" pitchFamily="34" charset="0"/>
                <a:sym typeface="Calibri" panose="020F0502020204030204" pitchFamily="34" charset="0"/>
              </a:rPr>
              <a:t>Using custom Exceptions</a:t>
            </a:r>
          </a:p>
        </p:txBody>
      </p:sp>
    </p:spTree>
    <p:extLst>
      <p:ext uri="{BB962C8B-B14F-4D97-AF65-F5344CB8AC3E}">
        <p14:creationId xmlns:p14="http://schemas.microsoft.com/office/powerpoint/2010/main" val="2313536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8BBFB-D4EC-40FF-AAB3-F8C0849236F9}"/>
              </a:ext>
            </a:extLst>
          </p:cNvPr>
          <p:cNvSpPr>
            <a:spLocks noGrp="1"/>
          </p:cNvSpPr>
          <p:nvPr>
            <p:ph type="title"/>
          </p:nvPr>
        </p:nvSpPr>
        <p:spPr/>
        <p:txBody>
          <a:bodyPr/>
          <a:lstStyle/>
          <a:p>
            <a:r>
              <a:rPr lang="en-US" dirty="0"/>
              <a:t>User defined exception</a:t>
            </a:r>
          </a:p>
        </p:txBody>
      </p:sp>
      <p:sp>
        <p:nvSpPr>
          <p:cNvPr id="3" name="Content Placeholder 2">
            <a:extLst>
              <a:ext uri="{FF2B5EF4-FFF2-40B4-BE49-F238E27FC236}">
                <a16:creationId xmlns:a16="http://schemas.microsoft.com/office/drawing/2014/main" id="{293BAF9E-45D7-4D50-82E6-E90B4C4236D6}"/>
              </a:ext>
            </a:extLst>
          </p:cNvPr>
          <p:cNvSpPr>
            <a:spLocks noGrp="1"/>
          </p:cNvSpPr>
          <p:nvPr>
            <p:ph idx="1"/>
          </p:nvPr>
        </p:nvSpPr>
        <p:spPr>
          <a:xfrm>
            <a:off x="406580" y="1642743"/>
            <a:ext cx="8280219" cy="3280950"/>
          </a:xfrm>
        </p:spPr>
        <p:txBody>
          <a:bodyPr>
            <a:normAutofit/>
          </a:bodyPr>
          <a:lstStyle/>
          <a:p>
            <a:pPr marL="0" indent="0">
              <a:spcBef>
                <a:spcPts val="1200"/>
              </a:spcBef>
              <a:buNone/>
            </a:pPr>
            <a:r>
              <a:rPr lang="en-US" altLang="en-US" sz="1800" b="1" i="1" dirty="0">
                <a:solidFill>
                  <a:srgbClr val="000000"/>
                </a:solidFill>
              </a:rPr>
              <a:t>User Defined Exceptions</a:t>
            </a:r>
            <a:r>
              <a:rPr lang="en-US" altLang="en-US" sz="1800" i="1" dirty="0">
                <a:solidFill>
                  <a:srgbClr val="000000"/>
                </a:solidFill>
              </a:rPr>
              <a:t> </a:t>
            </a:r>
            <a:r>
              <a:rPr lang="en-US" altLang="en-US" sz="1800" dirty="0">
                <a:solidFill>
                  <a:srgbClr val="000000"/>
                </a:solidFill>
              </a:rPr>
              <a:t>are custom exceptions which are created by programmers to handle the various application specific errors.</a:t>
            </a:r>
          </a:p>
          <a:p>
            <a:pPr marL="0" indent="0">
              <a:spcBef>
                <a:spcPts val="1200"/>
              </a:spcBef>
              <a:buNone/>
            </a:pPr>
            <a:r>
              <a:rPr lang="en-US" altLang="en-US" sz="1800" b="1" dirty="0">
                <a:solidFill>
                  <a:srgbClr val="000000"/>
                </a:solidFill>
              </a:rPr>
              <a:t>Example:</a:t>
            </a:r>
            <a:r>
              <a:rPr lang="en-US" altLang="en-US" sz="1800" dirty="0">
                <a:solidFill>
                  <a:srgbClr val="000000"/>
                </a:solidFill>
              </a:rPr>
              <a:t> In a banking application the developers can create the following exceptions in the specified scenario,</a:t>
            </a:r>
          </a:p>
          <a:p>
            <a:pPr>
              <a:spcBef>
                <a:spcPts val="1200"/>
              </a:spcBef>
            </a:pPr>
            <a:r>
              <a:rPr lang="en-US" altLang="en-US" sz="1800" b="1" i="1" dirty="0" err="1">
                <a:solidFill>
                  <a:srgbClr val="000000"/>
                </a:solidFill>
              </a:rPr>
              <a:t>InvalidAccountNumberException</a:t>
            </a:r>
            <a:r>
              <a:rPr lang="en-US" altLang="en-US" sz="1800" i="1" dirty="0">
                <a:solidFill>
                  <a:srgbClr val="000000"/>
                </a:solidFill>
              </a:rPr>
              <a:t> - </a:t>
            </a:r>
            <a:r>
              <a:rPr lang="en-US" altLang="en-US" sz="1800" dirty="0">
                <a:solidFill>
                  <a:srgbClr val="000000"/>
                </a:solidFill>
              </a:rPr>
              <a:t> Thrown when the account number entered by the user is wrong.</a:t>
            </a:r>
          </a:p>
          <a:p>
            <a:pPr>
              <a:spcBef>
                <a:spcPts val="1200"/>
              </a:spcBef>
            </a:pPr>
            <a:r>
              <a:rPr lang="en-US" altLang="en-US" sz="1800" b="1" i="1" dirty="0" err="1">
                <a:solidFill>
                  <a:srgbClr val="000000"/>
                </a:solidFill>
              </a:rPr>
              <a:t>AccountInactiveException</a:t>
            </a:r>
            <a:r>
              <a:rPr lang="en-US" altLang="en-US" sz="1800" i="1" dirty="0">
                <a:solidFill>
                  <a:srgbClr val="000000"/>
                </a:solidFill>
              </a:rPr>
              <a:t> – </a:t>
            </a:r>
            <a:r>
              <a:rPr lang="en-US" altLang="en-US" sz="1800" dirty="0">
                <a:solidFill>
                  <a:srgbClr val="000000"/>
                </a:solidFill>
              </a:rPr>
              <a:t>Exception thrown when User trying to operate an account which has become inactive.</a:t>
            </a:r>
          </a:p>
          <a:p>
            <a:pPr>
              <a:spcBef>
                <a:spcPts val="1200"/>
              </a:spcBef>
            </a:pPr>
            <a:r>
              <a:rPr lang="en-US" altLang="en-US" sz="1800" b="1" i="1" dirty="0" err="1">
                <a:solidFill>
                  <a:srgbClr val="000000"/>
                </a:solidFill>
              </a:rPr>
              <a:t>InsufficientFundException</a:t>
            </a:r>
            <a:r>
              <a:rPr lang="en-US" altLang="en-US" sz="1800" i="1" dirty="0">
                <a:solidFill>
                  <a:srgbClr val="000000"/>
                </a:solidFill>
              </a:rPr>
              <a:t> - </a:t>
            </a:r>
            <a:r>
              <a:rPr lang="en-US" altLang="en-US" sz="1800" dirty="0">
                <a:solidFill>
                  <a:srgbClr val="000000"/>
                </a:solidFill>
              </a:rPr>
              <a:t>Exception thrown when user trying to transfer amount with insufficient funds.</a:t>
            </a:r>
          </a:p>
        </p:txBody>
      </p:sp>
    </p:spTree>
    <p:extLst>
      <p:ext uri="{BB962C8B-B14F-4D97-AF65-F5344CB8AC3E}">
        <p14:creationId xmlns:p14="http://schemas.microsoft.com/office/powerpoint/2010/main" val="30738426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16CF6-0F7E-4CD2-9958-DBE4B6D0A5FF}"/>
              </a:ext>
            </a:extLst>
          </p:cNvPr>
          <p:cNvSpPr>
            <a:spLocks noGrp="1"/>
          </p:cNvSpPr>
          <p:nvPr>
            <p:ph type="title"/>
          </p:nvPr>
        </p:nvSpPr>
        <p:spPr/>
        <p:txBody>
          <a:bodyPr/>
          <a:lstStyle/>
          <a:p>
            <a:r>
              <a:rPr lang="en-US" dirty="0"/>
              <a:t>How to create user defined exception</a:t>
            </a:r>
          </a:p>
        </p:txBody>
      </p:sp>
      <p:sp>
        <p:nvSpPr>
          <p:cNvPr id="3" name="Content Placeholder 2">
            <a:extLst>
              <a:ext uri="{FF2B5EF4-FFF2-40B4-BE49-F238E27FC236}">
                <a16:creationId xmlns:a16="http://schemas.microsoft.com/office/drawing/2014/main" id="{A6B24DD3-E3A9-4635-A656-E402753CDF7A}"/>
              </a:ext>
            </a:extLst>
          </p:cNvPr>
          <p:cNvSpPr>
            <a:spLocks noGrp="1"/>
          </p:cNvSpPr>
          <p:nvPr>
            <p:ph idx="1"/>
          </p:nvPr>
        </p:nvSpPr>
        <p:spPr>
          <a:xfrm>
            <a:off x="431890" y="1656055"/>
            <a:ext cx="8280219" cy="4392297"/>
          </a:xfrm>
        </p:spPr>
        <p:txBody>
          <a:bodyPr>
            <a:normAutofit/>
          </a:bodyPr>
          <a:lstStyle/>
          <a:p>
            <a:pPr marL="0" indent="0">
              <a:spcBef>
                <a:spcPts val="600"/>
              </a:spcBef>
              <a:buNone/>
            </a:pPr>
            <a:r>
              <a:rPr lang="en-US" altLang="en-US" sz="1800" dirty="0">
                <a:solidFill>
                  <a:srgbClr val="000000"/>
                </a:solidFill>
              </a:rPr>
              <a:t>Step 1: Create a Java class which extends the Exception class. </a:t>
            </a:r>
          </a:p>
          <a:p>
            <a:pPr marL="0" indent="0">
              <a:spcBef>
                <a:spcPts val="600"/>
              </a:spcBef>
              <a:buNone/>
            </a:pPr>
            <a:r>
              <a:rPr lang="en-US" altLang="en-US" sz="1800" dirty="0">
                <a:solidFill>
                  <a:srgbClr val="000000"/>
                </a:solidFill>
              </a:rPr>
              <a:t>Step 2: Override the necessary constructors.</a:t>
            </a:r>
          </a:p>
          <a:p>
            <a:pPr marL="0" indent="0">
              <a:buNone/>
            </a:pPr>
            <a:r>
              <a:rPr lang="en-US" altLang="en-US" sz="1800" b="1" dirty="0">
                <a:solidFill>
                  <a:srgbClr val="000000"/>
                </a:solidFill>
              </a:rPr>
              <a:t>Scenario:</a:t>
            </a:r>
            <a:r>
              <a:rPr lang="en-US" altLang="en-US" sz="1800" dirty="0">
                <a:solidFill>
                  <a:srgbClr val="000000"/>
                </a:solidFill>
              </a:rPr>
              <a:t> Assume an application has a business logic of validating the age entered by the user, the programmer may create a user defined exception named “InvalidAgeException” and throw it when the validation fails.</a:t>
            </a:r>
          </a:p>
          <a:p>
            <a:pPr marL="0" indent="0">
              <a:buNone/>
            </a:pPr>
            <a:endParaRPr lang="en-US" sz="1800" dirty="0"/>
          </a:p>
        </p:txBody>
      </p:sp>
      <p:sp>
        <p:nvSpPr>
          <p:cNvPr id="4" name="Line Callout 1 8">
            <a:extLst>
              <a:ext uri="{FF2B5EF4-FFF2-40B4-BE49-F238E27FC236}">
                <a16:creationId xmlns:a16="http://schemas.microsoft.com/office/drawing/2014/main" id="{C55D9925-0782-4431-A4B5-403DA0B55E3C}"/>
              </a:ext>
            </a:extLst>
          </p:cNvPr>
          <p:cNvSpPr>
            <a:spLocks/>
          </p:cNvSpPr>
          <p:nvPr/>
        </p:nvSpPr>
        <p:spPr bwMode="auto">
          <a:xfrm>
            <a:off x="6934200" y="3123028"/>
            <a:ext cx="2018714" cy="729176"/>
          </a:xfrm>
          <a:prstGeom prst="borderCallout1">
            <a:avLst>
              <a:gd name="adj1" fmla="val 48902"/>
              <a:gd name="adj2" fmla="val -3251"/>
              <a:gd name="adj3" fmla="val 55065"/>
              <a:gd name="adj4" fmla="val -17234"/>
            </a:avLst>
          </a:prstGeom>
          <a:solidFill>
            <a:srgbClr val="FFCCCC"/>
          </a:solidFill>
          <a:ln w="9525">
            <a:solidFill>
              <a:schemeClr val="tx1"/>
            </a:solidFill>
            <a:miter lim="800000"/>
            <a:headEnd/>
            <a:tailEnd/>
          </a:ln>
        </p:spPr>
        <p:txBody>
          <a:bodyP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eaLnBrk="1" hangingPunct="1"/>
            <a:r>
              <a:rPr lang="en-US" altLang="en-US" sz="1400" i="1" dirty="0"/>
              <a:t>Step 1:</a:t>
            </a:r>
            <a:r>
              <a:rPr lang="en-US" altLang="en-US" sz="1400" b="0" i="1" dirty="0"/>
              <a:t> Create a java class extending Exception</a:t>
            </a:r>
          </a:p>
        </p:txBody>
      </p:sp>
      <p:sp>
        <p:nvSpPr>
          <p:cNvPr id="5" name="Rounded Rectangle 9">
            <a:extLst>
              <a:ext uri="{FF2B5EF4-FFF2-40B4-BE49-F238E27FC236}">
                <a16:creationId xmlns:a16="http://schemas.microsoft.com/office/drawing/2014/main" id="{32C3F0B8-DDED-4470-9AFD-5B362005BFF8}"/>
              </a:ext>
            </a:extLst>
          </p:cNvPr>
          <p:cNvSpPr>
            <a:spLocks/>
          </p:cNvSpPr>
          <p:nvPr/>
        </p:nvSpPr>
        <p:spPr bwMode="auto">
          <a:xfrm>
            <a:off x="6934200" y="4514452"/>
            <a:ext cx="2018714" cy="859406"/>
          </a:xfrm>
          <a:prstGeom prst="roundRect">
            <a:avLst>
              <a:gd name="adj" fmla="val 5209"/>
            </a:avLst>
          </a:prstGeom>
          <a:solidFill>
            <a:srgbClr val="FFCCCC"/>
          </a:solidFill>
          <a:ln w="9525">
            <a:solidFill>
              <a:schemeClr val="tx1"/>
            </a:solidFill>
            <a:round/>
            <a:headEnd/>
            <a:tailEnd/>
          </a:ln>
        </p:spPr>
        <p:txBody>
          <a:bodyP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eaLnBrk="1" hangingPunct="1"/>
            <a:r>
              <a:rPr lang="en-US" altLang="en-US" sz="1600" i="1" dirty="0"/>
              <a:t>Step 2: </a:t>
            </a:r>
            <a:r>
              <a:rPr lang="en-US" altLang="en-US" sz="1600" b="0" i="1" dirty="0"/>
              <a:t>Override the necessary constructors.</a:t>
            </a:r>
          </a:p>
        </p:txBody>
      </p:sp>
      <p:sp>
        <p:nvSpPr>
          <p:cNvPr id="6" name="Right Brace 10">
            <a:extLst>
              <a:ext uri="{FF2B5EF4-FFF2-40B4-BE49-F238E27FC236}">
                <a16:creationId xmlns:a16="http://schemas.microsoft.com/office/drawing/2014/main" id="{011ABA74-CC75-4A64-872A-824772EF565D}"/>
              </a:ext>
            </a:extLst>
          </p:cNvPr>
          <p:cNvSpPr>
            <a:spLocks/>
          </p:cNvSpPr>
          <p:nvPr/>
        </p:nvSpPr>
        <p:spPr bwMode="auto">
          <a:xfrm>
            <a:off x="6508654" y="3852204"/>
            <a:ext cx="381000" cy="1999956"/>
          </a:xfrm>
          <a:prstGeom prst="rightBrace">
            <a:avLst>
              <a:gd name="adj1" fmla="val 8000"/>
              <a:gd name="adj2" fmla="val 50000"/>
            </a:avLst>
          </a:prstGeom>
          <a:noFill/>
          <a:ln w="38100">
            <a:solidFill>
              <a:srgbClr val="EA3800"/>
            </a:solidFill>
            <a:round/>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eaLnBrk="1" hangingPunct="1"/>
            <a:endParaRPr lang="en-US" altLang="en-US" b="0" i="1"/>
          </a:p>
        </p:txBody>
      </p:sp>
      <p:pic>
        <p:nvPicPr>
          <p:cNvPr id="7" name="Picture 2">
            <a:extLst>
              <a:ext uri="{FF2B5EF4-FFF2-40B4-BE49-F238E27FC236}">
                <a16:creationId xmlns:a16="http://schemas.microsoft.com/office/drawing/2014/main" id="{5FC39104-28C7-4B4B-B8C7-8E9D96B4C4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3505200"/>
            <a:ext cx="60706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743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p:cBhvr>
                                        <p:cTn id="12" dur="500"/>
                                        <p:tgtEl>
                                          <p:spTgt spid="6"/>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P spid="5" grpId="0" bldLvl="0" animBg="1" autoUpdateAnimBg="0"/>
      <p:bldP spid="6" grpId="0" bldLvl="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41E0-55FA-4263-8B3B-4D27AAC527BA}"/>
              </a:ext>
            </a:extLst>
          </p:cNvPr>
          <p:cNvSpPr>
            <a:spLocks noGrp="1"/>
          </p:cNvSpPr>
          <p:nvPr>
            <p:ph type="title"/>
          </p:nvPr>
        </p:nvSpPr>
        <p:spPr/>
        <p:txBody>
          <a:bodyPr/>
          <a:lstStyle/>
          <a:p>
            <a:r>
              <a:rPr lang="en-US" dirty="0"/>
              <a:t>How can you throw the exception?</a:t>
            </a:r>
          </a:p>
        </p:txBody>
      </p:sp>
      <p:sp>
        <p:nvSpPr>
          <p:cNvPr id="3" name="Content Placeholder 2">
            <a:extLst>
              <a:ext uri="{FF2B5EF4-FFF2-40B4-BE49-F238E27FC236}">
                <a16:creationId xmlns:a16="http://schemas.microsoft.com/office/drawing/2014/main" id="{8C0374C8-3E73-4636-BD80-7B4422ADB2F9}"/>
              </a:ext>
            </a:extLst>
          </p:cNvPr>
          <p:cNvSpPr>
            <a:spLocks noGrp="1"/>
          </p:cNvSpPr>
          <p:nvPr>
            <p:ph idx="1"/>
          </p:nvPr>
        </p:nvSpPr>
        <p:spPr/>
        <p:txBody>
          <a:bodyPr>
            <a:normAutofit/>
          </a:bodyPr>
          <a:lstStyle/>
          <a:p>
            <a:pPr marL="0" indent="0">
              <a:buNone/>
            </a:pPr>
            <a:r>
              <a:rPr lang="en-US" altLang="en-US" sz="1800" dirty="0">
                <a:solidFill>
                  <a:srgbClr val="000000"/>
                </a:solidFill>
              </a:rPr>
              <a:t>Assume in the application if the user age is &lt; 18 he should not be allowed to register in the site.</a:t>
            </a:r>
          </a:p>
          <a:p>
            <a:pPr marL="0" indent="0">
              <a:buNone/>
            </a:pPr>
            <a:endParaRPr lang="en-US" sz="1800" dirty="0"/>
          </a:p>
        </p:txBody>
      </p:sp>
      <p:sp>
        <p:nvSpPr>
          <p:cNvPr id="4" name="TextBox 8">
            <a:extLst>
              <a:ext uri="{FF2B5EF4-FFF2-40B4-BE49-F238E27FC236}">
                <a16:creationId xmlns:a16="http://schemas.microsoft.com/office/drawing/2014/main" id="{C0FE6BDE-AF00-4247-9FE7-3CDF1034DF8A}"/>
              </a:ext>
            </a:extLst>
          </p:cNvPr>
          <p:cNvSpPr>
            <a:spLocks noChangeArrowheads="1"/>
          </p:cNvSpPr>
          <p:nvPr/>
        </p:nvSpPr>
        <p:spPr bwMode="auto">
          <a:xfrm>
            <a:off x="633046" y="2504045"/>
            <a:ext cx="7849772" cy="2862322"/>
          </a:xfrm>
          <a:prstGeom prst="rect">
            <a:avLst/>
          </a:prstGeom>
          <a:gradFill rotWithShape="1">
            <a:gsLst>
              <a:gs pos="0">
                <a:srgbClr val="A3C2FF"/>
              </a:gs>
              <a:gs pos="34999">
                <a:srgbClr val="BDD5FF"/>
              </a:gs>
              <a:gs pos="100000">
                <a:srgbClr val="E5EEFF"/>
              </a:gs>
            </a:gsLst>
            <a:lin ang="16200000" scaled="1"/>
          </a:gradFill>
          <a:ln w="9525">
            <a:solidFill>
              <a:schemeClr val="accent1"/>
            </a:solidFill>
            <a:miter lim="800000"/>
            <a:headEnd/>
            <a:tailEnd/>
          </a:ln>
        </p:spPr>
        <p:txBody>
          <a:bodyPr wrap="square">
            <a:spAutoFit/>
          </a:bodyPr>
          <a:lstStyle>
            <a:lvl1pPr marL="463550" indent="-122238">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463550" indent="27305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968375" indent="-53975">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dirty="0">
                <a:solidFill>
                  <a:srgbClr val="000000"/>
                </a:solidFill>
                <a:latin typeface="Calibri" panose="020F0502020204030204" pitchFamily="34" charset="0"/>
                <a:sym typeface="Calibri" panose="020F0502020204030204" pitchFamily="34" charset="0"/>
              </a:rPr>
              <a:t>public void </a:t>
            </a:r>
            <a:r>
              <a:rPr lang="en-US" altLang="en-US" dirty="0" err="1">
                <a:solidFill>
                  <a:srgbClr val="000000"/>
                </a:solidFill>
                <a:latin typeface="Calibri" panose="020F0502020204030204" pitchFamily="34" charset="0"/>
                <a:sym typeface="Calibri" panose="020F0502020204030204" pitchFamily="34" charset="0"/>
              </a:rPr>
              <a:t>registerProfile</a:t>
            </a:r>
            <a:r>
              <a:rPr lang="en-US" altLang="en-US" dirty="0">
                <a:solidFill>
                  <a:srgbClr val="000000"/>
                </a:solidFill>
                <a:latin typeface="Calibri" panose="020F0502020204030204" pitchFamily="34" charset="0"/>
                <a:sym typeface="Calibri" panose="020F0502020204030204" pitchFamily="34" charset="0"/>
              </a:rPr>
              <a:t>() throws </a:t>
            </a:r>
            <a:r>
              <a:rPr lang="en-US" altLang="en-US" dirty="0" err="1">
                <a:solidFill>
                  <a:srgbClr val="C00000"/>
                </a:solidFill>
                <a:latin typeface="Calibri" panose="020F0502020204030204" pitchFamily="34" charset="0"/>
                <a:sym typeface="Calibri" panose="020F0502020204030204" pitchFamily="34" charset="0"/>
              </a:rPr>
              <a:t>AgeValidationException</a:t>
            </a:r>
            <a:endParaRPr lang="en-US" altLang="en-US" dirty="0">
              <a:solidFill>
                <a:srgbClr val="000000"/>
              </a:solidFill>
              <a:latin typeface="Calibri" panose="020F0502020204030204" pitchFamily="34" charset="0"/>
              <a:sym typeface="Calibri" panose="020F0502020204030204" pitchFamily="34" charset="0"/>
            </a:endParaRPr>
          </a:p>
          <a:p>
            <a:r>
              <a:rPr lang="en-US" altLang="en-US" dirty="0">
                <a:solidFill>
                  <a:srgbClr val="000000"/>
                </a:solidFill>
                <a:latin typeface="Calibri" panose="020F0502020204030204" pitchFamily="34" charset="0"/>
                <a:sym typeface="Calibri" panose="020F0502020204030204" pitchFamily="34" charset="0"/>
              </a:rPr>
              <a:t>{</a:t>
            </a:r>
          </a:p>
          <a:p>
            <a:r>
              <a:rPr lang="en-US" altLang="en-US" dirty="0">
                <a:solidFill>
                  <a:srgbClr val="000000"/>
                </a:solidFill>
                <a:latin typeface="Calibri" panose="020F0502020204030204" pitchFamily="34" charset="0"/>
                <a:sym typeface="Calibri" panose="020F0502020204030204" pitchFamily="34" charset="0"/>
              </a:rPr>
              <a:t>     try{</a:t>
            </a:r>
          </a:p>
          <a:p>
            <a:pPr lvl="1"/>
            <a:r>
              <a:rPr lang="en-US" altLang="en-US" dirty="0">
                <a:solidFill>
                  <a:srgbClr val="000000"/>
                </a:solidFill>
                <a:latin typeface="Calibri" panose="020F0502020204030204" pitchFamily="34" charset="0"/>
                <a:sym typeface="Calibri" panose="020F0502020204030204" pitchFamily="34" charset="0"/>
              </a:rPr>
              <a:t>   if(age&lt; 18){</a:t>
            </a:r>
          </a:p>
          <a:p>
            <a:pPr lvl="2"/>
            <a:r>
              <a:rPr lang="en-US" altLang="en-US" dirty="0">
                <a:solidFill>
                  <a:srgbClr val="0070C0"/>
                </a:solidFill>
                <a:latin typeface="Calibri" panose="020F0502020204030204" pitchFamily="34" charset="0"/>
                <a:sym typeface="Calibri" panose="020F0502020204030204" pitchFamily="34" charset="0"/>
              </a:rPr>
              <a:t>    throw new </a:t>
            </a:r>
            <a:r>
              <a:rPr lang="en-US" altLang="en-US" dirty="0" err="1">
                <a:solidFill>
                  <a:srgbClr val="C00000"/>
                </a:solidFill>
                <a:latin typeface="Calibri" panose="020F0502020204030204" pitchFamily="34" charset="0"/>
                <a:sym typeface="Calibri" panose="020F0502020204030204" pitchFamily="34" charset="0"/>
              </a:rPr>
              <a:t>AgeValidationException</a:t>
            </a:r>
            <a:r>
              <a:rPr lang="en-US" altLang="en-US" dirty="0">
                <a:solidFill>
                  <a:srgbClr val="000000"/>
                </a:solidFill>
                <a:latin typeface="Calibri" panose="020F0502020204030204" pitchFamily="34" charset="0"/>
                <a:sym typeface="Calibri" panose="020F0502020204030204" pitchFamily="34" charset="0"/>
              </a:rPr>
              <a:t>(“</a:t>
            </a:r>
            <a:r>
              <a:rPr lang="en-US" altLang="en-US" dirty="0">
                <a:solidFill>
                  <a:srgbClr val="00B050"/>
                </a:solidFill>
                <a:latin typeface="Calibri" panose="020F0502020204030204" pitchFamily="34" charset="0"/>
                <a:sym typeface="Calibri" panose="020F0502020204030204" pitchFamily="34" charset="0"/>
              </a:rPr>
              <a:t>User Age is not eligible</a:t>
            </a:r>
            <a:r>
              <a:rPr lang="en-US" altLang="en-US" dirty="0">
                <a:solidFill>
                  <a:srgbClr val="000000"/>
                </a:solidFill>
                <a:latin typeface="Calibri" panose="020F0502020204030204" pitchFamily="34" charset="0"/>
                <a:sym typeface="Calibri" panose="020F0502020204030204" pitchFamily="34" charset="0"/>
              </a:rPr>
              <a:t>”);</a:t>
            </a:r>
          </a:p>
          <a:p>
            <a:pPr lvl="1"/>
            <a:r>
              <a:rPr lang="en-US" altLang="en-US" dirty="0">
                <a:solidFill>
                  <a:srgbClr val="000000"/>
                </a:solidFill>
                <a:latin typeface="Calibri" panose="020F0502020204030204" pitchFamily="34" charset="0"/>
                <a:sym typeface="Calibri" panose="020F0502020204030204" pitchFamily="34" charset="0"/>
              </a:rPr>
              <a:t>   }</a:t>
            </a:r>
          </a:p>
          <a:p>
            <a:r>
              <a:rPr lang="en-US" altLang="en-US" dirty="0">
                <a:solidFill>
                  <a:srgbClr val="000000"/>
                </a:solidFill>
                <a:latin typeface="Calibri" panose="020F0502020204030204" pitchFamily="34" charset="0"/>
                <a:sym typeface="Calibri" panose="020F0502020204030204" pitchFamily="34" charset="0"/>
              </a:rPr>
              <a:t>     }</a:t>
            </a:r>
          </a:p>
          <a:p>
            <a:r>
              <a:rPr lang="en-US" altLang="en-US" dirty="0">
                <a:solidFill>
                  <a:srgbClr val="000000"/>
                </a:solidFill>
                <a:latin typeface="Calibri" panose="020F0502020204030204" pitchFamily="34" charset="0"/>
                <a:sym typeface="Calibri" panose="020F0502020204030204" pitchFamily="34" charset="0"/>
              </a:rPr>
              <a:t>}</a:t>
            </a:r>
          </a:p>
          <a:p>
            <a:r>
              <a:rPr lang="en-US" altLang="en-US" dirty="0">
                <a:solidFill>
                  <a:srgbClr val="000000"/>
                </a:solidFill>
                <a:latin typeface="Calibri" panose="020F0502020204030204" pitchFamily="34" charset="0"/>
                <a:sym typeface="Calibri" panose="020F0502020204030204" pitchFamily="34" charset="0"/>
              </a:rPr>
              <a:t>NOTE: </a:t>
            </a:r>
            <a:r>
              <a:rPr lang="en-US" altLang="en-US" b="0" dirty="0">
                <a:solidFill>
                  <a:srgbClr val="000000"/>
                </a:solidFill>
                <a:latin typeface="Calibri" panose="020F0502020204030204" pitchFamily="34" charset="0"/>
                <a:sym typeface="Calibri" panose="020F0502020204030204" pitchFamily="34" charset="0"/>
              </a:rPr>
              <a:t>The method throwing the exception should also declare the exception in </a:t>
            </a:r>
            <a:r>
              <a:rPr lang="en-US" altLang="en-US" i="1" dirty="0">
                <a:solidFill>
                  <a:srgbClr val="000000"/>
                </a:solidFill>
                <a:latin typeface="Calibri" panose="020F0502020204030204" pitchFamily="34" charset="0"/>
                <a:sym typeface="Calibri" panose="020F0502020204030204" pitchFamily="34" charset="0"/>
              </a:rPr>
              <a:t>throws</a:t>
            </a:r>
            <a:r>
              <a:rPr lang="en-US" altLang="en-US" b="0" dirty="0">
                <a:solidFill>
                  <a:srgbClr val="000000"/>
                </a:solidFill>
                <a:latin typeface="Calibri" panose="020F0502020204030204" pitchFamily="34" charset="0"/>
                <a:sym typeface="Calibri" panose="020F0502020204030204" pitchFamily="34" charset="0"/>
              </a:rPr>
              <a:t> clause.</a:t>
            </a:r>
          </a:p>
        </p:txBody>
      </p:sp>
    </p:spTree>
    <p:extLst>
      <p:ext uri="{BB962C8B-B14F-4D97-AF65-F5344CB8AC3E}">
        <p14:creationId xmlns:p14="http://schemas.microsoft.com/office/powerpoint/2010/main" val="31247539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99564-678A-47FC-8A2A-FCCF645220F9}"/>
              </a:ext>
            </a:extLst>
          </p:cNvPr>
          <p:cNvSpPr>
            <a:spLocks noGrp="1"/>
          </p:cNvSpPr>
          <p:nvPr>
            <p:ph type="title"/>
          </p:nvPr>
        </p:nvSpPr>
        <p:spPr/>
        <p:txBody>
          <a:bodyPr/>
          <a:lstStyle/>
          <a:p>
            <a:r>
              <a:rPr lang="en-US" dirty="0"/>
              <a:t>Example – User Defined Exception</a:t>
            </a:r>
          </a:p>
        </p:txBody>
      </p:sp>
      <p:sp>
        <p:nvSpPr>
          <p:cNvPr id="3" name="Content Placeholder 2">
            <a:extLst>
              <a:ext uri="{FF2B5EF4-FFF2-40B4-BE49-F238E27FC236}">
                <a16:creationId xmlns:a16="http://schemas.microsoft.com/office/drawing/2014/main" id="{2FF57BAC-A756-4558-A48E-DFD46D7E853F}"/>
              </a:ext>
            </a:extLst>
          </p:cNvPr>
          <p:cNvSpPr>
            <a:spLocks noGrp="1"/>
          </p:cNvSpPr>
          <p:nvPr>
            <p:ph idx="1"/>
          </p:nvPr>
        </p:nvSpPr>
        <p:spPr/>
        <p:txBody>
          <a:bodyPr>
            <a:normAutofit fontScale="92500" lnSpcReduction="10000"/>
          </a:bodyPr>
          <a:lstStyle/>
          <a:p>
            <a:pPr marL="0" indent="0">
              <a:spcBef>
                <a:spcPts val="1200"/>
              </a:spcBef>
              <a:buNone/>
            </a:pPr>
            <a:r>
              <a:rPr lang="en-US" altLang="en-US" sz="1700" dirty="0">
                <a:solidFill>
                  <a:srgbClr val="000000"/>
                </a:solidFill>
              </a:rPr>
              <a:t>After this demo you will be able to create custom Exceptions and understand how to throw them.</a:t>
            </a:r>
          </a:p>
          <a:p>
            <a:pPr marL="0" indent="0">
              <a:spcBef>
                <a:spcPts val="1200"/>
              </a:spcBef>
              <a:buNone/>
            </a:pPr>
            <a:r>
              <a:rPr lang="en-US" altLang="en-US" sz="1700" b="1" dirty="0">
                <a:solidFill>
                  <a:srgbClr val="000000"/>
                </a:solidFill>
              </a:rPr>
              <a:t>Scenario:</a:t>
            </a:r>
            <a:r>
              <a:rPr lang="en-US" altLang="en-US" sz="1700" dirty="0">
                <a:solidFill>
                  <a:srgbClr val="000000"/>
                </a:solidFill>
              </a:rPr>
              <a:t>  A shopping portal provides users to register their profile. During registration the system needs to validate the user age above 18 and should be placed in India. If not the system should throw an appropriate error.</a:t>
            </a:r>
          </a:p>
          <a:p>
            <a:pPr>
              <a:spcBef>
                <a:spcPts val="1200"/>
              </a:spcBef>
              <a:buFont typeface="Calibri" panose="020F0502020204030204" pitchFamily="34" charset="0"/>
              <a:buAutoNum type="arabicPeriod"/>
            </a:pPr>
            <a:r>
              <a:rPr lang="en-US" altLang="en-US" sz="1600" dirty="0">
                <a:solidFill>
                  <a:srgbClr val="000000"/>
                </a:solidFill>
              </a:rPr>
              <a:t>Create a user defined exception classes named “</a:t>
            </a:r>
            <a:r>
              <a:rPr lang="en-US" altLang="en-US" sz="1600" b="1" i="1" dirty="0" err="1">
                <a:solidFill>
                  <a:srgbClr val="000000"/>
                </a:solidFill>
              </a:rPr>
              <a:t>InvalidCountryException</a:t>
            </a:r>
            <a:r>
              <a:rPr lang="en-US" altLang="en-US" sz="1600" dirty="0">
                <a:solidFill>
                  <a:srgbClr val="000000"/>
                </a:solidFill>
              </a:rPr>
              <a:t>”  &amp; “</a:t>
            </a:r>
            <a:r>
              <a:rPr lang="en-US" altLang="en-US" sz="1600" b="1" i="1" dirty="0">
                <a:solidFill>
                  <a:srgbClr val="000000"/>
                </a:solidFill>
              </a:rPr>
              <a:t>InvalidAgeException</a:t>
            </a:r>
            <a:r>
              <a:rPr lang="en-US" altLang="en-US" sz="1600" i="1" dirty="0">
                <a:solidFill>
                  <a:srgbClr val="000000"/>
                </a:solidFill>
              </a:rPr>
              <a:t>”</a:t>
            </a:r>
          </a:p>
          <a:p>
            <a:pPr>
              <a:spcBef>
                <a:spcPts val="1200"/>
              </a:spcBef>
              <a:buFont typeface="Calibri" panose="020F0502020204030204" pitchFamily="34" charset="0"/>
              <a:buAutoNum type="arabicPeriod"/>
            </a:pPr>
            <a:r>
              <a:rPr lang="en-US" altLang="en-US" sz="1600" dirty="0">
                <a:solidFill>
                  <a:srgbClr val="000000"/>
                </a:solidFill>
              </a:rPr>
              <a:t>Overload the respective  constructors.</a:t>
            </a:r>
          </a:p>
          <a:p>
            <a:pPr>
              <a:spcBef>
                <a:spcPts val="1200"/>
              </a:spcBef>
              <a:buFont typeface="Calibri" panose="020F0502020204030204" pitchFamily="34" charset="0"/>
              <a:buAutoNum type="arabicPeriod"/>
            </a:pPr>
            <a:r>
              <a:rPr lang="en-US" altLang="en-US" sz="1600" dirty="0">
                <a:solidFill>
                  <a:srgbClr val="000000"/>
                </a:solidFill>
              </a:rPr>
              <a:t>Create a main class “</a:t>
            </a:r>
            <a:r>
              <a:rPr lang="en-US" altLang="en-US" sz="1600" b="1" dirty="0" err="1">
                <a:solidFill>
                  <a:srgbClr val="000000"/>
                </a:solidFill>
              </a:rPr>
              <a:t>UserRegistration</a:t>
            </a:r>
            <a:r>
              <a:rPr lang="en-US" altLang="en-US" sz="1600" dirty="0">
                <a:solidFill>
                  <a:srgbClr val="000000"/>
                </a:solidFill>
              </a:rPr>
              <a:t>” , add the following method,</a:t>
            </a:r>
          </a:p>
          <a:p>
            <a:pPr>
              <a:spcBef>
                <a:spcPts val="1200"/>
              </a:spcBef>
            </a:pPr>
            <a:r>
              <a:rPr lang="en-US" altLang="en-US" sz="1600" b="1" i="1" dirty="0" err="1">
                <a:solidFill>
                  <a:srgbClr val="000000"/>
                </a:solidFill>
              </a:rPr>
              <a:t>registerProfile</a:t>
            </a:r>
            <a:r>
              <a:rPr lang="en-US" altLang="en-US" sz="1600" i="1" dirty="0">
                <a:solidFill>
                  <a:srgbClr val="000000"/>
                </a:solidFill>
              </a:rPr>
              <a:t> - </a:t>
            </a:r>
            <a:r>
              <a:rPr lang="en-US" altLang="en-US" sz="1600" dirty="0">
                <a:solidFill>
                  <a:srgbClr val="000000"/>
                </a:solidFill>
              </a:rPr>
              <a:t> The parameter are String </a:t>
            </a:r>
            <a:r>
              <a:rPr lang="en-US" altLang="en-US" sz="1600" dirty="0" err="1">
                <a:solidFill>
                  <a:srgbClr val="000000"/>
                </a:solidFill>
              </a:rPr>
              <a:t>userName</a:t>
            </a:r>
            <a:r>
              <a:rPr lang="en-US" altLang="en-US" sz="1600" dirty="0">
                <a:solidFill>
                  <a:srgbClr val="000000"/>
                </a:solidFill>
              </a:rPr>
              <a:t> , </a:t>
            </a:r>
            <a:r>
              <a:rPr lang="en-US" altLang="en-US" sz="1600" dirty="0" err="1">
                <a:solidFill>
                  <a:srgbClr val="000000"/>
                </a:solidFill>
              </a:rPr>
              <a:t>int</a:t>
            </a:r>
            <a:r>
              <a:rPr lang="en-US" altLang="en-US" sz="1600" dirty="0">
                <a:solidFill>
                  <a:srgbClr val="000000"/>
                </a:solidFill>
              </a:rPr>
              <a:t> age, String country. Add the following logic</a:t>
            </a:r>
          </a:p>
          <a:p>
            <a:pPr>
              <a:spcBef>
                <a:spcPts val="1200"/>
              </a:spcBef>
            </a:pPr>
            <a:r>
              <a:rPr lang="en-US" altLang="en-US" sz="1600" i="1" dirty="0">
                <a:solidFill>
                  <a:srgbClr val="000000"/>
                </a:solidFill>
              </a:rPr>
              <a:t>if country is not equal to “India”  throw a </a:t>
            </a:r>
            <a:r>
              <a:rPr lang="en-US" altLang="en-US" sz="1600" b="1" i="1" dirty="0" err="1">
                <a:solidFill>
                  <a:srgbClr val="000000"/>
                </a:solidFill>
              </a:rPr>
              <a:t>invalidCountryException</a:t>
            </a:r>
            <a:r>
              <a:rPr lang="en-US" altLang="en-US" sz="1600" i="1" dirty="0">
                <a:solidFill>
                  <a:srgbClr val="000000"/>
                </a:solidFill>
              </a:rPr>
              <a:t> with error message “</a:t>
            </a:r>
            <a:r>
              <a:rPr lang="en-US" altLang="en-US" sz="1600" i="1" dirty="0">
                <a:solidFill>
                  <a:srgbClr val="00B050"/>
                </a:solidFill>
              </a:rPr>
              <a:t>User Outside India cannot be registered</a:t>
            </a:r>
            <a:r>
              <a:rPr lang="en-US" altLang="en-US" sz="1600" i="1" dirty="0">
                <a:solidFill>
                  <a:srgbClr val="000000"/>
                </a:solidFill>
              </a:rPr>
              <a:t>”</a:t>
            </a:r>
          </a:p>
          <a:p>
            <a:pPr>
              <a:spcBef>
                <a:spcPts val="1200"/>
              </a:spcBef>
            </a:pPr>
            <a:r>
              <a:rPr lang="en-US" altLang="en-US" sz="1600" i="1" dirty="0">
                <a:solidFill>
                  <a:srgbClr val="000000"/>
                </a:solidFill>
              </a:rPr>
              <a:t>If age &lt; 18 throw a </a:t>
            </a:r>
            <a:r>
              <a:rPr lang="en-US" altLang="en-US" sz="1600" b="1" i="1" dirty="0">
                <a:solidFill>
                  <a:srgbClr val="000000"/>
                </a:solidFill>
              </a:rPr>
              <a:t>InvalidAgeException</a:t>
            </a:r>
            <a:r>
              <a:rPr lang="en-US" altLang="en-US" sz="1600" i="1" dirty="0">
                <a:solidFill>
                  <a:srgbClr val="000000"/>
                </a:solidFill>
              </a:rPr>
              <a:t> with error message “</a:t>
            </a:r>
            <a:r>
              <a:rPr lang="en-US" altLang="en-US" sz="1600" i="1" dirty="0">
                <a:solidFill>
                  <a:srgbClr val="00B050"/>
                </a:solidFill>
              </a:rPr>
              <a:t>User is a Minor</a:t>
            </a:r>
            <a:r>
              <a:rPr lang="en-US" altLang="en-US" sz="1600" i="1" dirty="0">
                <a:solidFill>
                  <a:srgbClr val="000000"/>
                </a:solidFill>
              </a:rPr>
              <a:t>”</a:t>
            </a:r>
          </a:p>
          <a:p>
            <a:pPr>
              <a:spcBef>
                <a:spcPts val="1200"/>
              </a:spcBef>
            </a:pPr>
            <a:r>
              <a:rPr lang="en-US" altLang="en-US" sz="1600" i="1" dirty="0">
                <a:solidFill>
                  <a:srgbClr val="000000"/>
                </a:solidFill>
              </a:rPr>
              <a:t>Invoke the method </a:t>
            </a:r>
            <a:r>
              <a:rPr lang="en-US" altLang="en-US" sz="1600" b="1" i="1" dirty="0" err="1">
                <a:solidFill>
                  <a:srgbClr val="000000"/>
                </a:solidFill>
              </a:rPr>
              <a:t>registerProfile</a:t>
            </a:r>
            <a:r>
              <a:rPr lang="en-US" altLang="en-US" sz="1600" i="1" dirty="0">
                <a:solidFill>
                  <a:srgbClr val="000000"/>
                </a:solidFill>
              </a:rPr>
              <a:t> </a:t>
            </a:r>
            <a:r>
              <a:rPr lang="en-US" altLang="en-US" sz="1600" dirty="0">
                <a:solidFill>
                  <a:srgbClr val="000000"/>
                </a:solidFill>
              </a:rPr>
              <a:t>from the main method with the data specified and see how the program behaves,</a:t>
            </a:r>
            <a:endParaRPr lang="en-US" altLang="en-US" sz="3200" dirty="0"/>
          </a:p>
          <a:p>
            <a:pPr marL="0" indent="0">
              <a:buNone/>
            </a:pPr>
            <a:endParaRPr lang="en-US" sz="1800" dirty="0"/>
          </a:p>
        </p:txBody>
      </p:sp>
    </p:spTree>
    <p:extLst>
      <p:ext uri="{BB962C8B-B14F-4D97-AF65-F5344CB8AC3E}">
        <p14:creationId xmlns:p14="http://schemas.microsoft.com/office/powerpoint/2010/main" val="10983433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C3834-FD1D-4B8E-983D-898E991A55DB}"/>
              </a:ext>
            </a:extLst>
          </p:cNvPr>
          <p:cNvSpPr>
            <a:spLocks noGrp="1"/>
          </p:cNvSpPr>
          <p:nvPr>
            <p:ph type="title"/>
          </p:nvPr>
        </p:nvSpPr>
        <p:spPr/>
        <p:txBody>
          <a:bodyPr/>
          <a:lstStyle/>
          <a:p>
            <a:r>
              <a:rPr lang="en-US" dirty="0"/>
              <a:t>Solution – User Defined Exception</a:t>
            </a:r>
          </a:p>
        </p:txBody>
      </p:sp>
      <p:graphicFrame>
        <p:nvGraphicFramePr>
          <p:cNvPr id="4" name="Table 7">
            <a:extLst>
              <a:ext uri="{FF2B5EF4-FFF2-40B4-BE49-F238E27FC236}">
                <a16:creationId xmlns:a16="http://schemas.microsoft.com/office/drawing/2014/main" id="{8D2FD231-15D2-40CC-903B-06E442E33545}"/>
              </a:ext>
            </a:extLst>
          </p:cNvPr>
          <p:cNvGraphicFramePr>
            <a:graphicFrameLocks noGrp="1"/>
          </p:cNvGraphicFramePr>
          <p:nvPr>
            <p:extLst>
              <p:ext uri="{D42A27DB-BD31-4B8C-83A1-F6EECF244321}">
                <p14:modId xmlns:p14="http://schemas.microsoft.com/office/powerpoint/2010/main" val="3067390103"/>
              </p:ext>
            </p:extLst>
          </p:nvPr>
        </p:nvGraphicFramePr>
        <p:xfrm>
          <a:off x="130126" y="4841875"/>
          <a:ext cx="7860324" cy="1408113"/>
        </p:xfrm>
        <a:graphic>
          <a:graphicData uri="http://schemas.openxmlformats.org/drawingml/2006/table">
            <a:tbl>
              <a:tblPr/>
              <a:tblGrid>
                <a:gridCol w="707430">
                  <a:extLst>
                    <a:ext uri="{9D8B030D-6E8A-4147-A177-3AD203B41FA5}">
                      <a16:colId xmlns:a16="http://schemas.microsoft.com/office/drawing/2014/main" val="3787030310"/>
                    </a:ext>
                  </a:extLst>
                </a:gridCol>
                <a:gridCol w="571511">
                  <a:extLst>
                    <a:ext uri="{9D8B030D-6E8A-4147-A177-3AD203B41FA5}">
                      <a16:colId xmlns:a16="http://schemas.microsoft.com/office/drawing/2014/main" val="2859416961"/>
                    </a:ext>
                  </a:extLst>
                </a:gridCol>
                <a:gridCol w="1000553">
                  <a:extLst>
                    <a:ext uri="{9D8B030D-6E8A-4147-A177-3AD203B41FA5}">
                      <a16:colId xmlns:a16="http://schemas.microsoft.com/office/drawing/2014/main" val="1887558967"/>
                    </a:ext>
                  </a:extLst>
                </a:gridCol>
                <a:gridCol w="5580830">
                  <a:extLst>
                    <a:ext uri="{9D8B030D-6E8A-4147-A177-3AD203B41FA5}">
                      <a16:colId xmlns:a16="http://schemas.microsoft.com/office/drawing/2014/main" val="1627844128"/>
                    </a:ext>
                  </a:extLst>
                </a:gridCol>
              </a:tblGrid>
              <a:tr h="371559">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FFFFFF"/>
                          </a:solidFill>
                          <a:effectLst/>
                          <a:latin typeface="Arial" panose="020B0604020202020204" pitchFamily="34" charset="0"/>
                          <a:ea typeface="SimSun" panose="02010600030101010101" pitchFamily="2" charset="-122"/>
                          <a:sym typeface="Arial" panose="020B0604020202020204" pitchFamily="34" charset="0"/>
                        </a:rPr>
                        <a:t>Name</a:t>
                      </a:r>
                    </a:p>
                  </a:txBody>
                  <a:tcPr marT="45730" marB="4573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FFFFFF"/>
                          </a:solidFill>
                          <a:effectLst/>
                          <a:latin typeface="Arial" panose="020B0604020202020204" pitchFamily="34" charset="0"/>
                          <a:ea typeface="SimSun" panose="02010600030101010101" pitchFamily="2" charset="-122"/>
                          <a:sym typeface="Arial" panose="020B0604020202020204" pitchFamily="34" charset="0"/>
                        </a:rPr>
                        <a:t>Age</a:t>
                      </a:r>
                    </a:p>
                  </a:txBody>
                  <a:tcPr marT="45730" marB="4573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FFFFFF"/>
                          </a:solidFill>
                          <a:effectLst/>
                          <a:latin typeface="Arial" panose="020B0604020202020204" pitchFamily="34" charset="0"/>
                          <a:ea typeface="SimSun" panose="02010600030101010101" pitchFamily="2" charset="-122"/>
                          <a:sym typeface="Arial" panose="020B0604020202020204" pitchFamily="34" charset="0"/>
                        </a:rPr>
                        <a:t>Country</a:t>
                      </a:r>
                    </a:p>
                  </a:txBody>
                  <a:tcPr marT="45730" marB="4573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FFFFFF"/>
                          </a:solidFill>
                          <a:effectLst/>
                          <a:latin typeface="Arial" panose="020B0604020202020204" pitchFamily="34" charset="0"/>
                          <a:ea typeface="SimSun" panose="02010600030101010101" pitchFamily="2" charset="-122"/>
                          <a:sym typeface="Arial" panose="020B0604020202020204" pitchFamily="34" charset="0"/>
                        </a:rPr>
                        <a:t>Output</a:t>
                      </a:r>
                    </a:p>
                  </a:txBody>
                  <a:tcPr marT="45730" marB="4573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3173537657"/>
                  </a:ext>
                </a:extLst>
              </a:tr>
              <a:tr h="518277">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rPr>
                        <a:t>Hari</a:t>
                      </a:r>
                      <a:endParaRPr kumimoji="0" lang="en-US" altLang="zh-CN" sz="1400" b="0" i="0" u="none" strike="noStrike" cap="none" normalizeH="0" baseline="0" dirty="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endParaRPr>
                    </a:p>
                  </a:txBody>
                  <a:tcPr marT="45730" marB="4573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rPr>
                        <a:t>7</a:t>
                      </a:r>
                      <a:endParaRPr kumimoji="0" lang="en-US" altLang="zh-CN" sz="1400" b="0" i="0" u="none" strike="noStrike" cap="none" normalizeH="0" baseline="0" dirty="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endParaRPr>
                    </a:p>
                  </a:txBody>
                  <a:tcPr marT="45730" marB="4573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rPr>
                        <a:t>India</a:t>
                      </a:r>
                      <a:endParaRPr kumimoji="0" lang="en-US" altLang="zh-CN"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sym typeface="Calibri" panose="020F0502020204030204" pitchFamily="34" charset="0"/>
                      </a:endParaRPr>
                    </a:p>
                  </a:txBody>
                  <a:tcPr marT="45730" marB="4573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rPr>
                        <a:t>InvalidAgeException should be thrown.</a:t>
                      </a:r>
                      <a:r>
                        <a:rPr kumimoji="0" lang="en-US" altLang="zh-CN" sz="1400" b="1" i="1" u="none" strike="noStrike" cap="none" normalizeH="0" baseline="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rPr>
                        <a:t> The error message should be “</a:t>
                      </a:r>
                      <a:r>
                        <a:rPr kumimoji="0" lang="en-US" altLang="zh-CN" sz="1400" b="1" i="1" u="none" strike="noStrike" cap="none" normalizeH="0" baseline="0">
                          <a:ln>
                            <a:noFill/>
                          </a:ln>
                          <a:solidFill>
                            <a:srgbClr val="00B050"/>
                          </a:solidFill>
                          <a:effectLst/>
                          <a:latin typeface="Arial" panose="020B0604020202020204" pitchFamily="34" charset="0"/>
                          <a:ea typeface="SimSun" panose="02010600030101010101" pitchFamily="2" charset="-122"/>
                          <a:sym typeface="Arial" panose="020B0604020202020204" pitchFamily="34" charset="0"/>
                        </a:rPr>
                        <a:t>User is a Minor</a:t>
                      </a:r>
                      <a:r>
                        <a:rPr kumimoji="0" lang="en-US" altLang="zh-CN" sz="1400" b="1" i="1" u="none" strike="noStrike" cap="none" normalizeH="0" baseline="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a:t>
                      </a:r>
                      <a:endParaRPr kumimoji="0" lang="en-US" altLang="zh-CN" sz="1400" b="0" i="0" u="none" strike="noStrike" cap="none" normalizeH="0" baseline="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endParaRPr>
                    </a:p>
                  </a:txBody>
                  <a:tcPr marT="45730" marB="4573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8E7"/>
                    </a:solidFill>
                  </a:tcPr>
                </a:tc>
                <a:extLst>
                  <a:ext uri="{0D108BD9-81ED-4DB2-BD59-A6C34878D82A}">
                    <a16:rowId xmlns:a16="http://schemas.microsoft.com/office/drawing/2014/main" val="2564116351"/>
                  </a:ext>
                </a:extLst>
              </a:tr>
              <a:tr h="518277">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rPr>
                        <a:t>Saro</a:t>
                      </a:r>
                      <a:endParaRPr kumimoji="0" lang="en-US" altLang="zh-CN" sz="1400" b="0" i="0" u="none" strike="noStrike" cap="none" normalizeH="0" baseline="0" dirty="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endParaRPr>
                    </a:p>
                  </a:txBody>
                  <a:tcPr marT="45730" marB="4573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rPr>
                        <a:t>23</a:t>
                      </a:r>
                      <a:endParaRPr kumimoji="0" lang="en-US" altLang="zh-CN" sz="1400" b="0" i="0" u="none" strike="noStrike" cap="none" normalizeH="0" baseline="0" dirty="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endParaRPr>
                    </a:p>
                  </a:txBody>
                  <a:tcPr marT="45730" marB="4573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1" i="0" u="none" strike="noStrike" cap="none" normalizeH="0" baseline="0" dirty="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rPr>
                        <a:t>Australia</a:t>
                      </a:r>
                      <a:endParaRPr kumimoji="0" lang="en-US" altLang="zh-CN" sz="1400" b="0" i="0" u="none" strike="noStrike" cap="none" normalizeH="0" baseline="0" dirty="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endParaRPr>
                    </a:p>
                  </a:txBody>
                  <a:tcPr marT="45730" marB="4573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1" i="1" u="none" strike="noStrike" cap="none" normalizeH="0" baseline="0" dirty="0" err="1">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rPr>
                        <a:t>InvalidCountryException</a:t>
                      </a:r>
                      <a:r>
                        <a:rPr kumimoji="0" lang="en-US" altLang="zh-CN" sz="1400" b="1" i="1" u="none" strike="noStrike" cap="none" normalizeH="0" baseline="0" dirty="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rPr>
                        <a:t> should be thrown. The error message should be “</a:t>
                      </a:r>
                      <a:r>
                        <a:rPr kumimoji="0" lang="en-US" altLang="zh-CN" sz="1400" b="1" i="1" u="none" strike="noStrike" cap="none" normalizeH="0" baseline="0" dirty="0">
                          <a:ln>
                            <a:noFill/>
                          </a:ln>
                          <a:solidFill>
                            <a:srgbClr val="00B050"/>
                          </a:solidFill>
                          <a:effectLst/>
                          <a:latin typeface="Arial" panose="020B0604020202020204" pitchFamily="34" charset="0"/>
                          <a:ea typeface="SimSun" panose="02010600030101010101" pitchFamily="2" charset="-122"/>
                          <a:sym typeface="Arial" panose="020B0604020202020204" pitchFamily="34" charset="0"/>
                        </a:rPr>
                        <a:t>User Outside India cannot be registered</a:t>
                      </a:r>
                      <a:r>
                        <a:rPr kumimoji="0" lang="en-US" altLang="zh-CN" sz="1400" b="1" i="1" u="none" strike="noStrike" cap="none" normalizeH="0" baseline="0" dirty="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rPr>
                        <a:t>”</a:t>
                      </a:r>
                      <a:endParaRPr kumimoji="0" lang="en-US" altLang="zh-CN" sz="1400" b="0" i="0" u="none" strike="noStrike" cap="none" normalizeH="0" baseline="0" dirty="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endParaRPr>
                    </a:p>
                  </a:txBody>
                  <a:tcPr marT="45730" marB="4573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extLst>
                  <a:ext uri="{0D108BD9-81ED-4DB2-BD59-A6C34878D82A}">
                    <a16:rowId xmlns:a16="http://schemas.microsoft.com/office/drawing/2014/main" val="3403915260"/>
                  </a:ext>
                </a:extLst>
              </a:tr>
            </a:tbl>
          </a:graphicData>
        </a:graphic>
      </p:graphicFrame>
      <p:pic>
        <p:nvPicPr>
          <p:cNvPr id="5" name="Picture 3">
            <a:extLst>
              <a:ext uri="{FF2B5EF4-FFF2-40B4-BE49-F238E27FC236}">
                <a16:creationId xmlns:a16="http://schemas.microsoft.com/office/drawing/2014/main" id="{ECFD1AF2-C5E7-4F50-92CF-A62B8E12BA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25" y="2133600"/>
            <a:ext cx="4520238"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549590D7-6F63-475C-857E-15E2C780D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3525" y="2057400"/>
            <a:ext cx="4509018"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4E656E36-4303-4B98-8089-6C1BB876A224}"/>
              </a:ext>
            </a:extLst>
          </p:cNvPr>
          <p:cNvSpPr>
            <a:spLocks noChangeArrowheads="1"/>
          </p:cNvSpPr>
          <p:nvPr/>
        </p:nvSpPr>
        <p:spPr bwMode="auto">
          <a:xfrm>
            <a:off x="609600" y="1600200"/>
            <a:ext cx="7540142" cy="369888"/>
          </a:xfrm>
          <a:prstGeom prst="rect">
            <a:avLst/>
          </a:prstGeom>
          <a:gradFill rotWithShape="1">
            <a:gsLst>
              <a:gs pos="0">
                <a:srgbClr val="A6E4FF"/>
              </a:gs>
              <a:gs pos="34999">
                <a:srgbClr val="BFEDFF"/>
              </a:gs>
              <a:gs pos="100000">
                <a:srgbClr val="E6F9FF"/>
              </a:gs>
            </a:gsLst>
            <a:lin ang="16200000" scaled="1"/>
          </a:gradFill>
          <a:ln w="9525">
            <a:solidFill>
              <a:srgbClr val="4BACC6"/>
            </a:solidFill>
            <a:miter lim="800000"/>
            <a:headEnd/>
            <a:tailEnd/>
          </a:ln>
        </p:spPr>
        <p:txBody>
          <a:bodyPr wrap="square">
            <a:spAutoFit/>
          </a:bodyP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a:solidFill>
                  <a:srgbClr val="000000"/>
                </a:solidFill>
                <a:latin typeface="Calibri" panose="020F0502020204030204" pitchFamily="34" charset="0"/>
                <a:sym typeface="Calibri" panose="020F0502020204030204" pitchFamily="34" charset="0"/>
              </a:rPr>
              <a:t>Create the exception class as mentioned below.</a:t>
            </a:r>
          </a:p>
        </p:txBody>
      </p:sp>
      <p:sp>
        <p:nvSpPr>
          <p:cNvPr id="8" name="TextBox 8">
            <a:extLst>
              <a:ext uri="{FF2B5EF4-FFF2-40B4-BE49-F238E27FC236}">
                <a16:creationId xmlns:a16="http://schemas.microsoft.com/office/drawing/2014/main" id="{EDC8E9AE-8C01-4D88-9522-DDA655BBA68B}"/>
              </a:ext>
            </a:extLst>
          </p:cNvPr>
          <p:cNvSpPr>
            <a:spLocks noChangeArrowheads="1"/>
          </p:cNvSpPr>
          <p:nvPr/>
        </p:nvSpPr>
        <p:spPr bwMode="auto">
          <a:xfrm>
            <a:off x="762000" y="4343400"/>
            <a:ext cx="7228450" cy="369888"/>
          </a:xfrm>
          <a:prstGeom prst="rect">
            <a:avLst/>
          </a:prstGeom>
          <a:gradFill rotWithShape="1">
            <a:gsLst>
              <a:gs pos="0">
                <a:srgbClr val="FFD1BB"/>
              </a:gs>
              <a:gs pos="34999">
                <a:srgbClr val="FFDDCF"/>
              </a:gs>
              <a:gs pos="100000">
                <a:srgbClr val="FFF2ED"/>
              </a:gs>
            </a:gsLst>
            <a:lin ang="16200000" scaled="1"/>
          </a:gradFill>
          <a:ln w="9525">
            <a:solidFill>
              <a:srgbClr val="F79646"/>
            </a:solidFill>
            <a:miter lim="800000"/>
            <a:headEnd/>
            <a:tailEnd/>
          </a:ln>
        </p:spPr>
        <p:txBody>
          <a:bodyPr wrap="square">
            <a:spAutoFit/>
          </a:bodyP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a:solidFill>
                  <a:srgbClr val="974806"/>
                </a:solidFill>
              </a:rPr>
              <a:t>Execute the program for the following scenarios.</a:t>
            </a:r>
          </a:p>
        </p:txBody>
      </p:sp>
    </p:spTree>
    <p:extLst>
      <p:ext uri="{BB962C8B-B14F-4D97-AF65-F5344CB8AC3E}">
        <p14:creationId xmlns:p14="http://schemas.microsoft.com/office/powerpoint/2010/main" val="4176582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a:t>
            </a:r>
          </a:p>
        </p:txBody>
      </p:sp>
      <p:sp>
        <p:nvSpPr>
          <p:cNvPr id="4" name="TextBox 4">
            <a:extLst>
              <a:ext uri="{FF2B5EF4-FFF2-40B4-BE49-F238E27FC236}">
                <a16:creationId xmlns:a16="http://schemas.microsoft.com/office/drawing/2014/main" id="{83A1092E-4646-4361-8656-2E0A903EBBC0}"/>
              </a:ext>
            </a:extLst>
          </p:cNvPr>
          <p:cNvSpPr>
            <a:spLocks noChangeArrowheads="1"/>
          </p:cNvSpPr>
          <p:nvPr/>
        </p:nvSpPr>
        <p:spPr bwMode="auto">
          <a:xfrm>
            <a:off x="381000" y="1676400"/>
            <a:ext cx="85344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6075">
              <a:defRPr b="1">
                <a:solidFill>
                  <a:schemeClr val="tx1"/>
                </a:solidFill>
                <a:latin typeface="Arial" panose="020B0604020202020204" pitchFamily="34" charset="0"/>
                <a:sym typeface="Arial" panose="020B0604020202020204" pitchFamily="34" charset="0"/>
              </a:defRPr>
            </a:lvl1pPr>
            <a:lvl2pPr>
              <a:defRPr b="1">
                <a:solidFill>
                  <a:schemeClr val="tx1"/>
                </a:solidFill>
                <a:latin typeface="Arial" panose="020B0604020202020204" pitchFamily="34" charset="0"/>
                <a:sym typeface="Arial" panose="020B0604020202020204" pitchFamily="34" charset="0"/>
              </a:defRPr>
            </a:lvl2pPr>
            <a:lvl3pPr>
              <a:defRPr b="1">
                <a:solidFill>
                  <a:schemeClr val="tx1"/>
                </a:solidFill>
                <a:latin typeface="Arial" panose="020B0604020202020204" pitchFamily="34" charset="0"/>
                <a:sym typeface="Arial" panose="020B0604020202020204" pitchFamily="34" charset="0"/>
              </a:defRPr>
            </a:lvl3pPr>
            <a:lvl4pPr>
              <a:defRPr b="1">
                <a:solidFill>
                  <a:schemeClr val="tx1"/>
                </a:solidFill>
                <a:latin typeface="Arial" panose="020B0604020202020204" pitchFamily="34" charset="0"/>
                <a:sym typeface="Arial" panose="020B0604020202020204" pitchFamily="34" charset="0"/>
              </a:defRPr>
            </a:lvl4pPr>
            <a:lvl5pPr>
              <a:defRPr b="1">
                <a:solidFill>
                  <a:schemeClr val="tx1"/>
                </a:solidFill>
                <a:latin typeface="Arial" panose="020B0604020202020204" pitchFamily="34" charset="0"/>
                <a:sym typeface="Arial" panose="020B0604020202020204" pitchFamily="34" charset="0"/>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9pPr>
          </a:lstStyle>
          <a:p>
            <a:pPr>
              <a:spcBef>
                <a:spcPts val="1200"/>
              </a:spcBef>
              <a:buFont typeface="Arial" panose="020B0604020202020204" pitchFamily="34" charset="0"/>
              <a:buChar char="•"/>
            </a:pPr>
            <a:endParaRPr lang="en-US" altLang="zh-CN" sz="2400" b="0">
              <a:solidFill>
                <a:srgbClr val="00B050"/>
              </a:solidFill>
              <a:ea typeface="Calibri" panose="020F0502020204030204" pitchFamily="34" charset="0"/>
              <a:cs typeface="Calibri" panose="020F0502020204030204" pitchFamily="34" charset="0"/>
            </a:endParaRPr>
          </a:p>
          <a:p>
            <a:pPr>
              <a:spcBef>
                <a:spcPts val="1200"/>
              </a:spcBef>
              <a:buFont typeface="Arial" panose="020B0604020202020204" pitchFamily="34" charset="0"/>
              <a:buChar char="•"/>
            </a:pPr>
            <a:endParaRPr lang="en-US" altLang="zh-CN" sz="2400" b="0">
              <a:solidFill>
                <a:srgbClr val="00B050"/>
              </a:solidFill>
              <a:ea typeface="Calibri" panose="020F0502020204030204" pitchFamily="34" charset="0"/>
              <a:cs typeface="Calibri" panose="020F0502020204030204" pitchFamily="34" charset="0"/>
            </a:endParaRPr>
          </a:p>
          <a:p>
            <a:pPr>
              <a:spcBef>
                <a:spcPts val="1200"/>
              </a:spcBef>
              <a:buFont typeface="Arial" panose="020B0604020202020204" pitchFamily="34" charset="0"/>
              <a:buChar char="•"/>
            </a:pPr>
            <a:endParaRPr lang="en-US" altLang="zh-CN" sz="2400" b="0">
              <a:solidFill>
                <a:srgbClr val="00B050"/>
              </a:solidFill>
              <a:ea typeface="Calibri" panose="020F0502020204030204" pitchFamily="34" charset="0"/>
              <a:cs typeface="Calibri" panose="020F0502020204030204" pitchFamily="34" charset="0"/>
            </a:endParaRPr>
          </a:p>
        </p:txBody>
      </p:sp>
      <p:sp>
        <p:nvSpPr>
          <p:cNvPr id="5" name="TextBox 6">
            <a:extLst>
              <a:ext uri="{FF2B5EF4-FFF2-40B4-BE49-F238E27FC236}">
                <a16:creationId xmlns:a16="http://schemas.microsoft.com/office/drawing/2014/main" id="{BCE4E754-6A60-416A-A7BE-ABCFB61EA66F}"/>
              </a:ext>
            </a:extLst>
          </p:cNvPr>
          <p:cNvSpPr>
            <a:spLocks noChangeArrowheads="1"/>
          </p:cNvSpPr>
          <p:nvPr/>
        </p:nvSpPr>
        <p:spPr bwMode="auto">
          <a:xfrm>
            <a:off x="533400" y="1752600"/>
            <a:ext cx="2382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2400">
                <a:solidFill>
                  <a:srgbClr val="000000"/>
                </a:solidFill>
                <a:ea typeface="Calibri" panose="020F0502020204030204" pitchFamily="34" charset="0"/>
                <a:cs typeface="Calibri" panose="020F0502020204030204" pitchFamily="34" charset="0"/>
              </a:rPr>
              <a:t>It is Story Time</a:t>
            </a:r>
          </a:p>
        </p:txBody>
      </p:sp>
      <p:pic>
        <p:nvPicPr>
          <p:cNvPr id="6" name="Picture 7" descr="boy_1252080c.jpg">
            <a:extLst>
              <a:ext uri="{FF2B5EF4-FFF2-40B4-BE49-F238E27FC236}">
                <a16:creationId xmlns:a16="http://schemas.microsoft.com/office/drawing/2014/main" id="{C1402353-67A9-4087-994C-F6C3313E8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7390" r="12173"/>
          <a:stretch>
            <a:fillRect/>
          </a:stretch>
        </p:blipFill>
        <p:spPr bwMode="auto">
          <a:xfrm>
            <a:off x="987425" y="2301875"/>
            <a:ext cx="1447800" cy="128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8">
            <a:extLst>
              <a:ext uri="{FF2B5EF4-FFF2-40B4-BE49-F238E27FC236}">
                <a16:creationId xmlns:a16="http://schemas.microsoft.com/office/drawing/2014/main" id="{0651B72A-99DE-4D74-9811-451E4A2BAAEC}"/>
              </a:ext>
            </a:extLst>
          </p:cNvPr>
          <p:cNvSpPr>
            <a:spLocks noChangeArrowheads="1"/>
          </p:cNvSpPr>
          <p:nvPr/>
        </p:nvSpPr>
        <p:spPr bwMode="auto">
          <a:xfrm>
            <a:off x="533400" y="3733800"/>
            <a:ext cx="2286000" cy="431800"/>
          </a:xfrm>
          <a:prstGeom prst="rect">
            <a:avLst/>
          </a:prstGeom>
          <a:gradFill rotWithShape="1">
            <a:gsLst>
              <a:gs pos="0">
                <a:srgbClr val="FFA5A3"/>
              </a:gs>
              <a:gs pos="34999">
                <a:srgbClr val="FFBEBE"/>
              </a:gs>
              <a:gs pos="100000">
                <a:srgbClr val="FFE6E6"/>
              </a:gs>
            </a:gsLst>
            <a:lin ang="16200000" scaled="1"/>
          </a:gradFill>
          <a:ln w="9525" cap="flat" cmpd="sng">
            <a:solidFill>
              <a:schemeClr val="accent2"/>
            </a:solidFill>
            <a:miter lim="800000"/>
            <a:headEnd/>
            <a:tailEnd/>
          </a:ln>
        </p:spPr>
        <p:txBody>
          <a:bodyPr tIns="0" rIns="0" bIns="0">
            <a:spAutoFit/>
          </a:bodyPr>
          <a:lstStyle/>
          <a:p>
            <a:r>
              <a:rPr lang="en-US" altLang="en-US" sz="14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Boy studying in boarding school falls sick</a:t>
            </a:r>
          </a:p>
        </p:txBody>
      </p:sp>
      <p:pic>
        <p:nvPicPr>
          <p:cNvPr id="8" name="Picture 10" descr="man-hair-models-10.jpg">
            <a:extLst>
              <a:ext uri="{FF2B5EF4-FFF2-40B4-BE49-F238E27FC236}">
                <a16:creationId xmlns:a16="http://schemas.microsoft.com/office/drawing/2014/main" id="{12F42218-37E5-42A6-B4C2-C70A9C42B7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438400"/>
            <a:ext cx="10763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1">
            <a:extLst>
              <a:ext uri="{FF2B5EF4-FFF2-40B4-BE49-F238E27FC236}">
                <a16:creationId xmlns:a16="http://schemas.microsoft.com/office/drawing/2014/main" id="{778052D3-A586-4B81-B0BC-4C0A48EBF39D}"/>
              </a:ext>
            </a:extLst>
          </p:cNvPr>
          <p:cNvSpPr>
            <a:spLocks noChangeArrowheads="1"/>
          </p:cNvSpPr>
          <p:nvPr/>
        </p:nvSpPr>
        <p:spPr bwMode="auto">
          <a:xfrm>
            <a:off x="6324600" y="3886200"/>
            <a:ext cx="2590800" cy="862013"/>
          </a:xfrm>
          <a:prstGeom prst="rect">
            <a:avLst/>
          </a:prstGeom>
          <a:gradFill rotWithShape="1">
            <a:gsLst>
              <a:gs pos="0">
                <a:srgbClr val="FFA5A3"/>
              </a:gs>
              <a:gs pos="34999">
                <a:srgbClr val="FFBEBE"/>
              </a:gs>
              <a:gs pos="100000">
                <a:srgbClr val="FFE6E6"/>
              </a:gs>
            </a:gsLst>
            <a:lin ang="16200000" scaled="1"/>
          </a:gradFill>
          <a:ln w="9525" cap="flat" cmpd="sng">
            <a:solidFill>
              <a:schemeClr val="accent2"/>
            </a:solidFill>
            <a:miter lim="800000"/>
            <a:headEnd/>
            <a:tailEnd/>
          </a:ln>
        </p:spPr>
        <p:txBody>
          <a:bodyPr tIns="0" rIns="0" bIns="0">
            <a:spAutoFit/>
          </a:bodyPr>
          <a:lstStyle/>
          <a:p>
            <a:r>
              <a:rPr lang="en-US" altLang="en-US" sz="14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Guardian checks if he has the necessary expertise to handle this situation, if not he forwards the telegram to the parents</a:t>
            </a:r>
          </a:p>
        </p:txBody>
      </p:sp>
      <p:pic>
        <p:nvPicPr>
          <p:cNvPr id="10" name="Picture 12" descr="telegram.jpg">
            <a:extLst>
              <a:ext uri="{FF2B5EF4-FFF2-40B4-BE49-F238E27FC236}">
                <a16:creationId xmlns:a16="http://schemas.microsoft.com/office/drawing/2014/main" id="{0EF47E9A-F0BF-4D3B-9FBF-A55D6E8DAA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57047"/>
          <a:stretch>
            <a:fillRect/>
          </a:stretch>
        </p:blipFill>
        <p:spPr bwMode="auto">
          <a:xfrm>
            <a:off x="3124200" y="1752600"/>
            <a:ext cx="26670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3">
            <a:extLst>
              <a:ext uri="{FF2B5EF4-FFF2-40B4-BE49-F238E27FC236}">
                <a16:creationId xmlns:a16="http://schemas.microsoft.com/office/drawing/2014/main" id="{70637219-C3E1-4D4C-BDEA-88079A317C08}"/>
              </a:ext>
            </a:extLst>
          </p:cNvPr>
          <p:cNvSpPr>
            <a:spLocks noChangeArrowheads="1"/>
          </p:cNvSpPr>
          <p:nvPr/>
        </p:nvSpPr>
        <p:spPr bwMode="auto">
          <a:xfrm>
            <a:off x="3149600" y="2724150"/>
            <a:ext cx="2646363" cy="646113"/>
          </a:xfrm>
          <a:prstGeom prst="rect">
            <a:avLst/>
          </a:prstGeom>
          <a:gradFill rotWithShape="1">
            <a:gsLst>
              <a:gs pos="0">
                <a:srgbClr val="FFA5A3"/>
              </a:gs>
              <a:gs pos="34999">
                <a:srgbClr val="FFBEBE"/>
              </a:gs>
              <a:gs pos="100000">
                <a:srgbClr val="FFE6E6"/>
              </a:gs>
            </a:gsLst>
            <a:lin ang="16200000" scaled="1"/>
          </a:gradFill>
          <a:ln w="9525" cap="flat" cmpd="sng">
            <a:solidFill>
              <a:schemeClr val="accent2"/>
            </a:solidFill>
            <a:miter lim="800000"/>
            <a:headEnd/>
            <a:tailEnd/>
          </a:ln>
        </p:spPr>
        <p:txBody>
          <a:bodyPr tIns="0" rIns="0" bIns="0">
            <a:spAutoFit/>
          </a:bodyPr>
          <a:lstStyle/>
          <a:p>
            <a:r>
              <a:rPr lang="en-US" altLang="en-US" sz="14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Telegram which has the necessary details is sent to the guardian by the school management</a:t>
            </a:r>
          </a:p>
        </p:txBody>
      </p:sp>
      <p:pic>
        <p:nvPicPr>
          <p:cNvPr id="12" name="Picture 14" descr="dm_080603_experienced_business_couple.jpg">
            <a:extLst>
              <a:ext uri="{FF2B5EF4-FFF2-40B4-BE49-F238E27FC236}">
                <a16:creationId xmlns:a16="http://schemas.microsoft.com/office/drawing/2014/main" id="{61A828D1-DB9A-4FFC-872A-48F5BA2346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4343400"/>
            <a:ext cx="13811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5">
            <a:extLst>
              <a:ext uri="{FF2B5EF4-FFF2-40B4-BE49-F238E27FC236}">
                <a16:creationId xmlns:a16="http://schemas.microsoft.com/office/drawing/2014/main" id="{17B65A49-3276-4840-B7DC-C844773D077E}"/>
              </a:ext>
            </a:extLst>
          </p:cNvPr>
          <p:cNvSpPr>
            <a:spLocks noChangeArrowheads="1"/>
          </p:cNvSpPr>
          <p:nvPr/>
        </p:nvSpPr>
        <p:spPr bwMode="auto">
          <a:xfrm>
            <a:off x="2895600" y="5715000"/>
            <a:ext cx="2644775" cy="215900"/>
          </a:xfrm>
          <a:prstGeom prst="rect">
            <a:avLst/>
          </a:prstGeom>
          <a:gradFill rotWithShape="1">
            <a:gsLst>
              <a:gs pos="0">
                <a:srgbClr val="FFA5A3"/>
              </a:gs>
              <a:gs pos="34999">
                <a:srgbClr val="FFBEBE"/>
              </a:gs>
              <a:gs pos="100000">
                <a:srgbClr val="FFE6E6"/>
              </a:gs>
            </a:gsLst>
            <a:lin ang="16200000" scaled="1"/>
          </a:gradFill>
          <a:ln w="9525" cap="flat" cmpd="sng">
            <a:solidFill>
              <a:schemeClr val="accent2"/>
            </a:solidFill>
            <a:miter lim="800000"/>
            <a:headEnd/>
            <a:tailEnd/>
          </a:ln>
        </p:spPr>
        <p:txBody>
          <a:bodyPr tIns="0" rIns="0" bIns="0">
            <a:spAutoFit/>
          </a:bodyPr>
          <a:lstStyle/>
          <a:p>
            <a:r>
              <a:rPr lang="en-US" altLang="en-US" sz="14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Parents finally handle the problem</a:t>
            </a:r>
          </a:p>
        </p:txBody>
      </p:sp>
      <p:cxnSp>
        <p:nvCxnSpPr>
          <p:cNvPr id="14" name="Curved Connector 17">
            <a:extLst>
              <a:ext uri="{FF2B5EF4-FFF2-40B4-BE49-F238E27FC236}">
                <a16:creationId xmlns:a16="http://schemas.microsoft.com/office/drawing/2014/main" id="{6F9B888D-452D-411E-B8C3-DB1C688E838B}"/>
              </a:ext>
            </a:extLst>
          </p:cNvPr>
          <p:cNvCxnSpPr>
            <a:cxnSpLocks noChangeShapeType="1"/>
            <a:stCxn id="6" idx="3"/>
            <a:endCxn id="10" idx="1"/>
          </p:cNvCxnSpPr>
          <p:nvPr/>
        </p:nvCxnSpPr>
        <p:spPr bwMode="auto">
          <a:xfrm flipV="1">
            <a:off x="2435225" y="2185988"/>
            <a:ext cx="688975" cy="760412"/>
          </a:xfrm>
          <a:prstGeom prst="curvedConnector3">
            <a:avLst>
              <a:gd name="adj1" fmla="val 50000"/>
            </a:avLst>
          </a:prstGeom>
          <a:noFill/>
          <a:ln w="9525" cap="flat" cmpd="sng">
            <a:solidFill>
              <a:schemeClr val="accent1"/>
            </a:solidFill>
            <a:round/>
            <a:headEnd/>
            <a:tailEnd type="arrow" w="med" len="med"/>
          </a:ln>
          <a:extLst>
            <a:ext uri="{909E8E84-426E-40DD-AFC4-6F175D3DCCD1}">
              <a14:hiddenFill xmlns:a14="http://schemas.microsoft.com/office/drawing/2010/main">
                <a:noFill/>
              </a14:hiddenFill>
            </a:ext>
          </a:extLst>
        </p:spPr>
      </p:cxnSp>
      <p:cxnSp>
        <p:nvCxnSpPr>
          <p:cNvPr id="15" name="Curved Connector 19">
            <a:extLst>
              <a:ext uri="{FF2B5EF4-FFF2-40B4-BE49-F238E27FC236}">
                <a16:creationId xmlns:a16="http://schemas.microsoft.com/office/drawing/2014/main" id="{EEC8F922-E66E-4373-AAC9-8CB793B8DCFC}"/>
              </a:ext>
            </a:extLst>
          </p:cNvPr>
          <p:cNvCxnSpPr>
            <a:cxnSpLocks noChangeShapeType="1"/>
            <a:stCxn id="10" idx="3"/>
            <a:endCxn id="8" idx="1"/>
          </p:cNvCxnSpPr>
          <p:nvPr/>
        </p:nvCxnSpPr>
        <p:spPr bwMode="auto">
          <a:xfrm>
            <a:off x="5791200" y="2185988"/>
            <a:ext cx="1143000" cy="862012"/>
          </a:xfrm>
          <a:prstGeom prst="curvedConnector3">
            <a:avLst>
              <a:gd name="adj1" fmla="val 51190"/>
            </a:avLst>
          </a:prstGeom>
          <a:noFill/>
          <a:ln w="9525" cap="flat" cmpd="sng">
            <a:solidFill>
              <a:schemeClr val="accent1"/>
            </a:solidFill>
            <a:round/>
            <a:headEnd/>
            <a:tailEnd type="arrow" w="med" len="med"/>
          </a:ln>
          <a:extLst>
            <a:ext uri="{909E8E84-426E-40DD-AFC4-6F175D3DCCD1}">
              <a14:hiddenFill xmlns:a14="http://schemas.microsoft.com/office/drawing/2010/main">
                <a:noFill/>
              </a14:hiddenFill>
            </a:ext>
          </a:extLst>
        </p:spPr>
      </p:cxnSp>
      <p:cxnSp>
        <p:nvCxnSpPr>
          <p:cNvPr id="16" name="Curved Connector 22">
            <a:extLst>
              <a:ext uri="{FF2B5EF4-FFF2-40B4-BE49-F238E27FC236}">
                <a16:creationId xmlns:a16="http://schemas.microsoft.com/office/drawing/2014/main" id="{96C3304E-B9EF-4E34-97C0-86F6B260DC78}"/>
              </a:ext>
            </a:extLst>
          </p:cNvPr>
          <p:cNvCxnSpPr>
            <a:cxnSpLocks noChangeShapeType="1"/>
            <a:stCxn id="8" idx="1"/>
            <a:endCxn id="12" idx="3"/>
          </p:cNvCxnSpPr>
          <p:nvPr/>
        </p:nvCxnSpPr>
        <p:spPr bwMode="auto">
          <a:xfrm rot="10800000" flipV="1">
            <a:off x="5038725" y="3048000"/>
            <a:ext cx="1895475" cy="1905000"/>
          </a:xfrm>
          <a:prstGeom prst="curvedConnector3">
            <a:avLst>
              <a:gd name="adj1" fmla="val 50000"/>
            </a:avLst>
          </a:prstGeom>
          <a:noFill/>
          <a:ln w="9525" cap="flat" cmpd="sng">
            <a:solidFill>
              <a:schemeClr val="accent1"/>
            </a:solidFill>
            <a:round/>
            <a:headEnd/>
            <a:tailEnd type="arrow" w="med" len="med"/>
          </a:ln>
          <a:extLst>
            <a:ext uri="{909E8E84-426E-40DD-AFC4-6F175D3DCCD1}">
              <a14:hiddenFill xmlns:a14="http://schemas.microsoft.com/office/drawing/2010/main">
                <a:noFill/>
              </a14:hiddenFill>
            </a:ext>
          </a:extLst>
        </p:spPr>
      </p:cxnSp>
      <p:sp>
        <p:nvSpPr>
          <p:cNvPr id="17" name="TextBox 23">
            <a:extLst>
              <a:ext uri="{FF2B5EF4-FFF2-40B4-BE49-F238E27FC236}">
                <a16:creationId xmlns:a16="http://schemas.microsoft.com/office/drawing/2014/main" id="{2803D29E-E46E-4EFA-A5BD-E32C46F478BA}"/>
              </a:ext>
            </a:extLst>
          </p:cNvPr>
          <p:cNvSpPr>
            <a:spLocks noChangeArrowheads="1"/>
          </p:cNvSpPr>
          <p:nvPr/>
        </p:nvSpPr>
        <p:spPr bwMode="auto">
          <a:xfrm>
            <a:off x="228600" y="4687888"/>
            <a:ext cx="2971800" cy="646112"/>
          </a:xfrm>
          <a:prstGeom prst="rect">
            <a:avLst/>
          </a:prstGeom>
          <a:gradFill rotWithShape="1">
            <a:gsLst>
              <a:gs pos="0">
                <a:srgbClr val="D9FDA5"/>
              </a:gs>
              <a:gs pos="34999">
                <a:srgbClr val="E3FEBF"/>
              </a:gs>
              <a:gs pos="100000">
                <a:srgbClr val="F4FEE6"/>
              </a:gs>
            </a:gsLst>
            <a:lin ang="16200000" scaled="1"/>
          </a:gradFill>
          <a:ln w="9525" cap="flat" cmpd="sng">
            <a:solidFill>
              <a:srgbClr val="9BBB59"/>
            </a:solidFill>
            <a:miter lim="800000"/>
            <a:headEnd/>
            <a:tailEnd/>
          </a:ln>
        </p:spPr>
        <p:txBody>
          <a:bodyPr>
            <a:spAutoFit/>
          </a:bodyPr>
          <a:lstStyle/>
          <a:p>
            <a:r>
              <a:rPr lang="en-US" altLang="en-US">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In Java </a:t>
            </a:r>
            <a:r>
              <a:rPr lang="en-US" altLang="en-US">
                <a:solidFill>
                  <a:srgbClr val="C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Handlers</a:t>
            </a:r>
            <a:r>
              <a:rPr lang="en-US" altLang="en-US">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 are used for handling exceptions.</a:t>
            </a:r>
          </a:p>
        </p:txBody>
      </p:sp>
      <p:sp>
        <p:nvSpPr>
          <p:cNvPr id="18" name="TextBox 24">
            <a:extLst>
              <a:ext uri="{FF2B5EF4-FFF2-40B4-BE49-F238E27FC236}">
                <a16:creationId xmlns:a16="http://schemas.microsoft.com/office/drawing/2014/main" id="{6AFCD3A0-029F-48A0-A197-DB88CC084606}"/>
              </a:ext>
            </a:extLst>
          </p:cNvPr>
          <p:cNvSpPr>
            <a:spLocks noChangeArrowheads="1"/>
          </p:cNvSpPr>
          <p:nvPr/>
        </p:nvSpPr>
        <p:spPr bwMode="auto">
          <a:xfrm>
            <a:off x="533400" y="3733800"/>
            <a:ext cx="2286000" cy="461963"/>
          </a:xfrm>
          <a:prstGeom prst="rect">
            <a:avLst/>
          </a:prstGeom>
          <a:gradFill rotWithShape="1">
            <a:gsLst>
              <a:gs pos="0">
                <a:srgbClr val="C8B3E9"/>
              </a:gs>
              <a:gs pos="34999">
                <a:srgbClr val="D9CAEE"/>
              </a:gs>
              <a:gs pos="100000">
                <a:srgbClr val="EFE8FA"/>
              </a:gs>
            </a:gsLst>
            <a:lin ang="16200000" scaled="1"/>
          </a:gradFill>
          <a:ln w="9525" cap="flat" cmpd="sng">
            <a:solidFill>
              <a:srgbClr val="8064A2"/>
            </a:solidFill>
            <a:miter lim="800000"/>
            <a:headEnd/>
            <a:tailEnd/>
          </a:ln>
        </p:spPr>
        <p:txBody>
          <a:bodyPr tIns="0" rIns="0" bIns="0">
            <a:spAutoFit/>
          </a:bodyPr>
          <a:lstStyle/>
          <a:p>
            <a:r>
              <a:rPr lang="en-US" altLang="en-US" sz="15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Exception Occurs while a program is being executed</a:t>
            </a:r>
          </a:p>
        </p:txBody>
      </p:sp>
      <p:sp>
        <p:nvSpPr>
          <p:cNvPr id="19" name="TextBox 25">
            <a:extLst>
              <a:ext uri="{FF2B5EF4-FFF2-40B4-BE49-F238E27FC236}">
                <a16:creationId xmlns:a16="http://schemas.microsoft.com/office/drawing/2014/main" id="{97BA73B6-429F-4E55-B712-DE0402409D8F}"/>
              </a:ext>
            </a:extLst>
          </p:cNvPr>
          <p:cNvSpPr>
            <a:spLocks noChangeArrowheads="1"/>
          </p:cNvSpPr>
          <p:nvPr/>
        </p:nvSpPr>
        <p:spPr bwMode="auto">
          <a:xfrm>
            <a:off x="3136900" y="2701925"/>
            <a:ext cx="2667000" cy="862013"/>
          </a:xfrm>
          <a:prstGeom prst="rect">
            <a:avLst/>
          </a:prstGeom>
          <a:gradFill rotWithShape="1">
            <a:gsLst>
              <a:gs pos="0">
                <a:srgbClr val="C8B3E9"/>
              </a:gs>
              <a:gs pos="34999">
                <a:srgbClr val="D9CAEE"/>
              </a:gs>
              <a:gs pos="100000">
                <a:srgbClr val="EFE8FA"/>
              </a:gs>
            </a:gsLst>
            <a:lin ang="16200000" scaled="1"/>
          </a:gradFill>
          <a:ln w="9525" cap="flat" cmpd="sng">
            <a:solidFill>
              <a:srgbClr val="8064A2"/>
            </a:solidFill>
            <a:miter lim="800000"/>
            <a:headEnd/>
            <a:tailEnd/>
          </a:ln>
        </p:spPr>
        <p:txBody>
          <a:bodyPr tIns="0" rIns="0" bIns="0">
            <a:spAutoFit/>
          </a:bodyPr>
          <a:lstStyle/>
          <a:p>
            <a:r>
              <a:rPr lang="en-US" altLang="en-US" sz="14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Exception Object containing info about error, its type and state is created and thrown by the run time system</a:t>
            </a:r>
          </a:p>
        </p:txBody>
      </p:sp>
      <p:sp>
        <p:nvSpPr>
          <p:cNvPr id="20" name="TextBox 26">
            <a:extLst>
              <a:ext uri="{FF2B5EF4-FFF2-40B4-BE49-F238E27FC236}">
                <a16:creationId xmlns:a16="http://schemas.microsoft.com/office/drawing/2014/main" id="{8A944F0C-CA44-4637-A859-B8F1872A4C5F}"/>
              </a:ext>
            </a:extLst>
          </p:cNvPr>
          <p:cNvSpPr>
            <a:spLocks noChangeArrowheads="1"/>
          </p:cNvSpPr>
          <p:nvPr/>
        </p:nvSpPr>
        <p:spPr bwMode="auto">
          <a:xfrm>
            <a:off x="6248400" y="3886200"/>
            <a:ext cx="2667000" cy="1231900"/>
          </a:xfrm>
          <a:prstGeom prst="rect">
            <a:avLst/>
          </a:prstGeom>
          <a:gradFill rotWithShape="1">
            <a:gsLst>
              <a:gs pos="0">
                <a:srgbClr val="C8B3E9"/>
              </a:gs>
              <a:gs pos="34999">
                <a:srgbClr val="D9CAEE"/>
              </a:gs>
              <a:gs pos="100000">
                <a:srgbClr val="EFE8FA"/>
              </a:gs>
            </a:gsLst>
            <a:lin ang="16200000" scaled="1"/>
          </a:gradFill>
          <a:ln w="9525" cap="flat" cmpd="sng">
            <a:solidFill>
              <a:srgbClr val="8064A2"/>
            </a:solidFill>
            <a:miter lim="800000"/>
            <a:headEnd/>
            <a:tailEnd/>
          </a:ln>
        </p:spPr>
        <p:txBody>
          <a:bodyPr lIns="182880" tIns="182880" rIns="182880" bIns="182880">
            <a:spAutoFit/>
          </a:bodyPr>
          <a:lstStyle/>
          <a:p>
            <a:pPr algn="ctr"/>
            <a:r>
              <a:rPr lang="en-US" altLang="en-US" sz="14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Run time system checks if the 1</a:t>
            </a:r>
            <a:r>
              <a:rPr lang="en-US" altLang="en-US" sz="1400" baseline="300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st</a:t>
            </a:r>
            <a:r>
              <a:rPr lang="en-US" altLang="en-US" sz="14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 method can handle the exception. If not throw the exception.</a:t>
            </a:r>
          </a:p>
        </p:txBody>
      </p:sp>
      <p:sp>
        <p:nvSpPr>
          <p:cNvPr id="21" name="TextBox 27">
            <a:extLst>
              <a:ext uri="{FF2B5EF4-FFF2-40B4-BE49-F238E27FC236}">
                <a16:creationId xmlns:a16="http://schemas.microsoft.com/office/drawing/2014/main" id="{304C9429-E9FA-4FBA-A05A-6ABE3FC41FCF}"/>
              </a:ext>
            </a:extLst>
          </p:cNvPr>
          <p:cNvSpPr>
            <a:spLocks noChangeArrowheads="1"/>
          </p:cNvSpPr>
          <p:nvPr/>
        </p:nvSpPr>
        <p:spPr bwMode="auto">
          <a:xfrm>
            <a:off x="2819400" y="5684838"/>
            <a:ext cx="2895600" cy="646112"/>
          </a:xfrm>
          <a:prstGeom prst="rect">
            <a:avLst/>
          </a:prstGeom>
          <a:gradFill rotWithShape="1">
            <a:gsLst>
              <a:gs pos="0">
                <a:srgbClr val="C8B3E9"/>
              </a:gs>
              <a:gs pos="34999">
                <a:srgbClr val="D9CAEE"/>
              </a:gs>
              <a:gs pos="100000">
                <a:srgbClr val="EFE8FA"/>
              </a:gs>
            </a:gsLst>
            <a:lin ang="16200000" scaled="1"/>
          </a:gradFill>
          <a:ln w="9525" cap="flat" cmpd="sng">
            <a:solidFill>
              <a:srgbClr val="8064A2"/>
            </a:solidFill>
            <a:miter lim="800000"/>
            <a:headEnd/>
            <a:tailEnd/>
          </a:ln>
        </p:spPr>
        <p:txBody>
          <a:bodyPr tIns="0" rIns="0" bIns="0">
            <a:spAutoFit/>
          </a:bodyPr>
          <a:lstStyle/>
          <a:p>
            <a:r>
              <a:rPr lang="en-US" altLang="en-US" sz="14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The exception is thrown to the other methods in the invocation chain till one method handles it.</a:t>
            </a:r>
          </a:p>
        </p:txBody>
      </p:sp>
    </p:spTree>
    <p:extLst>
      <p:ext uri="{BB962C8B-B14F-4D97-AF65-F5344CB8AC3E}">
        <p14:creationId xmlns:p14="http://schemas.microsoft.com/office/powerpoint/2010/main" val="16002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p:cBhvr>
                                        <p:cTn id="7" dur="500"/>
                                        <p:tgtEl>
                                          <p:spTgt spid="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p:cBhvr>
                                        <p:cTn id="15" dur="500"/>
                                        <p:tgtEl>
                                          <p:spTgt spid="14"/>
                                        </p:tgtEl>
                                      </p:cBhvr>
                                    </p:animEffect>
                                  </p:childTnLst>
                                </p:cTn>
                              </p:par>
                              <p:par>
                                <p:cTn id="16" presetID="9"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p:cBhvr>
                                        <p:cTn id="18" dur="500"/>
                                        <p:tgtEl>
                                          <p:spTgt spid="10"/>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p:cBhvr>
                                        <p:cTn id="26" dur="500"/>
                                        <p:tgtEl>
                                          <p:spTgt spid="15"/>
                                        </p:tgtEl>
                                      </p:cBhvr>
                                    </p:animEffect>
                                  </p:childTnLst>
                                </p:cTn>
                              </p:par>
                              <p:par>
                                <p:cTn id="27" presetID="9"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p:cBhvr>
                                        <p:cTn id="29" dur="500"/>
                                        <p:tgtEl>
                                          <p:spTgt spid="8"/>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p:cBhvr>
                                        <p:cTn id="37" dur="500"/>
                                        <p:tgtEl>
                                          <p:spTgt spid="16"/>
                                        </p:tgtEl>
                                      </p:cBhvr>
                                    </p:animEffect>
                                  </p:childTnLst>
                                </p:cTn>
                              </p:par>
                              <p:par>
                                <p:cTn id="38" presetID="9" presetClass="entr" presetSubtype="0"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p:cBhvr>
                                        <p:cTn id="40" dur="500"/>
                                        <p:tgtEl>
                                          <p:spTgt spid="12"/>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20" presetClass="entr" presetSubtype="0"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p:cBhvr>
                                        <p:cTn id="48" dur="10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p:cBhvr>
                                        <p:cTn id="53" dur="500"/>
                                        <p:tgtEl>
                                          <p:spTgt spid="18"/>
                                        </p:tgtEl>
                                      </p:cBhvr>
                                    </p:animEffect>
                                  </p:childTnLst>
                                </p:cTn>
                              </p:par>
                            </p:childTnLst>
                          </p:cTn>
                        </p:par>
                      </p:childTnLst>
                    </p:cTn>
                  </p:par>
                  <p:par>
                    <p:cTn id="54" fill="hold">
                      <p:stCondLst>
                        <p:cond delay="indefinite"/>
                      </p:stCondLst>
                      <p:childTnLst>
                        <p:par>
                          <p:cTn id="55" fill="hold">
                            <p:stCondLst>
                              <p:cond delay="0"/>
                            </p:stCondLst>
                            <p:childTnLst>
                              <p:par>
                                <p:cTn id="56" presetID="5" presetClass="entr" presetSubtype="10" fill="hold" grpId="0" nodeType="clickEffect">
                                  <p:stCondLst>
                                    <p:cond delay="0"/>
                                  </p:stCondLst>
                                  <p:childTnLst>
                                    <p:set>
                                      <p:cBhvr>
                                        <p:cTn id="57" dur="1" fill="hold">
                                          <p:stCondLst>
                                            <p:cond delay="0"/>
                                          </p:stCondLst>
                                        </p:cTn>
                                        <p:tgtEl>
                                          <p:spTgt spid="19"/>
                                        </p:tgtEl>
                                        <p:attrNameLst>
                                          <p:attrName>style.visibility</p:attrName>
                                        </p:attrNameLst>
                                      </p:cBhvr>
                                      <p:to>
                                        <p:strVal val="visible"/>
                                      </p:to>
                                    </p:set>
                                    <p:animEffect>
                                      <p:cBhvr>
                                        <p:cTn id="58" dur="500"/>
                                        <p:tgtEl>
                                          <p:spTgt spid="19"/>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p:cBhvr>
                                        <p:cTn id="63" dur="500"/>
                                        <p:tgtEl>
                                          <p:spTgt spid="20"/>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21"/>
                                        </p:tgtEl>
                                        <p:attrNameLst>
                                          <p:attrName>style.visibility</p:attrName>
                                        </p:attrNameLst>
                                      </p:cBhvr>
                                      <p:to>
                                        <p:strVal val="visible"/>
                                      </p:to>
                                    </p:set>
                                    <p:animEffect>
                                      <p:cBhvr>
                                        <p:cTn id="6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autoUpdateAnimBg="0"/>
      <p:bldP spid="9" grpId="0" bldLvl="0" animBg="1" autoUpdateAnimBg="0"/>
      <p:bldP spid="11" grpId="0" bldLvl="0" animBg="1" autoUpdateAnimBg="0"/>
      <p:bldP spid="13" grpId="0" bldLvl="0" animBg="1" autoUpdateAnimBg="0"/>
      <p:bldP spid="17" grpId="0" bldLvl="0" animBg="1" autoUpdateAnimBg="0"/>
      <p:bldP spid="18" grpId="0" bldLvl="0" animBg="1" autoUpdateAnimBg="0"/>
      <p:bldP spid="19" grpId="0" bldLvl="0" animBg="1" autoUpdateAnimBg="0"/>
      <p:bldP spid="20" grpId="0" bldLvl="0" animBg="1" autoUpdateAnimBg="0"/>
      <p:bldP spid="21" grpId="0" bldLvl="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2CB63-92AB-4C82-BA22-519E8204603B}"/>
              </a:ext>
            </a:extLst>
          </p:cNvPr>
          <p:cNvSpPr>
            <a:spLocks noGrp="1"/>
          </p:cNvSpPr>
          <p:nvPr>
            <p:ph type="title"/>
          </p:nvPr>
        </p:nvSpPr>
        <p:spPr/>
        <p:txBody>
          <a:bodyPr/>
          <a:lstStyle/>
          <a:p>
            <a:r>
              <a:rPr lang="en-US" dirty="0"/>
              <a:t>Solution – User Defined Exception</a:t>
            </a:r>
          </a:p>
        </p:txBody>
      </p:sp>
      <p:pic>
        <p:nvPicPr>
          <p:cNvPr id="4" name="Picture 2">
            <a:extLst>
              <a:ext uri="{FF2B5EF4-FFF2-40B4-BE49-F238E27FC236}">
                <a16:creationId xmlns:a16="http://schemas.microsoft.com/office/drawing/2014/main" id="{3C65B602-8D6A-482A-8D7A-701D62913C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104146"/>
            <a:ext cx="7734300"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94A8C29C-0413-4243-AA2F-999D67F11E0A}"/>
              </a:ext>
            </a:extLst>
          </p:cNvPr>
          <p:cNvSpPr>
            <a:spLocks noChangeArrowheads="1"/>
          </p:cNvSpPr>
          <p:nvPr/>
        </p:nvSpPr>
        <p:spPr bwMode="auto">
          <a:xfrm>
            <a:off x="609600" y="1600200"/>
            <a:ext cx="7467600" cy="369888"/>
          </a:xfrm>
          <a:prstGeom prst="rect">
            <a:avLst/>
          </a:prstGeom>
          <a:gradFill rotWithShape="1">
            <a:gsLst>
              <a:gs pos="0">
                <a:srgbClr val="A6E4FF"/>
              </a:gs>
              <a:gs pos="34999">
                <a:srgbClr val="BFEDFF"/>
              </a:gs>
              <a:gs pos="100000">
                <a:srgbClr val="E6F9FF"/>
              </a:gs>
            </a:gsLst>
            <a:lin ang="16200000" scaled="1"/>
          </a:gradFill>
          <a:ln w="9525">
            <a:solidFill>
              <a:srgbClr val="4BACC6"/>
            </a:solidFill>
            <a:miter lim="800000"/>
            <a:headEnd/>
            <a:tailEnd/>
          </a:ln>
        </p:spPr>
        <p:txBody>
          <a:bodyPr>
            <a:spAutoFit/>
          </a:bodyP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a:solidFill>
                  <a:srgbClr val="000000"/>
                </a:solidFill>
                <a:latin typeface="Calibri" panose="020F0502020204030204" pitchFamily="34" charset="0"/>
                <a:sym typeface="Calibri" panose="020F0502020204030204" pitchFamily="34" charset="0"/>
              </a:rPr>
              <a:t>Create the user registration program as mentioned below.</a:t>
            </a:r>
          </a:p>
        </p:txBody>
      </p:sp>
    </p:spTree>
    <p:extLst>
      <p:ext uri="{BB962C8B-B14F-4D97-AF65-F5344CB8AC3E}">
        <p14:creationId xmlns:p14="http://schemas.microsoft.com/office/powerpoint/2010/main" val="750375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D2E73-C25E-4764-B546-F3ED6E4D31C8}"/>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A5143FB2-84DC-471E-BF9F-CBB7A102485B}"/>
              </a:ext>
            </a:extLst>
          </p:cNvPr>
          <p:cNvSpPr>
            <a:spLocks noGrp="1"/>
          </p:cNvSpPr>
          <p:nvPr>
            <p:ph idx="1"/>
          </p:nvPr>
        </p:nvSpPr>
        <p:spPr/>
        <p:txBody>
          <a:bodyPr>
            <a:normAutofit/>
          </a:bodyPr>
          <a:lstStyle/>
          <a:p>
            <a:endParaRPr lang="en-US" dirty="0"/>
          </a:p>
          <a:p>
            <a:endParaRPr lang="en-US" dirty="0"/>
          </a:p>
          <a:p>
            <a:pPr marL="0" indent="0" algn="ctr">
              <a:buNone/>
            </a:pPr>
            <a:r>
              <a:rPr lang="en-US" sz="6000" dirty="0">
                <a:solidFill>
                  <a:srgbClr val="C00000"/>
                </a:solidFill>
                <a:latin typeface="Vivaldi" panose="03020602050506090804" pitchFamily="66" charset="0"/>
              </a:rPr>
              <a:t>You have successfully completed </a:t>
            </a:r>
            <a:r>
              <a:rPr lang="en-US" sz="6600" b="1" dirty="0">
                <a:solidFill>
                  <a:srgbClr val="C00000"/>
                </a:solidFill>
                <a:latin typeface="Trebuchet MS" panose="020B0603020202020204" pitchFamily="34" charset="0"/>
                <a:cs typeface="Gisha" panose="020B0502040204020203" pitchFamily="34" charset="-79"/>
              </a:rPr>
              <a:t>Exception Handling </a:t>
            </a:r>
          </a:p>
        </p:txBody>
      </p:sp>
      <p:sp>
        <p:nvSpPr>
          <p:cNvPr id="4" name="Title 1">
            <a:extLst>
              <a:ext uri="{FF2B5EF4-FFF2-40B4-BE49-F238E27FC236}">
                <a16:creationId xmlns:a16="http://schemas.microsoft.com/office/drawing/2014/main" id="{74E4FA99-EE56-4F03-9AFC-E86EF738A22F}"/>
              </a:ext>
            </a:extLst>
          </p:cNvPr>
          <p:cNvSpPr txBox="1">
            <a:spLocks/>
          </p:cNvSpPr>
          <p:nvPr/>
        </p:nvSpPr>
        <p:spPr>
          <a:xfrm>
            <a:off x="1449977" y="12425"/>
            <a:ext cx="7694023" cy="11321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400" kern="1200">
                <a:solidFill>
                  <a:schemeClr val="bg1">
                    <a:lumMod val="95000"/>
                  </a:schemeClr>
                </a:solidFill>
                <a:latin typeface="Arial Black" panose="020B0A04020102020204" pitchFamily="34" charset="0"/>
                <a:ea typeface="+mj-ea"/>
                <a:cs typeface="+mj-cs"/>
              </a:defRPr>
            </a:lvl1pPr>
          </a:lstStyle>
          <a:p>
            <a:r>
              <a:rPr lang="en-US" dirty="0"/>
              <a:t>Thank you</a:t>
            </a:r>
          </a:p>
        </p:txBody>
      </p:sp>
    </p:spTree>
    <p:extLst>
      <p:ext uri="{BB962C8B-B14F-4D97-AF65-F5344CB8AC3E}">
        <p14:creationId xmlns:p14="http://schemas.microsoft.com/office/powerpoint/2010/main" val="9680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What happen When an Exception occurs in a Program?</a:t>
            </a:r>
          </a:p>
        </p:txBody>
      </p:sp>
      <p:sp>
        <p:nvSpPr>
          <p:cNvPr id="4" name="TextBox 4">
            <a:extLst>
              <a:ext uri="{FF2B5EF4-FFF2-40B4-BE49-F238E27FC236}">
                <a16:creationId xmlns:a16="http://schemas.microsoft.com/office/drawing/2014/main" id="{C1C7D061-5C6E-4AF8-8BE0-A1290F1F92EB}"/>
              </a:ext>
            </a:extLst>
          </p:cNvPr>
          <p:cNvSpPr>
            <a:spLocks noChangeArrowheads="1"/>
          </p:cNvSpPr>
          <p:nvPr/>
        </p:nvSpPr>
        <p:spPr bwMode="auto">
          <a:xfrm>
            <a:off x="381000" y="1676400"/>
            <a:ext cx="85344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6075">
              <a:defRPr b="1">
                <a:solidFill>
                  <a:schemeClr val="tx1"/>
                </a:solidFill>
                <a:latin typeface="Arial" panose="020B0604020202020204" pitchFamily="34" charset="0"/>
                <a:sym typeface="Arial" panose="020B0604020202020204" pitchFamily="34" charset="0"/>
              </a:defRPr>
            </a:lvl1pPr>
            <a:lvl2pPr>
              <a:defRPr b="1">
                <a:solidFill>
                  <a:schemeClr val="tx1"/>
                </a:solidFill>
                <a:latin typeface="Arial" panose="020B0604020202020204" pitchFamily="34" charset="0"/>
                <a:sym typeface="Arial" panose="020B0604020202020204" pitchFamily="34" charset="0"/>
              </a:defRPr>
            </a:lvl2pPr>
            <a:lvl3pPr>
              <a:defRPr b="1">
                <a:solidFill>
                  <a:schemeClr val="tx1"/>
                </a:solidFill>
                <a:latin typeface="Arial" panose="020B0604020202020204" pitchFamily="34" charset="0"/>
                <a:sym typeface="Arial" panose="020B0604020202020204" pitchFamily="34" charset="0"/>
              </a:defRPr>
            </a:lvl3pPr>
            <a:lvl4pPr>
              <a:defRPr b="1">
                <a:solidFill>
                  <a:schemeClr val="tx1"/>
                </a:solidFill>
                <a:latin typeface="Arial" panose="020B0604020202020204" pitchFamily="34" charset="0"/>
                <a:sym typeface="Arial" panose="020B0604020202020204" pitchFamily="34" charset="0"/>
              </a:defRPr>
            </a:lvl4pPr>
            <a:lvl5pPr>
              <a:defRPr b="1">
                <a:solidFill>
                  <a:schemeClr val="tx1"/>
                </a:solidFill>
                <a:latin typeface="Arial" panose="020B0604020202020204" pitchFamily="34" charset="0"/>
                <a:sym typeface="Arial" panose="020B0604020202020204" pitchFamily="34" charset="0"/>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9pPr>
          </a:lstStyle>
          <a:p>
            <a:pPr>
              <a:spcBef>
                <a:spcPts val="1200"/>
              </a:spcBef>
              <a:buFont typeface="Arial" panose="020B0604020202020204" pitchFamily="34" charset="0"/>
              <a:buChar char="•"/>
            </a:pPr>
            <a:endParaRPr lang="en-US" altLang="zh-CN" sz="2400" b="0">
              <a:solidFill>
                <a:srgbClr val="00B050"/>
              </a:solidFill>
              <a:ea typeface="Calibri" panose="020F0502020204030204" pitchFamily="34" charset="0"/>
              <a:cs typeface="Calibri" panose="020F0502020204030204" pitchFamily="34" charset="0"/>
            </a:endParaRPr>
          </a:p>
          <a:p>
            <a:pPr>
              <a:spcBef>
                <a:spcPts val="1200"/>
              </a:spcBef>
              <a:buFont typeface="Arial" panose="020B0604020202020204" pitchFamily="34" charset="0"/>
              <a:buChar char="•"/>
            </a:pPr>
            <a:endParaRPr lang="en-US" altLang="zh-CN" sz="2400" b="0">
              <a:solidFill>
                <a:srgbClr val="00B050"/>
              </a:solidFill>
              <a:ea typeface="Calibri" panose="020F0502020204030204" pitchFamily="34" charset="0"/>
              <a:cs typeface="Calibri" panose="020F0502020204030204" pitchFamily="34" charset="0"/>
            </a:endParaRPr>
          </a:p>
          <a:p>
            <a:pPr>
              <a:spcBef>
                <a:spcPts val="1200"/>
              </a:spcBef>
              <a:buFont typeface="Arial" panose="020B0604020202020204" pitchFamily="34" charset="0"/>
              <a:buChar char="•"/>
            </a:pPr>
            <a:endParaRPr lang="en-US" altLang="zh-CN" sz="2400" b="0">
              <a:solidFill>
                <a:srgbClr val="00B050"/>
              </a:solidFill>
              <a:ea typeface="Calibri" panose="020F0502020204030204" pitchFamily="34" charset="0"/>
              <a:cs typeface="Calibri" panose="020F0502020204030204" pitchFamily="34" charset="0"/>
            </a:endParaRPr>
          </a:p>
        </p:txBody>
      </p:sp>
      <p:sp>
        <p:nvSpPr>
          <p:cNvPr id="5" name="TextBox 5">
            <a:extLst>
              <a:ext uri="{FF2B5EF4-FFF2-40B4-BE49-F238E27FC236}">
                <a16:creationId xmlns:a16="http://schemas.microsoft.com/office/drawing/2014/main" id="{5C3BFB89-DCE2-42A6-9E94-A282609FF4EC}"/>
              </a:ext>
            </a:extLst>
          </p:cNvPr>
          <p:cNvSpPr>
            <a:spLocks noChangeArrowheads="1"/>
          </p:cNvSpPr>
          <p:nvPr/>
        </p:nvSpPr>
        <p:spPr bwMode="auto">
          <a:xfrm>
            <a:off x="304800" y="1600200"/>
            <a:ext cx="8610600" cy="334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ts val="600"/>
              </a:spcBef>
            </a:pPr>
            <a:r>
              <a:rPr lang="en-US" altLang="en-US" sz="1600" dirty="0">
                <a:solidFill>
                  <a:srgbClr val="000000"/>
                </a:solidFill>
                <a:ea typeface="Calibri" panose="020F0502020204030204" pitchFamily="34" charset="0"/>
                <a:cs typeface="Calibri" panose="020F0502020204030204" pitchFamily="34" charset="0"/>
              </a:rPr>
              <a:t>What happens when an Exception occurs?</a:t>
            </a:r>
          </a:p>
          <a:p>
            <a:pPr>
              <a:spcBef>
                <a:spcPts val="600"/>
              </a:spcBef>
            </a:pPr>
            <a:r>
              <a:rPr lang="en-US" altLang="en-US" sz="1600" dirty="0">
                <a:solidFill>
                  <a:srgbClr val="000000"/>
                </a:solidFill>
                <a:ea typeface="Calibri" panose="020F0502020204030204" pitchFamily="34" charset="0"/>
                <a:cs typeface="Calibri" panose="020F0502020204030204" pitchFamily="34" charset="0"/>
              </a:rPr>
              <a:t>Step 1:</a:t>
            </a:r>
          </a:p>
          <a:p>
            <a:pPr lvl="1">
              <a:spcBef>
                <a:spcPts val="600"/>
              </a:spcBef>
            </a:pPr>
            <a:r>
              <a:rPr lang="en-US" altLang="en-US" sz="1600" b="0" dirty="0">
                <a:solidFill>
                  <a:srgbClr val="000000"/>
                </a:solidFill>
                <a:ea typeface="Calibri" panose="020F0502020204030204" pitchFamily="34" charset="0"/>
                <a:cs typeface="Calibri" panose="020F0502020204030204" pitchFamily="34" charset="0"/>
              </a:rPr>
              <a:t>When an exception occurs within a method, the method creates an exception object and hands it off to the run-time system (</a:t>
            </a:r>
            <a:r>
              <a:rPr lang="en-US" altLang="en-US" sz="1600" dirty="0">
                <a:solidFill>
                  <a:srgbClr val="000000"/>
                </a:solidFill>
                <a:ea typeface="Calibri" panose="020F0502020204030204" pitchFamily="34" charset="0"/>
                <a:cs typeface="Calibri" panose="020F0502020204030204" pitchFamily="34" charset="0"/>
              </a:rPr>
              <a:t>called throwing an exception</a:t>
            </a:r>
            <a:r>
              <a:rPr lang="en-US" altLang="en-US" sz="1600" b="0" dirty="0">
                <a:solidFill>
                  <a:srgbClr val="000000"/>
                </a:solidFill>
                <a:ea typeface="Calibri" panose="020F0502020204030204" pitchFamily="34" charset="0"/>
                <a:cs typeface="Calibri" panose="020F0502020204030204" pitchFamily="34" charset="0"/>
              </a:rPr>
              <a:t>)</a:t>
            </a:r>
          </a:p>
          <a:p>
            <a:pPr lvl="1">
              <a:spcBef>
                <a:spcPts val="600"/>
              </a:spcBef>
            </a:pPr>
            <a:r>
              <a:rPr lang="en-US" altLang="en-US" sz="1600" b="0" dirty="0">
                <a:solidFill>
                  <a:srgbClr val="000000"/>
                </a:solidFill>
                <a:ea typeface="Calibri" panose="020F0502020204030204" pitchFamily="34" charset="0"/>
                <a:cs typeface="Calibri" panose="020F0502020204030204" pitchFamily="34" charset="0"/>
              </a:rPr>
              <a:t>Exception object contains information about the error, including its type and the state of the program when the error occurred.</a:t>
            </a:r>
          </a:p>
          <a:p>
            <a:pPr>
              <a:spcBef>
                <a:spcPts val="600"/>
              </a:spcBef>
            </a:pPr>
            <a:r>
              <a:rPr lang="en-US" altLang="en-US" sz="1600" dirty="0">
                <a:solidFill>
                  <a:srgbClr val="000000"/>
                </a:solidFill>
                <a:ea typeface="Calibri" panose="020F0502020204030204" pitchFamily="34" charset="0"/>
                <a:cs typeface="Calibri" panose="020F0502020204030204" pitchFamily="34" charset="0"/>
              </a:rPr>
              <a:t>Step 2:</a:t>
            </a:r>
          </a:p>
          <a:p>
            <a:pPr lvl="1">
              <a:spcBef>
                <a:spcPts val="600"/>
              </a:spcBef>
            </a:pPr>
            <a:r>
              <a:rPr lang="en-US" altLang="en-US" sz="1600" b="0" dirty="0">
                <a:solidFill>
                  <a:srgbClr val="000000"/>
                </a:solidFill>
                <a:ea typeface="Calibri" panose="020F0502020204030204" pitchFamily="34" charset="0"/>
                <a:cs typeface="Calibri" panose="020F0502020204030204" pitchFamily="34" charset="0"/>
              </a:rPr>
              <a:t>The run time system searches the call stack for a method that contains the method handler</a:t>
            </a:r>
          </a:p>
          <a:p>
            <a:endParaRPr lang="en-US" altLang="en-US" sz="1600" dirty="0">
              <a:solidFill>
                <a:srgbClr val="000000"/>
              </a:solidFill>
              <a:ea typeface="Calibri" panose="020F0502020204030204" pitchFamily="34" charset="0"/>
              <a:cs typeface="Calibri" panose="020F0502020204030204" pitchFamily="34" charset="0"/>
            </a:endParaRPr>
          </a:p>
          <a:p>
            <a:pPr>
              <a:spcBef>
                <a:spcPts val="1200"/>
              </a:spcBef>
            </a:pPr>
            <a:endParaRPr lang="en-US" altLang="en-US" sz="1600" b="0" dirty="0">
              <a:solidFill>
                <a:srgbClr val="000000"/>
              </a:solidFill>
              <a:ea typeface="MS PGothic" panose="020B0600070205080204" pitchFamily="34" charset="-128"/>
            </a:endParaRPr>
          </a:p>
        </p:txBody>
      </p:sp>
      <p:sp>
        <p:nvSpPr>
          <p:cNvPr id="6" name="TextBox 6">
            <a:extLst>
              <a:ext uri="{FF2B5EF4-FFF2-40B4-BE49-F238E27FC236}">
                <a16:creationId xmlns:a16="http://schemas.microsoft.com/office/drawing/2014/main" id="{FBB0A44F-ACE6-4802-8FDD-4D61343BBC2D}"/>
              </a:ext>
            </a:extLst>
          </p:cNvPr>
          <p:cNvSpPr>
            <a:spLocks noChangeArrowheads="1"/>
          </p:cNvSpPr>
          <p:nvPr/>
        </p:nvSpPr>
        <p:spPr bwMode="auto">
          <a:xfrm>
            <a:off x="2192338" y="4202113"/>
            <a:ext cx="3592512" cy="369887"/>
          </a:xfrm>
          <a:prstGeom prst="rect">
            <a:avLst/>
          </a:prstGeom>
          <a:gradFill rotWithShape="1">
            <a:gsLst>
              <a:gs pos="0">
                <a:srgbClr val="FFD1BB"/>
              </a:gs>
              <a:gs pos="34999">
                <a:srgbClr val="FFDDCF"/>
              </a:gs>
              <a:gs pos="100000">
                <a:srgbClr val="FFF2ED"/>
              </a:gs>
            </a:gsLst>
            <a:lin ang="16200000" scaled="1"/>
          </a:gradFill>
          <a:ln w="9525" cap="flat" cmpd="sng">
            <a:solidFill>
              <a:srgbClr val="F79646"/>
            </a:solidFill>
            <a:miter lim="800000"/>
            <a:headEnd/>
            <a:tailEnd/>
          </a:ln>
        </p:spPr>
        <p:txBody>
          <a:bodyPr>
            <a:spAutoFit/>
          </a:bodyPr>
          <a:lstStyle/>
          <a:p>
            <a:r>
              <a:rPr lang="en-US" altLang="en-US">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Method where error occurred</a:t>
            </a:r>
          </a:p>
        </p:txBody>
      </p:sp>
      <p:sp>
        <p:nvSpPr>
          <p:cNvPr id="7" name="TextBox 7">
            <a:extLst>
              <a:ext uri="{FF2B5EF4-FFF2-40B4-BE49-F238E27FC236}">
                <a16:creationId xmlns:a16="http://schemas.microsoft.com/office/drawing/2014/main" id="{87DD44D3-5520-4BA1-A7A8-BD3F430AD86C}"/>
              </a:ext>
            </a:extLst>
          </p:cNvPr>
          <p:cNvSpPr>
            <a:spLocks noChangeArrowheads="1"/>
          </p:cNvSpPr>
          <p:nvPr/>
        </p:nvSpPr>
        <p:spPr bwMode="auto">
          <a:xfrm>
            <a:off x="2192338" y="4876800"/>
            <a:ext cx="3557587" cy="369888"/>
          </a:xfrm>
          <a:prstGeom prst="rect">
            <a:avLst/>
          </a:prstGeom>
          <a:gradFill rotWithShape="1">
            <a:gsLst>
              <a:gs pos="0">
                <a:srgbClr val="FFD1BB"/>
              </a:gs>
              <a:gs pos="34999">
                <a:srgbClr val="FFDDCF"/>
              </a:gs>
              <a:gs pos="100000">
                <a:srgbClr val="FFF2ED"/>
              </a:gs>
            </a:gsLst>
            <a:lin ang="16200000" scaled="1"/>
          </a:gradFill>
          <a:ln w="9525" cap="flat" cmpd="sng">
            <a:solidFill>
              <a:srgbClr val="F79646"/>
            </a:solidFill>
            <a:miter lim="800000"/>
            <a:headEnd/>
            <a:tailEnd/>
          </a:ln>
        </p:spPr>
        <p:txBody>
          <a:bodyPr wrap="none">
            <a:spAutoFit/>
          </a:bodyPr>
          <a:lstStyle/>
          <a:p>
            <a:r>
              <a:rPr lang="en-US" altLang="en-US">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Method without Exception Handler</a:t>
            </a:r>
          </a:p>
        </p:txBody>
      </p:sp>
      <p:sp>
        <p:nvSpPr>
          <p:cNvPr id="8" name="TextBox 8">
            <a:extLst>
              <a:ext uri="{FF2B5EF4-FFF2-40B4-BE49-F238E27FC236}">
                <a16:creationId xmlns:a16="http://schemas.microsoft.com/office/drawing/2014/main" id="{0B5D93C8-2A63-4AFB-A1C1-55E7F7A9B860}"/>
              </a:ext>
            </a:extLst>
          </p:cNvPr>
          <p:cNvSpPr>
            <a:spLocks noChangeArrowheads="1"/>
          </p:cNvSpPr>
          <p:nvPr/>
        </p:nvSpPr>
        <p:spPr bwMode="auto">
          <a:xfrm>
            <a:off x="2170113" y="5562600"/>
            <a:ext cx="3614737" cy="369888"/>
          </a:xfrm>
          <a:prstGeom prst="rect">
            <a:avLst/>
          </a:prstGeom>
          <a:gradFill rotWithShape="1">
            <a:gsLst>
              <a:gs pos="0">
                <a:srgbClr val="FFD1BB"/>
              </a:gs>
              <a:gs pos="34999">
                <a:srgbClr val="FFDDCF"/>
              </a:gs>
              <a:gs pos="100000">
                <a:srgbClr val="FFF2ED"/>
              </a:gs>
            </a:gsLst>
            <a:lin ang="16200000" scaled="1"/>
          </a:gradFill>
          <a:ln w="9525" cap="flat" cmpd="sng">
            <a:solidFill>
              <a:srgbClr val="F79646"/>
            </a:solidFill>
            <a:miter lim="800000"/>
            <a:headEnd/>
            <a:tailEnd/>
          </a:ln>
        </p:spPr>
        <p:txBody>
          <a:bodyPr>
            <a:spAutoFit/>
          </a:bodyPr>
          <a:lstStyle/>
          <a:p>
            <a:r>
              <a:rPr lang="en-US" altLang="en-US">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Method with an Exception Handler</a:t>
            </a:r>
          </a:p>
        </p:txBody>
      </p:sp>
      <p:sp>
        <p:nvSpPr>
          <p:cNvPr id="9" name="TextBox 15">
            <a:extLst>
              <a:ext uri="{FF2B5EF4-FFF2-40B4-BE49-F238E27FC236}">
                <a16:creationId xmlns:a16="http://schemas.microsoft.com/office/drawing/2014/main" id="{951D0A12-E492-4968-9D09-DE7D4B10C559}"/>
              </a:ext>
            </a:extLst>
          </p:cNvPr>
          <p:cNvSpPr>
            <a:spLocks noChangeArrowheads="1"/>
          </p:cNvSpPr>
          <p:nvPr/>
        </p:nvSpPr>
        <p:spPr bwMode="auto">
          <a:xfrm>
            <a:off x="2203450" y="6183313"/>
            <a:ext cx="3505200" cy="369887"/>
          </a:xfrm>
          <a:prstGeom prst="rect">
            <a:avLst/>
          </a:prstGeom>
          <a:gradFill rotWithShape="1">
            <a:gsLst>
              <a:gs pos="0">
                <a:srgbClr val="FFD1BB"/>
              </a:gs>
              <a:gs pos="34999">
                <a:srgbClr val="FFDDCF"/>
              </a:gs>
              <a:gs pos="100000">
                <a:srgbClr val="FFF2ED"/>
              </a:gs>
            </a:gsLst>
            <a:lin ang="16200000" scaled="1"/>
          </a:gradFill>
          <a:ln w="9525" cap="flat" cmpd="sng">
            <a:solidFill>
              <a:srgbClr val="F79646"/>
            </a:solidFill>
            <a:miter lim="800000"/>
            <a:headEnd/>
            <a:tailEnd/>
          </a:ln>
        </p:spPr>
        <p:txBody>
          <a:bodyPr>
            <a:spAutoFit/>
          </a:bodyPr>
          <a:lstStyle/>
          <a:p>
            <a:pPr algn="ctr"/>
            <a:r>
              <a:rPr lang="en-US" altLang="en-US">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Main Method</a:t>
            </a:r>
          </a:p>
        </p:txBody>
      </p:sp>
      <p:sp>
        <p:nvSpPr>
          <p:cNvPr id="10" name="TextBox 14">
            <a:extLst>
              <a:ext uri="{FF2B5EF4-FFF2-40B4-BE49-F238E27FC236}">
                <a16:creationId xmlns:a16="http://schemas.microsoft.com/office/drawing/2014/main" id="{CB44FF9D-6F88-407B-93A5-779BC4C6166E}"/>
              </a:ext>
            </a:extLst>
          </p:cNvPr>
          <p:cNvSpPr>
            <a:spLocks noChangeArrowheads="1"/>
          </p:cNvSpPr>
          <p:nvPr/>
        </p:nvSpPr>
        <p:spPr bwMode="auto">
          <a:xfrm>
            <a:off x="728663" y="5214938"/>
            <a:ext cx="12779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1600" b="0">
                <a:solidFill>
                  <a:srgbClr val="000000"/>
                </a:solidFill>
                <a:ea typeface="Calibri" panose="020F0502020204030204" pitchFamily="34" charset="0"/>
                <a:cs typeface="Calibri" panose="020F0502020204030204" pitchFamily="34" charset="0"/>
              </a:rPr>
              <a:t>Method Call</a:t>
            </a:r>
          </a:p>
        </p:txBody>
      </p:sp>
      <p:sp>
        <p:nvSpPr>
          <p:cNvPr id="11" name="TextBox 18">
            <a:extLst>
              <a:ext uri="{FF2B5EF4-FFF2-40B4-BE49-F238E27FC236}">
                <a16:creationId xmlns:a16="http://schemas.microsoft.com/office/drawing/2014/main" id="{A06BDB28-8762-44B3-9697-C516F6C18CBD}"/>
              </a:ext>
            </a:extLst>
          </p:cNvPr>
          <p:cNvSpPr>
            <a:spLocks noChangeArrowheads="1"/>
          </p:cNvSpPr>
          <p:nvPr/>
        </p:nvSpPr>
        <p:spPr bwMode="auto">
          <a:xfrm>
            <a:off x="685800" y="5954713"/>
            <a:ext cx="12779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1600" b="0">
                <a:solidFill>
                  <a:srgbClr val="000000"/>
                </a:solidFill>
                <a:ea typeface="Calibri" panose="020F0502020204030204" pitchFamily="34" charset="0"/>
                <a:cs typeface="Calibri" panose="020F0502020204030204" pitchFamily="34" charset="0"/>
              </a:rPr>
              <a:t>Method Call</a:t>
            </a:r>
          </a:p>
        </p:txBody>
      </p:sp>
      <p:sp>
        <p:nvSpPr>
          <p:cNvPr id="12" name="TextBox 19">
            <a:extLst>
              <a:ext uri="{FF2B5EF4-FFF2-40B4-BE49-F238E27FC236}">
                <a16:creationId xmlns:a16="http://schemas.microsoft.com/office/drawing/2014/main" id="{6F067732-3789-48F4-A784-2B7057CFBB1F}"/>
              </a:ext>
            </a:extLst>
          </p:cNvPr>
          <p:cNvSpPr>
            <a:spLocks noChangeArrowheads="1"/>
          </p:cNvSpPr>
          <p:nvPr/>
        </p:nvSpPr>
        <p:spPr bwMode="auto">
          <a:xfrm>
            <a:off x="728663" y="4506913"/>
            <a:ext cx="12779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1600" b="0">
                <a:solidFill>
                  <a:srgbClr val="000000"/>
                </a:solidFill>
                <a:ea typeface="Calibri" panose="020F0502020204030204" pitchFamily="34" charset="0"/>
                <a:cs typeface="Calibri" panose="020F0502020204030204" pitchFamily="34" charset="0"/>
              </a:rPr>
              <a:t>Method Call</a:t>
            </a:r>
          </a:p>
        </p:txBody>
      </p:sp>
      <p:sp>
        <p:nvSpPr>
          <p:cNvPr id="13" name="Elbow Connector 23">
            <a:extLst>
              <a:ext uri="{FF2B5EF4-FFF2-40B4-BE49-F238E27FC236}">
                <a16:creationId xmlns:a16="http://schemas.microsoft.com/office/drawing/2014/main" id="{15BE0A6A-B96A-46AE-9B02-224F33AC8CCF}"/>
              </a:ext>
            </a:extLst>
          </p:cNvPr>
          <p:cNvSpPr>
            <a:spLocks noChangeShapeType="1"/>
          </p:cNvSpPr>
          <p:nvPr/>
        </p:nvSpPr>
        <p:spPr bwMode="auto">
          <a:xfrm rot="10800000">
            <a:off x="2170113" y="5802313"/>
            <a:ext cx="33337" cy="620712"/>
          </a:xfrm>
          <a:prstGeom prst="bentConnector3">
            <a:avLst>
              <a:gd name="adj1" fmla="val 778537"/>
            </a:avLst>
          </a:prstGeom>
          <a:noFill/>
          <a:ln w="9525" cap="flat" cmpd="sng">
            <a:solidFill>
              <a:schemeClr val="accent1"/>
            </a:solidFill>
            <a:miter lim="800000"/>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4" name="Elbow Connector 28">
            <a:extLst>
              <a:ext uri="{FF2B5EF4-FFF2-40B4-BE49-F238E27FC236}">
                <a16:creationId xmlns:a16="http://schemas.microsoft.com/office/drawing/2014/main" id="{E008BE25-60FF-4407-9B51-B4836FC0B134}"/>
              </a:ext>
            </a:extLst>
          </p:cNvPr>
          <p:cNvSpPr>
            <a:spLocks noChangeShapeType="1"/>
          </p:cNvSpPr>
          <p:nvPr/>
        </p:nvSpPr>
        <p:spPr bwMode="auto">
          <a:xfrm rot="10800000" flipH="1">
            <a:off x="2170113" y="5075238"/>
            <a:ext cx="22225" cy="685800"/>
          </a:xfrm>
          <a:prstGeom prst="bentConnector3">
            <a:avLst>
              <a:gd name="adj1" fmla="val -1057940"/>
            </a:avLst>
          </a:prstGeom>
          <a:noFill/>
          <a:ln w="9525" cap="flat" cmpd="sng">
            <a:solidFill>
              <a:schemeClr val="accent1"/>
            </a:solidFill>
            <a:miter lim="800000"/>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5" name="Elbow Connector 33">
            <a:extLst>
              <a:ext uri="{FF2B5EF4-FFF2-40B4-BE49-F238E27FC236}">
                <a16:creationId xmlns:a16="http://schemas.microsoft.com/office/drawing/2014/main" id="{C8FA8F44-7E6C-41DB-A52F-E464E0732A16}"/>
              </a:ext>
            </a:extLst>
          </p:cNvPr>
          <p:cNvSpPr>
            <a:spLocks noChangeShapeType="1"/>
          </p:cNvSpPr>
          <p:nvPr/>
        </p:nvSpPr>
        <p:spPr bwMode="auto">
          <a:xfrm rot="10800000">
            <a:off x="2176463" y="4332288"/>
            <a:ext cx="33337" cy="620712"/>
          </a:xfrm>
          <a:prstGeom prst="bentConnector3">
            <a:avLst>
              <a:gd name="adj1" fmla="val 778537"/>
            </a:avLst>
          </a:prstGeom>
          <a:noFill/>
          <a:ln w="9525" cap="flat" cmpd="sng">
            <a:solidFill>
              <a:schemeClr val="accent1"/>
            </a:solidFill>
            <a:miter lim="800000"/>
            <a:headEnd/>
            <a:tailEnd type="arrow" w="med" len="med"/>
          </a:ln>
          <a:extLst>
            <a:ext uri="{909E8E84-426E-40DD-AFC4-6F175D3DCCD1}">
              <a14:hiddenFill xmlns:a14="http://schemas.microsoft.com/office/drawing/2010/main">
                <a:noFill/>
              </a14:hiddenFill>
            </a:ext>
          </a:extLst>
        </p:spPr>
        <p:txBody>
          <a:bodyPr/>
          <a:lstStyle/>
          <a:p>
            <a:endParaRPr lang="en-US"/>
          </a:p>
        </p:txBody>
      </p:sp>
      <p:cxnSp>
        <p:nvCxnSpPr>
          <p:cNvPr id="16" name="Curved Connector 47">
            <a:extLst>
              <a:ext uri="{FF2B5EF4-FFF2-40B4-BE49-F238E27FC236}">
                <a16:creationId xmlns:a16="http://schemas.microsoft.com/office/drawing/2014/main" id="{3A463066-B077-48FE-B30B-1ADC7E648617}"/>
              </a:ext>
            </a:extLst>
          </p:cNvPr>
          <p:cNvCxnSpPr>
            <a:cxnSpLocks noChangeShapeType="1"/>
            <a:stCxn id="6" idx="3"/>
            <a:endCxn id="7" idx="3"/>
          </p:cNvCxnSpPr>
          <p:nvPr/>
        </p:nvCxnSpPr>
        <p:spPr bwMode="auto">
          <a:xfrm flipH="1">
            <a:off x="5749925" y="4387850"/>
            <a:ext cx="34925" cy="673100"/>
          </a:xfrm>
          <a:prstGeom prst="curvedConnector3">
            <a:avLst>
              <a:gd name="adj1" fmla="val -636676"/>
            </a:avLst>
          </a:prstGeom>
          <a:noFill/>
          <a:ln w="9525" cap="flat" cmpd="sng">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17" name="Curved Connector 52">
            <a:extLst>
              <a:ext uri="{FF2B5EF4-FFF2-40B4-BE49-F238E27FC236}">
                <a16:creationId xmlns:a16="http://schemas.microsoft.com/office/drawing/2014/main" id="{2BD03E73-6908-4E38-B170-9C5D3CF79C57}"/>
              </a:ext>
            </a:extLst>
          </p:cNvPr>
          <p:cNvCxnSpPr>
            <a:cxnSpLocks noChangeShapeType="1"/>
            <a:stCxn id="7" idx="3"/>
            <a:endCxn id="8" idx="3"/>
          </p:cNvCxnSpPr>
          <p:nvPr/>
        </p:nvCxnSpPr>
        <p:spPr bwMode="auto">
          <a:xfrm>
            <a:off x="5749925" y="5060950"/>
            <a:ext cx="34925" cy="685800"/>
          </a:xfrm>
          <a:prstGeom prst="curvedConnector3">
            <a:avLst>
              <a:gd name="adj1" fmla="val 736676"/>
            </a:avLst>
          </a:prstGeom>
          <a:noFill/>
          <a:ln w="9525" cap="flat" cmpd="sng">
            <a:solidFill>
              <a:srgbClr val="C00000"/>
            </a:solidFill>
            <a:round/>
            <a:headEnd/>
            <a:tailEnd type="arrow" w="med" len="med"/>
          </a:ln>
          <a:extLst>
            <a:ext uri="{909E8E84-426E-40DD-AFC4-6F175D3DCCD1}">
              <a14:hiddenFill xmlns:a14="http://schemas.microsoft.com/office/drawing/2010/main">
                <a:noFill/>
              </a14:hiddenFill>
            </a:ext>
          </a:extLst>
        </p:spPr>
      </p:cxnSp>
      <p:sp>
        <p:nvSpPr>
          <p:cNvPr id="18" name="TextBox 55">
            <a:extLst>
              <a:ext uri="{FF2B5EF4-FFF2-40B4-BE49-F238E27FC236}">
                <a16:creationId xmlns:a16="http://schemas.microsoft.com/office/drawing/2014/main" id="{5DB35208-31B9-4D60-8931-8B6B4EA7B08B}"/>
              </a:ext>
            </a:extLst>
          </p:cNvPr>
          <p:cNvSpPr>
            <a:spLocks noChangeArrowheads="1"/>
          </p:cNvSpPr>
          <p:nvPr/>
        </p:nvSpPr>
        <p:spPr bwMode="auto">
          <a:xfrm>
            <a:off x="5859463" y="4202113"/>
            <a:ext cx="16081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1400" b="0">
                <a:solidFill>
                  <a:srgbClr val="000000"/>
                </a:solidFill>
                <a:ea typeface="Calibri" panose="020F0502020204030204" pitchFamily="34" charset="0"/>
                <a:cs typeface="Calibri" panose="020F0502020204030204" pitchFamily="34" charset="0"/>
              </a:rPr>
              <a:t>Throws Exception</a:t>
            </a:r>
          </a:p>
        </p:txBody>
      </p:sp>
      <p:sp>
        <p:nvSpPr>
          <p:cNvPr id="19" name="TextBox 56">
            <a:extLst>
              <a:ext uri="{FF2B5EF4-FFF2-40B4-BE49-F238E27FC236}">
                <a16:creationId xmlns:a16="http://schemas.microsoft.com/office/drawing/2014/main" id="{FFAFD466-A327-4BA9-B8C5-BDE39D881443}"/>
              </a:ext>
            </a:extLst>
          </p:cNvPr>
          <p:cNvSpPr>
            <a:spLocks noChangeArrowheads="1"/>
          </p:cNvSpPr>
          <p:nvPr/>
        </p:nvSpPr>
        <p:spPr bwMode="auto">
          <a:xfrm>
            <a:off x="5965825" y="4735513"/>
            <a:ext cx="2033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1400" b="0">
                <a:solidFill>
                  <a:srgbClr val="000000"/>
                </a:solidFill>
                <a:ea typeface="Calibri" panose="020F0502020204030204" pitchFamily="34" charset="0"/>
                <a:cs typeface="Calibri" panose="020F0502020204030204" pitchFamily="34" charset="0"/>
              </a:rPr>
              <a:t>Exception </a:t>
            </a:r>
            <a:r>
              <a:rPr lang="en-US" altLang="en-US" sz="1400">
                <a:solidFill>
                  <a:srgbClr val="C00000"/>
                </a:solidFill>
                <a:ea typeface="Calibri" panose="020F0502020204030204" pitchFamily="34" charset="0"/>
                <a:cs typeface="Calibri" panose="020F0502020204030204" pitchFamily="34" charset="0"/>
              </a:rPr>
              <a:t>not</a:t>
            </a:r>
            <a:r>
              <a:rPr lang="en-US" altLang="en-US" sz="1400" b="0">
                <a:solidFill>
                  <a:srgbClr val="000000"/>
                </a:solidFill>
                <a:ea typeface="Calibri" panose="020F0502020204030204" pitchFamily="34" charset="0"/>
                <a:cs typeface="Calibri" panose="020F0502020204030204" pitchFamily="34" charset="0"/>
              </a:rPr>
              <a:t> handled </a:t>
            </a:r>
          </a:p>
          <a:p>
            <a:r>
              <a:rPr lang="en-US" altLang="en-US" sz="1400" b="0">
                <a:solidFill>
                  <a:srgbClr val="000000"/>
                </a:solidFill>
                <a:ea typeface="Calibri" panose="020F0502020204030204" pitchFamily="34" charset="0"/>
                <a:cs typeface="Calibri" panose="020F0502020204030204" pitchFamily="34" charset="0"/>
              </a:rPr>
              <a:t>and thrown back</a:t>
            </a:r>
          </a:p>
        </p:txBody>
      </p:sp>
      <p:cxnSp>
        <p:nvCxnSpPr>
          <p:cNvPr id="20" name="Straight Arrow Connector 58">
            <a:extLst>
              <a:ext uri="{FF2B5EF4-FFF2-40B4-BE49-F238E27FC236}">
                <a16:creationId xmlns:a16="http://schemas.microsoft.com/office/drawing/2014/main" id="{E0C2913F-B7F0-46B8-9EC5-0734CBABD5F1}"/>
              </a:ext>
            </a:extLst>
          </p:cNvPr>
          <p:cNvCxnSpPr>
            <a:cxnSpLocks noChangeShapeType="1"/>
            <a:stCxn id="8" idx="3"/>
            <a:endCxn id="21" idx="1"/>
          </p:cNvCxnSpPr>
          <p:nvPr/>
        </p:nvCxnSpPr>
        <p:spPr bwMode="auto">
          <a:xfrm>
            <a:off x="5784850" y="5746750"/>
            <a:ext cx="655638" cy="9525"/>
          </a:xfrm>
          <a:prstGeom prst="straightConnector1">
            <a:avLst/>
          </a:prstGeom>
          <a:noFill/>
          <a:ln w="9525" cap="flat" cmpd="sng">
            <a:solidFill>
              <a:srgbClr val="C00000"/>
            </a:solidFill>
            <a:round/>
            <a:headEnd/>
            <a:tailEnd type="arrow" w="med" len="med"/>
          </a:ln>
          <a:extLst>
            <a:ext uri="{909E8E84-426E-40DD-AFC4-6F175D3DCCD1}">
              <a14:hiddenFill xmlns:a14="http://schemas.microsoft.com/office/drawing/2010/main">
                <a:noFill/>
              </a14:hiddenFill>
            </a:ext>
          </a:extLst>
        </p:spPr>
      </p:cxnSp>
      <p:sp>
        <p:nvSpPr>
          <p:cNvPr id="21" name="TextBox 60">
            <a:extLst>
              <a:ext uri="{FF2B5EF4-FFF2-40B4-BE49-F238E27FC236}">
                <a16:creationId xmlns:a16="http://schemas.microsoft.com/office/drawing/2014/main" id="{6A4866CD-77F7-4BFD-8055-84C6E358E161}"/>
              </a:ext>
            </a:extLst>
          </p:cNvPr>
          <p:cNvSpPr>
            <a:spLocks noChangeArrowheads="1"/>
          </p:cNvSpPr>
          <p:nvPr/>
        </p:nvSpPr>
        <p:spPr bwMode="auto">
          <a:xfrm>
            <a:off x="6440488" y="5494338"/>
            <a:ext cx="1095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1400" b="0">
                <a:solidFill>
                  <a:srgbClr val="000000"/>
                </a:solidFill>
                <a:ea typeface="Calibri" panose="020F0502020204030204" pitchFamily="34" charset="0"/>
                <a:cs typeface="Calibri" panose="020F0502020204030204" pitchFamily="34" charset="0"/>
              </a:rPr>
              <a:t>Exception handled</a:t>
            </a:r>
          </a:p>
        </p:txBody>
      </p:sp>
      <p:sp>
        <p:nvSpPr>
          <p:cNvPr id="22" name="Curved Connector 24">
            <a:extLst>
              <a:ext uri="{FF2B5EF4-FFF2-40B4-BE49-F238E27FC236}">
                <a16:creationId xmlns:a16="http://schemas.microsoft.com/office/drawing/2014/main" id="{C2588150-1080-416D-BEEF-FA92581794F9}"/>
              </a:ext>
            </a:extLst>
          </p:cNvPr>
          <p:cNvSpPr>
            <a:spLocks noChangeShapeType="1"/>
          </p:cNvSpPr>
          <p:nvPr/>
        </p:nvSpPr>
        <p:spPr bwMode="auto">
          <a:xfrm>
            <a:off x="5754688" y="5726113"/>
            <a:ext cx="36512" cy="685800"/>
          </a:xfrm>
          <a:prstGeom prst="curvedConnector3">
            <a:avLst>
              <a:gd name="adj1" fmla="val 736676"/>
            </a:avLst>
          </a:prstGeom>
          <a:noFill/>
          <a:ln w="9525" cap="flat" cmpd="sng">
            <a:solidFill>
              <a:srgbClr val="C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3" name="TextBox 25">
            <a:extLst>
              <a:ext uri="{FF2B5EF4-FFF2-40B4-BE49-F238E27FC236}">
                <a16:creationId xmlns:a16="http://schemas.microsoft.com/office/drawing/2014/main" id="{1FAFD7B8-362C-43CF-963A-95605612628F}"/>
              </a:ext>
            </a:extLst>
          </p:cNvPr>
          <p:cNvSpPr>
            <a:spLocks noChangeArrowheads="1"/>
          </p:cNvSpPr>
          <p:nvPr/>
        </p:nvSpPr>
        <p:spPr bwMode="auto">
          <a:xfrm>
            <a:off x="6118225" y="5965825"/>
            <a:ext cx="16764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1400" b="0">
                <a:solidFill>
                  <a:srgbClr val="000000"/>
                </a:solidFill>
                <a:ea typeface="Calibri" panose="020F0502020204030204" pitchFamily="34" charset="0"/>
                <a:cs typeface="Calibri" panose="020F0502020204030204" pitchFamily="34" charset="0"/>
              </a:rPr>
              <a:t>Control goes back </a:t>
            </a:r>
          </a:p>
          <a:p>
            <a:r>
              <a:rPr lang="en-US" altLang="en-US" sz="1400" b="0">
                <a:solidFill>
                  <a:srgbClr val="000000"/>
                </a:solidFill>
                <a:ea typeface="Calibri" panose="020F0502020204030204" pitchFamily="34" charset="0"/>
                <a:cs typeface="Calibri" panose="020F0502020204030204" pitchFamily="34" charset="0"/>
              </a:rPr>
              <a:t>to main method</a:t>
            </a:r>
          </a:p>
        </p:txBody>
      </p:sp>
    </p:spTree>
    <p:extLst>
      <p:ext uri="{BB962C8B-B14F-4D97-AF65-F5344CB8AC3E}">
        <p14:creationId xmlns:p14="http://schemas.microsoft.com/office/powerpoint/2010/main" val="100041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p:cBhvr>
                                        <p:cTn id="7" dur="500"/>
                                        <p:tgtEl>
                                          <p:spTgt spid="5">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5" end="5"/>
                                            </p:txEl>
                                          </p:spTgt>
                                        </p:tgtEl>
                                        <p:attrNameLst>
                                          <p:attrName>style.visibility</p:attrName>
                                        </p:attrNameLst>
                                      </p:cBhvr>
                                      <p:to>
                                        <p:strVal val="visible"/>
                                      </p:to>
                                    </p:set>
                                    <p:animEffect>
                                      <p:cBhvr>
                                        <p:cTn id="10" dur="500"/>
                                        <p:tgtEl>
                                          <p:spTgt spid="5">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p:cBhvr>
                                        <p:cTn id="15" dur="500"/>
                                        <p:tgtEl>
                                          <p:spTgt spid="9"/>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p:cBhvr>
                                        <p:cTn id="18" dur="500"/>
                                        <p:tgtEl>
                                          <p:spTgt spid="8"/>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p:cBhvr>
                                        <p:cTn id="21" dur="500"/>
                                        <p:tgtEl>
                                          <p:spTgt spid="7"/>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p:cBhvr>
                                        <p:cTn id="29" dur="500"/>
                                        <p:tgtEl>
                                          <p:spTgt spid="13"/>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p:cBhvr>
                                        <p:cTn id="32" dur="500"/>
                                        <p:tgtEl>
                                          <p:spTgt spid="11"/>
                                        </p:tgtEl>
                                      </p:cBhvr>
                                    </p:animEffect>
                                  </p:childTnLst>
                                </p:cTn>
                              </p:par>
                            </p:childTnLst>
                          </p:cTn>
                        </p:par>
                        <p:par>
                          <p:cTn id="33" fill="hold">
                            <p:stCondLst>
                              <p:cond delay="500"/>
                            </p:stCondLst>
                            <p:childTnLst>
                              <p:par>
                                <p:cTn id="34" presetID="3" presetClass="entr" presetSubtype="10" fill="hold"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p:cBhvr>
                                        <p:cTn id="36" dur="500"/>
                                        <p:tgtEl>
                                          <p:spTgt spid="14"/>
                                        </p:tgtEl>
                                      </p:cBhvr>
                                    </p:animEffect>
                                  </p:childTnLst>
                                </p:cTn>
                              </p:par>
                            </p:childTnLst>
                          </p:cTn>
                        </p:par>
                        <p:par>
                          <p:cTn id="37" fill="hold">
                            <p:stCondLst>
                              <p:cond delay="1000"/>
                            </p:stCondLst>
                            <p:childTnLst>
                              <p:par>
                                <p:cTn id="38" presetID="3" presetClass="entr" presetSubtype="10"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p:cBhvr>
                                        <p:cTn id="40" dur="500"/>
                                        <p:tgtEl>
                                          <p:spTgt spid="10"/>
                                        </p:tgtEl>
                                      </p:cBhvr>
                                    </p:animEffect>
                                  </p:childTnLst>
                                </p:cTn>
                              </p:par>
                            </p:childTnLst>
                          </p:cTn>
                        </p:par>
                        <p:par>
                          <p:cTn id="41" fill="hold">
                            <p:stCondLst>
                              <p:cond delay="1500"/>
                            </p:stCondLst>
                            <p:childTnLst>
                              <p:par>
                                <p:cTn id="42" presetID="3" presetClass="entr" presetSubtype="10" fill="hold"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p:cBhvr>
                                        <p:cTn id="44" dur="500"/>
                                        <p:tgtEl>
                                          <p:spTgt spid="15"/>
                                        </p:tgtEl>
                                      </p:cBhvr>
                                    </p:animEffect>
                                  </p:childTnLst>
                                </p:cTn>
                              </p:par>
                            </p:childTnLst>
                          </p:cTn>
                        </p:par>
                        <p:par>
                          <p:cTn id="45" fill="hold">
                            <p:stCondLst>
                              <p:cond delay="2000"/>
                            </p:stCondLst>
                            <p:childTnLst>
                              <p:par>
                                <p:cTn id="46" presetID="3" presetClass="entr" presetSubtype="10" fill="hold" grpId="0"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p:cBhvr>
                                        <p:cTn id="53" dur="500"/>
                                        <p:tgtEl>
                                          <p:spTgt spid="16"/>
                                        </p:tgtEl>
                                      </p:cBhvr>
                                    </p:animEffect>
                                  </p:childTnLst>
                                </p:cTn>
                              </p:par>
                              <p:par>
                                <p:cTn id="54" presetID="5" presetClass="entr" presetSubtype="1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p:cBhvr>
                                        <p:cTn id="56" dur="500"/>
                                        <p:tgtEl>
                                          <p:spTgt spid="18"/>
                                        </p:tgtEl>
                                      </p:cBhvr>
                                    </p:animEffect>
                                  </p:childTnLst>
                                </p:cTn>
                              </p:par>
                            </p:childTnLst>
                          </p:cTn>
                        </p:par>
                      </p:childTnLst>
                    </p:cTn>
                  </p:par>
                  <p:par>
                    <p:cTn id="57" fill="hold">
                      <p:stCondLst>
                        <p:cond delay="indefinite"/>
                      </p:stCondLst>
                      <p:childTnLst>
                        <p:par>
                          <p:cTn id="58" fill="hold">
                            <p:stCondLst>
                              <p:cond delay="0"/>
                            </p:stCondLst>
                            <p:childTnLst>
                              <p:par>
                                <p:cTn id="59" presetID="5" presetClass="entr" presetSubtype="10" fill="hold" nodeType="clickEffect">
                                  <p:stCondLst>
                                    <p:cond delay="0"/>
                                  </p:stCondLst>
                                  <p:childTnLst>
                                    <p:set>
                                      <p:cBhvr>
                                        <p:cTn id="60" dur="1" fill="hold">
                                          <p:stCondLst>
                                            <p:cond delay="0"/>
                                          </p:stCondLst>
                                        </p:cTn>
                                        <p:tgtEl>
                                          <p:spTgt spid="17"/>
                                        </p:tgtEl>
                                        <p:attrNameLst>
                                          <p:attrName>style.visibility</p:attrName>
                                        </p:attrNameLst>
                                      </p:cBhvr>
                                      <p:to>
                                        <p:strVal val="visible"/>
                                      </p:to>
                                    </p:set>
                                    <p:animEffect>
                                      <p:cBhvr>
                                        <p:cTn id="61" dur="500"/>
                                        <p:tgtEl>
                                          <p:spTgt spid="17"/>
                                        </p:tgtEl>
                                      </p:cBhvr>
                                    </p:animEffect>
                                  </p:childTnLst>
                                </p:cTn>
                              </p:par>
                              <p:par>
                                <p:cTn id="62" presetID="5" presetClass="entr" presetSubtype="10"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p:cBhvr>
                                        <p:cTn id="64" dur="500"/>
                                        <p:tgtEl>
                                          <p:spTgt spid="19"/>
                                        </p:tgtEl>
                                      </p:cBhvr>
                                    </p:animEffect>
                                  </p:childTnLst>
                                </p:cTn>
                              </p:par>
                            </p:childTnLst>
                          </p:cTn>
                        </p:par>
                      </p:childTnLst>
                    </p:cTn>
                  </p:par>
                  <p:par>
                    <p:cTn id="65" fill="hold">
                      <p:stCondLst>
                        <p:cond delay="indefinite"/>
                      </p:stCondLst>
                      <p:childTnLst>
                        <p:par>
                          <p:cTn id="66" fill="hold">
                            <p:stCondLst>
                              <p:cond delay="0"/>
                            </p:stCondLst>
                            <p:childTnLst>
                              <p:par>
                                <p:cTn id="67" presetID="5" presetClass="entr" presetSubtype="10" fill="hold"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p:cBhvr>
                                        <p:cTn id="69" dur="500"/>
                                        <p:tgtEl>
                                          <p:spTgt spid="20"/>
                                        </p:tgtEl>
                                      </p:cBhvr>
                                    </p:animEffect>
                                  </p:childTnLst>
                                </p:cTn>
                              </p:par>
                              <p:par>
                                <p:cTn id="70" presetID="5" presetClass="entr" presetSubtype="10"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Effect>
                                      <p:cBhvr>
                                        <p:cTn id="72" dur="500"/>
                                        <p:tgtEl>
                                          <p:spTgt spid="21"/>
                                        </p:tgtEl>
                                      </p:cBhvr>
                                    </p:animEffect>
                                  </p:childTnLst>
                                </p:cTn>
                              </p:par>
                            </p:childTnLst>
                          </p:cTn>
                        </p:par>
                      </p:childTnLst>
                    </p:cTn>
                  </p:par>
                  <p:par>
                    <p:cTn id="73" fill="hold">
                      <p:stCondLst>
                        <p:cond delay="indefinite"/>
                      </p:stCondLst>
                      <p:childTnLst>
                        <p:par>
                          <p:cTn id="74" fill="hold">
                            <p:stCondLst>
                              <p:cond delay="0"/>
                            </p:stCondLst>
                            <p:childTnLst>
                              <p:par>
                                <p:cTn id="75" presetID="5" presetClass="entr" presetSubtype="10" fill="hold" nodeType="clickEffect">
                                  <p:stCondLst>
                                    <p:cond delay="0"/>
                                  </p:stCondLst>
                                  <p:childTnLst>
                                    <p:set>
                                      <p:cBhvr>
                                        <p:cTn id="76" dur="1" fill="hold">
                                          <p:stCondLst>
                                            <p:cond delay="0"/>
                                          </p:stCondLst>
                                        </p:cTn>
                                        <p:tgtEl>
                                          <p:spTgt spid="22"/>
                                        </p:tgtEl>
                                        <p:attrNameLst>
                                          <p:attrName>style.visibility</p:attrName>
                                        </p:attrNameLst>
                                      </p:cBhvr>
                                      <p:to>
                                        <p:strVal val="visible"/>
                                      </p:to>
                                    </p:set>
                                    <p:animEffect>
                                      <p:cBhvr>
                                        <p:cTn id="77" dur="500"/>
                                        <p:tgtEl>
                                          <p:spTgt spid="22"/>
                                        </p:tgtEl>
                                      </p:cBhvr>
                                    </p:animEffect>
                                  </p:childTnLst>
                                </p:cTn>
                              </p:par>
                              <p:par>
                                <p:cTn id="78" presetID="5" presetClass="entr" presetSubtype="10" fill="hold" grpId="0" nodeType="withEffect">
                                  <p:stCondLst>
                                    <p:cond delay="0"/>
                                  </p:stCondLst>
                                  <p:childTnLst>
                                    <p:set>
                                      <p:cBhvr>
                                        <p:cTn id="79" dur="1" fill="hold">
                                          <p:stCondLst>
                                            <p:cond delay="0"/>
                                          </p:stCondLst>
                                        </p:cTn>
                                        <p:tgtEl>
                                          <p:spTgt spid="23"/>
                                        </p:tgtEl>
                                        <p:attrNameLst>
                                          <p:attrName>style.visibility</p:attrName>
                                        </p:attrNameLst>
                                      </p:cBhvr>
                                      <p:to>
                                        <p:strVal val="visible"/>
                                      </p:to>
                                    </p:set>
                                    <p:animEffect>
                                      <p:cBhvr>
                                        <p:cTn id="8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autoUpdateAnimBg="0"/>
      <p:bldP spid="7" grpId="0" bldLvl="0" animBg="1" autoUpdateAnimBg="0"/>
      <p:bldP spid="8" grpId="0" bldLvl="0" animBg="1" autoUpdateAnimBg="0"/>
      <p:bldP spid="9" grpId="0" bldLvl="0" animBg="1" autoUpdateAnimBg="0"/>
      <p:bldP spid="10" grpId="0" bldLvl="0" autoUpdateAnimBg="0"/>
      <p:bldP spid="11" grpId="0" bldLvl="0" autoUpdateAnimBg="0"/>
      <p:bldP spid="12" grpId="0" bldLvl="0" autoUpdateAnimBg="0"/>
      <p:bldP spid="18" grpId="0" bldLvl="0" autoUpdateAnimBg="0"/>
      <p:bldP spid="19" grpId="0" bldLvl="0" autoUpdateAnimBg="0"/>
      <p:bldP spid="21" grpId="0" bldLvl="0" autoUpdateAnimBg="0"/>
      <p:bldP spid="23"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019CB-DC45-46FF-A055-0B48FE7DFE07}"/>
              </a:ext>
            </a:extLst>
          </p:cNvPr>
          <p:cNvSpPr>
            <a:spLocks noGrp="1"/>
          </p:cNvSpPr>
          <p:nvPr>
            <p:ph type="title"/>
          </p:nvPr>
        </p:nvSpPr>
        <p:spPr/>
        <p:txBody>
          <a:bodyPr>
            <a:normAutofit fontScale="90000"/>
          </a:bodyPr>
          <a:lstStyle/>
          <a:p>
            <a:r>
              <a:rPr lang="en-US" sz="3600" dirty="0"/>
              <a:t>What happen when an Exception occurs in a Program?</a:t>
            </a:r>
            <a:endParaRPr lang="en-US" dirty="0"/>
          </a:p>
        </p:txBody>
      </p:sp>
      <p:sp>
        <p:nvSpPr>
          <p:cNvPr id="4" name="TextBox 5">
            <a:extLst>
              <a:ext uri="{FF2B5EF4-FFF2-40B4-BE49-F238E27FC236}">
                <a16:creationId xmlns:a16="http://schemas.microsoft.com/office/drawing/2014/main" id="{33508E42-F48A-4974-8151-7124449A72CF}"/>
              </a:ext>
            </a:extLst>
          </p:cNvPr>
          <p:cNvSpPr>
            <a:spLocks noChangeArrowheads="1"/>
          </p:cNvSpPr>
          <p:nvPr/>
        </p:nvSpPr>
        <p:spPr bwMode="auto">
          <a:xfrm>
            <a:off x="228600" y="1600200"/>
            <a:ext cx="8610600"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ts val="1200"/>
              </a:spcBef>
            </a:pPr>
            <a:r>
              <a:rPr lang="en-US" altLang="en-US" dirty="0">
                <a:solidFill>
                  <a:srgbClr val="000000"/>
                </a:solidFill>
                <a:ea typeface="Calibri" panose="020F0502020204030204" pitchFamily="34" charset="0"/>
                <a:cs typeface="Calibri" panose="020F0502020204030204" pitchFamily="34" charset="0"/>
              </a:rPr>
              <a:t>Step 3:</a:t>
            </a:r>
          </a:p>
          <a:p>
            <a:pPr lvl="1">
              <a:spcBef>
                <a:spcPts val="1200"/>
              </a:spcBef>
            </a:pPr>
            <a:r>
              <a:rPr lang="en-US" altLang="en-US" b="0" dirty="0">
                <a:solidFill>
                  <a:srgbClr val="000000"/>
                </a:solidFill>
                <a:ea typeface="Calibri" panose="020F0502020204030204" pitchFamily="34" charset="0"/>
                <a:cs typeface="Calibri" panose="020F0502020204030204" pitchFamily="34" charset="0"/>
              </a:rPr>
              <a:t>When an appropriate handler is found, the run-time system passes the exception to the handler,</a:t>
            </a:r>
          </a:p>
          <a:p>
            <a:pPr lvl="2">
              <a:spcBef>
                <a:spcPts val="1200"/>
              </a:spcBef>
              <a:buFont typeface="Arial" panose="020B0604020202020204" pitchFamily="34" charset="0"/>
              <a:buChar char="•"/>
            </a:pPr>
            <a:r>
              <a:rPr lang="en-US" altLang="en-US" b="0" dirty="0">
                <a:solidFill>
                  <a:srgbClr val="000000"/>
                </a:solidFill>
                <a:ea typeface="Calibri" panose="020F0502020204030204" pitchFamily="34" charset="0"/>
                <a:cs typeface="Calibri" panose="020F0502020204030204" pitchFamily="34" charset="0"/>
              </a:rPr>
              <a:t> The exception handler catches the exception and handles the exception.</a:t>
            </a:r>
          </a:p>
          <a:p>
            <a:pPr>
              <a:spcBef>
                <a:spcPts val="1200"/>
              </a:spcBef>
            </a:pPr>
            <a:r>
              <a:rPr lang="en-US" altLang="en-US" b="0" dirty="0">
                <a:solidFill>
                  <a:srgbClr val="000000"/>
                </a:solidFill>
                <a:ea typeface="Calibri" panose="020F0502020204030204" pitchFamily="34" charset="0"/>
                <a:cs typeface="Calibri" panose="020F0502020204030204" pitchFamily="34" charset="0"/>
              </a:rPr>
              <a:t>If the run-time system cannot find an appropriate method to handle the exception, then the run-time system terminates and uses the default exception handler.</a:t>
            </a:r>
            <a:endParaRPr lang="en-US" altLang="en-US" dirty="0"/>
          </a:p>
        </p:txBody>
      </p:sp>
      <p:sp>
        <p:nvSpPr>
          <p:cNvPr id="5" name="Rounded Rectangle 6">
            <a:extLst>
              <a:ext uri="{FF2B5EF4-FFF2-40B4-BE49-F238E27FC236}">
                <a16:creationId xmlns:a16="http://schemas.microsoft.com/office/drawing/2014/main" id="{3530D73F-EA43-4809-A6CC-E44D7486C511}"/>
              </a:ext>
            </a:extLst>
          </p:cNvPr>
          <p:cNvSpPr>
            <a:spLocks noChangeArrowheads="1"/>
          </p:cNvSpPr>
          <p:nvPr/>
        </p:nvSpPr>
        <p:spPr bwMode="auto">
          <a:xfrm>
            <a:off x="369280" y="4053840"/>
            <a:ext cx="8282354" cy="475957"/>
          </a:xfrm>
          <a:prstGeom prst="roundRect">
            <a:avLst>
              <a:gd name="adj" fmla="val 16667"/>
            </a:avLst>
          </a:prstGeom>
          <a:gradFill rotWithShape="1">
            <a:gsLst>
              <a:gs pos="0">
                <a:srgbClr val="A3C2FF"/>
              </a:gs>
              <a:gs pos="34999">
                <a:srgbClr val="BDD5FF"/>
              </a:gs>
              <a:gs pos="100000">
                <a:srgbClr val="E5EEFF"/>
              </a:gs>
            </a:gsLst>
            <a:lin ang="16200000" scaled="1"/>
          </a:gradFill>
          <a:ln w="9525" cap="flat" cmpd="sng">
            <a:solidFill>
              <a:schemeClr val="accent1"/>
            </a:solidFill>
            <a:round/>
            <a:headEnd/>
            <a:tailEnd/>
          </a:ln>
        </p:spPr>
        <p:txBody>
          <a:bodyPr anchor="ctr"/>
          <a:lstStyle/>
          <a:p>
            <a:pPr algn="ctr"/>
            <a:r>
              <a:rPr lang="en-US" altLang="en-US" dirty="0">
                <a:solidFill>
                  <a:srgbClr val="000000"/>
                </a:solidFill>
              </a:rPr>
              <a:t>We will learn about how the handler handles the exception  in the subsequent slides.</a:t>
            </a:r>
          </a:p>
        </p:txBody>
      </p:sp>
    </p:spTree>
    <p:extLst>
      <p:ext uri="{BB962C8B-B14F-4D97-AF65-F5344CB8AC3E}">
        <p14:creationId xmlns:p14="http://schemas.microsoft.com/office/powerpoint/2010/main" val="1284697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5CA6-5802-4BDE-AD70-A5DBFBC7D8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24CB2B2-D6FE-4BEE-8B3A-14ACC078287B}"/>
              </a:ext>
            </a:extLst>
          </p:cNvPr>
          <p:cNvSpPr>
            <a:spLocks noGrp="1"/>
          </p:cNvSpPr>
          <p:nvPr>
            <p:ph idx="1"/>
          </p:nvPr>
        </p:nvSpPr>
        <p:spPr/>
        <p:txBody>
          <a:bodyPr>
            <a:normAutofit/>
          </a:bodyPr>
          <a:lstStyle/>
          <a:p>
            <a:pPr marL="0" indent="0">
              <a:buNone/>
            </a:pPr>
            <a:r>
              <a:rPr lang="en-US" altLang="en-US" sz="2000" dirty="0">
                <a:solidFill>
                  <a:srgbClr val="000000"/>
                </a:solidFill>
                <a:ea typeface="Calibri" panose="020F0502020204030204" pitchFamily="34" charset="0"/>
                <a:cs typeface="Calibri" panose="020F0502020204030204" pitchFamily="34" charset="0"/>
              </a:rPr>
              <a:t>Try to run this program in your Eclipse IDE</a:t>
            </a:r>
          </a:p>
        </p:txBody>
      </p:sp>
      <p:pic>
        <p:nvPicPr>
          <p:cNvPr id="4" name="Picture 2">
            <a:extLst>
              <a:ext uri="{FF2B5EF4-FFF2-40B4-BE49-F238E27FC236}">
                <a16:creationId xmlns:a16="http://schemas.microsoft.com/office/drawing/2014/main" id="{37D4251B-8E0D-424B-9175-B40F277C43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027" t="19780" r="62517" b="62636"/>
          <a:stretch>
            <a:fillRect/>
          </a:stretch>
        </p:blipFill>
        <p:spPr bwMode="auto">
          <a:xfrm>
            <a:off x="591637" y="2051536"/>
            <a:ext cx="5499674" cy="1718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5" name="Picture 3">
            <a:extLst>
              <a:ext uri="{FF2B5EF4-FFF2-40B4-BE49-F238E27FC236}">
                <a16:creationId xmlns:a16="http://schemas.microsoft.com/office/drawing/2014/main" id="{2BBC9481-3D84-41C9-B9DB-CC362FC2CD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562" t="17581" r="48828" b="74725"/>
          <a:stretch>
            <a:fillRect/>
          </a:stretch>
        </p:blipFill>
        <p:spPr bwMode="auto">
          <a:xfrm>
            <a:off x="604567" y="4521031"/>
            <a:ext cx="7774074"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6" name="TextBox 8">
            <a:extLst>
              <a:ext uri="{FF2B5EF4-FFF2-40B4-BE49-F238E27FC236}">
                <a16:creationId xmlns:a16="http://schemas.microsoft.com/office/drawing/2014/main" id="{12F359B6-5C78-4FF2-9597-D847A8BFC3CC}"/>
              </a:ext>
            </a:extLst>
          </p:cNvPr>
          <p:cNvSpPr>
            <a:spLocks noChangeArrowheads="1"/>
          </p:cNvSpPr>
          <p:nvPr/>
        </p:nvSpPr>
        <p:spPr bwMode="auto">
          <a:xfrm>
            <a:off x="604567" y="4009856"/>
            <a:ext cx="7774074" cy="369887"/>
          </a:xfrm>
          <a:prstGeom prst="rect">
            <a:avLst/>
          </a:prstGeom>
          <a:gradFill rotWithShape="1">
            <a:gsLst>
              <a:gs pos="0">
                <a:srgbClr val="A3C2FF"/>
              </a:gs>
              <a:gs pos="34999">
                <a:srgbClr val="BDD5FF"/>
              </a:gs>
              <a:gs pos="100000">
                <a:srgbClr val="E5EEFF"/>
              </a:gs>
            </a:gsLst>
            <a:lin ang="16200000" scaled="1"/>
          </a:gradFill>
          <a:ln w="9525" cap="flat" cmpd="sng">
            <a:solidFill>
              <a:schemeClr val="accent1"/>
            </a:solidFill>
            <a:miter lim="800000"/>
            <a:headEnd/>
            <a:tailEnd/>
          </a:ln>
        </p:spPr>
        <p:txBody>
          <a:bodyPr wrap="square">
            <a:spAutoFit/>
          </a:bodyPr>
          <a:lstStyle/>
          <a:p>
            <a:pPr algn="ctr"/>
            <a:r>
              <a:rPr lang="en-US" altLang="en-US" dirty="0">
                <a:solidFill>
                  <a:srgbClr val="000000"/>
                </a:solidFill>
              </a:rPr>
              <a:t>You can notice the following exception thrown by the run time system,</a:t>
            </a:r>
          </a:p>
        </p:txBody>
      </p:sp>
    </p:spTree>
    <p:extLst>
      <p:ext uri="{BB962C8B-B14F-4D97-AF65-F5344CB8AC3E}">
        <p14:creationId xmlns:p14="http://schemas.microsoft.com/office/powerpoint/2010/main" val="3161444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C824B-5080-436A-9BA1-B3E63D9AB1F8}"/>
              </a:ext>
            </a:extLst>
          </p:cNvPr>
          <p:cNvSpPr>
            <a:spLocks noGrp="1"/>
          </p:cNvSpPr>
          <p:nvPr>
            <p:ph type="title"/>
          </p:nvPr>
        </p:nvSpPr>
        <p:spPr/>
        <p:txBody>
          <a:bodyPr/>
          <a:lstStyle/>
          <a:p>
            <a:r>
              <a:rPr lang="en-US" dirty="0"/>
              <a:t>Benefits of Exception</a:t>
            </a:r>
          </a:p>
        </p:txBody>
      </p:sp>
      <p:sp>
        <p:nvSpPr>
          <p:cNvPr id="3" name="Content Placeholder 2">
            <a:extLst>
              <a:ext uri="{FF2B5EF4-FFF2-40B4-BE49-F238E27FC236}">
                <a16:creationId xmlns:a16="http://schemas.microsoft.com/office/drawing/2014/main" id="{7B77A715-43D3-4377-B809-7E5EDF2F8A2F}"/>
              </a:ext>
            </a:extLst>
          </p:cNvPr>
          <p:cNvSpPr>
            <a:spLocks noGrp="1"/>
          </p:cNvSpPr>
          <p:nvPr>
            <p:ph idx="1"/>
          </p:nvPr>
        </p:nvSpPr>
        <p:spPr/>
        <p:txBody>
          <a:bodyPr>
            <a:normAutofit/>
          </a:bodyPr>
          <a:lstStyle/>
          <a:p>
            <a:pPr marL="0" indent="0">
              <a:spcBef>
                <a:spcPts val="1200"/>
              </a:spcBef>
              <a:buNone/>
            </a:pPr>
            <a:r>
              <a:rPr lang="en-US" altLang="en-US" sz="1800" b="1" dirty="0">
                <a:solidFill>
                  <a:srgbClr val="000000"/>
                </a:solidFill>
              </a:rPr>
              <a:t>Benefits of Java Exception Handling Framework:</a:t>
            </a:r>
          </a:p>
          <a:p>
            <a:pPr marL="463550" lvl="1" indent="-238125">
              <a:spcBef>
                <a:spcPts val="1200"/>
              </a:spcBef>
              <a:buFont typeface="Wingdings" panose="05000000000000000000" pitchFamily="2" charset="2"/>
              <a:buChar char="§"/>
            </a:pPr>
            <a:r>
              <a:rPr lang="en-US" altLang="en-US" sz="1800" dirty="0">
                <a:solidFill>
                  <a:srgbClr val="000000"/>
                </a:solidFill>
              </a:rPr>
              <a:t> It separates Error-Handling code from “regular” business logic code.</a:t>
            </a:r>
          </a:p>
          <a:p>
            <a:pPr marL="463550" lvl="1" indent="-238125">
              <a:spcBef>
                <a:spcPts val="1200"/>
              </a:spcBef>
              <a:buFont typeface="Wingdings" panose="05000000000000000000" pitchFamily="2" charset="2"/>
              <a:buChar char="§"/>
            </a:pPr>
            <a:r>
              <a:rPr lang="en-US" altLang="en-US" sz="1800" dirty="0">
                <a:solidFill>
                  <a:srgbClr val="000000"/>
                </a:solidFill>
              </a:rPr>
              <a:t> It can propagate errors up the call stack till a handler handles the exception.</a:t>
            </a:r>
          </a:p>
          <a:p>
            <a:pPr marL="463550" lvl="1" indent="-238125">
              <a:spcBef>
                <a:spcPts val="1200"/>
              </a:spcBef>
              <a:buFont typeface="Wingdings" panose="05000000000000000000" pitchFamily="2" charset="2"/>
              <a:buChar char="§"/>
            </a:pPr>
            <a:r>
              <a:rPr lang="en-US" altLang="en-US" sz="1800" dirty="0">
                <a:solidFill>
                  <a:srgbClr val="000000"/>
                </a:solidFill>
              </a:rPr>
              <a:t> It can group and categorize the exception types.</a:t>
            </a:r>
          </a:p>
          <a:p>
            <a:pPr marL="0" indent="0">
              <a:buNone/>
            </a:pPr>
            <a:endParaRPr lang="en-US" sz="2000" dirty="0"/>
          </a:p>
        </p:txBody>
      </p:sp>
    </p:spTree>
    <p:extLst>
      <p:ext uri="{BB962C8B-B14F-4D97-AF65-F5344CB8AC3E}">
        <p14:creationId xmlns:p14="http://schemas.microsoft.com/office/powerpoint/2010/main" val="2863783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E9219-62BC-4108-9EAE-3D00009C823D}"/>
              </a:ext>
            </a:extLst>
          </p:cNvPr>
          <p:cNvSpPr>
            <a:spLocks noGrp="1"/>
          </p:cNvSpPr>
          <p:nvPr>
            <p:ph type="title"/>
          </p:nvPr>
        </p:nvSpPr>
        <p:spPr/>
        <p:txBody>
          <a:bodyPr/>
          <a:lstStyle/>
          <a:p>
            <a:r>
              <a:rPr lang="en-US" dirty="0"/>
              <a:t>Exception Hierarchy</a:t>
            </a:r>
          </a:p>
        </p:txBody>
      </p:sp>
      <p:grpSp>
        <p:nvGrpSpPr>
          <p:cNvPr id="4" name="Group 2">
            <a:extLst>
              <a:ext uri="{FF2B5EF4-FFF2-40B4-BE49-F238E27FC236}">
                <a16:creationId xmlns:a16="http://schemas.microsoft.com/office/drawing/2014/main" id="{2C41334A-9CEE-4DD4-ADF6-C30D16530A8F}"/>
              </a:ext>
            </a:extLst>
          </p:cNvPr>
          <p:cNvGrpSpPr>
            <a:grpSpLocks/>
          </p:cNvGrpSpPr>
          <p:nvPr/>
        </p:nvGrpSpPr>
        <p:grpSpPr bwMode="auto">
          <a:xfrm>
            <a:off x="340383" y="1860364"/>
            <a:ext cx="5792784" cy="2852707"/>
            <a:chOff x="1587" y="500096"/>
            <a:chExt cx="5792784" cy="2852707"/>
          </a:xfrm>
        </p:grpSpPr>
        <p:sp>
          <p:nvSpPr>
            <p:cNvPr id="5" name="AutoShape 3">
              <a:extLst>
                <a:ext uri="{FF2B5EF4-FFF2-40B4-BE49-F238E27FC236}">
                  <a16:creationId xmlns:a16="http://schemas.microsoft.com/office/drawing/2014/main" id="{81C4812F-15BD-4FFB-A41F-A98100D2613A}"/>
                </a:ext>
              </a:extLst>
            </p:cNvPr>
            <p:cNvSpPr>
              <a:spLocks noChangeArrowheads="1"/>
            </p:cNvSpPr>
            <p:nvPr/>
          </p:nvSpPr>
          <p:spPr bwMode="auto">
            <a:xfrm>
              <a:off x="1587" y="1861641"/>
              <a:ext cx="1603374" cy="801687"/>
            </a:xfrm>
            <a:prstGeom prst="roundRect">
              <a:avLst>
                <a:gd name="adj" fmla="val 10000"/>
              </a:avLst>
            </a:prstGeom>
            <a:gradFill rotWithShape="0">
              <a:gsLst>
                <a:gs pos="0">
                  <a:srgbClr val="A3C2FF"/>
                </a:gs>
                <a:gs pos="34999">
                  <a:srgbClr val="BDD5FF"/>
                </a:gs>
                <a:gs pos="100000">
                  <a:srgbClr val="E5EEFF"/>
                </a:gs>
              </a:gsLst>
              <a:lin ang="16200000" scaled="1"/>
            </a:gra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en-US"/>
            </a:p>
          </p:txBody>
        </p:sp>
        <p:sp>
          <p:nvSpPr>
            <p:cNvPr id="6" name="Rectangle 4">
              <a:extLst>
                <a:ext uri="{FF2B5EF4-FFF2-40B4-BE49-F238E27FC236}">
                  <a16:creationId xmlns:a16="http://schemas.microsoft.com/office/drawing/2014/main" id="{92DD2C66-DF3C-47C9-8A51-0C73122E6E01}"/>
                </a:ext>
              </a:extLst>
            </p:cNvPr>
            <p:cNvSpPr>
              <a:spLocks noChangeArrowheads="1"/>
            </p:cNvSpPr>
            <p:nvPr/>
          </p:nvSpPr>
          <p:spPr bwMode="auto">
            <a:xfrm>
              <a:off x="1587" y="1861641"/>
              <a:ext cx="1603374"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nchor="ctr"/>
            <a:lstStyle/>
            <a:p>
              <a:pPr algn="ctr">
                <a:lnSpc>
                  <a:spcPct val="90000"/>
                </a:lnSpc>
                <a:spcAft>
                  <a:spcPct val="35000"/>
                </a:spcAft>
              </a:pPr>
              <a:r>
                <a:rPr lang="en-US" altLang="en-US" sz="20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Throwable</a:t>
              </a:r>
            </a:p>
          </p:txBody>
        </p:sp>
        <p:sp>
          <p:nvSpPr>
            <p:cNvPr id="7" name="AutoShape 5">
              <a:extLst>
                <a:ext uri="{FF2B5EF4-FFF2-40B4-BE49-F238E27FC236}">
                  <a16:creationId xmlns:a16="http://schemas.microsoft.com/office/drawing/2014/main" id="{35D93469-FA45-40CA-9D52-3C90D3D58AFD}"/>
                </a:ext>
              </a:extLst>
            </p:cNvPr>
            <p:cNvSpPr>
              <a:spLocks noChangeArrowheads="1"/>
            </p:cNvSpPr>
            <p:nvPr/>
          </p:nvSpPr>
          <p:spPr bwMode="auto">
            <a:xfrm rot="19457598">
              <a:off x="1530725" y="2014246"/>
              <a:ext cx="789824" cy="35507"/>
            </a:xfrm>
            <a:custGeom>
              <a:avLst/>
              <a:gdLst>
                <a:gd name="T0" fmla="*/ 0 w 789824"/>
                <a:gd name="T1" fmla="*/ 0 h 35507"/>
                <a:gd name="T2" fmla="*/ 789824 w 789824"/>
                <a:gd name="T3" fmla="*/ 35507 h 35507"/>
              </a:gdLst>
              <a:ahLst/>
              <a:cxnLst/>
              <a:rect l="T0" t="T1" r="T2" b="T3"/>
              <a:pathLst>
                <a:path w="789824" h="35507">
                  <a:moveTo>
                    <a:pt x="0" y="17753"/>
                  </a:moveTo>
                  <a:lnTo>
                    <a:pt x="789824" y="17753"/>
                  </a:lnTo>
                </a:path>
              </a:pathLst>
            </a:custGeom>
            <a:noFill/>
            <a:ln w="25400" cap="flat" cmpd="sng">
              <a:solidFill>
                <a:srgbClr val="9BBB5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 name="Rectangle 6">
              <a:extLst>
                <a:ext uri="{FF2B5EF4-FFF2-40B4-BE49-F238E27FC236}">
                  <a16:creationId xmlns:a16="http://schemas.microsoft.com/office/drawing/2014/main" id="{15FA86FC-FE71-421B-A9D0-FF84365909BB}"/>
                </a:ext>
              </a:extLst>
            </p:cNvPr>
            <p:cNvSpPr>
              <a:spLocks noChangeArrowheads="1"/>
            </p:cNvSpPr>
            <p:nvPr/>
          </p:nvSpPr>
          <p:spPr bwMode="auto">
            <a:xfrm rot="19440000">
              <a:off x="1905891" y="2012254"/>
              <a:ext cx="39491" cy="3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0" rIns="12700" bIns="0" anchor="ctr"/>
            <a:lstStyle/>
            <a:p>
              <a:pPr algn="ctr">
                <a:lnSpc>
                  <a:spcPct val="90000"/>
                </a:lnSpc>
                <a:spcAft>
                  <a:spcPct val="35000"/>
                </a:spcAft>
              </a:pPr>
              <a:endParaRPr lang="en-US" altLang="en-US" sz="5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9" name="AutoShape 7">
              <a:extLst>
                <a:ext uri="{FF2B5EF4-FFF2-40B4-BE49-F238E27FC236}">
                  <a16:creationId xmlns:a16="http://schemas.microsoft.com/office/drawing/2014/main" id="{52B14DE0-6737-4536-AA16-BEEC0DFF8EC7}"/>
                </a:ext>
              </a:extLst>
            </p:cNvPr>
            <p:cNvSpPr>
              <a:spLocks noChangeArrowheads="1"/>
            </p:cNvSpPr>
            <p:nvPr/>
          </p:nvSpPr>
          <p:spPr bwMode="auto">
            <a:xfrm>
              <a:off x="2246312" y="1400671"/>
              <a:ext cx="1603374" cy="801687"/>
            </a:xfrm>
            <a:prstGeom prst="roundRect">
              <a:avLst>
                <a:gd name="adj" fmla="val 10000"/>
              </a:avLst>
            </a:prstGeom>
            <a:solidFill>
              <a:srgbClr val="FABF8E"/>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en-US"/>
            </a:p>
          </p:txBody>
        </p:sp>
        <p:sp>
          <p:nvSpPr>
            <p:cNvPr id="10" name="Rectangle 8">
              <a:extLst>
                <a:ext uri="{FF2B5EF4-FFF2-40B4-BE49-F238E27FC236}">
                  <a16:creationId xmlns:a16="http://schemas.microsoft.com/office/drawing/2014/main" id="{7A62A25B-35DC-45EE-87DB-C6AFC07D8336}"/>
                </a:ext>
              </a:extLst>
            </p:cNvPr>
            <p:cNvSpPr>
              <a:spLocks noChangeArrowheads="1"/>
            </p:cNvSpPr>
            <p:nvPr/>
          </p:nvSpPr>
          <p:spPr bwMode="auto">
            <a:xfrm>
              <a:off x="2246312" y="1400671"/>
              <a:ext cx="1603374"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nchor="ctr"/>
            <a:lstStyle/>
            <a:p>
              <a:pPr algn="ctr">
                <a:lnSpc>
                  <a:spcPct val="90000"/>
                </a:lnSpc>
                <a:spcAft>
                  <a:spcPct val="35000"/>
                </a:spcAft>
              </a:pPr>
              <a:r>
                <a:rPr lang="en-US" altLang="en-US" sz="20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Exception</a:t>
              </a:r>
            </a:p>
          </p:txBody>
        </p:sp>
        <p:sp>
          <p:nvSpPr>
            <p:cNvPr id="11" name="AutoShape 9">
              <a:extLst>
                <a:ext uri="{FF2B5EF4-FFF2-40B4-BE49-F238E27FC236}">
                  <a16:creationId xmlns:a16="http://schemas.microsoft.com/office/drawing/2014/main" id="{4BA87E24-30A6-4715-B1D6-ABBBFCD087F3}"/>
                </a:ext>
              </a:extLst>
            </p:cNvPr>
            <p:cNvSpPr>
              <a:spLocks noChangeArrowheads="1"/>
            </p:cNvSpPr>
            <p:nvPr/>
          </p:nvSpPr>
          <p:spPr bwMode="auto">
            <a:xfrm rot="17248804">
              <a:off x="3540933" y="1362825"/>
              <a:ext cx="882626" cy="35507"/>
            </a:xfrm>
            <a:custGeom>
              <a:avLst/>
              <a:gdLst>
                <a:gd name="T0" fmla="*/ 0 w 882626"/>
                <a:gd name="T1" fmla="*/ 0 h 35507"/>
                <a:gd name="T2" fmla="*/ 882626 w 882626"/>
                <a:gd name="T3" fmla="*/ 35507 h 35507"/>
              </a:gdLst>
              <a:ahLst/>
              <a:cxnLst/>
              <a:rect l="T0" t="T1" r="T2" b="T3"/>
              <a:pathLst>
                <a:path w="882626" h="35507">
                  <a:moveTo>
                    <a:pt x="0" y="17753"/>
                  </a:moveTo>
                  <a:lnTo>
                    <a:pt x="882626" y="17753"/>
                  </a:lnTo>
                </a:path>
              </a:pathLst>
            </a:custGeom>
            <a:noFill/>
            <a:ln w="25400" cap="flat" cmpd="sng">
              <a:solidFill>
                <a:srgbClr val="8064A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Rectangle 10">
              <a:extLst>
                <a:ext uri="{FF2B5EF4-FFF2-40B4-BE49-F238E27FC236}">
                  <a16:creationId xmlns:a16="http://schemas.microsoft.com/office/drawing/2014/main" id="{78B46BEE-455E-49DB-B311-588F42691C1D}"/>
                </a:ext>
              </a:extLst>
            </p:cNvPr>
            <p:cNvSpPr>
              <a:spLocks noChangeArrowheads="1"/>
            </p:cNvSpPr>
            <p:nvPr/>
          </p:nvSpPr>
          <p:spPr bwMode="auto">
            <a:xfrm rot="17220000">
              <a:off x="3960179" y="1358514"/>
              <a:ext cx="44131" cy="44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0" rIns="12700" bIns="0" anchor="ctr"/>
            <a:lstStyle/>
            <a:p>
              <a:pPr algn="ctr">
                <a:lnSpc>
                  <a:spcPct val="90000"/>
                </a:lnSpc>
                <a:spcAft>
                  <a:spcPct val="35000"/>
                </a:spcAft>
              </a:pPr>
              <a:endParaRPr lang="en-US" altLang="en-US" sz="5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3" name="AutoShape 11">
              <a:extLst>
                <a:ext uri="{FF2B5EF4-FFF2-40B4-BE49-F238E27FC236}">
                  <a16:creationId xmlns:a16="http://schemas.microsoft.com/office/drawing/2014/main" id="{3F14CC86-880B-4849-85F7-943E35E7266E}"/>
                </a:ext>
              </a:extLst>
            </p:cNvPr>
            <p:cNvSpPr>
              <a:spLocks noChangeArrowheads="1"/>
            </p:cNvSpPr>
            <p:nvPr/>
          </p:nvSpPr>
          <p:spPr bwMode="auto">
            <a:xfrm>
              <a:off x="4187826" y="500096"/>
              <a:ext cx="1603374" cy="801687"/>
            </a:xfrm>
            <a:prstGeom prst="roundRect">
              <a:avLst>
                <a:gd name="adj" fmla="val 10000"/>
              </a:avLst>
            </a:prstGeom>
            <a:solidFill>
              <a:srgbClr val="BFBFBF"/>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en-US"/>
            </a:p>
          </p:txBody>
        </p:sp>
        <p:sp>
          <p:nvSpPr>
            <p:cNvPr id="14" name="Rectangle 12">
              <a:extLst>
                <a:ext uri="{FF2B5EF4-FFF2-40B4-BE49-F238E27FC236}">
                  <a16:creationId xmlns:a16="http://schemas.microsoft.com/office/drawing/2014/main" id="{55BC0215-37BB-42B6-933E-0A84BD53608B}"/>
                </a:ext>
              </a:extLst>
            </p:cNvPr>
            <p:cNvSpPr>
              <a:spLocks noChangeArrowheads="1"/>
            </p:cNvSpPr>
            <p:nvPr/>
          </p:nvSpPr>
          <p:spPr bwMode="auto">
            <a:xfrm>
              <a:off x="4114805" y="558803"/>
              <a:ext cx="1603374"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nchor="ctr"/>
            <a:lstStyle/>
            <a:p>
              <a:pPr algn="ctr">
                <a:lnSpc>
                  <a:spcPct val="90000"/>
                </a:lnSpc>
                <a:spcAft>
                  <a:spcPct val="35000"/>
                </a:spcAft>
              </a:pPr>
              <a:r>
                <a:rPr lang="en-US" altLang="en-US" sz="20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Checked Exception</a:t>
              </a:r>
            </a:p>
          </p:txBody>
        </p:sp>
        <p:sp>
          <p:nvSpPr>
            <p:cNvPr id="15" name="AutoShape 13">
              <a:extLst>
                <a:ext uri="{FF2B5EF4-FFF2-40B4-BE49-F238E27FC236}">
                  <a16:creationId xmlns:a16="http://schemas.microsoft.com/office/drawing/2014/main" id="{5378A473-BD3C-4067-86FB-8E9D6F92BE86}"/>
                </a:ext>
              </a:extLst>
            </p:cNvPr>
            <p:cNvSpPr>
              <a:spLocks noChangeArrowheads="1"/>
            </p:cNvSpPr>
            <p:nvPr/>
          </p:nvSpPr>
          <p:spPr bwMode="auto">
            <a:xfrm rot="4211093">
              <a:off x="3516914" y="2257380"/>
              <a:ext cx="1006856" cy="35507"/>
            </a:xfrm>
            <a:custGeom>
              <a:avLst/>
              <a:gdLst>
                <a:gd name="T0" fmla="*/ 0 w 1006856"/>
                <a:gd name="T1" fmla="*/ 0 h 35507"/>
                <a:gd name="T2" fmla="*/ 1006856 w 1006856"/>
                <a:gd name="T3" fmla="*/ 35507 h 35507"/>
              </a:gdLst>
              <a:ahLst/>
              <a:cxnLst/>
              <a:rect l="T0" t="T1" r="T2" b="T3"/>
              <a:pathLst>
                <a:path w="1006856" h="35507">
                  <a:moveTo>
                    <a:pt x="0" y="17753"/>
                  </a:moveTo>
                  <a:lnTo>
                    <a:pt x="1006856" y="17753"/>
                  </a:lnTo>
                </a:path>
              </a:pathLst>
            </a:custGeom>
            <a:noFill/>
            <a:ln w="25400" cap="flat" cmpd="sng">
              <a:solidFill>
                <a:srgbClr val="8064A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Rectangle 14">
              <a:extLst>
                <a:ext uri="{FF2B5EF4-FFF2-40B4-BE49-F238E27FC236}">
                  <a16:creationId xmlns:a16="http://schemas.microsoft.com/office/drawing/2014/main" id="{934DD950-4144-40A0-B8DE-681A1E2E6A1F}"/>
                </a:ext>
              </a:extLst>
            </p:cNvPr>
            <p:cNvSpPr>
              <a:spLocks noChangeArrowheads="1"/>
            </p:cNvSpPr>
            <p:nvPr/>
          </p:nvSpPr>
          <p:spPr bwMode="auto">
            <a:xfrm rot="4200000">
              <a:off x="3995171" y="2249964"/>
              <a:ext cx="50342" cy="50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0" rIns="12700" bIns="0" anchor="ctr"/>
            <a:lstStyle/>
            <a:p>
              <a:pPr algn="ctr">
                <a:lnSpc>
                  <a:spcPct val="90000"/>
                </a:lnSpc>
                <a:spcAft>
                  <a:spcPct val="35000"/>
                </a:spcAft>
              </a:pPr>
              <a:endParaRPr lang="en-US" altLang="en-US" sz="5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7" name="AutoShape 15">
              <a:extLst>
                <a:ext uri="{FF2B5EF4-FFF2-40B4-BE49-F238E27FC236}">
                  <a16:creationId xmlns:a16="http://schemas.microsoft.com/office/drawing/2014/main" id="{67D53D75-4E95-48B1-BC02-55DCF8A006B1}"/>
                </a:ext>
              </a:extLst>
            </p:cNvPr>
            <p:cNvSpPr>
              <a:spLocks noChangeArrowheads="1"/>
            </p:cNvSpPr>
            <p:nvPr/>
          </p:nvSpPr>
          <p:spPr bwMode="auto">
            <a:xfrm>
              <a:off x="4190997" y="2347912"/>
              <a:ext cx="1603374" cy="801687"/>
            </a:xfrm>
            <a:prstGeom prst="roundRect">
              <a:avLst>
                <a:gd name="adj" fmla="val 10000"/>
              </a:avLst>
            </a:prstGeom>
            <a:solidFill>
              <a:srgbClr val="FFCCCC"/>
            </a:soli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en-US"/>
            </a:p>
          </p:txBody>
        </p:sp>
        <p:sp>
          <p:nvSpPr>
            <p:cNvPr id="18" name="Rectangle 16">
              <a:extLst>
                <a:ext uri="{FF2B5EF4-FFF2-40B4-BE49-F238E27FC236}">
                  <a16:creationId xmlns:a16="http://schemas.microsoft.com/office/drawing/2014/main" id="{FB39F02E-8639-441A-B1F8-DED0C13CE4B2}"/>
                </a:ext>
              </a:extLst>
            </p:cNvPr>
            <p:cNvSpPr>
              <a:spLocks noChangeArrowheads="1"/>
            </p:cNvSpPr>
            <p:nvPr/>
          </p:nvSpPr>
          <p:spPr bwMode="auto">
            <a:xfrm>
              <a:off x="4190997" y="2347912"/>
              <a:ext cx="1603374"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nchor="ctr"/>
            <a:lstStyle/>
            <a:p>
              <a:pPr algn="ctr">
                <a:lnSpc>
                  <a:spcPct val="90000"/>
                </a:lnSpc>
                <a:spcAft>
                  <a:spcPct val="35000"/>
                </a:spcAft>
              </a:pPr>
              <a:r>
                <a:rPr lang="en-US" altLang="en-US" sz="20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Unchecked Exception</a:t>
              </a:r>
            </a:p>
          </p:txBody>
        </p:sp>
        <p:sp>
          <p:nvSpPr>
            <p:cNvPr id="19" name="AutoShape 17">
              <a:extLst>
                <a:ext uri="{FF2B5EF4-FFF2-40B4-BE49-F238E27FC236}">
                  <a16:creationId xmlns:a16="http://schemas.microsoft.com/office/drawing/2014/main" id="{5D791541-B3D6-4BED-B25E-2D5B7FCBD1A3}"/>
                </a:ext>
              </a:extLst>
            </p:cNvPr>
            <p:cNvSpPr>
              <a:spLocks noChangeArrowheads="1"/>
            </p:cNvSpPr>
            <p:nvPr/>
          </p:nvSpPr>
          <p:spPr bwMode="auto">
            <a:xfrm rot="2824262">
              <a:off x="1454812" y="2589467"/>
              <a:ext cx="941650" cy="35507"/>
            </a:xfrm>
            <a:custGeom>
              <a:avLst/>
              <a:gdLst>
                <a:gd name="T0" fmla="*/ 0 w 941650"/>
                <a:gd name="T1" fmla="*/ 0 h 35507"/>
                <a:gd name="T2" fmla="*/ 941650 w 941650"/>
                <a:gd name="T3" fmla="*/ 35507 h 35507"/>
              </a:gdLst>
              <a:ahLst/>
              <a:cxnLst/>
              <a:rect l="T0" t="T1" r="T2" b="T3"/>
              <a:pathLst>
                <a:path w="941650" h="35507">
                  <a:moveTo>
                    <a:pt x="0" y="17753"/>
                  </a:moveTo>
                  <a:lnTo>
                    <a:pt x="941650" y="17753"/>
                  </a:lnTo>
                </a:path>
              </a:pathLst>
            </a:custGeom>
            <a:noFill/>
            <a:ln w="25400" cap="flat" cmpd="sng">
              <a:solidFill>
                <a:srgbClr val="9BBB5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Rectangle 18">
              <a:extLst>
                <a:ext uri="{FF2B5EF4-FFF2-40B4-BE49-F238E27FC236}">
                  <a16:creationId xmlns:a16="http://schemas.microsoft.com/office/drawing/2014/main" id="{A6009622-C913-4E33-9596-9FD6C511B0EC}"/>
                </a:ext>
              </a:extLst>
            </p:cNvPr>
            <p:cNvSpPr>
              <a:spLocks noChangeArrowheads="1"/>
            </p:cNvSpPr>
            <p:nvPr/>
          </p:nvSpPr>
          <p:spPr bwMode="auto">
            <a:xfrm rot="2820000">
              <a:off x="1902096" y="2583681"/>
              <a:ext cx="47082" cy="4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0" rIns="12700" bIns="0" anchor="ctr"/>
            <a:lstStyle/>
            <a:p>
              <a:pPr algn="ctr">
                <a:lnSpc>
                  <a:spcPct val="90000"/>
                </a:lnSpc>
                <a:spcAft>
                  <a:spcPct val="35000"/>
                </a:spcAft>
              </a:pPr>
              <a:endParaRPr lang="en-US" altLang="en-US" sz="5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21" name="AutoShape 19">
              <a:extLst>
                <a:ext uri="{FF2B5EF4-FFF2-40B4-BE49-F238E27FC236}">
                  <a16:creationId xmlns:a16="http://schemas.microsoft.com/office/drawing/2014/main" id="{3D7B9BF1-848B-4D0C-9A95-398E590D032F}"/>
                </a:ext>
              </a:extLst>
            </p:cNvPr>
            <p:cNvSpPr>
              <a:spLocks noChangeArrowheads="1"/>
            </p:cNvSpPr>
            <p:nvPr/>
          </p:nvSpPr>
          <p:spPr bwMode="auto">
            <a:xfrm>
              <a:off x="2246312" y="2551116"/>
              <a:ext cx="1603374" cy="801687"/>
            </a:xfrm>
            <a:prstGeom prst="roundRect">
              <a:avLst>
                <a:gd name="adj" fmla="val 10000"/>
              </a:avLst>
            </a:prstGeom>
            <a:gradFill rotWithShape="0">
              <a:gsLst>
                <a:gs pos="0">
                  <a:srgbClr val="D9FDA5"/>
                </a:gs>
                <a:gs pos="34999">
                  <a:srgbClr val="E3FEBF"/>
                </a:gs>
                <a:gs pos="100000">
                  <a:srgbClr val="F4FEE6"/>
                </a:gs>
              </a:gsLst>
              <a:lin ang="16200000" scaled="1"/>
            </a:gra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en-US"/>
            </a:p>
          </p:txBody>
        </p:sp>
        <p:sp>
          <p:nvSpPr>
            <p:cNvPr id="22" name="Rectangle 20">
              <a:extLst>
                <a:ext uri="{FF2B5EF4-FFF2-40B4-BE49-F238E27FC236}">
                  <a16:creationId xmlns:a16="http://schemas.microsoft.com/office/drawing/2014/main" id="{35F34DD2-6F4B-4C40-97C6-E37BACBC6EC3}"/>
                </a:ext>
              </a:extLst>
            </p:cNvPr>
            <p:cNvSpPr>
              <a:spLocks noChangeArrowheads="1"/>
            </p:cNvSpPr>
            <p:nvPr/>
          </p:nvSpPr>
          <p:spPr bwMode="auto">
            <a:xfrm>
              <a:off x="2246312" y="2551116"/>
              <a:ext cx="1603374"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nchor="ctr"/>
            <a:lstStyle/>
            <a:p>
              <a:pPr algn="ctr">
                <a:lnSpc>
                  <a:spcPct val="90000"/>
                </a:lnSpc>
                <a:spcAft>
                  <a:spcPct val="35000"/>
                </a:spcAft>
              </a:pPr>
              <a:r>
                <a:rPr lang="en-US" altLang="en-US" sz="20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Error</a:t>
              </a:r>
            </a:p>
          </p:txBody>
        </p:sp>
      </p:grpSp>
      <p:sp>
        <p:nvSpPr>
          <p:cNvPr id="23" name="Rounded Rectangle 26">
            <a:extLst>
              <a:ext uri="{FF2B5EF4-FFF2-40B4-BE49-F238E27FC236}">
                <a16:creationId xmlns:a16="http://schemas.microsoft.com/office/drawing/2014/main" id="{10150E6A-CBA5-45D8-95AE-57861F98672C}"/>
              </a:ext>
            </a:extLst>
          </p:cNvPr>
          <p:cNvSpPr>
            <a:spLocks/>
          </p:cNvSpPr>
          <p:nvPr/>
        </p:nvSpPr>
        <p:spPr bwMode="auto">
          <a:xfrm>
            <a:off x="110196" y="2223868"/>
            <a:ext cx="1905000" cy="609600"/>
          </a:xfrm>
          <a:prstGeom prst="roundRect">
            <a:avLst>
              <a:gd name="adj" fmla="val 16667"/>
            </a:avLst>
          </a:prstGeom>
          <a:solidFill>
            <a:srgbClr val="FFFFFF"/>
          </a:solidFill>
          <a:ln w="25400" cap="flat" cmpd="sng">
            <a:solidFill>
              <a:schemeClr val="accent2"/>
            </a:solidFill>
            <a:round/>
            <a:headEnd/>
            <a:tailEnd/>
          </a:ln>
        </p:spPr>
        <p:txBody>
          <a:bodyPr/>
          <a:lstStyle/>
          <a:p>
            <a:pPr algn="ctr"/>
            <a:r>
              <a:rPr lang="en-US" altLang="en-US" sz="1400" b="0">
                <a:solidFill>
                  <a:srgbClr val="0070C0"/>
                </a:solidFill>
                <a:sym typeface="Calibri" panose="020F0502020204030204" pitchFamily="34" charset="0"/>
              </a:rPr>
              <a:t>Parent class of Exception and Error </a:t>
            </a:r>
            <a:endParaRPr lang="en-US" altLang="en-US"/>
          </a:p>
        </p:txBody>
      </p:sp>
      <p:sp>
        <p:nvSpPr>
          <p:cNvPr id="24" name="Rounded Rectangle 27">
            <a:extLst>
              <a:ext uri="{FF2B5EF4-FFF2-40B4-BE49-F238E27FC236}">
                <a16:creationId xmlns:a16="http://schemas.microsoft.com/office/drawing/2014/main" id="{72EE9170-0038-44A3-913A-04A134D53A66}"/>
              </a:ext>
            </a:extLst>
          </p:cNvPr>
          <p:cNvSpPr>
            <a:spLocks/>
          </p:cNvSpPr>
          <p:nvPr/>
        </p:nvSpPr>
        <p:spPr bwMode="auto">
          <a:xfrm>
            <a:off x="2319996" y="1614268"/>
            <a:ext cx="2057400" cy="609600"/>
          </a:xfrm>
          <a:prstGeom prst="roundRect">
            <a:avLst>
              <a:gd name="adj" fmla="val 16667"/>
            </a:avLst>
          </a:prstGeom>
          <a:solidFill>
            <a:srgbClr val="FFFFFF"/>
          </a:solidFill>
          <a:ln w="25400" cap="flat" cmpd="sng">
            <a:solidFill>
              <a:schemeClr val="accent2"/>
            </a:solidFill>
            <a:round/>
            <a:headEnd/>
            <a:tailEnd/>
          </a:ln>
        </p:spPr>
        <p:txBody>
          <a:bodyPr/>
          <a:lstStyle>
            <a:lvl1pPr>
              <a:defRPr b="1">
                <a:solidFill>
                  <a:schemeClr val="tx1"/>
                </a:solidFill>
                <a:latin typeface="Arial" panose="020B0604020202020204" pitchFamily="34" charset="0"/>
                <a:sym typeface="Arial" panose="020B0604020202020204" pitchFamily="34" charset="0"/>
              </a:defRPr>
            </a:lvl1pPr>
            <a:lvl2pPr>
              <a:defRPr b="1">
                <a:solidFill>
                  <a:schemeClr val="tx1"/>
                </a:solidFill>
                <a:latin typeface="Arial" panose="020B0604020202020204" pitchFamily="34" charset="0"/>
                <a:sym typeface="Arial" panose="020B0604020202020204" pitchFamily="34" charset="0"/>
              </a:defRPr>
            </a:lvl2pPr>
            <a:lvl3pPr>
              <a:defRPr b="1">
                <a:solidFill>
                  <a:schemeClr val="tx1"/>
                </a:solidFill>
                <a:latin typeface="Arial" panose="020B0604020202020204" pitchFamily="34" charset="0"/>
                <a:sym typeface="Arial" panose="020B0604020202020204" pitchFamily="34" charset="0"/>
              </a:defRPr>
            </a:lvl3pPr>
            <a:lvl4pPr>
              <a:defRPr b="1">
                <a:solidFill>
                  <a:schemeClr val="tx1"/>
                </a:solidFill>
                <a:latin typeface="Arial" panose="020B0604020202020204" pitchFamily="34" charset="0"/>
                <a:sym typeface="Arial" panose="020B0604020202020204" pitchFamily="34" charset="0"/>
              </a:defRPr>
            </a:lvl4pPr>
            <a:lvl5pPr>
              <a:defRPr b="1">
                <a:solidFill>
                  <a:schemeClr val="tx1"/>
                </a:solidFill>
                <a:latin typeface="Arial" panose="020B0604020202020204" pitchFamily="34" charset="0"/>
                <a:sym typeface="Arial" panose="020B0604020202020204" pitchFamily="34" charset="0"/>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9pPr>
          </a:lstStyle>
          <a:p>
            <a:pPr algn="ctr" eaLnBrk="1" hangingPunct="1"/>
            <a:r>
              <a:rPr lang="en-US" altLang="en-US" sz="1400" b="0" i="1">
                <a:solidFill>
                  <a:srgbClr val="0070C0"/>
                </a:solidFill>
              </a:rPr>
              <a:t>Can be handled</a:t>
            </a:r>
          </a:p>
          <a:p>
            <a:pPr algn="ctr" eaLnBrk="1" hangingPunct="1"/>
            <a:r>
              <a:rPr lang="en-US" altLang="en-US" sz="1400" b="0" i="1">
                <a:solidFill>
                  <a:srgbClr val="0070C0"/>
                </a:solidFill>
              </a:rPr>
              <a:t> by the programmer</a:t>
            </a:r>
          </a:p>
        </p:txBody>
      </p:sp>
      <p:sp>
        <p:nvSpPr>
          <p:cNvPr id="25" name="Rounded Rectangle 28">
            <a:extLst>
              <a:ext uri="{FF2B5EF4-FFF2-40B4-BE49-F238E27FC236}">
                <a16:creationId xmlns:a16="http://schemas.microsoft.com/office/drawing/2014/main" id="{1E954CA5-BBCF-4248-81E2-70D74C0D3379}"/>
              </a:ext>
            </a:extLst>
          </p:cNvPr>
          <p:cNvSpPr>
            <a:spLocks/>
          </p:cNvSpPr>
          <p:nvPr/>
        </p:nvSpPr>
        <p:spPr bwMode="auto">
          <a:xfrm>
            <a:off x="2319996" y="5348068"/>
            <a:ext cx="2209800" cy="1066800"/>
          </a:xfrm>
          <a:prstGeom prst="roundRect">
            <a:avLst>
              <a:gd name="adj" fmla="val 16667"/>
            </a:avLst>
          </a:prstGeom>
          <a:solidFill>
            <a:srgbClr val="FFFFFF"/>
          </a:solidFill>
          <a:ln w="25400" cap="flat" cmpd="sng">
            <a:solidFill>
              <a:schemeClr val="accent2"/>
            </a:solidFill>
            <a:round/>
            <a:headEnd/>
            <a:tailEnd/>
          </a:ln>
        </p:spPr>
        <p:txBody>
          <a:bodyPr/>
          <a:lstStyle/>
          <a:p>
            <a:pPr algn="ctr"/>
            <a:r>
              <a:rPr lang="en-US" altLang="en-US" sz="1400" b="0">
                <a:solidFill>
                  <a:srgbClr val="0070C0"/>
                </a:solidFill>
              </a:rPr>
              <a:t>Out of programmer’s control. </a:t>
            </a:r>
          </a:p>
          <a:p>
            <a:pPr algn="ctr"/>
            <a:r>
              <a:rPr lang="en-US" altLang="en-US" sz="1400">
                <a:solidFill>
                  <a:srgbClr val="E36C09"/>
                </a:solidFill>
              </a:rPr>
              <a:t>Example: </a:t>
            </a:r>
            <a:r>
              <a:rPr lang="en-US" altLang="en-US" sz="1400" b="0">
                <a:solidFill>
                  <a:srgbClr val="E36C09"/>
                </a:solidFill>
              </a:rPr>
              <a:t>Out of memory, network down.</a:t>
            </a:r>
            <a:endParaRPr lang="en-US" altLang="en-US"/>
          </a:p>
        </p:txBody>
      </p:sp>
      <p:sp>
        <p:nvSpPr>
          <p:cNvPr id="26" name="Rounded Rectangle 29">
            <a:extLst>
              <a:ext uri="{FF2B5EF4-FFF2-40B4-BE49-F238E27FC236}">
                <a16:creationId xmlns:a16="http://schemas.microsoft.com/office/drawing/2014/main" id="{3131D3C9-D66B-4EF8-9DDE-CF92B6503978}"/>
              </a:ext>
            </a:extLst>
          </p:cNvPr>
          <p:cNvSpPr>
            <a:spLocks/>
          </p:cNvSpPr>
          <p:nvPr/>
        </p:nvSpPr>
        <p:spPr bwMode="auto">
          <a:xfrm>
            <a:off x="6557034" y="2376268"/>
            <a:ext cx="2468562" cy="1371600"/>
          </a:xfrm>
          <a:prstGeom prst="roundRect">
            <a:avLst>
              <a:gd name="adj" fmla="val 16667"/>
            </a:avLst>
          </a:prstGeom>
          <a:solidFill>
            <a:srgbClr val="FFFFFF"/>
          </a:solidFill>
          <a:ln w="25400" cap="flat" cmpd="sng">
            <a:solidFill>
              <a:schemeClr val="accent2"/>
            </a:solidFill>
            <a:round/>
            <a:headEnd/>
            <a:tailEnd/>
          </a:ln>
        </p:spPr>
        <p:txBody>
          <a:bodyPr/>
          <a:lstStyle>
            <a:lvl1pPr>
              <a:defRPr b="1">
                <a:solidFill>
                  <a:schemeClr val="tx1"/>
                </a:solidFill>
                <a:latin typeface="Arial" panose="020B0604020202020204" pitchFamily="34" charset="0"/>
                <a:sym typeface="Arial" panose="020B0604020202020204" pitchFamily="34" charset="0"/>
              </a:defRPr>
            </a:lvl1pPr>
            <a:lvl2pPr>
              <a:defRPr b="1">
                <a:solidFill>
                  <a:schemeClr val="tx1"/>
                </a:solidFill>
                <a:latin typeface="Arial" panose="020B0604020202020204" pitchFamily="34" charset="0"/>
                <a:sym typeface="Arial" panose="020B0604020202020204" pitchFamily="34" charset="0"/>
              </a:defRPr>
            </a:lvl2pPr>
            <a:lvl3pPr>
              <a:defRPr b="1">
                <a:solidFill>
                  <a:schemeClr val="tx1"/>
                </a:solidFill>
                <a:latin typeface="Arial" panose="020B0604020202020204" pitchFamily="34" charset="0"/>
                <a:sym typeface="Arial" panose="020B0604020202020204" pitchFamily="34" charset="0"/>
              </a:defRPr>
            </a:lvl3pPr>
            <a:lvl4pPr>
              <a:defRPr b="1">
                <a:solidFill>
                  <a:schemeClr val="tx1"/>
                </a:solidFill>
                <a:latin typeface="Arial" panose="020B0604020202020204" pitchFamily="34" charset="0"/>
                <a:sym typeface="Arial" panose="020B0604020202020204" pitchFamily="34" charset="0"/>
              </a:defRPr>
            </a:lvl4pPr>
            <a:lvl5pPr>
              <a:defRPr b="1">
                <a:solidFill>
                  <a:schemeClr val="tx1"/>
                </a:solidFill>
                <a:latin typeface="Arial" panose="020B0604020202020204" pitchFamily="34" charset="0"/>
                <a:sym typeface="Arial" panose="020B0604020202020204" pitchFamily="34" charset="0"/>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9pPr>
          </a:lstStyle>
          <a:p>
            <a:pPr eaLnBrk="1" hangingPunct="1"/>
            <a:r>
              <a:rPr lang="en-US" altLang="en-US" sz="1400" b="0">
                <a:solidFill>
                  <a:srgbClr val="0070C0"/>
                </a:solidFill>
                <a:sym typeface="Calibri" panose="020F0502020204030204" pitchFamily="34" charset="0"/>
              </a:rPr>
              <a:t>Forces the programmer to handle the exception in the program they develop.</a:t>
            </a:r>
          </a:p>
          <a:p>
            <a:pPr eaLnBrk="1" hangingPunct="1"/>
            <a:r>
              <a:rPr lang="en-US" altLang="en-US" sz="1400">
                <a:solidFill>
                  <a:srgbClr val="E36C09"/>
                </a:solidFill>
                <a:sym typeface="Calibri" panose="020F0502020204030204" pitchFamily="34" charset="0"/>
              </a:rPr>
              <a:t>Example: </a:t>
            </a:r>
            <a:r>
              <a:rPr lang="en-US" altLang="en-US" sz="1400" b="0">
                <a:solidFill>
                  <a:srgbClr val="E36C09"/>
                </a:solidFill>
                <a:sym typeface="Calibri" panose="020F0502020204030204" pitchFamily="34" charset="0"/>
              </a:rPr>
              <a:t>SqlException, IOException</a:t>
            </a:r>
          </a:p>
        </p:txBody>
      </p:sp>
      <p:sp>
        <p:nvSpPr>
          <p:cNvPr id="27" name="Rounded Rectangle 30">
            <a:extLst>
              <a:ext uri="{FF2B5EF4-FFF2-40B4-BE49-F238E27FC236}">
                <a16:creationId xmlns:a16="http://schemas.microsoft.com/office/drawing/2014/main" id="{3A9C8C1D-4391-4814-8DDB-6D61F8FD4054}"/>
              </a:ext>
            </a:extLst>
          </p:cNvPr>
          <p:cNvSpPr>
            <a:spLocks/>
          </p:cNvSpPr>
          <p:nvPr/>
        </p:nvSpPr>
        <p:spPr bwMode="auto">
          <a:xfrm>
            <a:off x="5215596" y="4814668"/>
            <a:ext cx="3749675" cy="1189038"/>
          </a:xfrm>
          <a:prstGeom prst="roundRect">
            <a:avLst>
              <a:gd name="adj" fmla="val 16667"/>
            </a:avLst>
          </a:prstGeom>
          <a:solidFill>
            <a:srgbClr val="FFFFFF"/>
          </a:solidFill>
          <a:ln w="25400" cap="flat" cmpd="sng">
            <a:solidFill>
              <a:schemeClr val="accent2"/>
            </a:solidFill>
            <a:round/>
            <a:headEnd/>
            <a:tailEnd/>
          </a:ln>
        </p:spPr>
        <p:txBody>
          <a:bodyPr/>
          <a:lstStyle>
            <a:lvl1pPr>
              <a:defRPr b="1">
                <a:solidFill>
                  <a:schemeClr val="tx1"/>
                </a:solidFill>
                <a:latin typeface="Arial" panose="020B0604020202020204" pitchFamily="34" charset="0"/>
                <a:sym typeface="Arial" panose="020B0604020202020204" pitchFamily="34" charset="0"/>
              </a:defRPr>
            </a:lvl1pPr>
            <a:lvl2pPr>
              <a:defRPr b="1">
                <a:solidFill>
                  <a:schemeClr val="tx1"/>
                </a:solidFill>
                <a:latin typeface="Arial" panose="020B0604020202020204" pitchFamily="34" charset="0"/>
                <a:sym typeface="Arial" panose="020B0604020202020204" pitchFamily="34" charset="0"/>
              </a:defRPr>
            </a:lvl2pPr>
            <a:lvl3pPr>
              <a:defRPr b="1">
                <a:solidFill>
                  <a:schemeClr val="tx1"/>
                </a:solidFill>
                <a:latin typeface="Arial" panose="020B0604020202020204" pitchFamily="34" charset="0"/>
                <a:sym typeface="Arial" panose="020B0604020202020204" pitchFamily="34" charset="0"/>
              </a:defRPr>
            </a:lvl3pPr>
            <a:lvl4pPr>
              <a:defRPr b="1">
                <a:solidFill>
                  <a:schemeClr val="tx1"/>
                </a:solidFill>
                <a:latin typeface="Arial" panose="020B0604020202020204" pitchFamily="34" charset="0"/>
                <a:sym typeface="Arial" panose="020B0604020202020204" pitchFamily="34" charset="0"/>
              </a:defRPr>
            </a:lvl4pPr>
            <a:lvl5pPr>
              <a:defRPr b="1">
                <a:solidFill>
                  <a:schemeClr val="tx1"/>
                </a:solidFill>
                <a:latin typeface="Arial" panose="020B0604020202020204" pitchFamily="34" charset="0"/>
                <a:sym typeface="Arial" panose="020B0604020202020204" pitchFamily="34" charset="0"/>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9pPr>
          </a:lstStyle>
          <a:p>
            <a:pPr eaLnBrk="1" hangingPunct="1">
              <a:buFont typeface="Arial" panose="020B0604020202020204" pitchFamily="34" charset="0"/>
              <a:buChar char="•"/>
            </a:pPr>
            <a:r>
              <a:rPr lang="en-US" altLang="en-US" sz="1400" b="0">
                <a:solidFill>
                  <a:srgbClr val="0070C0"/>
                </a:solidFill>
                <a:sym typeface="Calibri" panose="020F0502020204030204" pitchFamily="34" charset="0"/>
              </a:rPr>
              <a:t>These are run time exception.</a:t>
            </a:r>
          </a:p>
          <a:p>
            <a:pPr eaLnBrk="1" hangingPunct="1">
              <a:buFont typeface="Arial" panose="020B0604020202020204" pitchFamily="34" charset="0"/>
              <a:buChar char="•"/>
            </a:pPr>
            <a:r>
              <a:rPr lang="en-US" altLang="en-US" sz="1400" b="0">
                <a:solidFill>
                  <a:srgbClr val="0070C0"/>
                </a:solidFill>
                <a:sym typeface="Calibri" panose="020F0502020204030204" pitchFamily="34" charset="0"/>
              </a:rPr>
              <a:t>Compiler does not force the programmer to handle it in the program. </a:t>
            </a:r>
          </a:p>
          <a:p>
            <a:r>
              <a:rPr lang="en-US" altLang="en-US" sz="1400">
                <a:solidFill>
                  <a:srgbClr val="E36C09"/>
                </a:solidFill>
              </a:rPr>
              <a:t>Example: </a:t>
            </a:r>
            <a:r>
              <a:rPr lang="en-US" altLang="en-US" sz="1400" b="0">
                <a:solidFill>
                  <a:srgbClr val="E36C09"/>
                </a:solidFill>
              </a:rPr>
              <a:t>NullPointerException, ArithmeticException.</a:t>
            </a:r>
          </a:p>
          <a:p>
            <a:pPr eaLnBrk="1" hangingPunct="1">
              <a:buFont typeface="Arial" panose="020B0604020202020204" pitchFamily="34" charset="0"/>
              <a:buChar char="•"/>
            </a:pPr>
            <a:endParaRPr lang="en-US" altLang="en-US" sz="1400" b="0">
              <a:solidFill>
                <a:srgbClr val="0070C0"/>
              </a:solidFill>
              <a:sym typeface="Calibri" panose="020F0502020204030204" pitchFamily="34" charset="0"/>
            </a:endParaRPr>
          </a:p>
        </p:txBody>
      </p:sp>
      <p:sp>
        <p:nvSpPr>
          <p:cNvPr id="28" name="Straight Arrow Connector 33">
            <a:extLst>
              <a:ext uri="{FF2B5EF4-FFF2-40B4-BE49-F238E27FC236}">
                <a16:creationId xmlns:a16="http://schemas.microsoft.com/office/drawing/2014/main" id="{47E3775D-5E19-478D-9409-817ABF888617}"/>
              </a:ext>
            </a:extLst>
          </p:cNvPr>
          <p:cNvSpPr>
            <a:spLocks noChangeShapeType="1"/>
          </p:cNvSpPr>
          <p:nvPr/>
        </p:nvSpPr>
        <p:spPr bwMode="auto">
          <a:xfrm flipV="1">
            <a:off x="3310596" y="2223868"/>
            <a:ext cx="0" cy="457200"/>
          </a:xfrm>
          <a:prstGeom prst="straightConnector1">
            <a:avLst/>
          </a:prstGeom>
          <a:noFill/>
          <a:ln w="28575" cap="flat" cmpd="sng">
            <a:solidFill>
              <a:srgbClr val="C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9" name="Straight Arrow Connector 36">
            <a:extLst>
              <a:ext uri="{FF2B5EF4-FFF2-40B4-BE49-F238E27FC236}">
                <a16:creationId xmlns:a16="http://schemas.microsoft.com/office/drawing/2014/main" id="{BB3E0AB4-ADF1-4799-985E-121C05CD1FA3}"/>
              </a:ext>
            </a:extLst>
          </p:cNvPr>
          <p:cNvSpPr>
            <a:spLocks noChangeShapeType="1"/>
          </p:cNvSpPr>
          <p:nvPr/>
        </p:nvSpPr>
        <p:spPr bwMode="auto">
          <a:xfrm flipV="1">
            <a:off x="1024596" y="2833468"/>
            <a:ext cx="0" cy="365125"/>
          </a:xfrm>
          <a:prstGeom prst="straightConnector1">
            <a:avLst/>
          </a:prstGeom>
          <a:noFill/>
          <a:ln w="28575" cap="flat" cmpd="sng">
            <a:solidFill>
              <a:srgbClr val="C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30" name="Straight Arrow Connector 37">
            <a:extLst>
              <a:ext uri="{FF2B5EF4-FFF2-40B4-BE49-F238E27FC236}">
                <a16:creationId xmlns:a16="http://schemas.microsoft.com/office/drawing/2014/main" id="{F1C19239-1B38-49A5-B066-1DC50467DA2C}"/>
              </a:ext>
            </a:extLst>
          </p:cNvPr>
          <p:cNvSpPr>
            <a:spLocks noChangeShapeType="1"/>
          </p:cNvSpPr>
          <p:nvPr/>
        </p:nvSpPr>
        <p:spPr bwMode="auto">
          <a:xfrm>
            <a:off x="3386796" y="4814668"/>
            <a:ext cx="0" cy="457200"/>
          </a:xfrm>
          <a:prstGeom prst="straightConnector1">
            <a:avLst/>
          </a:prstGeom>
          <a:noFill/>
          <a:ln w="28575" cap="flat" cmpd="sng">
            <a:solidFill>
              <a:srgbClr val="C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31" name="Straight Arrow Connector 41">
            <a:extLst>
              <a:ext uri="{FF2B5EF4-FFF2-40B4-BE49-F238E27FC236}">
                <a16:creationId xmlns:a16="http://schemas.microsoft.com/office/drawing/2014/main" id="{3B546E78-1760-4530-95DA-3FA7335F550E}"/>
              </a:ext>
            </a:extLst>
          </p:cNvPr>
          <p:cNvSpPr>
            <a:spLocks noChangeShapeType="1"/>
          </p:cNvSpPr>
          <p:nvPr/>
        </p:nvSpPr>
        <p:spPr bwMode="auto">
          <a:xfrm>
            <a:off x="6129996" y="4357468"/>
            <a:ext cx="960438" cy="457200"/>
          </a:xfrm>
          <a:prstGeom prst="straightConnector1">
            <a:avLst/>
          </a:prstGeom>
          <a:noFill/>
          <a:ln w="28575" cap="flat" cmpd="sng">
            <a:solidFill>
              <a:srgbClr val="C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32" name="Straight Arrow Connector 44">
            <a:extLst>
              <a:ext uri="{FF2B5EF4-FFF2-40B4-BE49-F238E27FC236}">
                <a16:creationId xmlns:a16="http://schemas.microsoft.com/office/drawing/2014/main" id="{3D8E189B-5C7A-42B5-B668-1AEB958EE20F}"/>
              </a:ext>
            </a:extLst>
          </p:cNvPr>
          <p:cNvSpPr>
            <a:spLocks noChangeShapeType="1"/>
          </p:cNvSpPr>
          <p:nvPr/>
        </p:nvSpPr>
        <p:spPr bwMode="auto">
          <a:xfrm>
            <a:off x="6186082" y="2314578"/>
            <a:ext cx="324913" cy="366489"/>
          </a:xfrm>
          <a:prstGeom prst="straightConnector1">
            <a:avLst/>
          </a:prstGeom>
          <a:noFill/>
          <a:ln w="28575" cap="flat" cmpd="sng">
            <a:solidFill>
              <a:srgbClr val="C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958767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p:cBhvr>
                                        <p:cTn id="7" dur="500"/>
                                        <p:tgtEl>
                                          <p:spTgt spid="23"/>
                                        </p:tgtEl>
                                      </p:cBhvr>
                                    </p:animEffect>
                                  </p:childTnLst>
                                </p:cTn>
                              </p:par>
                              <p:par>
                                <p:cTn id="8" presetID="4" presetClass="entr" presetSubtype="16"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p:cBhvr>
                                        <p:cTn id="15" dur="500"/>
                                        <p:tgtEl>
                                          <p:spTgt spid="24"/>
                                        </p:tgtEl>
                                      </p:cBhvr>
                                    </p:animEffect>
                                  </p:childTnLst>
                                </p:cTn>
                              </p:par>
                              <p:par>
                                <p:cTn id="16" presetID="4" presetClass="entr" presetSubtype="16" fill="hold"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p:cBhvr>
                                        <p:cTn id="18" dur="5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p:cBhvr>
                                        <p:cTn id="23" dur="500"/>
                                        <p:tgtEl>
                                          <p:spTgt spid="25"/>
                                        </p:tgtEl>
                                      </p:cBhvr>
                                    </p:animEffect>
                                  </p:childTnLst>
                                </p:cTn>
                              </p:par>
                              <p:par>
                                <p:cTn id="24" presetID="4" presetClass="entr" presetSubtype="16"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p:cBhvr>
                                        <p:cTn id="31" dur="500"/>
                                        <p:tgtEl>
                                          <p:spTgt spid="32"/>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animEffect>
                                      <p:cBhvr>
                                        <p:cTn id="39" dur="500"/>
                                        <p:tgtEl>
                                          <p:spTgt spid="31"/>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p:cBhvr>
                                        <p:cTn id="4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autoUpdateAnimBg="0"/>
      <p:bldP spid="24" grpId="0" bldLvl="0" animBg="1" autoUpdateAnimBg="0"/>
      <p:bldP spid="25" grpId="0" bldLvl="0" animBg="1" autoUpdateAnimBg="0"/>
      <p:bldP spid="26" grpId="0" bldLvl="0" animBg="1" autoUpdateAnimBg="0"/>
      <p:bldP spid="27" grpId="0" bldLvl="0" animBg="1" autoUpdateAnimBg="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1679</TotalTime>
  <Words>3360</Words>
  <Application>Microsoft Office PowerPoint</Application>
  <PresentationFormat>On-screen Show (4:3)</PresentationFormat>
  <Paragraphs>452</Paragraphs>
  <Slides>41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Arial Black</vt:lpstr>
      <vt:lpstr>Calibri</vt:lpstr>
      <vt:lpstr>Calibri Light</vt:lpstr>
      <vt:lpstr>Trebuchet MS</vt:lpstr>
      <vt:lpstr>Vivaldi</vt:lpstr>
      <vt:lpstr>Wingdings</vt:lpstr>
      <vt:lpstr>Office Theme</vt:lpstr>
      <vt:lpstr>JAVA @11</vt:lpstr>
      <vt:lpstr>Objective</vt:lpstr>
      <vt:lpstr>Exception</vt:lpstr>
      <vt:lpstr>Exception Handling</vt:lpstr>
      <vt:lpstr>What happen When an Exception occurs in a Program?</vt:lpstr>
      <vt:lpstr>What happen when an Exception occurs in a Program?</vt:lpstr>
      <vt:lpstr>PowerPoint Presentation</vt:lpstr>
      <vt:lpstr>Benefits of Exception</vt:lpstr>
      <vt:lpstr>Exception Hierarchy</vt:lpstr>
      <vt:lpstr>Checked vs Unchecked</vt:lpstr>
      <vt:lpstr>Checked Exception</vt:lpstr>
      <vt:lpstr>Uncheck Exception</vt:lpstr>
      <vt:lpstr>Exception Handling</vt:lpstr>
      <vt:lpstr>Option I – try, catch &amp; finally</vt:lpstr>
      <vt:lpstr>Option I – try, catch &amp; finally</vt:lpstr>
      <vt:lpstr>finally block</vt:lpstr>
      <vt:lpstr>Execution flow in try, catch</vt:lpstr>
      <vt:lpstr>Execution flow try, catch &amp; finally</vt:lpstr>
      <vt:lpstr>Execution flow when NO exception raised in try, catch &amp; finally block</vt:lpstr>
      <vt:lpstr>Multiple catch blocks</vt:lpstr>
      <vt:lpstr>Multiple Exception Instance</vt:lpstr>
      <vt:lpstr>Nested try blocks</vt:lpstr>
      <vt:lpstr>Rules for try, catch &amp; finally</vt:lpstr>
      <vt:lpstr>Option II – throws </vt:lpstr>
      <vt:lpstr>Syntax - throws</vt:lpstr>
      <vt:lpstr>Example – try/catch, throws</vt:lpstr>
      <vt:lpstr>Solution - try/catch, throws</vt:lpstr>
      <vt:lpstr>throw </vt:lpstr>
      <vt:lpstr>When to use throw?</vt:lpstr>
      <vt:lpstr>Usage of throw</vt:lpstr>
      <vt:lpstr>Example – throw </vt:lpstr>
      <vt:lpstr>Solution - throw</vt:lpstr>
      <vt:lpstr>Time To Reflect</vt:lpstr>
      <vt:lpstr>Exception – Case study</vt:lpstr>
      <vt:lpstr>User defined exception</vt:lpstr>
      <vt:lpstr>How to create user defined exception</vt:lpstr>
      <vt:lpstr>How can you throw the exception?</vt:lpstr>
      <vt:lpstr>Example – User Defined Exception</vt:lpstr>
      <vt:lpstr>Solution – User Defined Exception</vt:lpstr>
      <vt:lpstr>Solution – User Defined Exception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Eyeopen</dc:creator>
  <cp:lastModifiedBy>Marikannan Rajendran</cp:lastModifiedBy>
  <cp:revision>54</cp:revision>
  <dcterms:created xsi:type="dcterms:W3CDTF">2017-10-28T05:09:06Z</dcterms:created>
  <dcterms:modified xsi:type="dcterms:W3CDTF">2022-04-02T15:05:37Z</dcterms:modified>
</cp:coreProperties>
</file>