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90A4A9E4-465A-4B2B-AD7B-F62039182D5C}"/>
    <pc:docChg chg="custSel delSld modSld modMainMaster">
      <pc:chgData name="Marikannan Rajendran" userId="ddd1a9cbcb789ac2" providerId="LiveId" clId="{90A4A9E4-465A-4B2B-AD7B-F62039182D5C}" dt="2022-04-02T15:06:46.961" v="9" actId="2696"/>
      <pc:docMkLst>
        <pc:docMk/>
      </pc:docMkLst>
      <pc:sldChg chg="modSp mod">
        <pc:chgData name="Marikannan Rajendran" userId="ddd1a9cbcb789ac2" providerId="LiveId" clId="{90A4A9E4-465A-4B2B-AD7B-F62039182D5C}" dt="2022-04-02T15:06:24.536" v="7" actId="20577"/>
        <pc:sldMkLst>
          <pc:docMk/>
          <pc:sldMk cId="763898988" sldId="256"/>
        </pc:sldMkLst>
        <pc:spChg chg="mod">
          <ac:chgData name="Marikannan Rajendran" userId="ddd1a9cbcb789ac2" providerId="LiveId" clId="{90A4A9E4-465A-4B2B-AD7B-F62039182D5C}" dt="2022-04-02T15:06:24.536" v="7" actId="20577"/>
          <ac:spMkLst>
            <pc:docMk/>
            <pc:sldMk cId="763898988" sldId="256"/>
            <ac:spMk id="2" creationId="{68C5D659-9FD0-4308-9779-24E83492EF51}"/>
          </ac:spMkLst>
        </pc:spChg>
      </pc:sldChg>
      <pc:sldChg chg="del">
        <pc:chgData name="Marikannan Rajendran" userId="ddd1a9cbcb789ac2" providerId="LiveId" clId="{90A4A9E4-465A-4B2B-AD7B-F62039182D5C}" dt="2022-04-02T15:06:46.961" v="9" actId="2696"/>
        <pc:sldMkLst>
          <pc:docMk/>
          <pc:sldMk cId="1576961360" sldId="257"/>
        </pc:sldMkLst>
      </pc:sldChg>
      <pc:sldMasterChg chg="modSldLayout">
        <pc:chgData name="Marikannan Rajendran" userId="ddd1a9cbcb789ac2" providerId="LiveId" clId="{90A4A9E4-465A-4B2B-AD7B-F62039182D5C}" dt="2022-04-02T15:06:32.705" v="8" actId="478"/>
        <pc:sldMasterMkLst>
          <pc:docMk/>
          <pc:sldMasterMk cId="2244574538" sldId="2147483660"/>
        </pc:sldMasterMkLst>
        <pc:sldLayoutChg chg="delSp mod">
          <pc:chgData name="Marikannan Rajendran" userId="ddd1a9cbcb789ac2" providerId="LiveId" clId="{90A4A9E4-465A-4B2B-AD7B-F62039182D5C}" dt="2022-04-02T15:06:32.705" v="8" actId="478"/>
          <pc:sldLayoutMkLst>
            <pc:docMk/>
            <pc:sldMasterMk cId="2244574538" sldId="2147483660"/>
            <pc:sldLayoutMk cId="3977884183" sldId="2147483661"/>
          </pc:sldLayoutMkLst>
          <pc:spChg chg="del">
            <ac:chgData name="Marikannan Rajendran" userId="ddd1a9cbcb789ac2" providerId="LiveId" clId="{90A4A9E4-465A-4B2B-AD7B-F62039182D5C}" dt="2022-04-02T15:06:32.705" v="8" actId="478"/>
            <ac:spMkLst>
              <pc:docMk/>
              <pc:sldMasterMk cId="2244574538" sldId="2147483660"/>
              <pc:sldLayoutMk cId="3977884183" sldId="2147483661"/>
              <ac:spMk id="7" creationId="{F569EBE9-4EE9-47C4-B377-387B3F0B8C02}"/>
            </ac:spMkLst>
          </pc:spChg>
        </pc:sldLayoutChg>
      </pc:sldMasterChg>
    </pc:docChg>
  </pc:docChgLst>
  <pc:docChgLst>
    <pc:chgData name="Marikannan Rajendran" userId="ddd1a9cbcb789ac2" providerId="LiveId" clId="{1065EEE3-2025-4C9B-BA39-43ADE12B25B1}"/>
    <pc:docChg chg="custSel modMainMaster">
      <pc:chgData name="Marikannan Rajendran" userId="ddd1a9cbcb789ac2" providerId="LiveId" clId="{1065EEE3-2025-4C9B-BA39-43ADE12B25B1}" dt="2021-09-27T05:50:15.659" v="53" actId="207"/>
      <pc:docMkLst>
        <pc:docMk/>
      </pc:docMkLst>
      <pc:sldMasterChg chg="modSldLayout sldLayoutOrd">
        <pc:chgData name="Marikannan Rajendran" userId="ddd1a9cbcb789ac2" providerId="LiveId" clId="{1065EEE3-2025-4C9B-BA39-43ADE12B25B1}" dt="2021-09-27T05:50:15.659" v="53" actId="207"/>
        <pc:sldMasterMkLst>
          <pc:docMk/>
          <pc:sldMasterMk cId="2244574538" sldId="2147483660"/>
        </pc:sldMasterMkLst>
        <pc:sldLayoutChg chg="delSp modSp mod">
          <pc:chgData name="Marikannan Rajendran" userId="ddd1a9cbcb789ac2" providerId="LiveId" clId="{1065EEE3-2025-4C9B-BA39-43ADE12B25B1}" dt="2021-09-27T05:50:15.659" v="53" actId="207"/>
          <pc:sldLayoutMkLst>
            <pc:docMk/>
            <pc:sldMasterMk cId="2244574538" sldId="2147483660"/>
            <pc:sldLayoutMk cId="3977884183" sldId="2147483661"/>
          </pc:sldLayoutMkLst>
          <pc:spChg chg="mod">
            <ac:chgData name="Marikannan Rajendran" userId="ddd1a9cbcb789ac2" providerId="LiveId" clId="{1065EEE3-2025-4C9B-BA39-43ADE12B25B1}" dt="2021-09-27T05:50:15.659" v="53" actId="207"/>
            <ac:spMkLst>
              <pc:docMk/>
              <pc:sldMasterMk cId="2244574538" sldId="2147483660"/>
              <pc:sldLayoutMk cId="3977884183" sldId="2147483661"/>
              <ac:spMk id="3" creationId="{00000000-0000-0000-0000-000000000000}"/>
            </ac:spMkLst>
          </pc:spChg>
          <pc:picChg chg="del">
            <ac:chgData name="Marikannan Rajendran" userId="ddd1a9cbcb789ac2" providerId="LiveId" clId="{1065EEE3-2025-4C9B-BA39-43ADE12B25B1}" dt="2021-09-27T05:50:09.542" v="52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delSp modSp mod">
          <pc:chgData name="Marikannan Rajendran" userId="ddd1a9cbcb789ac2" providerId="LiveId" clId="{1065EEE3-2025-4C9B-BA39-43ADE12B25B1}" dt="2021-09-27T05:50:05.420" v="51" actId="207"/>
          <pc:sldLayoutMkLst>
            <pc:docMk/>
            <pc:sldMasterMk cId="2244574538" sldId="2147483660"/>
            <pc:sldLayoutMk cId="1641131575" sldId="2147483662"/>
          </pc:sldLayoutMkLst>
          <pc:spChg chg="mod">
            <ac:chgData name="Marikannan Rajendran" userId="ddd1a9cbcb789ac2" providerId="LiveId" clId="{1065EEE3-2025-4C9B-BA39-43ADE12B25B1}" dt="2021-09-27T05:50:05.420" v="51" actId="207"/>
            <ac:spMkLst>
              <pc:docMk/>
              <pc:sldMasterMk cId="2244574538" sldId="2147483660"/>
              <pc:sldLayoutMk cId="1641131575" sldId="2147483662"/>
              <ac:spMk id="2" creationId="{00000000-0000-0000-0000-000000000000}"/>
            </ac:spMkLst>
          </pc:spChg>
          <pc:picChg chg="del">
            <ac:chgData name="Marikannan Rajendran" userId="ddd1a9cbcb789ac2" providerId="LiveId" clId="{1065EEE3-2025-4C9B-BA39-43ADE12B25B1}" dt="2021-09-27T05:49:57.547" v="50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delSp modSp mod ord">
          <pc:chgData name="Marikannan Rajendran" userId="ddd1a9cbcb789ac2" providerId="LiveId" clId="{1065EEE3-2025-4C9B-BA39-43ADE12B25B1}" dt="2021-09-27T05:49:42.844" v="49" actId="2057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1065EEE3-2025-4C9B-BA39-43ADE12B25B1}" dt="2021-09-27T05:49:02.063" v="1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1065EEE3-2025-4C9B-BA39-43ADE12B25B1}" dt="2021-09-27T05:49:17.127" v="2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graphicFrameChg chg="modGraphic">
            <ac:chgData name="Marikannan Rajendran" userId="ddd1a9cbcb789ac2" providerId="LiveId" clId="{1065EEE3-2025-4C9B-BA39-43ADE12B25B1}" dt="2021-09-27T05:49:42.844" v="49" actId="20577"/>
            <ac:graphicFrameMkLst>
              <pc:docMk/>
              <pc:sldMasterMk cId="2244574538" sldId="2147483660"/>
              <pc:sldLayoutMk cId="4248001129" sldId="2147483666"/>
              <ac:graphicFrameMk id="9" creationId="{25173CAD-49F2-4AF0-8AD5-69B0F48A00AF}"/>
            </ac:graphicFrameMkLst>
          </pc:graphicFrameChg>
          <pc:picChg chg="del">
            <ac:chgData name="Marikannan Rajendran" userId="ddd1a9cbcb789ac2" providerId="LiveId" clId="{1065EEE3-2025-4C9B-BA39-43ADE12B25B1}" dt="2021-09-27T05:48:58.626" v="0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3709935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@11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API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F72D-3ECE-4B4A-9B9C-B9B4FF7C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BC7A-27FC-476F-B511-3E6BC7BC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1800" b="1" i="1" dirty="0" err="1">
                <a:sym typeface="Arial" panose="020B0604020202020204" pitchFamily="34" charset="0"/>
              </a:rPr>
              <a:t>StringBuffer</a:t>
            </a:r>
            <a:r>
              <a:rPr lang="en-US" altLang="zh-CN" sz="1800" dirty="0">
                <a:solidFill>
                  <a:srgbClr val="002060"/>
                </a:solidFill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ym typeface="Arial" panose="020B0604020202020204" pitchFamily="34" charset="0"/>
              </a:rPr>
              <a:t>objects unlike Strings  are </a:t>
            </a:r>
            <a:r>
              <a:rPr lang="en-US" altLang="zh-CN" sz="1800" b="1" i="1" dirty="0">
                <a:sym typeface="Arial" panose="020B0604020202020204" pitchFamily="34" charset="0"/>
              </a:rPr>
              <a:t>mutable</a:t>
            </a:r>
            <a:r>
              <a:rPr lang="en-US" altLang="zh-CN" sz="1800" dirty="0">
                <a:sym typeface="Arial" panose="020B0604020202020204" pitchFamily="34" charset="0"/>
              </a:rPr>
              <a:t> i.e. string value can be changed. So string buffer is like a String, that can be </a:t>
            </a:r>
            <a:r>
              <a:rPr lang="en-US" altLang="zh-CN" sz="1800" b="1" i="1" dirty="0">
                <a:sym typeface="Arial" panose="020B0604020202020204" pitchFamily="34" charset="0"/>
              </a:rPr>
              <a:t>modified</a:t>
            </a:r>
            <a:r>
              <a:rPr lang="en-US" altLang="zh-CN" sz="1800" dirty="0">
                <a:sym typeface="Arial" panose="020B0604020202020204" pitchFamily="34" charset="0"/>
              </a:rPr>
              <a:t>.</a:t>
            </a:r>
          </a:p>
          <a:p>
            <a:pPr marL="0" indent="0"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 Using the API’s in the </a:t>
            </a:r>
            <a:r>
              <a:rPr lang="en-US" altLang="zh-CN" sz="1800" dirty="0" err="1">
                <a:sym typeface="Arial" panose="020B0604020202020204" pitchFamily="34" charset="0"/>
              </a:rPr>
              <a:t>StringBuffer</a:t>
            </a:r>
            <a:r>
              <a:rPr lang="en-US" altLang="zh-CN" sz="1800" dirty="0">
                <a:sym typeface="Arial" panose="020B0604020202020204" pitchFamily="34" charset="0"/>
              </a:rPr>
              <a:t> the content and the length of the string can be changed without creating a new object.</a:t>
            </a:r>
          </a:p>
          <a:p>
            <a:pPr marL="0" indent="0"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 The API's of </a:t>
            </a:r>
            <a:r>
              <a:rPr lang="en-US" altLang="zh-CN" sz="1800" dirty="0" err="1">
                <a:sym typeface="Arial" panose="020B0604020202020204" pitchFamily="34" charset="0"/>
              </a:rPr>
              <a:t>StringBuffer</a:t>
            </a:r>
            <a:r>
              <a:rPr lang="en-US" altLang="zh-CN" sz="1800" dirty="0">
                <a:sym typeface="Arial" panose="020B0604020202020204" pitchFamily="34" charset="0"/>
              </a:rPr>
              <a:t> are </a:t>
            </a:r>
            <a:r>
              <a:rPr lang="en-US" altLang="zh-CN" sz="1800" b="1" i="1" dirty="0">
                <a:sym typeface="Arial" panose="020B0604020202020204" pitchFamily="34" charset="0"/>
              </a:rPr>
              <a:t>synchronized</a:t>
            </a:r>
            <a:r>
              <a:rPr lang="en-US" altLang="zh-CN" sz="1800" dirty="0">
                <a:sym typeface="Arial" panose="020B0604020202020204" pitchFamily="34" charset="0"/>
              </a:rPr>
              <a:t>.</a:t>
            </a:r>
          </a:p>
          <a:p>
            <a:pPr marL="0" indent="0"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 This class is preferred when modification of character strings are needed since it is efficient in memory utilization.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Examples:</a:t>
            </a:r>
          </a:p>
          <a:p>
            <a:pPr marL="0" indent="0"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  Appending String</a:t>
            </a:r>
          </a:p>
          <a:p>
            <a:pPr marL="0" indent="0"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  Inserting characters in string.</a:t>
            </a:r>
          </a:p>
          <a:p>
            <a:pPr marL="0" indent="0"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  Deleting characters from a string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42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5C68-E6C5-4D60-AA3B-59C42064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E8D0-78C4-4F11-8F27-869B9594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sz="2000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 a final class. 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objects can be created empty,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strBuf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n-US" altLang="en-US" sz="2000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en-US" altLang="en-US" sz="20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can be created from a String.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strBuf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n-US" altLang="en-US" sz="2000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(“Bob”); </a:t>
            </a:r>
            <a:endParaRPr lang="en-US" altLang="en-US" sz="20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can be created with a capacity.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strBuf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n-US" altLang="en-US" sz="2000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altLang="en-US" sz="2000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(100);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85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E58C-074B-458E-A6FB-FE551475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B9CBE4A-5EE6-41DA-B2BF-D7819EC66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9725"/>
            <a:ext cx="7696200" cy="303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String buffers are used by developers to concatenate String rather than using concatenation operator "+" on string objects. 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Arial" panose="020B0604020202020204" pitchFamily="34" charset="0"/>
                <a:sym typeface="Arial" panose="020B0604020202020204" pitchFamily="34" charset="0"/>
              </a:rPr>
              <a:t>StringBuffer</a:t>
            </a: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 is efficient than "+" concatenation.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Arial" panose="020B0604020202020204" pitchFamily="34" charset="0"/>
                <a:sym typeface="Arial" panose="020B0604020202020204" pitchFamily="34" charset="0"/>
              </a:rPr>
              <a:t>Example: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String </a:t>
            </a:r>
            <a:r>
              <a:rPr lang="en-US" altLang="zh-CN" sz="1800" dirty="0" err="1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str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="Stanford";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str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str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+ "University";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Can be developed as 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str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= new </a:t>
            </a:r>
            <a:r>
              <a:rPr lang="en-US" altLang="zh-CN" sz="1800" dirty="0" err="1">
                <a:solidFill>
                  <a:srgbClr val="EA38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StringBuffer</a:t>
            </a:r>
            <a:r>
              <a:rPr lang="en-US" altLang="zh-CN" sz="1800" dirty="0">
                <a:solidFill>
                  <a:srgbClr val="EA38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().append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("</a:t>
            </a:r>
            <a:r>
              <a:rPr lang="en-US" altLang="zh-CN" sz="1800" dirty="0" err="1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Standford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").</a:t>
            </a:r>
            <a:r>
              <a:rPr lang="en-US" altLang="zh-CN" sz="1800" dirty="0">
                <a:solidFill>
                  <a:srgbClr val="EA38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append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("University").</a:t>
            </a:r>
            <a:r>
              <a:rPr lang="en-US" altLang="zh-CN" sz="1800" dirty="0" err="1">
                <a:solidFill>
                  <a:srgbClr val="EA38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toString</a:t>
            </a:r>
            <a:r>
              <a:rPr lang="en-US" altLang="zh-CN" sz="1800" dirty="0">
                <a:solidFill>
                  <a:srgbClr val="EA38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();</a:t>
            </a:r>
            <a:endParaRPr lang="en-US" altLang="zh-C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4D8F1DF-BF89-4078-BC96-12245C7E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021141"/>
            <a:ext cx="3154682" cy="646331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Step 1: Compiler creates a new string buffer initially empty.</a:t>
            </a:r>
          </a:p>
        </p:txBody>
      </p:sp>
      <p:sp>
        <p:nvSpPr>
          <p:cNvPr id="6" name="Right Brace 9">
            <a:extLst>
              <a:ext uri="{FF2B5EF4-FFF2-40B4-BE49-F238E27FC236}">
                <a16:creationId xmlns:a16="http://schemas.microsoft.com/office/drawing/2014/main" id="{3A6872DB-A1A9-400A-9F68-D5CD87E6D845}"/>
              </a:ext>
            </a:extLst>
          </p:cNvPr>
          <p:cNvSpPr>
            <a:spLocks/>
          </p:cNvSpPr>
          <p:nvPr/>
        </p:nvSpPr>
        <p:spPr bwMode="auto">
          <a:xfrm rot="5400000">
            <a:off x="1943748" y="3915447"/>
            <a:ext cx="319088" cy="1749425"/>
          </a:xfrm>
          <a:prstGeom prst="rightBrace">
            <a:avLst>
              <a:gd name="adj1" fmla="val 7995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6DDCD9D3-6A6A-4B03-8810-5E652433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315" y="3345498"/>
            <a:ext cx="4412566" cy="646331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Step 2:</a:t>
            </a:r>
            <a:r>
              <a:rPr lang="en-US" altLang="en-US" b="0" dirty="0">
                <a:solidFill>
                  <a:srgbClr val="000000"/>
                </a:solidFill>
              </a:rPr>
              <a:t> Appends the string representation of each operand to the string buffer in turn.</a:t>
            </a:r>
          </a:p>
        </p:txBody>
      </p:sp>
      <p:sp>
        <p:nvSpPr>
          <p:cNvPr id="8" name="Right Brace 12">
            <a:extLst>
              <a:ext uri="{FF2B5EF4-FFF2-40B4-BE49-F238E27FC236}">
                <a16:creationId xmlns:a16="http://schemas.microsoft.com/office/drawing/2014/main" id="{5AB06C1A-9394-4C9F-A050-4EDD7A619DBE}"/>
              </a:ext>
            </a:extLst>
          </p:cNvPr>
          <p:cNvSpPr>
            <a:spLocks/>
          </p:cNvSpPr>
          <p:nvPr/>
        </p:nvSpPr>
        <p:spPr bwMode="auto">
          <a:xfrm rot="16200000">
            <a:off x="4464941" y="2101154"/>
            <a:ext cx="214117" cy="4114800"/>
          </a:xfrm>
          <a:prstGeom prst="rightBrace">
            <a:avLst>
              <a:gd name="adj1" fmla="val 8000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Straight Arrow Connector 15">
            <a:extLst>
              <a:ext uri="{FF2B5EF4-FFF2-40B4-BE49-F238E27FC236}">
                <a16:creationId xmlns:a16="http://schemas.microsoft.com/office/drawing/2014/main" id="{F5A6FEAD-302D-43B2-BC8A-78BBC78DBB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399" y="4610686"/>
            <a:ext cx="411481" cy="33901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52A3C41C-6E2A-4369-9C1C-3F58778F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105" y="5021141"/>
            <a:ext cx="4127696" cy="646331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Step 3:</a:t>
            </a:r>
            <a:r>
              <a:rPr lang="en-US" altLang="en-US" b="0" dirty="0">
                <a:solidFill>
                  <a:srgbClr val="000000"/>
                </a:solidFill>
              </a:rPr>
              <a:t> Converts the contents of the string buffer to a string as ‘</a:t>
            </a:r>
            <a:r>
              <a:rPr lang="en-US" altLang="en-US" b="0" dirty="0" err="1">
                <a:solidFill>
                  <a:srgbClr val="000000"/>
                </a:solidFill>
              </a:rPr>
              <a:t>str</a:t>
            </a:r>
            <a:r>
              <a:rPr lang="en-US" altLang="en-US" b="0" dirty="0">
                <a:solidFill>
                  <a:srgbClr val="000000"/>
                </a:solidFill>
              </a:rPr>
              <a:t>’ is a string object.</a:t>
            </a:r>
          </a:p>
        </p:txBody>
      </p:sp>
    </p:spTree>
    <p:extLst>
      <p:ext uri="{BB962C8B-B14F-4D97-AF65-F5344CB8AC3E}">
        <p14:creationId xmlns:p14="http://schemas.microsoft.com/office/powerpoint/2010/main" val="12131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10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DAEC-FB90-46A6-B577-6F651021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APIs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A8E237-BB29-496A-8C31-0BAE6604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41582"/>
              </p:ext>
            </p:extLst>
          </p:nvPr>
        </p:nvGraphicFramePr>
        <p:xfrm>
          <a:off x="492369" y="1905001"/>
          <a:ext cx="8346830" cy="3508328"/>
        </p:xfrm>
        <a:graphic>
          <a:graphicData uri="http://schemas.openxmlformats.org/drawingml/2006/table">
            <a:tbl>
              <a:tblPr/>
              <a:tblGrid>
                <a:gridCol w="1347361">
                  <a:extLst>
                    <a:ext uri="{9D8B030D-6E8A-4147-A177-3AD203B41FA5}">
                      <a16:colId xmlns:a16="http://schemas.microsoft.com/office/drawing/2014/main" val="735824085"/>
                    </a:ext>
                  </a:extLst>
                </a:gridCol>
                <a:gridCol w="3112098">
                  <a:extLst>
                    <a:ext uri="{9D8B030D-6E8A-4147-A177-3AD203B41FA5}">
                      <a16:colId xmlns:a16="http://schemas.microsoft.com/office/drawing/2014/main" val="4125037846"/>
                    </a:ext>
                  </a:extLst>
                </a:gridCol>
                <a:gridCol w="3887371">
                  <a:extLst>
                    <a:ext uri="{9D8B030D-6E8A-4147-A177-3AD203B41FA5}">
                      <a16:colId xmlns:a16="http://schemas.microsoft.com/office/drawing/2014/main" val="2043672890"/>
                    </a:ext>
                  </a:extLst>
                </a:gridCol>
              </a:tblGrid>
              <a:tr h="30987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993265"/>
                  </a:ext>
                </a:extLst>
              </a:tr>
              <a:tr h="84113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setCharAt(int index, char ch)</a:t>
                      </a:r>
                      <a:b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The character at the specified index of this string buffer is set to the character ch.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399027"/>
                  </a:ext>
                </a:extLst>
              </a:tr>
              <a:tr h="64963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StringBuffer</a:t>
                      </a:r>
                      <a:endParaRPr kumimoji="0" lang="en-US" altLang="zh-CN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insert(int offset, String str)</a:t>
                      </a:r>
                      <a:b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Inserts the string  argument into this string buffer.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63782"/>
                  </a:ext>
                </a:extLst>
              </a:tr>
              <a:tr h="64837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StringBuffer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delete(int start, int end)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Removes the characters in a substring of this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StringBuffer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1141"/>
                  </a:ext>
                </a:extLst>
              </a:tr>
              <a:tr h="10339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StringBuffer</a:t>
                      </a:r>
                      <a:endParaRPr kumimoji="0" lang="en-US" altLang="zh-CN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replace(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start,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end, String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Replaces the characters in a substring of this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StringBuffer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with characters in the specified String.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21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6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F23E-A221-4F60-A3FC-AF5B2312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APIs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8248F5D-0E68-4477-B4AB-13DBA98D5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10980"/>
              </p:ext>
            </p:extLst>
          </p:nvPr>
        </p:nvGraphicFramePr>
        <p:xfrm>
          <a:off x="457200" y="1905000"/>
          <a:ext cx="8412163" cy="3292794"/>
        </p:xfrm>
        <a:graphic>
          <a:graphicData uri="http://schemas.openxmlformats.org/drawingml/2006/table">
            <a:tbl>
              <a:tblPr/>
              <a:tblGrid>
                <a:gridCol w="1456006">
                  <a:extLst>
                    <a:ext uri="{9D8B030D-6E8A-4147-A177-3AD203B41FA5}">
                      <a16:colId xmlns:a16="http://schemas.microsoft.com/office/drawing/2014/main" val="7282992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31244230"/>
                    </a:ext>
                  </a:extLst>
                </a:gridCol>
                <a:gridCol w="4212957">
                  <a:extLst>
                    <a:ext uri="{9D8B030D-6E8A-4147-A177-3AD203B41FA5}">
                      <a16:colId xmlns:a16="http://schemas.microsoft.com/office/drawing/2014/main" val="3143804058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48813"/>
                  </a:ext>
                </a:extLst>
              </a:tr>
              <a:tr h="62420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StringBuffer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reverse()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The character sequence contained in this string buffer is replaced by the reverse of the sequence.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450593"/>
                  </a:ext>
                </a:extLst>
              </a:tr>
              <a:tr h="57943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StringBuffer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append(String 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 </a:t>
                      </a:r>
                      <a:b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Appends the string to this string buffer.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17526"/>
                  </a:ext>
                </a:extLst>
              </a:tr>
              <a:tr h="57943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void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setLength(int newLength)</a:t>
                      </a:r>
                      <a:b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Sets the length of this String buffer.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16648"/>
                  </a:ext>
                </a:extLst>
              </a:tr>
              <a:tr h="111283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substring(int start, int end) </a:t>
                      </a:r>
                      <a:b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a new String that contains a subsequence of characters currently contained in this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StringBuffer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26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71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20EA-0BE7-40FF-A3F5-E64DA24F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StringBuffer</a:t>
            </a:r>
            <a:r>
              <a:rPr lang="en-US" dirty="0"/>
              <a:t>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F72-A06F-4079-9EB2-2800F741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Lets develop a program to explore the few API’s of String Buffer class.</a:t>
            </a:r>
          </a:p>
          <a:p>
            <a:endParaRPr lang="en-US" altLang="en-US" sz="18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We will solve the following problem,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Append two Strings “</a:t>
            </a:r>
            <a:r>
              <a:rPr lang="en-US" altLang="en-US" sz="1800" dirty="0">
                <a:solidFill>
                  <a:srgbClr val="0070C0"/>
                </a:solidFill>
              </a:rPr>
              <a:t>Hello</a:t>
            </a:r>
            <a:r>
              <a:rPr lang="en-US" altLang="en-US" sz="1800" dirty="0">
                <a:solidFill>
                  <a:srgbClr val="000000"/>
                </a:solidFill>
              </a:rPr>
              <a:t>”  &amp; “</a:t>
            </a:r>
            <a:r>
              <a:rPr lang="en-US" altLang="en-US" sz="1800" dirty="0">
                <a:solidFill>
                  <a:srgbClr val="0070C0"/>
                </a:solidFill>
              </a:rPr>
              <a:t>World</a:t>
            </a:r>
            <a:r>
              <a:rPr lang="en-US" altLang="en-US" sz="1800" dirty="0">
                <a:solidFill>
                  <a:srgbClr val="000000"/>
                </a:solidFill>
              </a:rPr>
              <a:t>” . Output:  “</a:t>
            </a:r>
            <a:r>
              <a:rPr lang="en-US" altLang="en-US" sz="1800" dirty="0">
                <a:solidFill>
                  <a:srgbClr val="0070C0"/>
                </a:solidFill>
              </a:rPr>
              <a:t>Hello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World</a:t>
            </a:r>
            <a:r>
              <a:rPr lang="en-US" altLang="en-US" sz="1800" dirty="0">
                <a:solidFill>
                  <a:srgbClr val="000000"/>
                </a:solidFill>
              </a:rPr>
              <a:t>”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Insert a string “</a:t>
            </a:r>
            <a:r>
              <a:rPr lang="en-US" altLang="en-US" sz="1800" dirty="0">
                <a:solidFill>
                  <a:srgbClr val="0070C0"/>
                </a:solidFill>
              </a:rPr>
              <a:t>_Java</a:t>
            </a:r>
            <a:r>
              <a:rPr lang="en-US" altLang="en-US" sz="1800" dirty="0">
                <a:solidFill>
                  <a:srgbClr val="000000"/>
                </a:solidFill>
              </a:rPr>
              <a:t>” in the String after “</a:t>
            </a:r>
            <a:r>
              <a:rPr lang="en-US" altLang="en-US" sz="1800" dirty="0">
                <a:solidFill>
                  <a:srgbClr val="0070C0"/>
                </a:solidFill>
              </a:rPr>
              <a:t>Hello</a:t>
            </a:r>
            <a:r>
              <a:rPr lang="en-US" altLang="en-US" sz="1800" dirty="0">
                <a:solidFill>
                  <a:srgbClr val="000000"/>
                </a:solidFill>
              </a:rPr>
              <a:t>”. Output:  “</a:t>
            </a:r>
            <a:r>
              <a:rPr lang="en-US" altLang="en-US" sz="1800" dirty="0" err="1">
                <a:solidFill>
                  <a:srgbClr val="0070C0"/>
                </a:solidFill>
              </a:rPr>
              <a:t>Hello_Java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World</a:t>
            </a:r>
            <a:r>
              <a:rPr lang="en-US" altLang="en-US" sz="1800" dirty="0">
                <a:solidFill>
                  <a:srgbClr val="000000"/>
                </a:solidFill>
              </a:rPr>
              <a:t>”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Replace  </a:t>
            </a:r>
            <a:r>
              <a:rPr lang="en-US" altLang="en-US" sz="1800" dirty="0">
                <a:solidFill>
                  <a:srgbClr val="0070C0"/>
                </a:solidFill>
              </a:rPr>
              <a:t>_  </a:t>
            </a:r>
            <a:r>
              <a:rPr lang="en-US" altLang="en-US" sz="1800" dirty="0">
                <a:solidFill>
                  <a:srgbClr val="000000"/>
                </a:solidFill>
              </a:rPr>
              <a:t>with space. Output:  “</a:t>
            </a:r>
            <a:r>
              <a:rPr lang="en-US" altLang="en-US" sz="1800" dirty="0">
                <a:solidFill>
                  <a:srgbClr val="0070C0"/>
                </a:solidFill>
              </a:rPr>
              <a:t>Hello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Java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World</a:t>
            </a:r>
            <a:r>
              <a:rPr lang="en-US" altLang="en-US" sz="1800" dirty="0">
                <a:solidFill>
                  <a:srgbClr val="000000"/>
                </a:solidFill>
              </a:rPr>
              <a:t>”.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Print the character at the 6’th position . Output:  </a:t>
            </a:r>
            <a:r>
              <a:rPr lang="en-US" altLang="en-US" sz="1800" dirty="0">
                <a:solidFill>
                  <a:srgbClr val="0070C0"/>
                </a:solidFill>
              </a:rPr>
              <a:t>J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Delete the character in the third position. Output: “</a:t>
            </a:r>
            <a:r>
              <a:rPr lang="en-US" altLang="en-US" sz="1800" dirty="0" err="1">
                <a:solidFill>
                  <a:srgbClr val="0070C0"/>
                </a:solidFill>
              </a:rPr>
              <a:t>Helo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>
                <a:solidFill>
                  <a:srgbClr val="0070C0"/>
                </a:solidFill>
              </a:rPr>
              <a:t>World</a:t>
            </a:r>
            <a:r>
              <a:rPr lang="en-US" altLang="en-US" sz="1800" dirty="0">
                <a:solidFill>
                  <a:srgbClr val="000000"/>
                </a:solidFill>
              </a:rPr>
              <a:t>”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Print the capacity of the buffer.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Reverse the string and print the string.  Output: “</a:t>
            </a:r>
            <a:r>
              <a:rPr lang="en-US" altLang="en-US" sz="1800" dirty="0" err="1">
                <a:solidFill>
                  <a:srgbClr val="0070C0"/>
                </a:solidFill>
              </a:rPr>
              <a:t>dlroW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 err="1">
                <a:solidFill>
                  <a:srgbClr val="0070C0"/>
                </a:solidFill>
              </a:rPr>
              <a:t>avaJ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 err="1">
                <a:solidFill>
                  <a:srgbClr val="0070C0"/>
                </a:solidFill>
              </a:rPr>
              <a:t>oleH</a:t>
            </a:r>
            <a:r>
              <a:rPr lang="en-US" altLang="en-US" sz="1800" dirty="0">
                <a:solidFill>
                  <a:srgbClr val="000000"/>
                </a:solidFill>
              </a:rPr>
              <a:t>”</a:t>
            </a:r>
            <a:endParaRPr lang="en-US" alt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51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27FD-BC93-455B-A3C4-FE4A55A5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</a:t>
            </a:r>
            <a:r>
              <a:rPr lang="en-US" dirty="0" err="1"/>
              <a:t>StringBuffer</a:t>
            </a:r>
            <a:r>
              <a:rPr lang="en-US" dirty="0"/>
              <a:t>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49ABF-1CF8-4585-B73B-D8522B59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4" y="1696328"/>
            <a:ext cx="593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traight Arrow Connector 19">
            <a:extLst>
              <a:ext uri="{FF2B5EF4-FFF2-40B4-BE49-F238E27FC236}">
                <a16:creationId xmlns:a16="http://schemas.microsoft.com/office/drawing/2014/main" id="{345F0194-5253-4ECF-A057-88E29FAB2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819400"/>
            <a:ext cx="2209800" cy="15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F39D9E29-1B35-43A0-8438-A7BB61A0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2362200" cy="276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“HelloWorld” .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C0C8D956-E229-4612-A9A1-E7854B2A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09800"/>
            <a:ext cx="2362200" cy="276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5.</a:t>
            </a:r>
          </a:p>
        </p:txBody>
      </p:sp>
      <p:sp>
        <p:nvSpPr>
          <p:cNvPr id="8" name="Straight Arrow Connector 32">
            <a:extLst>
              <a:ext uri="{FF2B5EF4-FFF2-40B4-BE49-F238E27FC236}">
                <a16:creationId xmlns:a16="http://schemas.microsoft.com/office/drawing/2014/main" id="{64E3EA8C-7B99-4AF6-A669-D428FDDAFC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362200"/>
            <a:ext cx="2057400" cy="228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Straight Arrow Connector 34">
            <a:extLst>
              <a:ext uri="{FF2B5EF4-FFF2-40B4-BE49-F238E27FC236}">
                <a16:creationId xmlns:a16="http://schemas.microsoft.com/office/drawing/2014/main" id="{697083F6-5259-409D-9F5B-438674A4D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76600"/>
            <a:ext cx="2209800" cy="15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7EC828BE-B1CB-406F-92E5-04A1CAEF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124200" cy="276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“Hello_Java World”.</a:t>
            </a:r>
          </a:p>
        </p:txBody>
      </p:sp>
      <p:sp>
        <p:nvSpPr>
          <p:cNvPr id="11" name="Straight Arrow Connector 37">
            <a:extLst>
              <a:ext uri="{FF2B5EF4-FFF2-40B4-BE49-F238E27FC236}">
                <a16:creationId xmlns:a16="http://schemas.microsoft.com/office/drawing/2014/main" id="{E3C677DE-CD30-4CEC-89E0-68A68C8FE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733800"/>
            <a:ext cx="2209800" cy="15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38">
            <a:extLst>
              <a:ext uri="{FF2B5EF4-FFF2-40B4-BE49-F238E27FC236}">
                <a16:creationId xmlns:a16="http://schemas.microsoft.com/office/drawing/2014/main" id="{1C71AB5A-04E9-47DE-AA13-569B2E91B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3124200" cy="276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“Hello  Java World”.</a:t>
            </a:r>
          </a:p>
        </p:txBody>
      </p:sp>
      <p:sp>
        <p:nvSpPr>
          <p:cNvPr id="13" name="Straight Arrow Connector 39">
            <a:extLst>
              <a:ext uri="{FF2B5EF4-FFF2-40B4-BE49-F238E27FC236}">
                <a16:creationId xmlns:a16="http://schemas.microsoft.com/office/drawing/2014/main" id="{3B7A652D-9018-4475-9306-00B5BD13D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19600"/>
            <a:ext cx="1371600" cy="15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271E670C-D167-405F-905B-678971EB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0"/>
            <a:ext cx="1524000" cy="276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‘J ‘ .</a:t>
            </a:r>
          </a:p>
        </p:txBody>
      </p:sp>
      <p:sp>
        <p:nvSpPr>
          <p:cNvPr id="15" name="Straight Arrow Connector 43">
            <a:extLst>
              <a:ext uri="{FF2B5EF4-FFF2-40B4-BE49-F238E27FC236}">
                <a16:creationId xmlns:a16="http://schemas.microsoft.com/office/drawing/2014/main" id="{0B986D87-76E6-467E-8DB5-C41BDCA1B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572000"/>
            <a:ext cx="2590800" cy="228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506A8202-6C9F-493C-9394-58BDBB85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48200"/>
            <a:ext cx="3124200" cy="276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“Helo Java World”.</a:t>
            </a:r>
          </a:p>
        </p:txBody>
      </p:sp>
      <p:sp>
        <p:nvSpPr>
          <p:cNvPr id="17" name="Straight Arrow Connector 48">
            <a:extLst>
              <a:ext uri="{FF2B5EF4-FFF2-40B4-BE49-F238E27FC236}">
                <a16:creationId xmlns:a16="http://schemas.microsoft.com/office/drawing/2014/main" id="{531038D5-8F2E-45EA-A9FD-434C91EF7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257800"/>
            <a:ext cx="1752600" cy="15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49">
            <a:extLst>
              <a:ext uri="{FF2B5EF4-FFF2-40B4-BE49-F238E27FC236}">
                <a16:creationId xmlns:a16="http://schemas.microsoft.com/office/drawing/2014/main" id="{9F639381-FB10-494C-8C45-40418EF0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33975"/>
            <a:ext cx="1524000" cy="276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‘21 ‘. </a:t>
            </a:r>
          </a:p>
        </p:txBody>
      </p:sp>
      <p:sp>
        <p:nvSpPr>
          <p:cNvPr id="19" name="TextBox 51">
            <a:extLst>
              <a:ext uri="{FF2B5EF4-FFF2-40B4-BE49-F238E27FC236}">
                <a16:creationId xmlns:a16="http://schemas.microsoft.com/office/drawing/2014/main" id="{50131AD3-C7B0-4148-85ED-C85EF3E7A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562600"/>
            <a:ext cx="2743200" cy="276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“dlroW avaJ oleH“ .</a:t>
            </a:r>
          </a:p>
        </p:txBody>
      </p:sp>
      <p:sp>
        <p:nvSpPr>
          <p:cNvPr id="20" name="Straight Arrow Connector 53">
            <a:extLst>
              <a:ext uri="{FF2B5EF4-FFF2-40B4-BE49-F238E27FC236}">
                <a16:creationId xmlns:a16="http://schemas.microsoft.com/office/drawing/2014/main" id="{C038F4C2-9FC1-4940-BE66-226C3309D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486400"/>
            <a:ext cx="3124200" cy="152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E5C2-9C53-4DEE-BF4D-09F4DCC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B58A-13B4-4D36-9B6F-C191CFCF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1800" b="1" i="1" dirty="0" err="1">
                <a:sym typeface="Arial" panose="020B0604020202020204" pitchFamily="34" charset="0"/>
              </a:rPr>
              <a:t>StringBuilder</a:t>
            </a:r>
            <a:r>
              <a:rPr lang="en-US" altLang="zh-CN" sz="1800" dirty="0">
                <a:sym typeface="Arial" panose="020B0604020202020204" pitchFamily="34" charset="0"/>
              </a:rPr>
              <a:t> class, which is a drop-in replacement for </a:t>
            </a:r>
            <a:r>
              <a:rPr lang="en-US" altLang="zh-CN" sz="1800" dirty="0" err="1">
                <a:sym typeface="Arial" panose="020B0604020202020204" pitchFamily="34" charset="0"/>
              </a:rPr>
              <a:t>StringBuffer</a:t>
            </a:r>
            <a:r>
              <a:rPr lang="en-US" altLang="zh-CN" sz="1800" dirty="0">
                <a:sym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 err="1">
                <a:sym typeface="Arial" panose="020B0604020202020204" pitchFamily="34" charset="0"/>
              </a:rPr>
              <a:t>StringBuilder</a:t>
            </a:r>
            <a:r>
              <a:rPr lang="en-US" altLang="zh-CN" sz="1800" dirty="0">
                <a:sym typeface="Arial" panose="020B0604020202020204" pitchFamily="34" charset="0"/>
              </a:rPr>
              <a:t> is not synchronized which means it is not thread-safe.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sym typeface="Arial" panose="020B0604020202020204" pitchFamily="34" charset="0"/>
              </a:rPr>
              <a:t>Use </a:t>
            </a:r>
            <a:r>
              <a:rPr lang="en-US" altLang="zh-CN" sz="1800" dirty="0" err="1">
                <a:sym typeface="Arial" panose="020B0604020202020204" pitchFamily="34" charset="0"/>
              </a:rPr>
              <a:t>StringBuilder</a:t>
            </a:r>
            <a:r>
              <a:rPr lang="en-US" altLang="zh-CN" sz="1800" dirty="0">
                <a:sym typeface="Arial" panose="020B0604020202020204" pitchFamily="34" charset="0"/>
              </a:rPr>
              <a:t> class where thread safety is not an issue.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sym typeface="Arial" panose="020B0604020202020204" pitchFamily="34" charset="0"/>
              </a:rPr>
              <a:t>It offers faster performance than </a:t>
            </a:r>
            <a:r>
              <a:rPr lang="en-US" altLang="zh-CN" sz="1800" dirty="0" err="1">
                <a:sym typeface="Arial" panose="020B0604020202020204" pitchFamily="34" charset="0"/>
              </a:rPr>
              <a:t>StringBuffer</a:t>
            </a:r>
            <a:r>
              <a:rPr lang="en-US" altLang="zh-CN" sz="1800" dirty="0">
                <a:sym typeface="Arial" panose="020B0604020202020204" pitchFamily="34" charset="0"/>
              </a:rPr>
              <a:t>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sym typeface="Arial" panose="020B0604020202020204" pitchFamily="34" charset="0"/>
              </a:rPr>
              <a:t>All the methods available on </a:t>
            </a:r>
            <a:r>
              <a:rPr lang="en-US" altLang="zh-CN" sz="1800" dirty="0" err="1">
                <a:sym typeface="Arial" panose="020B0604020202020204" pitchFamily="34" charset="0"/>
              </a:rPr>
              <a:t>StringBuffer</a:t>
            </a:r>
            <a:r>
              <a:rPr lang="en-US" altLang="zh-CN" sz="1800" dirty="0">
                <a:sym typeface="Arial" panose="020B0604020202020204" pitchFamily="34" charset="0"/>
              </a:rPr>
              <a:t> are also available on </a:t>
            </a:r>
            <a:r>
              <a:rPr lang="en-US" altLang="zh-CN" sz="1800" dirty="0" err="1">
                <a:sym typeface="Arial" panose="020B0604020202020204" pitchFamily="34" charset="0"/>
              </a:rPr>
              <a:t>StringBuilder</a:t>
            </a:r>
            <a:r>
              <a:rPr lang="en-US" altLang="zh-CN" sz="1800" dirty="0">
                <a:sym typeface="Arial" panose="020B0604020202020204" pitchFamily="34" charset="0"/>
              </a:rPr>
              <a:t>, so it really is a drop-in replacement. </a:t>
            </a:r>
          </a:p>
        </p:txBody>
      </p:sp>
    </p:spTree>
    <p:extLst>
      <p:ext uri="{BB962C8B-B14F-4D97-AF65-F5344CB8AC3E}">
        <p14:creationId xmlns:p14="http://schemas.microsoft.com/office/powerpoint/2010/main" val="163263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7D3D-D3E8-46AD-BC0F-B252A9E0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StringBuilder</a:t>
            </a:r>
            <a:r>
              <a:rPr lang="en-US" dirty="0"/>
              <a:t>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1B0C-E8B9-468B-8FD6-10E3E47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Lets develop a program to explore the few API’s of String Builder class.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We will solve the following problem,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  Append two Strings “</a:t>
            </a:r>
            <a:r>
              <a:rPr lang="en-US" altLang="en-US" sz="2000" dirty="0">
                <a:solidFill>
                  <a:srgbClr val="0070C0"/>
                </a:solidFill>
              </a:rPr>
              <a:t>Hello</a:t>
            </a:r>
            <a:r>
              <a:rPr lang="en-US" altLang="en-US" sz="2000" dirty="0">
                <a:solidFill>
                  <a:srgbClr val="000000"/>
                </a:solidFill>
              </a:rPr>
              <a:t>”  &amp; “</a:t>
            </a:r>
            <a:r>
              <a:rPr lang="en-US" altLang="en-US" sz="2000" dirty="0">
                <a:solidFill>
                  <a:srgbClr val="0070C0"/>
                </a:solidFill>
              </a:rPr>
              <a:t>World</a:t>
            </a:r>
            <a:r>
              <a:rPr lang="en-US" altLang="en-US" sz="2000" dirty="0">
                <a:solidFill>
                  <a:srgbClr val="000000"/>
                </a:solidFill>
              </a:rPr>
              <a:t>” . Output:  “</a:t>
            </a:r>
            <a:r>
              <a:rPr lang="en-US" altLang="en-US" sz="2000" dirty="0">
                <a:solidFill>
                  <a:srgbClr val="0070C0"/>
                </a:solidFill>
              </a:rPr>
              <a:t>HelloWorld</a:t>
            </a:r>
            <a:r>
              <a:rPr lang="en-US" altLang="en-US" sz="2000" dirty="0">
                <a:solidFill>
                  <a:srgbClr val="000000"/>
                </a:solidFill>
              </a:rPr>
              <a:t>”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  Insert a string “</a:t>
            </a:r>
            <a:r>
              <a:rPr lang="en-US" altLang="en-US" sz="2000" dirty="0">
                <a:solidFill>
                  <a:srgbClr val="0070C0"/>
                </a:solidFill>
              </a:rPr>
              <a:t>_Java</a:t>
            </a:r>
            <a:r>
              <a:rPr lang="en-US" altLang="en-US" sz="2000" dirty="0">
                <a:solidFill>
                  <a:srgbClr val="000000"/>
                </a:solidFill>
              </a:rPr>
              <a:t>” in the String after “</a:t>
            </a:r>
            <a:r>
              <a:rPr lang="en-US" altLang="en-US" sz="2000" dirty="0">
                <a:solidFill>
                  <a:srgbClr val="0070C0"/>
                </a:solidFill>
              </a:rPr>
              <a:t>Hello</a:t>
            </a:r>
            <a:r>
              <a:rPr lang="en-US" altLang="en-US" sz="2000" dirty="0">
                <a:solidFill>
                  <a:srgbClr val="000000"/>
                </a:solidFill>
              </a:rPr>
              <a:t>”. Output:  “</a:t>
            </a:r>
            <a:r>
              <a:rPr lang="en-US" altLang="en-US" sz="2000" dirty="0" err="1">
                <a:solidFill>
                  <a:srgbClr val="0070C0"/>
                </a:solidFill>
              </a:rPr>
              <a:t>Hello_Java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World</a:t>
            </a:r>
            <a:r>
              <a:rPr lang="en-US" altLang="en-US" sz="2000" dirty="0">
                <a:solidFill>
                  <a:srgbClr val="000000"/>
                </a:solidFill>
              </a:rPr>
              <a:t>”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  Replace  </a:t>
            </a:r>
            <a:r>
              <a:rPr lang="en-US" altLang="en-US" sz="2000" dirty="0">
                <a:solidFill>
                  <a:srgbClr val="0070C0"/>
                </a:solidFill>
              </a:rPr>
              <a:t>_  </a:t>
            </a:r>
            <a:r>
              <a:rPr lang="en-US" altLang="en-US" sz="2000" dirty="0">
                <a:solidFill>
                  <a:srgbClr val="000000"/>
                </a:solidFill>
              </a:rPr>
              <a:t>with space. Output:  “</a:t>
            </a:r>
            <a:r>
              <a:rPr lang="en-US" altLang="en-US" sz="2000" dirty="0">
                <a:solidFill>
                  <a:srgbClr val="0070C0"/>
                </a:solidFill>
              </a:rPr>
              <a:t>Hello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Java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World</a:t>
            </a:r>
            <a:r>
              <a:rPr lang="en-US" altLang="en-US" sz="2000" dirty="0">
                <a:solidFill>
                  <a:srgbClr val="000000"/>
                </a:solidFill>
              </a:rPr>
              <a:t>”.</a:t>
            </a:r>
            <a:endParaRPr lang="en-US" alt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644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89EC-607D-45F6-BE32-85EFBE6C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StringBuilder</a:t>
            </a:r>
            <a:r>
              <a:rPr lang="en-US" dirty="0"/>
              <a:t> APIs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68184F-88DD-4310-A447-0FE91DEB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5" y="2031288"/>
            <a:ext cx="6527410" cy="355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traight Arrow Connector 21">
            <a:extLst>
              <a:ext uri="{FF2B5EF4-FFF2-40B4-BE49-F238E27FC236}">
                <a16:creationId xmlns:a16="http://schemas.microsoft.com/office/drawing/2014/main" id="{0B44B5A5-E67D-435C-B9EF-2069AD4EC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502" y="3390691"/>
            <a:ext cx="2225150" cy="37766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4E1D144-BF11-4316-85FD-2EB3D32D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917" y="3689265"/>
            <a:ext cx="2409562" cy="276999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0000"/>
                </a:solidFill>
              </a:rPr>
              <a:t>This returns “HelloWorld”.</a:t>
            </a: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B935B184-56F4-40A7-B5F0-1DCEF614E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917" y="3220242"/>
            <a:ext cx="2409562" cy="287689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5.</a:t>
            </a:r>
          </a:p>
        </p:txBody>
      </p:sp>
      <p:sp>
        <p:nvSpPr>
          <p:cNvPr id="8" name="Straight Arrow Connector 24">
            <a:extLst>
              <a:ext uri="{FF2B5EF4-FFF2-40B4-BE49-F238E27FC236}">
                <a16:creationId xmlns:a16="http://schemas.microsoft.com/office/drawing/2014/main" id="{9ACFB2A0-E82F-461A-8E9A-F03D6A07C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889" y="3220242"/>
            <a:ext cx="561763" cy="5327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Straight Arrow Connector 25">
            <a:extLst>
              <a:ext uri="{FF2B5EF4-FFF2-40B4-BE49-F238E27FC236}">
                <a16:creationId xmlns:a16="http://schemas.microsoft.com/office/drawing/2014/main" id="{F7DB5590-9707-4D53-8FD5-AD5C8DCAF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741" y="3885524"/>
            <a:ext cx="2071692" cy="37924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08886595-DB48-4AC8-AFB0-DEA64710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917" y="4147598"/>
            <a:ext cx="2409562" cy="276999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0000"/>
                </a:solidFill>
              </a:rPr>
              <a:t>This returns “</a:t>
            </a:r>
            <a:r>
              <a:rPr lang="en-US" altLang="en-US" sz="1200" dirty="0" err="1">
                <a:solidFill>
                  <a:srgbClr val="000000"/>
                </a:solidFill>
              </a:rPr>
              <a:t>Hello_Java</a:t>
            </a:r>
            <a:r>
              <a:rPr lang="en-US" altLang="en-US" sz="1200" dirty="0">
                <a:solidFill>
                  <a:srgbClr val="000000"/>
                </a:solidFill>
              </a:rPr>
              <a:t> World”.</a:t>
            </a:r>
          </a:p>
        </p:txBody>
      </p:sp>
      <p:sp>
        <p:nvSpPr>
          <p:cNvPr id="11" name="Straight Arrow Connector 28">
            <a:extLst>
              <a:ext uri="{FF2B5EF4-FFF2-40B4-BE49-F238E27FC236}">
                <a16:creationId xmlns:a16="http://schemas.microsoft.com/office/drawing/2014/main" id="{D9C4AEB1-D10A-4A9A-995A-7E6042E2F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5283" y="4424597"/>
            <a:ext cx="2225150" cy="4006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662F034E-F516-47FD-B1AF-C0FE6DA5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917" y="4637401"/>
            <a:ext cx="2409562" cy="276999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This returns “Hello  Java World” .</a:t>
            </a:r>
          </a:p>
        </p:txBody>
      </p:sp>
    </p:spTree>
    <p:extLst>
      <p:ext uri="{BB962C8B-B14F-4D97-AF65-F5344CB8AC3E}">
        <p14:creationId xmlns:p14="http://schemas.microsoft.com/office/powerpoint/2010/main" val="11475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After completing this session you will be able to understand,</a:t>
            </a:r>
          </a:p>
          <a:p>
            <a:pPr lvl="1"/>
            <a:r>
              <a:rPr lang="en-US" sz="2000" dirty="0"/>
              <a:t>Introduction to String Class</a:t>
            </a:r>
          </a:p>
          <a:p>
            <a:pPr lvl="1"/>
            <a:r>
              <a:rPr lang="en-US" sz="2000" dirty="0" err="1"/>
              <a:t>StringBuffer</a:t>
            </a:r>
            <a:r>
              <a:rPr lang="en-US" sz="2000" dirty="0"/>
              <a:t> and </a:t>
            </a:r>
            <a:r>
              <a:rPr lang="en-US" sz="2000" dirty="0" err="1"/>
              <a:t>StringBuilder</a:t>
            </a:r>
            <a:r>
              <a:rPr lang="en-US" sz="2000" dirty="0"/>
              <a:t> classes</a:t>
            </a:r>
          </a:p>
          <a:p>
            <a:pPr lvl="1"/>
            <a:r>
              <a:rPr lang="en-US" sz="2000" dirty="0"/>
              <a:t>StringTokenizer class</a:t>
            </a:r>
          </a:p>
          <a:p>
            <a:pPr lvl="1"/>
            <a:r>
              <a:rPr lang="en-US" sz="2000" dirty="0"/>
              <a:t>Define equals() and </a:t>
            </a:r>
            <a:r>
              <a:rPr lang="en-US" sz="2000" dirty="0" err="1"/>
              <a:t>hashCode</a:t>
            </a:r>
            <a:r>
              <a:rPr lang="en-US" sz="2000"/>
              <a:t>() methods.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1EE2-B28C-4C98-9102-0297547B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StringTokenizer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7FA6-588F-4B20-A128-A70933D3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1642742"/>
            <a:ext cx="8095956" cy="439229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The </a:t>
            </a:r>
            <a:r>
              <a:rPr lang="en-US" altLang="zh-CN" sz="1800" b="1" i="1" dirty="0">
                <a:sym typeface="Arial" panose="020B0604020202020204" pitchFamily="34" charset="0"/>
              </a:rPr>
              <a:t>StringTokenizer</a:t>
            </a:r>
            <a:r>
              <a:rPr lang="en-US" altLang="zh-CN" sz="1800" dirty="0">
                <a:sym typeface="Arial" panose="020B0604020202020204" pitchFamily="34" charset="0"/>
              </a:rPr>
              <a:t> class is used to break a string into tokens base don some delimiters.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Example: </a:t>
            </a:r>
            <a:r>
              <a:rPr lang="en-US" altLang="zh-CN" sz="1800" dirty="0"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sym typeface="Arial" panose="020B0604020202020204" pitchFamily="34" charset="0"/>
              </a:rPr>
              <a:t>India, USA, UK, Russia</a:t>
            </a:r>
            <a:r>
              <a:rPr lang="en-US" altLang="zh-CN" sz="1800" dirty="0">
                <a:sym typeface="Arial" panose="020B0604020202020204" pitchFamily="34" charset="0"/>
              </a:rPr>
              <a:t> – </a:t>
            </a:r>
            <a:r>
              <a:rPr lang="en-US" altLang="zh-CN" sz="1800" dirty="0">
                <a:solidFill>
                  <a:srgbClr val="006600"/>
                </a:solidFill>
                <a:sym typeface="Arial" panose="020B0604020202020204" pitchFamily="34" charset="0"/>
              </a:rPr>
              <a:t>This string can be split based on the delimiter “,”</a:t>
            </a:r>
          </a:p>
          <a:p>
            <a:pPr marL="0" indent="0"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  It is available in </a:t>
            </a:r>
            <a:r>
              <a:rPr lang="en-US" altLang="zh-CN" sz="1800" dirty="0" err="1">
                <a:solidFill>
                  <a:srgbClr val="C00000"/>
                </a:solidFill>
                <a:sym typeface="Arial" panose="020B0604020202020204" pitchFamily="34" charset="0"/>
              </a:rPr>
              <a:t>java.util</a:t>
            </a:r>
            <a:r>
              <a:rPr lang="en-US" altLang="zh-CN" sz="1800" dirty="0">
                <a:solidFill>
                  <a:srgbClr val="C00000"/>
                </a:solidFill>
                <a:sym typeface="Arial" panose="020B0604020202020204" pitchFamily="34" charset="0"/>
              </a:rPr>
              <a:t> package</a:t>
            </a:r>
            <a:r>
              <a:rPr lang="en-US" altLang="zh-CN" sz="1800" dirty="0">
                <a:sym typeface="Arial" panose="020B0604020202020204" pitchFamily="34" charset="0"/>
              </a:rPr>
              <a:t>.</a:t>
            </a:r>
          </a:p>
          <a:p>
            <a:pPr marL="0" indent="0">
              <a:spcBef>
                <a:spcPts val="1200"/>
              </a:spcBef>
            </a:pPr>
            <a:r>
              <a:rPr lang="en-US" altLang="zh-CN" sz="1800" b="1" i="1" dirty="0">
                <a:sym typeface="Arial" panose="020B0604020202020204" pitchFamily="34" charset="0"/>
              </a:rPr>
              <a:t>  StringTokenizer</a:t>
            </a:r>
            <a:r>
              <a:rPr lang="en-US" altLang="zh-CN" sz="1800" b="1" dirty="0"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ym typeface="Arial" panose="020B0604020202020204" pitchFamily="34" charset="0"/>
              </a:rPr>
              <a:t>implements the Enumeration interface.</a:t>
            </a:r>
          </a:p>
          <a:p>
            <a:pPr marL="0" indent="0"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  The given string can be enumerated, you can enumerate the individual tokens contained in it using </a:t>
            </a:r>
            <a:r>
              <a:rPr lang="en-US" altLang="zh-CN" sz="1800" b="1" i="1" dirty="0">
                <a:sym typeface="Arial" panose="020B0604020202020204" pitchFamily="34" charset="0"/>
              </a:rPr>
              <a:t>StringTokenizer</a:t>
            </a:r>
            <a:r>
              <a:rPr lang="en-US" altLang="zh-CN" sz="1800" dirty="0">
                <a:sym typeface="Arial" panose="020B0604020202020204" pitchFamily="34" charset="0"/>
              </a:rPr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 b="1" i="1" dirty="0">
                <a:sym typeface="Arial" panose="020B0604020202020204" pitchFamily="34" charset="0"/>
              </a:rPr>
              <a:t>Tokens from the String: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600" b="1" i="1" dirty="0">
                <a:solidFill>
                  <a:srgbClr val="0070C0"/>
                </a:solidFill>
                <a:sym typeface="Arial" panose="020B0604020202020204" pitchFamily="34" charset="0"/>
              </a:rPr>
              <a:t>Token 1-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sym typeface="Arial" panose="020B0604020202020204" pitchFamily="34" charset="0"/>
              </a:rPr>
              <a:t>India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b="1" i="1" dirty="0">
                <a:solidFill>
                  <a:srgbClr val="0070C0"/>
                </a:solidFill>
                <a:sym typeface="Arial" panose="020B0604020202020204" pitchFamily="34" charset="0"/>
              </a:rPr>
              <a:t>Token 2-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sym typeface="Arial" panose="020B0604020202020204" pitchFamily="34" charset="0"/>
              </a:rPr>
              <a:t>USA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b="1" i="1" dirty="0">
                <a:solidFill>
                  <a:srgbClr val="0070C0"/>
                </a:solidFill>
                <a:sym typeface="Arial" panose="020B0604020202020204" pitchFamily="34" charset="0"/>
              </a:rPr>
              <a:t>Token 3-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sym typeface="Arial" panose="020B0604020202020204" pitchFamily="34" charset="0"/>
              </a:rPr>
              <a:t>UK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b="1" i="1" dirty="0">
                <a:solidFill>
                  <a:srgbClr val="0070C0"/>
                </a:solidFill>
                <a:sym typeface="Arial" panose="020B0604020202020204" pitchFamily="34" charset="0"/>
              </a:rPr>
              <a:t>Token 4-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CC3300"/>
                </a:solidFill>
                <a:sym typeface="Arial" panose="020B0604020202020204" pitchFamily="34" charset="0"/>
              </a:rPr>
              <a:t>Russia</a:t>
            </a:r>
          </a:p>
        </p:txBody>
      </p:sp>
    </p:spTree>
    <p:extLst>
      <p:ext uri="{BB962C8B-B14F-4D97-AF65-F5344CB8AC3E}">
        <p14:creationId xmlns:p14="http://schemas.microsoft.com/office/powerpoint/2010/main" val="293566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CD65-0C59-4285-B39F-13440399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StringTokenizer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C7D-E946-4806-895D-84C724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The default delimiters are whitespace characters. space, tab, newline, and carriage return.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ACDF06-78B1-4BF2-822F-E3F8D0CDD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24850"/>
              </p:ext>
            </p:extLst>
          </p:nvPr>
        </p:nvGraphicFramePr>
        <p:xfrm>
          <a:off x="647700" y="2459501"/>
          <a:ext cx="7848600" cy="1494156"/>
        </p:xfrm>
        <a:graphic>
          <a:graphicData uri="http://schemas.openxmlformats.org/drawingml/2006/table">
            <a:tbl>
              <a:tblPr/>
              <a:tblGrid>
                <a:gridCol w="1434318">
                  <a:extLst>
                    <a:ext uri="{9D8B030D-6E8A-4147-A177-3AD203B41FA5}">
                      <a16:colId xmlns:a16="http://schemas.microsoft.com/office/drawing/2014/main" val="563251597"/>
                    </a:ext>
                  </a:extLst>
                </a:gridCol>
                <a:gridCol w="1856936">
                  <a:extLst>
                    <a:ext uri="{9D8B030D-6E8A-4147-A177-3AD203B41FA5}">
                      <a16:colId xmlns:a16="http://schemas.microsoft.com/office/drawing/2014/main" val="3234690662"/>
                    </a:ext>
                  </a:extLst>
                </a:gridCol>
                <a:gridCol w="4557346">
                  <a:extLst>
                    <a:ext uri="{9D8B030D-6E8A-4147-A177-3AD203B41FA5}">
                      <a16:colId xmlns:a16="http://schemas.microsoft.com/office/drawing/2014/main" val="2219352426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564316"/>
                  </a:ext>
                </a:extLst>
              </a:tr>
              <a:tr h="57943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boolean</a:t>
                      </a:r>
                      <a:endParaRPr kumimoji="0" lang="en-US" altLang="zh-CN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hasMoreTokens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Tests if there are more tokens available from this tokenizer's string.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02980"/>
                  </a:ext>
                </a:extLst>
              </a:tr>
              <a:tr h="57943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nextToken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()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the next token in this string tokenizer's string.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9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1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4BF8-4AB2-4AB6-AE54-ED81FDCC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StringTokenizer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AA3F-ED38-451D-8F51-EC54DB75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Lets develop a program to explore the </a:t>
            </a:r>
            <a:r>
              <a:rPr lang="en-US" sz="1800" b="1" i="1" dirty="0"/>
              <a:t>StringTokenizer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Run the program and check the output.</a:t>
            </a:r>
          </a:p>
          <a:p>
            <a:pPr marL="0" indent="0">
              <a:buNone/>
            </a:pPr>
            <a:r>
              <a:rPr lang="en-US" sz="1800" dirty="0"/>
              <a:t>Now execute the same program without using delimiter and see the output.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C73D8-64F9-40E0-A8B1-1F5BA015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67951"/>
            <a:ext cx="8229598" cy="248998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2F8C54-CF5C-44A9-9A6C-A397C2C9980D}"/>
              </a:ext>
            </a:extLst>
          </p:cNvPr>
          <p:cNvSpPr/>
          <p:nvPr/>
        </p:nvSpPr>
        <p:spPr>
          <a:xfrm>
            <a:off x="1153551" y="5430129"/>
            <a:ext cx="5992837" cy="4783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Consolas" panose="020B0609020204030204" pitchFamily="49" charset="0"/>
              </a:rPr>
              <a:t>StringTokenizer </a:t>
            </a:r>
            <a:r>
              <a:rPr lang="en-US" sz="2000" b="1" dirty="0" err="1">
                <a:cs typeface="Consolas" panose="020B0609020204030204" pitchFamily="49" charset="0"/>
              </a:rPr>
              <a:t>sToken</a:t>
            </a:r>
            <a:r>
              <a:rPr lang="en-US" sz="2000" b="1" dirty="0">
                <a:cs typeface="Consolas" panose="020B0609020204030204" pitchFamily="49" charset="0"/>
              </a:rPr>
              <a:t> = new StringTokenizer(</a:t>
            </a:r>
            <a:r>
              <a:rPr lang="en-US" sz="2000" b="1" dirty="0" err="1">
                <a:cs typeface="Consolas" panose="020B0609020204030204" pitchFamily="49" charset="0"/>
              </a:rPr>
              <a:t>str</a:t>
            </a:r>
            <a:r>
              <a:rPr lang="en-US" sz="2000" b="1" dirty="0"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25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8D04-E5C8-477C-AEF8-791C2DB3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equals() </a:t>
            </a:r>
            <a:r>
              <a:rPr lang="en-US" dirty="0" err="1"/>
              <a:t>hashCode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D778-419B-48B3-8A0C-74C39AF3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sz="1800" b="1" dirty="0" err="1">
                <a:sym typeface="Arial" panose="020B0604020202020204" pitchFamily="34" charset="0"/>
              </a:rPr>
              <a:t>java.lang.Object</a:t>
            </a:r>
            <a:r>
              <a:rPr lang="en-US" altLang="zh-CN" sz="1800" b="1" dirty="0"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ym typeface="Arial" panose="020B0604020202020204" pitchFamily="34" charset="0"/>
              </a:rPr>
              <a:t>has methods called </a:t>
            </a:r>
            <a:r>
              <a:rPr lang="en-US" altLang="zh-CN" sz="1800" i="1" dirty="0" err="1">
                <a:solidFill>
                  <a:srgbClr val="0070C0"/>
                </a:solidFill>
                <a:sym typeface="Arial" panose="020B0604020202020204" pitchFamily="34" charset="0"/>
              </a:rPr>
              <a:t>hashCode</a:t>
            </a:r>
            <a:r>
              <a:rPr lang="en-US" altLang="zh-CN" sz="1800" i="1" dirty="0">
                <a:solidFill>
                  <a:srgbClr val="0070C0"/>
                </a:solidFill>
                <a:sym typeface="Arial" panose="020B0604020202020204" pitchFamily="34" charset="0"/>
              </a:rPr>
              <a:t>() and equals()</a:t>
            </a:r>
            <a:r>
              <a:rPr lang="en-US" altLang="zh-CN" sz="1800" dirty="0">
                <a:sym typeface="Arial" panose="020B0604020202020204" pitchFamily="34" charset="0"/>
              </a:rPr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These methods can be overridden and implemented with the object specific logic,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What is a Hash code?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Hash code is an unique id number allocated to an object by JVM. This number is maintain through the lifecycle of the Object.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1800" b="1" dirty="0" err="1">
                <a:sym typeface="Arial" panose="020B0604020202020204" pitchFamily="34" charset="0"/>
              </a:rPr>
              <a:t>hashCode</a:t>
            </a:r>
            <a:r>
              <a:rPr lang="en-US" altLang="zh-CN" sz="1800" b="1" dirty="0">
                <a:sym typeface="Arial" panose="020B0604020202020204" pitchFamily="34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This method by default returns the hash code value of the object on which this method is invoked.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This method returns the hash code value as an integer.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You can develop your own logic of generating hash code.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1196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9DE7-E082-4341-B8EF-8E5E78D0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equals() </a:t>
            </a:r>
            <a:r>
              <a:rPr lang="en-US" dirty="0" err="1"/>
              <a:t>hashCode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0F3D-144C-4238-9708-894BCDDA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What is a Equals method used for?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700" dirty="0">
                <a:sym typeface="Arial" panose="020B0604020202020204" pitchFamily="34" charset="0"/>
              </a:rPr>
              <a:t>This particular method is used for comparing two objects for equality.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equals()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700" b="1" i="1" dirty="0">
                <a:sym typeface="Arial" panose="020B0604020202020204" pitchFamily="34" charset="0"/>
              </a:rPr>
              <a:t>equals()  </a:t>
            </a:r>
            <a:r>
              <a:rPr lang="en-US" altLang="zh-CN" sz="1700" dirty="0">
                <a:sym typeface="Arial" panose="020B0604020202020204" pitchFamily="34" charset="0"/>
              </a:rPr>
              <a:t>refers to equivalence relation </a:t>
            </a:r>
            <a:r>
              <a:rPr lang="en-US" altLang="zh-CN" sz="1700" b="1" dirty="0">
                <a:sym typeface="Arial" panose="020B0604020202020204" pitchFamily="34" charset="0"/>
              </a:rPr>
              <a:t>i.e. </a:t>
            </a:r>
            <a:r>
              <a:rPr lang="en-US" altLang="zh-CN" sz="1700" dirty="0">
                <a:sym typeface="Arial" panose="020B0604020202020204" pitchFamily="34" charset="0"/>
              </a:rPr>
              <a:t>you say that two objects are equivalent they satisfy the “equals()” condition.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700" dirty="0">
                <a:sym typeface="Arial" panose="020B0604020202020204" pitchFamily="34" charset="0"/>
              </a:rPr>
              <a:t>Override the </a:t>
            </a:r>
            <a:r>
              <a:rPr lang="en-US" altLang="zh-CN" sz="1700" b="1" i="1" dirty="0">
                <a:sym typeface="Arial" panose="020B0604020202020204" pitchFamily="34" charset="0"/>
              </a:rPr>
              <a:t>equals() </a:t>
            </a:r>
            <a:r>
              <a:rPr lang="en-US" altLang="zh-CN" sz="1700" dirty="0">
                <a:sym typeface="Arial" panose="020B0604020202020204" pitchFamily="34" charset="0"/>
              </a:rPr>
              <a:t> with a logic which needs to be used for comparing for equivalence.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Example: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700" dirty="0">
                <a:sym typeface="Arial" panose="020B0604020202020204" pitchFamily="34" charset="0"/>
              </a:rPr>
              <a:t>Assume we have a object Employee with the following instance variables, </a:t>
            </a:r>
            <a:r>
              <a:rPr lang="en-US" altLang="zh-CN" sz="1700" dirty="0" err="1">
                <a:solidFill>
                  <a:schemeClr val="tx2"/>
                </a:solidFill>
                <a:sym typeface="Arial" panose="020B0604020202020204" pitchFamily="34" charset="0"/>
              </a:rPr>
              <a:t>EmployeeId</a:t>
            </a:r>
            <a:r>
              <a:rPr lang="en-US" altLang="zh-CN" sz="1700" dirty="0">
                <a:solidFill>
                  <a:schemeClr val="tx2"/>
                </a:solidFill>
                <a:sym typeface="Arial" panose="020B0604020202020204" pitchFamily="34" charset="0"/>
              </a:rPr>
              <a:t>, </a:t>
            </a:r>
            <a:r>
              <a:rPr lang="en-US" altLang="zh-CN" sz="1700" dirty="0" err="1">
                <a:solidFill>
                  <a:schemeClr val="tx2"/>
                </a:solidFill>
                <a:sym typeface="Arial" panose="020B0604020202020204" pitchFamily="34" charset="0"/>
              </a:rPr>
              <a:t>EmployeeName</a:t>
            </a:r>
            <a:r>
              <a:rPr lang="en-US" altLang="zh-CN" sz="1700" dirty="0">
                <a:solidFill>
                  <a:schemeClr val="tx2"/>
                </a:solidFill>
                <a:sym typeface="Arial" panose="020B0604020202020204" pitchFamily="34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700" dirty="0">
                <a:solidFill>
                  <a:schemeClr val="tx2"/>
                </a:solidFill>
                <a:sym typeface="Arial" panose="020B0604020202020204" pitchFamily="34" charset="0"/>
              </a:rPr>
              <a:t>The developer can override the equals method and compare the employee Id for checking equivalence.</a:t>
            </a:r>
            <a:endParaRPr lang="en-US" altLang="zh-CN" sz="17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54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BD93-8849-44CB-8C29-033C93E8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– equals and </a:t>
            </a:r>
            <a:r>
              <a:rPr lang="en-US" sz="3200" dirty="0" err="1"/>
              <a:t>hashCode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1C2E-6C93-4079-A46A-5B8B0171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Lets develop a program to explore how equals and hash code works.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Create a </a:t>
            </a:r>
            <a:r>
              <a:rPr lang="en-US" altLang="en-US" sz="1800" i="1" dirty="0">
                <a:solidFill>
                  <a:srgbClr val="000000"/>
                </a:solidFill>
              </a:rPr>
              <a:t>Employee</a:t>
            </a:r>
            <a:r>
              <a:rPr lang="en-US" altLang="en-US" sz="1800" dirty="0">
                <a:solidFill>
                  <a:srgbClr val="000000"/>
                </a:solidFill>
              </a:rPr>
              <a:t> object with instance variable age and name. Override the hash code and equals method as mentioned below,</a:t>
            </a:r>
          </a:p>
          <a:p>
            <a:pPr>
              <a:spcBef>
                <a:spcPts val="1200"/>
              </a:spcBef>
            </a:pPr>
            <a:r>
              <a:rPr lang="en-US" altLang="en-US" sz="1800" b="1" i="1" dirty="0">
                <a:solidFill>
                  <a:srgbClr val="000000"/>
                </a:solidFill>
              </a:rPr>
              <a:t>Equals</a:t>
            </a:r>
            <a:r>
              <a:rPr lang="en-US" altLang="en-US" sz="1800" i="1" dirty="0">
                <a:solidFill>
                  <a:srgbClr val="000000"/>
                </a:solidFill>
              </a:rPr>
              <a:t> –</a:t>
            </a:r>
            <a:r>
              <a:rPr lang="en-US" altLang="en-US" sz="1800" dirty="0">
                <a:solidFill>
                  <a:srgbClr val="000000"/>
                </a:solidFill>
              </a:rPr>
              <a:t> The method overridden to compare the age of the employees if same they should return a true else return false.</a:t>
            </a:r>
          </a:p>
          <a:p>
            <a:pPr>
              <a:spcBef>
                <a:spcPts val="1200"/>
              </a:spcBef>
            </a:pPr>
            <a:r>
              <a:rPr lang="en-US" altLang="en-US" sz="1800" b="1" i="1" dirty="0" err="1">
                <a:solidFill>
                  <a:srgbClr val="000000"/>
                </a:solidFill>
              </a:rPr>
              <a:t>hashCode</a:t>
            </a:r>
            <a:r>
              <a:rPr lang="en-US" altLang="en-US" sz="1800" dirty="0">
                <a:solidFill>
                  <a:srgbClr val="000000"/>
                </a:solidFill>
              </a:rPr>
              <a:t> – Should return the age as hash code.</a:t>
            </a:r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125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8F35-0203-4F1A-81ED-9F2CF570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 – equals and </a:t>
            </a:r>
            <a:r>
              <a:rPr lang="en-US" sz="3200" dirty="0" err="1"/>
              <a:t>hashCode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A39E8-3E75-47D7-99F7-5F679773B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4146452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253C74B3-5724-4554-8917-C66A3765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99" y="3733801"/>
            <a:ext cx="2064433" cy="30480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</a:rPr>
              <a:t>Overriding </a:t>
            </a:r>
            <a:r>
              <a:rPr lang="en-US" altLang="en-US" sz="1400" dirty="0" err="1">
                <a:solidFill>
                  <a:srgbClr val="000000"/>
                </a:solidFill>
              </a:rPr>
              <a:t>hashcode</a:t>
            </a:r>
            <a:r>
              <a:rPr lang="en-US" altLang="en-US" sz="1400" dirty="0">
                <a:solidFill>
                  <a:srgbClr val="000000"/>
                </a:solidFill>
              </a:rPr>
              <a:t> ().</a:t>
            </a:r>
          </a:p>
        </p:txBody>
      </p:sp>
      <p:sp>
        <p:nvSpPr>
          <p:cNvPr id="6" name="Right Brace 13">
            <a:extLst>
              <a:ext uri="{FF2B5EF4-FFF2-40B4-BE49-F238E27FC236}">
                <a16:creationId xmlns:a16="http://schemas.microsoft.com/office/drawing/2014/main" id="{C8DD1188-85C3-495F-AD27-81E48D16D8A3}"/>
              </a:ext>
            </a:extLst>
          </p:cNvPr>
          <p:cNvSpPr>
            <a:spLocks/>
          </p:cNvSpPr>
          <p:nvPr/>
        </p:nvSpPr>
        <p:spPr bwMode="auto">
          <a:xfrm>
            <a:off x="3055033" y="3581400"/>
            <a:ext cx="457200" cy="609600"/>
          </a:xfrm>
          <a:prstGeom prst="rightBrace">
            <a:avLst>
              <a:gd name="adj1" fmla="val 8000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62492D87-B52D-4C10-897E-5EF47877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99" y="5184774"/>
            <a:ext cx="2064432" cy="30480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</a:rPr>
              <a:t>Overriding equals().</a:t>
            </a:r>
          </a:p>
        </p:txBody>
      </p:sp>
      <p:sp>
        <p:nvSpPr>
          <p:cNvPr id="8" name="Right Brace 15">
            <a:extLst>
              <a:ext uri="{FF2B5EF4-FFF2-40B4-BE49-F238E27FC236}">
                <a16:creationId xmlns:a16="http://schemas.microsoft.com/office/drawing/2014/main" id="{7DA20CF5-60F9-4861-A102-4B1233DF3AB4}"/>
              </a:ext>
            </a:extLst>
          </p:cNvPr>
          <p:cNvSpPr>
            <a:spLocks/>
          </p:cNvSpPr>
          <p:nvPr/>
        </p:nvSpPr>
        <p:spPr bwMode="auto">
          <a:xfrm>
            <a:off x="3055033" y="4721226"/>
            <a:ext cx="304800" cy="1231896"/>
          </a:xfrm>
          <a:prstGeom prst="rightBrace">
            <a:avLst>
              <a:gd name="adj1" fmla="val 8000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737F7A9-52EF-4C2D-86D4-C56BED1A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599"/>
            <a:ext cx="55054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FA5075FF-1DEA-439B-8BE4-2FAC12ED8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398" y="3733801"/>
            <a:ext cx="1905000" cy="30797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This returns true.</a:t>
            </a:r>
          </a:p>
        </p:txBody>
      </p:sp>
      <p:sp>
        <p:nvSpPr>
          <p:cNvPr id="11" name="Straight Arrow Connector 17">
            <a:extLst>
              <a:ext uri="{FF2B5EF4-FFF2-40B4-BE49-F238E27FC236}">
                <a16:creationId xmlns:a16="http://schemas.microsoft.com/office/drawing/2014/main" id="{29EA0F58-7D17-48C5-91C7-42783E19E313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6617675" y="2881531"/>
            <a:ext cx="863992" cy="84054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412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sz="2000" b="1" dirty="0"/>
              <a:t>Trainees to reflect the following topics before proceeding.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What makes implementing Runnable interface better than extending Thread class for Thread Creation?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How can a Thread wait with out finishing for another Thread to get completed?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090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String API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000" b="1" i="1" dirty="0">
                <a:sym typeface="Arial" panose="020B0604020202020204" pitchFamily="34" charset="0"/>
              </a:rPr>
              <a:t>Strings, </a:t>
            </a:r>
            <a:r>
              <a:rPr lang="en-US" altLang="zh-CN" sz="2000" dirty="0">
                <a:sym typeface="Arial" panose="020B0604020202020204" pitchFamily="34" charset="0"/>
              </a:rPr>
              <a:t>which are widely used in Java programming, they </a:t>
            </a:r>
            <a:r>
              <a:rPr lang="en-US" altLang="zh-CN" sz="2000" i="1" dirty="0">
                <a:sym typeface="Arial" panose="020B0604020202020204" pitchFamily="34" charset="0"/>
              </a:rPr>
              <a:t>are a sequence of characters</a:t>
            </a:r>
            <a:r>
              <a:rPr lang="en-US" altLang="zh-CN" sz="2000" dirty="0">
                <a:sym typeface="Arial" panose="020B0604020202020204" pitchFamily="34" charset="0"/>
              </a:rPr>
              <a:t>.</a:t>
            </a:r>
          </a:p>
          <a:p>
            <a:pPr marL="0" indent="287338">
              <a:spcBef>
                <a:spcPts val="1200"/>
              </a:spcBef>
            </a:pPr>
            <a:r>
              <a:rPr lang="en-US" altLang="zh-CN" sz="2000" dirty="0">
                <a:sym typeface="Arial" panose="020B0604020202020204" pitchFamily="34" charset="0"/>
              </a:rPr>
              <a:t>Java provides </a:t>
            </a:r>
            <a:r>
              <a:rPr lang="en-US" altLang="zh-CN" sz="2000" b="1" i="1" dirty="0">
                <a:sym typeface="Arial" panose="020B0604020202020204" pitchFamily="34" charset="0"/>
              </a:rPr>
              <a:t>String</a:t>
            </a:r>
            <a:r>
              <a:rPr lang="en-US" altLang="zh-CN" sz="2000" dirty="0">
                <a:sym typeface="Arial" panose="020B0604020202020204" pitchFamily="34" charset="0"/>
              </a:rPr>
              <a:t> class to create and process strings.</a:t>
            </a:r>
          </a:p>
          <a:p>
            <a:pPr marL="0" indent="287338">
              <a:spcBef>
                <a:spcPts val="1200"/>
              </a:spcBef>
            </a:pPr>
            <a:r>
              <a:rPr lang="en-US" altLang="zh-CN" sz="2000" dirty="0">
                <a:sym typeface="Arial" panose="020B0604020202020204" pitchFamily="34" charset="0"/>
              </a:rPr>
              <a:t>Strings are </a:t>
            </a:r>
            <a:r>
              <a:rPr lang="en-US" altLang="zh-CN" sz="2000" b="1" i="1" dirty="0">
                <a:sym typeface="Arial" panose="020B0604020202020204" pitchFamily="34" charset="0"/>
              </a:rPr>
              <a:t>objects</a:t>
            </a:r>
            <a:r>
              <a:rPr lang="en-US" altLang="zh-CN" sz="2000" dirty="0">
                <a:sym typeface="Arial" panose="020B0604020202020204" pitchFamily="34" charset="0"/>
              </a:rPr>
              <a:t>.</a:t>
            </a:r>
          </a:p>
          <a:p>
            <a:pPr marL="0" indent="287338">
              <a:spcBef>
                <a:spcPts val="1200"/>
              </a:spcBef>
            </a:pPr>
            <a:endParaRPr lang="en-US" altLang="zh-CN" sz="2000" dirty="0">
              <a:sym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How to create a String?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Option 1:</a:t>
            </a:r>
            <a:r>
              <a:rPr lang="en-US" altLang="zh-CN" sz="1400" b="1" dirty="0"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ym typeface="Arial" panose="020B0604020202020204" pitchFamily="34" charset="0"/>
              </a:rPr>
              <a:t>String </a:t>
            </a:r>
            <a:r>
              <a:rPr lang="en-US" altLang="zh-CN" sz="1600" i="1" dirty="0">
                <a:solidFill>
                  <a:srgbClr val="0070C0"/>
                </a:solidFill>
                <a:sym typeface="Arial" panose="020B0604020202020204" pitchFamily="34" charset="0"/>
              </a:rPr>
              <a:t>greeting </a:t>
            </a:r>
            <a:r>
              <a:rPr lang="en-US" altLang="zh-CN" sz="1600" dirty="0">
                <a:sym typeface="Arial" panose="020B0604020202020204" pitchFamily="34" charset="0"/>
              </a:rPr>
              <a:t>= 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"</a:t>
            </a:r>
            <a:r>
              <a:rPr lang="en-US" altLang="zh-CN" sz="1600" dirty="0">
                <a:solidFill>
                  <a:srgbClr val="EA3800"/>
                </a:solidFill>
                <a:sym typeface="Arial" panose="020B0604020202020204" pitchFamily="34" charset="0"/>
              </a:rPr>
              <a:t>Hello world!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"</a:t>
            </a:r>
            <a:r>
              <a:rPr lang="en-US" altLang="zh-CN" sz="1600" dirty="0">
                <a:sym typeface="Arial" panose="020B0604020202020204" pitchFamily="34" charset="0"/>
              </a:rPr>
              <a:t>; </a:t>
            </a:r>
            <a:r>
              <a:rPr lang="en-US" altLang="zh-CN" sz="1600" dirty="0">
                <a:solidFill>
                  <a:srgbClr val="006600"/>
                </a:solidFill>
                <a:sym typeface="Arial" panose="020B0604020202020204" pitchFamily="34" charset="0"/>
              </a:rPr>
              <a:t> 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  <a:sym typeface="Arial" panose="020B0604020202020204" pitchFamily="34" charset="0"/>
              </a:rPr>
              <a:t>// Create a string literal and assign it to a String reference. 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(OR)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Option 2:  </a:t>
            </a:r>
            <a:r>
              <a:rPr lang="en-US" altLang="zh-CN" sz="1600" dirty="0">
                <a:sym typeface="Arial" panose="020B0604020202020204" pitchFamily="34" charset="0"/>
              </a:rPr>
              <a:t>String </a:t>
            </a:r>
            <a:r>
              <a:rPr lang="en-US" altLang="zh-CN" sz="1600" i="1" dirty="0">
                <a:solidFill>
                  <a:srgbClr val="0070C0"/>
                </a:solidFill>
                <a:sym typeface="Arial" panose="020B0604020202020204" pitchFamily="34" charset="0"/>
              </a:rPr>
              <a:t>greeting </a:t>
            </a:r>
            <a:r>
              <a:rPr lang="en-US" altLang="zh-CN" sz="1600" dirty="0">
                <a:sym typeface="Arial" panose="020B0604020202020204" pitchFamily="34" charset="0"/>
              </a:rPr>
              <a:t>= new String(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"</a:t>
            </a:r>
            <a:r>
              <a:rPr lang="en-US" altLang="zh-CN" sz="1600" dirty="0">
                <a:solidFill>
                  <a:srgbClr val="EA3800"/>
                </a:solidFill>
                <a:sym typeface="Arial" panose="020B0604020202020204" pitchFamily="34" charset="0"/>
              </a:rPr>
              <a:t>Hello world!</a:t>
            </a:r>
            <a:r>
              <a:rPr lang="en-US" altLang="zh-CN" sz="1600" dirty="0">
                <a:solidFill>
                  <a:srgbClr val="0070C0"/>
                </a:solidFill>
                <a:sym typeface="Arial" panose="020B0604020202020204" pitchFamily="34" charset="0"/>
              </a:rPr>
              <a:t>“)</a:t>
            </a:r>
            <a:r>
              <a:rPr lang="en-US" altLang="zh-CN" sz="1600" dirty="0">
                <a:sym typeface="Arial" panose="020B0604020202020204" pitchFamily="34" charset="0"/>
              </a:rPr>
              <a:t>; 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  <a:sym typeface="Arial" panose="020B0604020202020204" pitchFamily="34" charset="0"/>
              </a:rPr>
              <a:t>// Using the String constructor.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1549-5E70-4836-BC28-21C0F57B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String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840B-04D9-46A2-9924-148CF7F2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String class is available from </a:t>
            </a:r>
            <a:r>
              <a:rPr lang="en-US" sz="1800" b="1" i="1" dirty="0" err="1"/>
              <a:t>java.lang</a:t>
            </a:r>
            <a:r>
              <a:rPr lang="en-US" sz="1800" dirty="0"/>
              <a:t> package.</a:t>
            </a:r>
          </a:p>
          <a:p>
            <a:pPr marL="0" indent="0">
              <a:buNone/>
            </a:pPr>
            <a:r>
              <a:rPr lang="en-US" sz="1800" b="1" dirty="0"/>
              <a:t>What does String class contains?</a:t>
            </a:r>
          </a:p>
          <a:p>
            <a:pPr marL="0" indent="0">
              <a:buNone/>
            </a:pPr>
            <a:r>
              <a:rPr lang="en-US" sz="1800" dirty="0"/>
              <a:t>String class contains the APIs used for creating and processing strings.</a:t>
            </a:r>
          </a:p>
          <a:p>
            <a:pPr marL="0" indent="0">
              <a:buNone/>
            </a:pPr>
            <a:r>
              <a:rPr lang="en-US" sz="1800" b="1" dirty="0"/>
              <a:t>Example: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Comparing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Searching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Extracting the sub string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Also constructors for creating String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200021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6BE5-B1AD-4500-B411-9983105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String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6160-F774-43B3-AEC8-173B64AE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Lets develop a program to explore the various String constructors to build a String</a:t>
            </a:r>
            <a:endParaRPr lang="en-US" sz="1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BA62BC-DC8E-4519-8840-7F7609E4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32" y="2258578"/>
            <a:ext cx="589026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FD1E4A42-A577-4113-AA6A-9B963986A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5" y="3806493"/>
            <a:ext cx="1676400" cy="338554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</a:rPr>
              <a:t>From byte array.</a:t>
            </a:r>
            <a:endParaRPr lang="en-US" altLang="en-US" sz="1400" b="1" dirty="0">
              <a:solidFill>
                <a:srgbClr val="000000"/>
              </a:solidFill>
            </a:endParaRPr>
          </a:p>
        </p:txBody>
      </p:sp>
      <p:sp>
        <p:nvSpPr>
          <p:cNvPr id="6" name="Right Brace 9">
            <a:extLst>
              <a:ext uri="{FF2B5EF4-FFF2-40B4-BE49-F238E27FC236}">
                <a16:creationId xmlns:a16="http://schemas.microsoft.com/office/drawing/2014/main" id="{A73AC250-ED12-498D-912A-6FB69ABEC401}"/>
              </a:ext>
            </a:extLst>
          </p:cNvPr>
          <p:cNvSpPr>
            <a:spLocks/>
          </p:cNvSpPr>
          <p:nvPr/>
        </p:nvSpPr>
        <p:spPr bwMode="auto">
          <a:xfrm rot="10800000">
            <a:off x="2082981" y="3748962"/>
            <a:ext cx="228600" cy="380979"/>
          </a:xfrm>
          <a:prstGeom prst="rightBrace">
            <a:avLst>
              <a:gd name="adj1" fmla="val 7994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2B56C-8C23-4204-96EC-2F1FE226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5" y="2990761"/>
            <a:ext cx="1676400" cy="78483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000000"/>
                </a:solidFill>
              </a:rPr>
              <a:t> Creating string objects from a character array</a:t>
            </a:r>
            <a:r>
              <a:rPr lang="en-US" altLang="en-US" sz="1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A177902-AAB6-4429-8BF1-0A2CE2269BA0}"/>
              </a:ext>
            </a:extLst>
          </p:cNvPr>
          <p:cNvSpPr>
            <a:spLocks/>
          </p:cNvSpPr>
          <p:nvPr/>
        </p:nvSpPr>
        <p:spPr bwMode="auto">
          <a:xfrm rot="10800000">
            <a:off x="2082981" y="3253749"/>
            <a:ext cx="228600" cy="350501"/>
          </a:xfrm>
          <a:prstGeom prst="rightBrace">
            <a:avLst>
              <a:gd name="adj1" fmla="val 7993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9D511F5-5006-4B01-AC53-44C7A4CE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853" y="4492946"/>
            <a:ext cx="2438400" cy="30776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From other string objects. 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E150105A-B860-4339-ABF6-8C8FB3E7CA56}"/>
              </a:ext>
            </a:extLst>
          </p:cNvPr>
          <p:cNvSpPr>
            <a:spLocks/>
          </p:cNvSpPr>
          <p:nvPr/>
        </p:nvSpPr>
        <p:spPr bwMode="auto">
          <a:xfrm>
            <a:off x="5461778" y="4495923"/>
            <a:ext cx="228600" cy="350501"/>
          </a:xfrm>
          <a:prstGeom prst="rightBrace">
            <a:avLst>
              <a:gd name="adj1" fmla="val 7993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C13F6257-01B0-4A7A-A49F-69C25126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4" y="4262589"/>
            <a:ext cx="1676401" cy="52322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000000"/>
                </a:solidFill>
              </a:rPr>
              <a:t>From other char objects. </a:t>
            </a:r>
          </a:p>
        </p:txBody>
      </p:sp>
    </p:spTree>
    <p:extLst>
      <p:ext uri="{BB962C8B-B14F-4D97-AF65-F5344CB8AC3E}">
        <p14:creationId xmlns:p14="http://schemas.microsoft.com/office/powerpoint/2010/main" val="160768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7EE4-1E40-4ADC-841A-9F77A2E6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314C-64F8-46D3-BC94-6C767073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Some commonly used APIs inside the String 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7D1894-EA65-42EA-9F3F-F9439242C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43600"/>
              </p:ext>
            </p:extLst>
          </p:nvPr>
        </p:nvGraphicFramePr>
        <p:xfrm>
          <a:off x="457201" y="1964983"/>
          <a:ext cx="8280221" cy="3826216"/>
        </p:xfrm>
        <a:graphic>
          <a:graphicData uri="http://schemas.openxmlformats.org/drawingml/2006/table">
            <a:tbl>
              <a:tblPr/>
              <a:tblGrid>
                <a:gridCol w="1385667">
                  <a:extLst>
                    <a:ext uri="{9D8B030D-6E8A-4147-A177-3AD203B41FA5}">
                      <a16:colId xmlns:a16="http://schemas.microsoft.com/office/drawing/2014/main" val="4226990846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3156079840"/>
                    </a:ext>
                  </a:extLst>
                </a:gridCol>
                <a:gridCol w="4292031">
                  <a:extLst>
                    <a:ext uri="{9D8B030D-6E8A-4147-A177-3AD203B41FA5}">
                      <a16:colId xmlns:a16="http://schemas.microsoft.com/office/drawing/2014/main" val="235260653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11189"/>
                  </a:ext>
                </a:extLst>
              </a:tr>
              <a:tr h="36278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charAt(int index)</a:t>
                      </a:r>
                      <a:b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the character at the specified index.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06292"/>
                  </a:ext>
                </a:extLst>
              </a:tr>
              <a:tr h="23959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endParaRPr kumimoji="0" lang="en-US" altLang="zh-CN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compareTo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(String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obj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 </a:t>
                      </a:r>
                      <a:b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Compares two strings lexicographically.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97706"/>
                  </a:ext>
                </a:extLst>
              </a:tr>
              <a:tr h="596606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boolean</a:t>
                      </a:r>
                      <a:endParaRPr kumimoji="0" lang="en-US" altLang="zh-CN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equalsIgnoreCase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(String 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Compares this String to another String, ignoring case considerations.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0530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equals(Object another)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the equality of string with object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1794"/>
                  </a:ext>
                </a:extLst>
              </a:tr>
              <a:tr h="5778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endParaRPr kumimoji="0" lang="en-US" altLang="zh-CN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indexOf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 </a:t>
                      </a:r>
                      <a:b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the index within this string of the first occurrence of the specified character.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477082"/>
                  </a:ext>
                </a:extLst>
              </a:tr>
              <a:tr h="5778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endParaRPr kumimoji="0" lang="en-US" altLang="zh-CN" sz="16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length() </a:t>
                      </a:r>
                      <a:b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the length of this string.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5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6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4BF4-8628-49AE-84B7-D71A84DE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 APIs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02FA0F-3A2F-4662-9741-E22F845F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41272"/>
              </p:ext>
            </p:extLst>
          </p:nvPr>
        </p:nvGraphicFramePr>
        <p:xfrm>
          <a:off x="304800" y="1679575"/>
          <a:ext cx="8594725" cy="4145842"/>
        </p:xfrm>
        <a:graphic>
          <a:graphicData uri="http://schemas.openxmlformats.org/drawingml/2006/table">
            <a:tbl>
              <a:tblPr/>
              <a:tblGrid>
                <a:gridCol w="1327052">
                  <a:extLst>
                    <a:ext uri="{9D8B030D-6E8A-4147-A177-3AD203B41FA5}">
                      <a16:colId xmlns:a16="http://schemas.microsoft.com/office/drawing/2014/main" val="3969092108"/>
                    </a:ext>
                  </a:extLst>
                </a:gridCol>
                <a:gridCol w="3756074">
                  <a:extLst>
                    <a:ext uri="{9D8B030D-6E8A-4147-A177-3AD203B41FA5}">
                      <a16:colId xmlns:a16="http://schemas.microsoft.com/office/drawing/2014/main" val="1116236109"/>
                    </a:ext>
                  </a:extLst>
                </a:gridCol>
                <a:gridCol w="3511599">
                  <a:extLst>
                    <a:ext uri="{9D8B030D-6E8A-4147-A177-3AD203B41FA5}">
                      <a16:colId xmlns:a16="http://schemas.microsoft.com/office/drawing/2014/main" val="383452484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48688"/>
                  </a:ext>
                </a:extLst>
              </a:tr>
              <a:tr h="6905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concat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(String 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Concatenates the specified string to the end of this string.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1615"/>
                  </a:ext>
                </a:extLst>
              </a:tr>
              <a:tr h="866066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replace(char oldChar, char newChar) </a:t>
                      </a:r>
                      <a:b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a new string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resulting from replacing all occurrences of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oldChar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in this string with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newChar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84338"/>
                  </a:ext>
                </a:extLst>
              </a:tr>
              <a:tr h="57943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substring(int beginIndex, int endIndex)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a new string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that is a substring of this string.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67545"/>
                  </a:ext>
                </a:extLst>
              </a:tr>
              <a:tr h="82232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trim()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a copy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of the string, with leading and trailing whitespace omitted.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7033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String[]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split(String regex)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splitted string matching regex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8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14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E7A-A781-4C48-AF5D-4C313E42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AC70-03E6-4B3A-B5F8-0DF6D879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Key points on Strings: </a:t>
            </a:r>
          </a:p>
          <a:p>
            <a:pPr marL="0" indent="0"/>
            <a:r>
              <a:rPr lang="en-US" altLang="zh-CN" sz="1800" dirty="0">
                <a:sym typeface="Arial" panose="020B0604020202020204" pitchFamily="34" charset="0"/>
              </a:rPr>
              <a:t>  Strings are </a:t>
            </a:r>
            <a:r>
              <a:rPr lang="en-US" altLang="zh-CN" sz="1800" dirty="0">
                <a:solidFill>
                  <a:srgbClr val="C00000"/>
                </a:solidFill>
                <a:sym typeface="Arial" panose="020B0604020202020204" pitchFamily="34" charset="0"/>
              </a:rPr>
              <a:t>immutable </a:t>
            </a:r>
            <a:r>
              <a:rPr lang="en-US" altLang="zh-CN" sz="1800" dirty="0">
                <a:sym typeface="Arial" panose="020B0604020202020204" pitchFamily="34" charset="0"/>
              </a:rPr>
              <a:t>i.e. once it is created a String object cannot be changed.</a:t>
            </a:r>
          </a:p>
          <a:p>
            <a:pPr marL="0" indent="0"/>
            <a:r>
              <a:rPr lang="en-US" altLang="zh-CN" sz="1800" dirty="0">
                <a:sym typeface="Arial" panose="020B0604020202020204" pitchFamily="34" charset="0"/>
              </a:rPr>
              <a:t>  If you assign a String reference to a new String, the old String will be lost.</a:t>
            </a:r>
            <a:r>
              <a:rPr lang="en-US" altLang="zh-CN" sz="2000" dirty="0">
                <a:sym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Example: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2060"/>
                </a:solidFill>
                <a:sym typeface="Arial" panose="020B0604020202020204" pitchFamily="34" charset="0"/>
              </a:rPr>
              <a:t>String str1="</a:t>
            </a:r>
            <a:r>
              <a:rPr lang="en-US" altLang="zh-CN" sz="1800" dirty="0">
                <a:solidFill>
                  <a:srgbClr val="006600"/>
                </a:solidFill>
                <a:sym typeface="Arial" panose="020B0604020202020204" pitchFamily="34" charset="0"/>
              </a:rPr>
              <a:t>Hello</a:t>
            </a:r>
            <a:r>
              <a:rPr lang="en-US" altLang="zh-CN" sz="1800" dirty="0">
                <a:solidFill>
                  <a:srgbClr val="002060"/>
                </a:solidFill>
                <a:sym typeface="Arial" panose="020B0604020202020204" pitchFamily="34" charset="0"/>
              </a:rPr>
              <a:t>";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2060"/>
                </a:solidFill>
                <a:sym typeface="Arial" panose="020B0604020202020204" pitchFamily="34" charset="0"/>
              </a:rPr>
              <a:t>str1="</a:t>
            </a:r>
            <a:r>
              <a:rPr lang="en-US" altLang="zh-CN" sz="1800" dirty="0">
                <a:solidFill>
                  <a:srgbClr val="006600"/>
                </a:solidFill>
                <a:sym typeface="Arial" panose="020B0604020202020204" pitchFamily="34" charset="0"/>
              </a:rPr>
              <a:t>World</a:t>
            </a:r>
            <a:r>
              <a:rPr lang="en-US" altLang="zh-CN" sz="1800" dirty="0">
                <a:solidFill>
                  <a:srgbClr val="002060"/>
                </a:solidFill>
                <a:sym typeface="Arial" panose="020B0604020202020204" pitchFamily="34" charset="0"/>
              </a:rPr>
              <a:t>";</a:t>
            </a:r>
          </a:p>
          <a:p>
            <a:pPr marL="457200" lvl="1" indent="0"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Now, </a:t>
            </a:r>
            <a:r>
              <a:rPr lang="en-US" altLang="zh-CN" sz="1800" dirty="0">
                <a:solidFill>
                  <a:srgbClr val="002060"/>
                </a:solidFill>
                <a:sym typeface="Arial" panose="020B0604020202020204" pitchFamily="34" charset="0"/>
              </a:rPr>
              <a:t>str1</a:t>
            </a:r>
            <a:r>
              <a:rPr lang="en-US" altLang="zh-CN" sz="1800" dirty="0">
                <a:sym typeface="Arial" panose="020B0604020202020204" pitchFamily="34" charset="0"/>
              </a:rPr>
              <a:t> contains </a:t>
            </a:r>
            <a:r>
              <a:rPr lang="en-US" altLang="zh-CN" sz="1800" dirty="0">
                <a:solidFill>
                  <a:srgbClr val="00B050"/>
                </a:solidFill>
                <a:sym typeface="Arial" panose="020B0604020202020204" pitchFamily="34" charset="0"/>
              </a:rPr>
              <a:t>"</a:t>
            </a:r>
            <a:r>
              <a:rPr lang="en-US" altLang="zh-CN" sz="1800" dirty="0">
                <a:solidFill>
                  <a:srgbClr val="006600"/>
                </a:solidFill>
                <a:sym typeface="Arial" panose="020B0604020202020204" pitchFamily="34" charset="0"/>
              </a:rPr>
              <a:t>World</a:t>
            </a:r>
            <a:r>
              <a:rPr lang="en-US" altLang="zh-CN" sz="1800" dirty="0">
                <a:solidFill>
                  <a:srgbClr val="00B050"/>
                </a:solidFill>
                <a:sym typeface="Arial" panose="020B0604020202020204" pitchFamily="34" charset="0"/>
              </a:rPr>
              <a:t>"</a:t>
            </a:r>
          </a:p>
          <a:p>
            <a:pPr>
              <a:spcBef>
                <a:spcPts val="1200"/>
              </a:spcBef>
            </a:pPr>
            <a:r>
              <a:rPr lang="en-US" altLang="zh-CN" sz="1800" dirty="0">
                <a:sym typeface="Arial" panose="020B0604020202020204" pitchFamily="34" charset="0"/>
              </a:rPr>
              <a:t>All string operations (</a:t>
            </a:r>
            <a:r>
              <a:rPr lang="en-US" altLang="zh-CN" sz="1800" dirty="0">
                <a:solidFill>
                  <a:srgbClr val="002060"/>
                </a:solidFill>
                <a:sym typeface="Arial" panose="020B0604020202020204" pitchFamily="34" charset="0"/>
              </a:rPr>
              <a:t>concatenate, trim, replace, substring</a:t>
            </a:r>
            <a:r>
              <a:rPr lang="en-US" altLang="zh-CN" sz="1800" dirty="0">
                <a:sym typeface="Arial" panose="020B0604020202020204" pitchFamily="34" charset="0"/>
              </a:rPr>
              <a:t>) construct and return new strings. </a:t>
            </a:r>
          </a:p>
          <a:p>
            <a:r>
              <a:rPr lang="en-US" altLang="zh-CN" sz="1800" dirty="0">
                <a:sym typeface="Arial" panose="020B0604020202020204" pitchFamily="34" charset="0"/>
              </a:rPr>
              <a:t>String class is final.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05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5CD6-08EF-4996-A003-F2F08ECB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String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FACB-9C6F-4DA2-8819-48DD7CF4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Lets develop a program to explore the few API’s of String class, namely,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print a specific character of a string, compare, print length of string, replace a string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907DE-726C-48B3-82E3-CC774F6C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28" y="2264898"/>
            <a:ext cx="7449357" cy="42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1866</Words>
  <Application>Microsoft Office PowerPoint</Application>
  <PresentationFormat>On-screen Show (4:3)</PresentationFormat>
  <Paragraphs>261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JAVA @11</vt:lpstr>
      <vt:lpstr>Objective</vt:lpstr>
      <vt:lpstr>String class</vt:lpstr>
      <vt:lpstr>About String class </vt:lpstr>
      <vt:lpstr>Example – String constructor</vt:lpstr>
      <vt:lpstr>String class APIs</vt:lpstr>
      <vt:lpstr>String class APIs</vt:lpstr>
      <vt:lpstr>Key points</vt:lpstr>
      <vt:lpstr>Example – String APIs</vt:lpstr>
      <vt:lpstr>StringBuffer</vt:lpstr>
      <vt:lpstr>StringBuffer class</vt:lpstr>
      <vt:lpstr>StringBuffer class</vt:lpstr>
      <vt:lpstr>StringBuffer APIs</vt:lpstr>
      <vt:lpstr>StringBuffer APIs</vt:lpstr>
      <vt:lpstr>Example – StringBuffer APIs</vt:lpstr>
      <vt:lpstr>Solution – StringBuffer APIs</vt:lpstr>
      <vt:lpstr>StringBuilder</vt:lpstr>
      <vt:lpstr>Example – StringBuilder APIs</vt:lpstr>
      <vt:lpstr>Example – StringBuilder APIs</vt:lpstr>
      <vt:lpstr>StringTokenizer class</vt:lpstr>
      <vt:lpstr>StringTokenizer APIs</vt:lpstr>
      <vt:lpstr>Example - StringTokenizer</vt:lpstr>
      <vt:lpstr>equals() hashCode() method</vt:lpstr>
      <vt:lpstr>equals() hashCode() method</vt:lpstr>
      <vt:lpstr>Example – equals and hashCode</vt:lpstr>
      <vt:lpstr>Solution – equals and hashCode</vt:lpstr>
      <vt:lpstr>Time To Reflect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42</cp:revision>
  <dcterms:created xsi:type="dcterms:W3CDTF">2017-10-28T05:09:06Z</dcterms:created>
  <dcterms:modified xsi:type="dcterms:W3CDTF">2022-04-02T15:07:08Z</dcterms:modified>
</cp:coreProperties>
</file>