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304" r:id="rId11"/>
    <p:sldId id="305" r:id="rId12"/>
    <p:sldId id="266" r:id="rId13"/>
    <p:sldId id="306" r:id="rId14"/>
    <p:sldId id="267" r:id="rId15"/>
    <p:sldId id="268" r:id="rId16"/>
    <p:sldId id="269" r:id="rId17"/>
    <p:sldId id="270" r:id="rId18"/>
    <p:sldId id="271" r:id="rId19"/>
    <p:sldId id="272" r:id="rId20"/>
    <p:sldId id="273" r:id="rId21"/>
    <p:sldId id="274" r:id="rId22"/>
    <p:sldId id="275" r:id="rId23"/>
    <p:sldId id="310" r:id="rId24"/>
    <p:sldId id="276" r:id="rId25"/>
    <p:sldId id="277" r:id="rId26"/>
    <p:sldId id="278" r:id="rId27"/>
    <p:sldId id="279" r:id="rId28"/>
    <p:sldId id="280" r:id="rId29"/>
    <p:sldId id="281" r:id="rId30"/>
    <p:sldId id="282" r:id="rId31"/>
    <p:sldId id="283" r:id="rId32"/>
    <p:sldId id="284" r:id="rId33"/>
    <p:sldId id="285" r:id="rId34"/>
    <p:sldId id="286" r:id="rId35"/>
    <p:sldId id="309" r:id="rId36"/>
    <p:sldId id="288" r:id="rId37"/>
    <p:sldId id="289" r:id="rId38"/>
    <p:sldId id="290" r:id="rId39"/>
    <p:sldId id="291" r:id="rId40"/>
    <p:sldId id="292" r:id="rId41"/>
    <p:sldId id="293" r:id="rId42"/>
    <p:sldId id="294" r:id="rId43"/>
    <p:sldId id="295" r:id="rId44"/>
    <p:sldId id="296" r:id="rId45"/>
    <p:sldId id="297" r:id="rId46"/>
    <p:sldId id="298" r:id="rId47"/>
    <p:sldId id="311" r:id="rId48"/>
    <p:sldId id="299" r:id="rId49"/>
    <p:sldId id="300" r:id="rId50"/>
    <p:sldId id="301" r:id="rId51"/>
    <p:sldId id="302" r:id="rId52"/>
    <p:sldId id="303" r:id="rId53"/>
    <p:sldId id="313" r:id="rId54"/>
    <p:sldId id="312" r:id="rId55"/>
    <p:sldId id="314" r:id="rId56"/>
    <p:sldId id="307"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6EC9FB18-29D5-49CD-874C-F603DF54F3C0}"/>
    <pc:docChg chg="modSld">
      <pc:chgData name="Marikannan Rajendran" userId="ddd1a9cbcb789ac2" providerId="LiveId" clId="{6EC9FB18-29D5-49CD-874C-F603DF54F3C0}" dt="2021-11-19T07:22:35.255" v="17" actId="20577"/>
      <pc:docMkLst>
        <pc:docMk/>
      </pc:docMkLst>
      <pc:sldChg chg="modSp mod">
        <pc:chgData name="Marikannan Rajendran" userId="ddd1a9cbcb789ac2" providerId="LiveId" clId="{6EC9FB18-29D5-49CD-874C-F603DF54F3C0}" dt="2021-11-19T07:22:35.255" v="17" actId="20577"/>
        <pc:sldMkLst>
          <pc:docMk/>
          <pc:sldMk cId="3152199357" sldId="264"/>
        </pc:sldMkLst>
        <pc:spChg chg="mod">
          <ac:chgData name="Marikannan Rajendran" userId="ddd1a9cbcb789ac2" providerId="LiveId" clId="{6EC9FB18-29D5-49CD-874C-F603DF54F3C0}" dt="2021-11-19T07:22:35.255" v="17" actId="20577"/>
          <ac:spMkLst>
            <pc:docMk/>
            <pc:sldMk cId="3152199357" sldId="264"/>
            <ac:spMk id="3" creationId="{CD45ADD4-D164-4C92-B2E6-29E22E6B44EC}"/>
          </ac:spMkLst>
        </pc:spChg>
      </pc:sldChg>
    </pc:docChg>
  </pc:docChgLst>
  <pc:docChgLst>
    <pc:chgData name="Marikannan Rajendran" userId="ddd1a9cbcb789ac2" providerId="LiveId" clId="{2D382018-B1FF-4EBB-87EA-E2DE003E6C44}"/>
    <pc:docChg chg="custSel delSld modSld modMainMaster">
      <pc:chgData name="Marikannan Rajendran" userId="ddd1a9cbcb789ac2" providerId="LiveId" clId="{2D382018-B1FF-4EBB-87EA-E2DE003E6C44}" dt="2022-04-02T15:09:51.463" v="18" actId="12"/>
      <pc:docMkLst>
        <pc:docMk/>
      </pc:docMkLst>
      <pc:sldChg chg="modSp mod">
        <pc:chgData name="Marikannan Rajendran" userId="ddd1a9cbcb789ac2" providerId="LiveId" clId="{2D382018-B1FF-4EBB-87EA-E2DE003E6C44}" dt="2022-04-02T15:08:00.599" v="8" actId="20577"/>
        <pc:sldMkLst>
          <pc:docMk/>
          <pc:sldMk cId="763898988" sldId="256"/>
        </pc:sldMkLst>
        <pc:spChg chg="mod">
          <ac:chgData name="Marikannan Rajendran" userId="ddd1a9cbcb789ac2" providerId="LiveId" clId="{2D382018-B1FF-4EBB-87EA-E2DE003E6C44}" dt="2022-04-02T15:08:00.599" v="8" actId="20577"/>
          <ac:spMkLst>
            <pc:docMk/>
            <pc:sldMk cId="763898988" sldId="256"/>
            <ac:spMk id="2" creationId="{68C5D659-9FD0-4308-9779-24E83492EF51}"/>
          </ac:spMkLst>
        </pc:spChg>
      </pc:sldChg>
      <pc:sldChg chg="del">
        <pc:chgData name="Marikannan Rajendran" userId="ddd1a9cbcb789ac2" providerId="LiveId" clId="{2D382018-B1FF-4EBB-87EA-E2DE003E6C44}" dt="2022-04-02T15:08:18.087" v="11" actId="2696"/>
        <pc:sldMkLst>
          <pc:docMk/>
          <pc:sldMk cId="1576961360" sldId="257"/>
        </pc:sldMkLst>
      </pc:sldChg>
      <pc:sldChg chg="modSp">
        <pc:chgData name="Marikannan Rajendran" userId="ddd1a9cbcb789ac2" providerId="LiveId" clId="{2D382018-B1FF-4EBB-87EA-E2DE003E6C44}" dt="2022-04-02T15:08:29.485" v="15" actId="14100"/>
        <pc:sldMkLst>
          <pc:docMk/>
          <pc:sldMk cId="3465643216" sldId="259"/>
        </pc:sldMkLst>
        <pc:picChg chg="mod">
          <ac:chgData name="Marikannan Rajendran" userId="ddd1a9cbcb789ac2" providerId="LiveId" clId="{2D382018-B1FF-4EBB-87EA-E2DE003E6C44}" dt="2022-04-02T15:08:29.485" v="15" actId="14100"/>
          <ac:picMkLst>
            <pc:docMk/>
            <pc:sldMk cId="3465643216" sldId="259"/>
            <ac:picMk id="1026" creationId="{94D6A508-2A25-452B-8910-5E72A82C8862}"/>
          </ac:picMkLst>
        </pc:picChg>
      </pc:sldChg>
      <pc:sldChg chg="modSp mod">
        <pc:chgData name="Marikannan Rajendran" userId="ddd1a9cbcb789ac2" providerId="LiveId" clId="{2D382018-B1FF-4EBB-87EA-E2DE003E6C44}" dt="2022-04-02T15:09:51.463" v="18" actId="12"/>
        <pc:sldMkLst>
          <pc:docMk/>
          <pc:sldMk cId="1261440513" sldId="314"/>
        </pc:sldMkLst>
        <pc:spChg chg="mod">
          <ac:chgData name="Marikannan Rajendran" userId="ddd1a9cbcb789ac2" providerId="LiveId" clId="{2D382018-B1FF-4EBB-87EA-E2DE003E6C44}" dt="2022-04-02T15:09:51.463" v="18" actId="12"/>
          <ac:spMkLst>
            <pc:docMk/>
            <pc:sldMk cId="1261440513" sldId="314"/>
            <ac:spMk id="6" creationId="{00000000-0000-0000-0000-000000000000}"/>
          </ac:spMkLst>
        </pc:spChg>
      </pc:sldChg>
      <pc:sldMasterChg chg="modSldLayout">
        <pc:chgData name="Marikannan Rajendran" userId="ddd1a9cbcb789ac2" providerId="LiveId" clId="{2D382018-B1FF-4EBB-87EA-E2DE003E6C44}" dt="2022-04-02T15:08:08.160" v="10" actId="478"/>
        <pc:sldMasterMkLst>
          <pc:docMk/>
          <pc:sldMasterMk cId="2244574538" sldId="2147483660"/>
        </pc:sldMasterMkLst>
        <pc:sldLayoutChg chg="delSp modSp mod">
          <pc:chgData name="Marikannan Rajendran" userId="ddd1a9cbcb789ac2" providerId="LiveId" clId="{2D382018-B1FF-4EBB-87EA-E2DE003E6C44}" dt="2022-04-02T15:08:08.160" v="10" actId="478"/>
          <pc:sldLayoutMkLst>
            <pc:docMk/>
            <pc:sldMasterMk cId="2244574538" sldId="2147483660"/>
            <pc:sldLayoutMk cId="3977884183" sldId="2147483661"/>
          </pc:sldLayoutMkLst>
          <pc:spChg chg="del mod">
            <ac:chgData name="Marikannan Rajendran" userId="ddd1a9cbcb789ac2" providerId="LiveId" clId="{2D382018-B1FF-4EBB-87EA-E2DE003E6C44}" dt="2022-04-02T15:08:08.160" v="10" actId="478"/>
            <ac:spMkLst>
              <pc:docMk/>
              <pc:sldMasterMk cId="2244574538" sldId="2147483660"/>
              <pc:sldLayoutMk cId="3977884183" sldId="2147483661"/>
              <ac:spMk id="7" creationId="{F569EBE9-4EE9-47C4-B377-387B3F0B8C02}"/>
            </ac:spMkLst>
          </pc:spChg>
        </pc:sldLayoutChg>
      </pc:sldMasterChg>
    </pc:docChg>
  </pc:docChgLst>
  <pc:docChgLst>
    <pc:chgData name="Marikannan Rajendran" userId="ddd1a9cbcb789ac2" providerId="LiveId" clId="{FAE5C016-4C79-4930-970E-5899E3CEAF4C}"/>
    <pc:docChg chg="custSel modSld modMainMaster">
      <pc:chgData name="Marikannan Rajendran" userId="ddd1a9cbcb789ac2" providerId="LiveId" clId="{FAE5C016-4C79-4930-970E-5899E3CEAF4C}" dt="2021-09-28T04:46:50.491" v="194" actId="20577"/>
      <pc:docMkLst>
        <pc:docMk/>
      </pc:docMkLst>
      <pc:sldChg chg="modSp mod">
        <pc:chgData name="Marikannan Rajendran" userId="ddd1a9cbcb789ac2" providerId="LiveId" clId="{FAE5C016-4C79-4930-970E-5899E3CEAF4C}" dt="2021-09-28T04:46:50.491" v="194" actId="20577"/>
        <pc:sldMkLst>
          <pc:docMk/>
          <pc:sldMk cId="4062348161" sldId="291"/>
        </pc:sldMkLst>
        <pc:graphicFrameChg chg="modGraphic">
          <ac:chgData name="Marikannan Rajendran" userId="ddd1a9cbcb789ac2" providerId="LiveId" clId="{FAE5C016-4C79-4930-970E-5899E3CEAF4C}" dt="2021-09-28T04:46:50.491" v="194" actId="20577"/>
          <ac:graphicFrameMkLst>
            <pc:docMk/>
            <pc:sldMk cId="4062348161" sldId="291"/>
            <ac:graphicFrameMk id="4" creationId="{321EE624-99C8-4C85-BAC3-77342B7DC2BC}"/>
          </ac:graphicFrameMkLst>
        </pc:graphicFrameChg>
      </pc:sldChg>
      <pc:sldChg chg="modSp mod">
        <pc:chgData name="Marikannan Rajendran" userId="ddd1a9cbcb789ac2" providerId="LiveId" clId="{FAE5C016-4C79-4930-970E-5899E3CEAF4C}" dt="2021-09-28T03:20:02.662" v="177" actId="6549"/>
        <pc:sldMkLst>
          <pc:docMk/>
          <pc:sldMk cId="1261440513" sldId="314"/>
        </pc:sldMkLst>
        <pc:spChg chg="mod">
          <ac:chgData name="Marikannan Rajendran" userId="ddd1a9cbcb789ac2" providerId="LiveId" clId="{FAE5C016-4C79-4930-970E-5899E3CEAF4C}" dt="2021-09-28T03:20:02.662" v="177" actId="6549"/>
          <ac:spMkLst>
            <pc:docMk/>
            <pc:sldMk cId="1261440513" sldId="314"/>
            <ac:spMk id="6" creationId="{00000000-0000-0000-0000-000000000000}"/>
          </ac:spMkLst>
        </pc:spChg>
      </pc:sldChg>
      <pc:sldMasterChg chg="modSldLayout">
        <pc:chgData name="Marikannan Rajendran" userId="ddd1a9cbcb789ac2" providerId="LiveId" clId="{FAE5C016-4C79-4930-970E-5899E3CEAF4C}" dt="2021-09-27T09:43:35.527" v="35" actId="21"/>
        <pc:sldMasterMkLst>
          <pc:docMk/>
          <pc:sldMasterMk cId="2244574538" sldId="2147483660"/>
        </pc:sldMasterMkLst>
        <pc:sldLayoutChg chg="delSp modSp mod">
          <pc:chgData name="Marikannan Rajendran" userId="ddd1a9cbcb789ac2" providerId="LiveId" clId="{FAE5C016-4C79-4930-970E-5899E3CEAF4C}" dt="2021-09-27T09:42:42.957" v="1" actId="207"/>
          <pc:sldLayoutMkLst>
            <pc:docMk/>
            <pc:sldMasterMk cId="2244574538" sldId="2147483660"/>
            <pc:sldLayoutMk cId="3977884183" sldId="2147483661"/>
          </pc:sldLayoutMkLst>
          <pc:spChg chg="mod">
            <ac:chgData name="Marikannan Rajendran" userId="ddd1a9cbcb789ac2" providerId="LiveId" clId="{FAE5C016-4C79-4930-970E-5899E3CEAF4C}" dt="2021-09-27T09:42:42.957" v="1" actId="207"/>
            <ac:spMkLst>
              <pc:docMk/>
              <pc:sldMasterMk cId="2244574538" sldId="2147483660"/>
              <pc:sldLayoutMk cId="3977884183" sldId="2147483661"/>
              <ac:spMk id="3" creationId="{00000000-0000-0000-0000-000000000000}"/>
            </ac:spMkLst>
          </pc:spChg>
          <pc:picChg chg="del">
            <ac:chgData name="Marikannan Rajendran" userId="ddd1a9cbcb789ac2" providerId="LiveId" clId="{FAE5C016-4C79-4930-970E-5899E3CEAF4C}" dt="2021-09-27T09:42:34.214" v="0" actId="478"/>
            <ac:picMkLst>
              <pc:docMk/>
              <pc:sldMasterMk cId="2244574538" sldId="2147483660"/>
              <pc:sldLayoutMk cId="3977884183" sldId="2147483661"/>
              <ac:picMk id="9" creationId="{5E9C83F6-D7B5-471D-AB60-5F6FCEFC878F}"/>
            </ac:picMkLst>
          </pc:picChg>
        </pc:sldLayoutChg>
        <pc:sldLayoutChg chg="delSp modSp mod">
          <pc:chgData name="Marikannan Rajendran" userId="ddd1a9cbcb789ac2" providerId="LiveId" clId="{FAE5C016-4C79-4930-970E-5899E3CEAF4C}" dt="2021-09-27T09:42:53.668" v="3" actId="207"/>
          <pc:sldLayoutMkLst>
            <pc:docMk/>
            <pc:sldMasterMk cId="2244574538" sldId="2147483660"/>
            <pc:sldLayoutMk cId="1641131575" sldId="2147483662"/>
          </pc:sldLayoutMkLst>
          <pc:spChg chg="mod">
            <ac:chgData name="Marikannan Rajendran" userId="ddd1a9cbcb789ac2" providerId="LiveId" clId="{FAE5C016-4C79-4930-970E-5899E3CEAF4C}" dt="2021-09-27T09:42:53.668" v="3" actId="207"/>
            <ac:spMkLst>
              <pc:docMk/>
              <pc:sldMasterMk cId="2244574538" sldId="2147483660"/>
              <pc:sldLayoutMk cId="1641131575" sldId="2147483662"/>
              <ac:spMk id="2" creationId="{00000000-0000-0000-0000-000000000000}"/>
            </ac:spMkLst>
          </pc:spChg>
          <pc:picChg chg="del">
            <ac:chgData name="Marikannan Rajendran" userId="ddd1a9cbcb789ac2" providerId="LiveId" clId="{FAE5C016-4C79-4930-970E-5899E3CEAF4C}" dt="2021-09-27T09:42:46.968" v="2" actId="478"/>
            <ac:picMkLst>
              <pc:docMk/>
              <pc:sldMasterMk cId="2244574538" sldId="2147483660"/>
              <pc:sldLayoutMk cId="1641131575" sldId="2147483662"/>
              <ac:picMk id="8" creationId="{CFF1FBDE-1F07-4326-9F50-67795BC904B6}"/>
            </ac:picMkLst>
          </pc:picChg>
        </pc:sldLayoutChg>
        <pc:sldLayoutChg chg="delSp modSp mod">
          <pc:chgData name="Marikannan Rajendran" userId="ddd1a9cbcb789ac2" providerId="LiveId" clId="{FAE5C016-4C79-4930-970E-5899E3CEAF4C}" dt="2021-09-27T09:43:35.527" v="35" actId="21"/>
          <pc:sldLayoutMkLst>
            <pc:docMk/>
            <pc:sldMasterMk cId="2244574538" sldId="2147483660"/>
            <pc:sldLayoutMk cId="4248001129" sldId="2147483666"/>
          </pc:sldLayoutMkLst>
          <pc:spChg chg="del">
            <ac:chgData name="Marikannan Rajendran" userId="ddd1a9cbcb789ac2" providerId="LiveId" clId="{FAE5C016-4C79-4930-970E-5899E3CEAF4C}" dt="2021-09-27T09:43:02.580" v="5" actId="478"/>
            <ac:spMkLst>
              <pc:docMk/>
              <pc:sldMasterMk cId="2244574538" sldId="2147483660"/>
              <pc:sldLayoutMk cId="4248001129" sldId="2147483666"/>
              <ac:spMk id="10" creationId="{94A6A5F0-0EEC-46EE-86CB-C66EF8EBED7B}"/>
            </ac:spMkLst>
          </pc:spChg>
          <pc:spChg chg="mod">
            <ac:chgData name="Marikannan Rajendran" userId="ddd1a9cbcb789ac2" providerId="LiveId" clId="{FAE5C016-4C79-4930-970E-5899E3CEAF4C}" dt="2021-09-27T09:43:27.923" v="34" actId="207"/>
            <ac:spMkLst>
              <pc:docMk/>
              <pc:sldMasterMk cId="2244574538" sldId="2147483660"/>
              <pc:sldLayoutMk cId="4248001129" sldId="2147483666"/>
              <ac:spMk id="11" creationId="{8CD5EADA-9502-4460-AA3D-6317BC7F2CA7}"/>
            </ac:spMkLst>
          </pc:spChg>
          <pc:graphicFrameChg chg="modGraphic">
            <ac:chgData name="Marikannan Rajendran" userId="ddd1a9cbcb789ac2" providerId="LiveId" clId="{FAE5C016-4C79-4930-970E-5899E3CEAF4C}" dt="2021-09-27T09:43:35.527" v="35" actId="21"/>
            <ac:graphicFrameMkLst>
              <pc:docMk/>
              <pc:sldMasterMk cId="2244574538" sldId="2147483660"/>
              <pc:sldLayoutMk cId="4248001129" sldId="2147483666"/>
              <ac:graphicFrameMk id="9" creationId="{25173CAD-49F2-4AF0-8AD5-69B0F48A00AF}"/>
            </ac:graphicFrameMkLst>
          </pc:graphicFrameChg>
          <pc:picChg chg="del">
            <ac:chgData name="Marikannan Rajendran" userId="ddd1a9cbcb789ac2" providerId="LiveId" clId="{FAE5C016-4C79-4930-970E-5899E3CEAF4C}" dt="2021-09-27T09:42:59.587" v="4" actId="478"/>
            <ac:picMkLst>
              <pc:docMk/>
              <pc:sldMasterMk cId="2244574538" sldId="2147483660"/>
              <pc:sldLayoutMk cId="4248001129" sldId="2147483666"/>
              <ac:picMk id="7" creationId="{7B525AF9-2E0D-4A1A-99BF-0A4A8506280A}"/>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Home_Page">
    <p:spTree>
      <p:nvGrpSpPr>
        <p:cNvPr id="1" name=""/>
        <p:cNvGrpSpPr/>
        <p:nvPr/>
      </p:nvGrpSpPr>
      <p:grpSpPr>
        <a:xfrm>
          <a:off x="0" y="0"/>
          <a:ext cx="0" cy="0"/>
          <a:chOff x="0" y="0"/>
          <a:chExt cx="0" cy="0"/>
        </a:xfrm>
      </p:grpSpPr>
      <p:sp>
        <p:nvSpPr>
          <p:cNvPr id="2" name="Title 1"/>
          <p:cNvSpPr>
            <a:spLocks noGrp="1"/>
          </p:cNvSpPr>
          <p:nvPr>
            <p:ph type="ctrTitle"/>
          </p:nvPr>
        </p:nvSpPr>
        <p:spPr>
          <a:xfrm>
            <a:off x="6524" y="1867986"/>
            <a:ext cx="6381213" cy="1139818"/>
          </a:xfrm>
        </p:spPr>
        <p:txBody>
          <a:bodyPr anchor="ctr">
            <a:normAutofit/>
          </a:bodyPr>
          <a:lstStyle>
            <a:lvl1pPr algn="ctr">
              <a:defRPr sz="3600">
                <a:solidFill>
                  <a:schemeClr val="tx1">
                    <a:lumMod val="65000"/>
                    <a:lumOff val="35000"/>
                  </a:schemeClr>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4" y="3007804"/>
            <a:ext cx="6381203" cy="1159248"/>
          </a:xfrm>
        </p:spPr>
        <p:txBody>
          <a:bodyPr anchor="ctr">
            <a:normAutofit/>
          </a:bodyPr>
          <a:lstStyle>
            <a:lvl1pPr marL="0" indent="0" algn="ctr">
              <a:buNone/>
              <a:defRPr sz="3600">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778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88966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28091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1449976" y="12425"/>
            <a:ext cx="7694023" cy="1132163"/>
          </a:xfrm>
        </p:spPr>
        <p:txBody>
          <a:bodyPr>
            <a:normAutofit/>
          </a:bodyPr>
          <a:lstStyle>
            <a:lvl1pPr>
              <a:defRPr sz="3400">
                <a:solidFill>
                  <a:schemeClr val="tx1">
                    <a:lumMod val="50000"/>
                    <a:lumOff val="50000"/>
                  </a:schemeClr>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406580" y="1642742"/>
            <a:ext cx="8280219" cy="439229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3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50DE3-42C3-4E0A-AB8D-F6BD2FF30E52}" type="datetimeFigureOut">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4452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18842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50DE3-42C3-4E0A-AB8D-F6BD2FF30E52}" type="datetimeFigureOut">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9773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5173CAD-49F2-4AF0-8AD5-69B0F48A00AF}"/>
              </a:ext>
            </a:extLst>
          </p:cNvPr>
          <p:cNvGraphicFramePr>
            <a:graphicFrameLocks noGrp="1"/>
          </p:cNvGraphicFramePr>
          <p:nvPr userDrawn="1">
            <p:extLst>
              <p:ext uri="{D42A27DB-BD31-4B8C-83A1-F6EECF244321}">
                <p14:modId xmlns:p14="http://schemas.microsoft.com/office/powerpoint/2010/main" val="3690157824"/>
              </p:ext>
            </p:extLst>
          </p:nvPr>
        </p:nvGraphicFramePr>
        <p:xfrm>
          <a:off x="339634" y="1980097"/>
          <a:ext cx="8486314" cy="1942548"/>
        </p:xfrm>
        <a:graphic>
          <a:graphicData uri="http://schemas.openxmlformats.org/drawingml/2006/table">
            <a:tbl>
              <a:tblPr firstRow="1" bandRow="1">
                <a:tableStyleId>{69CF1AB2-1976-4502-BF36-3FF5EA218861}</a:tableStyleId>
              </a:tblPr>
              <a:tblGrid>
                <a:gridCol w="2138523">
                  <a:extLst>
                    <a:ext uri="{9D8B030D-6E8A-4147-A177-3AD203B41FA5}">
                      <a16:colId xmlns:a16="http://schemas.microsoft.com/office/drawing/2014/main" val="1612905295"/>
                    </a:ext>
                  </a:extLst>
                </a:gridCol>
                <a:gridCol w="6347791">
                  <a:extLst>
                    <a:ext uri="{9D8B030D-6E8A-4147-A177-3AD203B41FA5}">
                      <a16:colId xmlns:a16="http://schemas.microsoft.com/office/drawing/2014/main" val="1374993971"/>
                    </a:ext>
                  </a:extLst>
                </a:gridCol>
              </a:tblGrid>
              <a:tr h="647516">
                <a:tc>
                  <a:txBody>
                    <a:bodyPr/>
                    <a:lstStyle/>
                    <a:p>
                      <a:pPr algn="l"/>
                      <a:r>
                        <a:rPr lang="en-US" dirty="0"/>
                        <a:t>Created By:</a:t>
                      </a:r>
                    </a:p>
                  </a:txBody>
                  <a:tcPr anchor="ctr"/>
                </a:tc>
                <a:tc>
                  <a:txBody>
                    <a:bodyPr/>
                    <a:lstStyle/>
                    <a:p>
                      <a:pPr algn="l"/>
                      <a:r>
                        <a:rPr lang="en-US" dirty="0"/>
                        <a:t>Kannan, Rajendran</a:t>
                      </a:r>
                    </a:p>
                  </a:txBody>
                  <a:tcPr anchor="ctr"/>
                </a:tc>
                <a:extLst>
                  <a:ext uri="{0D108BD9-81ED-4DB2-BD59-A6C34878D82A}">
                    <a16:rowId xmlns:a16="http://schemas.microsoft.com/office/drawing/2014/main" val="349582806"/>
                  </a:ext>
                </a:extLst>
              </a:tr>
              <a:tr h="647516">
                <a:tc>
                  <a:txBody>
                    <a:bodyPr/>
                    <a:lstStyle/>
                    <a:p>
                      <a:pPr algn="l"/>
                      <a:r>
                        <a:rPr lang="en-US" dirty="0"/>
                        <a:t>Credential Information:</a:t>
                      </a:r>
                    </a:p>
                  </a:txBody>
                  <a:tcPr anchor="ctr"/>
                </a:tc>
                <a:tc>
                  <a:txBody>
                    <a:bodyPr/>
                    <a:lstStyle/>
                    <a:p>
                      <a:pPr algn="l"/>
                      <a:r>
                        <a:rPr lang="en-US" dirty="0"/>
                        <a:t>Trainer</a:t>
                      </a:r>
                    </a:p>
                  </a:txBody>
                  <a:tcPr anchor="ctr"/>
                </a:tc>
                <a:extLst>
                  <a:ext uri="{0D108BD9-81ED-4DB2-BD59-A6C34878D82A}">
                    <a16:rowId xmlns:a16="http://schemas.microsoft.com/office/drawing/2014/main" val="3137740559"/>
                  </a:ext>
                </a:extLst>
              </a:tr>
              <a:tr h="647516">
                <a:tc>
                  <a:txBody>
                    <a:bodyPr/>
                    <a:lstStyle/>
                    <a:p>
                      <a:pPr algn="l"/>
                      <a:r>
                        <a:rPr lang="en-US" dirty="0"/>
                        <a:t>Version and Date:</a:t>
                      </a:r>
                    </a:p>
                  </a:txBody>
                  <a:tcPr anchor="ctr"/>
                </a:tc>
                <a:tc>
                  <a:txBody>
                    <a:bodyPr/>
                    <a:lstStyle/>
                    <a:p>
                      <a:pPr algn="l"/>
                      <a:r>
                        <a:rPr lang="en-US" dirty="0"/>
                        <a:t>1.0, 21-Nov-2020</a:t>
                      </a:r>
                    </a:p>
                  </a:txBody>
                  <a:tcPr anchor="ctr"/>
                </a:tc>
                <a:extLst>
                  <a:ext uri="{0D108BD9-81ED-4DB2-BD59-A6C34878D82A}">
                    <a16:rowId xmlns:a16="http://schemas.microsoft.com/office/drawing/2014/main" val="4272761752"/>
                  </a:ext>
                </a:extLst>
              </a:tr>
            </a:tbl>
          </a:graphicData>
        </a:graphic>
      </p:graphicFrame>
      <p:sp>
        <p:nvSpPr>
          <p:cNvPr id="11" name="Title 1">
            <a:extLst>
              <a:ext uri="{FF2B5EF4-FFF2-40B4-BE49-F238E27FC236}">
                <a16:creationId xmlns:a16="http://schemas.microsoft.com/office/drawing/2014/main" id="{8CD5EADA-9502-4460-AA3D-6317BC7F2CA7}"/>
              </a:ext>
            </a:extLst>
          </p:cNvPr>
          <p:cNvSpPr>
            <a:spLocks noGrp="1"/>
          </p:cNvSpPr>
          <p:nvPr>
            <p:ph type="title"/>
          </p:nvPr>
        </p:nvSpPr>
        <p:spPr>
          <a:xfrm>
            <a:off x="1449976" y="12425"/>
            <a:ext cx="7694023" cy="1132163"/>
          </a:xfrm>
        </p:spPr>
        <p:txBody>
          <a:bodyPr>
            <a:normAutofit/>
          </a:bodyPr>
          <a:lstStyle>
            <a:lvl1pPr>
              <a:defRPr sz="3400">
                <a:solidFill>
                  <a:schemeClr val="tx1">
                    <a:lumMod val="50000"/>
                    <a:lumOff val="50000"/>
                  </a:schemeClr>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424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0DE3-42C3-4E0A-AB8D-F6BD2FF30E52}" type="datetimeFigureOut">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1742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9054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0926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50DE3-42C3-4E0A-AB8D-F6BD2FF30E52}" type="datetimeFigureOut">
              <a:rPr lang="en-US" smtClean="0"/>
              <a:t>4/2/2022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A6386-E94F-42B4-8697-52DD0EF8067D}" type="slidenum">
              <a:rPr lang="en-US" smtClean="0"/>
              <a:t>‹#›</a:t>
            </a:fld>
            <a:endParaRPr lang="en-US"/>
          </a:p>
        </p:txBody>
      </p:sp>
    </p:spTree>
    <p:extLst>
      <p:ext uri="{BB962C8B-B14F-4D97-AF65-F5344CB8AC3E}">
        <p14:creationId xmlns:p14="http://schemas.microsoft.com/office/powerpoint/2010/main" val="224457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659-9FD0-4308-9779-24E83492EF51}"/>
              </a:ext>
            </a:extLst>
          </p:cNvPr>
          <p:cNvSpPr>
            <a:spLocks noGrp="1"/>
          </p:cNvSpPr>
          <p:nvPr>
            <p:ph type="ctrTitle"/>
          </p:nvPr>
        </p:nvSpPr>
        <p:spPr/>
        <p:txBody>
          <a:bodyPr/>
          <a:lstStyle/>
          <a:p>
            <a:r>
              <a:rPr lang="en-US" dirty="0"/>
              <a:t>JAVA @11</a:t>
            </a:r>
          </a:p>
        </p:txBody>
      </p:sp>
      <p:sp>
        <p:nvSpPr>
          <p:cNvPr id="3" name="Subtitle 2">
            <a:extLst>
              <a:ext uri="{FF2B5EF4-FFF2-40B4-BE49-F238E27FC236}">
                <a16:creationId xmlns:a16="http://schemas.microsoft.com/office/drawing/2014/main" id="{118E729B-11CB-4807-BCB4-3E3B8E8A19F6}"/>
              </a:ext>
            </a:extLst>
          </p:cNvPr>
          <p:cNvSpPr>
            <a:spLocks noGrp="1"/>
          </p:cNvSpPr>
          <p:nvPr>
            <p:ph type="subTitle" idx="1"/>
          </p:nvPr>
        </p:nvSpPr>
        <p:spPr/>
        <p:txBody>
          <a:bodyPr/>
          <a:lstStyle/>
          <a:p>
            <a:r>
              <a:rPr lang="en-US" dirty="0"/>
              <a:t>Collection Framework</a:t>
            </a:r>
          </a:p>
        </p:txBody>
      </p:sp>
    </p:spTree>
    <p:extLst>
      <p:ext uri="{BB962C8B-B14F-4D97-AF65-F5344CB8AC3E}">
        <p14:creationId xmlns:p14="http://schemas.microsoft.com/office/powerpoint/2010/main" val="76389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C0D5-1230-49F3-A9CF-2D0165ABCE3A}"/>
              </a:ext>
            </a:extLst>
          </p:cNvPr>
          <p:cNvSpPr>
            <a:spLocks noGrp="1"/>
          </p:cNvSpPr>
          <p:nvPr>
            <p:ph type="title"/>
          </p:nvPr>
        </p:nvSpPr>
        <p:spPr/>
        <p:txBody>
          <a:bodyPr/>
          <a:lstStyle/>
          <a:p>
            <a:r>
              <a:rPr lang="en-US" dirty="0"/>
              <a:t>Collection Methods</a:t>
            </a:r>
          </a:p>
        </p:txBody>
      </p:sp>
      <p:graphicFrame>
        <p:nvGraphicFramePr>
          <p:cNvPr id="4" name="Content Placeholder 3">
            <a:extLst>
              <a:ext uri="{FF2B5EF4-FFF2-40B4-BE49-F238E27FC236}">
                <a16:creationId xmlns:a16="http://schemas.microsoft.com/office/drawing/2014/main" id="{FA761D8F-6729-463D-B8B1-17E8E05B4E10}"/>
              </a:ext>
            </a:extLst>
          </p:cNvPr>
          <p:cNvGraphicFramePr>
            <a:graphicFrameLocks noGrp="1"/>
          </p:cNvGraphicFramePr>
          <p:nvPr>
            <p:ph idx="1"/>
            <p:extLst>
              <p:ext uri="{D42A27DB-BD31-4B8C-83A1-F6EECF244321}">
                <p14:modId xmlns:p14="http://schemas.microsoft.com/office/powerpoint/2010/main" val="2942161478"/>
              </p:ext>
            </p:extLst>
          </p:nvPr>
        </p:nvGraphicFramePr>
        <p:xfrm>
          <a:off x="379826" y="1631850"/>
          <a:ext cx="8398414" cy="4313154"/>
        </p:xfrm>
        <a:graphic>
          <a:graphicData uri="http://schemas.openxmlformats.org/drawingml/2006/table">
            <a:tbl>
              <a:tblPr firstRow="1" bandRow="1">
                <a:tableStyleId>{8A107856-5554-42FB-B03E-39F5DBC370BA}</a:tableStyleId>
              </a:tblPr>
              <a:tblGrid>
                <a:gridCol w="3885387">
                  <a:extLst>
                    <a:ext uri="{9D8B030D-6E8A-4147-A177-3AD203B41FA5}">
                      <a16:colId xmlns:a16="http://schemas.microsoft.com/office/drawing/2014/main" val="2151164168"/>
                    </a:ext>
                  </a:extLst>
                </a:gridCol>
                <a:gridCol w="4513027">
                  <a:extLst>
                    <a:ext uri="{9D8B030D-6E8A-4147-A177-3AD203B41FA5}">
                      <a16:colId xmlns:a16="http://schemas.microsoft.com/office/drawing/2014/main" val="1522689294"/>
                    </a:ext>
                  </a:extLst>
                </a:gridCol>
              </a:tblGrid>
              <a:tr h="419217">
                <a:tc>
                  <a:txBody>
                    <a:bodyPr/>
                    <a:lstStyle/>
                    <a:p>
                      <a:pPr algn="ctr"/>
                      <a:r>
                        <a:rPr lang="en-US" dirty="0"/>
                        <a:t>Methods</a:t>
                      </a:r>
                    </a:p>
                  </a:txBody>
                  <a:tcPr anchor="ctr"/>
                </a:tc>
                <a:tc>
                  <a:txBody>
                    <a:bodyPr/>
                    <a:lstStyle/>
                    <a:p>
                      <a:pPr algn="ctr"/>
                      <a:r>
                        <a:rPr lang="en-US" dirty="0"/>
                        <a:t>Description</a:t>
                      </a:r>
                    </a:p>
                  </a:txBody>
                  <a:tcPr anchor="ctr"/>
                </a:tc>
                <a:extLst>
                  <a:ext uri="{0D108BD9-81ED-4DB2-BD59-A6C34878D82A}">
                    <a16:rowId xmlns:a16="http://schemas.microsoft.com/office/drawing/2014/main" val="3559485115"/>
                  </a:ext>
                </a:extLst>
              </a:tr>
              <a:tr h="419217">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a:solidFill>
                            <a:srgbClr val="000000"/>
                          </a:solidFill>
                          <a:effectLst/>
                          <a:latin typeface="verdana" panose="020B0604030504040204" pitchFamily="34" charset="0"/>
                        </a:rPr>
                        <a:t>add</a:t>
                      </a:r>
                      <a:r>
                        <a:rPr lang="en-US" sz="1400" b="0" i="0" dirty="0">
                          <a:solidFill>
                            <a:srgbClr val="000000"/>
                          </a:solidFill>
                          <a:effectLst/>
                          <a:latin typeface="verdana" panose="020B0604030504040204" pitchFamily="34" charset="0"/>
                        </a:rPr>
                        <a:t>(Object element)</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is used to insert an element in this collection.</a:t>
                      </a:r>
                    </a:p>
                  </a:txBody>
                  <a:tcPr marL="76200" marR="76200" marT="76200" marB="76200"/>
                </a:tc>
                <a:extLst>
                  <a:ext uri="{0D108BD9-81ED-4DB2-BD59-A6C34878D82A}">
                    <a16:rowId xmlns:a16="http://schemas.microsoft.com/office/drawing/2014/main" val="1411129237"/>
                  </a:ext>
                </a:extLst>
              </a:tr>
              <a:tr h="419217">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err="1">
                          <a:solidFill>
                            <a:srgbClr val="000000"/>
                          </a:solidFill>
                          <a:effectLst/>
                          <a:latin typeface="verdana" panose="020B0604030504040204" pitchFamily="34" charset="0"/>
                        </a:rPr>
                        <a:t>addAll</a:t>
                      </a:r>
                      <a:r>
                        <a:rPr lang="en-US" sz="1400" b="0" i="0" dirty="0">
                          <a:solidFill>
                            <a:srgbClr val="000000"/>
                          </a:solidFill>
                          <a:effectLst/>
                          <a:latin typeface="verdana" panose="020B0604030504040204" pitchFamily="34" charset="0"/>
                        </a:rPr>
                        <a:t>(Collection c)</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is used to insert the specified collection elements in the invoking collection.</a:t>
                      </a:r>
                    </a:p>
                  </a:txBody>
                  <a:tcPr marL="76200" marR="76200" marT="76200" marB="76200"/>
                </a:tc>
                <a:extLst>
                  <a:ext uri="{0D108BD9-81ED-4DB2-BD59-A6C34878D82A}">
                    <a16:rowId xmlns:a16="http://schemas.microsoft.com/office/drawing/2014/main" val="1976317173"/>
                  </a:ext>
                </a:extLst>
              </a:tr>
              <a:tr h="419217">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a:solidFill>
                            <a:srgbClr val="000000"/>
                          </a:solidFill>
                          <a:effectLst/>
                          <a:latin typeface="verdana" panose="020B0604030504040204" pitchFamily="34" charset="0"/>
                        </a:rPr>
                        <a:t>remove</a:t>
                      </a:r>
                      <a:r>
                        <a:rPr lang="en-US" sz="1400" b="0" i="0" dirty="0">
                          <a:solidFill>
                            <a:srgbClr val="000000"/>
                          </a:solidFill>
                          <a:effectLst/>
                          <a:latin typeface="verdana" panose="020B0604030504040204" pitchFamily="34" charset="0"/>
                        </a:rPr>
                        <a:t>(Object element)</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is used to delete an element from this collection.</a:t>
                      </a:r>
                    </a:p>
                  </a:txBody>
                  <a:tcPr marL="76200" marR="76200" marT="76200" marB="76200"/>
                </a:tc>
                <a:extLst>
                  <a:ext uri="{0D108BD9-81ED-4DB2-BD59-A6C34878D82A}">
                    <a16:rowId xmlns:a16="http://schemas.microsoft.com/office/drawing/2014/main" val="4283828777"/>
                  </a:ext>
                </a:extLst>
              </a:tr>
              <a:tr h="419217">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err="1">
                          <a:solidFill>
                            <a:srgbClr val="000000"/>
                          </a:solidFill>
                          <a:effectLst/>
                          <a:latin typeface="verdana" panose="020B0604030504040204" pitchFamily="34" charset="0"/>
                        </a:rPr>
                        <a:t>removeAll</a:t>
                      </a:r>
                      <a:r>
                        <a:rPr lang="en-US" sz="1400" b="0" i="0" dirty="0">
                          <a:solidFill>
                            <a:srgbClr val="000000"/>
                          </a:solidFill>
                          <a:effectLst/>
                          <a:latin typeface="verdana" panose="020B0604030504040204" pitchFamily="34" charset="0"/>
                        </a:rPr>
                        <a:t>(Collection c)</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is used to delete all the elements of specified collection from the invoking collection.</a:t>
                      </a:r>
                    </a:p>
                  </a:txBody>
                  <a:tcPr marL="76200" marR="76200" marT="76200" marB="76200"/>
                </a:tc>
                <a:extLst>
                  <a:ext uri="{0D108BD9-81ED-4DB2-BD59-A6C34878D82A}">
                    <a16:rowId xmlns:a16="http://schemas.microsoft.com/office/drawing/2014/main" val="1924085835"/>
                  </a:ext>
                </a:extLst>
              </a:tr>
              <a:tr h="419217">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err="1">
                          <a:solidFill>
                            <a:srgbClr val="000000"/>
                          </a:solidFill>
                          <a:effectLst/>
                          <a:latin typeface="verdana" panose="020B0604030504040204" pitchFamily="34" charset="0"/>
                        </a:rPr>
                        <a:t>retainAll</a:t>
                      </a:r>
                      <a:r>
                        <a:rPr lang="en-US" sz="1400" b="0" i="0" dirty="0">
                          <a:solidFill>
                            <a:srgbClr val="000000"/>
                          </a:solidFill>
                          <a:effectLst/>
                          <a:latin typeface="verdana" panose="020B0604030504040204" pitchFamily="34" charset="0"/>
                        </a:rPr>
                        <a:t>(Collection c)</a:t>
                      </a:r>
                    </a:p>
                  </a:txBody>
                  <a:tcPr marL="76200" marR="76200" marT="76200" marB="76200"/>
                </a:tc>
                <a:tc>
                  <a:txBody>
                    <a:bodyPr/>
                    <a:lstStyle/>
                    <a:p>
                      <a:pPr algn="l" fontAlgn="t"/>
                      <a:r>
                        <a:rPr lang="en-US" sz="1400" b="0" i="0" dirty="0">
                          <a:solidFill>
                            <a:srgbClr val="000000"/>
                          </a:solidFill>
                          <a:effectLst/>
                          <a:latin typeface="verdana" panose="020B0604030504040204" pitchFamily="34" charset="0"/>
                        </a:rPr>
                        <a:t>is used to delete all the elements of invoking collection except the specified collection.</a:t>
                      </a:r>
                    </a:p>
                  </a:txBody>
                  <a:tcPr marL="76200" marR="76200" marT="76200" marB="76200"/>
                </a:tc>
                <a:extLst>
                  <a:ext uri="{0D108BD9-81ED-4DB2-BD59-A6C34878D82A}">
                    <a16:rowId xmlns:a16="http://schemas.microsoft.com/office/drawing/2014/main" val="4211926637"/>
                  </a:ext>
                </a:extLst>
              </a:tr>
              <a:tr h="419217">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int</a:t>
                      </a:r>
                      <a:r>
                        <a:rPr lang="en-US" sz="1400" b="0" i="0" dirty="0">
                          <a:solidFill>
                            <a:srgbClr val="000000"/>
                          </a:solidFill>
                          <a:effectLst/>
                          <a:latin typeface="verdana" panose="020B0604030504040204" pitchFamily="34" charset="0"/>
                        </a:rPr>
                        <a:t> </a:t>
                      </a:r>
                      <a:r>
                        <a:rPr lang="en-US" sz="1400" b="1" i="0" dirty="0">
                          <a:solidFill>
                            <a:srgbClr val="000000"/>
                          </a:solidFill>
                          <a:effectLst/>
                          <a:latin typeface="verdana" panose="020B0604030504040204" pitchFamily="34" charset="0"/>
                        </a:rPr>
                        <a:t>size</a:t>
                      </a:r>
                      <a:r>
                        <a:rPr lang="en-US" sz="1400" b="0" i="0" dirty="0">
                          <a:solidFill>
                            <a:srgbClr val="000000"/>
                          </a:solidFill>
                          <a:effectLst/>
                          <a:latin typeface="verdana" panose="020B0604030504040204" pitchFamily="34" charset="0"/>
                        </a:rPr>
                        <a:t>()</a:t>
                      </a:r>
                    </a:p>
                  </a:txBody>
                  <a:tcPr marL="76200" marR="76200" marT="76200" marB="76200"/>
                </a:tc>
                <a:tc>
                  <a:txBody>
                    <a:bodyPr/>
                    <a:lstStyle/>
                    <a:p>
                      <a:pPr algn="l" fontAlgn="t"/>
                      <a:r>
                        <a:rPr lang="en-US" sz="1400" b="0" i="0" dirty="0">
                          <a:solidFill>
                            <a:srgbClr val="000000"/>
                          </a:solidFill>
                          <a:effectLst/>
                          <a:latin typeface="verdana" panose="020B0604030504040204" pitchFamily="34" charset="0"/>
                        </a:rPr>
                        <a:t>return the total number of elements in the collection.</a:t>
                      </a:r>
                    </a:p>
                  </a:txBody>
                  <a:tcPr marL="76200" marR="76200" marT="76200" marB="76200"/>
                </a:tc>
                <a:extLst>
                  <a:ext uri="{0D108BD9-81ED-4DB2-BD59-A6C34878D82A}">
                    <a16:rowId xmlns:a16="http://schemas.microsoft.com/office/drawing/2014/main" val="3662965948"/>
                  </a:ext>
                </a:extLst>
              </a:tr>
              <a:tr h="419217">
                <a:tc>
                  <a:txBody>
                    <a:bodyPr/>
                    <a:lstStyle/>
                    <a:p>
                      <a:pPr algn="l" fontAlgn="t"/>
                      <a:r>
                        <a:rPr lang="en-US" sz="1400" b="0" i="0" dirty="0">
                          <a:solidFill>
                            <a:srgbClr val="000000"/>
                          </a:solidFill>
                          <a:effectLst/>
                          <a:latin typeface="verdana" panose="020B0604030504040204" pitchFamily="34" charset="0"/>
                        </a:rPr>
                        <a:t>public void </a:t>
                      </a:r>
                      <a:r>
                        <a:rPr lang="en-US" sz="1400" b="1" i="0" dirty="0">
                          <a:solidFill>
                            <a:srgbClr val="000000"/>
                          </a:solidFill>
                          <a:effectLst/>
                          <a:latin typeface="verdana" panose="020B0604030504040204" pitchFamily="34" charset="0"/>
                        </a:rPr>
                        <a:t>clear</a:t>
                      </a:r>
                      <a:r>
                        <a:rPr lang="en-US" sz="1400" b="0" i="0" dirty="0">
                          <a:solidFill>
                            <a:srgbClr val="000000"/>
                          </a:solidFill>
                          <a:effectLst/>
                          <a:latin typeface="verdana" panose="020B0604030504040204" pitchFamily="34" charset="0"/>
                        </a:rPr>
                        <a:t>()</a:t>
                      </a:r>
                    </a:p>
                  </a:txBody>
                  <a:tcPr marL="76200" marR="76200" marT="76200" marB="76200"/>
                </a:tc>
                <a:tc>
                  <a:txBody>
                    <a:bodyPr/>
                    <a:lstStyle/>
                    <a:p>
                      <a:pPr algn="l" fontAlgn="t"/>
                      <a:r>
                        <a:rPr lang="en-US" sz="1400" b="0" i="0" dirty="0">
                          <a:solidFill>
                            <a:srgbClr val="000000"/>
                          </a:solidFill>
                          <a:effectLst/>
                          <a:latin typeface="verdana" panose="020B0604030504040204" pitchFamily="34" charset="0"/>
                        </a:rPr>
                        <a:t>removes the total no of element from the collection.</a:t>
                      </a:r>
                    </a:p>
                  </a:txBody>
                  <a:tcPr marL="76200" marR="76200" marT="76200" marB="76200"/>
                </a:tc>
                <a:extLst>
                  <a:ext uri="{0D108BD9-81ED-4DB2-BD59-A6C34878D82A}">
                    <a16:rowId xmlns:a16="http://schemas.microsoft.com/office/drawing/2014/main" val="2999211489"/>
                  </a:ext>
                </a:extLst>
              </a:tr>
            </a:tbl>
          </a:graphicData>
        </a:graphic>
      </p:graphicFrame>
    </p:spTree>
    <p:extLst>
      <p:ext uri="{BB962C8B-B14F-4D97-AF65-F5344CB8AC3E}">
        <p14:creationId xmlns:p14="http://schemas.microsoft.com/office/powerpoint/2010/main" val="210746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9B6D-0457-4EA5-A299-241A7787B5C7}"/>
              </a:ext>
            </a:extLst>
          </p:cNvPr>
          <p:cNvSpPr>
            <a:spLocks noGrp="1"/>
          </p:cNvSpPr>
          <p:nvPr>
            <p:ph type="title"/>
          </p:nvPr>
        </p:nvSpPr>
        <p:spPr/>
        <p:txBody>
          <a:bodyPr/>
          <a:lstStyle/>
          <a:p>
            <a:r>
              <a:rPr lang="en-US" dirty="0"/>
              <a:t>Collection Methods</a:t>
            </a:r>
          </a:p>
        </p:txBody>
      </p:sp>
      <p:graphicFrame>
        <p:nvGraphicFramePr>
          <p:cNvPr id="7" name="Content Placeholder 3">
            <a:extLst>
              <a:ext uri="{FF2B5EF4-FFF2-40B4-BE49-F238E27FC236}">
                <a16:creationId xmlns:a16="http://schemas.microsoft.com/office/drawing/2014/main" id="{0983ADF7-188A-4789-9289-677AE941D03F}"/>
              </a:ext>
            </a:extLst>
          </p:cNvPr>
          <p:cNvGraphicFramePr>
            <a:graphicFrameLocks noGrp="1"/>
          </p:cNvGraphicFramePr>
          <p:nvPr>
            <p:ph idx="1"/>
            <p:extLst>
              <p:ext uri="{D42A27DB-BD31-4B8C-83A1-F6EECF244321}">
                <p14:modId xmlns:p14="http://schemas.microsoft.com/office/powerpoint/2010/main" val="1548712550"/>
              </p:ext>
            </p:extLst>
          </p:nvPr>
        </p:nvGraphicFramePr>
        <p:xfrm>
          <a:off x="309489" y="1631850"/>
          <a:ext cx="8468751" cy="4276580"/>
        </p:xfrm>
        <a:graphic>
          <a:graphicData uri="http://schemas.openxmlformats.org/drawingml/2006/table">
            <a:tbl>
              <a:tblPr firstRow="1" bandRow="1">
                <a:tableStyleId>{8A107856-5554-42FB-B03E-39F5DBC370BA}</a:tableStyleId>
              </a:tblPr>
              <a:tblGrid>
                <a:gridCol w="3854548">
                  <a:extLst>
                    <a:ext uri="{9D8B030D-6E8A-4147-A177-3AD203B41FA5}">
                      <a16:colId xmlns:a16="http://schemas.microsoft.com/office/drawing/2014/main" val="2151164168"/>
                    </a:ext>
                  </a:extLst>
                </a:gridCol>
                <a:gridCol w="4614203">
                  <a:extLst>
                    <a:ext uri="{9D8B030D-6E8A-4147-A177-3AD203B41FA5}">
                      <a16:colId xmlns:a16="http://schemas.microsoft.com/office/drawing/2014/main" val="1522689294"/>
                    </a:ext>
                  </a:extLst>
                </a:gridCol>
              </a:tblGrid>
              <a:tr h="467677">
                <a:tc>
                  <a:txBody>
                    <a:bodyPr/>
                    <a:lstStyle/>
                    <a:p>
                      <a:pPr algn="ctr"/>
                      <a:r>
                        <a:rPr lang="en-US" dirty="0"/>
                        <a:t>Methods</a:t>
                      </a:r>
                    </a:p>
                  </a:txBody>
                  <a:tcPr anchor="ctr"/>
                </a:tc>
                <a:tc>
                  <a:txBody>
                    <a:bodyPr/>
                    <a:lstStyle/>
                    <a:p>
                      <a:pPr algn="ctr"/>
                      <a:r>
                        <a:rPr lang="en-US" dirty="0"/>
                        <a:t>Description</a:t>
                      </a:r>
                    </a:p>
                  </a:txBody>
                  <a:tcPr anchor="ctr"/>
                </a:tc>
                <a:extLst>
                  <a:ext uri="{0D108BD9-81ED-4DB2-BD59-A6C34878D82A}">
                    <a16:rowId xmlns:a16="http://schemas.microsoft.com/office/drawing/2014/main" val="3559485115"/>
                  </a:ext>
                </a:extLst>
              </a:tr>
              <a:tr h="646065">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a:solidFill>
                            <a:srgbClr val="000000"/>
                          </a:solidFill>
                          <a:effectLst/>
                          <a:latin typeface="verdana" panose="020B0604030504040204" pitchFamily="34" charset="0"/>
                        </a:rPr>
                        <a:t>contains</a:t>
                      </a:r>
                      <a:r>
                        <a:rPr lang="en-US" sz="1400" b="0" i="0" dirty="0">
                          <a:solidFill>
                            <a:srgbClr val="000000"/>
                          </a:solidFill>
                          <a:effectLst/>
                          <a:latin typeface="verdana" panose="020B0604030504040204" pitchFamily="34" charset="0"/>
                        </a:rPr>
                        <a:t>(Object element)</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is used to search an element.</a:t>
                      </a:r>
                    </a:p>
                  </a:txBody>
                  <a:tcPr marL="76200" marR="76200" marT="76200" marB="76200"/>
                </a:tc>
                <a:extLst>
                  <a:ext uri="{0D108BD9-81ED-4DB2-BD59-A6C34878D82A}">
                    <a16:rowId xmlns:a16="http://schemas.microsoft.com/office/drawing/2014/main" val="1411129237"/>
                  </a:ext>
                </a:extLst>
              </a:tr>
              <a:tr h="646065">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err="1">
                          <a:solidFill>
                            <a:srgbClr val="000000"/>
                          </a:solidFill>
                          <a:effectLst/>
                          <a:latin typeface="verdana" panose="020B0604030504040204" pitchFamily="34" charset="0"/>
                        </a:rPr>
                        <a:t>containsAll</a:t>
                      </a:r>
                      <a:r>
                        <a:rPr lang="en-US" sz="1400" b="0" i="0" dirty="0">
                          <a:solidFill>
                            <a:srgbClr val="000000"/>
                          </a:solidFill>
                          <a:effectLst/>
                          <a:latin typeface="verdana" panose="020B0604030504040204" pitchFamily="34" charset="0"/>
                        </a:rPr>
                        <a:t>(Collection c)</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is used to search the specified collection in this collection.</a:t>
                      </a:r>
                    </a:p>
                  </a:txBody>
                  <a:tcPr marL="76200" marR="76200" marT="76200" marB="76200"/>
                </a:tc>
                <a:extLst>
                  <a:ext uri="{0D108BD9-81ED-4DB2-BD59-A6C34878D82A}">
                    <a16:rowId xmlns:a16="http://schemas.microsoft.com/office/drawing/2014/main" val="1976317173"/>
                  </a:ext>
                </a:extLst>
              </a:tr>
              <a:tr h="467677">
                <a:tc>
                  <a:txBody>
                    <a:bodyPr/>
                    <a:lstStyle/>
                    <a:p>
                      <a:pPr algn="l" fontAlgn="t"/>
                      <a:r>
                        <a:rPr lang="en-US" sz="1400" b="0" i="0" dirty="0">
                          <a:solidFill>
                            <a:srgbClr val="000000"/>
                          </a:solidFill>
                          <a:effectLst/>
                          <a:latin typeface="verdana" panose="020B0604030504040204" pitchFamily="34" charset="0"/>
                        </a:rPr>
                        <a:t>public Iterator </a:t>
                      </a:r>
                      <a:r>
                        <a:rPr lang="en-US" sz="1400" b="1" i="0" dirty="0">
                          <a:solidFill>
                            <a:srgbClr val="000000"/>
                          </a:solidFill>
                          <a:effectLst/>
                          <a:latin typeface="verdana" panose="020B0604030504040204" pitchFamily="34" charset="0"/>
                        </a:rPr>
                        <a:t>iterator</a:t>
                      </a:r>
                      <a:r>
                        <a:rPr lang="en-US" sz="1400" b="0" i="0" dirty="0">
                          <a:solidFill>
                            <a:srgbClr val="000000"/>
                          </a:solidFill>
                          <a:effectLst/>
                          <a:latin typeface="verdana" panose="020B0604030504040204" pitchFamily="34" charset="0"/>
                        </a:rPr>
                        <a:t>()</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returns an iterator.</a:t>
                      </a:r>
                    </a:p>
                  </a:txBody>
                  <a:tcPr marL="76200" marR="76200" marT="76200" marB="76200"/>
                </a:tc>
                <a:extLst>
                  <a:ext uri="{0D108BD9-81ED-4DB2-BD59-A6C34878D82A}">
                    <a16:rowId xmlns:a16="http://schemas.microsoft.com/office/drawing/2014/main" val="4283828777"/>
                  </a:ext>
                </a:extLst>
              </a:tr>
              <a:tr h="467677">
                <a:tc>
                  <a:txBody>
                    <a:bodyPr/>
                    <a:lstStyle/>
                    <a:p>
                      <a:pPr algn="l" fontAlgn="t"/>
                      <a:r>
                        <a:rPr lang="en-US" sz="1400" b="0" i="0" dirty="0">
                          <a:solidFill>
                            <a:srgbClr val="000000"/>
                          </a:solidFill>
                          <a:effectLst/>
                          <a:latin typeface="verdana" panose="020B0604030504040204" pitchFamily="34" charset="0"/>
                        </a:rPr>
                        <a:t>public Object[] </a:t>
                      </a:r>
                      <a:r>
                        <a:rPr lang="en-US" sz="1400" b="1" i="0" dirty="0" err="1">
                          <a:solidFill>
                            <a:srgbClr val="000000"/>
                          </a:solidFill>
                          <a:effectLst/>
                          <a:latin typeface="verdana" panose="020B0604030504040204" pitchFamily="34" charset="0"/>
                        </a:rPr>
                        <a:t>toArray</a:t>
                      </a:r>
                      <a:r>
                        <a:rPr lang="en-US" sz="1400" b="0" i="0" dirty="0">
                          <a:solidFill>
                            <a:srgbClr val="000000"/>
                          </a:solidFill>
                          <a:effectLst/>
                          <a:latin typeface="verdana" panose="020B0604030504040204" pitchFamily="34" charset="0"/>
                        </a:rPr>
                        <a:t>()</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converts collection into array.</a:t>
                      </a:r>
                    </a:p>
                  </a:txBody>
                  <a:tcPr marL="76200" marR="76200" marT="76200" marB="76200"/>
                </a:tc>
                <a:extLst>
                  <a:ext uri="{0D108BD9-81ED-4DB2-BD59-A6C34878D82A}">
                    <a16:rowId xmlns:a16="http://schemas.microsoft.com/office/drawing/2014/main" val="1924085835"/>
                  </a:ext>
                </a:extLst>
              </a:tr>
              <a:tr h="467677">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err="1">
                          <a:solidFill>
                            <a:srgbClr val="000000"/>
                          </a:solidFill>
                          <a:effectLst/>
                          <a:latin typeface="verdana" panose="020B0604030504040204" pitchFamily="34" charset="0"/>
                        </a:rPr>
                        <a:t>isEmpty</a:t>
                      </a:r>
                      <a:r>
                        <a:rPr lang="en-US" sz="1400" b="0" i="0" dirty="0">
                          <a:solidFill>
                            <a:srgbClr val="000000"/>
                          </a:solidFill>
                          <a:effectLst/>
                          <a:latin typeface="verdana" panose="020B0604030504040204" pitchFamily="34" charset="0"/>
                        </a:rPr>
                        <a:t>()</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checks if collection is empty.</a:t>
                      </a:r>
                    </a:p>
                  </a:txBody>
                  <a:tcPr marL="76200" marR="76200" marT="76200" marB="76200"/>
                </a:tc>
                <a:extLst>
                  <a:ext uri="{0D108BD9-81ED-4DB2-BD59-A6C34878D82A}">
                    <a16:rowId xmlns:a16="http://schemas.microsoft.com/office/drawing/2014/main" val="4211926637"/>
                  </a:ext>
                </a:extLst>
              </a:tr>
              <a:tr h="467677">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a:solidFill>
                            <a:srgbClr val="000000"/>
                          </a:solidFill>
                          <a:effectLst/>
                          <a:latin typeface="verdana" panose="020B0604030504040204" pitchFamily="34" charset="0"/>
                        </a:rPr>
                        <a:t>equals</a:t>
                      </a:r>
                      <a:r>
                        <a:rPr lang="en-US" sz="1400" b="0" i="0" dirty="0">
                          <a:solidFill>
                            <a:srgbClr val="000000"/>
                          </a:solidFill>
                          <a:effectLst/>
                          <a:latin typeface="verdana" panose="020B0604030504040204" pitchFamily="34" charset="0"/>
                        </a:rPr>
                        <a:t>(Object element)</a:t>
                      </a:r>
                    </a:p>
                  </a:txBody>
                  <a:tcPr marL="76200" marR="76200" marT="76200" marB="76200"/>
                </a:tc>
                <a:tc>
                  <a:txBody>
                    <a:bodyPr/>
                    <a:lstStyle/>
                    <a:p>
                      <a:pPr algn="l" fontAlgn="t"/>
                      <a:r>
                        <a:rPr lang="en-US" sz="1400" b="0" i="0">
                          <a:solidFill>
                            <a:srgbClr val="000000"/>
                          </a:solidFill>
                          <a:effectLst/>
                          <a:latin typeface="verdana" panose="020B0604030504040204" pitchFamily="34" charset="0"/>
                        </a:rPr>
                        <a:t>matches two collection.</a:t>
                      </a:r>
                    </a:p>
                  </a:txBody>
                  <a:tcPr marL="76200" marR="76200" marT="76200" marB="76200"/>
                </a:tc>
                <a:extLst>
                  <a:ext uri="{0D108BD9-81ED-4DB2-BD59-A6C34878D82A}">
                    <a16:rowId xmlns:a16="http://schemas.microsoft.com/office/drawing/2014/main" val="3662965948"/>
                  </a:ext>
                </a:extLst>
              </a:tr>
              <a:tr h="646065">
                <a:tc>
                  <a:txBody>
                    <a:bodyPr/>
                    <a:lstStyle/>
                    <a:p>
                      <a:pPr algn="l" fontAlgn="t"/>
                      <a:r>
                        <a:rPr lang="en-US" sz="1400" b="0" i="0" dirty="0">
                          <a:solidFill>
                            <a:srgbClr val="000000"/>
                          </a:solidFill>
                          <a:effectLst/>
                          <a:latin typeface="verdana" panose="020B0604030504040204" pitchFamily="34" charset="0"/>
                        </a:rPr>
                        <a:t>public </a:t>
                      </a:r>
                      <a:r>
                        <a:rPr lang="en-US" sz="1400" b="0" i="0" dirty="0" err="1">
                          <a:solidFill>
                            <a:srgbClr val="000000"/>
                          </a:solidFill>
                          <a:effectLst/>
                          <a:latin typeface="verdana" panose="020B0604030504040204" pitchFamily="34" charset="0"/>
                        </a:rPr>
                        <a:t>int</a:t>
                      </a:r>
                      <a:r>
                        <a:rPr lang="en-US" sz="1400" b="0" i="0" dirty="0">
                          <a:solidFill>
                            <a:srgbClr val="000000"/>
                          </a:solidFill>
                          <a:effectLst/>
                          <a:latin typeface="verdana" panose="020B0604030504040204" pitchFamily="34" charset="0"/>
                        </a:rPr>
                        <a:t> </a:t>
                      </a:r>
                      <a:r>
                        <a:rPr lang="en-US" sz="1400" b="1" i="0" dirty="0" err="1">
                          <a:solidFill>
                            <a:srgbClr val="000000"/>
                          </a:solidFill>
                          <a:effectLst/>
                          <a:latin typeface="verdana" panose="020B0604030504040204" pitchFamily="34" charset="0"/>
                        </a:rPr>
                        <a:t>hashCode</a:t>
                      </a:r>
                      <a:r>
                        <a:rPr lang="en-US" sz="1400" b="0" i="0" dirty="0">
                          <a:solidFill>
                            <a:srgbClr val="000000"/>
                          </a:solidFill>
                          <a:effectLst/>
                          <a:latin typeface="verdana" panose="020B0604030504040204" pitchFamily="34" charset="0"/>
                        </a:rPr>
                        <a:t>()</a:t>
                      </a:r>
                    </a:p>
                  </a:txBody>
                  <a:tcPr marL="76200" marR="76200" marT="76200" marB="76200"/>
                </a:tc>
                <a:tc>
                  <a:txBody>
                    <a:bodyPr/>
                    <a:lstStyle/>
                    <a:p>
                      <a:pPr algn="l" fontAlgn="t"/>
                      <a:r>
                        <a:rPr lang="en-US" sz="1400" b="0" i="0" dirty="0">
                          <a:solidFill>
                            <a:srgbClr val="000000"/>
                          </a:solidFill>
                          <a:effectLst/>
                          <a:latin typeface="verdana" panose="020B0604030504040204" pitchFamily="34" charset="0"/>
                        </a:rPr>
                        <a:t>returns the </a:t>
                      </a:r>
                      <a:r>
                        <a:rPr lang="en-US" sz="1400" b="0" i="0" dirty="0" err="1">
                          <a:solidFill>
                            <a:srgbClr val="000000"/>
                          </a:solidFill>
                          <a:effectLst/>
                          <a:latin typeface="verdana" panose="020B0604030504040204" pitchFamily="34" charset="0"/>
                        </a:rPr>
                        <a:t>hashcode</a:t>
                      </a:r>
                      <a:r>
                        <a:rPr lang="en-US" sz="1400" b="0" i="0" dirty="0">
                          <a:solidFill>
                            <a:srgbClr val="000000"/>
                          </a:solidFill>
                          <a:effectLst/>
                          <a:latin typeface="verdana" panose="020B0604030504040204" pitchFamily="34" charset="0"/>
                        </a:rPr>
                        <a:t> number for collection.</a:t>
                      </a:r>
                    </a:p>
                  </a:txBody>
                  <a:tcPr marL="76200" marR="76200" marT="76200" marB="76200"/>
                </a:tc>
                <a:extLst>
                  <a:ext uri="{0D108BD9-81ED-4DB2-BD59-A6C34878D82A}">
                    <a16:rowId xmlns:a16="http://schemas.microsoft.com/office/drawing/2014/main" val="2999211489"/>
                  </a:ext>
                </a:extLst>
              </a:tr>
            </a:tbl>
          </a:graphicData>
        </a:graphic>
      </p:graphicFrame>
    </p:spTree>
    <p:extLst>
      <p:ext uri="{BB962C8B-B14F-4D97-AF65-F5344CB8AC3E}">
        <p14:creationId xmlns:p14="http://schemas.microsoft.com/office/powerpoint/2010/main" val="286755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36-29CF-48D1-972F-DB4DCDF7D3A6}"/>
              </a:ext>
            </a:extLst>
          </p:cNvPr>
          <p:cNvSpPr>
            <a:spLocks noGrp="1"/>
          </p:cNvSpPr>
          <p:nvPr>
            <p:ph type="title"/>
          </p:nvPr>
        </p:nvSpPr>
        <p:spPr/>
        <p:txBody>
          <a:bodyPr/>
          <a:lstStyle/>
          <a:p>
            <a:r>
              <a:rPr lang="en-US" dirty="0"/>
              <a:t>List Interface</a:t>
            </a:r>
          </a:p>
        </p:txBody>
      </p:sp>
      <p:sp>
        <p:nvSpPr>
          <p:cNvPr id="3" name="Content Placeholder 2">
            <a:extLst>
              <a:ext uri="{FF2B5EF4-FFF2-40B4-BE49-F238E27FC236}">
                <a16:creationId xmlns:a16="http://schemas.microsoft.com/office/drawing/2014/main" id="{AF0FA273-FA2D-4D29-94A5-CC3C248CE889}"/>
              </a:ext>
            </a:extLst>
          </p:cNvPr>
          <p:cNvSpPr>
            <a:spLocks noGrp="1"/>
          </p:cNvSpPr>
          <p:nvPr>
            <p:ph idx="1"/>
          </p:nvPr>
        </p:nvSpPr>
        <p:spPr/>
        <p:txBody>
          <a:bodyPr>
            <a:normAutofit fontScale="92500" lnSpcReduction="10000"/>
          </a:bodyPr>
          <a:lstStyle/>
          <a:p>
            <a:pPr marL="0" indent="0">
              <a:lnSpc>
                <a:spcPct val="150000"/>
              </a:lnSpc>
              <a:buNone/>
            </a:pPr>
            <a:r>
              <a:rPr lang="en-US" altLang="en-US" sz="2000" b="1" dirty="0">
                <a:solidFill>
                  <a:srgbClr val="000000"/>
                </a:solidFill>
                <a:ea typeface="Calibri" panose="020F0502020204030204" pitchFamily="34" charset="0"/>
                <a:cs typeface="Calibri" panose="020F0502020204030204" pitchFamily="34" charset="0"/>
              </a:rPr>
              <a:t>Used for storing the elements in a ordered way.</a:t>
            </a:r>
          </a:p>
          <a:p>
            <a:pPr>
              <a:lnSpc>
                <a:spcPct val="150000"/>
              </a:lnSpc>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Supports duplicate entries.</a:t>
            </a:r>
          </a:p>
          <a:p>
            <a:pPr>
              <a:lnSpc>
                <a:spcPct val="150000"/>
              </a:lnSpc>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Supports index based additions and retrieval of items.</a:t>
            </a:r>
          </a:p>
          <a:p>
            <a:pPr marL="0" indent="0">
              <a:lnSpc>
                <a:spcPct val="150000"/>
              </a:lnSpc>
              <a:buNone/>
            </a:pPr>
            <a:endParaRPr lang="en-US" altLang="en-US" sz="2000" dirty="0">
              <a:solidFill>
                <a:srgbClr val="000000"/>
              </a:solidFill>
              <a:ea typeface="Calibri" panose="020F0502020204030204" pitchFamily="34" charset="0"/>
              <a:cs typeface="Calibri" panose="020F0502020204030204" pitchFamily="34" charset="0"/>
            </a:endParaRPr>
          </a:p>
          <a:p>
            <a:pPr marL="0" indent="0">
              <a:lnSpc>
                <a:spcPct val="150000"/>
              </a:lnSpc>
              <a:buNone/>
            </a:pPr>
            <a:r>
              <a:rPr lang="en-US" altLang="en-US" sz="2000" b="1" dirty="0">
                <a:solidFill>
                  <a:srgbClr val="000000"/>
                </a:solidFill>
                <a:ea typeface="Calibri" panose="020F0502020204030204" pitchFamily="34" charset="0"/>
                <a:cs typeface="Calibri" panose="020F0502020204030204" pitchFamily="34" charset="0"/>
              </a:rPr>
              <a:t>List implementations:</a:t>
            </a:r>
          </a:p>
          <a:p>
            <a:pPr>
              <a:lnSpc>
                <a:spcPct val="150000"/>
              </a:lnSpc>
              <a:buFont typeface="Calibri" panose="020F0502020204030204" pitchFamily="34" charset="0"/>
              <a:buAutoNum type="arabicPeriod"/>
            </a:pPr>
            <a:r>
              <a:rPr lang="en-US" altLang="en-US" sz="2000" dirty="0">
                <a:solidFill>
                  <a:srgbClr val="000000"/>
                </a:solidFill>
                <a:ea typeface="Calibri" panose="020F0502020204030204" pitchFamily="34" charset="0"/>
                <a:cs typeface="Calibri" panose="020F0502020204030204" pitchFamily="34" charset="0"/>
              </a:rPr>
              <a:t>Vector</a:t>
            </a:r>
          </a:p>
          <a:p>
            <a:pPr>
              <a:lnSpc>
                <a:spcPct val="150000"/>
              </a:lnSpc>
              <a:buFont typeface="Calibri" panose="020F0502020204030204" pitchFamily="34" charset="0"/>
              <a:buAutoNum type="arabicPeriod"/>
            </a:pPr>
            <a:r>
              <a:rPr lang="en-US" altLang="en-US" sz="2000" dirty="0">
                <a:solidFill>
                  <a:srgbClr val="000000"/>
                </a:solidFill>
                <a:ea typeface="Calibri" panose="020F0502020204030204" pitchFamily="34" charset="0"/>
                <a:cs typeface="Calibri" panose="020F0502020204030204" pitchFamily="34" charset="0"/>
              </a:rPr>
              <a:t>ArrayList</a:t>
            </a:r>
          </a:p>
          <a:p>
            <a:pPr>
              <a:lnSpc>
                <a:spcPct val="150000"/>
              </a:lnSpc>
              <a:buFont typeface="Calibri" panose="020F0502020204030204" pitchFamily="34" charset="0"/>
              <a:buAutoNum type="arabicPeriod"/>
            </a:pPr>
            <a:r>
              <a:rPr lang="en-US" altLang="en-US" sz="2000" dirty="0" err="1">
                <a:solidFill>
                  <a:srgbClr val="000000"/>
                </a:solidFill>
                <a:ea typeface="Calibri" panose="020F0502020204030204" pitchFamily="34" charset="0"/>
                <a:cs typeface="Calibri" panose="020F0502020204030204" pitchFamily="34" charset="0"/>
              </a:rPr>
              <a:t>LinkedList</a:t>
            </a:r>
            <a:endParaRPr lang="en-US" altLang="en-US" sz="2000" dirty="0">
              <a:solidFill>
                <a:srgbClr val="000000"/>
              </a:solidFill>
              <a:ea typeface="Calibri" panose="020F0502020204030204" pitchFamily="34" charset="0"/>
              <a:cs typeface="Calibri" panose="020F0502020204030204" pitchFamily="34" charset="0"/>
            </a:endParaRPr>
          </a:p>
          <a:p>
            <a:endParaRPr lang="en-US" sz="2000" dirty="0"/>
          </a:p>
        </p:txBody>
      </p:sp>
      <p:sp>
        <p:nvSpPr>
          <p:cNvPr id="4" name="TextBox 5">
            <a:extLst>
              <a:ext uri="{FF2B5EF4-FFF2-40B4-BE49-F238E27FC236}">
                <a16:creationId xmlns:a16="http://schemas.microsoft.com/office/drawing/2014/main" id="{5FDB31B3-5027-4279-8C90-1EA445CC2D69}"/>
              </a:ext>
            </a:extLst>
          </p:cNvPr>
          <p:cNvSpPr>
            <a:spLocks noChangeArrowheads="1"/>
          </p:cNvSpPr>
          <p:nvPr/>
        </p:nvSpPr>
        <p:spPr bwMode="auto">
          <a:xfrm>
            <a:off x="457201" y="3244334"/>
            <a:ext cx="8229598" cy="40011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pPr algn="ctr"/>
            <a:r>
              <a:rPr lang="en-US" sz="2000" b="1" dirty="0">
                <a:solidFill>
                  <a:srgbClr val="002060"/>
                </a:solidFill>
              </a:rPr>
              <a:t>public</a:t>
            </a:r>
            <a:r>
              <a:rPr lang="en-US" sz="2000" dirty="0"/>
              <a:t> </a:t>
            </a:r>
            <a:r>
              <a:rPr lang="en-US" sz="2000" b="1" dirty="0">
                <a:solidFill>
                  <a:srgbClr val="002060"/>
                </a:solidFill>
              </a:rPr>
              <a:t>interface</a:t>
            </a:r>
            <a:r>
              <a:rPr lang="en-US" sz="2000" dirty="0"/>
              <a:t> List&lt;E&gt; </a:t>
            </a:r>
            <a:r>
              <a:rPr lang="en-US" sz="2000" b="1" dirty="0">
                <a:solidFill>
                  <a:srgbClr val="002060"/>
                </a:solidFill>
              </a:rPr>
              <a:t>extends</a:t>
            </a:r>
            <a:r>
              <a:rPr lang="en-US" sz="2000" dirty="0"/>
              <a:t> Collection&lt;E&gt;</a:t>
            </a:r>
            <a:endParaRPr lang="en-US" altLang="en-US" sz="2000" b="0" dirty="0"/>
          </a:p>
        </p:txBody>
      </p:sp>
    </p:spTree>
    <p:extLst>
      <p:ext uri="{BB962C8B-B14F-4D97-AF65-F5344CB8AC3E}">
        <p14:creationId xmlns:p14="http://schemas.microsoft.com/office/powerpoint/2010/main" val="94048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9B6D-0457-4EA5-A299-241A7787B5C7}"/>
              </a:ext>
            </a:extLst>
          </p:cNvPr>
          <p:cNvSpPr>
            <a:spLocks noGrp="1"/>
          </p:cNvSpPr>
          <p:nvPr>
            <p:ph type="title"/>
          </p:nvPr>
        </p:nvSpPr>
        <p:spPr/>
        <p:txBody>
          <a:bodyPr/>
          <a:lstStyle/>
          <a:p>
            <a:r>
              <a:rPr lang="en-US" dirty="0"/>
              <a:t>List Methods</a:t>
            </a:r>
          </a:p>
        </p:txBody>
      </p:sp>
      <p:graphicFrame>
        <p:nvGraphicFramePr>
          <p:cNvPr id="7" name="Content Placeholder 3">
            <a:extLst>
              <a:ext uri="{FF2B5EF4-FFF2-40B4-BE49-F238E27FC236}">
                <a16:creationId xmlns:a16="http://schemas.microsoft.com/office/drawing/2014/main" id="{0983ADF7-188A-4789-9289-677AE941D03F}"/>
              </a:ext>
            </a:extLst>
          </p:cNvPr>
          <p:cNvGraphicFramePr>
            <a:graphicFrameLocks noGrp="1"/>
          </p:cNvGraphicFramePr>
          <p:nvPr>
            <p:ph idx="1"/>
            <p:extLst>
              <p:ext uri="{D42A27DB-BD31-4B8C-83A1-F6EECF244321}">
                <p14:modId xmlns:p14="http://schemas.microsoft.com/office/powerpoint/2010/main" val="2319169966"/>
              </p:ext>
            </p:extLst>
          </p:nvPr>
        </p:nvGraphicFramePr>
        <p:xfrm>
          <a:off x="154740" y="1716255"/>
          <a:ext cx="8848581" cy="3838977"/>
        </p:xfrm>
        <a:graphic>
          <a:graphicData uri="http://schemas.openxmlformats.org/drawingml/2006/table">
            <a:tbl>
              <a:tblPr firstRow="1" bandRow="1">
                <a:tableStyleId>{8A107856-5554-42FB-B03E-39F5DBC370BA}</a:tableStyleId>
              </a:tblPr>
              <a:tblGrid>
                <a:gridCol w="3530995">
                  <a:extLst>
                    <a:ext uri="{9D8B030D-6E8A-4147-A177-3AD203B41FA5}">
                      <a16:colId xmlns:a16="http://schemas.microsoft.com/office/drawing/2014/main" val="2151164168"/>
                    </a:ext>
                  </a:extLst>
                </a:gridCol>
                <a:gridCol w="5317586">
                  <a:extLst>
                    <a:ext uri="{9D8B030D-6E8A-4147-A177-3AD203B41FA5}">
                      <a16:colId xmlns:a16="http://schemas.microsoft.com/office/drawing/2014/main" val="1522689294"/>
                    </a:ext>
                  </a:extLst>
                </a:gridCol>
              </a:tblGrid>
              <a:tr h="483867">
                <a:tc>
                  <a:txBody>
                    <a:bodyPr/>
                    <a:lstStyle/>
                    <a:p>
                      <a:pPr algn="ctr"/>
                      <a:r>
                        <a:rPr lang="en-US" dirty="0"/>
                        <a:t>Methods</a:t>
                      </a:r>
                    </a:p>
                  </a:txBody>
                  <a:tcPr anchor="ctr"/>
                </a:tc>
                <a:tc>
                  <a:txBody>
                    <a:bodyPr/>
                    <a:lstStyle/>
                    <a:p>
                      <a:pPr algn="ctr"/>
                      <a:r>
                        <a:rPr lang="en-US" dirty="0"/>
                        <a:t>Description</a:t>
                      </a:r>
                    </a:p>
                  </a:txBody>
                  <a:tcPr anchor="ctr"/>
                </a:tc>
                <a:extLst>
                  <a:ext uri="{0D108BD9-81ED-4DB2-BD59-A6C34878D82A}">
                    <a16:rowId xmlns:a16="http://schemas.microsoft.com/office/drawing/2014/main" val="3559485115"/>
                  </a:ext>
                </a:extLst>
              </a:tr>
              <a:tr h="668430">
                <a:tc>
                  <a:txBody>
                    <a:bodyPr/>
                    <a:lstStyle/>
                    <a:p>
                      <a:pPr algn="just" fontAlgn="t"/>
                      <a:r>
                        <a:rPr lang="en-US" sz="1400" b="0" i="0" dirty="0">
                          <a:solidFill>
                            <a:srgbClr val="000000"/>
                          </a:solidFill>
                          <a:effectLst/>
                          <a:latin typeface="verdana" panose="020B0604030504040204" pitchFamily="34" charset="0"/>
                        </a:rPr>
                        <a:t>void </a:t>
                      </a:r>
                      <a:r>
                        <a:rPr lang="en-US" sz="1400" b="1" i="0" dirty="0">
                          <a:solidFill>
                            <a:srgbClr val="000000"/>
                          </a:solidFill>
                          <a:effectLst/>
                          <a:latin typeface="verdana" panose="020B0604030504040204" pitchFamily="34" charset="0"/>
                        </a:rPr>
                        <a:t>add</a:t>
                      </a:r>
                      <a:r>
                        <a:rPr lang="en-US" sz="1400" b="0" i="0" dirty="0">
                          <a:solidFill>
                            <a:srgbClr val="000000"/>
                          </a:solidFill>
                          <a:effectLst/>
                          <a:latin typeface="verdana" panose="020B0604030504040204" pitchFamily="34" charset="0"/>
                        </a:rPr>
                        <a:t>(</a:t>
                      </a:r>
                      <a:r>
                        <a:rPr lang="en-US" sz="1400" b="0" i="0" dirty="0" err="1">
                          <a:solidFill>
                            <a:srgbClr val="000000"/>
                          </a:solidFill>
                          <a:effectLst/>
                          <a:latin typeface="verdana" panose="020B0604030504040204" pitchFamily="34" charset="0"/>
                        </a:rPr>
                        <a:t>int</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index,Object</a:t>
                      </a:r>
                      <a:r>
                        <a:rPr lang="en-US" sz="1400" b="0" i="0" dirty="0">
                          <a:solidFill>
                            <a:srgbClr val="000000"/>
                          </a:solidFill>
                          <a:effectLst/>
                          <a:latin typeface="verdana" panose="020B0604030504040204" pitchFamily="34" charset="0"/>
                        </a:rPr>
                        <a:t> element)</a:t>
                      </a:r>
                    </a:p>
                  </a:txBody>
                  <a:tcPr marL="76200" marR="76200" marT="76200" marB="76200"/>
                </a:tc>
                <a:tc>
                  <a:txBody>
                    <a:bodyPr/>
                    <a:lstStyle/>
                    <a:p>
                      <a:pPr algn="just" fontAlgn="t"/>
                      <a:r>
                        <a:rPr lang="en-US" sz="1400" b="0" i="0">
                          <a:solidFill>
                            <a:srgbClr val="000000"/>
                          </a:solidFill>
                          <a:effectLst/>
                          <a:latin typeface="verdana" panose="020B0604030504040204" pitchFamily="34" charset="0"/>
                        </a:rPr>
                        <a:t>It is used to insert element into the invoking list at the index passed in the index.</a:t>
                      </a:r>
                    </a:p>
                  </a:txBody>
                  <a:tcPr marL="76200" marR="76200" marT="76200" marB="76200"/>
                </a:tc>
                <a:extLst>
                  <a:ext uri="{0D108BD9-81ED-4DB2-BD59-A6C34878D82A}">
                    <a16:rowId xmlns:a16="http://schemas.microsoft.com/office/drawing/2014/main" val="1411129237"/>
                  </a:ext>
                </a:extLst>
              </a:tr>
              <a:tr h="668430">
                <a:tc>
                  <a:txBody>
                    <a:bodyPr/>
                    <a:lstStyle/>
                    <a:p>
                      <a:pPr algn="just" fontAlgn="t"/>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err="1">
                          <a:solidFill>
                            <a:srgbClr val="000000"/>
                          </a:solidFill>
                          <a:effectLst/>
                          <a:latin typeface="verdana" panose="020B0604030504040204" pitchFamily="34" charset="0"/>
                        </a:rPr>
                        <a:t>addAll</a:t>
                      </a:r>
                      <a:r>
                        <a:rPr lang="en-US" sz="1400" b="0" i="0" dirty="0">
                          <a:solidFill>
                            <a:srgbClr val="000000"/>
                          </a:solidFill>
                          <a:effectLst/>
                          <a:latin typeface="verdana" panose="020B0604030504040204" pitchFamily="34" charset="0"/>
                        </a:rPr>
                        <a:t>(</a:t>
                      </a:r>
                      <a:r>
                        <a:rPr lang="en-US" sz="1400" b="0" i="0" dirty="0" err="1">
                          <a:solidFill>
                            <a:srgbClr val="000000"/>
                          </a:solidFill>
                          <a:effectLst/>
                          <a:latin typeface="verdana" panose="020B0604030504040204" pitchFamily="34" charset="0"/>
                        </a:rPr>
                        <a:t>int</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index,Collection</a:t>
                      </a:r>
                      <a:r>
                        <a:rPr lang="en-US" sz="1400" b="0" i="0" dirty="0">
                          <a:solidFill>
                            <a:srgbClr val="000000"/>
                          </a:solidFill>
                          <a:effectLst/>
                          <a:latin typeface="verdana" panose="020B0604030504040204" pitchFamily="34" charset="0"/>
                        </a:rPr>
                        <a:t> c)</a:t>
                      </a:r>
                    </a:p>
                  </a:txBody>
                  <a:tcPr marL="76200" marR="76200" marT="76200" marB="76200"/>
                </a:tc>
                <a:tc>
                  <a:txBody>
                    <a:bodyPr/>
                    <a:lstStyle/>
                    <a:p>
                      <a:pPr algn="just" fontAlgn="t"/>
                      <a:r>
                        <a:rPr lang="en-US" sz="1400" b="0" i="0">
                          <a:solidFill>
                            <a:srgbClr val="000000"/>
                          </a:solidFill>
                          <a:effectLst/>
                          <a:latin typeface="verdana" panose="020B0604030504040204" pitchFamily="34" charset="0"/>
                        </a:rPr>
                        <a:t>It is used to insert all elements of c into the invoking list at the index passed in the index.</a:t>
                      </a:r>
                    </a:p>
                  </a:txBody>
                  <a:tcPr marL="76200" marR="76200" marT="76200" marB="76200"/>
                </a:tc>
                <a:extLst>
                  <a:ext uri="{0D108BD9-81ED-4DB2-BD59-A6C34878D82A}">
                    <a16:rowId xmlns:a16="http://schemas.microsoft.com/office/drawing/2014/main" val="1976317173"/>
                  </a:ext>
                </a:extLst>
              </a:tr>
              <a:tr h="599168">
                <a:tc>
                  <a:txBody>
                    <a:bodyPr/>
                    <a:lstStyle/>
                    <a:p>
                      <a:pPr algn="just" fontAlgn="t"/>
                      <a:r>
                        <a:rPr lang="en-US" sz="1400" b="0" i="0" dirty="0">
                          <a:solidFill>
                            <a:srgbClr val="000000"/>
                          </a:solidFill>
                          <a:effectLst/>
                          <a:latin typeface="verdana" panose="020B0604030504040204" pitchFamily="34" charset="0"/>
                        </a:rPr>
                        <a:t>object </a:t>
                      </a:r>
                      <a:r>
                        <a:rPr lang="en-US" sz="1400" b="1" i="0" dirty="0">
                          <a:solidFill>
                            <a:srgbClr val="000000"/>
                          </a:solidFill>
                          <a:effectLst/>
                          <a:latin typeface="verdana" panose="020B0604030504040204" pitchFamily="34" charset="0"/>
                        </a:rPr>
                        <a:t>get</a:t>
                      </a:r>
                      <a:r>
                        <a:rPr lang="en-US" sz="1400" b="0" i="0" dirty="0">
                          <a:solidFill>
                            <a:srgbClr val="000000"/>
                          </a:solidFill>
                          <a:effectLst/>
                          <a:latin typeface="verdana" panose="020B0604030504040204" pitchFamily="34" charset="0"/>
                        </a:rPr>
                        <a:t>(</a:t>
                      </a:r>
                      <a:r>
                        <a:rPr lang="en-US" sz="1400" b="0" i="0" dirty="0" err="1">
                          <a:solidFill>
                            <a:srgbClr val="000000"/>
                          </a:solidFill>
                          <a:effectLst/>
                          <a:latin typeface="verdana" panose="020B0604030504040204" pitchFamily="34" charset="0"/>
                        </a:rPr>
                        <a:t>int</a:t>
                      </a:r>
                      <a:r>
                        <a:rPr lang="en-US" sz="1400" b="0" i="0" dirty="0">
                          <a:solidFill>
                            <a:srgbClr val="000000"/>
                          </a:solidFill>
                          <a:effectLst/>
                          <a:latin typeface="verdana" panose="020B0604030504040204" pitchFamily="34" charset="0"/>
                        </a:rPr>
                        <a:t> index)</a:t>
                      </a:r>
                    </a:p>
                  </a:txBody>
                  <a:tcPr marL="76200" marR="76200" marT="76200" marB="76200"/>
                </a:tc>
                <a:tc>
                  <a:txBody>
                    <a:bodyPr/>
                    <a:lstStyle/>
                    <a:p>
                      <a:pPr algn="just" fontAlgn="t"/>
                      <a:r>
                        <a:rPr lang="en-US" sz="1400" b="0" i="0">
                          <a:solidFill>
                            <a:srgbClr val="000000"/>
                          </a:solidFill>
                          <a:effectLst/>
                          <a:latin typeface="verdana" panose="020B0604030504040204" pitchFamily="34" charset="0"/>
                        </a:rPr>
                        <a:t>It is used to return the object stored at the specified index within the invoking collection.</a:t>
                      </a:r>
                    </a:p>
                  </a:txBody>
                  <a:tcPr marL="76200" marR="76200" marT="76200" marB="76200"/>
                </a:tc>
                <a:extLst>
                  <a:ext uri="{0D108BD9-81ED-4DB2-BD59-A6C34878D82A}">
                    <a16:rowId xmlns:a16="http://schemas.microsoft.com/office/drawing/2014/main" val="4283828777"/>
                  </a:ext>
                </a:extLst>
              </a:tr>
              <a:tr h="599168">
                <a:tc>
                  <a:txBody>
                    <a:bodyPr/>
                    <a:lstStyle/>
                    <a:p>
                      <a:pPr algn="just" fontAlgn="t"/>
                      <a:r>
                        <a:rPr lang="en-US" sz="1400" b="0" i="0" dirty="0">
                          <a:solidFill>
                            <a:srgbClr val="000000"/>
                          </a:solidFill>
                          <a:effectLst/>
                          <a:latin typeface="verdana" panose="020B0604030504040204" pitchFamily="34" charset="0"/>
                        </a:rPr>
                        <a:t>object </a:t>
                      </a:r>
                      <a:r>
                        <a:rPr lang="en-US" sz="1400" b="1" i="0" dirty="0">
                          <a:solidFill>
                            <a:srgbClr val="000000"/>
                          </a:solidFill>
                          <a:effectLst/>
                          <a:latin typeface="verdana" panose="020B0604030504040204" pitchFamily="34" charset="0"/>
                        </a:rPr>
                        <a:t>set</a:t>
                      </a:r>
                      <a:r>
                        <a:rPr lang="en-US" sz="1400" b="0" i="0" dirty="0">
                          <a:solidFill>
                            <a:srgbClr val="000000"/>
                          </a:solidFill>
                          <a:effectLst/>
                          <a:latin typeface="verdana" panose="020B0604030504040204" pitchFamily="34" charset="0"/>
                        </a:rPr>
                        <a:t>(</a:t>
                      </a:r>
                      <a:r>
                        <a:rPr lang="en-US" sz="1400" b="0" i="0" dirty="0" err="1">
                          <a:solidFill>
                            <a:srgbClr val="000000"/>
                          </a:solidFill>
                          <a:effectLst/>
                          <a:latin typeface="verdana" panose="020B0604030504040204" pitchFamily="34" charset="0"/>
                        </a:rPr>
                        <a:t>int</a:t>
                      </a:r>
                      <a:r>
                        <a:rPr lang="en-US" sz="1400" b="0" i="0" dirty="0">
                          <a:solidFill>
                            <a:srgbClr val="000000"/>
                          </a:solidFill>
                          <a:effectLst/>
                          <a:latin typeface="verdana" panose="020B0604030504040204" pitchFamily="34" charset="0"/>
                        </a:rPr>
                        <a:t> </a:t>
                      </a:r>
                      <a:r>
                        <a:rPr lang="en-US" sz="1400" b="0" i="0" dirty="0" err="1">
                          <a:solidFill>
                            <a:srgbClr val="000000"/>
                          </a:solidFill>
                          <a:effectLst/>
                          <a:latin typeface="verdana" panose="020B0604030504040204" pitchFamily="34" charset="0"/>
                        </a:rPr>
                        <a:t>index,Object</a:t>
                      </a:r>
                      <a:r>
                        <a:rPr lang="en-US" sz="1400" b="0" i="0" dirty="0">
                          <a:solidFill>
                            <a:srgbClr val="000000"/>
                          </a:solidFill>
                          <a:effectLst/>
                          <a:latin typeface="verdana" panose="020B0604030504040204" pitchFamily="34" charset="0"/>
                        </a:rPr>
                        <a:t> element)</a:t>
                      </a:r>
                    </a:p>
                  </a:txBody>
                  <a:tcPr marL="76200" marR="76200" marT="76200" marB="76200"/>
                </a:tc>
                <a:tc>
                  <a:txBody>
                    <a:bodyPr/>
                    <a:lstStyle/>
                    <a:p>
                      <a:pPr algn="just" fontAlgn="t"/>
                      <a:r>
                        <a:rPr lang="en-US" sz="1400" b="0" i="0">
                          <a:solidFill>
                            <a:srgbClr val="000000"/>
                          </a:solidFill>
                          <a:effectLst/>
                          <a:latin typeface="verdana" panose="020B0604030504040204" pitchFamily="34" charset="0"/>
                        </a:rPr>
                        <a:t>It is used to assign element to the location specified by index within the invoking list.</a:t>
                      </a:r>
                    </a:p>
                  </a:txBody>
                  <a:tcPr marL="76200" marR="76200" marT="76200" marB="76200"/>
                </a:tc>
                <a:extLst>
                  <a:ext uri="{0D108BD9-81ED-4DB2-BD59-A6C34878D82A}">
                    <a16:rowId xmlns:a16="http://schemas.microsoft.com/office/drawing/2014/main" val="1924085835"/>
                  </a:ext>
                </a:extLst>
              </a:tr>
              <a:tr h="819914">
                <a:tc>
                  <a:txBody>
                    <a:bodyPr/>
                    <a:lstStyle/>
                    <a:p>
                      <a:pPr algn="just" fontAlgn="t"/>
                      <a:r>
                        <a:rPr lang="en-US" sz="1400" b="0" i="0" dirty="0">
                          <a:solidFill>
                            <a:srgbClr val="000000"/>
                          </a:solidFill>
                          <a:effectLst/>
                          <a:latin typeface="verdana" panose="020B0604030504040204" pitchFamily="34" charset="0"/>
                        </a:rPr>
                        <a:t>object </a:t>
                      </a:r>
                      <a:r>
                        <a:rPr lang="en-US" sz="1400" b="1" i="0" dirty="0">
                          <a:solidFill>
                            <a:srgbClr val="000000"/>
                          </a:solidFill>
                          <a:effectLst/>
                          <a:latin typeface="verdana" panose="020B0604030504040204" pitchFamily="34" charset="0"/>
                        </a:rPr>
                        <a:t>remove</a:t>
                      </a:r>
                      <a:r>
                        <a:rPr lang="en-US" sz="1400" b="0" i="0" dirty="0">
                          <a:solidFill>
                            <a:srgbClr val="000000"/>
                          </a:solidFill>
                          <a:effectLst/>
                          <a:latin typeface="verdana" panose="020B0604030504040204" pitchFamily="34" charset="0"/>
                        </a:rPr>
                        <a:t>(</a:t>
                      </a:r>
                      <a:r>
                        <a:rPr lang="en-US" sz="1400" b="0" i="0" dirty="0" err="1">
                          <a:solidFill>
                            <a:srgbClr val="000000"/>
                          </a:solidFill>
                          <a:effectLst/>
                          <a:latin typeface="verdana" panose="020B0604030504040204" pitchFamily="34" charset="0"/>
                        </a:rPr>
                        <a:t>int</a:t>
                      </a:r>
                      <a:r>
                        <a:rPr lang="en-US" sz="1400" b="0" i="0" dirty="0">
                          <a:solidFill>
                            <a:srgbClr val="000000"/>
                          </a:solidFill>
                          <a:effectLst/>
                          <a:latin typeface="verdana" panose="020B0604030504040204" pitchFamily="34" charset="0"/>
                        </a:rPr>
                        <a:t> index)</a:t>
                      </a:r>
                    </a:p>
                  </a:txBody>
                  <a:tcPr marL="76200" marR="76200" marT="76200" marB="76200"/>
                </a:tc>
                <a:tc>
                  <a:txBody>
                    <a:bodyPr/>
                    <a:lstStyle/>
                    <a:p>
                      <a:pPr algn="just" fontAlgn="t"/>
                      <a:r>
                        <a:rPr lang="en-US" sz="1400" b="0" i="0" dirty="0">
                          <a:solidFill>
                            <a:srgbClr val="000000"/>
                          </a:solidFill>
                          <a:effectLst/>
                          <a:latin typeface="verdana" panose="020B0604030504040204" pitchFamily="34" charset="0"/>
                        </a:rPr>
                        <a:t>It is used to remove the element at position index from the invoking list and return the deleted element.</a:t>
                      </a:r>
                    </a:p>
                  </a:txBody>
                  <a:tcPr marL="76200" marR="76200" marT="76200" marB="76200"/>
                </a:tc>
                <a:extLst>
                  <a:ext uri="{0D108BD9-81ED-4DB2-BD59-A6C34878D82A}">
                    <a16:rowId xmlns:a16="http://schemas.microsoft.com/office/drawing/2014/main" val="4211926637"/>
                  </a:ext>
                </a:extLst>
              </a:tr>
            </a:tbl>
          </a:graphicData>
        </a:graphic>
      </p:graphicFrame>
    </p:spTree>
    <p:extLst>
      <p:ext uri="{BB962C8B-B14F-4D97-AF65-F5344CB8AC3E}">
        <p14:creationId xmlns:p14="http://schemas.microsoft.com/office/powerpoint/2010/main" val="103318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C4C-019F-43C5-9531-C4B0F2B55FC9}"/>
              </a:ext>
            </a:extLst>
          </p:cNvPr>
          <p:cNvSpPr>
            <a:spLocks noGrp="1"/>
          </p:cNvSpPr>
          <p:nvPr>
            <p:ph type="title"/>
          </p:nvPr>
        </p:nvSpPr>
        <p:spPr/>
        <p:txBody>
          <a:bodyPr/>
          <a:lstStyle/>
          <a:p>
            <a:r>
              <a:rPr lang="en-US" dirty="0"/>
              <a:t>ArrayList</a:t>
            </a:r>
          </a:p>
        </p:txBody>
      </p:sp>
      <p:sp>
        <p:nvSpPr>
          <p:cNvPr id="3" name="Content Placeholder 2">
            <a:extLst>
              <a:ext uri="{FF2B5EF4-FFF2-40B4-BE49-F238E27FC236}">
                <a16:creationId xmlns:a16="http://schemas.microsoft.com/office/drawing/2014/main" id="{DA5A0CD0-7D67-4E4F-98EF-AA5F42C71389}"/>
              </a:ext>
            </a:extLst>
          </p:cNvPr>
          <p:cNvSpPr>
            <a:spLocks noGrp="1"/>
          </p:cNvSpPr>
          <p:nvPr>
            <p:ph idx="1"/>
          </p:nvPr>
        </p:nvSpPr>
        <p:spPr>
          <a:xfrm>
            <a:off x="406580" y="1603718"/>
            <a:ext cx="8280219" cy="4543864"/>
          </a:xfrm>
        </p:spPr>
        <p:txBody>
          <a:bodyPr>
            <a:noAutofit/>
          </a:bodyPr>
          <a:lstStyle/>
          <a:p>
            <a:pPr>
              <a:lnSpc>
                <a:spcPct val="100000"/>
              </a:lnSpc>
              <a:spcBef>
                <a:spcPts val="1800"/>
              </a:spcBef>
              <a:buFont typeface="Wingdings" panose="05000000000000000000" pitchFamily="2" charset="2"/>
              <a:buChar char="§"/>
            </a:pPr>
            <a:r>
              <a:rPr lang="en-US" altLang="en-US" sz="1800" dirty="0">
                <a:solidFill>
                  <a:srgbClr val="000000"/>
                </a:solidFill>
                <a:ea typeface="Calibri" panose="020F0502020204030204" pitchFamily="34" charset="0"/>
                <a:cs typeface="Calibri" panose="020F0502020204030204" pitchFamily="34" charset="0"/>
              </a:rPr>
              <a:t>Implements </a:t>
            </a:r>
            <a:r>
              <a:rPr lang="en-US" altLang="en-US" sz="1800" b="1" i="1" dirty="0">
                <a:solidFill>
                  <a:srgbClr val="0070C0"/>
                </a:solidFill>
                <a:ea typeface="Calibri" panose="020F0502020204030204" pitchFamily="34" charset="0"/>
                <a:cs typeface="Calibri" panose="020F0502020204030204" pitchFamily="34" charset="0"/>
              </a:rPr>
              <a:t>List</a:t>
            </a:r>
            <a:r>
              <a:rPr lang="en-US" altLang="en-US" sz="1800" i="1" dirty="0">
                <a:solidFill>
                  <a:srgbClr val="000000"/>
                </a:solidFill>
                <a:ea typeface="Calibri" panose="020F0502020204030204" pitchFamily="34" charset="0"/>
                <a:cs typeface="Calibri" panose="020F0502020204030204" pitchFamily="34" charset="0"/>
              </a:rPr>
              <a:t> </a:t>
            </a:r>
            <a:r>
              <a:rPr lang="en-US" altLang="en-US" sz="1800" dirty="0">
                <a:solidFill>
                  <a:srgbClr val="000000"/>
                </a:solidFill>
                <a:ea typeface="Calibri" panose="020F0502020204030204" pitchFamily="34" charset="0"/>
                <a:cs typeface="Calibri" panose="020F0502020204030204" pitchFamily="34" charset="0"/>
              </a:rPr>
              <a:t>interface</a:t>
            </a:r>
            <a:endParaRPr lang="en-US" altLang="en-US" sz="1800" i="1" dirty="0">
              <a:solidFill>
                <a:srgbClr val="000000"/>
              </a:solidFill>
              <a:ea typeface="Calibri" panose="020F0502020204030204" pitchFamily="34" charset="0"/>
              <a:cs typeface="Calibri" panose="020F0502020204030204" pitchFamily="34" charset="0"/>
            </a:endParaRPr>
          </a:p>
          <a:p>
            <a:pPr>
              <a:lnSpc>
                <a:spcPct val="100000"/>
              </a:lnSpc>
              <a:spcBef>
                <a:spcPts val="1800"/>
              </a:spcBef>
              <a:buFont typeface="Wingdings" panose="05000000000000000000" pitchFamily="2" charset="2"/>
              <a:buChar char="§"/>
            </a:pPr>
            <a:r>
              <a:rPr lang="en-US" altLang="en-US" sz="1800" b="1" i="1" dirty="0">
                <a:solidFill>
                  <a:srgbClr val="000000"/>
                </a:solidFill>
                <a:ea typeface="Calibri" panose="020F0502020204030204" pitchFamily="34" charset="0"/>
                <a:cs typeface="Calibri" panose="020F0502020204030204" pitchFamily="34" charset="0"/>
              </a:rPr>
              <a:t>ArrayList</a:t>
            </a:r>
            <a:r>
              <a:rPr lang="en-US" altLang="en-US" sz="1800" i="1" dirty="0">
                <a:solidFill>
                  <a:srgbClr val="000000"/>
                </a:solidFill>
                <a:ea typeface="Calibri" panose="020F0502020204030204" pitchFamily="34" charset="0"/>
                <a:cs typeface="Calibri" panose="020F0502020204030204" pitchFamily="34" charset="0"/>
              </a:rPr>
              <a:t> </a:t>
            </a:r>
            <a:r>
              <a:rPr lang="en-US" altLang="en-US" sz="1800" dirty="0">
                <a:solidFill>
                  <a:srgbClr val="000000"/>
                </a:solidFill>
                <a:ea typeface="Calibri" panose="020F0502020204030204" pitchFamily="34" charset="0"/>
                <a:cs typeface="Calibri" panose="020F0502020204030204" pitchFamily="34" charset="0"/>
              </a:rPr>
              <a:t>can grow and shrink in size dynamically based on the elements stored hence can be considered as a variable array.</a:t>
            </a:r>
          </a:p>
          <a:p>
            <a:pPr>
              <a:lnSpc>
                <a:spcPct val="100000"/>
              </a:lnSpc>
              <a:spcBef>
                <a:spcPts val="1800"/>
              </a:spcBef>
              <a:buFont typeface="Wingdings" panose="05000000000000000000" pitchFamily="2" charset="2"/>
              <a:buChar char="§"/>
            </a:pPr>
            <a:r>
              <a:rPr lang="en-US" altLang="en-US" sz="1800" dirty="0">
                <a:solidFill>
                  <a:srgbClr val="000000"/>
                </a:solidFill>
                <a:ea typeface="Calibri" panose="020F0502020204030204" pitchFamily="34" charset="0"/>
                <a:cs typeface="Calibri" panose="020F0502020204030204" pitchFamily="34" charset="0"/>
              </a:rPr>
              <a:t>Values are stored internally as an array hence random insert and retrieval of elements are allowed.</a:t>
            </a:r>
          </a:p>
          <a:p>
            <a:pPr marL="0" indent="0">
              <a:lnSpc>
                <a:spcPct val="100000"/>
              </a:lnSpc>
              <a:spcBef>
                <a:spcPts val="1800"/>
              </a:spcBef>
              <a:buNone/>
            </a:pPr>
            <a:endParaRPr lang="en-US" altLang="en-US" sz="1800" dirty="0">
              <a:solidFill>
                <a:srgbClr val="000000"/>
              </a:solidFill>
              <a:ea typeface="Calibri" panose="020F0502020204030204" pitchFamily="34" charset="0"/>
              <a:cs typeface="Calibri" panose="020F0502020204030204" pitchFamily="34" charset="0"/>
            </a:endParaRPr>
          </a:p>
          <a:p>
            <a:pPr>
              <a:lnSpc>
                <a:spcPct val="100000"/>
              </a:lnSpc>
              <a:spcBef>
                <a:spcPts val="1800"/>
              </a:spcBef>
              <a:buFont typeface="Wingdings" panose="05000000000000000000" pitchFamily="2" charset="2"/>
              <a:buChar char="§"/>
            </a:pPr>
            <a:r>
              <a:rPr lang="en-US" altLang="en-US" sz="1800" dirty="0">
                <a:solidFill>
                  <a:srgbClr val="000000"/>
                </a:solidFill>
                <a:ea typeface="Calibri" panose="020F0502020204030204" pitchFamily="34" charset="0"/>
                <a:cs typeface="Calibri" panose="020F0502020204030204" pitchFamily="34" charset="0"/>
              </a:rPr>
              <a:t>Can be traversed using a </a:t>
            </a:r>
            <a:r>
              <a:rPr lang="en-US" altLang="en-US" sz="1800" b="1" i="1" dirty="0">
                <a:solidFill>
                  <a:srgbClr val="000000"/>
                </a:solidFill>
                <a:ea typeface="Calibri" panose="020F0502020204030204" pitchFamily="34" charset="0"/>
                <a:cs typeface="Calibri" panose="020F0502020204030204" pitchFamily="34" charset="0"/>
              </a:rPr>
              <a:t>foreach</a:t>
            </a:r>
            <a:r>
              <a:rPr lang="en-US" altLang="en-US" sz="1800" i="1" dirty="0">
                <a:solidFill>
                  <a:srgbClr val="000000"/>
                </a:solidFill>
                <a:ea typeface="Calibri" panose="020F0502020204030204" pitchFamily="34" charset="0"/>
                <a:cs typeface="Calibri" panose="020F0502020204030204" pitchFamily="34" charset="0"/>
              </a:rPr>
              <a:t> </a:t>
            </a:r>
            <a:r>
              <a:rPr lang="en-US" altLang="en-US" sz="1800" dirty="0">
                <a:solidFill>
                  <a:srgbClr val="000000"/>
                </a:solidFill>
                <a:ea typeface="Calibri" panose="020F0502020204030204" pitchFamily="34" charset="0"/>
                <a:cs typeface="Calibri" panose="020F0502020204030204" pitchFamily="34" charset="0"/>
              </a:rPr>
              <a:t>loop, </a:t>
            </a:r>
            <a:r>
              <a:rPr lang="en-US" altLang="en-US" sz="1800" b="1" i="1" dirty="0">
                <a:solidFill>
                  <a:srgbClr val="000000"/>
                </a:solidFill>
                <a:ea typeface="Calibri" panose="020F0502020204030204" pitchFamily="34" charset="0"/>
                <a:cs typeface="Calibri" panose="020F0502020204030204" pitchFamily="34" charset="0"/>
              </a:rPr>
              <a:t>iterators</a:t>
            </a:r>
            <a:r>
              <a:rPr lang="en-US" altLang="en-US" sz="1800" dirty="0">
                <a:solidFill>
                  <a:srgbClr val="000000"/>
                </a:solidFill>
                <a:ea typeface="Calibri" panose="020F0502020204030204" pitchFamily="34" charset="0"/>
                <a:cs typeface="Calibri" panose="020F0502020204030204" pitchFamily="34" charset="0"/>
              </a:rPr>
              <a:t>, or </a:t>
            </a:r>
            <a:r>
              <a:rPr lang="en-US" altLang="en-US" sz="1800" b="1" i="1" dirty="0">
                <a:solidFill>
                  <a:srgbClr val="000000"/>
                </a:solidFill>
                <a:ea typeface="Calibri" panose="020F0502020204030204" pitchFamily="34" charset="0"/>
                <a:cs typeface="Calibri" panose="020F0502020204030204" pitchFamily="34" charset="0"/>
              </a:rPr>
              <a:t>indexes</a:t>
            </a:r>
            <a:r>
              <a:rPr lang="en-US" altLang="en-US" sz="1800" i="1" dirty="0">
                <a:solidFill>
                  <a:srgbClr val="000000"/>
                </a:solidFill>
                <a:ea typeface="Calibri" panose="020F0502020204030204" pitchFamily="34" charset="0"/>
                <a:cs typeface="Calibri" panose="020F0502020204030204" pitchFamily="34" charset="0"/>
              </a:rPr>
              <a:t>.</a:t>
            </a:r>
          </a:p>
          <a:p>
            <a:pPr>
              <a:lnSpc>
                <a:spcPct val="100000"/>
              </a:lnSpc>
              <a:spcBef>
                <a:spcPts val="1800"/>
              </a:spcBef>
              <a:buFont typeface="Wingdings" panose="05000000000000000000" pitchFamily="2" charset="2"/>
              <a:buChar char="§"/>
            </a:pPr>
            <a:r>
              <a:rPr lang="en-US" altLang="en-US" sz="1800" dirty="0">
                <a:solidFill>
                  <a:srgbClr val="000000"/>
                </a:solidFill>
                <a:ea typeface="Calibri" panose="020F0502020204030204" pitchFamily="34" charset="0"/>
                <a:cs typeface="Calibri" panose="020F0502020204030204" pitchFamily="34" charset="0"/>
              </a:rPr>
              <a:t>Initially gets created with an initial capacity , when this get’s filled the list automatically grows.</a:t>
            </a:r>
          </a:p>
          <a:p>
            <a:pPr>
              <a:lnSpc>
                <a:spcPct val="100000"/>
              </a:lnSpc>
              <a:spcBef>
                <a:spcPts val="1800"/>
              </a:spcBef>
              <a:buFont typeface="Wingdings" panose="05000000000000000000" pitchFamily="2" charset="2"/>
              <a:buChar char="§"/>
            </a:pPr>
            <a:r>
              <a:rPr lang="en-US" altLang="en-US" sz="1800" dirty="0">
                <a:solidFill>
                  <a:srgbClr val="000000"/>
                </a:solidFill>
                <a:ea typeface="Calibri" panose="020F0502020204030204" pitchFamily="34" charset="0"/>
                <a:cs typeface="Calibri" panose="020F0502020204030204" pitchFamily="34" charset="0"/>
              </a:rPr>
              <a:t>Can hold only object type data – Cannot hold primitive type values.</a:t>
            </a:r>
          </a:p>
          <a:p>
            <a:pPr>
              <a:lnSpc>
                <a:spcPct val="100000"/>
              </a:lnSpc>
              <a:spcBef>
                <a:spcPts val="1800"/>
              </a:spcBef>
              <a:buFont typeface="Wingdings" panose="05000000000000000000" pitchFamily="2" charset="2"/>
              <a:buChar char="§"/>
            </a:pPr>
            <a:r>
              <a:rPr lang="en-US" altLang="en-US" sz="1800" dirty="0">
                <a:solidFill>
                  <a:srgbClr val="000000"/>
                </a:solidFill>
                <a:ea typeface="Calibri" panose="020F0502020204030204" pitchFamily="34" charset="0"/>
                <a:cs typeface="Calibri" panose="020F0502020204030204" pitchFamily="34" charset="0"/>
              </a:rPr>
              <a:t>Supports duplicate entries.</a:t>
            </a:r>
          </a:p>
          <a:p>
            <a:endParaRPr lang="en-US" sz="1800" dirty="0"/>
          </a:p>
        </p:txBody>
      </p:sp>
      <p:sp>
        <p:nvSpPr>
          <p:cNvPr id="4" name="TextBox 5">
            <a:extLst>
              <a:ext uri="{FF2B5EF4-FFF2-40B4-BE49-F238E27FC236}">
                <a16:creationId xmlns:a16="http://schemas.microsoft.com/office/drawing/2014/main" id="{29010F2A-25E6-4583-9DC3-A2CE6CEDF02C}"/>
              </a:ext>
            </a:extLst>
          </p:cNvPr>
          <p:cNvSpPr>
            <a:spLocks noChangeArrowheads="1"/>
          </p:cNvSpPr>
          <p:nvPr/>
        </p:nvSpPr>
        <p:spPr bwMode="auto">
          <a:xfrm>
            <a:off x="406580" y="3531810"/>
            <a:ext cx="8229598" cy="646331"/>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pPr algn="r"/>
            <a:r>
              <a:rPr lang="en-US" b="1" dirty="0">
                <a:solidFill>
                  <a:srgbClr val="002060"/>
                </a:solidFill>
              </a:rPr>
              <a:t>public</a:t>
            </a:r>
            <a:r>
              <a:rPr lang="en-US" dirty="0"/>
              <a:t> </a:t>
            </a:r>
            <a:r>
              <a:rPr lang="en-US" b="1" dirty="0">
                <a:solidFill>
                  <a:srgbClr val="002060"/>
                </a:solidFill>
              </a:rPr>
              <a:t>class</a:t>
            </a:r>
            <a:r>
              <a:rPr lang="en-US" dirty="0"/>
              <a:t> ArrayList&lt;E&gt; </a:t>
            </a:r>
            <a:r>
              <a:rPr lang="en-US" b="1" dirty="0">
                <a:solidFill>
                  <a:srgbClr val="002060"/>
                </a:solidFill>
              </a:rPr>
              <a:t>extends</a:t>
            </a:r>
            <a:r>
              <a:rPr lang="en-US" dirty="0"/>
              <a:t> </a:t>
            </a:r>
            <a:r>
              <a:rPr lang="en-US" dirty="0" err="1"/>
              <a:t>AbstractList</a:t>
            </a:r>
            <a:r>
              <a:rPr lang="en-US" dirty="0"/>
              <a:t>&lt;E&gt; </a:t>
            </a:r>
            <a:r>
              <a:rPr lang="en-US" b="1" dirty="0">
                <a:solidFill>
                  <a:srgbClr val="002060"/>
                </a:solidFill>
              </a:rPr>
              <a:t>implements</a:t>
            </a:r>
            <a:r>
              <a:rPr lang="en-US" dirty="0"/>
              <a:t> List&lt;E&gt;, </a:t>
            </a:r>
            <a:r>
              <a:rPr lang="en-US" dirty="0" err="1"/>
              <a:t>RandomAccess</a:t>
            </a:r>
            <a:r>
              <a:rPr lang="en-US" dirty="0"/>
              <a:t>, Cloneable, Serializable</a:t>
            </a:r>
            <a:endParaRPr lang="en-US" altLang="en-US" sz="2000" b="0" dirty="0"/>
          </a:p>
        </p:txBody>
      </p:sp>
    </p:spTree>
    <p:extLst>
      <p:ext uri="{BB962C8B-B14F-4D97-AF65-F5344CB8AC3E}">
        <p14:creationId xmlns:p14="http://schemas.microsoft.com/office/powerpoint/2010/main" val="413911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8A14-4BBD-4E65-A207-33E1A0483320}"/>
              </a:ext>
            </a:extLst>
          </p:cNvPr>
          <p:cNvSpPr>
            <a:spLocks noGrp="1"/>
          </p:cNvSpPr>
          <p:nvPr>
            <p:ph type="title"/>
          </p:nvPr>
        </p:nvSpPr>
        <p:spPr/>
        <p:txBody>
          <a:bodyPr/>
          <a:lstStyle/>
          <a:p>
            <a:r>
              <a:rPr lang="en-US" dirty="0"/>
              <a:t>How to create an ArrayList ?</a:t>
            </a:r>
          </a:p>
        </p:txBody>
      </p:sp>
      <p:sp>
        <p:nvSpPr>
          <p:cNvPr id="3" name="Content Placeholder 2">
            <a:extLst>
              <a:ext uri="{FF2B5EF4-FFF2-40B4-BE49-F238E27FC236}">
                <a16:creationId xmlns:a16="http://schemas.microsoft.com/office/drawing/2014/main" id="{F9674692-2CF3-4B74-938F-80533302D7D2}"/>
              </a:ext>
            </a:extLst>
          </p:cNvPr>
          <p:cNvSpPr>
            <a:spLocks noGrp="1"/>
          </p:cNvSpPr>
          <p:nvPr>
            <p:ph idx="1"/>
          </p:nvPr>
        </p:nvSpPr>
        <p:spPr/>
        <p:txBody>
          <a:bodyPr>
            <a:normAutofit/>
          </a:bodyPr>
          <a:lstStyle/>
          <a:p>
            <a:pPr marL="0" indent="0">
              <a:buNone/>
            </a:pPr>
            <a:r>
              <a:rPr lang="en-US" sz="1800" b="1" dirty="0"/>
              <a:t>Constructors of Java ArrayList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Non-generic:</a:t>
            </a:r>
          </a:p>
          <a:p>
            <a:pPr marL="0" indent="0">
              <a:buNone/>
            </a:pPr>
            <a:r>
              <a:rPr lang="en-US" sz="2000" b="1" dirty="0">
                <a:solidFill>
                  <a:srgbClr val="002060"/>
                </a:solidFill>
              </a:rPr>
              <a:t>ArrayList</a:t>
            </a:r>
            <a:r>
              <a:rPr lang="en-US" sz="2000" dirty="0">
                <a:solidFill>
                  <a:srgbClr val="002060"/>
                </a:solidFill>
              </a:rPr>
              <a:t> list = new </a:t>
            </a:r>
            <a:r>
              <a:rPr lang="en-US" sz="2000" b="1" dirty="0">
                <a:solidFill>
                  <a:srgbClr val="002060"/>
                </a:solidFill>
              </a:rPr>
              <a:t>ArrayList</a:t>
            </a:r>
            <a:r>
              <a:rPr lang="en-US" sz="2000" dirty="0">
                <a:solidFill>
                  <a:srgbClr val="002060"/>
                </a:solidFill>
              </a:rPr>
              <a:t>();</a:t>
            </a:r>
          </a:p>
          <a:p>
            <a:pPr marL="0" indent="0">
              <a:buNone/>
            </a:pPr>
            <a:r>
              <a:rPr lang="en-US" sz="2000" dirty="0"/>
              <a:t>Generic:</a:t>
            </a:r>
          </a:p>
          <a:p>
            <a:pPr marL="0" indent="0">
              <a:buNone/>
            </a:pPr>
            <a:r>
              <a:rPr lang="en-US" sz="2000" b="1" dirty="0">
                <a:solidFill>
                  <a:srgbClr val="002060"/>
                </a:solidFill>
              </a:rPr>
              <a:t>ArrayList</a:t>
            </a:r>
            <a:r>
              <a:rPr lang="en-US" sz="2000" dirty="0">
                <a:solidFill>
                  <a:srgbClr val="002060"/>
                </a:solidFill>
              </a:rPr>
              <a:t>&lt;String&gt; list = new </a:t>
            </a:r>
            <a:r>
              <a:rPr lang="en-US" sz="2000" b="1" dirty="0">
                <a:solidFill>
                  <a:srgbClr val="002060"/>
                </a:solidFill>
              </a:rPr>
              <a:t>ArrayList</a:t>
            </a:r>
            <a:r>
              <a:rPr lang="en-US" sz="2000" dirty="0">
                <a:solidFill>
                  <a:srgbClr val="002060"/>
                </a:solidFill>
              </a:rPr>
              <a:t>&lt;String&gt;();</a:t>
            </a:r>
            <a:endParaRPr lang="en-US" sz="1800" dirty="0">
              <a:solidFill>
                <a:srgbClr val="002060"/>
              </a:solidFill>
            </a:endParaRPr>
          </a:p>
        </p:txBody>
      </p:sp>
      <p:graphicFrame>
        <p:nvGraphicFramePr>
          <p:cNvPr id="4" name="Table 3">
            <a:extLst>
              <a:ext uri="{FF2B5EF4-FFF2-40B4-BE49-F238E27FC236}">
                <a16:creationId xmlns:a16="http://schemas.microsoft.com/office/drawing/2014/main" id="{619AF1A9-9B79-4D77-96D8-F9731400DDCF}"/>
              </a:ext>
            </a:extLst>
          </p:cNvPr>
          <p:cNvGraphicFramePr>
            <a:graphicFrameLocks noGrp="1"/>
          </p:cNvGraphicFramePr>
          <p:nvPr>
            <p:extLst>
              <p:ext uri="{D42A27DB-BD31-4B8C-83A1-F6EECF244321}">
                <p14:modId xmlns:p14="http://schemas.microsoft.com/office/powerpoint/2010/main" val="3723792533"/>
              </p:ext>
            </p:extLst>
          </p:nvPr>
        </p:nvGraphicFramePr>
        <p:xfrm>
          <a:off x="406580" y="2083462"/>
          <a:ext cx="8280218" cy="2248886"/>
        </p:xfrm>
        <a:graphic>
          <a:graphicData uri="http://schemas.openxmlformats.org/drawingml/2006/table">
            <a:tbl>
              <a:tblPr/>
              <a:tblGrid>
                <a:gridCol w="2406958">
                  <a:extLst>
                    <a:ext uri="{9D8B030D-6E8A-4147-A177-3AD203B41FA5}">
                      <a16:colId xmlns:a16="http://schemas.microsoft.com/office/drawing/2014/main" val="2182476728"/>
                    </a:ext>
                  </a:extLst>
                </a:gridCol>
                <a:gridCol w="5873260">
                  <a:extLst>
                    <a:ext uri="{9D8B030D-6E8A-4147-A177-3AD203B41FA5}">
                      <a16:colId xmlns:a16="http://schemas.microsoft.com/office/drawing/2014/main" val="144473492"/>
                    </a:ext>
                  </a:extLst>
                </a:gridCol>
              </a:tblGrid>
              <a:tr h="409237">
                <a:tc>
                  <a:txBody>
                    <a:bodyPr/>
                    <a:lstStyle/>
                    <a:p>
                      <a:pPr algn="l" fontAlgn="t"/>
                      <a:r>
                        <a:rPr lang="en-US" sz="1800" b="1">
                          <a:solidFill>
                            <a:srgbClr val="000000"/>
                          </a:solidFill>
                          <a:effectLst/>
                          <a:latin typeface="times new roman" panose="02020603050405020304" pitchFamily="18" charset="0"/>
                        </a:rPr>
                        <a:t>Constructor</a:t>
                      </a:r>
                    </a:p>
                  </a:txBody>
                  <a:tcPr marL="109411" marR="109411" marT="109411" marB="109411">
                    <a:lnL w="9525" cap="flat" cmpd="sng" algn="ctr">
                      <a:solidFill>
                        <a:srgbClr val="28E9EA"/>
                      </a:solidFill>
                      <a:prstDash val="solid"/>
                      <a:round/>
                      <a:headEnd type="none" w="med" len="med"/>
                      <a:tailEnd type="none" w="med" len="med"/>
                    </a:lnL>
                    <a:lnR w="9525" cap="flat" cmpd="sng" algn="ctr">
                      <a:solidFill>
                        <a:srgbClr val="28E9EA"/>
                      </a:solidFill>
                      <a:prstDash val="solid"/>
                      <a:round/>
                      <a:headEnd type="none" w="med" len="med"/>
                      <a:tailEnd type="none" w="med" len="med"/>
                    </a:lnR>
                    <a:lnT w="9525" cap="flat" cmpd="sng" algn="ctr">
                      <a:solidFill>
                        <a:srgbClr val="28E9E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effectLst/>
                          <a:latin typeface="times new roman" panose="02020603050405020304" pitchFamily="18" charset="0"/>
                        </a:rPr>
                        <a:t>Description</a:t>
                      </a:r>
                    </a:p>
                  </a:txBody>
                  <a:tcPr marL="109411" marR="109411" marT="109411" marB="109411">
                    <a:lnL w="9525" cap="flat" cmpd="sng" algn="ctr">
                      <a:solidFill>
                        <a:srgbClr val="28E9EA"/>
                      </a:solidFill>
                      <a:prstDash val="solid"/>
                      <a:round/>
                      <a:headEnd type="none" w="med" len="med"/>
                      <a:tailEnd type="none" w="med" len="med"/>
                    </a:lnL>
                    <a:lnR w="9525" cap="flat" cmpd="sng" algn="ctr">
                      <a:solidFill>
                        <a:srgbClr val="28E9EA"/>
                      </a:solidFill>
                      <a:prstDash val="solid"/>
                      <a:round/>
                      <a:headEnd type="none" w="med" len="med"/>
                      <a:tailEnd type="none" w="med" len="med"/>
                    </a:lnR>
                    <a:lnT w="9525" cap="flat" cmpd="sng" algn="ctr">
                      <a:solidFill>
                        <a:srgbClr val="28E9E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71668932"/>
                  </a:ext>
                </a:extLst>
              </a:tr>
              <a:tr h="464444">
                <a:tc>
                  <a:txBody>
                    <a:bodyPr/>
                    <a:lstStyle/>
                    <a:p>
                      <a:pPr algn="just" fontAlgn="t"/>
                      <a:r>
                        <a:rPr lang="en-US" sz="1400" b="1" i="0" dirty="0">
                          <a:solidFill>
                            <a:srgbClr val="000000"/>
                          </a:solidFill>
                          <a:effectLst/>
                          <a:latin typeface="verdana" panose="020B0604030504040204" pitchFamily="34" charset="0"/>
                        </a:rPr>
                        <a:t>ArrayList()</a:t>
                      </a:r>
                    </a:p>
                  </a:txBody>
                  <a:tcPr marL="72941" marR="72941" marT="72941" marB="72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It is used to build an empty array list.</a:t>
                      </a:r>
                    </a:p>
                  </a:txBody>
                  <a:tcPr marL="72941" marR="72941" marT="72941" marB="72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436448"/>
                  </a:ext>
                </a:extLst>
              </a:tr>
              <a:tr h="645650">
                <a:tc>
                  <a:txBody>
                    <a:bodyPr/>
                    <a:lstStyle/>
                    <a:p>
                      <a:pPr algn="just" fontAlgn="t"/>
                      <a:r>
                        <a:rPr lang="en-US" sz="1400" b="1" i="0" dirty="0">
                          <a:solidFill>
                            <a:srgbClr val="000000"/>
                          </a:solidFill>
                          <a:effectLst/>
                          <a:latin typeface="verdana" panose="020B0604030504040204" pitchFamily="34" charset="0"/>
                        </a:rPr>
                        <a:t>ArrayList(Collection c)</a:t>
                      </a:r>
                    </a:p>
                  </a:txBody>
                  <a:tcPr marL="72941" marR="72941" marT="72941" marB="72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verdana" panose="020B0604030504040204" pitchFamily="34" charset="0"/>
                        </a:rPr>
                        <a:t>It is used to build an array list that is initialized with the elements of the collection c.</a:t>
                      </a:r>
                    </a:p>
                  </a:txBody>
                  <a:tcPr marL="72941" marR="72941" marT="72941" marB="72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98914410"/>
                  </a:ext>
                </a:extLst>
              </a:tr>
              <a:tr h="645650">
                <a:tc>
                  <a:txBody>
                    <a:bodyPr/>
                    <a:lstStyle/>
                    <a:p>
                      <a:pPr algn="just" fontAlgn="t"/>
                      <a:r>
                        <a:rPr lang="en-US" sz="1400" b="1" i="0" dirty="0">
                          <a:solidFill>
                            <a:srgbClr val="000000"/>
                          </a:solidFill>
                          <a:effectLst/>
                          <a:latin typeface="verdana" panose="020B0604030504040204" pitchFamily="34" charset="0"/>
                        </a:rPr>
                        <a:t>ArrayList(</a:t>
                      </a:r>
                      <a:r>
                        <a:rPr lang="en-US" sz="1400" b="1" i="0" dirty="0" err="1">
                          <a:solidFill>
                            <a:srgbClr val="000000"/>
                          </a:solidFill>
                          <a:effectLst/>
                          <a:latin typeface="verdana" panose="020B0604030504040204" pitchFamily="34" charset="0"/>
                        </a:rPr>
                        <a:t>int</a:t>
                      </a:r>
                      <a:r>
                        <a:rPr lang="en-US" sz="1400" b="1" i="0" dirty="0">
                          <a:solidFill>
                            <a:srgbClr val="000000"/>
                          </a:solidFill>
                          <a:effectLst/>
                          <a:latin typeface="verdana" panose="020B0604030504040204" pitchFamily="34" charset="0"/>
                        </a:rPr>
                        <a:t> capacity)</a:t>
                      </a:r>
                    </a:p>
                  </a:txBody>
                  <a:tcPr marL="72941" marR="72941" marT="72941" marB="72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effectLst/>
                          <a:latin typeface="verdana" panose="020B0604030504040204" pitchFamily="34" charset="0"/>
                        </a:rPr>
                        <a:t>It is used to build an array list that has the specified initial capacity.</a:t>
                      </a:r>
                    </a:p>
                  </a:txBody>
                  <a:tcPr marL="72941" marR="72941" marT="72941" marB="7294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02022030"/>
                  </a:ext>
                </a:extLst>
              </a:tr>
            </a:tbl>
          </a:graphicData>
        </a:graphic>
      </p:graphicFrame>
    </p:spTree>
    <p:extLst>
      <p:ext uri="{BB962C8B-B14F-4D97-AF65-F5344CB8AC3E}">
        <p14:creationId xmlns:p14="http://schemas.microsoft.com/office/powerpoint/2010/main" val="2069811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How to add elements in a List?</a:t>
            </a:r>
          </a:p>
        </p:txBody>
      </p:sp>
      <p:sp>
        <p:nvSpPr>
          <p:cNvPr id="4" name="TextBox 4">
            <a:extLst>
              <a:ext uri="{FF2B5EF4-FFF2-40B4-BE49-F238E27FC236}">
                <a16:creationId xmlns:a16="http://schemas.microsoft.com/office/drawing/2014/main" id="{5C05F8DA-5B33-409E-93DE-87863DA9ECED}"/>
              </a:ext>
            </a:extLst>
          </p:cNvPr>
          <p:cNvSpPr>
            <a:spLocks noChangeArrowheads="1"/>
          </p:cNvSpPr>
          <p:nvPr/>
        </p:nvSpPr>
        <p:spPr bwMode="auto">
          <a:xfrm>
            <a:off x="152400" y="1439424"/>
            <a:ext cx="85344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b="0" dirty="0">
                <a:solidFill>
                  <a:srgbClr val="000000"/>
                </a:solidFill>
                <a:ea typeface="Calibri" panose="020F0502020204030204" pitchFamily="34" charset="0"/>
                <a:cs typeface="Calibri" panose="020F0502020204030204" pitchFamily="34" charset="0"/>
              </a:rPr>
              <a:t>Values can be added to an </a:t>
            </a:r>
            <a:r>
              <a:rPr lang="en-US" altLang="en-US" b="1" i="1" dirty="0">
                <a:solidFill>
                  <a:srgbClr val="000000"/>
                </a:solidFill>
                <a:ea typeface="Calibri" panose="020F0502020204030204" pitchFamily="34" charset="0"/>
                <a:cs typeface="Calibri" panose="020F0502020204030204" pitchFamily="34" charset="0"/>
              </a:rPr>
              <a:t>ArrayList</a:t>
            </a:r>
            <a:r>
              <a:rPr lang="en-US" altLang="en-US" b="0" dirty="0">
                <a:solidFill>
                  <a:srgbClr val="000000"/>
                </a:solidFill>
                <a:ea typeface="Calibri" panose="020F0502020204030204" pitchFamily="34" charset="0"/>
                <a:cs typeface="Calibri" panose="020F0502020204030204" pitchFamily="34" charset="0"/>
              </a:rPr>
              <a:t> using any of the add methods.</a:t>
            </a:r>
          </a:p>
          <a:p>
            <a:pPr>
              <a:lnSpc>
                <a:spcPct val="150000"/>
              </a:lnSpc>
            </a:pPr>
            <a:r>
              <a:rPr lang="en-US" altLang="en-US" dirty="0">
                <a:solidFill>
                  <a:srgbClr val="000000"/>
                </a:solidFill>
                <a:ea typeface="Calibri" panose="020F0502020204030204" pitchFamily="34" charset="0"/>
                <a:cs typeface="Calibri" panose="020F0502020204030204" pitchFamily="34" charset="0"/>
              </a:rPr>
              <a:t>Syntax :</a:t>
            </a:r>
          </a:p>
          <a:p>
            <a:pPr>
              <a:lnSpc>
                <a:spcPct val="150000"/>
              </a:lnSpc>
            </a:pPr>
            <a:r>
              <a:rPr lang="en-US" altLang="en-US" b="0" dirty="0">
                <a:solidFill>
                  <a:srgbClr val="0070C0"/>
                </a:solidFill>
                <a:ea typeface="Calibri" panose="020F0502020204030204" pitchFamily="34" charset="0"/>
                <a:cs typeface="Calibri" panose="020F0502020204030204" pitchFamily="34" charset="0"/>
              </a:rPr>
              <a:t>	</a:t>
            </a:r>
            <a:r>
              <a:rPr lang="en-US" altLang="en-US" b="0" dirty="0" err="1">
                <a:solidFill>
                  <a:srgbClr val="0070C0"/>
                </a:solidFill>
                <a:ea typeface="Calibri" panose="020F0502020204030204" pitchFamily="34" charset="0"/>
                <a:cs typeface="Calibri" panose="020F0502020204030204" pitchFamily="34" charset="0"/>
              </a:rPr>
              <a:t>listName.add</a:t>
            </a:r>
            <a:r>
              <a:rPr lang="en-US" altLang="en-US" b="0" dirty="0">
                <a:solidFill>
                  <a:srgbClr val="0070C0"/>
                </a:solidFill>
                <a:ea typeface="Calibri" panose="020F0502020204030204" pitchFamily="34" charset="0"/>
                <a:cs typeface="Calibri" panose="020F0502020204030204" pitchFamily="34" charset="0"/>
              </a:rPr>
              <a:t>(element);</a:t>
            </a:r>
          </a:p>
          <a:p>
            <a:pPr>
              <a:lnSpc>
                <a:spcPct val="150000"/>
              </a:lnSpc>
            </a:pPr>
            <a:r>
              <a:rPr lang="en-US" altLang="en-US" dirty="0">
                <a:solidFill>
                  <a:srgbClr val="000000"/>
                </a:solidFill>
                <a:ea typeface="Calibri" panose="020F0502020204030204" pitchFamily="34" charset="0"/>
                <a:cs typeface="Calibri" panose="020F0502020204030204" pitchFamily="34" charset="0"/>
              </a:rPr>
              <a:t>Example :</a:t>
            </a:r>
          </a:p>
          <a:p>
            <a:pPr>
              <a:lnSpc>
                <a:spcPct val="150000"/>
              </a:lnSpc>
            </a:pPr>
            <a:r>
              <a:rPr lang="en-US" altLang="en-US" b="0" dirty="0">
                <a:solidFill>
                  <a:srgbClr val="000000"/>
                </a:solidFill>
                <a:ea typeface="Calibri" panose="020F0502020204030204" pitchFamily="34" charset="0"/>
                <a:cs typeface="Calibri" panose="020F0502020204030204" pitchFamily="34" charset="0"/>
              </a:rPr>
              <a:t>Create an </a:t>
            </a:r>
            <a:r>
              <a:rPr lang="en-US" altLang="en-US" b="0" dirty="0" err="1">
                <a:solidFill>
                  <a:srgbClr val="000000"/>
                </a:solidFill>
                <a:ea typeface="Calibri" panose="020F0502020204030204" pitchFamily="34" charset="0"/>
                <a:cs typeface="Calibri" panose="020F0502020204030204" pitchFamily="34" charset="0"/>
              </a:rPr>
              <a:t>arraylist</a:t>
            </a:r>
            <a:r>
              <a:rPr lang="en-US" altLang="en-US" b="0" dirty="0">
                <a:solidFill>
                  <a:srgbClr val="000000"/>
                </a:solidFill>
                <a:ea typeface="Calibri" panose="020F0502020204030204" pitchFamily="34" charset="0"/>
                <a:cs typeface="Calibri" panose="020F0502020204030204" pitchFamily="34" charset="0"/>
              </a:rPr>
              <a:t> </a:t>
            </a:r>
            <a:endParaRPr lang="en-US" altLang="en-US" dirty="0"/>
          </a:p>
        </p:txBody>
      </p:sp>
      <p:graphicFrame>
        <p:nvGraphicFramePr>
          <p:cNvPr id="5" name="Table 5">
            <a:extLst>
              <a:ext uri="{FF2B5EF4-FFF2-40B4-BE49-F238E27FC236}">
                <a16:creationId xmlns:a16="http://schemas.microsoft.com/office/drawing/2014/main" id="{17E1E9BD-31CB-44E1-999B-5A01CE2C3656}"/>
              </a:ext>
            </a:extLst>
          </p:cNvPr>
          <p:cNvGraphicFramePr>
            <a:graphicFrameLocks noGrp="1"/>
          </p:cNvGraphicFramePr>
          <p:nvPr>
            <p:extLst>
              <p:ext uri="{D42A27DB-BD31-4B8C-83A1-F6EECF244321}">
                <p14:modId xmlns:p14="http://schemas.microsoft.com/office/powerpoint/2010/main" val="3529918670"/>
              </p:ext>
            </p:extLst>
          </p:nvPr>
        </p:nvGraphicFramePr>
        <p:xfrm>
          <a:off x="3657600" y="3685736"/>
          <a:ext cx="4533900" cy="381000"/>
        </p:xfrm>
        <a:graphic>
          <a:graphicData uri="http://schemas.openxmlformats.org/drawingml/2006/table">
            <a:tbl>
              <a:tblPr/>
              <a:tblGrid>
                <a:gridCol w="609600">
                  <a:extLst>
                    <a:ext uri="{9D8B030D-6E8A-4147-A177-3AD203B41FA5}">
                      <a16:colId xmlns:a16="http://schemas.microsoft.com/office/drawing/2014/main" val="510770308"/>
                    </a:ext>
                  </a:extLst>
                </a:gridCol>
                <a:gridCol w="685800">
                  <a:extLst>
                    <a:ext uri="{9D8B030D-6E8A-4147-A177-3AD203B41FA5}">
                      <a16:colId xmlns:a16="http://schemas.microsoft.com/office/drawing/2014/main" val="4212471605"/>
                    </a:ext>
                  </a:extLst>
                </a:gridCol>
                <a:gridCol w="647700">
                  <a:extLst>
                    <a:ext uri="{9D8B030D-6E8A-4147-A177-3AD203B41FA5}">
                      <a16:colId xmlns:a16="http://schemas.microsoft.com/office/drawing/2014/main" val="3283405968"/>
                    </a:ext>
                  </a:extLst>
                </a:gridCol>
                <a:gridCol w="647700">
                  <a:extLst>
                    <a:ext uri="{9D8B030D-6E8A-4147-A177-3AD203B41FA5}">
                      <a16:colId xmlns:a16="http://schemas.microsoft.com/office/drawing/2014/main" val="1646128754"/>
                    </a:ext>
                  </a:extLst>
                </a:gridCol>
                <a:gridCol w="647700">
                  <a:extLst>
                    <a:ext uri="{9D8B030D-6E8A-4147-A177-3AD203B41FA5}">
                      <a16:colId xmlns:a16="http://schemas.microsoft.com/office/drawing/2014/main" val="83427956"/>
                    </a:ext>
                  </a:extLst>
                </a:gridCol>
                <a:gridCol w="647700">
                  <a:extLst>
                    <a:ext uri="{9D8B030D-6E8A-4147-A177-3AD203B41FA5}">
                      <a16:colId xmlns:a16="http://schemas.microsoft.com/office/drawing/2014/main" val="1496150559"/>
                    </a:ext>
                  </a:extLst>
                </a:gridCol>
                <a:gridCol w="647700">
                  <a:extLst>
                    <a:ext uri="{9D8B030D-6E8A-4147-A177-3AD203B41FA5}">
                      <a16:colId xmlns:a16="http://schemas.microsoft.com/office/drawing/2014/main" val="4146811236"/>
                    </a:ext>
                  </a:extLst>
                </a:gridCol>
              </a:tblGrid>
              <a:tr h="3810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661176088"/>
                  </a:ext>
                </a:extLst>
              </a:tr>
            </a:tbl>
          </a:graphicData>
        </a:graphic>
      </p:graphicFrame>
      <p:grpSp>
        <p:nvGrpSpPr>
          <p:cNvPr id="6" name="Group 22">
            <a:extLst>
              <a:ext uri="{FF2B5EF4-FFF2-40B4-BE49-F238E27FC236}">
                <a16:creationId xmlns:a16="http://schemas.microsoft.com/office/drawing/2014/main" id="{8B3BBEAD-C6EE-4738-BA0A-7AC97CBA04BD}"/>
              </a:ext>
            </a:extLst>
          </p:cNvPr>
          <p:cNvGrpSpPr>
            <a:grpSpLocks/>
          </p:cNvGrpSpPr>
          <p:nvPr/>
        </p:nvGrpSpPr>
        <p:grpSpPr bwMode="auto">
          <a:xfrm>
            <a:off x="3810000" y="3304736"/>
            <a:ext cx="4191000" cy="228600"/>
            <a:chOff x="0" y="0"/>
            <a:chExt cx="4191000" cy="228600"/>
          </a:xfrm>
        </p:grpSpPr>
        <p:sp>
          <p:nvSpPr>
            <p:cNvPr id="7" name="Flowchart: Connector 6">
              <a:extLst>
                <a:ext uri="{FF2B5EF4-FFF2-40B4-BE49-F238E27FC236}">
                  <a16:creationId xmlns:a16="http://schemas.microsoft.com/office/drawing/2014/main" id="{04AF0718-9A11-486C-92B3-F474BC9B0F62}"/>
                </a:ext>
              </a:extLst>
            </p:cNvPr>
            <p:cNvSpPr>
              <a:spLocks noChangeArrowheads="1"/>
            </p:cNvSpPr>
            <p:nvPr/>
          </p:nvSpPr>
          <p:spPr bwMode="auto">
            <a:xfrm>
              <a:off x="0" y="0"/>
              <a:ext cx="228600" cy="228600"/>
            </a:xfrm>
            <a:prstGeom prst="flowChartConnector">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en-US">
                  <a:solidFill>
                    <a:srgbClr val="0070C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0</a:t>
              </a:r>
            </a:p>
          </p:txBody>
        </p:sp>
        <p:sp>
          <p:nvSpPr>
            <p:cNvPr id="8" name="Flowchart: Connector 7">
              <a:extLst>
                <a:ext uri="{FF2B5EF4-FFF2-40B4-BE49-F238E27FC236}">
                  <a16:creationId xmlns:a16="http://schemas.microsoft.com/office/drawing/2014/main" id="{312D6377-C779-4F92-8BEC-9558F36DAF39}"/>
                </a:ext>
              </a:extLst>
            </p:cNvPr>
            <p:cNvSpPr>
              <a:spLocks noChangeArrowheads="1"/>
            </p:cNvSpPr>
            <p:nvPr/>
          </p:nvSpPr>
          <p:spPr bwMode="auto">
            <a:xfrm>
              <a:off x="609600" y="0"/>
              <a:ext cx="228600" cy="228600"/>
            </a:xfrm>
            <a:prstGeom prst="flowChartConnector">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en-US">
                  <a:solidFill>
                    <a:srgbClr val="0070C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a:t>
              </a:r>
            </a:p>
          </p:txBody>
        </p:sp>
        <p:sp>
          <p:nvSpPr>
            <p:cNvPr id="9" name="Flowchart: Connector 8">
              <a:extLst>
                <a:ext uri="{FF2B5EF4-FFF2-40B4-BE49-F238E27FC236}">
                  <a16:creationId xmlns:a16="http://schemas.microsoft.com/office/drawing/2014/main" id="{553C428D-1477-404C-86C9-DB0E3B19B9C1}"/>
                </a:ext>
              </a:extLst>
            </p:cNvPr>
            <p:cNvSpPr>
              <a:spLocks noChangeArrowheads="1"/>
            </p:cNvSpPr>
            <p:nvPr/>
          </p:nvSpPr>
          <p:spPr bwMode="auto">
            <a:xfrm>
              <a:off x="1371600" y="0"/>
              <a:ext cx="228600" cy="228600"/>
            </a:xfrm>
            <a:prstGeom prst="flowChartConnector">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en-US">
                  <a:solidFill>
                    <a:srgbClr val="0070C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p>
          </p:txBody>
        </p:sp>
        <p:sp>
          <p:nvSpPr>
            <p:cNvPr id="10" name="Flowchart: Connector 9">
              <a:extLst>
                <a:ext uri="{FF2B5EF4-FFF2-40B4-BE49-F238E27FC236}">
                  <a16:creationId xmlns:a16="http://schemas.microsoft.com/office/drawing/2014/main" id="{913BECAA-9EFD-4AA8-B74B-548A8D3B9DA4}"/>
                </a:ext>
              </a:extLst>
            </p:cNvPr>
            <p:cNvSpPr>
              <a:spLocks noChangeArrowheads="1"/>
            </p:cNvSpPr>
            <p:nvPr/>
          </p:nvSpPr>
          <p:spPr bwMode="auto">
            <a:xfrm>
              <a:off x="2057400" y="0"/>
              <a:ext cx="228600" cy="228600"/>
            </a:xfrm>
            <a:prstGeom prst="flowChartConnector">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en-US">
                  <a:solidFill>
                    <a:srgbClr val="0070C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3</a:t>
              </a:r>
            </a:p>
          </p:txBody>
        </p:sp>
        <p:sp>
          <p:nvSpPr>
            <p:cNvPr id="11" name="Flowchart: Connector 10">
              <a:extLst>
                <a:ext uri="{FF2B5EF4-FFF2-40B4-BE49-F238E27FC236}">
                  <a16:creationId xmlns:a16="http://schemas.microsoft.com/office/drawing/2014/main" id="{D565E548-6BBE-4EB9-AB7E-2BEA3D31CB7F}"/>
                </a:ext>
              </a:extLst>
            </p:cNvPr>
            <p:cNvSpPr>
              <a:spLocks noChangeArrowheads="1"/>
            </p:cNvSpPr>
            <p:nvPr/>
          </p:nvSpPr>
          <p:spPr bwMode="auto">
            <a:xfrm>
              <a:off x="2667000" y="0"/>
              <a:ext cx="228600" cy="228600"/>
            </a:xfrm>
            <a:prstGeom prst="flowChartConnector">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en-US">
                  <a:solidFill>
                    <a:srgbClr val="0070C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4</a:t>
              </a:r>
            </a:p>
          </p:txBody>
        </p:sp>
        <p:sp>
          <p:nvSpPr>
            <p:cNvPr id="12" name="Flowchart: Connector 11">
              <a:extLst>
                <a:ext uri="{FF2B5EF4-FFF2-40B4-BE49-F238E27FC236}">
                  <a16:creationId xmlns:a16="http://schemas.microsoft.com/office/drawing/2014/main" id="{6DB69E88-55F9-4263-820D-CE2B1357E06F}"/>
                </a:ext>
              </a:extLst>
            </p:cNvPr>
            <p:cNvSpPr>
              <a:spLocks noChangeArrowheads="1"/>
            </p:cNvSpPr>
            <p:nvPr/>
          </p:nvSpPr>
          <p:spPr bwMode="auto">
            <a:xfrm>
              <a:off x="3352800" y="0"/>
              <a:ext cx="228600" cy="228600"/>
            </a:xfrm>
            <a:prstGeom prst="flowChartConnector">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en-US">
                  <a:solidFill>
                    <a:srgbClr val="0070C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5</a:t>
              </a:r>
            </a:p>
          </p:txBody>
        </p:sp>
        <p:sp>
          <p:nvSpPr>
            <p:cNvPr id="13" name="Flowchart: Connector 12">
              <a:extLst>
                <a:ext uri="{FF2B5EF4-FFF2-40B4-BE49-F238E27FC236}">
                  <a16:creationId xmlns:a16="http://schemas.microsoft.com/office/drawing/2014/main" id="{8751DA76-C4CB-4F2D-9B0A-BD2113C664D8}"/>
                </a:ext>
              </a:extLst>
            </p:cNvPr>
            <p:cNvSpPr>
              <a:spLocks noChangeArrowheads="1"/>
            </p:cNvSpPr>
            <p:nvPr/>
          </p:nvSpPr>
          <p:spPr bwMode="auto">
            <a:xfrm>
              <a:off x="3962400" y="0"/>
              <a:ext cx="228600" cy="228600"/>
            </a:xfrm>
            <a:prstGeom prst="flowChartConnector">
              <a:avLst/>
            </a:prstGeom>
            <a:noFill/>
            <a:ln w="25400"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en-US">
                  <a:solidFill>
                    <a:srgbClr val="0070C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6</a:t>
              </a:r>
            </a:p>
          </p:txBody>
        </p:sp>
      </p:grpSp>
      <p:sp>
        <p:nvSpPr>
          <p:cNvPr id="14" name="Right Brace 14">
            <a:extLst>
              <a:ext uri="{FF2B5EF4-FFF2-40B4-BE49-F238E27FC236}">
                <a16:creationId xmlns:a16="http://schemas.microsoft.com/office/drawing/2014/main" id="{039B66CA-94E1-4A8F-8671-07CC421F559F}"/>
              </a:ext>
            </a:extLst>
          </p:cNvPr>
          <p:cNvSpPr>
            <a:spLocks/>
          </p:cNvSpPr>
          <p:nvPr/>
        </p:nvSpPr>
        <p:spPr bwMode="auto">
          <a:xfrm>
            <a:off x="2779544" y="4363328"/>
            <a:ext cx="152400" cy="914400"/>
          </a:xfrm>
          <a:prstGeom prst="rightBrace">
            <a:avLst>
              <a:gd name="adj1" fmla="val 8000"/>
              <a:gd name="adj2" fmla="val 50000"/>
            </a:avLst>
          </a:prstGeom>
          <a:noFill/>
          <a:ln w="9525"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solidFill>
                <a:srgbClr val="FF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aphicFrame>
        <p:nvGraphicFramePr>
          <p:cNvPr id="15" name="Table 15">
            <a:extLst>
              <a:ext uri="{FF2B5EF4-FFF2-40B4-BE49-F238E27FC236}">
                <a16:creationId xmlns:a16="http://schemas.microsoft.com/office/drawing/2014/main" id="{C1890E2B-7F77-4202-82D2-56DF5535133F}"/>
              </a:ext>
            </a:extLst>
          </p:cNvPr>
          <p:cNvGraphicFramePr>
            <a:graphicFrameLocks noGrp="1"/>
          </p:cNvGraphicFramePr>
          <p:nvPr>
            <p:extLst>
              <p:ext uri="{D42A27DB-BD31-4B8C-83A1-F6EECF244321}">
                <p14:modId xmlns:p14="http://schemas.microsoft.com/office/powerpoint/2010/main" val="3307541586"/>
              </p:ext>
            </p:extLst>
          </p:nvPr>
        </p:nvGraphicFramePr>
        <p:xfrm>
          <a:off x="3657600" y="3685736"/>
          <a:ext cx="4533900" cy="381000"/>
        </p:xfrm>
        <a:graphic>
          <a:graphicData uri="http://schemas.openxmlformats.org/drawingml/2006/table">
            <a:tbl>
              <a:tblPr/>
              <a:tblGrid>
                <a:gridCol w="609600">
                  <a:extLst>
                    <a:ext uri="{9D8B030D-6E8A-4147-A177-3AD203B41FA5}">
                      <a16:colId xmlns:a16="http://schemas.microsoft.com/office/drawing/2014/main" val="3627062818"/>
                    </a:ext>
                  </a:extLst>
                </a:gridCol>
                <a:gridCol w="685800">
                  <a:extLst>
                    <a:ext uri="{9D8B030D-6E8A-4147-A177-3AD203B41FA5}">
                      <a16:colId xmlns:a16="http://schemas.microsoft.com/office/drawing/2014/main" val="3840174959"/>
                    </a:ext>
                  </a:extLst>
                </a:gridCol>
                <a:gridCol w="647700">
                  <a:extLst>
                    <a:ext uri="{9D8B030D-6E8A-4147-A177-3AD203B41FA5}">
                      <a16:colId xmlns:a16="http://schemas.microsoft.com/office/drawing/2014/main" val="2964341519"/>
                    </a:ext>
                  </a:extLst>
                </a:gridCol>
                <a:gridCol w="647700">
                  <a:extLst>
                    <a:ext uri="{9D8B030D-6E8A-4147-A177-3AD203B41FA5}">
                      <a16:colId xmlns:a16="http://schemas.microsoft.com/office/drawing/2014/main" val="3627184755"/>
                    </a:ext>
                  </a:extLst>
                </a:gridCol>
                <a:gridCol w="647700">
                  <a:extLst>
                    <a:ext uri="{9D8B030D-6E8A-4147-A177-3AD203B41FA5}">
                      <a16:colId xmlns:a16="http://schemas.microsoft.com/office/drawing/2014/main" val="2520600562"/>
                    </a:ext>
                  </a:extLst>
                </a:gridCol>
                <a:gridCol w="647700">
                  <a:extLst>
                    <a:ext uri="{9D8B030D-6E8A-4147-A177-3AD203B41FA5}">
                      <a16:colId xmlns:a16="http://schemas.microsoft.com/office/drawing/2014/main" val="627329457"/>
                    </a:ext>
                  </a:extLst>
                </a:gridCol>
                <a:gridCol w="647700">
                  <a:extLst>
                    <a:ext uri="{9D8B030D-6E8A-4147-A177-3AD203B41FA5}">
                      <a16:colId xmlns:a16="http://schemas.microsoft.com/office/drawing/2014/main" val="1496099588"/>
                    </a:ext>
                  </a:extLst>
                </a:gridCol>
              </a:tblGrid>
              <a:tr h="3810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Apple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Orange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76189628"/>
                  </a:ext>
                </a:extLst>
              </a:tr>
            </a:tbl>
          </a:graphicData>
        </a:graphic>
      </p:graphicFrame>
      <p:sp>
        <p:nvSpPr>
          <p:cNvPr id="16" name="Right Brace 16">
            <a:extLst>
              <a:ext uri="{FF2B5EF4-FFF2-40B4-BE49-F238E27FC236}">
                <a16:creationId xmlns:a16="http://schemas.microsoft.com/office/drawing/2014/main" id="{577625F1-A8C0-486C-811D-651A4057378B}"/>
              </a:ext>
            </a:extLst>
          </p:cNvPr>
          <p:cNvSpPr>
            <a:spLocks/>
          </p:cNvSpPr>
          <p:nvPr/>
        </p:nvSpPr>
        <p:spPr bwMode="auto">
          <a:xfrm rot="5400000">
            <a:off x="4038600" y="3800036"/>
            <a:ext cx="342900" cy="876300"/>
          </a:xfrm>
          <a:prstGeom prst="rightBrace">
            <a:avLst>
              <a:gd name="adj1" fmla="val 0"/>
              <a:gd name="adj2" fmla="val 51731"/>
            </a:avLst>
          </a:prstGeom>
          <a:noFill/>
          <a:ln w="9525"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solidFill>
                <a:srgbClr val="FF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7" name="TextBox 18">
            <a:extLst>
              <a:ext uri="{FF2B5EF4-FFF2-40B4-BE49-F238E27FC236}">
                <a16:creationId xmlns:a16="http://schemas.microsoft.com/office/drawing/2014/main" id="{B4E4C1A2-F077-48AE-BF2B-738195AE81FC}"/>
              </a:ext>
            </a:extLst>
          </p:cNvPr>
          <p:cNvSpPr>
            <a:spLocks noChangeArrowheads="1"/>
          </p:cNvSpPr>
          <p:nvPr/>
        </p:nvSpPr>
        <p:spPr bwMode="auto">
          <a:xfrm>
            <a:off x="152399" y="4371536"/>
            <a:ext cx="2593975" cy="923925"/>
          </a:xfrm>
          <a:prstGeom prst="rect">
            <a:avLst/>
          </a:prstGeom>
          <a:solidFill>
            <a:srgbClr val="EEECE1"/>
          </a:solidFill>
          <a:ln w="9525">
            <a:solidFill>
              <a:srgbClr val="000000"/>
            </a:solidFill>
            <a:miter lim="800000"/>
            <a:headEnd/>
            <a:tailEnd/>
          </a:ln>
        </p:spPr>
        <p:txBody>
          <a:bodyPr wrap="square">
            <a:spAutoFit/>
          </a:bodyPr>
          <a:lstStyle/>
          <a:p>
            <a:pPr>
              <a:lnSpc>
                <a:spcPct val="150000"/>
              </a:lnSpc>
            </a:pPr>
            <a:r>
              <a:rPr lang="en-US" altLang="en-US" b="0" dirty="0" err="1"/>
              <a:t>myList.add</a:t>
            </a:r>
            <a:r>
              <a:rPr lang="en-US" altLang="en-US" b="0" dirty="0"/>
              <a:t>(“Apple”);</a:t>
            </a:r>
          </a:p>
          <a:p>
            <a:pPr>
              <a:lnSpc>
                <a:spcPct val="150000"/>
              </a:lnSpc>
            </a:pPr>
            <a:r>
              <a:rPr lang="en-US" altLang="en-US" b="0" dirty="0" err="1"/>
              <a:t>myList.add</a:t>
            </a:r>
            <a:r>
              <a:rPr lang="en-US" altLang="en-US" b="0" dirty="0"/>
              <a:t>(“Orange”);</a:t>
            </a:r>
            <a:endParaRPr lang="en-US" altLang="en-US" dirty="0"/>
          </a:p>
        </p:txBody>
      </p:sp>
      <p:sp>
        <p:nvSpPr>
          <p:cNvPr id="18" name="Straight Arrow Connector 29">
            <a:extLst>
              <a:ext uri="{FF2B5EF4-FFF2-40B4-BE49-F238E27FC236}">
                <a16:creationId xmlns:a16="http://schemas.microsoft.com/office/drawing/2014/main" id="{EF9B903F-F57D-4797-89AC-78BCD6B3D8EC}"/>
              </a:ext>
            </a:extLst>
          </p:cNvPr>
          <p:cNvSpPr>
            <a:spLocks noChangeShapeType="1"/>
          </p:cNvSpPr>
          <p:nvPr/>
        </p:nvSpPr>
        <p:spPr bwMode="auto">
          <a:xfrm flipV="1">
            <a:off x="2965114" y="4409636"/>
            <a:ext cx="1229061" cy="381000"/>
          </a:xfrm>
          <a:prstGeom prst="straightConnector1">
            <a:avLst/>
          </a:prstGeom>
          <a:noFill/>
          <a:ln w="19050"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9" name="TextBox 31">
            <a:extLst>
              <a:ext uri="{FF2B5EF4-FFF2-40B4-BE49-F238E27FC236}">
                <a16:creationId xmlns:a16="http://schemas.microsoft.com/office/drawing/2014/main" id="{627EB9BB-A430-4FCC-BB1D-03E63681EDB2}"/>
              </a:ext>
            </a:extLst>
          </p:cNvPr>
          <p:cNvSpPr>
            <a:spLocks noChangeArrowheads="1"/>
          </p:cNvSpPr>
          <p:nvPr/>
        </p:nvSpPr>
        <p:spPr bwMode="auto">
          <a:xfrm>
            <a:off x="152400" y="3533336"/>
            <a:ext cx="3124200" cy="369332"/>
          </a:xfrm>
          <a:prstGeom prst="rect">
            <a:avLst/>
          </a:prstGeom>
          <a:solidFill>
            <a:srgbClr val="FFFFFF"/>
          </a:solidFill>
          <a:ln w="25400" cap="flat" cmpd="sng">
            <a:solidFill>
              <a:schemeClr val="accent2"/>
            </a:solidFill>
            <a:miter lim="800000"/>
            <a:headEnd/>
            <a:tailEnd/>
          </a:ln>
        </p:spPr>
        <p:txBody>
          <a:bodyPr>
            <a:spAutoFit/>
          </a:bodyPr>
          <a:lstStyle/>
          <a:p>
            <a:r>
              <a:rPr lang="en-US" altLang="en-US" b="1"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List</a:t>
            </a:r>
            <a:r>
              <a:rPr lang="en-US" altLang="en-US" b="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r>
              <a:rPr lang="en-US" altLang="en-US"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myList</a:t>
            </a:r>
            <a:r>
              <a:rPr lang="en-US" altLang="en-US" b="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=new </a:t>
            </a:r>
            <a:r>
              <a:rPr lang="en-US" altLang="en-US" b="1"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ArrayList</a:t>
            </a:r>
            <a:r>
              <a:rPr lang="en-US" altLang="en-US" b="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p>
        </p:txBody>
      </p:sp>
      <p:sp>
        <p:nvSpPr>
          <p:cNvPr id="20" name="TextBox 33">
            <a:extLst>
              <a:ext uri="{FF2B5EF4-FFF2-40B4-BE49-F238E27FC236}">
                <a16:creationId xmlns:a16="http://schemas.microsoft.com/office/drawing/2014/main" id="{83C33070-CAAE-45C3-ADAF-4897D17BA418}"/>
              </a:ext>
            </a:extLst>
          </p:cNvPr>
          <p:cNvSpPr>
            <a:spLocks noChangeArrowheads="1"/>
          </p:cNvSpPr>
          <p:nvPr/>
        </p:nvSpPr>
        <p:spPr bwMode="auto">
          <a:xfrm>
            <a:off x="4267200" y="4971611"/>
            <a:ext cx="3352800" cy="32385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a:spAutoFit/>
          </a:bodyPr>
          <a:lstStyle/>
          <a:p>
            <a:r>
              <a:rPr lang="en-US" altLang="en-US" sz="1500" b="0">
                <a:solidFill>
                  <a:srgbClr val="000000"/>
                </a:solidFill>
              </a:rPr>
              <a:t>Adds elements one by one to the list.</a:t>
            </a:r>
          </a:p>
        </p:txBody>
      </p:sp>
      <p:sp>
        <p:nvSpPr>
          <p:cNvPr id="21" name="TextBox 34">
            <a:extLst>
              <a:ext uri="{FF2B5EF4-FFF2-40B4-BE49-F238E27FC236}">
                <a16:creationId xmlns:a16="http://schemas.microsoft.com/office/drawing/2014/main" id="{6B236E41-BFE0-4797-9924-F5FD2F7D65E6}"/>
              </a:ext>
            </a:extLst>
          </p:cNvPr>
          <p:cNvSpPr>
            <a:spLocks noChangeArrowheads="1"/>
          </p:cNvSpPr>
          <p:nvPr/>
        </p:nvSpPr>
        <p:spPr bwMode="auto">
          <a:xfrm>
            <a:off x="152400" y="5438336"/>
            <a:ext cx="2590800" cy="369888"/>
          </a:xfrm>
          <a:prstGeom prst="rect">
            <a:avLst/>
          </a:prstGeom>
          <a:gradFill rotWithShape="1">
            <a:gsLst>
              <a:gs pos="0">
                <a:srgbClr val="BBBBBB"/>
              </a:gs>
              <a:gs pos="34999">
                <a:srgbClr val="CFCFCF"/>
              </a:gs>
              <a:gs pos="100000">
                <a:srgbClr val="EDEDED"/>
              </a:gs>
            </a:gsLst>
            <a:lin ang="16200000" scaled="1"/>
          </a:gradFill>
          <a:ln w="9525" cap="flat" cmpd="sng">
            <a:solidFill>
              <a:srgbClr val="000000"/>
            </a:solidFill>
            <a:miter lim="800000"/>
            <a:headEnd/>
            <a:tailEnd/>
          </a:ln>
        </p:spPr>
        <p:txBody>
          <a:bodyPr wrap="square">
            <a:spAutoFit/>
          </a:bodyPr>
          <a:lstStyle/>
          <a:p>
            <a:r>
              <a:rPr lang="en-US" altLang="en-US" b="0"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myList.add</a:t>
            </a:r>
            <a:r>
              <a:rPr lang="en-US" altLang="en-US" b="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(1,”Lemon”);</a:t>
            </a:r>
          </a:p>
        </p:txBody>
      </p:sp>
      <p:graphicFrame>
        <p:nvGraphicFramePr>
          <p:cNvPr id="22" name="Table 35">
            <a:extLst>
              <a:ext uri="{FF2B5EF4-FFF2-40B4-BE49-F238E27FC236}">
                <a16:creationId xmlns:a16="http://schemas.microsoft.com/office/drawing/2014/main" id="{7DD5EFB3-7A3B-4EFF-9452-1EA1E82966E8}"/>
              </a:ext>
            </a:extLst>
          </p:cNvPr>
          <p:cNvGraphicFramePr>
            <a:graphicFrameLocks noGrp="1"/>
          </p:cNvGraphicFramePr>
          <p:nvPr>
            <p:extLst>
              <p:ext uri="{D42A27DB-BD31-4B8C-83A1-F6EECF244321}">
                <p14:modId xmlns:p14="http://schemas.microsoft.com/office/powerpoint/2010/main" val="2290262857"/>
              </p:ext>
            </p:extLst>
          </p:nvPr>
        </p:nvGraphicFramePr>
        <p:xfrm>
          <a:off x="3657600" y="3685736"/>
          <a:ext cx="4533900" cy="381000"/>
        </p:xfrm>
        <a:graphic>
          <a:graphicData uri="http://schemas.openxmlformats.org/drawingml/2006/table">
            <a:tbl>
              <a:tblPr/>
              <a:tblGrid>
                <a:gridCol w="609600">
                  <a:extLst>
                    <a:ext uri="{9D8B030D-6E8A-4147-A177-3AD203B41FA5}">
                      <a16:colId xmlns:a16="http://schemas.microsoft.com/office/drawing/2014/main" val="311881210"/>
                    </a:ext>
                  </a:extLst>
                </a:gridCol>
                <a:gridCol w="685800">
                  <a:extLst>
                    <a:ext uri="{9D8B030D-6E8A-4147-A177-3AD203B41FA5}">
                      <a16:colId xmlns:a16="http://schemas.microsoft.com/office/drawing/2014/main" val="3835583801"/>
                    </a:ext>
                  </a:extLst>
                </a:gridCol>
                <a:gridCol w="762000">
                  <a:extLst>
                    <a:ext uri="{9D8B030D-6E8A-4147-A177-3AD203B41FA5}">
                      <a16:colId xmlns:a16="http://schemas.microsoft.com/office/drawing/2014/main" val="1759967146"/>
                    </a:ext>
                  </a:extLst>
                </a:gridCol>
                <a:gridCol w="533400">
                  <a:extLst>
                    <a:ext uri="{9D8B030D-6E8A-4147-A177-3AD203B41FA5}">
                      <a16:colId xmlns:a16="http://schemas.microsoft.com/office/drawing/2014/main" val="1412341583"/>
                    </a:ext>
                  </a:extLst>
                </a:gridCol>
                <a:gridCol w="647700">
                  <a:extLst>
                    <a:ext uri="{9D8B030D-6E8A-4147-A177-3AD203B41FA5}">
                      <a16:colId xmlns:a16="http://schemas.microsoft.com/office/drawing/2014/main" val="2593060099"/>
                    </a:ext>
                  </a:extLst>
                </a:gridCol>
                <a:gridCol w="647700">
                  <a:extLst>
                    <a:ext uri="{9D8B030D-6E8A-4147-A177-3AD203B41FA5}">
                      <a16:colId xmlns:a16="http://schemas.microsoft.com/office/drawing/2014/main" val="1266323169"/>
                    </a:ext>
                  </a:extLst>
                </a:gridCol>
                <a:gridCol w="647700">
                  <a:extLst>
                    <a:ext uri="{9D8B030D-6E8A-4147-A177-3AD203B41FA5}">
                      <a16:colId xmlns:a16="http://schemas.microsoft.com/office/drawing/2014/main" val="125214535"/>
                    </a:ext>
                  </a:extLst>
                </a:gridCol>
              </a:tblGrid>
              <a:tr h="3810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Apple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Lemon</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Orange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4275065715"/>
                  </a:ext>
                </a:extLst>
              </a:tr>
            </a:tbl>
          </a:graphicData>
        </a:graphic>
      </p:graphicFrame>
      <p:sp>
        <p:nvSpPr>
          <p:cNvPr id="23" name="Straight Arrow Connector 36">
            <a:extLst>
              <a:ext uri="{FF2B5EF4-FFF2-40B4-BE49-F238E27FC236}">
                <a16:creationId xmlns:a16="http://schemas.microsoft.com/office/drawing/2014/main" id="{F7F63330-DBE8-4FD4-A1DB-A485281B2CF4}"/>
              </a:ext>
            </a:extLst>
          </p:cNvPr>
          <p:cNvSpPr>
            <a:spLocks noChangeShapeType="1"/>
          </p:cNvSpPr>
          <p:nvPr/>
        </p:nvSpPr>
        <p:spPr bwMode="auto">
          <a:xfrm flipV="1">
            <a:off x="2743200" y="3990536"/>
            <a:ext cx="1828800" cy="1631950"/>
          </a:xfrm>
          <a:prstGeom prst="straightConnector1">
            <a:avLst/>
          </a:prstGeom>
          <a:noFill/>
          <a:ln w="19050" cap="flat" cmpd="sng">
            <a:solidFill>
              <a:srgbClr val="C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4" name="TextBox 38">
            <a:extLst>
              <a:ext uri="{FF2B5EF4-FFF2-40B4-BE49-F238E27FC236}">
                <a16:creationId xmlns:a16="http://schemas.microsoft.com/office/drawing/2014/main" id="{ECEB1E51-8F83-4AE8-B80F-86CAE85B314F}"/>
              </a:ext>
            </a:extLst>
          </p:cNvPr>
          <p:cNvSpPr>
            <a:spLocks noChangeArrowheads="1"/>
          </p:cNvSpPr>
          <p:nvPr/>
        </p:nvSpPr>
        <p:spPr bwMode="auto">
          <a:xfrm>
            <a:off x="4267200" y="4295336"/>
            <a:ext cx="4419600" cy="554038"/>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a:spAutoFit/>
          </a:bodyPr>
          <a:lstStyle/>
          <a:p>
            <a:r>
              <a:rPr lang="en-US" altLang="en-US" sz="1500"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Adds the element lemon at position 1 moving orange to position 2.</a:t>
            </a:r>
          </a:p>
        </p:txBody>
      </p:sp>
      <p:sp>
        <p:nvSpPr>
          <p:cNvPr id="25" name="TextBox 40">
            <a:extLst>
              <a:ext uri="{FF2B5EF4-FFF2-40B4-BE49-F238E27FC236}">
                <a16:creationId xmlns:a16="http://schemas.microsoft.com/office/drawing/2014/main" id="{34EE8E96-2AD9-4950-8090-94EC18D3569C}"/>
              </a:ext>
            </a:extLst>
          </p:cNvPr>
          <p:cNvSpPr>
            <a:spLocks noChangeArrowheads="1"/>
          </p:cNvSpPr>
          <p:nvPr/>
        </p:nvSpPr>
        <p:spPr bwMode="auto">
          <a:xfrm>
            <a:off x="152400" y="6047936"/>
            <a:ext cx="2590800" cy="369888"/>
          </a:xfrm>
          <a:prstGeom prst="rect">
            <a:avLst/>
          </a:prstGeom>
          <a:gradFill rotWithShape="1">
            <a:gsLst>
              <a:gs pos="0">
                <a:srgbClr val="FFFFFF"/>
              </a:gs>
              <a:gs pos="100000">
                <a:srgbClr val="949494"/>
              </a:gs>
            </a:gsLst>
            <a:path path="rect">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0"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myList.set</a:t>
            </a:r>
            <a:r>
              <a:rPr lang="en-US" altLang="en-US" b="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(0,”Banana”);</a:t>
            </a:r>
          </a:p>
        </p:txBody>
      </p:sp>
      <p:graphicFrame>
        <p:nvGraphicFramePr>
          <p:cNvPr id="26" name="Table 42">
            <a:extLst>
              <a:ext uri="{FF2B5EF4-FFF2-40B4-BE49-F238E27FC236}">
                <a16:creationId xmlns:a16="http://schemas.microsoft.com/office/drawing/2014/main" id="{085A34ED-B30E-4AD8-B1F5-1289119BAA41}"/>
              </a:ext>
            </a:extLst>
          </p:cNvPr>
          <p:cNvGraphicFramePr>
            <a:graphicFrameLocks noGrp="1"/>
          </p:cNvGraphicFramePr>
          <p:nvPr>
            <p:extLst>
              <p:ext uri="{D42A27DB-BD31-4B8C-83A1-F6EECF244321}">
                <p14:modId xmlns:p14="http://schemas.microsoft.com/office/powerpoint/2010/main" val="1254711016"/>
              </p:ext>
            </p:extLst>
          </p:nvPr>
        </p:nvGraphicFramePr>
        <p:xfrm>
          <a:off x="3657600" y="3685736"/>
          <a:ext cx="4533900" cy="381000"/>
        </p:xfrm>
        <a:graphic>
          <a:graphicData uri="http://schemas.openxmlformats.org/drawingml/2006/table">
            <a:tbl>
              <a:tblPr/>
              <a:tblGrid>
                <a:gridCol w="731520">
                  <a:extLst>
                    <a:ext uri="{9D8B030D-6E8A-4147-A177-3AD203B41FA5}">
                      <a16:colId xmlns:a16="http://schemas.microsoft.com/office/drawing/2014/main" val="2769361550"/>
                    </a:ext>
                  </a:extLst>
                </a:gridCol>
                <a:gridCol w="689317">
                  <a:extLst>
                    <a:ext uri="{9D8B030D-6E8A-4147-A177-3AD203B41FA5}">
                      <a16:colId xmlns:a16="http://schemas.microsoft.com/office/drawing/2014/main" val="391752259"/>
                    </a:ext>
                  </a:extLst>
                </a:gridCol>
                <a:gridCol w="689317">
                  <a:extLst>
                    <a:ext uri="{9D8B030D-6E8A-4147-A177-3AD203B41FA5}">
                      <a16:colId xmlns:a16="http://schemas.microsoft.com/office/drawing/2014/main" val="1885240685"/>
                    </a:ext>
                  </a:extLst>
                </a:gridCol>
                <a:gridCol w="590843">
                  <a:extLst>
                    <a:ext uri="{9D8B030D-6E8A-4147-A177-3AD203B41FA5}">
                      <a16:colId xmlns:a16="http://schemas.microsoft.com/office/drawing/2014/main" val="583164430"/>
                    </a:ext>
                  </a:extLst>
                </a:gridCol>
                <a:gridCol w="647114">
                  <a:extLst>
                    <a:ext uri="{9D8B030D-6E8A-4147-A177-3AD203B41FA5}">
                      <a16:colId xmlns:a16="http://schemas.microsoft.com/office/drawing/2014/main" val="3937937556"/>
                    </a:ext>
                  </a:extLst>
                </a:gridCol>
                <a:gridCol w="618978">
                  <a:extLst>
                    <a:ext uri="{9D8B030D-6E8A-4147-A177-3AD203B41FA5}">
                      <a16:colId xmlns:a16="http://schemas.microsoft.com/office/drawing/2014/main" val="2465501642"/>
                    </a:ext>
                  </a:extLst>
                </a:gridCol>
                <a:gridCol w="566811">
                  <a:extLst>
                    <a:ext uri="{9D8B030D-6E8A-4147-A177-3AD203B41FA5}">
                      <a16:colId xmlns:a16="http://schemas.microsoft.com/office/drawing/2014/main" val="1731936425"/>
                    </a:ext>
                  </a:extLst>
                </a:gridCol>
              </a:tblGrid>
              <a:tr h="3810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Banana</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Lemon</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Orange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83961233"/>
                  </a:ext>
                </a:extLst>
              </a:tr>
            </a:tbl>
          </a:graphicData>
        </a:graphic>
      </p:graphicFrame>
      <p:sp>
        <p:nvSpPr>
          <p:cNvPr id="27" name="Straight Arrow Connector 44">
            <a:extLst>
              <a:ext uri="{FF2B5EF4-FFF2-40B4-BE49-F238E27FC236}">
                <a16:creationId xmlns:a16="http://schemas.microsoft.com/office/drawing/2014/main" id="{3C54E1B9-27E2-40D9-BB34-5746A252E0B9}"/>
              </a:ext>
            </a:extLst>
          </p:cNvPr>
          <p:cNvSpPr>
            <a:spLocks noChangeShapeType="1"/>
          </p:cNvSpPr>
          <p:nvPr/>
        </p:nvSpPr>
        <p:spPr bwMode="auto">
          <a:xfrm flipV="1">
            <a:off x="2743200" y="3914336"/>
            <a:ext cx="1371600" cy="2317750"/>
          </a:xfrm>
          <a:prstGeom prst="straightConnector1">
            <a:avLst/>
          </a:prstGeom>
          <a:noFill/>
          <a:ln w="25400" cap="flat" cmpd="sng">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 name="TextBox 47">
            <a:extLst>
              <a:ext uri="{FF2B5EF4-FFF2-40B4-BE49-F238E27FC236}">
                <a16:creationId xmlns:a16="http://schemas.microsoft.com/office/drawing/2014/main" id="{A9846C2A-7A43-4AD7-BEFE-75CED3F688A7}"/>
              </a:ext>
            </a:extLst>
          </p:cNvPr>
          <p:cNvSpPr>
            <a:spLocks noChangeArrowheads="1"/>
          </p:cNvSpPr>
          <p:nvPr/>
        </p:nvSpPr>
        <p:spPr bwMode="auto">
          <a:xfrm>
            <a:off x="4267200" y="5373249"/>
            <a:ext cx="4438650" cy="554038"/>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r>
              <a:rPr lang="en-US" altLang="en-US" sz="1500" b="0">
                <a:solidFill>
                  <a:srgbClr val="000000"/>
                </a:solidFill>
              </a:rPr>
              <a:t>When set is used the item in the particular index will be replaced by the new item.</a:t>
            </a:r>
          </a:p>
        </p:txBody>
      </p:sp>
    </p:spTree>
    <p:extLst>
      <p:ext uri="{BB962C8B-B14F-4D97-AF65-F5344CB8AC3E}">
        <p14:creationId xmlns:p14="http://schemas.microsoft.com/office/powerpoint/2010/main" val="200242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p:cBhvr>
                                        <p:cTn id="7" dur="500"/>
                                        <p:tgtEl>
                                          <p:spTgt spid="4">
                                            <p:txEl>
                                              <p:pRg st="4" end="4"/>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p:cBhvr>
                                        <p:cTn id="10" dur="500"/>
                                        <p:tgtEl>
                                          <p:spTgt spid="19"/>
                                        </p:tgtEl>
                                      </p:cBhvr>
                                    </p:animEffect>
                                  </p:childTnLst>
                                </p:cTn>
                              </p:par>
                              <p:par>
                                <p:cTn id="11" presetID="4"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p:cBhvr>
                                        <p:cTn id="13" dur="500"/>
                                        <p:tgtEl>
                                          <p:spTgt spid="6"/>
                                        </p:tgtEl>
                                      </p:cBhvr>
                                    </p:animEffect>
                                  </p:childTnLst>
                                </p:cTn>
                              </p:par>
                              <p:par>
                                <p:cTn id="14" presetID="4"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p:cBhvr>
                                        <p:cTn id="16"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p:cBhvr>
                                        <p:cTn id="21" dur="500"/>
                                        <p:tgtEl>
                                          <p:spTgt spid="17"/>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p:cBhvr>
                                        <p:cTn id="24"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5" presetID="4"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p:cBhvr>
                                        <p:cTn id="2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28" presetID="4" presetClass="entr" presetSubtype="16"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p:cBhvr>
                                        <p:cTn id="3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par>
                                <p:cTn id="31" presetID="4"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p:cBhvr>
                                        <p:cTn id="3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4" presetID="4" presetClass="entr" presetSubtype="16"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p:cBhvr>
                                        <p:cTn id="3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p:cBhvr>
                                        <p:cTn id="41" dur="500"/>
                                        <p:tgtEl>
                                          <p:spTgt spid="21"/>
                                        </p:tgtEl>
                                      </p:cBhvr>
                                    </p:animEffect>
                                  </p:childTnLst>
                                </p:cTn>
                              </p:par>
                              <p:par>
                                <p:cTn id="42" presetID="4" presetClass="entr" presetSubtype="16"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p:cBhvr>
                                        <p:cTn id="44"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45" presetID="4" presetClass="entr" presetSubtype="16"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p:cBhvr>
                                        <p:cTn id="4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48" presetID="4" presetClass="entr" presetSubtype="16"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p:cBhvr>
                                        <p:cTn id="50"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p:cBhvr>
                                        <p:cTn id="55" dur="500"/>
                                        <p:tgtEl>
                                          <p:spTgt spid="25"/>
                                        </p:tgtEl>
                                      </p:cBhvr>
                                    </p:animEffect>
                                  </p:childTnLst>
                                </p:cTn>
                              </p:par>
                              <p:par>
                                <p:cTn id="56" presetID="4" presetClass="entr" presetSubtype="16"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p:cBhvr>
                                        <p:cTn id="58" dur="500"/>
                                        <p:tgtEl>
                                          <p:spTgt spid="2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p:cBhvr>
                                        <p:cTn id="61" dur="500"/>
                                        <p:tgtEl>
                                          <p:spTgt spid="28"/>
                                        </p:tgtEl>
                                      </p:cBhvr>
                                    </p:animEffect>
                                  </p:childTnLst>
                                </p:cTn>
                              </p:par>
                              <p:par>
                                <p:cTn id="62" presetID="4" presetClass="entr" presetSubtype="16"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autoUpdateAnimBg="0"/>
      <p:bldP spid="16" grpId="0" bldLvl="0" animBg="1" autoUpdateAnimBg="0"/>
      <p:bldP spid="17" grpId="0" bldLvl="0" animBg="1" autoUpdateAnimBg="0"/>
      <p:bldP spid="19" grpId="0" bldLvl="0" animBg="1" autoUpdateAnimBg="0"/>
      <p:bldP spid="20" grpId="0" bldLvl="0" animBg="1" autoUpdateAnimBg="0"/>
      <p:bldP spid="21" grpId="0" bldLvl="0" animBg="1" autoUpdateAnimBg="0"/>
      <p:bldP spid="24" grpId="0" bldLvl="0" animBg="1" autoUpdateAnimBg="0"/>
      <p:bldP spid="25" grpId="0" bldLvl="0" animBg="1" autoUpdateAnimBg="0"/>
      <p:bldP spid="28"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18D-4FB8-49D1-B0AD-2D8A6F068A34}"/>
              </a:ext>
            </a:extLst>
          </p:cNvPr>
          <p:cNvSpPr>
            <a:spLocks noGrp="1"/>
          </p:cNvSpPr>
          <p:nvPr>
            <p:ph type="title"/>
          </p:nvPr>
        </p:nvSpPr>
        <p:spPr/>
        <p:txBody>
          <a:bodyPr/>
          <a:lstStyle/>
          <a:p>
            <a:r>
              <a:rPr lang="en-US" dirty="0"/>
              <a:t>Example – using ArrayList</a:t>
            </a:r>
          </a:p>
        </p:txBody>
      </p:sp>
      <p:sp>
        <p:nvSpPr>
          <p:cNvPr id="3" name="Content Placeholder 2">
            <a:extLst>
              <a:ext uri="{FF2B5EF4-FFF2-40B4-BE49-F238E27FC236}">
                <a16:creationId xmlns:a16="http://schemas.microsoft.com/office/drawing/2014/main" id="{86FC7101-BA7C-4559-9EA3-CAAAF31BFA1E}"/>
              </a:ext>
            </a:extLst>
          </p:cNvPr>
          <p:cNvSpPr>
            <a:spLocks noGrp="1"/>
          </p:cNvSpPr>
          <p:nvPr>
            <p:ph idx="1"/>
          </p:nvPr>
        </p:nvSpPr>
        <p:spPr/>
        <p:txBody>
          <a:bodyPr>
            <a:normAutofit fontScale="92500" lnSpcReduction="20000"/>
          </a:bodyPr>
          <a:lstStyle/>
          <a:p>
            <a:pPr marL="0" indent="0">
              <a:lnSpc>
                <a:spcPct val="150000"/>
              </a:lnSpc>
              <a:buNone/>
            </a:pPr>
            <a:r>
              <a:rPr lang="en-US" altLang="en-US" sz="2000" b="1" dirty="0">
                <a:solidFill>
                  <a:srgbClr val="000000"/>
                </a:solidFill>
                <a:ea typeface="Calibri" panose="020F0502020204030204" pitchFamily="34" charset="0"/>
                <a:cs typeface="Calibri" panose="020F0502020204030204" pitchFamily="34" charset="0"/>
              </a:rPr>
              <a:t>Objective:</a:t>
            </a:r>
            <a:r>
              <a:rPr lang="en-US" altLang="en-US" sz="2000" dirty="0">
                <a:solidFill>
                  <a:srgbClr val="000000"/>
                </a:solidFill>
                <a:ea typeface="Calibri" panose="020F0502020204030204" pitchFamily="34" charset="0"/>
                <a:cs typeface="Calibri" panose="020F0502020204030204" pitchFamily="34" charset="0"/>
              </a:rPr>
              <a:t> In this lend a hand we are going to learn about creating and adding elements into the array list.</a:t>
            </a:r>
          </a:p>
          <a:p>
            <a:pPr marL="0" indent="0">
              <a:lnSpc>
                <a:spcPct val="150000"/>
              </a:lnSpc>
              <a:buNone/>
            </a:pPr>
            <a:r>
              <a:rPr lang="en-US" altLang="en-US" sz="2000" b="1" dirty="0">
                <a:solidFill>
                  <a:srgbClr val="0070C0"/>
                </a:solidFill>
                <a:ea typeface="Calibri" panose="020F0502020204030204" pitchFamily="34" charset="0"/>
                <a:cs typeface="Calibri" panose="020F0502020204030204" pitchFamily="34" charset="0"/>
              </a:rPr>
              <a:t>Problem Statement  1:</a:t>
            </a:r>
            <a:r>
              <a:rPr lang="en-US" altLang="en-US" sz="2000" dirty="0">
                <a:solidFill>
                  <a:srgbClr val="0070C0"/>
                </a:solidFill>
                <a:ea typeface="Calibri" panose="020F0502020204030204" pitchFamily="34" charset="0"/>
                <a:cs typeface="Calibri" panose="020F0502020204030204" pitchFamily="34" charset="0"/>
              </a:rPr>
              <a:t> </a:t>
            </a:r>
            <a:r>
              <a:rPr lang="en-US" altLang="en-US" sz="2000" dirty="0">
                <a:solidFill>
                  <a:srgbClr val="000000"/>
                </a:solidFill>
                <a:ea typeface="Calibri" panose="020F0502020204030204" pitchFamily="34" charset="0"/>
                <a:cs typeface="Calibri" panose="020F0502020204030204" pitchFamily="34" charset="0"/>
              </a:rPr>
              <a:t>Create a method that accepts the names of five fruits and loads them to an array list and returns the list.</a:t>
            </a:r>
          </a:p>
          <a:p>
            <a:pPr marL="0" indent="0">
              <a:lnSpc>
                <a:spcPct val="150000"/>
              </a:lnSpc>
              <a:buNone/>
            </a:pPr>
            <a:r>
              <a:rPr lang="en-US" altLang="en-US" sz="2000" b="1" dirty="0">
                <a:solidFill>
                  <a:srgbClr val="0070C0"/>
                </a:solidFill>
                <a:ea typeface="Calibri" panose="020F0502020204030204" pitchFamily="34" charset="0"/>
                <a:cs typeface="Calibri" panose="020F0502020204030204" pitchFamily="34" charset="0"/>
              </a:rPr>
              <a:t>Problem Statement  2:</a:t>
            </a:r>
            <a:r>
              <a:rPr lang="en-US" altLang="en-US" sz="2000" dirty="0">
                <a:solidFill>
                  <a:srgbClr val="0070C0"/>
                </a:solidFill>
                <a:ea typeface="Calibri" panose="020F0502020204030204" pitchFamily="34" charset="0"/>
                <a:cs typeface="Calibri" panose="020F0502020204030204" pitchFamily="34" charset="0"/>
              </a:rPr>
              <a:t> </a:t>
            </a:r>
            <a:r>
              <a:rPr lang="en-US" altLang="en-US" sz="2000" dirty="0">
                <a:solidFill>
                  <a:srgbClr val="000000"/>
                </a:solidFill>
                <a:ea typeface="Calibri" panose="020F0502020204030204" pitchFamily="34" charset="0"/>
                <a:cs typeface="Calibri" panose="020F0502020204030204" pitchFamily="34" charset="0"/>
              </a:rPr>
              <a:t>Create an method which can return an array list holding values 1-10.</a:t>
            </a:r>
          </a:p>
          <a:p>
            <a:pPr marL="0" indent="0">
              <a:lnSpc>
                <a:spcPct val="150000"/>
              </a:lnSpc>
              <a:buNone/>
            </a:pPr>
            <a:r>
              <a:rPr lang="en-US" altLang="en-US" sz="2000" b="1" dirty="0">
                <a:solidFill>
                  <a:srgbClr val="0070C0"/>
                </a:solidFill>
                <a:ea typeface="Calibri" panose="020F0502020204030204" pitchFamily="34" charset="0"/>
                <a:cs typeface="Calibri" panose="020F0502020204030204" pitchFamily="34" charset="0"/>
              </a:rPr>
              <a:t>Problem Statement  3:</a:t>
            </a:r>
            <a:r>
              <a:rPr lang="en-US" altLang="en-US" sz="2000" dirty="0">
                <a:solidFill>
                  <a:srgbClr val="0070C0"/>
                </a:solidFill>
                <a:ea typeface="Calibri" panose="020F0502020204030204" pitchFamily="34" charset="0"/>
                <a:cs typeface="Calibri" panose="020F0502020204030204" pitchFamily="34" charset="0"/>
              </a:rPr>
              <a:t> </a:t>
            </a:r>
            <a:r>
              <a:rPr lang="en-US" altLang="en-US" sz="2000" dirty="0">
                <a:solidFill>
                  <a:srgbClr val="000000"/>
                </a:solidFill>
                <a:ea typeface="Calibri" panose="020F0502020204030204" pitchFamily="34" charset="0"/>
                <a:cs typeface="Calibri" panose="020F0502020204030204" pitchFamily="34" charset="0"/>
              </a:rPr>
              <a:t>Create a method needs to return an array list holding value 1-15. The method should make use of the already created array list containing values up to 10 and then add values from 11-15 using a for loop.</a:t>
            </a:r>
            <a:endParaRPr lang="en-US" sz="2000" dirty="0"/>
          </a:p>
        </p:txBody>
      </p:sp>
    </p:spTree>
    <p:extLst>
      <p:ext uri="{BB962C8B-B14F-4D97-AF65-F5344CB8AC3E}">
        <p14:creationId xmlns:p14="http://schemas.microsoft.com/office/powerpoint/2010/main" val="503980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36-29CF-48D1-972F-DB4DCDF7D3A6}"/>
              </a:ext>
            </a:extLst>
          </p:cNvPr>
          <p:cNvSpPr>
            <a:spLocks noGrp="1"/>
          </p:cNvSpPr>
          <p:nvPr>
            <p:ph type="title"/>
          </p:nvPr>
        </p:nvSpPr>
        <p:spPr/>
        <p:txBody>
          <a:bodyPr/>
          <a:lstStyle/>
          <a:p>
            <a:r>
              <a:rPr lang="en-US" dirty="0"/>
              <a:t>Set Interface</a:t>
            </a:r>
          </a:p>
        </p:txBody>
      </p:sp>
      <p:sp>
        <p:nvSpPr>
          <p:cNvPr id="3" name="Content Placeholder 2">
            <a:extLst>
              <a:ext uri="{FF2B5EF4-FFF2-40B4-BE49-F238E27FC236}">
                <a16:creationId xmlns:a16="http://schemas.microsoft.com/office/drawing/2014/main" id="{AF0FA273-FA2D-4D29-94A5-CC3C248CE889}"/>
              </a:ext>
            </a:extLst>
          </p:cNvPr>
          <p:cNvSpPr>
            <a:spLocks noGrp="1"/>
          </p:cNvSpPr>
          <p:nvPr>
            <p:ph idx="1"/>
          </p:nvPr>
        </p:nvSpPr>
        <p:spPr/>
        <p:txBody>
          <a:bodyPr>
            <a:normAutofit fontScale="70000" lnSpcReduction="20000"/>
          </a:bodyPr>
          <a:lstStyle/>
          <a:p>
            <a:pPr lvl="1">
              <a:lnSpc>
                <a:spcPct val="150000"/>
              </a:lnSpc>
              <a:spcBef>
                <a:spcPts val="1200"/>
              </a:spcBef>
              <a:buFont typeface="Wingdings" panose="05000000000000000000" pitchFamily="2" charset="2"/>
              <a:buChar char="§"/>
            </a:pPr>
            <a:r>
              <a:rPr lang="en-US" altLang="en-US" dirty="0">
                <a:solidFill>
                  <a:srgbClr val="000000"/>
                </a:solidFill>
                <a:ea typeface="Calibri" panose="020F0502020204030204" pitchFamily="34" charset="0"/>
                <a:cs typeface="Calibri" panose="020F0502020204030204" pitchFamily="34" charset="0"/>
              </a:rPr>
              <a:t>The </a:t>
            </a:r>
            <a:r>
              <a:rPr lang="en-US" altLang="en-US" b="1" i="1" dirty="0">
                <a:solidFill>
                  <a:srgbClr val="000000"/>
                </a:solidFill>
                <a:ea typeface="Calibri" panose="020F0502020204030204" pitchFamily="34" charset="0"/>
                <a:cs typeface="Calibri" panose="020F0502020204030204" pitchFamily="34" charset="0"/>
              </a:rPr>
              <a:t>Set</a:t>
            </a:r>
            <a:r>
              <a:rPr lang="en-US" altLang="en-US" dirty="0">
                <a:solidFill>
                  <a:srgbClr val="000000"/>
                </a:solidFill>
                <a:ea typeface="Calibri" panose="020F0502020204030204" pitchFamily="34" charset="0"/>
                <a:cs typeface="Calibri" panose="020F0502020204030204" pitchFamily="34" charset="0"/>
              </a:rPr>
              <a:t> interface is a collection that cannot contain duplicate elements. </a:t>
            </a:r>
          </a:p>
          <a:p>
            <a:pPr lvl="1">
              <a:lnSpc>
                <a:spcPct val="150000"/>
              </a:lnSpc>
              <a:spcBef>
                <a:spcPts val="1200"/>
              </a:spcBef>
              <a:buFont typeface="Wingdings" panose="05000000000000000000" pitchFamily="2" charset="2"/>
              <a:buChar char="§"/>
            </a:pPr>
            <a:r>
              <a:rPr lang="en-US" altLang="en-US" dirty="0">
                <a:solidFill>
                  <a:srgbClr val="000000"/>
                </a:solidFill>
                <a:ea typeface="Calibri" panose="020F0502020204030204" pitchFamily="34" charset="0"/>
                <a:cs typeface="Calibri" panose="020F0502020204030204" pitchFamily="34" charset="0"/>
              </a:rPr>
              <a:t>It permits a single element to be null. </a:t>
            </a:r>
          </a:p>
          <a:p>
            <a:pPr lvl="1">
              <a:lnSpc>
                <a:spcPct val="150000"/>
              </a:lnSpc>
              <a:spcBef>
                <a:spcPts val="1200"/>
              </a:spcBef>
              <a:buFont typeface="Wingdings" panose="05000000000000000000" pitchFamily="2" charset="2"/>
              <a:buChar char="§"/>
            </a:pPr>
            <a:r>
              <a:rPr lang="en-US" altLang="en-US" b="1" i="1" dirty="0">
                <a:solidFill>
                  <a:srgbClr val="000000"/>
                </a:solidFill>
                <a:ea typeface="Calibri" panose="020F0502020204030204" pitchFamily="34" charset="0"/>
                <a:cs typeface="Calibri" panose="020F0502020204030204" pitchFamily="34" charset="0"/>
              </a:rPr>
              <a:t>Set</a:t>
            </a:r>
            <a:r>
              <a:rPr lang="en-US" altLang="en-US" dirty="0">
                <a:solidFill>
                  <a:srgbClr val="000000"/>
                </a:solidFill>
                <a:ea typeface="Calibri" panose="020F0502020204030204" pitchFamily="34" charset="0"/>
                <a:cs typeface="Calibri" panose="020F0502020204030204" pitchFamily="34" charset="0"/>
              </a:rPr>
              <a:t> interface contains methods inherited from </a:t>
            </a:r>
            <a:r>
              <a:rPr lang="en-US" altLang="en-US" b="1" i="1" dirty="0">
                <a:solidFill>
                  <a:srgbClr val="000000"/>
                </a:solidFill>
                <a:ea typeface="Calibri" panose="020F0502020204030204" pitchFamily="34" charset="0"/>
                <a:cs typeface="Calibri" panose="020F0502020204030204" pitchFamily="34" charset="0"/>
              </a:rPr>
              <a:t>collection</a:t>
            </a:r>
            <a:r>
              <a:rPr lang="en-US" altLang="en-US" i="1" dirty="0">
                <a:solidFill>
                  <a:srgbClr val="000000"/>
                </a:solidFill>
                <a:ea typeface="Calibri" panose="020F0502020204030204" pitchFamily="34" charset="0"/>
                <a:cs typeface="Calibri" panose="020F0502020204030204" pitchFamily="34" charset="0"/>
              </a:rPr>
              <a:t> </a:t>
            </a:r>
            <a:r>
              <a:rPr lang="en-US" altLang="en-US" dirty="0">
                <a:solidFill>
                  <a:srgbClr val="000000"/>
                </a:solidFill>
                <a:ea typeface="Calibri" panose="020F0502020204030204" pitchFamily="34" charset="0"/>
                <a:cs typeface="Calibri" panose="020F0502020204030204" pitchFamily="34" charset="0"/>
              </a:rPr>
              <a:t>interface.</a:t>
            </a:r>
          </a:p>
          <a:p>
            <a:pPr lvl="1">
              <a:lnSpc>
                <a:spcPct val="150000"/>
              </a:lnSpc>
              <a:spcBef>
                <a:spcPts val="1200"/>
              </a:spcBef>
              <a:buFont typeface="Wingdings" panose="05000000000000000000" pitchFamily="2" charset="2"/>
              <a:buChar char="§"/>
            </a:pPr>
            <a:r>
              <a:rPr lang="en-US" altLang="en-US" b="1" i="1" dirty="0" err="1">
                <a:solidFill>
                  <a:srgbClr val="000000"/>
                </a:solidFill>
                <a:ea typeface="Calibri" panose="020F0502020204030204" pitchFamily="34" charset="0"/>
                <a:cs typeface="Calibri" panose="020F0502020204030204" pitchFamily="34" charset="0"/>
              </a:rPr>
              <a:t>SortedSet</a:t>
            </a:r>
            <a:r>
              <a:rPr lang="en-US" altLang="en-US" i="1" dirty="0">
                <a:solidFill>
                  <a:srgbClr val="000000"/>
                </a:solidFill>
                <a:ea typeface="Calibri" panose="020F0502020204030204" pitchFamily="34" charset="0"/>
                <a:cs typeface="Calibri" panose="020F0502020204030204" pitchFamily="34" charset="0"/>
              </a:rPr>
              <a:t> </a:t>
            </a:r>
            <a:r>
              <a:rPr lang="en-US" altLang="en-US" dirty="0">
                <a:solidFill>
                  <a:srgbClr val="000000"/>
                </a:solidFill>
                <a:ea typeface="Calibri" panose="020F0502020204030204" pitchFamily="34" charset="0"/>
                <a:cs typeface="Calibri" panose="020F0502020204030204" pitchFamily="34" charset="0"/>
              </a:rPr>
              <a:t>interface is a set that maintains its elements in ascending order.</a:t>
            </a:r>
          </a:p>
          <a:p>
            <a:pPr marL="457200" lvl="1" indent="0">
              <a:lnSpc>
                <a:spcPct val="150000"/>
              </a:lnSpc>
              <a:spcBef>
                <a:spcPts val="1200"/>
              </a:spcBef>
              <a:buNone/>
            </a:pPr>
            <a:r>
              <a:rPr lang="en-US" altLang="en-US" b="1" dirty="0">
                <a:solidFill>
                  <a:srgbClr val="000000"/>
                </a:solidFill>
                <a:ea typeface="Calibri" panose="020F0502020204030204" pitchFamily="34" charset="0"/>
                <a:cs typeface="Calibri" panose="020F0502020204030204" pitchFamily="34" charset="0"/>
              </a:rPr>
              <a:t>Set Implementations:</a:t>
            </a:r>
          </a:p>
          <a:p>
            <a:pPr lvl="1">
              <a:lnSpc>
                <a:spcPct val="150000"/>
              </a:lnSpc>
              <a:spcBef>
                <a:spcPts val="1200"/>
              </a:spcBef>
              <a:buFont typeface="Calibri" panose="020F0502020204030204" pitchFamily="34" charset="0"/>
              <a:buAutoNum type="arabicPeriod"/>
            </a:pPr>
            <a:r>
              <a:rPr lang="en-US" altLang="en-US" b="1" dirty="0" err="1">
                <a:solidFill>
                  <a:srgbClr val="000000"/>
                </a:solidFill>
                <a:ea typeface="Calibri" panose="020F0502020204030204" pitchFamily="34" charset="0"/>
                <a:cs typeface="Calibri" panose="020F0502020204030204" pitchFamily="34" charset="0"/>
              </a:rPr>
              <a:t>HashSet</a:t>
            </a:r>
            <a:endParaRPr lang="en-US" altLang="en-US" b="1" dirty="0">
              <a:solidFill>
                <a:srgbClr val="000000"/>
              </a:solidFill>
              <a:ea typeface="Calibri" panose="020F0502020204030204" pitchFamily="34" charset="0"/>
              <a:cs typeface="Calibri" panose="020F0502020204030204" pitchFamily="34" charset="0"/>
            </a:endParaRPr>
          </a:p>
          <a:p>
            <a:pPr lvl="1">
              <a:lnSpc>
                <a:spcPct val="150000"/>
              </a:lnSpc>
              <a:spcBef>
                <a:spcPts val="1200"/>
              </a:spcBef>
              <a:buFont typeface="Calibri" panose="020F0502020204030204" pitchFamily="34" charset="0"/>
              <a:buAutoNum type="arabicPeriod"/>
            </a:pPr>
            <a:r>
              <a:rPr lang="en-US" altLang="en-US" b="1" dirty="0" err="1">
                <a:solidFill>
                  <a:srgbClr val="000000"/>
                </a:solidFill>
                <a:ea typeface="Calibri" panose="020F0502020204030204" pitchFamily="34" charset="0"/>
                <a:cs typeface="Calibri" panose="020F0502020204030204" pitchFamily="34" charset="0"/>
              </a:rPr>
              <a:t>LinkedHashSet</a:t>
            </a:r>
            <a:endParaRPr lang="en-US" altLang="en-US" b="1" dirty="0">
              <a:solidFill>
                <a:srgbClr val="000000"/>
              </a:solidFill>
              <a:ea typeface="Calibri" panose="020F0502020204030204" pitchFamily="34" charset="0"/>
              <a:cs typeface="Calibri" panose="020F0502020204030204" pitchFamily="34" charset="0"/>
            </a:endParaRPr>
          </a:p>
          <a:p>
            <a:pPr lvl="1">
              <a:lnSpc>
                <a:spcPct val="150000"/>
              </a:lnSpc>
              <a:spcBef>
                <a:spcPts val="1200"/>
              </a:spcBef>
              <a:buFont typeface="Calibri" panose="020F0502020204030204" pitchFamily="34" charset="0"/>
              <a:buAutoNum type="arabicPeriod"/>
            </a:pPr>
            <a:r>
              <a:rPr lang="en-US" altLang="en-US" b="1" dirty="0" err="1">
                <a:solidFill>
                  <a:srgbClr val="000000"/>
                </a:solidFill>
                <a:ea typeface="Calibri" panose="020F0502020204030204" pitchFamily="34" charset="0"/>
                <a:cs typeface="Calibri" panose="020F0502020204030204" pitchFamily="34" charset="0"/>
              </a:rPr>
              <a:t>TreeSet</a:t>
            </a:r>
            <a:endParaRPr lang="en-US" sz="2000" b="1" dirty="0"/>
          </a:p>
        </p:txBody>
      </p:sp>
    </p:spTree>
    <p:extLst>
      <p:ext uri="{BB962C8B-B14F-4D97-AF65-F5344CB8AC3E}">
        <p14:creationId xmlns:p14="http://schemas.microsoft.com/office/powerpoint/2010/main" val="205748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C4C-019F-43C5-9531-C4B0F2B55FC9}"/>
              </a:ext>
            </a:extLst>
          </p:cNvPr>
          <p:cNvSpPr>
            <a:spLocks noGrp="1"/>
          </p:cNvSpPr>
          <p:nvPr>
            <p:ph type="title"/>
          </p:nvPr>
        </p:nvSpPr>
        <p:spPr/>
        <p:txBody>
          <a:bodyPr/>
          <a:lstStyle/>
          <a:p>
            <a:r>
              <a:rPr lang="en-US" dirty="0" err="1"/>
              <a:t>HashSet</a:t>
            </a:r>
            <a:endParaRPr lang="en-US" dirty="0"/>
          </a:p>
        </p:txBody>
      </p:sp>
      <p:sp>
        <p:nvSpPr>
          <p:cNvPr id="3" name="Content Placeholder 2">
            <a:extLst>
              <a:ext uri="{FF2B5EF4-FFF2-40B4-BE49-F238E27FC236}">
                <a16:creationId xmlns:a16="http://schemas.microsoft.com/office/drawing/2014/main" id="{DA5A0CD0-7D67-4E4F-98EF-AA5F42C71389}"/>
              </a:ext>
            </a:extLst>
          </p:cNvPr>
          <p:cNvSpPr>
            <a:spLocks noGrp="1"/>
          </p:cNvSpPr>
          <p:nvPr>
            <p:ph idx="1"/>
          </p:nvPr>
        </p:nvSpPr>
        <p:spPr>
          <a:xfrm>
            <a:off x="434716" y="1642742"/>
            <a:ext cx="8280219" cy="4392297"/>
          </a:xfrm>
        </p:spPr>
        <p:txBody>
          <a:bodyPr>
            <a:normAutofit/>
          </a:bodyPr>
          <a:lstStyle/>
          <a:p>
            <a:pPr marL="0" indent="0">
              <a:buNone/>
            </a:pPr>
            <a:r>
              <a:rPr lang="en-US" sz="2000" dirty="0"/>
              <a:t>Java </a:t>
            </a:r>
            <a:r>
              <a:rPr lang="en-US" sz="2000" dirty="0" err="1"/>
              <a:t>HashSet</a:t>
            </a:r>
            <a:r>
              <a:rPr lang="en-US" sz="2000" dirty="0"/>
              <a:t> class is used to create a collection that uses a hash table for storage. </a:t>
            </a:r>
          </a:p>
          <a:p>
            <a:pPr marL="0" indent="0">
              <a:buNone/>
            </a:pPr>
            <a:r>
              <a:rPr lang="en-US" sz="2000" dirty="0"/>
              <a:t>It inherits the </a:t>
            </a:r>
            <a:r>
              <a:rPr lang="en-US" sz="2000" dirty="0" err="1"/>
              <a:t>AbstractSet</a:t>
            </a:r>
            <a:r>
              <a:rPr lang="en-US" sz="2000" dirty="0"/>
              <a:t> class and implements Set interface.</a:t>
            </a:r>
          </a:p>
          <a:p>
            <a:pPr marL="0" indent="0">
              <a:buNone/>
            </a:pPr>
            <a:r>
              <a:rPr lang="en-US" sz="2000" dirty="0"/>
              <a:t>The important points about Java </a:t>
            </a:r>
            <a:r>
              <a:rPr lang="en-US" sz="2000" dirty="0" err="1"/>
              <a:t>HashSet</a:t>
            </a:r>
            <a:r>
              <a:rPr lang="en-US" sz="2000" dirty="0"/>
              <a:t> class are:</a:t>
            </a:r>
          </a:p>
          <a:p>
            <a:r>
              <a:rPr lang="en-US" sz="2000" dirty="0" err="1"/>
              <a:t>HashSet</a:t>
            </a:r>
            <a:r>
              <a:rPr lang="en-US" sz="2000" dirty="0"/>
              <a:t> stores the elements by using a mechanism called </a:t>
            </a:r>
            <a:r>
              <a:rPr lang="en-US" sz="2000" b="1" i="1" dirty="0"/>
              <a:t>hashing</a:t>
            </a:r>
            <a:r>
              <a:rPr lang="en-US" sz="2000" b="1" dirty="0"/>
              <a:t>.</a:t>
            </a:r>
            <a:endParaRPr lang="en-US" sz="2000" dirty="0"/>
          </a:p>
          <a:p>
            <a:r>
              <a:rPr lang="en-US" sz="2000" b="1" i="1" dirty="0" err="1"/>
              <a:t>HashSet</a:t>
            </a:r>
            <a:r>
              <a:rPr lang="en-US" sz="2000" dirty="0"/>
              <a:t> contains unique elements only.</a:t>
            </a:r>
          </a:p>
          <a:p>
            <a:r>
              <a:rPr lang="en-US" sz="2000" dirty="0"/>
              <a:t>Cannot predict the order in which the items get stored in the Set</a:t>
            </a:r>
          </a:p>
          <a:p>
            <a:r>
              <a:rPr lang="en-US" sz="2000" dirty="0"/>
              <a:t>Not thread safe.</a:t>
            </a:r>
          </a:p>
          <a:p>
            <a:r>
              <a:rPr lang="en-US" sz="2000" dirty="0"/>
              <a:t>Permits null value(only one).</a:t>
            </a:r>
          </a:p>
          <a:p>
            <a:pPr marL="0" indent="0">
              <a:buNone/>
            </a:pPr>
            <a:r>
              <a:rPr lang="en-US" sz="2000" dirty="0">
                <a:solidFill>
                  <a:srgbClr val="002060"/>
                </a:solidFill>
              </a:rPr>
              <a:t>syntax:</a:t>
            </a:r>
          </a:p>
          <a:p>
            <a:endParaRPr lang="en-US" sz="2000" dirty="0"/>
          </a:p>
          <a:p>
            <a:endParaRPr lang="en-US" sz="1600" dirty="0"/>
          </a:p>
        </p:txBody>
      </p:sp>
      <p:sp>
        <p:nvSpPr>
          <p:cNvPr id="4" name="TextBox 5">
            <a:extLst>
              <a:ext uri="{FF2B5EF4-FFF2-40B4-BE49-F238E27FC236}">
                <a16:creationId xmlns:a16="http://schemas.microsoft.com/office/drawing/2014/main" id="{CBE3A5E7-0ACF-4EB7-9E09-84BDD14D2D86}"/>
              </a:ext>
            </a:extLst>
          </p:cNvPr>
          <p:cNvSpPr>
            <a:spLocks noChangeArrowheads="1"/>
          </p:cNvSpPr>
          <p:nvPr/>
        </p:nvSpPr>
        <p:spPr bwMode="auto">
          <a:xfrm>
            <a:off x="225083" y="5563438"/>
            <a:ext cx="8721969" cy="369332"/>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pPr algn="r"/>
            <a:r>
              <a:rPr lang="en-US" b="1" dirty="0">
                <a:solidFill>
                  <a:srgbClr val="002060"/>
                </a:solidFill>
              </a:rPr>
              <a:t>public</a:t>
            </a:r>
            <a:r>
              <a:rPr lang="en-US" dirty="0"/>
              <a:t> </a:t>
            </a:r>
            <a:r>
              <a:rPr lang="en-US" b="1" dirty="0">
                <a:solidFill>
                  <a:srgbClr val="002060"/>
                </a:solidFill>
              </a:rPr>
              <a:t>class</a:t>
            </a:r>
            <a:r>
              <a:rPr lang="en-US" dirty="0"/>
              <a:t> </a:t>
            </a:r>
            <a:r>
              <a:rPr lang="en-US" dirty="0" err="1"/>
              <a:t>HashSet</a:t>
            </a:r>
            <a:r>
              <a:rPr lang="en-US" dirty="0"/>
              <a:t>&lt;E&gt; </a:t>
            </a:r>
            <a:r>
              <a:rPr lang="en-US" b="1" dirty="0">
                <a:solidFill>
                  <a:srgbClr val="002060"/>
                </a:solidFill>
              </a:rPr>
              <a:t>extends</a:t>
            </a:r>
            <a:r>
              <a:rPr lang="en-US" dirty="0"/>
              <a:t> </a:t>
            </a:r>
            <a:r>
              <a:rPr lang="en-US" dirty="0" err="1"/>
              <a:t>AbstractSet</a:t>
            </a:r>
            <a:r>
              <a:rPr lang="en-US" dirty="0"/>
              <a:t>&lt;E&gt; </a:t>
            </a:r>
            <a:r>
              <a:rPr lang="en-US" b="1" dirty="0">
                <a:solidFill>
                  <a:srgbClr val="002060"/>
                </a:solidFill>
              </a:rPr>
              <a:t>implements</a:t>
            </a:r>
            <a:r>
              <a:rPr lang="en-US" dirty="0"/>
              <a:t> Set&lt;E&gt;, Cloneable, Serializable</a:t>
            </a:r>
            <a:endParaRPr lang="en-US" altLang="en-US" sz="2000" b="0" dirty="0"/>
          </a:p>
        </p:txBody>
      </p:sp>
    </p:spTree>
    <p:extLst>
      <p:ext uri="{BB962C8B-B14F-4D97-AF65-F5344CB8AC3E}">
        <p14:creationId xmlns:p14="http://schemas.microsoft.com/office/powerpoint/2010/main" val="63866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F31EB-4E95-4A29-99C9-614249CCEDB9}"/>
              </a:ext>
            </a:extLst>
          </p:cNvPr>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E4EE437F-CF40-4261-BDD1-8F59757DD061}"/>
              </a:ext>
            </a:extLst>
          </p:cNvPr>
          <p:cNvSpPr>
            <a:spLocks noGrp="1"/>
          </p:cNvSpPr>
          <p:nvPr>
            <p:ph idx="1"/>
          </p:nvPr>
        </p:nvSpPr>
        <p:spPr/>
        <p:txBody>
          <a:bodyPr/>
          <a:lstStyle/>
          <a:p>
            <a:pPr marL="0" indent="0">
              <a:buNone/>
            </a:pPr>
            <a:r>
              <a:rPr lang="en-US" sz="2400" dirty="0"/>
              <a:t>After completing this session you will be able to understand,</a:t>
            </a:r>
          </a:p>
          <a:p>
            <a:r>
              <a:rPr lang="en-US" sz="2400" dirty="0"/>
              <a:t>Define collection</a:t>
            </a:r>
          </a:p>
          <a:p>
            <a:r>
              <a:rPr lang="en-US" sz="2400" dirty="0"/>
              <a:t>Describe usage of collections</a:t>
            </a:r>
          </a:p>
          <a:p>
            <a:r>
              <a:rPr lang="en-US" sz="2400" dirty="0"/>
              <a:t>Describe the benefits of collections</a:t>
            </a:r>
          </a:p>
          <a:p>
            <a:r>
              <a:rPr lang="en-US" sz="2400" dirty="0"/>
              <a:t>Understand the core collection interfaces</a:t>
            </a:r>
          </a:p>
          <a:p>
            <a:r>
              <a:rPr lang="en-US" sz="2400" dirty="0"/>
              <a:t>Understand the </a:t>
            </a:r>
            <a:r>
              <a:rPr lang="en-US" sz="2400"/>
              <a:t>implemented classes.</a:t>
            </a:r>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2600278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8A14-4BBD-4E65-A207-33E1A0483320}"/>
              </a:ext>
            </a:extLst>
          </p:cNvPr>
          <p:cNvSpPr>
            <a:spLocks noGrp="1"/>
          </p:cNvSpPr>
          <p:nvPr>
            <p:ph type="title"/>
          </p:nvPr>
        </p:nvSpPr>
        <p:spPr/>
        <p:txBody>
          <a:bodyPr/>
          <a:lstStyle/>
          <a:p>
            <a:r>
              <a:rPr lang="en-US" dirty="0" err="1"/>
              <a:t>HashSet</a:t>
            </a:r>
            <a:r>
              <a:rPr lang="en-US" dirty="0"/>
              <a:t> - Methods</a:t>
            </a:r>
          </a:p>
        </p:txBody>
      </p:sp>
      <p:graphicFrame>
        <p:nvGraphicFramePr>
          <p:cNvPr id="4" name="Table 3">
            <a:extLst>
              <a:ext uri="{FF2B5EF4-FFF2-40B4-BE49-F238E27FC236}">
                <a16:creationId xmlns:a16="http://schemas.microsoft.com/office/drawing/2014/main" id="{6BA3AC3F-607E-48F8-96CB-881B58671D3C}"/>
              </a:ext>
            </a:extLst>
          </p:cNvPr>
          <p:cNvGraphicFramePr>
            <a:graphicFrameLocks noGrp="1"/>
          </p:cNvGraphicFramePr>
          <p:nvPr>
            <p:extLst>
              <p:ext uri="{D42A27DB-BD31-4B8C-83A1-F6EECF244321}">
                <p14:modId xmlns:p14="http://schemas.microsoft.com/office/powerpoint/2010/main" val="227028207"/>
              </p:ext>
            </p:extLst>
          </p:nvPr>
        </p:nvGraphicFramePr>
        <p:xfrm>
          <a:off x="295422" y="1804103"/>
          <a:ext cx="8496886" cy="4148537"/>
        </p:xfrm>
        <a:graphic>
          <a:graphicData uri="http://schemas.openxmlformats.org/drawingml/2006/table">
            <a:tbl>
              <a:tblPr/>
              <a:tblGrid>
                <a:gridCol w="2602523">
                  <a:extLst>
                    <a:ext uri="{9D8B030D-6E8A-4147-A177-3AD203B41FA5}">
                      <a16:colId xmlns:a16="http://schemas.microsoft.com/office/drawing/2014/main" val="2403708129"/>
                    </a:ext>
                  </a:extLst>
                </a:gridCol>
                <a:gridCol w="5894363">
                  <a:extLst>
                    <a:ext uri="{9D8B030D-6E8A-4147-A177-3AD203B41FA5}">
                      <a16:colId xmlns:a16="http://schemas.microsoft.com/office/drawing/2014/main" val="643850798"/>
                    </a:ext>
                  </a:extLst>
                </a:gridCol>
              </a:tblGrid>
              <a:tr h="270085">
                <a:tc>
                  <a:txBody>
                    <a:bodyPr/>
                    <a:lstStyle/>
                    <a:p>
                      <a:pPr algn="l" fontAlgn="t"/>
                      <a:r>
                        <a:rPr lang="en-US" sz="1800" b="1" dirty="0">
                          <a:solidFill>
                            <a:srgbClr val="000000"/>
                          </a:solidFill>
                          <a:effectLst/>
                          <a:latin typeface="+mn-lt"/>
                        </a:rPr>
                        <a:t>Method</a:t>
                      </a:r>
                    </a:p>
                  </a:txBody>
                  <a:tcPr marL="68996" marR="68996" marT="68996" marB="68996">
                    <a:lnL w="9525" cap="flat" cmpd="sng" algn="ctr">
                      <a:solidFill>
                        <a:srgbClr val="A038E8"/>
                      </a:solidFill>
                      <a:prstDash val="solid"/>
                      <a:round/>
                      <a:headEnd type="none" w="med" len="med"/>
                      <a:tailEnd type="none" w="med" len="med"/>
                    </a:lnL>
                    <a:lnR w="9525" cap="flat" cmpd="sng" algn="ctr">
                      <a:solidFill>
                        <a:srgbClr val="A038E8"/>
                      </a:solidFill>
                      <a:prstDash val="solid"/>
                      <a:round/>
                      <a:headEnd type="none" w="med" len="med"/>
                      <a:tailEnd type="none" w="med" len="med"/>
                    </a:lnR>
                    <a:lnT w="9525" cap="flat" cmpd="sng" algn="ctr">
                      <a:solidFill>
                        <a:srgbClr val="A038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effectLst/>
                          <a:latin typeface="+mn-lt"/>
                        </a:rPr>
                        <a:t>Description</a:t>
                      </a:r>
                    </a:p>
                  </a:txBody>
                  <a:tcPr marL="68996" marR="68996" marT="68996" marB="68996">
                    <a:lnL w="9525" cap="flat" cmpd="sng" algn="ctr">
                      <a:solidFill>
                        <a:srgbClr val="A038E8"/>
                      </a:solidFill>
                      <a:prstDash val="solid"/>
                      <a:round/>
                      <a:headEnd type="none" w="med" len="med"/>
                      <a:tailEnd type="none" w="med" len="med"/>
                    </a:lnL>
                    <a:lnR w="9525" cap="flat" cmpd="sng" algn="ctr">
                      <a:solidFill>
                        <a:srgbClr val="A038E8"/>
                      </a:solidFill>
                      <a:prstDash val="solid"/>
                      <a:round/>
                      <a:headEnd type="none" w="med" len="med"/>
                      <a:tailEnd type="none" w="med" len="med"/>
                    </a:lnR>
                    <a:lnT w="9525" cap="flat" cmpd="sng" algn="ctr">
                      <a:solidFill>
                        <a:srgbClr val="A038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76276732"/>
                  </a:ext>
                </a:extLst>
              </a:tr>
              <a:tr h="377579">
                <a:tc>
                  <a:txBody>
                    <a:bodyPr/>
                    <a:lstStyle/>
                    <a:p>
                      <a:pPr algn="just" fontAlgn="t"/>
                      <a:r>
                        <a:rPr lang="en-US" sz="1400" b="0" i="0" dirty="0">
                          <a:solidFill>
                            <a:srgbClr val="000000"/>
                          </a:solidFill>
                          <a:effectLst/>
                          <a:latin typeface="verdana" panose="020B0604030504040204" pitchFamily="34" charset="0"/>
                        </a:rPr>
                        <a:t>void </a:t>
                      </a:r>
                      <a:r>
                        <a:rPr lang="en-US" sz="1400" b="1" i="0" dirty="0">
                          <a:solidFill>
                            <a:srgbClr val="000000"/>
                          </a:solidFill>
                          <a:effectLst/>
                          <a:latin typeface="verdana" panose="020B0604030504040204" pitchFamily="34" charset="0"/>
                        </a:rPr>
                        <a:t>clear</a:t>
                      </a:r>
                      <a:r>
                        <a:rPr lang="en-US" sz="1400" b="0" i="0" dirty="0">
                          <a:solidFill>
                            <a:srgbClr val="000000"/>
                          </a:solidFill>
                          <a:effectLst/>
                          <a:latin typeface="verdana" panose="020B0604030504040204" pitchFamily="34" charset="0"/>
                        </a:rPr>
                        <a: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It is used to remove all of the elements from this set.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00406901"/>
                  </a:ext>
                </a:extLst>
              </a:tr>
              <a:tr h="377579">
                <a:tc>
                  <a:txBody>
                    <a:bodyPr/>
                    <a:lstStyle/>
                    <a:p>
                      <a:pPr algn="l" fontAlgn="t"/>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a:solidFill>
                            <a:srgbClr val="000000"/>
                          </a:solidFill>
                          <a:effectLst/>
                          <a:latin typeface="verdana" panose="020B0604030504040204" pitchFamily="34" charset="0"/>
                        </a:rPr>
                        <a:t>contains</a:t>
                      </a:r>
                      <a:r>
                        <a:rPr lang="en-US" sz="1400" b="0" i="0" dirty="0">
                          <a:solidFill>
                            <a:srgbClr val="000000"/>
                          </a:solidFill>
                          <a:effectLst/>
                          <a:latin typeface="verdana" panose="020B0604030504040204" pitchFamily="34" charset="0"/>
                        </a:rPr>
                        <a:t>(Object o)</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verdana" panose="020B0604030504040204" pitchFamily="34" charset="0"/>
                        </a:rPr>
                        <a:t>It is used to return true if this set contains the specified element.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24209050"/>
                  </a:ext>
                </a:extLst>
              </a:tr>
              <a:tr h="520288">
                <a:tc>
                  <a:txBody>
                    <a:bodyPr/>
                    <a:lstStyle/>
                    <a:p>
                      <a:pPr algn="just" fontAlgn="t"/>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a:solidFill>
                            <a:srgbClr val="000000"/>
                          </a:solidFill>
                          <a:effectLst/>
                          <a:latin typeface="verdana" panose="020B0604030504040204" pitchFamily="34" charset="0"/>
                        </a:rPr>
                        <a:t>add</a:t>
                      </a:r>
                      <a:r>
                        <a:rPr lang="en-US" sz="1400" b="0" i="0" dirty="0">
                          <a:solidFill>
                            <a:srgbClr val="000000"/>
                          </a:solidFill>
                          <a:effectLst/>
                          <a:latin typeface="verdana" panose="020B0604030504040204" pitchFamily="34" charset="0"/>
                        </a:rPr>
                        <a:t>(Object o)</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It is used to adds the specified element to this set if it is not already present.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08386104"/>
                  </a:ext>
                </a:extLst>
              </a:tr>
              <a:tr h="377579">
                <a:tc>
                  <a:txBody>
                    <a:bodyPr/>
                    <a:lstStyle/>
                    <a:p>
                      <a:pPr algn="just" fontAlgn="t"/>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err="1">
                          <a:solidFill>
                            <a:srgbClr val="000000"/>
                          </a:solidFill>
                          <a:effectLst/>
                          <a:latin typeface="verdana" panose="020B0604030504040204" pitchFamily="34" charset="0"/>
                        </a:rPr>
                        <a:t>isEmpty</a:t>
                      </a:r>
                      <a:r>
                        <a:rPr lang="en-US" sz="1400" b="0" i="0" dirty="0">
                          <a:solidFill>
                            <a:srgbClr val="000000"/>
                          </a:solidFill>
                          <a:effectLst/>
                          <a:latin typeface="verdana" panose="020B0604030504040204" pitchFamily="34" charset="0"/>
                        </a:rPr>
                        <a: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verdana" panose="020B0604030504040204" pitchFamily="34" charset="0"/>
                        </a:rPr>
                        <a:t>It is used to return true if this set contains no elements.</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9880519"/>
                  </a:ext>
                </a:extLst>
              </a:tr>
              <a:tr h="520288">
                <a:tc>
                  <a:txBody>
                    <a:bodyPr/>
                    <a:lstStyle/>
                    <a:p>
                      <a:pPr algn="just" fontAlgn="t"/>
                      <a:r>
                        <a:rPr lang="en-US" sz="1400" b="0" i="0" dirty="0" err="1">
                          <a:solidFill>
                            <a:srgbClr val="000000"/>
                          </a:solidFill>
                          <a:effectLst/>
                          <a:latin typeface="verdana" panose="020B0604030504040204" pitchFamily="34" charset="0"/>
                        </a:rPr>
                        <a:t>boolean</a:t>
                      </a:r>
                      <a:r>
                        <a:rPr lang="en-US" sz="1400" b="0" i="0" dirty="0">
                          <a:solidFill>
                            <a:srgbClr val="000000"/>
                          </a:solidFill>
                          <a:effectLst/>
                          <a:latin typeface="verdana" panose="020B0604030504040204" pitchFamily="34" charset="0"/>
                        </a:rPr>
                        <a:t> </a:t>
                      </a:r>
                      <a:r>
                        <a:rPr lang="en-US" sz="1400" b="1" i="0" dirty="0">
                          <a:solidFill>
                            <a:srgbClr val="000000"/>
                          </a:solidFill>
                          <a:effectLst/>
                          <a:latin typeface="verdana" panose="020B0604030504040204" pitchFamily="34" charset="0"/>
                        </a:rPr>
                        <a:t>remove</a:t>
                      </a:r>
                      <a:r>
                        <a:rPr lang="en-US" sz="1400" b="0" i="0" dirty="0">
                          <a:solidFill>
                            <a:srgbClr val="000000"/>
                          </a:solidFill>
                          <a:effectLst/>
                          <a:latin typeface="verdana" panose="020B0604030504040204" pitchFamily="34" charset="0"/>
                        </a:rPr>
                        <a:t>(Object o)</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It is used to remove the specified element from this set if it is present.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5737067"/>
                  </a:ext>
                </a:extLst>
              </a:tr>
              <a:tr h="666619">
                <a:tc>
                  <a:txBody>
                    <a:bodyPr/>
                    <a:lstStyle/>
                    <a:p>
                      <a:pPr algn="just" fontAlgn="t"/>
                      <a:r>
                        <a:rPr lang="en-US" sz="1400" b="0" i="0" dirty="0">
                          <a:solidFill>
                            <a:srgbClr val="000000"/>
                          </a:solidFill>
                          <a:effectLst/>
                          <a:latin typeface="verdana" panose="020B0604030504040204" pitchFamily="34" charset="0"/>
                        </a:rPr>
                        <a:t>Object </a:t>
                      </a:r>
                      <a:r>
                        <a:rPr lang="en-US" sz="1400" b="1" i="0" dirty="0">
                          <a:solidFill>
                            <a:srgbClr val="000000"/>
                          </a:solidFill>
                          <a:effectLst/>
                          <a:latin typeface="verdana" panose="020B0604030504040204" pitchFamily="34" charset="0"/>
                        </a:rPr>
                        <a:t>clone</a:t>
                      </a:r>
                      <a:r>
                        <a:rPr lang="en-US" sz="1400" b="0" i="0" dirty="0">
                          <a:solidFill>
                            <a:srgbClr val="000000"/>
                          </a:solidFill>
                          <a:effectLst/>
                          <a:latin typeface="verdana" panose="020B0604030504040204" pitchFamily="34" charset="0"/>
                        </a:rPr>
                        <a: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dirty="0">
                          <a:solidFill>
                            <a:srgbClr val="000000"/>
                          </a:solidFill>
                          <a:effectLst/>
                          <a:latin typeface="verdana" panose="020B0604030504040204" pitchFamily="34" charset="0"/>
                        </a:rPr>
                        <a:t>It is used to return a shallow copy of this </a:t>
                      </a:r>
                      <a:r>
                        <a:rPr lang="en-US" sz="1400" b="0" i="0" dirty="0" err="1">
                          <a:solidFill>
                            <a:srgbClr val="000000"/>
                          </a:solidFill>
                          <a:effectLst/>
                          <a:latin typeface="verdana" panose="020B0604030504040204" pitchFamily="34" charset="0"/>
                        </a:rPr>
                        <a:t>HashSet</a:t>
                      </a:r>
                      <a:r>
                        <a:rPr lang="en-US" sz="1400" b="0" i="0" dirty="0">
                          <a:solidFill>
                            <a:srgbClr val="000000"/>
                          </a:solidFill>
                          <a:effectLst/>
                          <a:latin typeface="verdana" panose="020B0604030504040204" pitchFamily="34" charset="0"/>
                        </a:rPr>
                        <a:t> instance: the elements themselves are not cloned.</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33443788"/>
                  </a:ext>
                </a:extLst>
              </a:tr>
              <a:tr h="377579">
                <a:tc>
                  <a:txBody>
                    <a:bodyPr/>
                    <a:lstStyle/>
                    <a:p>
                      <a:pPr algn="just" fontAlgn="t"/>
                      <a:r>
                        <a:rPr lang="en-US" sz="1400" b="0" i="0" dirty="0">
                          <a:solidFill>
                            <a:srgbClr val="000000"/>
                          </a:solidFill>
                          <a:effectLst/>
                          <a:latin typeface="verdana" panose="020B0604030504040204" pitchFamily="34" charset="0"/>
                        </a:rPr>
                        <a:t>Iterator </a:t>
                      </a:r>
                      <a:r>
                        <a:rPr lang="en-US" sz="1400" b="1" i="0" dirty="0">
                          <a:solidFill>
                            <a:srgbClr val="000000"/>
                          </a:solidFill>
                          <a:effectLst/>
                          <a:latin typeface="verdana" panose="020B0604030504040204" pitchFamily="34" charset="0"/>
                        </a:rPr>
                        <a:t>iterator</a:t>
                      </a:r>
                      <a:r>
                        <a:rPr lang="en-US" sz="1400" b="0" i="0" dirty="0">
                          <a:solidFill>
                            <a:srgbClr val="000000"/>
                          </a:solidFill>
                          <a:effectLst/>
                          <a:latin typeface="verdana" panose="020B0604030504040204" pitchFamily="34" charset="0"/>
                        </a:rPr>
                        <a: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It is used to return an iterator over the elements in this set.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6337743"/>
                  </a:ext>
                </a:extLst>
              </a:tr>
              <a:tr h="377579">
                <a:tc>
                  <a:txBody>
                    <a:bodyPr/>
                    <a:lstStyle/>
                    <a:p>
                      <a:pPr algn="just" fontAlgn="t"/>
                      <a:r>
                        <a:rPr lang="en-US" sz="1400" b="0" i="0" dirty="0" err="1">
                          <a:solidFill>
                            <a:srgbClr val="000000"/>
                          </a:solidFill>
                          <a:effectLst/>
                          <a:latin typeface="verdana" panose="020B0604030504040204" pitchFamily="34" charset="0"/>
                        </a:rPr>
                        <a:t>int</a:t>
                      </a:r>
                      <a:r>
                        <a:rPr lang="en-US" sz="1400" b="0" i="0" dirty="0">
                          <a:solidFill>
                            <a:srgbClr val="000000"/>
                          </a:solidFill>
                          <a:effectLst/>
                          <a:latin typeface="verdana" panose="020B0604030504040204" pitchFamily="34" charset="0"/>
                        </a:rPr>
                        <a:t> </a:t>
                      </a:r>
                      <a:r>
                        <a:rPr lang="en-US" sz="1400" b="1" i="0" dirty="0">
                          <a:solidFill>
                            <a:srgbClr val="000000"/>
                          </a:solidFill>
                          <a:effectLst/>
                          <a:latin typeface="verdana" panose="020B0604030504040204" pitchFamily="34" charset="0"/>
                        </a:rPr>
                        <a:t>size</a:t>
                      </a:r>
                      <a:r>
                        <a:rPr lang="en-US" sz="1400" b="0" i="0" dirty="0">
                          <a:solidFill>
                            <a:srgbClr val="000000"/>
                          </a:solidFill>
                          <a:effectLst/>
                          <a:latin typeface="verdana" panose="020B0604030504040204" pitchFamily="34" charset="0"/>
                        </a:rPr>
                        <a: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dirty="0">
                          <a:solidFill>
                            <a:srgbClr val="000000"/>
                          </a:solidFill>
                          <a:effectLst/>
                          <a:latin typeface="verdana" panose="020B0604030504040204" pitchFamily="34" charset="0"/>
                        </a:rPr>
                        <a:t>It is used to return the number of elements in this set.</a:t>
                      </a:r>
                    </a:p>
                  </a:txBody>
                  <a:tcPr marL="45997" marR="45997" marT="45997" marB="45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4069761"/>
                  </a:ext>
                </a:extLst>
              </a:tr>
            </a:tbl>
          </a:graphicData>
        </a:graphic>
      </p:graphicFrame>
    </p:spTree>
    <p:extLst>
      <p:ext uri="{BB962C8B-B14F-4D97-AF65-F5344CB8AC3E}">
        <p14:creationId xmlns:p14="http://schemas.microsoft.com/office/powerpoint/2010/main" val="3250553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How to add elements to </a:t>
            </a:r>
            <a:r>
              <a:rPr lang="en-US" dirty="0" err="1"/>
              <a:t>HashSet</a:t>
            </a:r>
            <a:r>
              <a:rPr lang="en-US" dirty="0"/>
              <a:t>?</a:t>
            </a:r>
          </a:p>
        </p:txBody>
      </p:sp>
      <p:sp>
        <p:nvSpPr>
          <p:cNvPr id="4" name="TextBox 4">
            <a:extLst>
              <a:ext uri="{FF2B5EF4-FFF2-40B4-BE49-F238E27FC236}">
                <a16:creationId xmlns:a16="http://schemas.microsoft.com/office/drawing/2014/main" id="{B1B4737C-B025-4778-AFD0-6BCA6BCBD2F6}"/>
              </a:ext>
            </a:extLst>
          </p:cNvPr>
          <p:cNvSpPr>
            <a:spLocks noChangeArrowheads="1"/>
          </p:cNvSpPr>
          <p:nvPr/>
        </p:nvSpPr>
        <p:spPr bwMode="auto">
          <a:xfrm>
            <a:off x="5863" y="1693643"/>
            <a:ext cx="8991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2625">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a:lnSpc>
                <a:spcPct val="150000"/>
              </a:lnSpc>
              <a:spcBef>
                <a:spcPts val="1200"/>
              </a:spcBef>
            </a:pPr>
            <a:r>
              <a:rPr lang="en-US" altLang="en-US" b="0" dirty="0">
                <a:solidFill>
                  <a:srgbClr val="000000"/>
                </a:solidFill>
                <a:ea typeface="Calibri" panose="020F0502020204030204" pitchFamily="34" charset="0"/>
                <a:cs typeface="Calibri" panose="020F0502020204030204" pitchFamily="34" charset="0"/>
              </a:rPr>
              <a:t>Elements can be added one by one using a </a:t>
            </a:r>
            <a:r>
              <a:rPr lang="en-US" altLang="en-US" i="1" dirty="0">
                <a:solidFill>
                  <a:srgbClr val="000000"/>
                </a:solidFill>
                <a:ea typeface="Calibri" panose="020F0502020204030204" pitchFamily="34" charset="0"/>
                <a:cs typeface="Calibri" panose="020F0502020204030204" pitchFamily="34" charset="0"/>
              </a:rPr>
              <a:t>add() </a:t>
            </a:r>
            <a:r>
              <a:rPr lang="en-US" altLang="en-US" b="0" dirty="0">
                <a:solidFill>
                  <a:srgbClr val="000000"/>
                </a:solidFill>
                <a:ea typeface="Calibri" panose="020F0502020204030204" pitchFamily="34" charset="0"/>
                <a:cs typeface="Calibri" panose="020F0502020204030204" pitchFamily="34" charset="0"/>
              </a:rPr>
              <a:t>method or an entire collection can be added using the </a:t>
            </a:r>
            <a:r>
              <a:rPr lang="en-US" altLang="en-US" i="1" dirty="0" err="1">
                <a:solidFill>
                  <a:srgbClr val="000000"/>
                </a:solidFill>
                <a:ea typeface="Calibri" panose="020F0502020204030204" pitchFamily="34" charset="0"/>
                <a:cs typeface="Calibri" panose="020F0502020204030204" pitchFamily="34" charset="0"/>
              </a:rPr>
              <a:t>addAll</a:t>
            </a:r>
            <a:r>
              <a:rPr lang="en-US" altLang="en-US" i="1" dirty="0">
                <a:solidFill>
                  <a:srgbClr val="000000"/>
                </a:solidFill>
                <a:ea typeface="Calibri" panose="020F0502020204030204" pitchFamily="34" charset="0"/>
                <a:cs typeface="Calibri" panose="020F0502020204030204" pitchFamily="34" charset="0"/>
              </a:rPr>
              <a:t>() </a:t>
            </a:r>
            <a:r>
              <a:rPr lang="en-US" altLang="en-US" b="0" dirty="0">
                <a:solidFill>
                  <a:srgbClr val="000000"/>
                </a:solidFill>
                <a:ea typeface="Calibri" panose="020F0502020204030204" pitchFamily="34" charset="0"/>
                <a:cs typeface="Calibri" panose="020F0502020204030204" pitchFamily="34" charset="0"/>
              </a:rPr>
              <a:t>method.</a:t>
            </a:r>
          </a:p>
          <a:p>
            <a:pPr>
              <a:lnSpc>
                <a:spcPct val="150000"/>
              </a:lnSpc>
              <a:spcBef>
                <a:spcPts val="1200"/>
              </a:spcBef>
            </a:pPr>
            <a:r>
              <a:rPr lang="en-US" altLang="en-US" dirty="0">
                <a:solidFill>
                  <a:srgbClr val="000000"/>
                </a:solidFill>
                <a:ea typeface="Calibri" panose="020F0502020204030204" pitchFamily="34" charset="0"/>
                <a:cs typeface="Calibri" panose="020F0502020204030204" pitchFamily="34" charset="0"/>
              </a:rPr>
              <a:t>Example: </a:t>
            </a:r>
          </a:p>
          <a:p>
            <a:pPr>
              <a:lnSpc>
                <a:spcPct val="150000"/>
              </a:lnSpc>
              <a:spcBef>
                <a:spcPts val="1200"/>
              </a:spcBef>
            </a:pPr>
            <a:r>
              <a:rPr lang="en-US" altLang="en-US" dirty="0" err="1">
                <a:solidFill>
                  <a:srgbClr val="0070C0"/>
                </a:solidFill>
                <a:ea typeface="Calibri" panose="020F0502020204030204" pitchFamily="34" charset="0"/>
                <a:cs typeface="Calibri" panose="020F0502020204030204" pitchFamily="34" charset="0"/>
              </a:rPr>
              <a:t>mySet.add</a:t>
            </a:r>
            <a:r>
              <a:rPr lang="en-US" altLang="en-US" dirty="0">
                <a:solidFill>
                  <a:srgbClr val="0070C0"/>
                </a:solidFill>
                <a:ea typeface="Calibri" panose="020F0502020204030204" pitchFamily="34" charset="0"/>
                <a:cs typeface="Calibri" panose="020F0502020204030204" pitchFamily="34" charset="0"/>
              </a:rPr>
              <a:t>(“Grapes”);</a:t>
            </a:r>
          </a:p>
          <a:p>
            <a:pPr>
              <a:lnSpc>
                <a:spcPct val="150000"/>
              </a:lnSpc>
              <a:spcBef>
                <a:spcPts val="1200"/>
              </a:spcBef>
            </a:pPr>
            <a:r>
              <a:rPr lang="en-US" altLang="en-US" dirty="0" err="1">
                <a:solidFill>
                  <a:srgbClr val="0070C0"/>
                </a:solidFill>
                <a:ea typeface="Calibri" panose="020F0502020204030204" pitchFamily="34" charset="0"/>
                <a:cs typeface="Calibri" panose="020F0502020204030204" pitchFamily="34" charset="0"/>
              </a:rPr>
              <a:t>mySet.add</a:t>
            </a:r>
            <a:r>
              <a:rPr lang="en-US" altLang="en-US" dirty="0">
                <a:solidFill>
                  <a:srgbClr val="0070C0"/>
                </a:solidFill>
                <a:ea typeface="Calibri" panose="020F0502020204030204" pitchFamily="34" charset="0"/>
                <a:cs typeface="Calibri" panose="020F0502020204030204" pitchFamily="34" charset="0"/>
              </a:rPr>
              <a:t>(“Banana”);</a:t>
            </a:r>
          </a:p>
          <a:p>
            <a:pPr>
              <a:lnSpc>
                <a:spcPct val="150000"/>
              </a:lnSpc>
              <a:spcBef>
                <a:spcPts val="1200"/>
              </a:spcBef>
            </a:pPr>
            <a:r>
              <a:rPr lang="en-US" altLang="en-US" dirty="0" err="1">
                <a:solidFill>
                  <a:srgbClr val="0070C0"/>
                </a:solidFill>
                <a:ea typeface="Calibri" panose="020F0502020204030204" pitchFamily="34" charset="0"/>
                <a:cs typeface="Calibri" panose="020F0502020204030204" pitchFamily="34" charset="0"/>
              </a:rPr>
              <a:t>mySet.add</a:t>
            </a:r>
            <a:r>
              <a:rPr lang="en-US" altLang="en-US" dirty="0">
                <a:solidFill>
                  <a:srgbClr val="0070C0"/>
                </a:solidFill>
                <a:ea typeface="Calibri" panose="020F0502020204030204" pitchFamily="34" charset="0"/>
                <a:cs typeface="Calibri" panose="020F0502020204030204" pitchFamily="34" charset="0"/>
              </a:rPr>
              <a:t>(“Grapes”)</a:t>
            </a:r>
          </a:p>
          <a:p>
            <a:pPr>
              <a:lnSpc>
                <a:spcPct val="150000"/>
              </a:lnSpc>
              <a:spcBef>
                <a:spcPts val="1200"/>
              </a:spcBef>
            </a:pPr>
            <a:r>
              <a:rPr lang="en-US" altLang="en-US" dirty="0" err="1">
                <a:solidFill>
                  <a:srgbClr val="0070C0"/>
                </a:solidFill>
                <a:ea typeface="Calibri" panose="020F0502020204030204" pitchFamily="34" charset="0"/>
                <a:cs typeface="Calibri" panose="020F0502020204030204" pitchFamily="34" charset="0"/>
              </a:rPr>
              <a:t>mySet.addAll</a:t>
            </a:r>
            <a:r>
              <a:rPr lang="en-US" altLang="en-US" dirty="0">
                <a:solidFill>
                  <a:srgbClr val="0070C0"/>
                </a:solidFill>
                <a:ea typeface="Calibri" panose="020F0502020204030204" pitchFamily="34" charset="0"/>
                <a:cs typeface="Calibri" panose="020F0502020204030204" pitchFamily="34" charset="0"/>
              </a:rPr>
              <a:t>(mySet1);</a:t>
            </a:r>
          </a:p>
          <a:p>
            <a:pPr>
              <a:lnSpc>
                <a:spcPct val="150000"/>
              </a:lnSpc>
              <a:spcBef>
                <a:spcPts val="1200"/>
              </a:spcBef>
            </a:pPr>
            <a:endParaRPr lang="en-US" altLang="en-US" b="0" dirty="0">
              <a:solidFill>
                <a:srgbClr val="000000"/>
              </a:solidFill>
              <a:ea typeface="Calibri" panose="020F0502020204030204" pitchFamily="34" charset="0"/>
              <a:cs typeface="Calibri" panose="020F0502020204030204" pitchFamily="34" charset="0"/>
            </a:endParaRPr>
          </a:p>
        </p:txBody>
      </p:sp>
      <p:sp>
        <p:nvSpPr>
          <p:cNvPr id="5" name="Right Brace 5">
            <a:extLst>
              <a:ext uri="{FF2B5EF4-FFF2-40B4-BE49-F238E27FC236}">
                <a16:creationId xmlns:a16="http://schemas.microsoft.com/office/drawing/2014/main" id="{784AA296-D4D7-4006-83AF-3FB22994D4E3}"/>
              </a:ext>
            </a:extLst>
          </p:cNvPr>
          <p:cNvSpPr>
            <a:spLocks/>
          </p:cNvSpPr>
          <p:nvPr/>
        </p:nvSpPr>
        <p:spPr bwMode="auto">
          <a:xfrm>
            <a:off x="3282463" y="3366868"/>
            <a:ext cx="381000" cy="990600"/>
          </a:xfrm>
          <a:prstGeom prst="rightBrace">
            <a:avLst>
              <a:gd name="adj1" fmla="val 7993"/>
              <a:gd name="adj2" fmla="val 50000"/>
            </a:avLst>
          </a:prstGeom>
          <a:noFill/>
          <a:ln w="25400" cap="flat"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 name="TextBox 6">
            <a:extLst>
              <a:ext uri="{FF2B5EF4-FFF2-40B4-BE49-F238E27FC236}">
                <a16:creationId xmlns:a16="http://schemas.microsoft.com/office/drawing/2014/main" id="{4AA7E126-204B-44F2-8823-FEB2F673B706}"/>
              </a:ext>
            </a:extLst>
          </p:cNvPr>
          <p:cNvSpPr>
            <a:spLocks noChangeArrowheads="1"/>
          </p:cNvSpPr>
          <p:nvPr/>
        </p:nvSpPr>
        <p:spPr bwMode="auto">
          <a:xfrm>
            <a:off x="3739662" y="3652618"/>
            <a:ext cx="3969431" cy="323165"/>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wrap="square">
            <a:spAutoFit/>
          </a:bodyPr>
          <a:lstStyle/>
          <a:p>
            <a:r>
              <a:rPr lang="en-US" altLang="en-US" sz="1500" b="0">
                <a:solidFill>
                  <a:srgbClr val="000000"/>
                </a:solidFill>
              </a:rPr>
              <a:t>Adds two elements into the set.</a:t>
            </a:r>
          </a:p>
        </p:txBody>
      </p:sp>
      <p:sp>
        <p:nvSpPr>
          <p:cNvPr id="7" name="TextBox 7">
            <a:extLst>
              <a:ext uri="{FF2B5EF4-FFF2-40B4-BE49-F238E27FC236}">
                <a16:creationId xmlns:a16="http://schemas.microsoft.com/office/drawing/2014/main" id="{4A0B9639-1A03-46EC-8AE5-EE44975708FD}"/>
              </a:ext>
            </a:extLst>
          </p:cNvPr>
          <p:cNvSpPr>
            <a:spLocks noChangeArrowheads="1"/>
          </p:cNvSpPr>
          <p:nvPr/>
        </p:nvSpPr>
        <p:spPr bwMode="auto">
          <a:xfrm>
            <a:off x="3739663" y="4310692"/>
            <a:ext cx="3969432" cy="323165"/>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wrap="square">
            <a:spAutoFit/>
          </a:bodyPr>
          <a:lstStyle/>
          <a:p>
            <a:r>
              <a:rPr lang="en-US" altLang="en-US" sz="1500" b="0">
                <a:solidFill>
                  <a:srgbClr val="000000"/>
                </a:solidFill>
              </a:rPr>
              <a:t>Returns false since India already exists in the set.</a:t>
            </a:r>
          </a:p>
        </p:txBody>
      </p:sp>
      <p:sp>
        <p:nvSpPr>
          <p:cNvPr id="8" name="TextBox 8">
            <a:extLst>
              <a:ext uri="{FF2B5EF4-FFF2-40B4-BE49-F238E27FC236}">
                <a16:creationId xmlns:a16="http://schemas.microsoft.com/office/drawing/2014/main" id="{35B355D6-6E18-45EF-8C27-EDFB523DA996}"/>
              </a:ext>
            </a:extLst>
          </p:cNvPr>
          <p:cNvSpPr>
            <a:spLocks noChangeArrowheads="1"/>
          </p:cNvSpPr>
          <p:nvPr/>
        </p:nvSpPr>
        <p:spPr bwMode="auto">
          <a:xfrm>
            <a:off x="3739663" y="4968766"/>
            <a:ext cx="3969430" cy="323165"/>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wrap="square">
            <a:spAutoFit/>
          </a:bodyPr>
          <a:lstStyle/>
          <a:p>
            <a:r>
              <a:rPr lang="en-US" altLang="en-US" sz="1500" b="0">
                <a:solidFill>
                  <a:srgbClr val="000000"/>
                </a:solidFill>
              </a:rPr>
              <a:t>Adds all the items of Set </a:t>
            </a:r>
            <a:r>
              <a:rPr lang="en-US" altLang="en-US" sz="1500">
                <a:solidFill>
                  <a:srgbClr val="000000"/>
                </a:solidFill>
              </a:rPr>
              <a:t>mySet1</a:t>
            </a:r>
            <a:r>
              <a:rPr lang="en-US" altLang="en-US" sz="1500" b="0">
                <a:solidFill>
                  <a:srgbClr val="000000"/>
                </a:solidFill>
              </a:rPr>
              <a:t> to </a:t>
            </a:r>
            <a:r>
              <a:rPr lang="en-US" altLang="en-US" sz="1500">
                <a:solidFill>
                  <a:srgbClr val="000000"/>
                </a:solidFill>
              </a:rPr>
              <a:t>mySet</a:t>
            </a:r>
            <a:r>
              <a:rPr lang="en-US" altLang="en-US" sz="1500" b="0">
                <a:solidFill>
                  <a:srgbClr val="000000"/>
                </a:solidFill>
              </a:rPr>
              <a:t> </a:t>
            </a:r>
          </a:p>
        </p:txBody>
      </p:sp>
      <p:sp>
        <p:nvSpPr>
          <p:cNvPr id="9" name="TextBox 10">
            <a:extLst>
              <a:ext uri="{FF2B5EF4-FFF2-40B4-BE49-F238E27FC236}">
                <a16:creationId xmlns:a16="http://schemas.microsoft.com/office/drawing/2014/main" id="{73BC73C2-82C5-4AA3-A049-8242F5857E7D}"/>
              </a:ext>
            </a:extLst>
          </p:cNvPr>
          <p:cNvSpPr>
            <a:spLocks noChangeArrowheads="1"/>
          </p:cNvSpPr>
          <p:nvPr/>
        </p:nvSpPr>
        <p:spPr bwMode="auto">
          <a:xfrm>
            <a:off x="1987063" y="5508119"/>
            <a:ext cx="5722030" cy="53340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a:lstStyle/>
          <a:p>
            <a:r>
              <a:rPr lang="en-US" altLang="en-US" sz="1600" dirty="0">
                <a:solidFill>
                  <a:srgbClr val="000000"/>
                </a:solidFill>
              </a:rPr>
              <a:t>Note : </a:t>
            </a:r>
            <a:r>
              <a:rPr lang="en-US" altLang="en-US" sz="1600" b="0" dirty="0">
                <a:solidFill>
                  <a:srgbClr val="000000"/>
                </a:solidFill>
              </a:rPr>
              <a:t>If an entire set is added to another set , the duplicate elements will not get added.</a:t>
            </a:r>
          </a:p>
        </p:txBody>
      </p:sp>
      <p:pic>
        <p:nvPicPr>
          <p:cNvPr id="10" name="Picture 9" descr="ImportantIcon.jpg">
            <a:extLst>
              <a:ext uri="{FF2B5EF4-FFF2-40B4-BE49-F238E27FC236}">
                <a16:creationId xmlns:a16="http://schemas.microsoft.com/office/drawing/2014/main" id="{7E065118-17E4-403C-9676-8539E2F26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754" y="5508120"/>
            <a:ext cx="65666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93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18D-4FB8-49D1-B0AD-2D8A6F068A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FC7101-BA7C-4559-9EA3-CAAAF31BFA1E}"/>
              </a:ext>
            </a:extLst>
          </p:cNvPr>
          <p:cNvSpPr>
            <a:spLocks noGrp="1"/>
          </p:cNvSpPr>
          <p:nvPr>
            <p:ph idx="1"/>
          </p:nvPr>
        </p:nvSpPr>
        <p:spPr/>
        <p:txBody>
          <a:bodyPr>
            <a:normAutofit/>
          </a:bodyPr>
          <a:lstStyle/>
          <a:p>
            <a:pPr marL="0" indent="0">
              <a:buNone/>
            </a:pPr>
            <a:r>
              <a:rPr lang="en-US" altLang="en-US" sz="1800" b="1" dirty="0">
                <a:solidFill>
                  <a:srgbClr val="000000"/>
                </a:solidFill>
                <a:ea typeface="Calibri" panose="020F0502020204030204" pitchFamily="34" charset="0"/>
                <a:cs typeface="Calibri" panose="020F0502020204030204" pitchFamily="34" charset="0"/>
              </a:rPr>
              <a:t>Objective:</a:t>
            </a:r>
            <a:r>
              <a:rPr lang="en-US" altLang="en-US" sz="1800" dirty="0">
                <a:solidFill>
                  <a:srgbClr val="000000"/>
                </a:solidFill>
                <a:ea typeface="Calibri" panose="020F0502020204030204" pitchFamily="34" charset="0"/>
                <a:cs typeface="Calibri" panose="020F0502020204030204" pitchFamily="34" charset="0"/>
              </a:rPr>
              <a:t>  Let us learn how to create a </a:t>
            </a:r>
            <a:r>
              <a:rPr lang="en-US" altLang="en-US" sz="1800" i="1" dirty="0" err="1">
                <a:solidFill>
                  <a:srgbClr val="000000"/>
                </a:solidFill>
                <a:ea typeface="Calibri" panose="020F0502020204030204" pitchFamily="34" charset="0"/>
                <a:cs typeface="Calibri" panose="020F0502020204030204" pitchFamily="34" charset="0"/>
              </a:rPr>
              <a:t>HashSet</a:t>
            </a:r>
            <a:r>
              <a:rPr lang="en-US" altLang="en-US" sz="1800" dirty="0">
                <a:solidFill>
                  <a:srgbClr val="000000"/>
                </a:solidFill>
                <a:ea typeface="Calibri" panose="020F0502020204030204" pitchFamily="34" charset="0"/>
                <a:cs typeface="Calibri" panose="020F0502020204030204" pitchFamily="34" charset="0"/>
              </a:rPr>
              <a:t> and add elements into it.</a:t>
            </a:r>
            <a:endParaRPr lang="en-US" altLang="en-US" sz="2000" dirty="0">
              <a:solidFill>
                <a:srgbClr val="000000"/>
              </a:solidFill>
              <a:ea typeface="Calibri" panose="020F0502020204030204" pitchFamily="34" charset="0"/>
              <a:cs typeface="Calibri" panose="020F0502020204030204" pitchFamily="34" charset="0"/>
            </a:endParaRPr>
          </a:p>
          <a:p>
            <a:pPr marL="0" indent="0">
              <a:lnSpc>
                <a:spcPct val="150000"/>
              </a:lnSpc>
              <a:buNone/>
            </a:pPr>
            <a:r>
              <a:rPr lang="en-US" altLang="en-US" sz="2000" dirty="0">
                <a:solidFill>
                  <a:srgbClr val="0070C0"/>
                </a:solidFill>
                <a:ea typeface="Calibri" panose="020F0502020204030204" pitchFamily="34" charset="0"/>
                <a:cs typeface="Calibri" panose="020F0502020204030204" pitchFamily="34" charset="0"/>
              </a:rPr>
              <a:t>Problem Statement  1: </a:t>
            </a:r>
            <a:r>
              <a:rPr lang="en-US" altLang="en-US" sz="2000" dirty="0">
                <a:solidFill>
                  <a:srgbClr val="000000"/>
                </a:solidFill>
                <a:ea typeface="Calibri" panose="020F0502020204030204" pitchFamily="34" charset="0"/>
                <a:cs typeface="Calibri" panose="020F0502020204030204" pitchFamily="34" charset="0"/>
              </a:rPr>
              <a:t>Create a method that accepts the names of five books details and loads them to an </a:t>
            </a:r>
            <a:r>
              <a:rPr lang="en-US" altLang="en-US" sz="2000" dirty="0" err="1">
                <a:solidFill>
                  <a:srgbClr val="000000"/>
                </a:solidFill>
                <a:ea typeface="Calibri" panose="020F0502020204030204" pitchFamily="34" charset="0"/>
                <a:cs typeface="Calibri" panose="020F0502020204030204" pitchFamily="34" charset="0"/>
              </a:rPr>
              <a:t>HashSet</a:t>
            </a:r>
            <a:r>
              <a:rPr lang="en-US" altLang="en-US" sz="2000" dirty="0">
                <a:solidFill>
                  <a:srgbClr val="000000"/>
                </a:solidFill>
                <a:ea typeface="Calibri" panose="020F0502020204030204" pitchFamily="34" charset="0"/>
                <a:cs typeface="Calibri" panose="020F0502020204030204" pitchFamily="34" charset="0"/>
              </a:rPr>
              <a:t> and returns the Set.</a:t>
            </a:r>
          </a:p>
          <a:p>
            <a:pPr marL="0" indent="0">
              <a:lnSpc>
                <a:spcPct val="150000"/>
              </a:lnSpc>
              <a:buNone/>
            </a:pPr>
            <a:r>
              <a:rPr lang="en-US" altLang="en-US" sz="2000" dirty="0">
                <a:solidFill>
                  <a:srgbClr val="0070C0"/>
                </a:solidFill>
                <a:ea typeface="Calibri" panose="020F0502020204030204" pitchFamily="34" charset="0"/>
                <a:cs typeface="Calibri" panose="020F0502020204030204" pitchFamily="34" charset="0"/>
              </a:rPr>
              <a:t>Problem Statement  2 : </a:t>
            </a:r>
            <a:r>
              <a:rPr lang="en-US" altLang="en-US" sz="2000" dirty="0">
                <a:solidFill>
                  <a:srgbClr val="000000"/>
                </a:solidFill>
                <a:ea typeface="Calibri" panose="020F0502020204030204" pitchFamily="34" charset="0"/>
                <a:cs typeface="Calibri" panose="020F0502020204030204" pitchFamily="34" charset="0"/>
              </a:rPr>
              <a:t>Create an method which can return a set holding values 1-10.</a:t>
            </a:r>
          </a:p>
          <a:p>
            <a:pPr marL="0" indent="0">
              <a:lnSpc>
                <a:spcPct val="150000"/>
              </a:lnSpc>
              <a:buNone/>
            </a:pPr>
            <a:r>
              <a:rPr lang="en-US" altLang="en-US" sz="2000" dirty="0">
                <a:solidFill>
                  <a:srgbClr val="0070C0"/>
                </a:solidFill>
                <a:ea typeface="Calibri" panose="020F0502020204030204" pitchFamily="34" charset="0"/>
                <a:cs typeface="Calibri" panose="020F0502020204030204" pitchFamily="34" charset="0"/>
              </a:rPr>
              <a:t>Problem Statement  3 : </a:t>
            </a:r>
            <a:r>
              <a:rPr lang="en-US" altLang="en-US" sz="2000" dirty="0">
                <a:solidFill>
                  <a:srgbClr val="000000"/>
                </a:solidFill>
                <a:ea typeface="Calibri" panose="020F0502020204030204" pitchFamily="34" charset="0"/>
                <a:cs typeface="Calibri" panose="020F0502020204030204" pitchFamily="34" charset="0"/>
              </a:rPr>
              <a:t>Create a method needs to return a set holding value 1-15. The method should make use of the already created set containing values up to 10 and then add values from 11-15 using a for loop.</a:t>
            </a:r>
          </a:p>
          <a:p>
            <a:endParaRPr lang="en-US" sz="2000" dirty="0"/>
          </a:p>
        </p:txBody>
      </p:sp>
    </p:spTree>
    <p:extLst>
      <p:ext uri="{BB962C8B-B14F-4D97-AF65-F5344CB8AC3E}">
        <p14:creationId xmlns:p14="http://schemas.microsoft.com/office/powerpoint/2010/main" val="1375458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4113947"/>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sz="2400" b="1" dirty="0"/>
              <a:t>Trainees to reflect the following topics before proceeding.</a:t>
            </a:r>
          </a:p>
          <a:p>
            <a:pPr>
              <a:buFont typeface="Wingdings" panose="05000000000000000000" pitchFamily="2" charset="2"/>
              <a:buChar char="§"/>
            </a:pPr>
            <a:r>
              <a:rPr lang="en-US" altLang="zh-CN" sz="2000" dirty="0">
                <a:latin typeface="Arial" panose="020B0604020202020204" pitchFamily="34" charset="0"/>
                <a:sym typeface="Arial" panose="020B0604020202020204" pitchFamily="34" charset="0"/>
              </a:rPr>
              <a:t>  </a:t>
            </a:r>
            <a:r>
              <a:rPr lang="en-US" altLang="zh-CN" sz="2000" dirty="0">
                <a:sym typeface="Arial" panose="020B0604020202020204" pitchFamily="34" charset="0"/>
              </a:rPr>
              <a:t>What method can be used to merge to two array lists ?</a:t>
            </a:r>
          </a:p>
          <a:p>
            <a:pPr>
              <a:buFont typeface="Wingdings" panose="05000000000000000000" pitchFamily="2" charset="2"/>
              <a:buChar char="§"/>
            </a:pPr>
            <a:r>
              <a:rPr lang="en-US" altLang="zh-CN" sz="2000" dirty="0">
                <a:sym typeface="Arial" panose="020B0604020202020204" pitchFamily="34" charset="0"/>
              </a:rPr>
              <a:t>  What happens when a duplicate entry is tried to be added to a set ?</a:t>
            </a:r>
          </a:p>
          <a:p>
            <a:pPr>
              <a:buFont typeface="Wingdings" panose="05000000000000000000" pitchFamily="2" charset="2"/>
              <a:buChar char="§"/>
            </a:pPr>
            <a:r>
              <a:rPr lang="en-US" altLang="zh-CN" sz="2000" dirty="0">
                <a:sym typeface="Arial" panose="020B0604020202020204" pitchFamily="34" charset="0"/>
              </a:rPr>
              <a:t>  What is the difference between add and set method in array list?</a:t>
            </a:r>
          </a:p>
          <a:p>
            <a:pPr>
              <a:buFont typeface="Wingdings" panose="05000000000000000000" pitchFamily="2" charset="2"/>
              <a:buChar char="§"/>
            </a:pPr>
            <a:r>
              <a:rPr lang="en-US" altLang="zh-CN" sz="2000" dirty="0">
                <a:sym typeface="Arial" panose="020B0604020202020204" pitchFamily="34" charset="0"/>
              </a:rPr>
              <a:t>  How to add an element to a particular position in an array list?</a:t>
            </a:r>
          </a:p>
          <a:p>
            <a:pPr>
              <a:spcBef>
                <a:spcPts val="800"/>
              </a:spcBef>
              <a:buFont typeface="Wingdings" panose="05000000000000000000" pitchFamily="2" charset="2"/>
              <a:buChar char="§"/>
            </a:pPr>
            <a:endParaRPr lang="en-US" altLang="zh-CN" dirty="0"/>
          </a:p>
        </p:txBody>
      </p:sp>
    </p:spTree>
    <p:extLst>
      <p:ext uri="{BB962C8B-B14F-4D97-AF65-F5344CB8AC3E}">
        <p14:creationId xmlns:p14="http://schemas.microsoft.com/office/powerpoint/2010/main" val="211443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36-29CF-48D1-972F-DB4DCDF7D3A6}"/>
              </a:ext>
            </a:extLst>
          </p:cNvPr>
          <p:cNvSpPr>
            <a:spLocks noGrp="1"/>
          </p:cNvSpPr>
          <p:nvPr>
            <p:ph type="title"/>
          </p:nvPr>
        </p:nvSpPr>
        <p:spPr/>
        <p:txBody>
          <a:bodyPr/>
          <a:lstStyle/>
          <a:p>
            <a:r>
              <a:rPr lang="en-US" dirty="0"/>
              <a:t>Generics</a:t>
            </a:r>
          </a:p>
        </p:txBody>
      </p:sp>
      <p:sp>
        <p:nvSpPr>
          <p:cNvPr id="4" name="Content Placeholder 2">
            <a:extLst>
              <a:ext uri="{FF2B5EF4-FFF2-40B4-BE49-F238E27FC236}">
                <a16:creationId xmlns:a16="http://schemas.microsoft.com/office/drawing/2014/main" id="{BDD27F27-A996-4123-BACC-05A0E9696563}"/>
              </a:ext>
            </a:extLst>
          </p:cNvPr>
          <p:cNvSpPr txBox="1">
            <a:spLocks noChangeArrowheads="1"/>
          </p:cNvSpPr>
          <p:nvPr/>
        </p:nvSpPr>
        <p:spPr bwMode="auto">
          <a:xfrm>
            <a:off x="228600" y="1676400"/>
            <a:ext cx="8686800" cy="426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Font typeface="Arial" panose="020B0604020202020204" pitchFamily="34" charset="0"/>
              <a:buNone/>
            </a:pPr>
            <a:r>
              <a:rPr lang="en-US" altLang="zh-CN" sz="2000" b="1" dirty="0">
                <a:latin typeface="Arial" panose="020B0604020202020204" pitchFamily="34" charset="0"/>
                <a:sym typeface="Arial" panose="020B0604020202020204" pitchFamily="34" charset="0"/>
              </a:rPr>
              <a:t>Let us take a real time example</a:t>
            </a:r>
          </a:p>
          <a:p>
            <a:pPr>
              <a:spcBef>
                <a:spcPts val="1200"/>
              </a:spcBef>
              <a:buFont typeface="Arial" panose="020B0604020202020204" pitchFamily="34" charset="0"/>
              <a:buNone/>
            </a:pPr>
            <a:endParaRPr lang="en-US" altLang="zh-CN" sz="2200" dirty="0">
              <a:latin typeface="Arial" panose="020B0604020202020204" pitchFamily="34" charset="0"/>
              <a:sym typeface="Arial" panose="020B0604020202020204" pitchFamily="34" charset="0"/>
            </a:endParaRPr>
          </a:p>
        </p:txBody>
      </p:sp>
      <p:sp>
        <p:nvSpPr>
          <p:cNvPr id="5" name="TextBox 5">
            <a:extLst>
              <a:ext uri="{FF2B5EF4-FFF2-40B4-BE49-F238E27FC236}">
                <a16:creationId xmlns:a16="http://schemas.microsoft.com/office/drawing/2014/main" id="{9F2F2056-A4BB-439F-8908-1EBD6986073A}"/>
              </a:ext>
            </a:extLst>
          </p:cNvPr>
          <p:cNvSpPr>
            <a:spLocks noChangeArrowheads="1"/>
          </p:cNvSpPr>
          <p:nvPr/>
        </p:nvSpPr>
        <p:spPr bwMode="auto">
          <a:xfrm>
            <a:off x="2895600" y="2235200"/>
            <a:ext cx="5867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pPr>
            <a:r>
              <a:rPr lang="en-US" altLang="en-US" dirty="0">
                <a:solidFill>
                  <a:srgbClr val="000000"/>
                </a:solidFill>
                <a:ea typeface="Calibri" panose="020F0502020204030204" pitchFamily="34" charset="0"/>
                <a:cs typeface="Calibri" panose="020F0502020204030204" pitchFamily="34" charset="0"/>
              </a:rPr>
              <a:t>The buyer does not know what these red shape boxes contain. Hence the buyer needs to open these boxes every time to find what is inside it</a:t>
            </a:r>
          </a:p>
        </p:txBody>
      </p:sp>
      <p:sp>
        <p:nvSpPr>
          <p:cNvPr id="6" name="TextBox 20">
            <a:extLst>
              <a:ext uri="{FF2B5EF4-FFF2-40B4-BE49-F238E27FC236}">
                <a16:creationId xmlns:a16="http://schemas.microsoft.com/office/drawing/2014/main" id="{6AE1A6C5-6076-4CDF-BA7A-F637A0636700}"/>
              </a:ext>
            </a:extLst>
          </p:cNvPr>
          <p:cNvSpPr>
            <a:spLocks noChangeArrowheads="1"/>
          </p:cNvSpPr>
          <p:nvPr/>
        </p:nvSpPr>
        <p:spPr bwMode="auto">
          <a:xfrm>
            <a:off x="5562600" y="3733800"/>
            <a:ext cx="3352800" cy="2032000"/>
          </a:xfrm>
          <a:prstGeom prst="rect">
            <a:avLst/>
          </a:prstGeom>
          <a:gradFill rotWithShape="1">
            <a:gsLst>
              <a:gs pos="0">
                <a:srgbClr val="D9FDA5"/>
              </a:gs>
              <a:gs pos="34999">
                <a:srgbClr val="E3FEBF"/>
              </a:gs>
              <a:gs pos="100000">
                <a:srgbClr val="F4FEE6"/>
              </a:gs>
            </a:gsLst>
            <a:lin ang="16200000" scaled="1"/>
          </a:gradFill>
          <a:ln w="9525" cap="flat" cmpd="sng">
            <a:solidFill>
              <a:srgbClr val="9BBB59"/>
            </a:solidFill>
            <a:miter lim="800000"/>
            <a:headEnd/>
            <a:tailEnd/>
          </a:ln>
        </p:spPr>
        <p:txBody>
          <a:bodyPr>
            <a:spAutoFit/>
          </a:bodyPr>
          <a:lstStyle/>
          <a:p>
            <a:pPr>
              <a:spcBef>
                <a:spcPts val="1200"/>
              </a:spcBef>
            </a:pPr>
            <a:r>
              <a:rPr lang="en-US" altLang="en-US">
                <a:solidFill>
                  <a:srgbClr val="000000"/>
                </a:solidFill>
              </a:rPr>
              <a:t>Here, the buyer is aware of what is inside the boxes ,since the box is labeled. This makes his job easier since he knows what he can put in and what he can take out from the box</a:t>
            </a:r>
          </a:p>
        </p:txBody>
      </p:sp>
      <p:sp>
        <p:nvSpPr>
          <p:cNvPr id="7" name="Right Arrow 22">
            <a:extLst>
              <a:ext uri="{FF2B5EF4-FFF2-40B4-BE49-F238E27FC236}">
                <a16:creationId xmlns:a16="http://schemas.microsoft.com/office/drawing/2014/main" id="{FDD0833B-09F5-4489-9375-DA437A068B24}"/>
              </a:ext>
            </a:extLst>
          </p:cNvPr>
          <p:cNvSpPr>
            <a:spLocks noChangeArrowheads="1"/>
          </p:cNvSpPr>
          <p:nvPr/>
        </p:nvSpPr>
        <p:spPr bwMode="auto">
          <a:xfrm>
            <a:off x="5237872" y="3922713"/>
            <a:ext cx="304800" cy="268287"/>
          </a:xfrm>
          <a:prstGeom prst="rightArrow">
            <a:avLst>
              <a:gd name="adj1" fmla="val 50000"/>
              <a:gd name="adj2" fmla="val 50057"/>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anchor="ctr"/>
          <a:lstStyle/>
          <a:p>
            <a:pPr algn="ctr"/>
            <a:endPar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 name="Cube 23">
            <a:extLst>
              <a:ext uri="{FF2B5EF4-FFF2-40B4-BE49-F238E27FC236}">
                <a16:creationId xmlns:a16="http://schemas.microsoft.com/office/drawing/2014/main" id="{3D3839F2-A293-43E8-A29D-660A1330ECC6}"/>
              </a:ext>
            </a:extLst>
          </p:cNvPr>
          <p:cNvSpPr>
            <a:spLocks noChangeArrowheads="1"/>
          </p:cNvSpPr>
          <p:nvPr/>
        </p:nvSpPr>
        <p:spPr bwMode="auto">
          <a:xfrm>
            <a:off x="152400" y="2133600"/>
            <a:ext cx="1216025" cy="1216025"/>
          </a:xfrm>
          <a:prstGeom prst="cube">
            <a:avLst>
              <a:gd name="adj" fmla="val 25000"/>
            </a:avLst>
          </a:prstGeom>
          <a:gradFill rotWithShape="1">
            <a:gsLst>
              <a:gs pos="0">
                <a:srgbClr val="992F2B"/>
              </a:gs>
              <a:gs pos="79999">
                <a:srgbClr val="C93D39"/>
              </a:gs>
              <a:gs pos="100000">
                <a:srgbClr val="CD3A36"/>
              </a:gs>
            </a:gsLst>
            <a:lin ang="16200000" scaled="1"/>
          </a:gradFill>
          <a:ln w="9525" cap="flat" cmpd="sng">
            <a:solidFill>
              <a:schemeClr val="tx1"/>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9" name="Cube 29">
            <a:extLst>
              <a:ext uri="{FF2B5EF4-FFF2-40B4-BE49-F238E27FC236}">
                <a16:creationId xmlns:a16="http://schemas.microsoft.com/office/drawing/2014/main" id="{A3138C44-7CB5-458F-A0CF-4D9431CD0E3F}"/>
              </a:ext>
            </a:extLst>
          </p:cNvPr>
          <p:cNvSpPr>
            <a:spLocks noChangeArrowheads="1"/>
          </p:cNvSpPr>
          <p:nvPr/>
        </p:nvSpPr>
        <p:spPr bwMode="auto">
          <a:xfrm>
            <a:off x="1527175" y="2136775"/>
            <a:ext cx="1216025" cy="1216025"/>
          </a:xfrm>
          <a:prstGeom prst="cube">
            <a:avLst>
              <a:gd name="adj" fmla="val 25000"/>
            </a:avLst>
          </a:prstGeom>
          <a:gradFill rotWithShape="1">
            <a:gsLst>
              <a:gs pos="0">
                <a:srgbClr val="992F2B"/>
              </a:gs>
              <a:gs pos="79999">
                <a:srgbClr val="C93D39"/>
              </a:gs>
              <a:gs pos="100000">
                <a:srgbClr val="CD3A36"/>
              </a:gs>
            </a:gsLst>
            <a:lin ang="16200000" scaled="1"/>
          </a:gradFill>
          <a:ln w="9525" cap="flat" cmpd="sng">
            <a:solidFill>
              <a:schemeClr val="tx1"/>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nvGrpSpPr>
          <p:cNvPr id="10" name="Group 9">
            <a:extLst>
              <a:ext uri="{FF2B5EF4-FFF2-40B4-BE49-F238E27FC236}">
                <a16:creationId xmlns:a16="http://schemas.microsoft.com/office/drawing/2014/main" id="{DC781F6B-C261-4D6E-9CB2-E0108DA77576}"/>
              </a:ext>
            </a:extLst>
          </p:cNvPr>
          <p:cNvGrpSpPr>
            <a:grpSpLocks/>
          </p:cNvGrpSpPr>
          <p:nvPr/>
        </p:nvGrpSpPr>
        <p:grpSpPr bwMode="auto">
          <a:xfrm>
            <a:off x="539262" y="3276600"/>
            <a:ext cx="4648200" cy="2854325"/>
            <a:chOff x="0" y="0"/>
            <a:chExt cx="4648200" cy="2854262"/>
          </a:xfrm>
        </p:grpSpPr>
        <p:grpSp>
          <p:nvGrpSpPr>
            <p:cNvPr id="11" name="Group 10">
              <a:extLst>
                <a:ext uri="{FF2B5EF4-FFF2-40B4-BE49-F238E27FC236}">
                  <a16:creationId xmlns:a16="http://schemas.microsoft.com/office/drawing/2014/main" id="{DFE7310A-047F-4B36-B2B3-554D35E5B319}"/>
                </a:ext>
              </a:extLst>
            </p:cNvPr>
            <p:cNvGrpSpPr>
              <a:grpSpLocks/>
            </p:cNvGrpSpPr>
            <p:nvPr/>
          </p:nvGrpSpPr>
          <p:grpSpPr bwMode="auto">
            <a:xfrm>
              <a:off x="152400" y="1365740"/>
              <a:ext cx="4391159" cy="1488522"/>
              <a:chOff x="0" y="70340"/>
              <a:chExt cx="4391159" cy="1488522"/>
            </a:xfrm>
          </p:grpSpPr>
          <p:pic>
            <p:nvPicPr>
              <p:cNvPr id="18" name="Picture 7" descr="cutcaster-photo-100605419-Red-Roses-in-Heart-Shaped-Box.jpg">
                <a:extLst>
                  <a:ext uri="{FF2B5EF4-FFF2-40B4-BE49-F238E27FC236}">
                    <a16:creationId xmlns:a16="http://schemas.microsoft.com/office/drawing/2014/main" id="{5AD83602-7F50-4C1C-BA9C-D2CCD55F2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110" r="11110"/>
              <a:stretch>
                <a:fillRect/>
              </a:stretch>
            </p:blipFill>
            <p:spPr bwMode="auto">
              <a:xfrm>
                <a:off x="0" y="609600"/>
                <a:ext cx="106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9" descr="heart-shaped-box.jpg">
                <a:extLst>
                  <a:ext uri="{FF2B5EF4-FFF2-40B4-BE49-F238E27FC236}">
                    <a16:creationId xmlns:a16="http://schemas.microsoft.com/office/drawing/2014/main" id="{DEE6FC48-91B7-47A5-A972-CA14AE5F6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993" y="457200"/>
                <a:ext cx="1066800" cy="106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0" descr="13655-valentines-day-chocolates-red-heart-1-lb_499x500.jpg">
                <a:extLst>
                  <a:ext uri="{FF2B5EF4-FFF2-40B4-BE49-F238E27FC236}">
                    <a16:creationId xmlns:a16="http://schemas.microsoft.com/office/drawing/2014/main" id="{EB4E9148-C87C-4224-86A3-17E5E85A29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1701" y="457200"/>
                <a:ext cx="1099458" cy="11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Down Arrow 17">
                <a:extLst>
                  <a:ext uri="{FF2B5EF4-FFF2-40B4-BE49-F238E27FC236}">
                    <a16:creationId xmlns:a16="http://schemas.microsoft.com/office/drawing/2014/main" id="{5A32A188-14C4-49A1-AA91-BB431B0CAC99}"/>
                  </a:ext>
                </a:extLst>
              </p:cNvPr>
              <p:cNvSpPr>
                <a:spLocks noChangeArrowheads="1"/>
              </p:cNvSpPr>
              <p:nvPr/>
            </p:nvSpPr>
            <p:spPr bwMode="auto">
              <a:xfrm>
                <a:off x="304800" y="132471"/>
                <a:ext cx="228600" cy="381000"/>
              </a:xfrm>
              <a:prstGeom prst="downArrow">
                <a:avLst>
                  <a:gd name="adj1" fmla="val 50000"/>
                  <a:gd name="adj2" fmla="val 50000"/>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anchor="ctr"/>
              <a:lstStyle/>
              <a:p>
                <a:pPr algn="ctr"/>
                <a:endPar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2" name="Down Arrow 18">
                <a:extLst>
                  <a:ext uri="{FF2B5EF4-FFF2-40B4-BE49-F238E27FC236}">
                    <a16:creationId xmlns:a16="http://schemas.microsoft.com/office/drawing/2014/main" id="{B5EF5FD3-86D8-418D-A5F4-E182E8A3AB23}"/>
                  </a:ext>
                </a:extLst>
              </p:cNvPr>
              <p:cNvSpPr>
                <a:spLocks noChangeArrowheads="1"/>
              </p:cNvSpPr>
              <p:nvPr/>
            </p:nvSpPr>
            <p:spPr bwMode="auto">
              <a:xfrm>
                <a:off x="2057400" y="104336"/>
                <a:ext cx="228600" cy="381000"/>
              </a:xfrm>
              <a:prstGeom prst="downArrow">
                <a:avLst>
                  <a:gd name="adj1" fmla="val 50000"/>
                  <a:gd name="adj2" fmla="val 50000"/>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anchor="ctr"/>
              <a:lstStyle/>
              <a:p>
                <a:pPr algn="ctr"/>
                <a:endPar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3" name="Down Arrow 19">
                <a:extLst>
                  <a:ext uri="{FF2B5EF4-FFF2-40B4-BE49-F238E27FC236}">
                    <a16:creationId xmlns:a16="http://schemas.microsoft.com/office/drawing/2014/main" id="{AB2FD335-4F70-402B-8C1F-6CDAF409DBB7}"/>
                  </a:ext>
                </a:extLst>
              </p:cNvPr>
              <p:cNvSpPr>
                <a:spLocks noChangeArrowheads="1"/>
              </p:cNvSpPr>
              <p:nvPr/>
            </p:nvSpPr>
            <p:spPr bwMode="auto">
              <a:xfrm>
                <a:off x="3733800" y="70340"/>
                <a:ext cx="228600" cy="381000"/>
              </a:xfrm>
              <a:prstGeom prst="downArrow">
                <a:avLst>
                  <a:gd name="adj1" fmla="val 50000"/>
                  <a:gd name="adj2" fmla="val 50000"/>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anchor="ctr"/>
              <a:lstStyle/>
              <a:p>
                <a:pPr algn="ctr"/>
                <a:endParaRPr lang="en-US" altLang="en-US">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grpSp>
        <p:sp>
          <p:nvSpPr>
            <p:cNvPr id="12" name="Cube 25">
              <a:extLst>
                <a:ext uri="{FF2B5EF4-FFF2-40B4-BE49-F238E27FC236}">
                  <a16:creationId xmlns:a16="http://schemas.microsoft.com/office/drawing/2014/main" id="{F2C6E3AB-935F-4E6F-9946-767BAE623277}"/>
                </a:ext>
              </a:extLst>
            </p:cNvPr>
            <p:cNvSpPr>
              <a:spLocks noChangeArrowheads="1"/>
            </p:cNvSpPr>
            <p:nvPr/>
          </p:nvSpPr>
          <p:spPr bwMode="auto">
            <a:xfrm>
              <a:off x="0" y="152400"/>
              <a:ext cx="1216152" cy="1216152"/>
            </a:xfrm>
            <a:prstGeom prst="cube">
              <a:avLst>
                <a:gd name="adj" fmla="val 25000"/>
              </a:avLst>
            </a:prstGeom>
            <a:gradFill rotWithShape="1">
              <a:gsLst>
                <a:gs pos="0">
                  <a:srgbClr val="992F2B"/>
                </a:gs>
                <a:gs pos="79999">
                  <a:srgbClr val="C93D39"/>
                </a:gs>
                <a:gs pos="100000">
                  <a:srgbClr val="CD3A36"/>
                </a:gs>
              </a:gsLst>
              <a:lin ang="16200000" scaled="1"/>
            </a:gradFill>
            <a:ln w="9525" cap="flat" cmpd="sng">
              <a:solidFill>
                <a:schemeClr val="tx1"/>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3" name="TextBox 26">
              <a:extLst>
                <a:ext uri="{FF2B5EF4-FFF2-40B4-BE49-F238E27FC236}">
                  <a16:creationId xmlns:a16="http://schemas.microsoft.com/office/drawing/2014/main" id="{A60C5581-A16C-4846-B8D0-D0419BFD35B9}"/>
                </a:ext>
              </a:extLst>
            </p:cNvPr>
            <p:cNvSpPr>
              <a:spLocks noChangeArrowheads="1"/>
            </p:cNvSpPr>
            <p:nvPr/>
          </p:nvSpPr>
          <p:spPr bwMode="auto">
            <a:xfrm>
              <a:off x="0" y="575846"/>
              <a:ext cx="798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00">
                  <a:solidFill>
                    <a:srgbClr val="000000"/>
                  </a:solidFill>
                  <a:ea typeface="Calibri" panose="020F0502020204030204" pitchFamily="34" charset="0"/>
                  <a:cs typeface="Calibri" panose="020F0502020204030204" pitchFamily="34" charset="0"/>
                </a:rPr>
                <a:t>Roses</a:t>
              </a:r>
            </a:p>
          </p:txBody>
        </p:sp>
        <p:sp>
          <p:nvSpPr>
            <p:cNvPr id="14" name="Cube 27">
              <a:extLst>
                <a:ext uri="{FF2B5EF4-FFF2-40B4-BE49-F238E27FC236}">
                  <a16:creationId xmlns:a16="http://schemas.microsoft.com/office/drawing/2014/main" id="{282BDA09-590D-4C8A-9777-C4EB4B2C223D}"/>
                </a:ext>
              </a:extLst>
            </p:cNvPr>
            <p:cNvSpPr>
              <a:spLocks noChangeArrowheads="1"/>
            </p:cNvSpPr>
            <p:nvPr/>
          </p:nvSpPr>
          <p:spPr bwMode="auto">
            <a:xfrm>
              <a:off x="1676400" y="76200"/>
              <a:ext cx="1216152" cy="1216152"/>
            </a:xfrm>
            <a:prstGeom prst="cube">
              <a:avLst>
                <a:gd name="adj" fmla="val 25000"/>
              </a:avLst>
            </a:prstGeom>
            <a:gradFill rotWithShape="1">
              <a:gsLst>
                <a:gs pos="0">
                  <a:srgbClr val="992F2B"/>
                </a:gs>
                <a:gs pos="79999">
                  <a:srgbClr val="C93D39"/>
                </a:gs>
                <a:gs pos="100000">
                  <a:srgbClr val="CD3A36"/>
                </a:gs>
              </a:gsLst>
              <a:lin ang="16200000" scaled="1"/>
            </a:gradFill>
            <a:ln w="9525" cap="flat" cmpd="sng">
              <a:solidFill>
                <a:schemeClr val="tx1"/>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5" name="TextBox 28">
              <a:extLst>
                <a:ext uri="{FF2B5EF4-FFF2-40B4-BE49-F238E27FC236}">
                  <a16:creationId xmlns:a16="http://schemas.microsoft.com/office/drawing/2014/main" id="{DAAE8F70-D5C0-422A-A352-78F2F55EABC5}"/>
                </a:ext>
              </a:extLst>
            </p:cNvPr>
            <p:cNvSpPr>
              <a:spLocks noChangeArrowheads="1"/>
            </p:cNvSpPr>
            <p:nvPr/>
          </p:nvSpPr>
          <p:spPr bwMode="auto">
            <a:xfrm>
              <a:off x="1676400" y="533400"/>
              <a:ext cx="8579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00">
                  <a:solidFill>
                    <a:srgbClr val="000000"/>
                  </a:solidFill>
                  <a:ea typeface="Calibri" panose="020F0502020204030204" pitchFamily="34" charset="0"/>
                  <a:cs typeface="Calibri" panose="020F0502020204030204" pitchFamily="34" charset="0"/>
                </a:rPr>
                <a:t>Jewels</a:t>
              </a:r>
            </a:p>
          </p:txBody>
        </p:sp>
        <p:sp>
          <p:nvSpPr>
            <p:cNvPr id="16" name="Cube 30">
              <a:extLst>
                <a:ext uri="{FF2B5EF4-FFF2-40B4-BE49-F238E27FC236}">
                  <a16:creationId xmlns:a16="http://schemas.microsoft.com/office/drawing/2014/main" id="{86E40B4A-23FD-4AC7-9CFA-2A13A1801226}"/>
                </a:ext>
              </a:extLst>
            </p:cNvPr>
            <p:cNvSpPr>
              <a:spLocks noChangeArrowheads="1"/>
            </p:cNvSpPr>
            <p:nvPr/>
          </p:nvSpPr>
          <p:spPr bwMode="auto">
            <a:xfrm>
              <a:off x="3200400" y="0"/>
              <a:ext cx="1447800" cy="1219200"/>
            </a:xfrm>
            <a:prstGeom prst="cube">
              <a:avLst>
                <a:gd name="adj" fmla="val 25000"/>
              </a:avLst>
            </a:prstGeom>
            <a:gradFill rotWithShape="1">
              <a:gsLst>
                <a:gs pos="0">
                  <a:srgbClr val="992F2B"/>
                </a:gs>
                <a:gs pos="79999">
                  <a:srgbClr val="C93D39"/>
                </a:gs>
                <a:gs pos="100000">
                  <a:srgbClr val="CD3A36"/>
                </a:gs>
              </a:gsLst>
              <a:lin ang="16200000" scaled="1"/>
            </a:gradFill>
            <a:ln w="9525" cap="flat" cmpd="sng">
              <a:solidFill>
                <a:schemeClr val="tx1"/>
              </a:solidFill>
              <a:miter lim="800000"/>
              <a:headEnd/>
              <a:tailEnd/>
            </a:ln>
          </p:spPr>
          <p:txBody>
            <a:bodyPr anchor="ctr"/>
            <a:lstStyle/>
            <a:p>
              <a:pPr algn="ctr"/>
              <a:endParaRPr lang="en-US" altLang="en-US">
                <a:solidFill>
                  <a:srgbClr val="FFFFFF"/>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17" name="TextBox 31">
              <a:extLst>
                <a:ext uri="{FF2B5EF4-FFF2-40B4-BE49-F238E27FC236}">
                  <a16:creationId xmlns:a16="http://schemas.microsoft.com/office/drawing/2014/main" id="{F0E8AE0B-9861-43B4-900E-5E990FC0CAE0}"/>
                </a:ext>
              </a:extLst>
            </p:cNvPr>
            <p:cNvSpPr>
              <a:spLocks noChangeArrowheads="1"/>
            </p:cNvSpPr>
            <p:nvPr/>
          </p:nvSpPr>
          <p:spPr bwMode="auto">
            <a:xfrm>
              <a:off x="3200400" y="533400"/>
              <a:ext cx="117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00">
                  <a:solidFill>
                    <a:srgbClr val="000000"/>
                  </a:solidFill>
                  <a:ea typeface="Calibri" panose="020F0502020204030204" pitchFamily="34" charset="0"/>
                  <a:cs typeface="Calibri" panose="020F0502020204030204" pitchFamily="34" charset="0"/>
                </a:rPr>
                <a:t>Chocolate</a:t>
              </a:r>
            </a:p>
          </p:txBody>
        </p:sp>
      </p:grpSp>
    </p:spTree>
    <p:extLst>
      <p:ext uri="{BB962C8B-B14F-4D97-AF65-F5344CB8AC3E}">
        <p14:creationId xmlns:p14="http://schemas.microsoft.com/office/powerpoint/2010/main" val="36481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C4C-019F-43C5-9531-C4B0F2B55FC9}"/>
              </a:ext>
            </a:extLst>
          </p:cNvPr>
          <p:cNvSpPr>
            <a:spLocks noGrp="1"/>
          </p:cNvSpPr>
          <p:nvPr>
            <p:ph type="title"/>
          </p:nvPr>
        </p:nvSpPr>
        <p:spPr/>
        <p:txBody>
          <a:bodyPr/>
          <a:lstStyle/>
          <a:p>
            <a:r>
              <a:rPr lang="en-US" dirty="0"/>
              <a:t>What is Generics?</a:t>
            </a:r>
          </a:p>
        </p:txBody>
      </p:sp>
      <p:sp>
        <p:nvSpPr>
          <p:cNvPr id="3" name="Content Placeholder 2">
            <a:extLst>
              <a:ext uri="{FF2B5EF4-FFF2-40B4-BE49-F238E27FC236}">
                <a16:creationId xmlns:a16="http://schemas.microsoft.com/office/drawing/2014/main" id="{DA5A0CD0-7D67-4E4F-98EF-AA5F42C71389}"/>
              </a:ext>
            </a:extLst>
          </p:cNvPr>
          <p:cNvSpPr>
            <a:spLocks noGrp="1"/>
          </p:cNvSpPr>
          <p:nvPr>
            <p:ph idx="1"/>
          </p:nvPr>
        </p:nvSpPr>
        <p:spPr/>
        <p:txBody>
          <a:bodyPr/>
          <a:lstStyle/>
          <a:p>
            <a:pPr>
              <a:lnSpc>
                <a:spcPct val="150000"/>
              </a:lnSpc>
              <a:spcBef>
                <a:spcPts val="1200"/>
              </a:spcBef>
              <a:buFont typeface="Wingdings" panose="05000000000000000000" pitchFamily="2" charset="2"/>
              <a:buChar char="§"/>
            </a:pPr>
            <a:r>
              <a:rPr lang="en-US"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Generics is a feature allows the programmer to specify the data type to be stored in a collection or a class when developing the program.</a:t>
            </a:r>
          </a:p>
          <a:p>
            <a:pPr>
              <a:lnSpc>
                <a:spcPct val="150000"/>
              </a:lnSpc>
              <a:spcBef>
                <a:spcPts val="1200"/>
              </a:spcBef>
              <a:buFont typeface="Wingdings" panose="05000000000000000000" pitchFamily="2" charset="2"/>
              <a:buChar char="§"/>
            </a:pPr>
            <a:r>
              <a:rPr lang="en-US"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Compile throws error if the data stored is different from the data type specified in the generic.</a:t>
            </a:r>
            <a:endParaRPr lang="en-US" alt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a:p>
            <a:endParaRPr lang="en-US" dirty="0"/>
          </a:p>
        </p:txBody>
      </p:sp>
    </p:spTree>
    <p:extLst>
      <p:ext uri="{BB962C8B-B14F-4D97-AF65-F5344CB8AC3E}">
        <p14:creationId xmlns:p14="http://schemas.microsoft.com/office/powerpoint/2010/main" val="1189702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8A14-4BBD-4E65-A207-33E1A0483320}"/>
              </a:ext>
            </a:extLst>
          </p:cNvPr>
          <p:cNvSpPr>
            <a:spLocks noGrp="1"/>
          </p:cNvSpPr>
          <p:nvPr>
            <p:ph type="title"/>
          </p:nvPr>
        </p:nvSpPr>
        <p:spPr/>
        <p:txBody>
          <a:bodyPr>
            <a:normAutofit/>
          </a:bodyPr>
          <a:lstStyle/>
          <a:p>
            <a:r>
              <a:rPr lang="en-US" sz="3200" dirty="0"/>
              <a:t>Advantage of using Generics using Collection</a:t>
            </a:r>
          </a:p>
        </p:txBody>
      </p:sp>
      <p:sp>
        <p:nvSpPr>
          <p:cNvPr id="4" name="TextBox 4">
            <a:extLst>
              <a:ext uri="{FF2B5EF4-FFF2-40B4-BE49-F238E27FC236}">
                <a16:creationId xmlns:a16="http://schemas.microsoft.com/office/drawing/2014/main" id="{36BFCB6E-04AE-4C90-907B-ECC52978684B}"/>
              </a:ext>
            </a:extLst>
          </p:cNvPr>
          <p:cNvSpPr>
            <a:spLocks noChangeArrowheads="1"/>
          </p:cNvSpPr>
          <p:nvPr/>
        </p:nvSpPr>
        <p:spPr bwMode="auto">
          <a:xfrm>
            <a:off x="112544" y="1605943"/>
            <a:ext cx="8915400"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a:lnSpc>
                <a:spcPct val="150000"/>
              </a:lnSpc>
              <a:spcBef>
                <a:spcPts val="1200"/>
              </a:spcBef>
              <a:buFont typeface="Calibri" panose="020F0502020204030204" pitchFamily="34" charset="0"/>
              <a:buAutoNum type="arabicPeriod"/>
            </a:pPr>
            <a:r>
              <a:rPr lang="en-US" altLang="en-US" dirty="0">
                <a:solidFill>
                  <a:srgbClr val="000000"/>
                </a:solidFill>
                <a:ea typeface="Calibri" panose="020F0502020204030204" pitchFamily="34" charset="0"/>
                <a:cs typeface="Calibri" panose="020F0502020204030204" pitchFamily="34" charset="0"/>
              </a:rPr>
              <a:t>Avoid unnecessary type casting  : </a:t>
            </a:r>
            <a:r>
              <a:rPr lang="en-US" altLang="en-US" b="0" dirty="0">
                <a:solidFill>
                  <a:srgbClr val="000000"/>
                </a:solidFill>
                <a:ea typeface="Calibri" panose="020F0502020204030204" pitchFamily="34" charset="0"/>
                <a:cs typeface="Calibri" panose="020F0502020204030204" pitchFamily="34" charset="0"/>
              </a:rPr>
              <a:t>Using generics avoid the need of typecasting while retrieving the elements from the collection.</a:t>
            </a:r>
          </a:p>
          <a:p>
            <a:pPr>
              <a:lnSpc>
                <a:spcPct val="150000"/>
              </a:lnSpc>
              <a:spcBef>
                <a:spcPts val="1200"/>
              </a:spcBef>
            </a:pPr>
            <a:r>
              <a:rPr lang="en-US" altLang="en-US" b="0" dirty="0">
                <a:solidFill>
                  <a:srgbClr val="000000"/>
                </a:solidFill>
                <a:ea typeface="Calibri" panose="020F0502020204030204" pitchFamily="34" charset="0"/>
                <a:cs typeface="Calibri" panose="020F0502020204030204" pitchFamily="34" charset="0"/>
              </a:rPr>
              <a:t>     Consider an ArrayList named countries ,elements can be retrieved from the List as shown below</a:t>
            </a:r>
          </a:p>
          <a:p>
            <a:pPr>
              <a:lnSpc>
                <a:spcPct val="150000"/>
              </a:lnSpc>
              <a:spcBef>
                <a:spcPts val="1200"/>
              </a:spcBef>
            </a:pPr>
            <a:endParaRPr lang="en-US" altLang="en-US" b="0" dirty="0">
              <a:solidFill>
                <a:srgbClr val="000000"/>
              </a:solidFill>
              <a:ea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0743ED4C-8D59-46AF-9BEA-964AE5B49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344" y="3950680"/>
            <a:ext cx="3657600" cy="1609725"/>
          </a:xfrm>
          <a:prstGeom prst="rect">
            <a:avLst/>
          </a:prstGeom>
          <a:noFill/>
          <a:ln w="28575" cmpd="sng">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63E43C58-E011-4CE9-942D-0D9B751A2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344" y="3950680"/>
            <a:ext cx="4038600" cy="1647825"/>
          </a:xfrm>
          <a:prstGeom prst="rect">
            <a:avLst/>
          </a:prstGeom>
          <a:noFill/>
          <a:ln w="25400" cmpd="sng">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A1F721-42BE-4CC0-A6DA-1AE7CB411A49}"/>
              </a:ext>
            </a:extLst>
          </p:cNvPr>
          <p:cNvSpPr>
            <a:spLocks noChangeArrowheads="1"/>
          </p:cNvSpPr>
          <p:nvPr/>
        </p:nvSpPr>
        <p:spPr bwMode="auto">
          <a:xfrm>
            <a:off x="406231" y="3434306"/>
            <a:ext cx="1954213" cy="369888"/>
          </a:xfrm>
          <a:prstGeom prst="rect">
            <a:avLst/>
          </a:prstGeom>
          <a:gradFill rotWithShape="1">
            <a:gsLst>
              <a:gs pos="0">
                <a:srgbClr val="C96C1F"/>
              </a:gs>
              <a:gs pos="79999">
                <a:srgbClr val="FF8F33"/>
              </a:gs>
              <a:gs pos="100000">
                <a:srgbClr val="FF8F35"/>
              </a:gs>
            </a:gsLst>
            <a:lin ang="16200000" scaled="1"/>
          </a:gradFill>
          <a:ln w="9525" cap="flat" cmpd="sng">
            <a:solidFill>
              <a:srgbClr val="F79646"/>
            </a:solidFill>
            <a:miter lim="800000"/>
            <a:headEnd/>
            <a:tailEnd/>
          </a:ln>
        </p:spPr>
        <p:txBody>
          <a:bodyPr wrap="none">
            <a:spAutoFit/>
          </a:bodyPr>
          <a:lstStyle/>
          <a:p>
            <a:r>
              <a:rPr lang="en-US" altLang="en-US" b="0" dirty="0"/>
              <a:t>Without Generics</a:t>
            </a:r>
          </a:p>
        </p:txBody>
      </p:sp>
      <p:sp>
        <p:nvSpPr>
          <p:cNvPr id="8" name="TextBox 7">
            <a:extLst>
              <a:ext uri="{FF2B5EF4-FFF2-40B4-BE49-F238E27FC236}">
                <a16:creationId xmlns:a16="http://schemas.microsoft.com/office/drawing/2014/main" id="{D7713F94-0D9A-4746-A6EF-281F732AF1B0}"/>
              </a:ext>
            </a:extLst>
          </p:cNvPr>
          <p:cNvSpPr>
            <a:spLocks noChangeArrowheads="1"/>
          </p:cNvSpPr>
          <p:nvPr/>
        </p:nvSpPr>
        <p:spPr bwMode="auto">
          <a:xfrm>
            <a:off x="4570244" y="3434306"/>
            <a:ext cx="1633538" cy="369888"/>
          </a:xfrm>
          <a:prstGeom prst="rect">
            <a:avLst/>
          </a:prstGeom>
          <a:gradFill rotWithShape="1">
            <a:gsLst>
              <a:gs pos="0">
                <a:srgbClr val="C96C1F"/>
              </a:gs>
              <a:gs pos="79999">
                <a:srgbClr val="FF8F33"/>
              </a:gs>
              <a:gs pos="100000">
                <a:srgbClr val="FF8F35"/>
              </a:gs>
            </a:gsLst>
            <a:lin ang="16200000" scaled="1"/>
          </a:gradFill>
          <a:ln w="9525" cap="flat" cmpd="sng">
            <a:solidFill>
              <a:srgbClr val="F79646"/>
            </a:solidFill>
            <a:miter lim="800000"/>
            <a:headEnd/>
            <a:tailEnd/>
          </a:ln>
        </p:spPr>
        <p:txBody>
          <a:bodyPr wrap="none">
            <a:spAutoFit/>
          </a:bodyPr>
          <a:lstStyle/>
          <a:p>
            <a:r>
              <a:rPr lang="en-US" altLang="en-US" b="0" dirty="0"/>
              <a:t>With Generics</a:t>
            </a:r>
          </a:p>
        </p:txBody>
      </p:sp>
      <p:sp>
        <p:nvSpPr>
          <p:cNvPr id="9" name="TextBox 10">
            <a:extLst>
              <a:ext uri="{FF2B5EF4-FFF2-40B4-BE49-F238E27FC236}">
                <a16:creationId xmlns:a16="http://schemas.microsoft.com/office/drawing/2014/main" id="{25F1890B-4F0A-4631-B22E-858D1118D643}"/>
              </a:ext>
            </a:extLst>
          </p:cNvPr>
          <p:cNvSpPr>
            <a:spLocks noChangeArrowheads="1"/>
          </p:cNvSpPr>
          <p:nvPr/>
        </p:nvSpPr>
        <p:spPr bwMode="auto">
          <a:xfrm>
            <a:off x="2093744" y="5017480"/>
            <a:ext cx="533400" cy="369888"/>
          </a:xfrm>
          <a:prstGeom prst="rect">
            <a:avLst/>
          </a:prstGeom>
          <a:noFill/>
          <a:ln w="25400" cmpd="sng">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ltLang="en-US">
              <a:solidFill>
                <a:srgbClr val="000000"/>
              </a:solidFill>
              <a:ea typeface="Calibri" panose="020F0502020204030204" pitchFamily="34" charset="0"/>
              <a:cs typeface="Calibri" panose="020F0502020204030204" pitchFamily="34" charset="0"/>
            </a:endParaRPr>
          </a:p>
        </p:txBody>
      </p:sp>
      <p:sp>
        <p:nvSpPr>
          <p:cNvPr id="10" name="TextBox 11">
            <a:extLst>
              <a:ext uri="{FF2B5EF4-FFF2-40B4-BE49-F238E27FC236}">
                <a16:creationId xmlns:a16="http://schemas.microsoft.com/office/drawing/2014/main" id="{6ED8B72B-77EB-4AAC-8629-9BDAFF8A530B}"/>
              </a:ext>
            </a:extLst>
          </p:cNvPr>
          <p:cNvSpPr>
            <a:spLocks noChangeArrowheads="1"/>
          </p:cNvSpPr>
          <p:nvPr/>
        </p:nvSpPr>
        <p:spPr bwMode="auto">
          <a:xfrm>
            <a:off x="429063" y="5770106"/>
            <a:ext cx="2209800" cy="323850"/>
          </a:xfrm>
          <a:prstGeom prst="rect">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a:spAutoFit/>
          </a:bodyPr>
          <a:lstStyle/>
          <a:p>
            <a:r>
              <a:rPr lang="en-US" altLang="en-US" sz="1500" b="0">
                <a:solidFill>
                  <a:srgbClr val="000000"/>
                </a:solidFill>
              </a:rPr>
              <a:t>Type Casted to String</a:t>
            </a:r>
          </a:p>
        </p:txBody>
      </p:sp>
      <p:sp>
        <p:nvSpPr>
          <p:cNvPr id="11" name="TextBox 12">
            <a:extLst>
              <a:ext uri="{FF2B5EF4-FFF2-40B4-BE49-F238E27FC236}">
                <a16:creationId xmlns:a16="http://schemas.microsoft.com/office/drawing/2014/main" id="{B3FB80DE-4987-4FAF-99A9-26595E3C4403}"/>
              </a:ext>
            </a:extLst>
          </p:cNvPr>
          <p:cNvSpPr>
            <a:spLocks noChangeArrowheads="1"/>
          </p:cNvSpPr>
          <p:nvPr/>
        </p:nvSpPr>
        <p:spPr bwMode="auto">
          <a:xfrm>
            <a:off x="4608344" y="5770106"/>
            <a:ext cx="2209800" cy="323850"/>
          </a:xfrm>
          <a:prstGeom prst="rect">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a:spAutoFit/>
          </a:bodyPr>
          <a:lstStyle/>
          <a:p>
            <a:r>
              <a:rPr lang="en-US" altLang="en-US" sz="1500" b="0">
                <a:solidFill>
                  <a:srgbClr val="000000"/>
                </a:solidFill>
              </a:rPr>
              <a:t>No need of type casting</a:t>
            </a:r>
          </a:p>
        </p:txBody>
      </p:sp>
    </p:spTree>
    <p:extLst>
      <p:ext uri="{BB962C8B-B14F-4D97-AF65-F5344CB8AC3E}">
        <p14:creationId xmlns:p14="http://schemas.microsoft.com/office/powerpoint/2010/main" val="651767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sz="3600" dirty="0"/>
              <a:t>Advantage of using Generics using Collection</a:t>
            </a:r>
            <a:endParaRPr lang="en-US" dirty="0"/>
          </a:p>
        </p:txBody>
      </p:sp>
      <p:sp>
        <p:nvSpPr>
          <p:cNvPr id="4" name="TextBox 4">
            <a:extLst>
              <a:ext uri="{FF2B5EF4-FFF2-40B4-BE49-F238E27FC236}">
                <a16:creationId xmlns:a16="http://schemas.microsoft.com/office/drawing/2014/main" id="{C0F997AD-CFD9-4127-96DE-D78CF7344E02}"/>
              </a:ext>
            </a:extLst>
          </p:cNvPr>
          <p:cNvSpPr>
            <a:spLocks noChangeArrowheads="1"/>
          </p:cNvSpPr>
          <p:nvPr/>
        </p:nvSpPr>
        <p:spPr bwMode="auto">
          <a:xfrm>
            <a:off x="126611" y="1620011"/>
            <a:ext cx="8915400"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a:lnSpc>
                <a:spcPct val="150000"/>
              </a:lnSpc>
              <a:spcBef>
                <a:spcPts val="1200"/>
              </a:spcBef>
              <a:buFont typeface="Arial" panose="020B0604020202020204" pitchFamily="34" charset="0"/>
              <a:buAutoNum type="arabicPeriod" startAt="2"/>
            </a:pPr>
            <a:r>
              <a:rPr lang="en-US" altLang="en-US" dirty="0">
                <a:solidFill>
                  <a:srgbClr val="000000"/>
                </a:solidFill>
                <a:ea typeface="Calibri" panose="020F0502020204030204" pitchFamily="34" charset="0"/>
                <a:cs typeface="Calibri" panose="020F0502020204030204" pitchFamily="34" charset="0"/>
              </a:rPr>
              <a:t>Minimize </a:t>
            </a:r>
            <a:r>
              <a:rPr lang="en-US" altLang="en-US" dirty="0" err="1">
                <a:solidFill>
                  <a:srgbClr val="000000"/>
                </a:solidFill>
                <a:ea typeface="Calibri" panose="020F0502020204030204" pitchFamily="34" charset="0"/>
                <a:cs typeface="Calibri" panose="020F0502020204030204" pitchFamily="34" charset="0"/>
              </a:rPr>
              <a:t>CastException</a:t>
            </a:r>
            <a:r>
              <a:rPr lang="en-US" altLang="en-US" dirty="0">
                <a:solidFill>
                  <a:srgbClr val="000000"/>
                </a:solidFill>
                <a:ea typeface="Calibri" panose="020F0502020204030204" pitchFamily="34" charset="0"/>
                <a:cs typeface="Calibri" panose="020F0502020204030204" pitchFamily="34" charset="0"/>
              </a:rPr>
              <a:t> during run time:</a:t>
            </a:r>
            <a:r>
              <a:rPr lang="en-US" altLang="en-US" b="0" dirty="0">
                <a:solidFill>
                  <a:srgbClr val="000000"/>
                </a:solidFill>
                <a:ea typeface="Calibri" panose="020F0502020204030204" pitchFamily="34" charset="0"/>
                <a:cs typeface="Calibri" panose="020F0502020204030204" pitchFamily="34" charset="0"/>
              </a:rPr>
              <a:t> For example assume a method returns a List of integers. The client is unaware about the type of data held by the collection and he may type cast it to some incompatible type and end up in </a:t>
            </a:r>
            <a:r>
              <a:rPr lang="en-US" altLang="en-US" i="1" dirty="0" err="1">
                <a:solidFill>
                  <a:srgbClr val="000000"/>
                </a:solidFill>
                <a:ea typeface="Calibri" panose="020F0502020204030204" pitchFamily="34" charset="0"/>
                <a:cs typeface="Calibri" panose="020F0502020204030204" pitchFamily="34" charset="0"/>
              </a:rPr>
              <a:t>CastException</a:t>
            </a:r>
            <a:r>
              <a:rPr lang="en-US" altLang="en-US" b="0" dirty="0">
                <a:solidFill>
                  <a:srgbClr val="000000"/>
                </a:solidFill>
                <a:ea typeface="Calibri" panose="020F0502020204030204" pitchFamily="34" charset="0"/>
                <a:cs typeface="Calibri" panose="020F0502020204030204" pitchFamily="34" charset="0"/>
              </a:rPr>
              <a:t> during runtime. In case of any invalid casting compiler will throw an error..</a:t>
            </a:r>
          </a:p>
          <a:p>
            <a:pPr>
              <a:lnSpc>
                <a:spcPct val="150000"/>
              </a:lnSpc>
              <a:spcBef>
                <a:spcPts val="1200"/>
              </a:spcBef>
              <a:buFont typeface="Arial" panose="020B0604020202020204" pitchFamily="34" charset="0"/>
              <a:buAutoNum type="arabicPeriod" startAt="2"/>
            </a:pPr>
            <a:r>
              <a:rPr lang="en-US" altLang="en-US" dirty="0">
                <a:solidFill>
                  <a:srgbClr val="000000"/>
                </a:solidFill>
                <a:ea typeface="Calibri" panose="020F0502020204030204" pitchFamily="34" charset="0"/>
                <a:cs typeface="Calibri" panose="020F0502020204030204" pitchFamily="34" charset="0"/>
              </a:rPr>
              <a:t>Easy Maintenance &amp; Readability :</a:t>
            </a:r>
            <a:r>
              <a:rPr lang="en-US" altLang="en-US" b="0" dirty="0">
                <a:solidFill>
                  <a:srgbClr val="000000"/>
                </a:solidFill>
                <a:ea typeface="Calibri" panose="020F0502020204030204" pitchFamily="34" charset="0"/>
                <a:cs typeface="Calibri" panose="020F0502020204030204" pitchFamily="34" charset="0"/>
              </a:rPr>
              <a:t> Looking at the code the developer can easily know the data type stored in the collection and thus helps him to process the collection easily.</a:t>
            </a:r>
          </a:p>
        </p:txBody>
      </p:sp>
    </p:spTree>
    <p:extLst>
      <p:ext uri="{BB962C8B-B14F-4D97-AF65-F5344CB8AC3E}">
        <p14:creationId xmlns:p14="http://schemas.microsoft.com/office/powerpoint/2010/main" val="1607197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18D-4FB8-49D1-B0AD-2D8A6F068A34}"/>
              </a:ext>
            </a:extLst>
          </p:cNvPr>
          <p:cNvSpPr>
            <a:spLocks noGrp="1"/>
          </p:cNvSpPr>
          <p:nvPr>
            <p:ph type="title"/>
          </p:nvPr>
        </p:nvSpPr>
        <p:spPr/>
        <p:txBody>
          <a:bodyPr>
            <a:normAutofit/>
          </a:bodyPr>
          <a:lstStyle/>
          <a:p>
            <a:r>
              <a:rPr lang="en-US" sz="3200" dirty="0"/>
              <a:t>How to Iterate through collection elements?</a:t>
            </a:r>
          </a:p>
        </p:txBody>
      </p:sp>
      <p:sp>
        <p:nvSpPr>
          <p:cNvPr id="4" name="TextBox 4">
            <a:extLst>
              <a:ext uri="{FF2B5EF4-FFF2-40B4-BE49-F238E27FC236}">
                <a16:creationId xmlns:a16="http://schemas.microsoft.com/office/drawing/2014/main" id="{7A089E88-4014-41AB-BD6A-BD069F958C85}"/>
              </a:ext>
            </a:extLst>
          </p:cNvPr>
          <p:cNvSpPr>
            <a:spLocks noChangeArrowheads="1"/>
          </p:cNvSpPr>
          <p:nvPr/>
        </p:nvSpPr>
        <p:spPr bwMode="auto">
          <a:xfrm>
            <a:off x="304800" y="1675658"/>
            <a:ext cx="8501209"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700" b="0" dirty="0">
                <a:solidFill>
                  <a:srgbClr val="000000"/>
                </a:solidFill>
                <a:ea typeface="Calibri" panose="020F0502020204030204" pitchFamily="34" charset="0"/>
                <a:cs typeface="Calibri" panose="020F0502020204030204" pitchFamily="34" charset="0"/>
              </a:rPr>
              <a:t>Let us now see how to iterate through the collection and read elements one by one.</a:t>
            </a:r>
          </a:p>
          <a:p>
            <a:endParaRPr lang="en-US" altLang="en-US" sz="1700" b="0" dirty="0">
              <a:solidFill>
                <a:srgbClr val="000000"/>
              </a:solidFill>
              <a:ea typeface="Calibri" panose="020F0502020204030204" pitchFamily="34" charset="0"/>
              <a:cs typeface="Calibri" panose="020F0502020204030204" pitchFamily="34" charset="0"/>
            </a:endParaRPr>
          </a:p>
          <a:p>
            <a:r>
              <a:rPr lang="en-US" altLang="en-US" sz="1700" b="0" dirty="0">
                <a:solidFill>
                  <a:srgbClr val="000000"/>
                </a:solidFill>
                <a:ea typeface="Calibri" panose="020F0502020204030204" pitchFamily="34" charset="0"/>
                <a:cs typeface="Calibri" panose="020F0502020204030204" pitchFamily="34" charset="0"/>
              </a:rPr>
              <a:t>The following are the ways to iterate through a collection</a:t>
            </a:r>
          </a:p>
        </p:txBody>
      </p:sp>
      <p:grpSp>
        <p:nvGrpSpPr>
          <p:cNvPr id="5" name="Group 4">
            <a:extLst>
              <a:ext uri="{FF2B5EF4-FFF2-40B4-BE49-F238E27FC236}">
                <a16:creationId xmlns:a16="http://schemas.microsoft.com/office/drawing/2014/main" id="{8F4691A0-9DB2-42F3-AE9D-7BE7783BE3D9}"/>
              </a:ext>
            </a:extLst>
          </p:cNvPr>
          <p:cNvGrpSpPr>
            <a:grpSpLocks/>
          </p:cNvGrpSpPr>
          <p:nvPr/>
        </p:nvGrpSpPr>
        <p:grpSpPr bwMode="auto">
          <a:xfrm>
            <a:off x="304800" y="2590800"/>
            <a:ext cx="8534400" cy="3530600"/>
            <a:chOff x="0" y="0"/>
            <a:chExt cx="8534400" cy="3530600"/>
          </a:xfrm>
        </p:grpSpPr>
        <p:sp>
          <p:nvSpPr>
            <p:cNvPr id="6" name="Rectangle 6">
              <a:extLst>
                <a:ext uri="{FF2B5EF4-FFF2-40B4-BE49-F238E27FC236}">
                  <a16:creationId xmlns:a16="http://schemas.microsoft.com/office/drawing/2014/main" id="{786C0CCB-C2AE-4B50-9847-D3C23D485607}"/>
                </a:ext>
              </a:extLst>
            </p:cNvPr>
            <p:cNvSpPr>
              <a:spLocks noChangeArrowheads="1"/>
            </p:cNvSpPr>
            <p:nvPr/>
          </p:nvSpPr>
          <p:spPr bwMode="auto">
            <a:xfrm>
              <a:off x="3072384" y="119947"/>
              <a:ext cx="5428825" cy="61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7650" tIns="123825" rIns="247650" bIns="123825" anchor="ctr"/>
            <a:lstStyle>
              <a:lvl1pPr>
                <a:defRPr b="1">
                  <a:solidFill>
                    <a:schemeClr val="tx1"/>
                  </a:solidFill>
                  <a:latin typeface="Arial" panose="020B0604020202020204" pitchFamily="34" charset="0"/>
                  <a:sym typeface="Arial" panose="020B0604020202020204" pitchFamily="34" charset="0"/>
                </a:defRPr>
              </a:lvl1pPr>
              <a:lvl2pPr marL="114300" indent="-114300">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lvl="1">
                <a:lnSpc>
                  <a:spcPct val="90000"/>
                </a:lnSpc>
                <a:spcAft>
                  <a:spcPct val="15000"/>
                </a:spcAft>
                <a:buFont typeface="Arial" panose="020B0604020202020204" pitchFamily="34" charset="0"/>
                <a:buChar char="•"/>
              </a:pPr>
              <a:r>
                <a:rPr lang="en-US" altLang="en-US" sz="1400"/>
                <a:t>Reads elements by specifying the index using the get() method</a:t>
              </a:r>
            </a:p>
            <a:p>
              <a:pPr lvl="1">
                <a:lnSpc>
                  <a:spcPct val="90000"/>
                </a:lnSpc>
                <a:spcAft>
                  <a:spcPct val="15000"/>
                </a:spcAft>
                <a:buFont typeface="Arial" panose="020B0604020202020204" pitchFamily="34" charset="0"/>
                <a:buChar char="•"/>
              </a:pPr>
              <a:r>
                <a:rPr lang="en-US" altLang="en-US" sz="1400"/>
                <a:t>Can be used only with List.</a:t>
              </a:r>
            </a:p>
          </p:txBody>
        </p:sp>
        <p:sp>
          <p:nvSpPr>
            <p:cNvPr id="7" name="AutoShape 7">
              <a:extLst>
                <a:ext uri="{FF2B5EF4-FFF2-40B4-BE49-F238E27FC236}">
                  <a16:creationId xmlns:a16="http://schemas.microsoft.com/office/drawing/2014/main" id="{C5EDD395-9845-49B1-BC3C-C84B08A0EB20}"/>
                </a:ext>
              </a:extLst>
            </p:cNvPr>
            <p:cNvSpPr>
              <a:spLocks noChangeArrowheads="1"/>
            </p:cNvSpPr>
            <p:nvPr/>
          </p:nvSpPr>
          <p:spPr bwMode="auto">
            <a:xfrm>
              <a:off x="0" y="1767"/>
              <a:ext cx="3072384" cy="849895"/>
            </a:xfrm>
            <a:prstGeom prst="roundRect">
              <a:avLst>
                <a:gd name="adj" fmla="val 16667"/>
              </a:avLst>
            </a:prstGeom>
            <a:gradFill rotWithShape="0">
              <a:gsLst>
                <a:gs pos="0">
                  <a:srgbClr val="992F2B"/>
                </a:gs>
                <a:gs pos="79999">
                  <a:srgbClr val="C93D38"/>
                </a:gs>
                <a:gs pos="100000">
                  <a:srgbClr val="CD3A35"/>
                </a:gs>
              </a:gsLst>
              <a:lin ang="16200000" scaled="1"/>
            </a:gra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en-US"/>
            </a:p>
          </p:txBody>
        </p:sp>
        <p:sp>
          <p:nvSpPr>
            <p:cNvPr id="8" name="Rectangle 8">
              <a:extLst>
                <a:ext uri="{FF2B5EF4-FFF2-40B4-BE49-F238E27FC236}">
                  <a16:creationId xmlns:a16="http://schemas.microsoft.com/office/drawing/2014/main" id="{A1E9EA91-F16E-4DB3-818F-A0F8B39A848C}"/>
                </a:ext>
              </a:extLst>
            </p:cNvPr>
            <p:cNvSpPr>
              <a:spLocks noChangeArrowheads="1"/>
            </p:cNvSpPr>
            <p:nvPr/>
          </p:nvSpPr>
          <p:spPr bwMode="auto">
            <a:xfrm>
              <a:off x="41488" y="43255"/>
              <a:ext cx="2989408" cy="76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340" tIns="26670" rIns="53340" bIns="26670" anchor="ctr"/>
            <a:lstStyle/>
            <a:p>
              <a:pPr algn="ctr">
                <a:lnSpc>
                  <a:spcPct val="90000"/>
                </a:lnSpc>
                <a:spcAft>
                  <a:spcPct val="35000"/>
                </a:spcAft>
              </a:pPr>
              <a:r>
                <a:rPr lang="en-US" altLang="en-US" sz="1400" b="0"/>
                <a:t>For loop</a:t>
              </a:r>
            </a:p>
          </p:txBody>
        </p:sp>
        <p:sp>
          <p:nvSpPr>
            <p:cNvPr id="9" name="Rectangle 10">
              <a:extLst>
                <a:ext uri="{FF2B5EF4-FFF2-40B4-BE49-F238E27FC236}">
                  <a16:creationId xmlns:a16="http://schemas.microsoft.com/office/drawing/2014/main" id="{56EC16B3-FD60-4FB5-BFE8-0C3BAD1CB02A}"/>
                </a:ext>
              </a:extLst>
            </p:cNvPr>
            <p:cNvSpPr>
              <a:spLocks noChangeArrowheads="1"/>
            </p:cNvSpPr>
            <p:nvPr/>
          </p:nvSpPr>
          <p:spPr bwMode="auto">
            <a:xfrm>
              <a:off x="3072384" y="1012337"/>
              <a:ext cx="5428825" cy="61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7650" tIns="123825" rIns="247650" bIns="123825" anchor="ctr"/>
            <a:lstStyle>
              <a:lvl1pPr>
                <a:defRPr b="1">
                  <a:solidFill>
                    <a:schemeClr val="tx1"/>
                  </a:solidFill>
                  <a:latin typeface="Arial" panose="020B0604020202020204" pitchFamily="34" charset="0"/>
                  <a:sym typeface="Arial" panose="020B0604020202020204" pitchFamily="34" charset="0"/>
                </a:defRPr>
              </a:lvl1pPr>
              <a:lvl2pPr marL="114300" indent="-114300">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lvl="1">
                <a:lnSpc>
                  <a:spcPct val="90000"/>
                </a:lnSpc>
                <a:spcAft>
                  <a:spcPct val="15000"/>
                </a:spcAft>
                <a:buFont typeface="Arial" panose="020B0604020202020204" pitchFamily="34" charset="0"/>
                <a:buChar char="•"/>
              </a:pPr>
              <a:r>
                <a:rPr lang="en-US" altLang="en-US" sz="1400" dirty="0"/>
                <a:t>Iterate over a list and gets the elements one by one until the complete list is covered</a:t>
              </a:r>
            </a:p>
            <a:p>
              <a:pPr lvl="1">
                <a:lnSpc>
                  <a:spcPct val="90000"/>
                </a:lnSpc>
                <a:spcAft>
                  <a:spcPct val="15000"/>
                </a:spcAft>
                <a:buFont typeface="Arial" panose="020B0604020202020204" pitchFamily="34" charset="0"/>
                <a:buChar char="•"/>
              </a:pPr>
              <a:r>
                <a:rPr lang="en-US" altLang="en-US" sz="1400" dirty="0"/>
                <a:t>Can be applied with both List and Set.</a:t>
              </a:r>
            </a:p>
          </p:txBody>
        </p:sp>
        <p:sp>
          <p:nvSpPr>
            <p:cNvPr id="10" name="AutoShape 11">
              <a:extLst>
                <a:ext uri="{FF2B5EF4-FFF2-40B4-BE49-F238E27FC236}">
                  <a16:creationId xmlns:a16="http://schemas.microsoft.com/office/drawing/2014/main" id="{0110B237-D4E2-4DA2-84D6-8F4E0F176088}"/>
                </a:ext>
              </a:extLst>
            </p:cNvPr>
            <p:cNvSpPr>
              <a:spLocks noChangeArrowheads="1"/>
            </p:cNvSpPr>
            <p:nvPr/>
          </p:nvSpPr>
          <p:spPr bwMode="auto">
            <a:xfrm>
              <a:off x="0" y="894157"/>
              <a:ext cx="3072384" cy="849895"/>
            </a:xfrm>
            <a:prstGeom prst="roundRect">
              <a:avLst>
                <a:gd name="adj" fmla="val 16667"/>
              </a:avLst>
            </a:prstGeom>
            <a:gradFill rotWithShape="0">
              <a:gsLst>
                <a:gs pos="0">
                  <a:srgbClr val="759436"/>
                </a:gs>
                <a:gs pos="79999">
                  <a:srgbClr val="9BC247"/>
                </a:gs>
                <a:gs pos="100000">
                  <a:srgbClr val="9BC545"/>
                </a:gs>
              </a:gsLst>
              <a:lin ang="16200000" scaled="1"/>
            </a:gra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en-US"/>
            </a:p>
          </p:txBody>
        </p:sp>
        <p:sp>
          <p:nvSpPr>
            <p:cNvPr id="11" name="Rectangle 12">
              <a:extLst>
                <a:ext uri="{FF2B5EF4-FFF2-40B4-BE49-F238E27FC236}">
                  <a16:creationId xmlns:a16="http://schemas.microsoft.com/office/drawing/2014/main" id="{A11037AB-4DFC-49BE-ACE0-498BC1CD42EB}"/>
                </a:ext>
              </a:extLst>
            </p:cNvPr>
            <p:cNvSpPr>
              <a:spLocks noChangeArrowheads="1"/>
            </p:cNvSpPr>
            <p:nvPr/>
          </p:nvSpPr>
          <p:spPr bwMode="auto">
            <a:xfrm>
              <a:off x="41488" y="935645"/>
              <a:ext cx="2989408" cy="76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340" tIns="26670" rIns="53340" bIns="26670" anchor="ctr"/>
            <a:lstStyle/>
            <a:p>
              <a:pPr algn="ctr">
                <a:lnSpc>
                  <a:spcPct val="90000"/>
                </a:lnSpc>
                <a:spcAft>
                  <a:spcPct val="35000"/>
                </a:spcAft>
              </a:pPr>
              <a:r>
                <a:rPr lang="en-US" altLang="en-US" sz="1400" b="0"/>
                <a:t>For-each loop</a:t>
              </a:r>
            </a:p>
          </p:txBody>
        </p:sp>
        <p:sp>
          <p:nvSpPr>
            <p:cNvPr id="12" name="Rectangle 14">
              <a:extLst>
                <a:ext uri="{FF2B5EF4-FFF2-40B4-BE49-F238E27FC236}">
                  <a16:creationId xmlns:a16="http://schemas.microsoft.com/office/drawing/2014/main" id="{637A299C-CF8F-4749-9D57-A48EC2B98EF5}"/>
                </a:ext>
              </a:extLst>
            </p:cNvPr>
            <p:cNvSpPr>
              <a:spLocks noChangeArrowheads="1"/>
            </p:cNvSpPr>
            <p:nvPr/>
          </p:nvSpPr>
          <p:spPr bwMode="auto">
            <a:xfrm>
              <a:off x="3072384" y="1904728"/>
              <a:ext cx="5428825" cy="61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7650" tIns="123825" rIns="247650" bIns="123825" anchor="ctr"/>
            <a:lstStyle>
              <a:lvl1pPr>
                <a:defRPr b="1">
                  <a:solidFill>
                    <a:schemeClr val="tx1"/>
                  </a:solidFill>
                  <a:latin typeface="Arial" panose="020B0604020202020204" pitchFamily="34" charset="0"/>
                  <a:sym typeface="Arial" panose="020B0604020202020204" pitchFamily="34" charset="0"/>
                </a:defRPr>
              </a:lvl1pPr>
              <a:lvl2pPr marL="114300" indent="-114300">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lvl="1">
                <a:lnSpc>
                  <a:spcPct val="90000"/>
                </a:lnSpc>
                <a:spcAft>
                  <a:spcPct val="15000"/>
                </a:spcAft>
                <a:buFont typeface="Arial" panose="020B0604020202020204" pitchFamily="34" charset="0"/>
                <a:buChar char="•"/>
              </a:pPr>
              <a:r>
                <a:rPr lang="en-US" altLang="en-US" sz="1400" b="0" i="1"/>
                <a:t>Iterator</a:t>
              </a:r>
              <a:r>
                <a:rPr lang="en-US" altLang="en-US" sz="1400"/>
                <a:t> provides methods to iterate through a collection.</a:t>
              </a:r>
            </a:p>
            <a:p>
              <a:pPr lvl="1">
                <a:lnSpc>
                  <a:spcPct val="90000"/>
                </a:lnSpc>
                <a:spcAft>
                  <a:spcPct val="15000"/>
                </a:spcAft>
                <a:buFont typeface="Arial" panose="020B0604020202020204" pitchFamily="34" charset="0"/>
                <a:buChar char="•"/>
              </a:pPr>
              <a:r>
                <a:rPr lang="en-US" altLang="en-US" sz="1400"/>
                <a:t>Can be applied with both List and Set.</a:t>
              </a:r>
            </a:p>
          </p:txBody>
        </p:sp>
        <p:sp>
          <p:nvSpPr>
            <p:cNvPr id="13" name="AutoShape 15">
              <a:extLst>
                <a:ext uri="{FF2B5EF4-FFF2-40B4-BE49-F238E27FC236}">
                  <a16:creationId xmlns:a16="http://schemas.microsoft.com/office/drawing/2014/main" id="{A187B518-9E3F-403B-BA32-9015C34848ED}"/>
                </a:ext>
              </a:extLst>
            </p:cNvPr>
            <p:cNvSpPr>
              <a:spLocks noChangeArrowheads="1"/>
            </p:cNvSpPr>
            <p:nvPr/>
          </p:nvSpPr>
          <p:spPr bwMode="auto">
            <a:xfrm>
              <a:off x="0" y="1786547"/>
              <a:ext cx="3072384" cy="849895"/>
            </a:xfrm>
            <a:prstGeom prst="roundRect">
              <a:avLst>
                <a:gd name="adj" fmla="val 16667"/>
              </a:avLst>
            </a:prstGeom>
            <a:gradFill rotWithShape="0">
              <a:gsLst>
                <a:gs pos="0">
                  <a:srgbClr val="5D427D"/>
                </a:gs>
                <a:gs pos="79999">
                  <a:srgbClr val="7A57A5"/>
                </a:gs>
                <a:gs pos="100000">
                  <a:srgbClr val="7A56A7"/>
                </a:gs>
              </a:gsLst>
              <a:lin ang="16200000" scaled="1"/>
            </a:gra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en-US"/>
            </a:p>
          </p:txBody>
        </p:sp>
        <p:sp>
          <p:nvSpPr>
            <p:cNvPr id="14" name="Rectangle 16">
              <a:extLst>
                <a:ext uri="{FF2B5EF4-FFF2-40B4-BE49-F238E27FC236}">
                  <a16:creationId xmlns:a16="http://schemas.microsoft.com/office/drawing/2014/main" id="{4AF11AB2-A9B4-4BA0-81CB-95FD45B413A0}"/>
                </a:ext>
              </a:extLst>
            </p:cNvPr>
            <p:cNvSpPr>
              <a:spLocks noChangeArrowheads="1"/>
            </p:cNvSpPr>
            <p:nvPr/>
          </p:nvSpPr>
          <p:spPr bwMode="auto">
            <a:xfrm>
              <a:off x="41488" y="1828035"/>
              <a:ext cx="2989408" cy="76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340" tIns="26670" rIns="53340" bIns="26670" anchor="ctr"/>
            <a:lstStyle/>
            <a:p>
              <a:pPr algn="ctr">
                <a:lnSpc>
                  <a:spcPct val="90000"/>
                </a:lnSpc>
                <a:spcAft>
                  <a:spcPct val="35000"/>
                </a:spcAft>
              </a:pPr>
              <a:r>
                <a:rPr lang="en-US" altLang="en-US" sz="1400" b="0"/>
                <a:t>Iterator</a:t>
              </a:r>
            </a:p>
          </p:txBody>
        </p:sp>
        <p:sp>
          <p:nvSpPr>
            <p:cNvPr id="15" name="Rectangle 18">
              <a:extLst>
                <a:ext uri="{FF2B5EF4-FFF2-40B4-BE49-F238E27FC236}">
                  <a16:creationId xmlns:a16="http://schemas.microsoft.com/office/drawing/2014/main" id="{67E6085C-272C-4200-A993-97B113E30A52}"/>
                </a:ext>
              </a:extLst>
            </p:cNvPr>
            <p:cNvSpPr>
              <a:spLocks noChangeArrowheads="1"/>
            </p:cNvSpPr>
            <p:nvPr/>
          </p:nvSpPr>
          <p:spPr bwMode="auto">
            <a:xfrm>
              <a:off x="3072384" y="2797118"/>
              <a:ext cx="5428825" cy="61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7650" tIns="123825" rIns="247650" bIns="123825" anchor="ctr"/>
            <a:lstStyle>
              <a:lvl1pPr>
                <a:defRPr b="1">
                  <a:solidFill>
                    <a:schemeClr val="tx1"/>
                  </a:solidFill>
                  <a:latin typeface="Arial" panose="020B0604020202020204" pitchFamily="34" charset="0"/>
                  <a:sym typeface="Arial" panose="020B0604020202020204" pitchFamily="34" charset="0"/>
                </a:defRPr>
              </a:lvl1pPr>
              <a:lvl2pPr marL="114300" indent="-114300">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lvl="1">
                <a:lnSpc>
                  <a:spcPct val="90000"/>
                </a:lnSpc>
                <a:spcAft>
                  <a:spcPct val="15000"/>
                </a:spcAft>
                <a:buFont typeface="Arial" panose="020B0604020202020204" pitchFamily="34" charset="0"/>
                <a:buChar char="•"/>
              </a:pPr>
              <a:r>
                <a:rPr lang="en-US" altLang="en-US" sz="1400"/>
                <a:t>An iterator which support both forward and back ward iteration.</a:t>
              </a:r>
            </a:p>
            <a:p>
              <a:pPr lvl="1">
                <a:lnSpc>
                  <a:spcPct val="90000"/>
                </a:lnSpc>
                <a:spcAft>
                  <a:spcPct val="15000"/>
                </a:spcAft>
                <a:buFont typeface="Arial" panose="020B0604020202020204" pitchFamily="34" charset="0"/>
                <a:buChar char="•"/>
              </a:pPr>
              <a:r>
                <a:rPr lang="en-US" altLang="en-US" sz="1400"/>
                <a:t>Can be applied only with List.</a:t>
              </a:r>
            </a:p>
          </p:txBody>
        </p:sp>
        <p:sp>
          <p:nvSpPr>
            <p:cNvPr id="16" name="AutoShape 19">
              <a:extLst>
                <a:ext uri="{FF2B5EF4-FFF2-40B4-BE49-F238E27FC236}">
                  <a16:creationId xmlns:a16="http://schemas.microsoft.com/office/drawing/2014/main" id="{2D558334-5F8D-46A2-9A5B-587CA39C89BB}"/>
                </a:ext>
              </a:extLst>
            </p:cNvPr>
            <p:cNvSpPr>
              <a:spLocks noChangeArrowheads="1"/>
            </p:cNvSpPr>
            <p:nvPr/>
          </p:nvSpPr>
          <p:spPr bwMode="auto">
            <a:xfrm>
              <a:off x="0" y="2678937"/>
              <a:ext cx="3072384" cy="849895"/>
            </a:xfrm>
            <a:prstGeom prst="roundRect">
              <a:avLst>
                <a:gd name="adj" fmla="val 16667"/>
              </a:avLst>
            </a:prstGeom>
            <a:gradFill rotWithShape="0">
              <a:gsLst>
                <a:gs pos="0">
                  <a:srgbClr val="28879F"/>
                </a:gs>
                <a:gs pos="79999">
                  <a:srgbClr val="35B0D1"/>
                </a:gs>
                <a:gs pos="100000">
                  <a:srgbClr val="31B3D5"/>
                </a:gs>
              </a:gsLst>
              <a:lin ang="16200000" scaled="1"/>
            </a:gradFill>
            <a:ln>
              <a:noFill/>
            </a:ln>
            <a:extLst>
              <a:ext uri="{91240B29-F687-4F45-9708-019B960494DF}">
                <a14:hiddenLine xmlns:a14="http://schemas.microsoft.com/office/drawing/2010/main" w="9525" cmpd="sng">
                  <a:solidFill>
                    <a:srgbClr val="000000"/>
                  </a:solidFill>
                  <a:round/>
                  <a:headEnd/>
                  <a:tailEnd/>
                </a14:hiddenLine>
              </a:ext>
            </a:extLst>
          </p:spPr>
          <p:txBody>
            <a:bodyPr/>
            <a:lstStyle/>
            <a:p>
              <a:endParaRPr lang="en-US"/>
            </a:p>
          </p:txBody>
        </p:sp>
        <p:sp>
          <p:nvSpPr>
            <p:cNvPr id="17" name="Rectangle 20">
              <a:extLst>
                <a:ext uri="{FF2B5EF4-FFF2-40B4-BE49-F238E27FC236}">
                  <a16:creationId xmlns:a16="http://schemas.microsoft.com/office/drawing/2014/main" id="{588A09B7-859A-4605-A478-7B8FCCB305FC}"/>
                </a:ext>
              </a:extLst>
            </p:cNvPr>
            <p:cNvSpPr>
              <a:spLocks noChangeArrowheads="1"/>
            </p:cNvSpPr>
            <p:nvPr/>
          </p:nvSpPr>
          <p:spPr bwMode="auto">
            <a:xfrm>
              <a:off x="41488" y="2720425"/>
              <a:ext cx="2989408" cy="76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3340" tIns="26670" rIns="53340" bIns="26670" anchor="ctr"/>
            <a:lstStyle/>
            <a:p>
              <a:pPr algn="ctr">
                <a:lnSpc>
                  <a:spcPct val="90000"/>
                </a:lnSpc>
                <a:spcAft>
                  <a:spcPct val="35000"/>
                </a:spcAft>
              </a:pPr>
              <a:r>
                <a:rPr lang="en-US" altLang="en-US" sz="1400" b="0"/>
                <a:t>ListIterator</a:t>
              </a:r>
            </a:p>
          </p:txBody>
        </p:sp>
      </p:grpSp>
    </p:spTree>
    <p:extLst>
      <p:ext uri="{BB962C8B-B14F-4D97-AF65-F5344CB8AC3E}">
        <p14:creationId xmlns:p14="http://schemas.microsoft.com/office/powerpoint/2010/main" val="1672472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36-29CF-48D1-972F-DB4DCDF7D3A6}"/>
              </a:ext>
            </a:extLst>
          </p:cNvPr>
          <p:cNvSpPr>
            <a:spLocks noGrp="1"/>
          </p:cNvSpPr>
          <p:nvPr>
            <p:ph type="title"/>
          </p:nvPr>
        </p:nvSpPr>
        <p:spPr/>
        <p:txBody>
          <a:bodyPr>
            <a:normAutofit/>
          </a:bodyPr>
          <a:lstStyle/>
          <a:p>
            <a:r>
              <a:rPr lang="en-US" sz="3200" dirty="0"/>
              <a:t>Iteration using “for” and </a:t>
            </a:r>
            <a:br>
              <a:rPr lang="en-US" sz="3200" dirty="0"/>
            </a:br>
            <a:r>
              <a:rPr lang="en-US" sz="3200" dirty="0"/>
              <a:t>“for each” loop</a:t>
            </a:r>
          </a:p>
        </p:txBody>
      </p:sp>
      <p:pic>
        <p:nvPicPr>
          <p:cNvPr id="5" name="Picture 4">
            <a:extLst>
              <a:ext uri="{FF2B5EF4-FFF2-40B4-BE49-F238E27FC236}">
                <a16:creationId xmlns:a16="http://schemas.microsoft.com/office/drawing/2014/main" id="{E7881EC5-1C85-47EC-9A65-BFD7F84631FF}"/>
              </a:ext>
            </a:extLst>
          </p:cNvPr>
          <p:cNvPicPr>
            <a:picLocks noChangeAspect="1"/>
          </p:cNvPicPr>
          <p:nvPr/>
        </p:nvPicPr>
        <p:blipFill>
          <a:blip r:embed="rId2"/>
          <a:stretch>
            <a:fillRect/>
          </a:stretch>
        </p:blipFill>
        <p:spPr>
          <a:xfrm>
            <a:off x="476249" y="1841916"/>
            <a:ext cx="6557596" cy="3933825"/>
          </a:xfrm>
          <a:prstGeom prst="rect">
            <a:avLst/>
          </a:prstGeom>
        </p:spPr>
      </p:pic>
      <p:sp>
        <p:nvSpPr>
          <p:cNvPr id="6" name="Callout: Line 5">
            <a:extLst>
              <a:ext uri="{FF2B5EF4-FFF2-40B4-BE49-F238E27FC236}">
                <a16:creationId xmlns:a16="http://schemas.microsoft.com/office/drawing/2014/main" id="{3B93B8FA-9004-4743-BC0A-1B008F9FE85F}"/>
              </a:ext>
            </a:extLst>
          </p:cNvPr>
          <p:cNvSpPr/>
          <p:nvPr/>
        </p:nvSpPr>
        <p:spPr>
          <a:xfrm>
            <a:off x="6575454" y="3371552"/>
            <a:ext cx="1702190" cy="708075"/>
          </a:xfrm>
          <a:prstGeom prst="borderCallout1">
            <a:avLst>
              <a:gd name="adj1" fmla="val 14651"/>
              <a:gd name="adj2" fmla="val -4538"/>
              <a:gd name="adj3" fmla="val 48177"/>
              <a:gd name="adj4" fmla="val -82578"/>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lang="en-US" altLang="en-US" sz="1400" dirty="0">
                <a:solidFill>
                  <a:srgbClr val="0070C0"/>
                </a:solidFill>
              </a:rPr>
              <a:t>Using for block to iterate the list elements</a:t>
            </a:r>
          </a:p>
        </p:txBody>
      </p:sp>
      <p:sp>
        <p:nvSpPr>
          <p:cNvPr id="7" name="Callout: Line 6">
            <a:extLst>
              <a:ext uri="{FF2B5EF4-FFF2-40B4-BE49-F238E27FC236}">
                <a16:creationId xmlns:a16="http://schemas.microsoft.com/office/drawing/2014/main" id="{55A413D9-6F5D-4067-AA27-AEDC8FE6B7EF}"/>
              </a:ext>
            </a:extLst>
          </p:cNvPr>
          <p:cNvSpPr/>
          <p:nvPr/>
        </p:nvSpPr>
        <p:spPr>
          <a:xfrm>
            <a:off x="6575454" y="4410218"/>
            <a:ext cx="1702190" cy="708075"/>
          </a:xfrm>
          <a:prstGeom prst="borderCallout1">
            <a:avLst>
              <a:gd name="adj1" fmla="val 14651"/>
              <a:gd name="adj2" fmla="val -4538"/>
              <a:gd name="adj3" fmla="val 48177"/>
              <a:gd name="adj4" fmla="val -82578"/>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lang="en-US" altLang="en-US" sz="1400" dirty="0">
                <a:solidFill>
                  <a:srgbClr val="0070C0"/>
                </a:solidFill>
              </a:rPr>
              <a:t>Using for each block to iterate the list elements</a:t>
            </a:r>
          </a:p>
        </p:txBody>
      </p:sp>
    </p:spTree>
    <p:extLst>
      <p:ext uri="{BB962C8B-B14F-4D97-AF65-F5344CB8AC3E}">
        <p14:creationId xmlns:p14="http://schemas.microsoft.com/office/powerpoint/2010/main" val="268484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CD45ADD4-D164-4C92-B2E6-29E22E6B44EC}"/>
              </a:ext>
            </a:extLst>
          </p:cNvPr>
          <p:cNvSpPr>
            <a:spLocks noGrp="1"/>
          </p:cNvSpPr>
          <p:nvPr>
            <p:ph idx="1"/>
          </p:nvPr>
        </p:nvSpPr>
        <p:spPr/>
        <p:txBody>
          <a:bodyPr>
            <a:normAutofit/>
          </a:bodyPr>
          <a:lstStyle/>
          <a:p>
            <a:pPr marL="0" indent="0">
              <a:buNone/>
            </a:pPr>
            <a:r>
              <a:rPr lang="en-US" sz="1800" dirty="0"/>
              <a:t>A “Collection” is a container that groups multiple elements into single unit.</a:t>
            </a:r>
          </a:p>
        </p:txBody>
      </p:sp>
      <p:pic>
        <p:nvPicPr>
          <p:cNvPr id="1026" name="Picture 2" descr="Image result for container cartoon">
            <a:extLst>
              <a:ext uri="{FF2B5EF4-FFF2-40B4-BE49-F238E27FC236}">
                <a16:creationId xmlns:a16="http://schemas.microsoft.com/office/drawing/2014/main" id="{94D6A508-2A25-452B-8910-5E72A82C8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791" y="2136049"/>
            <a:ext cx="3560454" cy="28335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FFC2012-951A-4A4F-BCB2-4A8DE0C749D6}"/>
              </a:ext>
            </a:extLst>
          </p:cNvPr>
          <p:cNvSpPr/>
          <p:nvPr/>
        </p:nvSpPr>
        <p:spPr>
          <a:xfrm>
            <a:off x="1069146" y="5134285"/>
            <a:ext cx="6907237" cy="7915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Collections in java is a framework that provides an architecture to store and manipulate the group of objects.</a:t>
            </a:r>
          </a:p>
        </p:txBody>
      </p:sp>
    </p:spTree>
    <p:extLst>
      <p:ext uri="{BB962C8B-B14F-4D97-AF65-F5344CB8AC3E}">
        <p14:creationId xmlns:p14="http://schemas.microsoft.com/office/powerpoint/2010/main" val="3465643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C4C-019F-43C5-9531-C4B0F2B55FC9}"/>
              </a:ext>
            </a:extLst>
          </p:cNvPr>
          <p:cNvSpPr>
            <a:spLocks noGrp="1"/>
          </p:cNvSpPr>
          <p:nvPr>
            <p:ph type="title"/>
          </p:nvPr>
        </p:nvSpPr>
        <p:spPr/>
        <p:txBody>
          <a:bodyPr/>
          <a:lstStyle/>
          <a:p>
            <a:r>
              <a:rPr lang="en-US" dirty="0"/>
              <a:t>Iterator</a:t>
            </a:r>
          </a:p>
        </p:txBody>
      </p:sp>
      <p:sp>
        <p:nvSpPr>
          <p:cNvPr id="4" name="Rectangle 4">
            <a:extLst>
              <a:ext uri="{FF2B5EF4-FFF2-40B4-BE49-F238E27FC236}">
                <a16:creationId xmlns:a16="http://schemas.microsoft.com/office/drawing/2014/main" id="{02A5661A-ED51-4440-951D-F92CB8B6CD0E}"/>
              </a:ext>
            </a:extLst>
          </p:cNvPr>
          <p:cNvSpPr>
            <a:spLocks noChangeArrowheads="1"/>
          </p:cNvSpPr>
          <p:nvPr/>
        </p:nvSpPr>
        <p:spPr bwMode="auto">
          <a:xfrm>
            <a:off x="188744" y="1552136"/>
            <a:ext cx="87630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682625" indent="-334963">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spcBef>
                <a:spcPts val="1200"/>
              </a:spcBef>
            </a:pPr>
            <a:r>
              <a:rPr lang="en-US" altLang="en-US" dirty="0">
                <a:solidFill>
                  <a:srgbClr val="000000"/>
                </a:solidFill>
              </a:rPr>
              <a:t>What is an Iterator interface?</a:t>
            </a:r>
          </a:p>
          <a:p>
            <a:pPr lvl="1">
              <a:spcBef>
                <a:spcPts val="1200"/>
              </a:spcBef>
              <a:buFont typeface="Wingdings" panose="05000000000000000000" pitchFamily="2" charset="2"/>
              <a:buChar char="§"/>
            </a:pPr>
            <a:r>
              <a:rPr lang="en-US" altLang="en-US" b="0" dirty="0">
                <a:solidFill>
                  <a:srgbClr val="000000"/>
                </a:solidFill>
              </a:rPr>
              <a:t>This interface contains methods which is used for iterating &amp; accessing all the elements of a collection in sequence.</a:t>
            </a:r>
          </a:p>
          <a:p>
            <a:pPr lvl="1">
              <a:spcBef>
                <a:spcPts val="1200"/>
              </a:spcBef>
              <a:buFont typeface="Wingdings" panose="05000000000000000000" pitchFamily="2" charset="2"/>
              <a:buChar char="§"/>
            </a:pPr>
            <a:r>
              <a:rPr lang="en-US" altLang="en-US" b="0" dirty="0">
                <a:solidFill>
                  <a:srgbClr val="000000"/>
                </a:solidFill>
              </a:rPr>
              <a:t> The List and Set collections can be iterated using iterators.</a:t>
            </a:r>
          </a:p>
          <a:p>
            <a:pPr lvl="1">
              <a:spcBef>
                <a:spcPts val="1200"/>
              </a:spcBef>
            </a:pPr>
            <a:r>
              <a:rPr lang="en-US" altLang="en-US" dirty="0">
                <a:solidFill>
                  <a:srgbClr val="000000"/>
                </a:solidFill>
              </a:rPr>
              <a:t>Iterator interface methods:</a:t>
            </a:r>
          </a:p>
          <a:p>
            <a:pPr>
              <a:spcBef>
                <a:spcPts val="1200"/>
              </a:spcBef>
            </a:pPr>
            <a:endParaRPr lang="en-US" altLang="en-US" b="0" dirty="0">
              <a:solidFill>
                <a:srgbClr val="000000"/>
              </a:solidFill>
            </a:endParaRPr>
          </a:p>
        </p:txBody>
      </p:sp>
      <p:graphicFrame>
        <p:nvGraphicFramePr>
          <p:cNvPr id="5" name="Table 19">
            <a:extLst>
              <a:ext uri="{FF2B5EF4-FFF2-40B4-BE49-F238E27FC236}">
                <a16:creationId xmlns:a16="http://schemas.microsoft.com/office/drawing/2014/main" id="{0C1E944E-3958-43B1-ABBA-FDDB542C3DA2}"/>
              </a:ext>
            </a:extLst>
          </p:cNvPr>
          <p:cNvGraphicFramePr>
            <a:graphicFrameLocks noGrp="1"/>
          </p:cNvGraphicFramePr>
          <p:nvPr>
            <p:extLst>
              <p:ext uri="{D42A27DB-BD31-4B8C-83A1-F6EECF244321}">
                <p14:modId xmlns:p14="http://schemas.microsoft.com/office/powerpoint/2010/main" val="1861651662"/>
              </p:ext>
            </p:extLst>
          </p:nvPr>
        </p:nvGraphicFramePr>
        <p:xfrm>
          <a:off x="759655" y="3616104"/>
          <a:ext cx="7765367" cy="2111987"/>
        </p:xfrm>
        <a:graphic>
          <a:graphicData uri="http://schemas.openxmlformats.org/drawingml/2006/table">
            <a:tbl>
              <a:tblPr>
                <a:tableStyleId>{BDBED569-4797-4DF1-A0F4-6AAB3CD982D8}</a:tableStyleId>
              </a:tblPr>
              <a:tblGrid>
                <a:gridCol w="1916498">
                  <a:extLst>
                    <a:ext uri="{9D8B030D-6E8A-4147-A177-3AD203B41FA5}">
                      <a16:colId xmlns:a16="http://schemas.microsoft.com/office/drawing/2014/main" val="1625963687"/>
                    </a:ext>
                  </a:extLst>
                </a:gridCol>
                <a:gridCol w="5848869">
                  <a:extLst>
                    <a:ext uri="{9D8B030D-6E8A-4147-A177-3AD203B41FA5}">
                      <a16:colId xmlns:a16="http://schemas.microsoft.com/office/drawing/2014/main" val="191621641"/>
                    </a:ext>
                  </a:extLst>
                </a:gridCol>
              </a:tblGrid>
              <a:tr h="4064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a:ln>
                            <a:noFill/>
                          </a:ln>
                          <a:effectLst/>
                          <a:sym typeface="Arial" panose="020B0604020202020204" pitchFamily="34" charset="0"/>
                        </a:rPr>
                        <a:t>Method</a:t>
                      </a:r>
                      <a:endParaRPr kumimoji="0" lang="en-US" altLang="zh-CN" sz="20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a:ln>
                            <a:noFill/>
                          </a:ln>
                          <a:effectLst/>
                          <a:sym typeface="Arial" panose="020B0604020202020204" pitchFamily="34" charset="0"/>
                        </a:rPr>
                        <a:t>Description</a:t>
                      </a:r>
                      <a:endParaRPr kumimoji="0" lang="en-US" altLang="zh-CN" sz="20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tc>
                <a:extLst>
                  <a:ext uri="{0D108BD9-81ED-4DB2-BD59-A6C34878D82A}">
                    <a16:rowId xmlns:a16="http://schemas.microsoft.com/office/drawing/2014/main" val="2337857882"/>
                  </a:ext>
                </a:extLst>
              </a:tr>
              <a:tr h="422887">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a:ln>
                            <a:noFill/>
                          </a:ln>
                          <a:effectLst/>
                          <a:sym typeface="Arial" panose="020B0604020202020204" pitchFamily="34" charset="0"/>
                        </a:rPr>
                        <a:t>boolean</a:t>
                      </a:r>
                      <a:r>
                        <a:rPr kumimoji="0" lang="en-US" altLang="zh-CN" sz="1800" u="none" strike="noStrike" cap="none" normalizeH="0" baseline="0" dirty="0">
                          <a:ln>
                            <a:noFill/>
                          </a:ln>
                          <a:effectLst/>
                          <a:sym typeface="Arial" panose="020B0604020202020204" pitchFamily="34" charset="0"/>
                        </a:rPr>
                        <a:t> </a:t>
                      </a:r>
                      <a:r>
                        <a:rPr kumimoji="0" lang="en-US" altLang="zh-CN" sz="1800" b="1" u="none" strike="noStrike" cap="none" normalizeH="0" baseline="0" dirty="0" err="1">
                          <a:ln>
                            <a:noFill/>
                          </a:ln>
                          <a:effectLst/>
                          <a:sym typeface="Arial" panose="020B0604020202020204" pitchFamily="34" charset="0"/>
                        </a:rPr>
                        <a:t>hasNext</a:t>
                      </a:r>
                      <a:r>
                        <a:rPr kumimoji="0" lang="en-US" altLang="zh-CN" sz="1800" u="none" strike="noStrike" cap="none" normalizeH="0" baseline="0" dirty="0">
                          <a:ln>
                            <a:noFill/>
                          </a:ln>
                          <a:effectLst/>
                          <a:sym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sym typeface="Arial" panose="020B0604020202020204" pitchFamily="34" charset="0"/>
                        </a:rPr>
                        <a:t>true if there are more elements for the iterator.</a:t>
                      </a:r>
                      <a:endParaRPr kumimoji="0" lang="en-US" altLang="zh-CN" sz="18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tc>
                <a:extLst>
                  <a:ext uri="{0D108BD9-81ED-4DB2-BD59-A6C34878D82A}">
                    <a16:rowId xmlns:a16="http://schemas.microsoft.com/office/drawing/2014/main" val="976392643"/>
                  </a:ext>
                </a:extLst>
              </a:tr>
              <a:tr h="3683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sym typeface="Arial" panose="020B0604020202020204" pitchFamily="34" charset="0"/>
                        </a:rPr>
                        <a:t>Object </a:t>
                      </a:r>
                      <a:r>
                        <a:rPr kumimoji="0" lang="en-US" altLang="zh-CN" sz="1800" b="1" u="none" strike="noStrike" cap="none" normalizeH="0" baseline="0" dirty="0">
                          <a:ln>
                            <a:noFill/>
                          </a:ln>
                          <a:effectLst/>
                          <a:sym typeface="Arial" panose="020B0604020202020204" pitchFamily="34" charset="0"/>
                        </a:rPr>
                        <a:t>next</a:t>
                      </a:r>
                      <a:r>
                        <a:rPr kumimoji="0" lang="en-US" altLang="zh-CN" sz="1800" u="none" strike="noStrike" cap="none" normalizeH="0" baseline="0" dirty="0">
                          <a:ln>
                            <a:noFill/>
                          </a:ln>
                          <a:effectLst/>
                          <a:sym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a:ln>
                            <a:noFill/>
                          </a:ln>
                          <a:effectLst/>
                          <a:sym typeface="Arial" panose="020B0604020202020204" pitchFamily="34" charset="0"/>
                        </a:rPr>
                        <a:t>Returns the next object or elements. </a:t>
                      </a:r>
                      <a:endParaRPr kumimoji="0" lang="en-US" altLang="zh-CN" sz="1800" b="0"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tc>
                <a:extLst>
                  <a:ext uri="{0D108BD9-81ED-4DB2-BD59-A6C34878D82A}">
                    <a16:rowId xmlns:a16="http://schemas.microsoft.com/office/drawing/2014/main" val="970941842"/>
                  </a:ext>
                </a:extLst>
              </a:tr>
              <a:tr h="9144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sym typeface="Arial" panose="020B0604020202020204" pitchFamily="34" charset="0"/>
                        </a:rPr>
                        <a:t>void </a:t>
                      </a:r>
                      <a:r>
                        <a:rPr kumimoji="0" lang="en-US" altLang="zh-CN" sz="1800" b="1" u="none" strike="noStrike" cap="none" normalizeH="0" baseline="0" dirty="0">
                          <a:ln>
                            <a:noFill/>
                          </a:ln>
                          <a:effectLst/>
                          <a:sym typeface="Arial" panose="020B0604020202020204" pitchFamily="34" charset="0"/>
                        </a:rPr>
                        <a:t>remove</a:t>
                      </a:r>
                      <a:r>
                        <a:rPr kumimoji="0" lang="en-US" altLang="zh-CN" sz="1800" u="none" strike="noStrike" cap="none" normalizeH="0" baseline="0" dirty="0">
                          <a:ln>
                            <a:noFill/>
                          </a:ln>
                          <a:effectLst/>
                          <a:sym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a:ln>
                            <a:noFill/>
                          </a:ln>
                          <a:effectLst/>
                          <a:sym typeface="Arial" panose="020B0604020202020204" pitchFamily="34" charset="0"/>
                        </a:rPr>
                        <a:t>Removes the element that was returned by next from the collection. This method can be invoked only once per call to next . </a:t>
                      </a:r>
                      <a:endParaRPr kumimoji="0" lang="en-US" altLang="zh-CN" sz="18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endParaRPr>
                    </a:p>
                  </a:txBody>
                  <a:tcPr horzOverflow="overflow"/>
                </a:tc>
                <a:extLst>
                  <a:ext uri="{0D108BD9-81ED-4DB2-BD59-A6C34878D82A}">
                    <a16:rowId xmlns:a16="http://schemas.microsoft.com/office/drawing/2014/main" val="1433231545"/>
                  </a:ext>
                </a:extLst>
              </a:tr>
            </a:tbl>
          </a:graphicData>
        </a:graphic>
      </p:graphicFrame>
    </p:spTree>
    <p:extLst>
      <p:ext uri="{BB962C8B-B14F-4D97-AF65-F5344CB8AC3E}">
        <p14:creationId xmlns:p14="http://schemas.microsoft.com/office/powerpoint/2010/main" val="2692443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8A14-4BBD-4E65-A207-33E1A0483320}"/>
              </a:ext>
            </a:extLst>
          </p:cNvPr>
          <p:cNvSpPr>
            <a:spLocks noGrp="1"/>
          </p:cNvSpPr>
          <p:nvPr>
            <p:ph type="title"/>
          </p:nvPr>
        </p:nvSpPr>
        <p:spPr/>
        <p:txBody>
          <a:bodyPr/>
          <a:lstStyle/>
          <a:p>
            <a:r>
              <a:rPr lang="en-US" dirty="0"/>
              <a:t>How to create an Iterator?</a:t>
            </a:r>
          </a:p>
        </p:txBody>
      </p:sp>
      <p:sp>
        <p:nvSpPr>
          <p:cNvPr id="3" name="Content Placeholder 2">
            <a:extLst>
              <a:ext uri="{FF2B5EF4-FFF2-40B4-BE49-F238E27FC236}">
                <a16:creationId xmlns:a16="http://schemas.microsoft.com/office/drawing/2014/main" id="{F9674692-2CF3-4B74-938F-80533302D7D2}"/>
              </a:ext>
            </a:extLst>
          </p:cNvPr>
          <p:cNvSpPr>
            <a:spLocks noGrp="1"/>
          </p:cNvSpPr>
          <p:nvPr>
            <p:ph idx="1"/>
          </p:nvPr>
        </p:nvSpPr>
        <p:spPr/>
        <p:txBody>
          <a:bodyPr>
            <a:normAutofit/>
          </a:bodyPr>
          <a:lstStyle/>
          <a:p>
            <a:pPr marL="0" indent="0">
              <a:lnSpc>
                <a:spcPct val="150000"/>
              </a:lnSpc>
              <a:buNone/>
            </a:pPr>
            <a:r>
              <a:rPr lang="en-US" altLang="en-US" sz="1800" dirty="0">
                <a:solidFill>
                  <a:srgbClr val="000000"/>
                </a:solidFill>
              </a:rPr>
              <a:t>An Iterator is created for a particular collection object by calling the </a:t>
            </a:r>
            <a:r>
              <a:rPr lang="en-US" altLang="en-US" sz="1800" b="1" dirty="0">
                <a:solidFill>
                  <a:srgbClr val="000000"/>
                </a:solidFill>
              </a:rPr>
              <a:t>iterator</a:t>
            </a:r>
            <a:r>
              <a:rPr lang="en-US" altLang="en-US" sz="1800" dirty="0">
                <a:solidFill>
                  <a:srgbClr val="000000"/>
                </a:solidFill>
              </a:rPr>
              <a:t>() method on the collection object.</a:t>
            </a:r>
          </a:p>
          <a:p>
            <a:pPr marL="0" indent="0">
              <a:lnSpc>
                <a:spcPct val="150000"/>
              </a:lnSpc>
              <a:buNone/>
            </a:pPr>
            <a:r>
              <a:rPr lang="en-US" altLang="en-US" sz="1800" dirty="0">
                <a:solidFill>
                  <a:srgbClr val="000000"/>
                </a:solidFill>
              </a:rPr>
              <a:t>Syntax : </a:t>
            </a:r>
          </a:p>
          <a:p>
            <a:pPr marL="0" indent="0">
              <a:lnSpc>
                <a:spcPct val="150000"/>
              </a:lnSpc>
              <a:buNone/>
            </a:pPr>
            <a:r>
              <a:rPr lang="en-US" altLang="en-US" sz="1800" dirty="0">
                <a:solidFill>
                  <a:srgbClr val="000000"/>
                </a:solidFill>
              </a:rPr>
              <a:t>	</a:t>
            </a:r>
            <a:r>
              <a:rPr lang="en-US" altLang="en-US" sz="1800" b="1" dirty="0">
                <a:solidFill>
                  <a:srgbClr val="0070C0"/>
                </a:solidFill>
              </a:rPr>
              <a:t>Iterator</a:t>
            </a:r>
            <a:r>
              <a:rPr lang="en-US" altLang="en-US" sz="1800" dirty="0">
                <a:solidFill>
                  <a:srgbClr val="0070C0"/>
                </a:solidFill>
              </a:rPr>
              <a:t>&lt;type&gt; </a:t>
            </a:r>
            <a:r>
              <a:rPr lang="en-US" altLang="en-US" sz="1800" dirty="0" err="1">
                <a:solidFill>
                  <a:srgbClr val="0070C0"/>
                </a:solidFill>
              </a:rPr>
              <a:t>iteratorName</a:t>
            </a:r>
            <a:r>
              <a:rPr lang="en-US" altLang="en-US" sz="1800" dirty="0">
                <a:solidFill>
                  <a:srgbClr val="0070C0"/>
                </a:solidFill>
              </a:rPr>
              <a:t>=</a:t>
            </a:r>
            <a:r>
              <a:rPr lang="en-US" altLang="en-US" sz="1800" dirty="0" err="1">
                <a:solidFill>
                  <a:srgbClr val="0070C0"/>
                </a:solidFill>
              </a:rPr>
              <a:t>collection.</a:t>
            </a:r>
            <a:r>
              <a:rPr lang="en-US" altLang="en-US" sz="1800" b="1" dirty="0" err="1">
                <a:solidFill>
                  <a:srgbClr val="0070C0"/>
                </a:solidFill>
              </a:rPr>
              <a:t>iterator</a:t>
            </a:r>
            <a:r>
              <a:rPr lang="en-US" altLang="en-US" sz="1800" dirty="0">
                <a:solidFill>
                  <a:srgbClr val="0070C0"/>
                </a:solidFill>
              </a:rPr>
              <a:t>();</a:t>
            </a:r>
            <a:endParaRPr lang="en-US" altLang="en-US" sz="1800" dirty="0">
              <a:solidFill>
                <a:srgbClr val="000000"/>
              </a:solidFill>
            </a:endParaRPr>
          </a:p>
          <a:p>
            <a:pPr marL="0" indent="0">
              <a:lnSpc>
                <a:spcPct val="150000"/>
              </a:lnSpc>
              <a:buNone/>
            </a:pPr>
            <a:r>
              <a:rPr lang="en-US" altLang="en-US" sz="1800" dirty="0">
                <a:solidFill>
                  <a:srgbClr val="000000"/>
                </a:solidFill>
              </a:rPr>
              <a:t>Where </a:t>
            </a:r>
            <a:r>
              <a:rPr lang="en-US" altLang="en-US" sz="1800" dirty="0">
                <a:solidFill>
                  <a:srgbClr val="0070C0"/>
                </a:solidFill>
              </a:rPr>
              <a:t>type</a:t>
            </a:r>
            <a:r>
              <a:rPr lang="en-US" altLang="en-US" sz="1800" dirty="0">
                <a:solidFill>
                  <a:srgbClr val="000000"/>
                </a:solidFill>
              </a:rPr>
              <a:t> is the generic type of the Iterator</a:t>
            </a:r>
          </a:p>
          <a:p>
            <a:pPr marL="0" indent="0">
              <a:lnSpc>
                <a:spcPct val="150000"/>
              </a:lnSpc>
              <a:buNone/>
            </a:pPr>
            <a:r>
              <a:rPr lang="en-US" altLang="en-US" sz="1800" dirty="0">
                <a:solidFill>
                  <a:srgbClr val="000000"/>
                </a:solidFill>
              </a:rPr>
              <a:t>Example : Creates an iterator to iterate the elements of the </a:t>
            </a:r>
            <a:r>
              <a:rPr lang="en-US" altLang="en-US" sz="1800" dirty="0" err="1">
                <a:solidFill>
                  <a:srgbClr val="0070C0"/>
                </a:solidFill>
              </a:rPr>
              <a:t>myList</a:t>
            </a:r>
            <a:r>
              <a:rPr lang="en-US" altLang="en-US" sz="1800" dirty="0">
                <a:solidFill>
                  <a:srgbClr val="000000"/>
                </a:solidFill>
              </a:rPr>
              <a:t> containing </a:t>
            </a:r>
            <a:r>
              <a:rPr lang="en-US" altLang="en-US" sz="1800" dirty="0">
                <a:solidFill>
                  <a:srgbClr val="0070C0"/>
                </a:solidFill>
              </a:rPr>
              <a:t>Integer </a:t>
            </a:r>
            <a:r>
              <a:rPr lang="en-US" altLang="en-US" sz="1800" dirty="0">
                <a:solidFill>
                  <a:srgbClr val="000000"/>
                </a:solidFill>
              </a:rPr>
              <a:t>objects.</a:t>
            </a:r>
          </a:p>
          <a:p>
            <a:pPr marL="0" indent="0">
              <a:lnSpc>
                <a:spcPct val="150000"/>
              </a:lnSpc>
              <a:buNone/>
            </a:pPr>
            <a:r>
              <a:rPr lang="en-US" altLang="en-US" sz="1800" dirty="0">
                <a:solidFill>
                  <a:srgbClr val="0070C0"/>
                </a:solidFill>
              </a:rPr>
              <a:t>	</a:t>
            </a:r>
            <a:r>
              <a:rPr lang="en-US" altLang="en-US" sz="1800" b="1" dirty="0">
                <a:solidFill>
                  <a:srgbClr val="0070C0"/>
                </a:solidFill>
              </a:rPr>
              <a:t>Iterator</a:t>
            </a:r>
            <a:r>
              <a:rPr lang="en-US" altLang="en-US" sz="1800" dirty="0">
                <a:solidFill>
                  <a:srgbClr val="0070C0"/>
                </a:solidFill>
              </a:rPr>
              <a:t>&lt;Integer&gt; </a:t>
            </a:r>
            <a:r>
              <a:rPr lang="en-US" altLang="en-US" sz="1800" dirty="0" err="1">
                <a:solidFill>
                  <a:srgbClr val="0070C0"/>
                </a:solidFill>
              </a:rPr>
              <a:t>myListIterator</a:t>
            </a:r>
            <a:r>
              <a:rPr lang="en-US" altLang="en-US" sz="1800" dirty="0">
                <a:solidFill>
                  <a:srgbClr val="0070C0"/>
                </a:solidFill>
              </a:rPr>
              <a:t> = </a:t>
            </a:r>
            <a:r>
              <a:rPr lang="en-US" altLang="en-US" sz="1800" dirty="0" err="1">
                <a:solidFill>
                  <a:srgbClr val="0070C0"/>
                </a:solidFill>
              </a:rPr>
              <a:t>myList.</a:t>
            </a:r>
            <a:r>
              <a:rPr lang="en-US" altLang="en-US" sz="1800" b="1" dirty="0" err="1">
                <a:solidFill>
                  <a:srgbClr val="0070C0"/>
                </a:solidFill>
              </a:rPr>
              <a:t>iterator</a:t>
            </a:r>
            <a:r>
              <a:rPr lang="en-US" altLang="en-US" sz="1800" dirty="0">
                <a:solidFill>
                  <a:srgbClr val="0070C0"/>
                </a:solidFill>
              </a:rPr>
              <a:t>();</a:t>
            </a:r>
          </a:p>
        </p:txBody>
      </p:sp>
    </p:spTree>
    <p:extLst>
      <p:ext uri="{BB962C8B-B14F-4D97-AF65-F5344CB8AC3E}">
        <p14:creationId xmlns:p14="http://schemas.microsoft.com/office/powerpoint/2010/main" val="3978955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Iterator - Illustration</a:t>
            </a:r>
          </a:p>
        </p:txBody>
      </p:sp>
      <p:sp>
        <p:nvSpPr>
          <p:cNvPr id="4" name="TextBox 4">
            <a:extLst>
              <a:ext uri="{FF2B5EF4-FFF2-40B4-BE49-F238E27FC236}">
                <a16:creationId xmlns:a16="http://schemas.microsoft.com/office/drawing/2014/main" id="{59CBAFFE-AB38-4145-A935-293B0CE36D97}"/>
              </a:ext>
            </a:extLst>
          </p:cNvPr>
          <p:cNvSpPr>
            <a:spLocks noChangeArrowheads="1"/>
          </p:cNvSpPr>
          <p:nvPr/>
        </p:nvSpPr>
        <p:spPr bwMode="auto">
          <a:xfrm>
            <a:off x="4571171" y="3214468"/>
            <a:ext cx="1143000" cy="646113"/>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sym typeface="Calibri" panose="020F0502020204030204" pitchFamily="34" charset="0"/>
              </a:rPr>
              <a:t>It.next()</a:t>
            </a:r>
          </a:p>
          <a:p>
            <a:pPr algn="ctr"/>
            <a:endParaRPr lang="en-US" altLang="en-US">
              <a:solidFill>
                <a:srgbClr val="000000"/>
              </a:solidFill>
              <a:latin typeface="Calibri" panose="020F0502020204030204" pitchFamily="34" charset="0"/>
              <a:sym typeface="Calibri" panose="020F0502020204030204" pitchFamily="34" charset="0"/>
            </a:endParaRPr>
          </a:p>
        </p:txBody>
      </p:sp>
      <p:sp>
        <p:nvSpPr>
          <p:cNvPr id="5" name="TextBox 5">
            <a:extLst>
              <a:ext uri="{FF2B5EF4-FFF2-40B4-BE49-F238E27FC236}">
                <a16:creationId xmlns:a16="http://schemas.microsoft.com/office/drawing/2014/main" id="{B64564AA-9F65-404A-BB0A-6E2479AC25EC}"/>
              </a:ext>
            </a:extLst>
          </p:cNvPr>
          <p:cNvSpPr>
            <a:spLocks noChangeArrowheads="1"/>
          </p:cNvSpPr>
          <p:nvPr/>
        </p:nvSpPr>
        <p:spPr bwMode="auto">
          <a:xfrm>
            <a:off x="2897946" y="3195418"/>
            <a:ext cx="1143000" cy="647700"/>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anchor="ct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sym typeface="Calibri" panose="020F0502020204030204" pitchFamily="34" charset="0"/>
              </a:rPr>
              <a:t>It.next()</a:t>
            </a:r>
          </a:p>
          <a:p>
            <a:pPr algn="ctr"/>
            <a:endParaRPr lang="en-US" altLang="en-US">
              <a:solidFill>
                <a:srgbClr val="000000"/>
              </a:solidFill>
              <a:latin typeface="Calibri" panose="020F0502020204030204" pitchFamily="34" charset="0"/>
              <a:sym typeface="Calibri" panose="020F0502020204030204" pitchFamily="34" charset="0"/>
            </a:endParaRPr>
          </a:p>
        </p:txBody>
      </p:sp>
      <p:sp>
        <p:nvSpPr>
          <p:cNvPr id="6" name="TextBox 6">
            <a:extLst>
              <a:ext uri="{FF2B5EF4-FFF2-40B4-BE49-F238E27FC236}">
                <a16:creationId xmlns:a16="http://schemas.microsoft.com/office/drawing/2014/main" id="{9D48B4E0-6AFB-4D33-9FAD-A36912F92E4B}"/>
              </a:ext>
            </a:extLst>
          </p:cNvPr>
          <p:cNvSpPr>
            <a:spLocks noChangeArrowheads="1"/>
          </p:cNvSpPr>
          <p:nvPr/>
        </p:nvSpPr>
        <p:spPr bwMode="auto">
          <a:xfrm>
            <a:off x="6193596" y="3225581"/>
            <a:ext cx="1143000" cy="646112"/>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sym typeface="Calibri" panose="020F0502020204030204" pitchFamily="34" charset="0"/>
              </a:rPr>
              <a:t>It.next()</a:t>
            </a:r>
          </a:p>
          <a:p>
            <a:pPr algn="ctr"/>
            <a:endParaRPr lang="en-US" altLang="en-US">
              <a:solidFill>
                <a:srgbClr val="000000"/>
              </a:solidFill>
              <a:latin typeface="Calibri" panose="020F0502020204030204" pitchFamily="34" charset="0"/>
              <a:sym typeface="Calibri" panose="020F0502020204030204" pitchFamily="34" charset="0"/>
            </a:endParaRPr>
          </a:p>
        </p:txBody>
      </p:sp>
      <p:cxnSp>
        <p:nvCxnSpPr>
          <p:cNvPr id="7" name="Curved Connector 7">
            <a:extLst>
              <a:ext uri="{FF2B5EF4-FFF2-40B4-BE49-F238E27FC236}">
                <a16:creationId xmlns:a16="http://schemas.microsoft.com/office/drawing/2014/main" id="{E0F54A33-0FE0-49A7-ACDA-D2403584A76E}"/>
              </a:ext>
            </a:extLst>
          </p:cNvPr>
          <p:cNvCxnSpPr>
            <a:cxnSpLocks noChangeShapeType="1"/>
          </p:cNvCxnSpPr>
          <p:nvPr/>
        </p:nvCxnSpPr>
        <p:spPr bwMode="auto">
          <a:xfrm rot="16200000" flipH="1">
            <a:off x="2545521" y="2271493"/>
            <a:ext cx="19050" cy="1828800"/>
          </a:xfrm>
          <a:prstGeom prst="curvedConnector3">
            <a:avLst>
              <a:gd name="adj1" fmla="val -3419778"/>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8" name="TextBox 8">
            <a:extLst>
              <a:ext uri="{FF2B5EF4-FFF2-40B4-BE49-F238E27FC236}">
                <a16:creationId xmlns:a16="http://schemas.microsoft.com/office/drawing/2014/main" id="{9D2D695F-0DAE-471D-AB09-53632C60D7C0}"/>
              </a:ext>
            </a:extLst>
          </p:cNvPr>
          <p:cNvSpPr>
            <a:spLocks noChangeArrowheads="1"/>
          </p:cNvSpPr>
          <p:nvPr/>
        </p:nvSpPr>
        <p:spPr bwMode="auto">
          <a:xfrm>
            <a:off x="1710496" y="2452468"/>
            <a:ext cx="1181100" cy="338138"/>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wrap="non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a:solidFill>
                  <a:srgbClr val="000000"/>
                </a:solidFill>
                <a:latin typeface="Calibri" panose="020F0502020204030204" pitchFamily="34" charset="0"/>
                <a:sym typeface="Calibri" panose="020F0502020204030204" pitchFamily="34" charset="0"/>
              </a:rPr>
              <a:t>it.hasNext()</a:t>
            </a:r>
          </a:p>
        </p:txBody>
      </p:sp>
      <p:cxnSp>
        <p:nvCxnSpPr>
          <p:cNvPr id="9" name="Curved Connector 9">
            <a:extLst>
              <a:ext uri="{FF2B5EF4-FFF2-40B4-BE49-F238E27FC236}">
                <a16:creationId xmlns:a16="http://schemas.microsoft.com/office/drawing/2014/main" id="{0AC9A47B-1574-433E-9FB9-C66DB9FE63D0}"/>
              </a:ext>
            </a:extLst>
          </p:cNvPr>
          <p:cNvCxnSpPr>
            <a:cxnSpLocks noChangeShapeType="1"/>
            <a:stCxn id="5" idx="0"/>
            <a:endCxn id="4" idx="0"/>
          </p:cNvCxnSpPr>
          <p:nvPr/>
        </p:nvCxnSpPr>
        <p:spPr bwMode="auto">
          <a:xfrm rot="16200000" flipH="1">
            <a:off x="4296534" y="2368330"/>
            <a:ext cx="19050" cy="1673225"/>
          </a:xfrm>
          <a:prstGeom prst="curvedConnector3">
            <a:avLst>
              <a:gd name="adj1" fmla="val -240123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10" name="Curved Connector 10">
            <a:extLst>
              <a:ext uri="{FF2B5EF4-FFF2-40B4-BE49-F238E27FC236}">
                <a16:creationId xmlns:a16="http://schemas.microsoft.com/office/drawing/2014/main" id="{845EFBE1-A8E7-4F36-9023-9EAFBCD391F0}"/>
              </a:ext>
            </a:extLst>
          </p:cNvPr>
          <p:cNvCxnSpPr>
            <a:cxnSpLocks noChangeShapeType="1"/>
            <a:stCxn id="4" idx="0"/>
            <a:endCxn id="6" idx="0"/>
          </p:cNvCxnSpPr>
          <p:nvPr/>
        </p:nvCxnSpPr>
        <p:spPr bwMode="auto">
          <a:xfrm rot="16200000" flipH="1">
            <a:off x="5948327" y="2408812"/>
            <a:ext cx="9525" cy="1620838"/>
          </a:xfrm>
          <a:prstGeom prst="curvedConnector3">
            <a:avLst>
              <a:gd name="adj1" fmla="val -5034125"/>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1" name="TextBox 11">
            <a:extLst>
              <a:ext uri="{FF2B5EF4-FFF2-40B4-BE49-F238E27FC236}">
                <a16:creationId xmlns:a16="http://schemas.microsoft.com/office/drawing/2014/main" id="{C495CD2E-C7DC-4EC3-9260-6E0B98B4B03E}"/>
              </a:ext>
            </a:extLst>
          </p:cNvPr>
          <p:cNvSpPr>
            <a:spLocks noChangeArrowheads="1"/>
          </p:cNvSpPr>
          <p:nvPr/>
        </p:nvSpPr>
        <p:spPr bwMode="auto">
          <a:xfrm>
            <a:off x="3504371" y="2471518"/>
            <a:ext cx="1179513" cy="338138"/>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wrap="non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a:solidFill>
                  <a:srgbClr val="000000"/>
                </a:solidFill>
                <a:latin typeface="Calibri" panose="020F0502020204030204" pitchFamily="34" charset="0"/>
                <a:sym typeface="Calibri" panose="020F0502020204030204" pitchFamily="34" charset="0"/>
              </a:rPr>
              <a:t>it.hasNext()</a:t>
            </a:r>
          </a:p>
        </p:txBody>
      </p:sp>
      <p:sp>
        <p:nvSpPr>
          <p:cNvPr id="12" name="TextBox 12">
            <a:extLst>
              <a:ext uri="{FF2B5EF4-FFF2-40B4-BE49-F238E27FC236}">
                <a16:creationId xmlns:a16="http://schemas.microsoft.com/office/drawing/2014/main" id="{F2E3F53C-FF6D-44D0-A43F-70AE26317C45}"/>
              </a:ext>
            </a:extLst>
          </p:cNvPr>
          <p:cNvSpPr>
            <a:spLocks noChangeArrowheads="1"/>
          </p:cNvSpPr>
          <p:nvPr/>
        </p:nvSpPr>
        <p:spPr bwMode="auto">
          <a:xfrm>
            <a:off x="5180771" y="2471518"/>
            <a:ext cx="1179513" cy="338138"/>
          </a:xfrm>
          <a:prstGeom prst="rect">
            <a:avLst/>
          </a:prstGeom>
          <a:gradFill rotWithShape="1">
            <a:gsLst>
              <a:gs pos="0">
                <a:srgbClr val="D9FDA5"/>
              </a:gs>
              <a:gs pos="34999">
                <a:srgbClr val="E3FEBF"/>
              </a:gs>
              <a:gs pos="100000">
                <a:srgbClr val="F4FEE6"/>
              </a:gs>
            </a:gsLst>
            <a:lin ang="16200000" scaled="1"/>
          </a:gradFill>
          <a:ln w="9525">
            <a:solidFill>
              <a:srgbClr val="9BBB59"/>
            </a:solidFill>
            <a:miter lim="800000"/>
            <a:headEnd/>
            <a:tailEnd/>
          </a:ln>
        </p:spPr>
        <p:txBody>
          <a:bodyPr wrap="non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a:solidFill>
                  <a:srgbClr val="000000"/>
                </a:solidFill>
                <a:latin typeface="Calibri" panose="020F0502020204030204" pitchFamily="34" charset="0"/>
                <a:sym typeface="Calibri" panose="020F0502020204030204" pitchFamily="34" charset="0"/>
              </a:rPr>
              <a:t>it.hasNext()</a:t>
            </a:r>
          </a:p>
        </p:txBody>
      </p:sp>
      <p:cxnSp>
        <p:nvCxnSpPr>
          <p:cNvPr id="13" name="Curved Connector 13">
            <a:extLst>
              <a:ext uri="{FF2B5EF4-FFF2-40B4-BE49-F238E27FC236}">
                <a16:creationId xmlns:a16="http://schemas.microsoft.com/office/drawing/2014/main" id="{33041FD1-717B-47E9-B88E-A0FA032A0C08}"/>
              </a:ext>
            </a:extLst>
          </p:cNvPr>
          <p:cNvCxnSpPr>
            <a:cxnSpLocks noChangeShapeType="1"/>
          </p:cNvCxnSpPr>
          <p:nvPr/>
        </p:nvCxnSpPr>
        <p:spPr bwMode="auto">
          <a:xfrm rot="5400000" flipH="1" flipV="1">
            <a:off x="7442165" y="2535812"/>
            <a:ext cx="9525" cy="1366837"/>
          </a:xfrm>
          <a:prstGeom prst="curvedConnector3">
            <a:avLst>
              <a:gd name="adj1" fmla="val 4867421"/>
            </a:avLst>
          </a:prstGeom>
          <a:noFill/>
          <a:ln w="9525">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4" name="TextBox 14">
            <a:extLst>
              <a:ext uri="{FF2B5EF4-FFF2-40B4-BE49-F238E27FC236}">
                <a16:creationId xmlns:a16="http://schemas.microsoft.com/office/drawing/2014/main" id="{EC086403-E642-4A6E-B208-61CCEA86E10F}"/>
              </a:ext>
            </a:extLst>
          </p:cNvPr>
          <p:cNvSpPr>
            <a:spLocks noChangeArrowheads="1"/>
          </p:cNvSpPr>
          <p:nvPr/>
        </p:nvSpPr>
        <p:spPr bwMode="auto">
          <a:xfrm>
            <a:off x="6871459" y="2500093"/>
            <a:ext cx="1179512" cy="338138"/>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non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600">
                <a:solidFill>
                  <a:srgbClr val="000000"/>
                </a:solidFill>
                <a:latin typeface="Calibri" panose="020F0502020204030204" pitchFamily="34" charset="0"/>
                <a:sym typeface="Calibri" panose="020F0502020204030204" pitchFamily="34" charset="0"/>
              </a:rPr>
              <a:t>it.hasNext()</a:t>
            </a:r>
          </a:p>
        </p:txBody>
      </p:sp>
      <p:sp>
        <p:nvSpPr>
          <p:cNvPr id="15" name="TextBox 15">
            <a:extLst>
              <a:ext uri="{FF2B5EF4-FFF2-40B4-BE49-F238E27FC236}">
                <a16:creationId xmlns:a16="http://schemas.microsoft.com/office/drawing/2014/main" id="{65444A22-8C1D-416B-A2C8-08E5080A7A6F}"/>
              </a:ext>
            </a:extLst>
          </p:cNvPr>
          <p:cNvSpPr>
            <a:spLocks noChangeArrowheads="1"/>
          </p:cNvSpPr>
          <p:nvPr/>
        </p:nvSpPr>
        <p:spPr bwMode="auto">
          <a:xfrm>
            <a:off x="535746" y="3824068"/>
            <a:ext cx="2093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a:solidFill>
                  <a:srgbClr val="000000"/>
                </a:solidFill>
              </a:rPr>
              <a:t>Iterator Object created</a:t>
            </a:r>
          </a:p>
        </p:txBody>
      </p:sp>
      <p:sp>
        <p:nvSpPr>
          <p:cNvPr id="16" name="TextBox 16">
            <a:extLst>
              <a:ext uri="{FF2B5EF4-FFF2-40B4-BE49-F238E27FC236}">
                <a16:creationId xmlns:a16="http://schemas.microsoft.com/office/drawing/2014/main" id="{AA9DC898-3E81-4BDD-9BE6-C31B148E3705}"/>
              </a:ext>
            </a:extLst>
          </p:cNvPr>
          <p:cNvSpPr>
            <a:spLocks noChangeArrowheads="1"/>
          </p:cNvSpPr>
          <p:nvPr/>
        </p:nvSpPr>
        <p:spPr bwMode="auto">
          <a:xfrm>
            <a:off x="7619171" y="3214468"/>
            <a:ext cx="1219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a:solidFill>
                  <a:srgbClr val="000000"/>
                </a:solidFill>
              </a:rPr>
              <a:t>No element, hence loop terminated</a:t>
            </a:r>
          </a:p>
        </p:txBody>
      </p:sp>
      <p:sp>
        <p:nvSpPr>
          <p:cNvPr id="17" name="TextBox 17">
            <a:extLst>
              <a:ext uri="{FF2B5EF4-FFF2-40B4-BE49-F238E27FC236}">
                <a16:creationId xmlns:a16="http://schemas.microsoft.com/office/drawing/2014/main" id="{5831FC22-3EAB-428D-9866-126DC162CA5C}"/>
              </a:ext>
            </a:extLst>
          </p:cNvPr>
          <p:cNvSpPr>
            <a:spLocks noChangeArrowheads="1"/>
          </p:cNvSpPr>
          <p:nvPr/>
        </p:nvSpPr>
        <p:spPr bwMode="auto">
          <a:xfrm>
            <a:off x="992946" y="4484468"/>
            <a:ext cx="7058025" cy="923330"/>
          </a:xfrm>
          <a:prstGeom prst="rect">
            <a:avLst/>
          </a:prstGeom>
          <a:gradFill rotWithShape="1">
            <a:gsLst>
              <a:gs pos="0">
                <a:srgbClr val="FFD1BB"/>
              </a:gs>
              <a:gs pos="34999">
                <a:srgbClr val="FFDDCF"/>
              </a:gs>
              <a:gs pos="100000">
                <a:srgbClr val="FFF2ED"/>
              </a:gs>
            </a:gsLst>
            <a:lin ang="16200000" scaled="1"/>
          </a:gradFill>
          <a:ln w="9525">
            <a:solidFill>
              <a:srgbClr val="F79646"/>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b="0" dirty="0">
                <a:solidFill>
                  <a:srgbClr val="000000"/>
                </a:solidFill>
              </a:rPr>
              <a:t>The next element is retrieved </a:t>
            </a:r>
            <a:r>
              <a:rPr lang="en-US" altLang="en-US" b="0" dirty="0" err="1">
                <a:solidFill>
                  <a:srgbClr val="000000"/>
                </a:solidFill>
              </a:rPr>
              <a:t>everytime</a:t>
            </a:r>
            <a:r>
              <a:rPr lang="en-US" altLang="en-US" b="0" dirty="0">
                <a:solidFill>
                  <a:srgbClr val="000000"/>
                </a:solidFill>
              </a:rPr>
              <a:t> ‘</a:t>
            </a:r>
            <a:r>
              <a:rPr lang="en-US" altLang="en-US" i="1" dirty="0" err="1">
                <a:solidFill>
                  <a:srgbClr val="000000"/>
                </a:solidFill>
              </a:rPr>
              <a:t>it.next</a:t>
            </a:r>
            <a:r>
              <a:rPr lang="en-US" altLang="en-US" i="1" dirty="0">
                <a:solidFill>
                  <a:srgbClr val="000000"/>
                </a:solidFill>
              </a:rPr>
              <a:t>()</a:t>
            </a:r>
            <a:r>
              <a:rPr lang="en-US" altLang="en-US" b="0" dirty="0">
                <a:solidFill>
                  <a:srgbClr val="000000"/>
                </a:solidFill>
              </a:rPr>
              <a:t>’ is executed.</a:t>
            </a:r>
          </a:p>
          <a:p>
            <a:r>
              <a:rPr lang="en-US" altLang="en-US" b="0" dirty="0">
                <a:solidFill>
                  <a:srgbClr val="000000"/>
                </a:solidFill>
              </a:rPr>
              <a:t>The </a:t>
            </a:r>
            <a:r>
              <a:rPr lang="en-US" altLang="en-US" i="1" dirty="0" err="1">
                <a:solidFill>
                  <a:srgbClr val="000000"/>
                </a:solidFill>
              </a:rPr>
              <a:t>hasnext</a:t>
            </a:r>
            <a:r>
              <a:rPr lang="en-US" altLang="en-US" i="1" dirty="0">
                <a:solidFill>
                  <a:srgbClr val="000000"/>
                </a:solidFill>
              </a:rPr>
              <a:t>() </a:t>
            </a:r>
            <a:r>
              <a:rPr lang="en-US" altLang="en-US" b="0" dirty="0">
                <a:solidFill>
                  <a:srgbClr val="000000"/>
                </a:solidFill>
              </a:rPr>
              <a:t>method is used for verifying the existence of </a:t>
            </a:r>
          </a:p>
          <a:p>
            <a:r>
              <a:rPr lang="en-US" altLang="en-US" b="0" dirty="0">
                <a:solidFill>
                  <a:srgbClr val="000000"/>
                </a:solidFill>
              </a:rPr>
              <a:t>element in the collection before firing the </a:t>
            </a:r>
            <a:r>
              <a:rPr lang="en-US" altLang="en-US" i="1" dirty="0">
                <a:solidFill>
                  <a:srgbClr val="000000"/>
                </a:solidFill>
              </a:rPr>
              <a:t>next().</a:t>
            </a:r>
          </a:p>
        </p:txBody>
      </p:sp>
      <p:sp>
        <p:nvSpPr>
          <p:cNvPr id="18" name="TextBox 18">
            <a:extLst>
              <a:ext uri="{FF2B5EF4-FFF2-40B4-BE49-F238E27FC236}">
                <a16:creationId xmlns:a16="http://schemas.microsoft.com/office/drawing/2014/main" id="{44732A0C-175F-486C-B742-289B0040F925}"/>
              </a:ext>
            </a:extLst>
          </p:cNvPr>
          <p:cNvSpPr>
            <a:spLocks noChangeArrowheads="1"/>
          </p:cNvSpPr>
          <p:nvPr/>
        </p:nvSpPr>
        <p:spPr bwMode="auto">
          <a:xfrm>
            <a:off x="2059746" y="1690468"/>
            <a:ext cx="4648200" cy="369888"/>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latin typeface="Calibri" panose="020F0502020204030204" pitchFamily="34" charset="0"/>
                <a:sym typeface="Calibri" panose="020F0502020204030204" pitchFamily="34" charset="0"/>
              </a:rPr>
              <a:t>Working of Iterator</a:t>
            </a:r>
          </a:p>
        </p:txBody>
      </p:sp>
      <p:sp>
        <p:nvSpPr>
          <p:cNvPr id="19" name="Rectangle 19">
            <a:extLst>
              <a:ext uri="{FF2B5EF4-FFF2-40B4-BE49-F238E27FC236}">
                <a16:creationId xmlns:a16="http://schemas.microsoft.com/office/drawing/2014/main" id="{A5FD1F8F-9870-4AC6-A1DF-A190E7C1BDF3}"/>
              </a:ext>
            </a:extLst>
          </p:cNvPr>
          <p:cNvSpPr>
            <a:spLocks noChangeArrowheads="1"/>
          </p:cNvSpPr>
          <p:nvPr/>
        </p:nvSpPr>
        <p:spPr bwMode="auto">
          <a:xfrm>
            <a:off x="307146" y="3214468"/>
            <a:ext cx="2362200" cy="609600"/>
          </a:xfrm>
          <a:prstGeom prst="rect">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400"/>
              <a:t>Iterator&lt;Integer&gt; it=myList.iterator(); </a:t>
            </a:r>
          </a:p>
        </p:txBody>
      </p:sp>
    </p:spTree>
    <p:extLst>
      <p:ext uri="{BB962C8B-B14F-4D97-AF65-F5344CB8AC3E}">
        <p14:creationId xmlns:p14="http://schemas.microsoft.com/office/powerpoint/2010/main" val="34014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p:cBhvr>
                                        <p:cTn id="26" dur="500"/>
                                        <p:tgtEl>
                                          <p:spTgt spid="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p:cBhvr>
                                        <p:cTn id="29" dur="500"/>
                                        <p:tgtEl>
                                          <p:spTgt spid="1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p:cBhvr>
                                        <p:cTn id="37" dur="500"/>
                                        <p:tgtEl>
                                          <p:spTgt spid="6"/>
                                        </p:tgtEl>
                                      </p:cBhvr>
                                    </p:animEffect>
                                  </p:childTnLst>
                                </p:cTn>
                              </p:par>
                              <p:par>
                                <p:cTn id="38" presetID="9"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p:cBhvr>
                                        <p:cTn id="40" dur="500"/>
                                        <p:tgtEl>
                                          <p:spTgt spid="1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p:cBhvr>
                                        <p:cTn id="48" dur="500"/>
                                        <p:tgtEl>
                                          <p:spTgt spid="16"/>
                                        </p:tgtEl>
                                      </p:cBhvr>
                                    </p:animEffect>
                                  </p:childTnLst>
                                </p:cTn>
                              </p:par>
                              <p:par>
                                <p:cTn id="49" presetID="9"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p:cBhvr>
                                        <p:cTn id="51" dur="500"/>
                                        <p:tgtEl>
                                          <p:spTgt spid="1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P spid="8" grpId="0" bldLvl="0" animBg="1" autoUpdateAnimBg="0"/>
      <p:bldP spid="11" grpId="0" bldLvl="0" animBg="1" autoUpdateAnimBg="0"/>
      <p:bldP spid="12" grpId="0" bldLvl="0" animBg="1" autoUpdateAnimBg="0"/>
      <p:bldP spid="14" grpId="0" bldLvl="0" animBg="1" autoUpdateAnimBg="0"/>
      <p:bldP spid="15" grpId="0" bldLvl="0" autoUpdateAnimBg="0"/>
      <p:bldP spid="16" grpId="0" bldLvl="0" autoUpdateAnimBg="0"/>
      <p:bldP spid="17" grpId="0" bldLvl="0" animBg="1" autoUpdateAnimBg="0"/>
      <p:bldP spid="19"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18D-4FB8-49D1-B0AD-2D8A6F068A34}"/>
              </a:ext>
            </a:extLst>
          </p:cNvPr>
          <p:cNvSpPr>
            <a:spLocks noGrp="1"/>
          </p:cNvSpPr>
          <p:nvPr>
            <p:ph type="title"/>
          </p:nvPr>
        </p:nvSpPr>
        <p:spPr/>
        <p:txBody>
          <a:bodyPr/>
          <a:lstStyle/>
          <a:p>
            <a:r>
              <a:rPr lang="en-US" dirty="0"/>
              <a:t>Example – an Iterator</a:t>
            </a:r>
          </a:p>
        </p:txBody>
      </p:sp>
      <p:pic>
        <p:nvPicPr>
          <p:cNvPr id="4" name="Picture 3">
            <a:extLst>
              <a:ext uri="{FF2B5EF4-FFF2-40B4-BE49-F238E27FC236}">
                <a16:creationId xmlns:a16="http://schemas.microsoft.com/office/drawing/2014/main" id="{1C2A6B9E-45B4-4F6E-8AC6-F0019C5BD0D0}"/>
              </a:ext>
            </a:extLst>
          </p:cNvPr>
          <p:cNvPicPr>
            <a:picLocks noChangeAspect="1"/>
          </p:cNvPicPr>
          <p:nvPr/>
        </p:nvPicPr>
        <p:blipFill>
          <a:blip r:embed="rId2"/>
          <a:stretch>
            <a:fillRect/>
          </a:stretch>
        </p:blipFill>
        <p:spPr>
          <a:xfrm>
            <a:off x="429503" y="1919287"/>
            <a:ext cx="6562139" cy="3693722"/>
          </a:xfrm>
          <a:prstGeom prst="rect">
            <a:avLst/>
          </a:prstGeom>
        </p:spPr>
      </p:pic>
      <p:sp>
        <p:nvSpPr>
          <p:cNvPr id="5" name="TextBox 14">
            <a:extLst>
              <a:ext uri="{FF2B5EF4-FFF2-40B4-BE49-F238E27FC236}">
                <a16:creationId xmlns:a16="http://schemas.microsoft.com/office/drawing/2014/main" id="{F9C8BBC7-64F8-41AE-A0F7-D21175AE800A}"/>
              </a:ext>
            </a:extLst>
          </p:cNvPr>
          <p:cNvSpPr>
            <a:spLocks noChangeArrowheads="1"/>
          </p:cNvSpPr>
          <p:nvPr/>
        </p:nvSpPr>
        <p:spPr bwMode="auto">
          <a:xfrm>
            <a:off x="5747825" y="3112060"/>
            <a:ext cx="3124200" cy="52322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b="0" dirty="0">
                <a:solidFill>
                  <a:srgbClr val="000000"/>
                </a:solidFill>
              </a:rPr>
              <a:t>Create an iterator to work on the Linked List</a:t>
            </a:r>
          </a:p>
        </p:txBody>
      </p:sp>
      <p:cxnSp>
        <p:nvCxnSpPr>
          <p:cNvPr id="6" name="Straight Arrow Connector 22">
            <a:extLst>
              <a:ext uri="{FF2B5EF4-FFF2-40B4-BE49-F238E27FC236}">
                <a16:creationId xmlns:a16="http://schemas.microsoft.com/office/drawing/2014/main" id="{F90930C5-BD42-467F-9AA2-2E7A64C033CB}"/>
              </a:ext>
            </a:extLst>
          </p:cNvPr>
          <p:cNvCxnSpPr>
            <a:cxnSpLocks noChangeShapeType="1"/>
          </p:cNvCxnSpPr>
          <p:nvPr/>
        </p:nvCxnSpPr>
        <p:spPr bwMode="auto">
          <a:xfrm flipH="1">
            <a:off x="4800600" y="3420035"/>
            <a:ext cx="947225" cy="389965"/>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 name="TextBox 15">
            <a:extLst>
              <a:ext uri="{FF2B5EF4-FFF2-40B4-BE49-F238E27FC236}">
                <a16:creationId xmlns:a16="http://schemas.microsoft.com/office/drawing/2014/main" id="{A4503A77-7938-48A1-92B7-EFB172646FF3}"/>
              </a:ext>
            </a:extLst>
          </p:cNvPr>
          <p:cNvSpPr>
            <a:spLocks noChangeArrowheads="1"/>
          </p:cNvSpPr>
          <p:nvPr/>
        </p:nvSpPr>
        <p:spPr bwMode="auto">
          <a:xfrm>
            <a:off x="5747825" y="4040885"/>
            <a:ext cx="3124200" cy="738188"/>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b="0" dirty="0">
                <a:solidFill>
                  <a:srgbClr val="000000"/>
                </a:solidFill>
              </a:rPr>
              <a:t>Invoke the </a:t>
            </a:r>
            <a:r>
              <a:rPr lang="en-US" altLang="en-US" sz="1400" b="0" dirty="0" err="1">
                <a:solidFill>
                  <a:srgbClr val="000000"/>
                </a:solidFill>
              </a:rPr>
              <a:t>hasNext</a:t>
            </a:r>
            <a:r>
              <a:rPr lang="en-US" altLang="en-US" sz="1400" b="0" dirty="0">
                <a:solidFill>
                  <a:srgbClr val="000000"/>
                </a:solidFill>
              </a:rPr>
              <a:t>() method to check whether the iterator contains elements to be read.</a:t>
            </a:r>
          </a:p>
        </p:txBody>
      </p:sp>
      <p:cxnSp>
        <p:nvCxnSpPr>
          <p:cNvPr id="11" name="Straight Arrow Connector 16">
            <a:extLst>
              <a:ext uri="{FF2B5EF4-FFF2-40B4-BE49-F238E27FC236}">
                <a16:creationId xmlns:a16="http://schemas.microsoft.com/office/drawing/2014/main" id="{1082677D-A8EF-4AE2-956E-86B52BCDC532}"/>
              </a:ext>
            </a:extLst>
          </p:cNvPr>
          <p:cNvCxnSpPr>
            <a:cxnSpLocks noChangeShapeType="1"/>
          </p:cNvCxnSpPr>
          <p:nvPr/>
        </p:nvCxnSpPr>
        <p:spPr bwMode="auto">
          <a:xfrm flipH="1">
            <a:off x="4093698" y="4167690"/>
            <a:ext cx="1654127" cy="174720"/>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sp>
        <p:nvSpPr>
          <p:cNvPr id="15" name="TextBox 17">
            <a:extLst>
              <a:ext uri="{FF2B5EF4-FFF2-40B4-BE49-F238E27FC236}">
                <a16:creationId xmlns:a16="http://schemas.microsoft.com/office/drawing/2014/main" id="{416A0126-D815-4089-96DC-3E5546A1073D}"/>
              </a:ext>
            </a:extLst>
          </p:cNvPr>
          <p:cNvSpPr>
            <a:spLocks noChangeArrowheads="1"/>
          </p:cNvSpPr>
          <p:nvPr/>
        </p:nvSpPr>
        <p:spPr bwMode="auto">
          <a:xfrm>
            <a:off x="5747825" y="5001279"/>
            <a:ext cx="3124200" cy="523875"/>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r>
              <a:rPr lang="en-US" altLang="en-US" sz="1400" b="0">
                <a:solidFill>
                  <a:srgbClr val="000000"/>
                </a:solidFill>
              </a:rPr>
              <a:t>Invoke the next() method to read each country from the Set.</a:t>
            </a:r>
          </a:p>
        </p:txBody>
      </p:sp>
      <p:cxnSp>
        <p:nvCxnSpPr>
          <p:cNvPr id="16" name="Straight Arrow Connector 18">
            <a:extLst>
              <a:ext uri="{FF2B5EF4-FFF2-40B4-BE49-F238E27FC236}">
                <a16:creationId xmlns:a16="http://schemas.microsoft.com/office/drawing/2014/main" id="{B7444682-DBEE-4483-8EF9-5DE82FB0D9CA}"/>
              </a:ext>
            </a:extLst>
          </p:cNvPr>
          <p:cNvCxnSpPr>
            <a:cxnSpLocks noChangeShapeType="1"/>
          </p:cNvCxnSpPr>
          <p:nvPr/>
        </p:nvCxnSpPr>
        <p:spPr bwMode="auto">
          <a:xfrm flipH="1" flipV="1">
            <a:off x="4800600" y="4779073"/>
            <a:ext cx="947225" cy="374606"/>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sp>
        <p:nvSpPr>
          <p:cNvPr id="18" name="TextBox 25">
            <a:extLst>
              <a:ext uri="{FF2B5EF4-FFF2-40B4-BE49-F238E27FC236}">
                <a16:creationId xmlns:a16="http://schemas.microsoft.com/office/drawing/2014/main" id="{3F9113A1-1178-4FF2-BA8A-46F6E29BD0B7}"/>
              </a:ext>
            </a:extLst>
          </p:cNvPr>
          <p:cNvSpPr>
            <a:spLocks noChangeArrowheads="1"/>
          </p:cNvSpPr>
          <p:nvPr/>
        </p:nvSpPr>
        <p:spPr bwMode="auto">
          <a:xfrm>
            <a:off x="429503" y="5709140"/>
            <a:ext cx="6674682" cy="338554"/>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dirty="0">
                <a:solidFill>
                  <a:srgbClr val="000000"/>
                </a:solidFill>
              </a:rPr>
              <a:t>Note :</a:t>
            </a:r>
            <a:r>
              <a:rPr lang="en-US" altLang="en-US" sz="1600" b="0" dirty="0">
                <a:solidFill>
                  <a:srgbClr val="000000"/>
                </a:solidFill>
              </a:rPr>
              <a:t>The Iterator is also declared with generics to avoid type casting.</a:t>
            </a:r>
            <a:endParaRPr lang="en-US" altLang="en-US" b="0" dirty="0">
              <a:solidFill>
                <a:srgbClr val="000000"/>
              </a:solidFill>
            </a:endParaRPr>
          </a:p>
        </p:txBody>
      </p:sp>
    </p:spTree>
    <p:extLst>
      <p:ext uri="{BB962C8B-B14F-4D97-AF65-F5344CB8AC3E}">
        <p14:creationId xmlns:p14="http://schemas.microsoft.com/office/powerpoint/2010/main" val="3798395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36-29CF-48D1-972F-DB4DCDF7D3A6}"/>
              </a:ext>
            </a:extLst>
          </p:cNvPr>
          <p:cNvSpPr>
            <a:spLocks noGrp="1"/>
          </p:cNvSpPr>
          <p:nvPr>
            <p:ph type="title"/>
          </p:nvPr>
        </p:nvSpPr>
        <p:spPr/>
        <p:txBody>
          <a:bodyPr/>
          <a:lstStyle/>
          <a:p>
            <a:r>
              <a:rPr lang="en-US" dirty="0" err="1"/>
              <a:t>ListIterator</a:t>
            </a:r>
            <a:endParaRPr lang="en-US" dirty="0"/>
          </a:p>
        </p:txBody>
      </p:sp>
      <p:sp>
        <p:nvSpPr>
          <p:cNvPr id="3" name="Content Placeholder 2">
            <a:extLst>
              <a:ext uri="{FF2B5EF4-FFF2-40B4-BE49-F238E27FC236}">
                <a16:creationId xmlns:a16="http://schemas.microsoft.com/office/drawing/2014/main" id="{AF0FA273-FA2D-4D29-94A5-CC3C248CE889}"/>
              </a:ext>
            </a:extLst>
          </p:cNvPr>
          <p:cNvSpPr>
            <a:spLocks noGrp="1"/>
          </p:cNvSpPr>
          <p:nvPr>
            <p:ph idx="1"/>
          </p:nvPr>
        </p:nvSpPr>
        <p:spPr/>
        <p:txBody>
          <a:bodyPr>
            <a:normAutofit/>
          </a:bodyPr>
          <a:lstStyle/>
          <a:p>
            <a:pPr>
              <a:lnSpc>
                <a:spcPct val="150000"/>
              </a:lnSpc>
              <a:spcBef>
                <a:spcPts val="1200"/>
              </a:spcBef>
              <a:buFont typeface="Wingdings" panose="05000000000000000000" pitchFamily="2" charset="2"/>
              <a:buChar char="§"/>
            </a:pPr>
            <a:r>
              <a:rPr lang="en-US" altLang="en-US" sz="1800" dirty="0"/>
              <a:t>An list iterator can </a:t>
            </a:r>
            <a:r>
              <a:rPr lang="en-US" altLang="en-US" sz="1800" dirty="0">
                <a:solidFill>
                  <a:srgbClr val="000000"/>
                </a:solidFill>
              </a:rPr>
              <a:t> be used by </a:t>
            </a:r>
            <a:r>
              <a:rPr lang="en-US" altLang="en-US" sz="1800" dirty="0"/>
              <a:t>programmer to traverse the list in either direction,</a:t>
            </a:r>
            <a:r>
              <a:rPr lang="en-US" altLang="en-US" sz="1800" dirty="0">
                <a:solidFill>
                  <a:srgbClr val="000000"/>
                </a:solidFill>
              </a:rPr>
              <a:t>  modify the list during iteration, and obtain the iterator's current position in the list.</a:t>
            </a:r>
          </a:p>
          <a:p>
            <a:pPr>
              <a:lnSpc>
                <a:spcPct val="150000"/>
              </a:lnSpc>
              <a:spcBef>
                <a:spcPts val="1200"/>
              </a:spcBef>
              <a:buFont typeface="Wingdings" panose="05000000000000000000" pitchFamily="2" charset="2"/>
              <a:buChar char="§"/>
            </a:pPr>
            <a:r>
              <a:rPr lang="en-US" altLang="en-US" sz="1800" dirty="0">
                <a:solidFill>
                  <a:srgbClr val="000000"/>
                </a:solidFill>
              </a:rPr>
              <a:t>A ListIterator has no current element; its cursor position always lies between the element that would be returned by a call to </a:t>
            </a:r>
            <a:r>
              <a:rPr lang="en-US" altLang="en-US" sz="1800" b="1" dirty="0">
                <a:solidFill>
                  <a:srgbClr val="000000"/>
                </a:solidFill>
              </a:rPr>
              <a:t>previous</a:t>
            </a:r>
            <a:r>
              <a:rPr lang="en-US" altLang="en-US" sz="1800" dirty="0">
                <a:solidFill>
                  <a:srgbClr val="000000"/>
                </a:solidFill>
              </a:rPr>
              <a:t>() and the element that would be returned by a call to </a:t>
            </a:r>
            <a:r>
              <a:rPr lang="en-US" altLang="en-US" sz="1800" b="1" dirty="0">
                <a:solidFill>
                  <a:srgbClr val="000000"/>
                </a:solidFill>
              </a:rPr>
              <a:t>next</a:t>
            </a:r>
            <a:r>
              <a:rPr lang="en-US" altLang="en-US" sz="1800" dirty="0">
                <a:solidFill>
                  <a:srgbClr val="000000"/>
                </a:solidFill>
              </a:rPr>
              <a:t>().</a:t>
            </a:r>
            <a:endParaRPr lang="en-US" altLang="en-US" sz="1800" dirty="0"/>
          </a:p>
          <a:p>
            <a:pPr marL="0" indent="0">
              <a:buNone/>
            </a:pPr>
            <a:endParaRPr lang="en-US" sz="1400" dirty="0"/>
          </a:p>
        </p:txBody>
      </p:sp>
    </p:spTree>
    <p:extLst>
      <p:ext uri="{BB962C8B-B14F-4D97-AF65-F5344CB8AC3E}">
        <p14:creationId xmlns:p14="http://schemas.microsoft.com/office/powerpoint/2010/main" val="3418080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466794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sz="2000" b="1" dirty="0"/>
              <a:t>Trainees to reflect the following topics before proceeding.</a:t>
            </a:r>
          </a:p>
          <a:p>
            <a:pPr>
              <a:buFont typeface="Wingdings" panose="05000000000000000000" pitchFamily="2" charset="2"/>
              <a:buChar char="§"/>
            </a:pPr>
            <a:r>
              <a:rPr lang="en-US" altLang="zh-CN" sz="2000" dirty="0">
                <a:sym typeface="Arial" panose="020B0604020202020204" pitchFamily="34" charset="0"/>
              </a:rPr>
              <a:t>  How to make a collection accept only Integer objects?</a:t>
            </a:r>
          </a:p>
          <a:p>
            <a:pPr>
              <a:buFont typeface="Wingdings" panose="05000000000000000000" pitchFamily="2" charset="2"/>
              <a:buChar char="§"/>
            </a:pPr>
            <a:r>
              <a:rPr lang="en-US" altLang="zh-CN" sz="2000" dirty="0">
                <a:sym typeface="Arial" panose="020B0604020202020204" pitchFamily="34" charset="0"/>
              </a:rPr>
              <a:t>  What are all the methods available to iterate through a Set?</a:t>
            </a:r>
          </a:p>
          <a:p>
            <a:pPr>
              <a:buFont typeface="Wingdings" panose="05000000000000000000" pitchFamily="2" charset="2"/>
              <a:buChar char="§"/>
            </a:pPr>
            <a:r>
              <a:rPr lang="en-US" altLang="zh-CN" sz="2000" dirty="0">
                <a:sym typeface="Arial" panose="020B0604020202020204" pitchFamily="34" charset="0"/>
              </a:rPr>
              <a:t>  Can a ListIterator be used with a Set?</a:t>
            </a:r>
          </a:p>
          <a:p>
            <a:pPr>
              <a:buFont typeface="Wingdings" panose="05000000000000000000" pitchFamily="2" charset="2"/>
              <a:buChar char="§"/>
            </a:pPr>
            <a:r>
              <a:rPr lang="en-US" altLang="zh-CN" sz="2000" dirty="0">
                <a:sym typeface="Arial" panose="020B0604020202020204" pitchFamily="34" charset="0"/>
              </a:rPr>
              <a:t>  Which iterator can be used to add elements to a list in between the iteration process?</a:t>
            </a:r>
          </a:p>
          <a:p>
            <a:pPr>
              <a:buFont typeface="Wingdings" panose="05000000000000000000" pitchFamily="2" charset="2"/>
              <a:buChar char="§"/>
            </a:pPr>
            <a:r>
              <a:rPr lang="en-US" altLang="zh-CN" sz="2000" dirty="0">
                <a:sym typeface="Arial" panose="020B0604020202020204" pitchFamily="34" charset="0"/>
              </a:rPr>
              <a:t>  What may be the reason that for loop is not used to iterate through set?</a:t>
            </a:r>
          </a:p>
          <a:p>
            <a:pPr>
              <a:spcBef>
                <a:spcPts val="800"/>
              </a:spcBef>
              <a:buFont typeface="Wingdings" panose="05000000000000000000" pitchFamily="2" charset="2"/>
              <a:buChar char="§"/>
            </a:pPr>
            <a:endParaRPr lang="en-US" altLang="zh-CN" dirty="0"/>
          </a:p>
        </p:txBody>
      </p:sp>
    </p:spTree>
    <p:extLst>
      <p:ext uri="{BB962C8B-B14F-4D97-AF65-F5344CB8AC3E}">
        <p14:creationId xmlns:p14="http://schemas.microsoft.com/office/powerpoint/2010/main" val="1502090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8A14-4BBD-4E65-A207-33E1A0483320}"/>
              </a:ext>
            </a:extLst>
          </p:cNvPr>
          <p:cNvSpPr>
            <a:spLocks noGrp="1"/>
          </p:cNvSpPr>
          <p:nvPr>
            <p:ph type="title"/>
          </p:nvPr>
        </p:nvSpPr>
        <p:spPr/>
        <p:txBody>
          <a:bodyPr/>
          <a:lstStyle/>
          <a:p>
            <a:r>
              <a:rPr lang="en-US" dirty="0"/>
              <a:t>Maps</a:t>
            </a:r>
          </a:p>
        </p:txBody>
      </p:sp>
      <p:sp>
        <p:nvSpPr>
          <p:cNvPr id="3" name="Content Placeholder 2">
            <a:extLst>
              <a:ext uri="{FF2B5EF4-FFF2-40B4-BE49-F238E27FC236}">
                <a16:creationId xmlns:a16="http://schemas.microsoft.com/office/drawing/2014/main" id="{F9674692-2CF3-4B74-938F-80533302D7D2}"/>
              </a:ext>
            </a:extLst>
          </p:cNvPr>
          <p:cNvSpPr>
            <a:spLocks noGrp="1"/>
          </p:cNvSpPr>
          <p:nvPr>
            <p:ph idx="1"/>
          </p:nvPr>
        </p:nvSpPr>
        <p:spPr/>
        <p:txBody>
          <a:bodyPr>
            <a:normAutofit/>
          </a:bodyPr>
          <a:lstStyle/>
          <a:p>
            <a:pPr>
              <a:lnSpc>
                <a:spcPct val="100000"/>
              </a:lnSpc>
              <a:spcBef>
                <a:spcPts val="800"/>
              </a:spcBef>
              <a:buFont typeface="Wingdings" panose="05000000000000000000" pitchFamily="2" charset="2"/>
              <a:buChar char="§"/>
            </a:pPr>
            <a:r>
              <a:rPr lang="en-US" altLang="en-US" sz="1800" dirty="0">
                <a:solidFill>
                  <a:srgbClr val="000000"/>
                </a:solidFill>
              </a:rPr>
              <a:t>Map stores Elements as key – value pairs.</a:t>
            </a:r>
          </a:p>
          <a:p>
            <a:pPr>
              <a:lnSpc>
                <a:spcPct val="100000"/>
              </a:lnSpc>
              <a:spcBef>
                <a:spcPts val="800"/>
              </a:spcBef>
              <a:buFont typeface="Wingdings" panose="05000000000000000000" pitchFamily="2" charset="2"/>
              <a:buChar char="§"/>
            </a:pPr>
            <a:r>
              <a:rPr lang="en-US" altLang="en-US" sz="1800" dirty="0">
                <a:solidFill>
                  <a:srgbClr val="000000"/>
                </a:solidFill>
              </a:rPr>
              <a:t>Each key maps to one value stored in the map.</a:t>
            </a:r>
          </a:p>
          <a:p>
            <a:pPr>
              <a:lnSpc>
                <a:spcPct val="100000"/>
              </a:lnSpc>
              <a:spcBef>
                <a:spcPts val="800"/>
              </a:spcBef>
              <a:buFont typeface="Wingdings" panose="05000000000000000000" pitchFamily="2" charset="2"/>
              <a:buChar char="§"/>
            </a:pPr>
            <a:r>
              <a:rPr lang="en-US" altLang="en-US" sz="1800" dirty="0">
                <a:solidFill>
                  <a:srgbClr val="000000"/>
                </a:solidFill>
              </a:rPr>
              <a:t>The values can be accessed by passing the key.</a:t>
            </a:r>
          </a:p>
          <a:p>
            <a:pPr>
              <a:lnSpc>
                <a:spcPct val="100000"/>
              </a:lnSpc>
              <a:spcBef>
                <a:spcPts val="800"/>
              </a:spcBef>
              <a:buFont typeface="Wingdings" panose="05000000000000000000" pitchFamily="2" charset="2"/>
              <a:buChar char="§"/>
            </a:pPr>
            <a:r>
              <a:rPr lang="en-US" altLang="en-US" sz="1800" dirty="0">
                <a:solidFill>
                  <a:srgbClr val="000000"/>
                </a:solidFill>
              </a:rPr>
              <a:t>The key should be unique  used to identify the value.</a:t>
            </a:r>
          </a:p>
          <a:p>
            <a:pPr>
              <a:lnSpc>
                <a:spcPct val="100000"/>
              </a:lnSpc>
              <a:spcBef>
                <a:spcPts val="800"/>
              </a:spcBef>
              <a:buFont typeface="Wingdings" panose="05000000000000000000" pitchFamily="2" charset="2"/>
              <a:buChar char="§"/>
            </a:pPr>
            <a:r>
              <a:rPr lang="en-US" altLang="en-US" sz="1800" dirty="0">
                <a:solidFill>
                  <a:srgbClr val="000000"/>
                </a:solidFill>
              </a:rPr>
              <a:t>The key and value can only be objects.</a:t>
            </a:r>
            <a:endParaRPr lang="en-US" altLang="en-US" sz="1800" dirty="0"/>
          </a:p>
        </p:txBody>
      </p:sp>
      <p:graphicFrame>
        <p:nvGraphicFramePr>
          <p:cNvPr id="4" name="Table 6">
            <a:extLst>
              <a:ext uri="{FF2B5EF4-FFF2-40B4-BE49-F238E27FC236}">
                <a16:creationId xmlns:a16="http://schemas.microsoft.com/office/drawing/2014/main" id="{2FA5726C-6BED-4BD9-945C-C6E9D3921239}"/>
              </a:ext>
            </a:extLst>
          </p:cNvPr>
          <p:cNvGraphicFramePr>
            <a:graphicFrameLocks noGrp="1"/>
          </p:cNvGraphicFramePr>
          <p:nvPr>
            <p:extLst>
              <p:ext uri="{D42A27DB-BD31-4B8C-83A1-F6EECF244321}">
                <p14:modId xmlns:p14="http://schemas.microsoft.com/office/powerpoint/2010/main" val="3558282986"/>
              </p:ext>
            </p:extLst>
          </p:nvPr>
        </p:nvGraphicFramePr>
        <p:xfrm>
          <a:off x="1449975" y="3587260"/>
          <a:ext cx="4542862" cy="2363370"/>
        </p:xfrm>
        <a:graphic>
          <a:graphicData uri="http://schemas.openxmlformats.org/drawingml/2006/table">
            <a:tbl>
              <a:tblPr/>
              <a:tblGrid>
                <a:gridCol w="1658985">
                  <a:extLst>
                    <a:ext uri="{9D8B030D-6E8A-4147-A177-3AD203B41FA5}">
                      <a16:colId xmlns:a16="http://schemas.microsoft.com/office/drawing/2014/main" val="979969012"/>
                    </a:ext>
                  </a:extLst>
                </a:gridCol>
                <a:gridCol w="2883877">
                  <a:extLst>
                    <a:ext uri="{9D8B030D-6E8A-4147-A177-3AD203B41FA5}">
                      <a16:colId xmlns:a16="http://schemas.microsoft.com/office/drawing/2014/main" val="2683867058"/>
                    </a:ext>
                  </a:extLst>
                </a:gridCol>
              </a:tblGrid>
              <a:tr h="393895">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Key</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Value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453061607"/>
                  </a:ext>
                </a:extLst>
              </a:tr>
              <a:tr h="393895">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Grapes</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2428539116"/>
                  </a:ext>
                </a:extLst>
              </a:tr>
              <a:tr h="393895">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Pineapple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3073406409"/>
                  </a:ext>
                </a:extLst>
              </a:tr>
              <a:tr h="393895">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Banana</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3569259240"/>
                  </a:ext>
                </a:extLst>
              </a:tr>
              <a:tr h="393895">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Apple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2959010610"/>
                  </a:ext>
                </a:extLst>
              </a:tr>
              <a:tr h="393895">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Orange</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3431208562"/>
                  </a:ext>
                </a:extLst>
              </a:tr>
            </a:tbl>
          </a:graphicData>
        </a:graphic>
      </p:graphicFrame>
    </p:spTree>
    <p:extLst>
      <p:ext uri="{BB962C8B-B14F-4D97-AF65-F5344CB8AC3E}">
        <p14:creationId xmlns:p14="http://schemas.microsoft.com/office/powerpoint/2010/main" val="22949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Map Interfaces</a:t>
            </a:r>
          </a:p>
        </p:txBody>
      </p:sp>
      <p:sp>
        <p:nvSpPr>
          <p:cNvPr id="4" name="Rounded Rectangle 5">
            <a:extLst>
              <a:ext uri="{FF2B5EF4-FFF2-40B4-BE49-F238E27FC236}">
                <a16:creationId xmlns:a16="http://schemas.microsoft.com/office/drawing/2014/main" id="{4BF6EA92-95B0-430D-83DE-012DEBA5085A}"/>
              </a:ext>
            </a:extLst>
          </p:cNvPr>
          <p:cNvSpPr>
            <a:spLocks/>
          </p:cNvSpPr>
          <p:nvPr/>
        </p:nvSpPr>
        <p:spPr bwMode="auto">
          <a:xfrm>
            <a:off x="3567332" y="1860550"/>
            <a:ext cx="1219200" cy="273050"/>
          </a:xfrm>
          <a:prstGeom prst="roundRect">
            <a:avLst>
              <a:gd name="adj" fmla="val 16667"/>
            </a:avLst>
          </a:prstGeom>
          <a:solidFill>
            <a:srgbClr val="93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r>
              <a:rPr lang="en-US" altLang="en-US" sz="1400">
                <a:solidFill>
                  <a:srgbClr val="000000"/>
                </a:solidFill>
              </a:rPr>
              <a:t>Map</a:t>
            </a:r>
            <a:endParaRPr lang="en-US" altLang="en-US" sz="1400" b="0" i="1"/>
          </a:p>
        </p:txBody>
      </p:sp>
      <p:sp>
        <p:nvSpPr>
          <p:cNvPr id="5" name="Rounded Rectangle 6">
            <a:extLst>
              <a:ext uri="{FF2B5EF4-FFF2-40B4-BE49-F238E27FC236}">
                <a16:creationId xmlns:a16="http://schemas.microsoft.com/office/drawing/2014/main" id="{DCD3C98C-6EFF-464B-9803-D4211AAAF07C}"/>
              </a:ext>
            </a:extLst>
          </p:cNvPr>
          <p:cNvSpPr>
            <a:spLocks/>
          </p:cNvSpPr>
          <p:nvPr/>
        </p:nvSpPr>
        <p:spPr bwMode="auto">
          <a:xfrm>
            <a:off x="1371600" y="2851150"/>
            <a:ext cx="1219200" cy="273050"/>
          </a:xfrm>
          <a:prstGeom prst="roundRect">
            <a:avLst>
              <a:gd name="adj" fmla="val 16667"/>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r>
              <a:rPr lang="en-US" altLang="en-US" sz="1400" b="0" dirty="0"/>
              <a:t>HashMap</a:t>
            </a:r>
            <a:endParaRPr lang="en-US" altLang="en-US" dirty="0"/>
          </a:p>
        </p:txBody>
      </p:sp>
      <p:sp>
        <p:nvSpPr>
          <p:cNvPr id="6" name="Rounded Rectangle 7">
            <a:extLst>
              <a:ext uri="{FF2B5EF4-FFF2-40B4-BE49-F238E27FC236}">
                <a16:creationId xmlns:a16="http://schemas.microsoft.com/office/drawing/2014/main" id="{6A5F1387-2C6B-4461-8D3A-7BB89A200C39}"/>
              </a:ext>
            </a:extLst>
          </p:cNvPr>
          <p:cNvSpPr>
            <a:spLocks/>
          </p:cNvSpPr>
          <p:nvPr/>
        </p:nvSpPr>
        <p:spPr bwMode="auto">
          <a:xfrm>
            <a:off x="3581400" y="2851150"/>
            <a:ext cx="1219200" cy="273050"/>
          </a:xfrm>
          <a:prstGeom prst="roundRect">
            <a:avLst>
              <a:gd name="adj" fmla="val 16667"/>
            </a:avLst>
          </a:prstGeom>
          <a:solidFill>
            <a:srgbClr val="FF7C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r>
              <a:rPr lang="en-US" altLang="en-US" sz="1400" b="0" dirty="0"/>
              <a:t>HashTable</a:t>
            </a:r>
            <a:endParaRPr lang="en-US" altLang="en-US" dirty="0"/>
          </a:p>
        </p:txBody>
      </p:sp>
      <p:cxnSp>
        <p:nvCxnSpPr>
          <p:cNvPr id="7" name="Shape 14">
            <a:extLst>
              <a:ext uri="{FF2B5EF4-FFF2-40B4-BE49-F238E27FC236}">
                <a16:creationId xmlns:a16="http://schemas.microsoft.com/office/drawing/2014/main" id="{5B2BC014-F849-4682-BDE6-0C4903833B1C}"/>
              </a:ext>
            </a:extLst>
          </p:cNvPr>
          <p:cNvCxnSpPr>
            <a:cxnSpLocks noChangeShapeType="1"/>
            <a:stCxn id="4" idx="2"/>
            <a:endCxn id="5" idx="0"/>
          </p:cNvCxnSpPr>
          <p:nvPr/>
        </p:nvCxnSpPr>
        <p:spPr bwMode="auto">
          <a:xfrm rot="5400000">
            <a:off x="2720291" y="1394509"/>
            <a:ext cx="717550" cy="2195732"/>
          </a:xfrm>
          <a:prstGeom prst="bentConnector3">
            <a:avLst>
              <a:gd name="adj1" fmla="val 5196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9" name="Rounded Rectangle 10">
            <a:extLst>
              <a:ext uri="{FF2B5EF4-FFF2-40B4-BE49-F238E27FC236}">
                <a16:creationId xmlns:a16="http://schemas.microsoft.com/office/drawing/2014/main" id="{1D5B1666-2BB0-4D8F-8E4A-A9AD2A417617}"/>
              </a:ext>
            </a:extLst>
          </p:cNvPr>
          <p:cNvSpPr>
            <a:spLocks/>
          </p:cNvSpPr>
          <p:nvPr/>
        </p:nvSpPr>
        <p:spPr bwMode="auto">
          <a:xfrm>
            <a:off x="6486378" y="3124200"/>
            <a:ext cx="1219200" cy="273050"/>
          </a:xfrm>
          <a:prstGeom prst="roundRect">
            <a:avLst>
              <a:gd name="adj" fmla="val 16667"/>
            </a:avLst>
          </a:prstGeom>
          <a:gradFill rotWithShape="1">
            <a:gsLst>
              <a:gs pos="0">
                <a:srgbClr val="C8B3E9"/>
              </a:gs>
              <a:gs pos="34999">
                <a:srgbClr val="D9CAEE"/>
              </a:gs>
              <a:gs pos="100000">
                <a:srgbClr val="EFE8FA"/>
              </a:gs>
            </a:gsLst>
            <a:lin ang="16200000" scaled="1"/>
          </a:gradFill>
          <a:ln w="9525">
            <a:solidFill>
              <a:srgbClr val="8064A2"/>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r>
              <a:rPr lang="en-US" altLang="en-US" sz="1400" b="0" dirty="0"/>
              <a:t>TreeMap</a:t>
            </a:r>
            <a:endParaRPr lang="en-US" altLang="en-US" dirty="0"/>
          </a:p>
        </p:txBody>
      </p:sp>
      <p:cxnSp>
        <p:nvCxnSpPr>
          <p:cNvPr id="10" name="Shape 17">
            <a:extLst>
              <a:ext uri="{FF2B5EF4-FFF2-40B4-BE49-F238E27FC236}">
                <a16:creationId xmlns:a16="http://schemas.microsoft.com/office/drawing/2014/main" id="{16DCF69A-536A-4B2C-B89A-F8C0CCEB06EB}"/>
              </a:ext>
            </a:extLst>
          </p:cNvPr>
          <p:cNvCxnSpPr>
            <a:cxnSpLocks noChangeShapeType="1"/>
            <a:endCxn id="27" idx="0"/>
          </p:cNvCxnSpPr>
          <p:nvPr/>
        </p:nvCxnSpPr>
        <p:spPr bwMode="auto">
          <a:xfrm>
            <a:off x="4191000" y="2498725"/>
            <a:ext cx="2904978" cy="195212"/>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1" name="Line Callout 1 12">
            <a:extLst>
              <a:ext uri="{FF2B5EF4-FFF2-40B4-BE49-F238E27FC236}">
                <a16:creationId xmlns:a16="http://schemas.microsoft.com/office/drawing/2014/main" id="{A93715A8-0499-490B-AE86-48EBBC43CB4F}"/>
              </a:ext>
            </a:extLst>
          </p:cNvPr>
          <p:cNvSpPr>
            <a:spLocks/>
          </p:cNvSpPr>
          <p:nvPr/>
        </p:nvSpPr>
        <p:spPr bwMode="auto">
          <a:xfrm>
            <a:off x="6629400" y="1631950"/>
            <a:ext cx="1905000" cy="731838"/>
          </a:xfrm>
          <a:prstGeom prst="borderCallout1">
            <a:avLst>
              <a:gd name="adj1" fmla="val 16003"/>
              <a:gd name="adj2" fmla="val -88"/>
              <a:gd name="adj3" fmla="val 49326"/>
              <a:gd name="adj4" fmla="val -94812"/>
            </a:avLst>
          </a:prstGeom>
          <a:gradFill rotWithShape="1">
            <a:gsLst>
              <a:gs pos="0">
                <a:srgbClr val="A3C2FF"/>
              </a:gs>
              <a:gs pos="34999">
                <a:srgbClr val="BDD5FF"/>
              </a:gs>
              <a:gs pos="100000">
                <a:srgbClr val="E5EEFF"/>
              </a:gs>
            </a:gsLst>
            <a:lin ang="16200000" scaled="1"/>
          </a:gradFill>
          <a:ln w="9525">
            <a:solidFill>
              <a:schemeClr val="accent1"/>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400" b="0" dirty="0">
                <a:solidFill>
                  <a:srgbClr val="000000"/>
                </a:solidFill>
              </a:rPr>
              <a:t>A  Map is an object that maps keys to values</a:t>
            </a:r>
            <a:endParaRPr lang="en-US" altLang="en-US" sz="1400" b="0" i="1" dirty="0"/>
          </a:p>
        </p:txBody>
      </p:sp>
      <p:sp>
        <p:nvSpPr>
          <p:cNvPr id="12" name="Line Callout 1 13">
            <a:extLst>
              <a:ext uri="{FF2B5EF4-FFF2-40B4-BE49-F238E27FC236}">
                <a16:creationId xmlns:a16="http://schemas.microsoft.com/office/drawing/2014/main" id="{99F3CB0A-7D21-4DCC-9F02-24DD30052C24}"/>
              </a:ext>
            </a:extLst>
          </p:cNvPr>
          <p:cNvSpPr>
            <a:spLocks/>
          </p:cNvSpPr>
          <p:nvPr/>
        </p:nvSpPr>
        <p:spPr bwMode="auto">
          <a:xfrm>
            <a:off x="990600" y="3603626"/>
            <a:ext cx="1981200" cy="806450"/>
          </a:xfrm>
          <a:prstGeom prst="borderCallout1">
            <a:avLst>
              <a:gd name="adj1" fmla="val -3287"/>
              <a:gd name="adj2" fmla="val 49463"/>
              <a:gd name="adj3" fmla="val -57660"/>
              <a:gd name="adj4" fmla="val 57638"/>
            </a:avLst>
          </a:prstGeom>
          <a:solidFill>
            <a:srgbClr val="92D050"/>
          </a:solidFill>
          <a:ln w="9525">
            <a:solidFill>
              <a:srgbClr val="00B050"/>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buFont typeface="Arial" panose="020B0604020202020204" pitchFamily="34" charset="0"/>
              <a:buChar char="•"/>
            </a:pPr>
            <a:r>
              <a:rPr lang="en-US" altLang="en-US" sz="1400" b="0">
                <a:solidFill>
                  <a:srgbClr val="000000"/>
                </a:solidFill>
              </a:rPr>
              <a:t>  Can contain null values.</a:t>
            </a:r>
          </a:p>
          <a:p>
            <a:pPr>
              <a:buFont typeface="Arial" panose="020B0604020202020204" pitchFamily="34" charset="0"/>
              <a:buChar char="•"/>
            </a:pPr>
            <a:r>
              <a:rPr lang="en-US" altLang="en-US" sz="1400" b="0" i="1"/>
              <a:t> Not Thread Safe</a:t>
            </a:r>
            <a:endParaRPr lang="en-US" altLang="en-US"/>
          </a:p>
        </p:txBody>
      </p:sp>
      <p:sp>
        <p:nvSpPr>
          <p:cNvPr id="13" name="Line Callout 1 14">
            <a:extLst>
              <a:ext uri="{FF2B5EF4-FFF2-40B4-BE49-F238E27FC236}">
                <a16:creationId xmlns:a16="http://schemas.microsoft.com/office/drawing/2014/main" id="{3E08FAA0-084C-4CC4-ADC3-EAD6874BA4DF}"/>
              </a:ext>
            </a:extLst>
          </p:cNvPr>
          <p:cNvSpPr>
            <a:spLocks/>
          </p:cNvSpPr>
          <p:nvPr/>
        </p:nvSpPr>
        <p:spPr bwMode="auto">
          <a:xfrm>
            <a:off x="3276600" y="3664346"/>
            <a:ext cx="2209800" cy="731838"/>
          </a:xfrm>
          <a:prstGeom prst="borderCallout1">
            <a:avLst>
              <a:gd name="adj1" fmla="val -3287"/>
              <a:gd name="adj2" fmla="val 49463"/>
              <a:gd name="adj3" fmla="val -71355"/>
              <a:gd name="adj4" fmla="val 41687"/>
            </a:avLst>
          </a:prstGeom>
          <a:solidFill>
            <a:srgbClr val="FF7C80"/>
          </a:solidFill>
          <a:ln w="9525">
            <a:solidFill>
              <a:srgbClr val="C00000"/>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buFont typeface="Arial" panose="020B0604020202020204" pitchFamily="34" charset="0"/>
              <a:buChar char="•"/>
            </a:pPr>
            <a:r>
              <a:rPr lang="en-US" altLang="en-US" sz="1400" b="0">
                <a:solidFill>
                  <a:srgbClr val="000000"/>
                </a:solidFill>
              </a:rPr>
              <a:t>  Cannot  contain null values.</a:t>
            </a:r>
          </a:p>
          <a:p>
            <a:pPr>
              <a:buFont typeface="Arial" panose="020B0604020202020204" pitchFamily="34" charset="0"/>
              <a:buChar char="•"/>
            </a:pPr>
            <a:r>
              <a:rPr lang="en-US" altLang="en-US" sz="1400" b="0" i="1"/>
              <a:t> This is Thread Safe</a:t>
            </a:r>
            <a:endParaRPr lang="en-US" altLang="en-US"/>
          </a:p>
        </p:txBody>
      </p:sp>
      <p:sp>
        <p:nvSpPr>
          <p:cNvPr id="14" name="Line Callout 1 15">
            <a:extLst>
              <a:ext uri="{FF2B5EF4-FFF2-40B4-BE49-F238E27FC236}">
                <a16:creationId xmlns:a16="http://schemas.microsoft.com/office/drawing/2014/main" id="{D39F8106-5DAC-40F7-B316-E52753FD3967}"/>
              </a:ext>
            </a:extLst>
          </p:cNvPr>
          <p:cNvSpPr>
            <a:spLocks/>
          </p:cNvSpPr>
          <p:nvPr/>
        </p:nvSpPr>
        <p:spPr bwMode="auto">
          <a:xfrm>
            <a:off x="5726723" y="3664346"/>
            <a:ext cx="2209800" cy="731838"/>
          </a:xfrm>
          <a:prstGeom prst="borderCallout1">
            <a:avLst>
              <a:gd name="adj1" fmla="val -1364"/>
              <a:gd name="adj2" fmla="val 69835"/>
              <a:gd name="adj3" fmla="val -34318"/>
              <a:gd name="adj4" fmla="val 63279"/>
            </a:avLst>
          </a:prstGeom>
          <a:gradFill rotWithShape="1">
            <a:gsLst>
              <a:gs pos="0">
                <a:srgbClr val="C8B3E9"/>
              </a:gs>
              <a:gs pos="34999">
                <a:srgbClr val="D9CAEE"/>
              </a:gs>
              <a:gs pos="100000">
                <a:srgbClr val="EFE8FA"/>
              </a:gs>
            </a:gsLst>
            <a:lin ang="16200000" scaled="1"/>
          </a:gradFill>
          <a:ln w="9525">
            <a:solidFill>
              <a:srgbClr val="8064A2"/>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buFont typeface="Arial" panose="020B0604020202020204" pitchFamily="34" charset="0"/>
              <a:buChar char="•"/>
            </a:pPr>
            <a:r>
              <a:rPr lang="en-US" altLang="en-US" sz="1400" b="0">
                <a:solidFill>
                  <a:srgbClr val="000000"/>
                </a:solidFill>
              </a:rPr>
              <a:t> Stores in sorted order according to the key</a:t>
            </a:r>
          </a:p>
          <a:p>
            <a:pPr>
              <a:buFont typeface="Arial" panose="020B0604020202020204" pitchFamily="34" charset="0"/>
              <a:buChar char="•"/>
            </a:pPr>
            <a:r>
              <a:rPr lang="en-US" altLang="en-US" sz="1400" b="0" i="1"/>
              <a:t> Not Thread safe.</a:t>
            </a:r>
            <a:endParaRPr lang="en-US" altLang="en-US"/>
          </a:p>
        </p:txBody>
      </p:sp>
      <p:graphicFrame>
        <p:nvGraphicFramePr>
          <p:cNvPr id="15" name="Table 16">
            <a:extLst>
              <a:ext uri="{FF2B5EF4-FFF2-40B4-BE49-F238E27FC236}">
                <a16:creationId xmlns:a16="http://schemas.microsoft.com/office/drawing/2014/main" id="{A5947E26-B9C8-4561-BFD2-A6BC4B17FB1D}"/>
              </a:ext>
            </a:extLst>
          </p:cNvPr>
          <p:cNvGraphicFramePr>
            <a:graphicFrameLocks noGrp="1"/>
          </p:cNvGraphicFramePr>
          <p:nvPr>
            <p:extLst>
              <p:ext uri="{D42A27DB-BD31-4B8C-83A1-F6EECF244321}">
                <p14:modId xmlns:p14="http://schemas.microsoft.com/office/powerpoint/2010/main" val="1368310352"/>
              </p:ext>
            </p:extLst>
          </p:nvPr>
        </p:nvGraphicFramePr>
        <p:xfrm>
          <a:off x="990600" y="4633120"/>
          <a:ext cx="1981200" cy="1828800"/>
        </p:xfrm>
        <a:graphic>
          <a:graphicData uri="http://schemas.openxmlformats.org/drawingml/2006/table">
            <a:tbl>
              <a:tblPr/>
              <a:tblGrid>
                <a:gridCol w="990600">
                  <a:extLst>
                    <a:ext uri="{9D8B030D-6E8A-4147-A177-3AD203B41FA5}">
                      <a16:colId xmlns:a16="http://schemas.microsoft.com/office/drawing/2014/main" val="3471353557"/>
                    </a:ext>
                  </a:extLst>
                </a:gridCol>
                <a:gridCol w="990600">
                  <a:extLst>
                    <a:ext uri="{9D8B030D-6E8A-4147-A177-3AD203B41FA5}">
                      <a16:colId xmlns:a16="http://schemas.microsoft.com/office/drawing/2014/main" val="2787059345"/>
                    </a:ext>
                  </a:extLst>
                </a:gridCol>
              </a:tblGrid>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Key</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Value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2618515160"/>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C</a:t>
                      </a:r>
                      <a:endParaRPr kumimoji="0" lang="en-US" altLang="zh-CN" sz="1200" b="0"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Cat</a:t>
                      </a:r>
                      <a:endParaRPr kumimoji="0" lang="en-US" altLang="zh-CN" sz="1200" b="0"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1787709722"/>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D</a:t>
                      </a:r>
                      <a:endParaRPr kumimoji="0" lang="en-US" altLang="zh-CN" sz="1200" b="0"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Dog</a:t>
                      </a:r>
                      <a:endParaRPr kumimoji="0" lang="en-US" altLang="zh-CN" sz="1200" b="0"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3050208244"/>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B</a:t>
                      </a:r>
                      <a:endParaRPr kumimoji="0" lang="en-US" altLang="zh-CN" sz="1200" b="0"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0000"/>
                          </a:solidFill>
                          <a:effectLst/>
                          <a:latin typeface="Calibri" panose="020F0502020204030204" pitchFamily="34" charset="0"/>
                          <a:ea typeface="SimSun" panose="02010600030101010101" pitchFamily="2" charset="-122"/>
                          <a:sym typeface="Calibri" panose="020F0502020204030204" pitchFamily="34" charset="0"/>
                        </a:rPr>
                        <a:t>Null</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548854098"/>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A</a:t>
                      </a:r>
                      <a:endParaRPr kumimoji="0" lang="en-US" altLang="zh-CN" sz="1200" b="0"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0000"/>
                          </a:solidFill>
                          <a:effectLst/>
                          <a:latin typeface="Calibri" panose="020F0502020204030204" pitchFamily="34" charset="0"/>
                          <a:ea typeface="SimSun" panose="02010600030101010101" pitchFamily="2" charset="-122"/>
                          <a:sym typeface="Calibri" panose="020F0502020204030204" pitchFamily="34" charset="0"/>
                        </a:rPr>
                        <a:t>Null</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43288445"/>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E</a:t>
                      </a:r>
                      <a:endParaRPr kumimoji="0" lang="en-US" altLang="zh-CN" sz="1200" b="0"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Bird</a:t>
                      </a:r>
                      <a:endParaRPr kumimoji="0" lang="en-US" altLang="zh-CN" sz="1200" b="0"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608125530"/>
                  </a:ext>
                </a:extLst>
              </a:tr>
            </a:tbl>
          </a:graphicData>
        </a:graphic>
      </p:graphicFrame>
      <p:graphicFrame>
        <p:nvGraphicFramePr>
          <p:cNvPr id="16" name="Table 17">
            <a:extLst>
              <a:ext uri="{FF2B5EF4-FFF2-40B4-BE49-F238E27FC236}">
                <a16:creationId xmlns:a16="http://schemas.microsoft.com/office/drawing/2014/main" id="{6DDE8D7C-B30C-4579-900C-A9FAAC656D73}"/>
              </a:ext>
            </a:extLst>
          </p:cNvPr>
          <p:cNvGraphicFramePr>
            <a:graphicFrameLocks noGrp="1"/>
          </p:cNvGraphicFramePr>
          <p:nvPr>
            <p:extLst>
              <p:ext uri="{D42A27DB-BD31-4B8C-83A1-F6EECF244321}">
                <p14:modId xmlns:p14="http://schemas.microsoft.com/office/powerpoint/2010/main" val="797630831"/>
              </p:ext>
            </p:extLst>
          </p:nvPr>
        </p:nvGraphicFramePr>
        <p:xfrm>
          <a:off x="3276600" y="4648200"/>
          <a:ext cx="2209800" cy="1828800"/>
        </p:xfrm>
        <a:graphic>
          <a:graphicData uri="http://schemas.openxmlformats.org/drawingml/2006/table">
            <a:tbl>
              <a:tblPr/>
              <a:tblGrid>
                <a:gridCol w="1104900">
                  <a:extLst>
                    <a:ext uri="{9D8B030D-6E8A-4147-A177-3AD203B41FA5}">
                      <a16:colId xmlns:a16="http://schemas.microsoft.com/office/drawing/2014/main" val="1438421313"/>
                    </a:ext>
                  </a:extLst>
                </a:gridCol>
                <a:gridCol w="1104900">
                  <a:extLst>
                    <a:ext uri="{9D8B030D-6E8A-4147-A177-3AD203B41FA5}">
                      <a16:colId xmlns:a16="http://schemas.microsoft.com/office/drawing/2014/main" val="595131844"/>
                    </a:ext>
                  </a:extLst>
                </a:gridCol>
              </a:tblGrid>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Key</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Value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589311937"/>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C</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Cat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2633586107"/>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D</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Dog</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2275339632"/>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B</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pigeon</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2428857556"/>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A</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cow</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330376835"/>
                  </a:ext>
                </a:extLst>
              </a:tr>
              <a:tr h="3048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rPr>
                        <a:t>Bird</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1729467207"/>
                  </a:ext>
                </a:extLst>
              </a:tr>
            </a:tbl>
          </a:graphicData>
        </a:graphic>
      </p:graphicFrame>
      <p:graphicFrame>
        <p:nvGraphicFramePr>
          <p:cNvPr id="17" name="Table 18">
            <a:extLst>
              <a:ext uri="{FF2B5EF4-FFF2-40B4-BE49-F238E27FC236}">
                <a16:creationId xmlns:a16="http://schemas.microsoft.com/office/drawing/2014/main" id="{5F8C5F6E-9DF7-4CA7-BA8D-FA799FC46B9C}"/>
              </a:ext>
            </a:extLst>
          </p:cNvPr>
          <p:cNvGraphicFramePr>
            <a:graphicFrameLocks noGrp="1"/>
          </p:cNvGraphicFramePr>
          <p:nvPr>
            <p:extLst>
              <p:ext uri="{D42A27DB-BD31-4B8C-83A1-F6EECF244321}">
                <p14:modId xmlns:p14="http://schemas.microsoft.com/office/powerpoint/2010/main" val="2447922392"/>
              </p:ext>
            </p:extLst>
          </p:nvPr>
        </p:nvGraphicFramePr>
        <p:xfrm>
          <a:off x="5724378" y="4663280"/>
          <a:ext cx="2209800" cy="1798640"/>
        </p:xfrm>
        <a:graphic>
          <a:graphicData uri="http://schemas.openxmlformats.org/drawingml/2006/table">
            <a:tbl>
              <a:tblPr/>
              <a:tblGrid>
                <a:gridCol w="1104900">
                  <a:extLst>
                    <a:ext uri="{9D8B030D-6E8A-4147-A177-3AD203B41FA5}">
                      <a16:colId xmlns:a16="http://schemas.microsoft.com/office/drawing/2014/main" val="3810475471"/>
                    </a:ext>
                  </a:extLst>
                </a:gridCol>
                <a:gridCol w="1104900">
                  <a:extLst>
                    <a:ext uri="{9D8B030D-6E8A-4147-A177-3AD203B41FA5}">
                      <a16:colId xmlns:a16="http://schemas.microsoft.com/office/drawing/2014/main" val="3966372742"/>
                    </a:ext>
                  </a:extLst>
                </a:gridCol>
              </a:tblGrid>
              <a:tr h="300038">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Key</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Value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2258076074"/>
                  </a:ext>
                </a:extLst>
              </a:tr>
              <a:tr h="300038">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A</a:t>
                      </a:r>
                      <a:endParaRPr kumimoji="0" lang="en-US" altLang="zh-CN" sz="1200" b="0"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0000"/>
                          </a:solidFill>
                          <a:effectLst/>
                          <a:latin typeface="Calibri" panose="020F0502020204030204" pitchFamily="34" charset="0"/>
                          <a:ea typeface="SimSun" panose="02010600030101010101" pitchFamily="2" charset="-122"/>
                          <a:sym typeface="Calibri" panose="020F0502020204030204" pitchFamily="34" charset="0"/>
                        </a:rPr>
                        <a:t>Null</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203391725"/>
                  </a:ext>
                </a:extLst>
              </a:tr>
              <a:tr h="29845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B</a:t>
                      </a:r>
                      <a:endParaRPr kumimoji="0" lang="en-US" altLang="zh-CN" sz="1200" b="0"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0000"/>
                          </a:solidFill>
                          <a:effectLst/>
                          <a:latin typeface="Calibri" panose="020F0502020204030204" pitchFamily="34" charset="0"/>
                          <a:ea typeface="SimSun" panose="02010600030101010101" pitchFamily="2" charset="-122"/>
                          <a:sym typeface="Calibri" panose="020F0502020204030204" pitchFamily="34" charset="0"/>
                        </a:rPr>
                        <a:t>Null</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708001104"/>
                  </a:ext>
                </a:extLst>
              </a:tr>
              <a:tr h="300038">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C</a:t>
                      </a:r>
                      <a:endParaRPr kumimoji="0" lang="en-US" altLang="zh-CN" sz="1200" b="0"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Cat</a:t>
                      </a:r>
                      <a:endParaRPr kumimoji="0" lang="en-US" altLang="zh-CN" sz="1200" b="0"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3850395131"/>
                  </a:ext>
                </a:extLst>
              </a:tr>
              <a:tr h="300038">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D</a:t>
                      </a:r>
                      <a:endParaRPr kumimoji="0" lang="en-US" altLang="zh-CN" sz="1200" b="0"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Dog</a:t>
                      </a:r>
                      <a:endParaRPr kumimoji="0" lang="en-US" altLang="zh-CN" sz="1200" b="0"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3087130156"/>
                  </a:ext>
                </a:extLst>
              </a:tr>
              <a:tr h="300038">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E</a:t>
                      </a:r>
                      <a:endParaRPr kumimoji="0" lang="en-US" altLang="zh-CN" sz="1200" b="0"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Bird</a:t>
                      </a:r>
                      <a:endParaRPr kumimoji="0" lang="en-US" altLang="zh-CN" sz="1200" b="0" i="0" u="none" strike="noStrike" cap="none" normalizeH="0" baseline="0" dirty="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940337001"/>
                  </a:ext>
                </a:extLst>
              </a:tr>
            </a:tbl>
          </a:graphicData>
        </a:graphic>
      </p:graphicFrame>
      <p:sp>
        <p:nvSpPr>
          <p:cNvPr id="27" name="Rounded Rectangle 5">
            <a:extLst>
              <a:ext uri="{FF2B5EF4-FFF2-40B4-BE49-F238E27FC236}">
                <a16:creationId xmlns:a16="http://schemas.microsoft.com/office/drawing/2014/main" id="{5F3DA2FD-5187-471A-8DE4-3F65B5494888}"/>
              </a:ext>
            </a:extLst>
          </p:cNvPr>
          <p:cNvSpPr>
            <a:spLocks/>
          </p:cNvSpPr>
          <p:nvPr/>
        </p:nvSpPr>
        <p:spPr bwMode="auto">
          <a:xfrm>
            <a:off x="6486378" y="2693937"/>
            <a:ext cx="1219200" cy="273050"/>
          </a:xfrm>
          <a:prstGeom prst="roundRect">
            <a:avLst>
              <a:gd name="adj" fmla="val 16667"/>
            </a:avLst>
          </a:prstGeom>
          <a:solidFill>
            <a:srgbClr val="93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r>
              <a:rPr lang="en-US" altLang="en-US" sz="1400" dirty="0">
                <a:solidFill>
                  <a:srgbClr val="000000"/>
                </a:solidFill>
              </a:rPr>
              <a:t>SortedMap</a:t>
            </a:r>
            <a:endParaRPr lang="en-US" altLang="en-US" sz="1400" b="0" i="1" dirty="0"/>
          </a:p>
        </p:txBody>
      </p:sp>
      <p:cxnSp>
        <p:nvCxnSpPr>
          <p:cNvPr id="33" name="Straight Connector 32">
            <a:extLst>
              <a:ext uri="{FF2B5EF4-FFF2-40B4-BE49-F238E27FC236}">
                <a16:creationId xmlns:a16="http://schemas.microsoft.com/office/drawing/2014/main" id="{EEE3EFB6-11B7-4C2C-BA10-53ECA8C13CF9}"/>
              </a:ext>
            </a:extLst>
          </p:cNvPr>
          <p:cNvCxnSpPr>
            <a:stCxn id="9" idx="0"/>
            <a:endCxn id="27" idx="2"/>
          </p:cNvCxnSpPr>
          <p:nvPr/>
        </p:nvCxnSpPr>
        <p:spPr>
          <a:xfrm flipV="1">
            <a:off x="7095978" y="2966987"/>
            <a:ext cx="0" cy="157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hape 14">
            <a:extLst>
              <a:ext uri="{FF2B5EF4-FFF2-40B4-BE49-F238E27FC236}">
                <a16:creationId xmlns:a16="http://schemas.microsoft.com/office/drawing/2014/main" id="{39CBB1D1-8D3B-43DC-9AFE-0F4A35F74ED3}"/>
              </a:ext>
            </a:extLst>
          </p:cNvPr>
          <p:cNvCxnSpPr>
            <a:cxnSpLocks noChangeShapeType="1"/>
            <a:stCxn id="4" idx="2"/>
            <a:endCxn id="6" idx="0"/>
          </p:cNvCxnSpPr>
          <p:nvPr/>
        </p:nvCxnSpPr>
        <p:spPr bwMode="auto">
          <a:xfrm rot="16200000" flipH="1">
            <a:off x="3825191" y="2485341"/>
            <a:ext cx="717550" cy="14068"/>
          </a:xfrm>
          <a:prstGeom prst="bentConnector3">
            <a:avLst>
              <a:gd name="adj1" fmla="val 9901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008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p:cBhvr>
                                        <p:cTn id="13" dur="500"/>
                                        <p:tgtEl>
                                          <p:spTgt spid="38"/>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500"/>
                                        <p:tgtEl>
                                          <p:spTgt spid="10"/>
                                        </p:tgtEl>
                                      </p:cBhvr>
                                    </p:animEffect>
                                  </p:childTnLst>
                                </p:cTn>
                              </p:par>
                              <p:par>
                                <p:cTn id="17" presetID="3" presetClass="entr" presetSubtype="1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p:cBhvr>
                                        <p:cTn id="19" dur="500"/>
                                        <p:tgtEl>
                                          <p:spTgt spid="6"/>
                                        </p:tgtEl>
                                      </p:cBhvr>
                                    </p:animEffect>
                                  </p:childTnLst>
                                </p:cTn>
                              </p:par>
                              <p:par>
                                <p:cTn id="20" presetID="3"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p:cBhvr>
                                        <p:cTn id="28"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p:cBhvr>
                                        <p:cTn id="36"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p:cBhvr>
                                        <p:cTn id="41" dur="500"/>
                                        <p:tgtEl>
                                          <p:spTgt spid="14"/>
                                        </p:tgtEl>
                                      </p:cBhvr>
                                    </p:animEffect>
                                  </p:childTnLst>
                                </p:cTn>
                              </p:par>
                              <p:par>
                                <p:cTn id="42" presetID="3" presetClass="entr" presetSubtype="1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12" grpId="0" bldLvl="0" animBg="1" autoUpdateAnimBg="0"/>
      <p:bldP spid="13" grpId="0" bldLvl="0" animBg="1" autoUpdateAnimBg="0"/>
      <p:bldP spid="14"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18D-4FB8-49D1-B0AD-2D8A6F068A34}"/>
              </a:ext>
            </a:extLst>
          </p:cNvPr>
          <p:cNvSpPr>
            <a:spLocks noGrp="1"/>
          </p:cNvSpPr>
          <p:nvPr>
            <p:ph type="title"/>
          </p:nvPr>
        </p:nvSpPr>
        <p:spPr/>
        <p:txBody>
          <a:bodyPr>
            <a:normAutofit/>
          </a:bodyPr>
          <a:lstStyle/>
          <a:p>
            <a:r>
              <a:rPr lang="en-US" sz="3200" dirty="0"/>
              <a:t>Difference between Collection Interfaces and Map</a:t>
            </a:r>
          </a:p>
        </p:txBody>
      </p:sp>
      <p:sp>
        <p:nvSpPr>
          <p:cNvPr id="6" name="TextBox 5">
            <a:extLst>
              <a:ext uri="{FF2B5EF4-FFF2-40B4-BE49-F238E27FC236}">
                <a16:creationId xmlns:a16="http://schemas.microsoft.com/office/drawing/2014/main" id="{84CF4CC8-66BF-4D9A-8EF7-7A4B0B74BD89}"/>
              </a:ext>
            </a:extLst>
          </p:cNvPr>
          <p:cNvSpPr>
            <a:spLocks noChangeArrowheads="1"/>
          </p:cNvSpPr>
          <p:nvPr/>
        </p:nvSpPr>
        <p:spPr bwMode="auto">
          <a:xfrm>
            <a:off x="1422817" y="1978852"/>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rPr>
              <a:t>Collection</a:t>
            </a:r>
          </a:p>
        </p:txBody>
      </p:sp>
      <p:sp>
        <p:nvSpPr>
          <p:cNvPr id="7" name="TextBox 6">
            <a:extLst>
              <a:ext uri="{FF2B5EF4-FFF2-40B4-BE49-F238E27FC236}">
                <a16:creationId xmlns:a16="http://schemas.microsoft.com/office/drawing/2014/main" id="{C41F6894-7354-48AF-B253-02ECB483AF7C}"/>
              </a:ext>
            </a:extLst>
          </p:cNvPr>
          <p:cNvSpPr>
            <a:spLocks noChangeArrowheads="1"/>
          </p:cNvSpPr>
          <p:nvPr/>
        </p:nvSpPr>
        <p:spPr bwMode="auto">
          <a:xfrm>
            <a:off x="5461417" y="1978852"/>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a:solidFill>
                  <a:srgbClr val="000000"/>
                </a:solidFill>
              </a:rPr>
              <a:t>Map</a:t>
            </a:r>
          </a:p>
        </p:txBody>
      </p:sp>
      <p:graphicFrame>
        <p:nvGraphicFramePr>
          <p:cNvPr id="8" name="Table 7">
            <a:extLst>
              <a:ext uri="{FF2B5EF4-FFF2-40B4-BE49-F238E27FC236}">
                <a16:creationId xmlns:a16="http://schemas.microsoft.com/office/drawing/2014/main" id="{DC8C8F17-D802-4FD8-B671-4F78473CD770}"/>
              </a:ext>
            </a:extLst>
          </p:cNvPr>
          <p:cNvGraphicFramePr>
            <a:graphicFrameLocks noGrp="1"/>
          </p:cNvGraphicFramePr>
          <p:nvPr>
            <p:extLst>
              <p:ext uri="{D42A27DB-BD31-4B8C-83A1-F6EECF244321}">
                <p14:modId xmlns:p14="http://schemas.microsoft.com/office/powerpoint/2010/main" val="2731506119"/>
              </p:ext>
            </p:extLst>
          </p:nvPr>
        </p:nvGraphicFramePr>
        <p:xfrm>
          <a:off x="1041817" y="2512252"/>
          <a:ext cx="2940050" cy="381000"/>
        </p:xfrm>
        <a:graphic>
          <a:graphicData uri="http://schemas.openxmlformats.org/drawingml/2006/table">
            <a:tbl>
              <a:tblPr/>
              <a:tblGrid>
                <a:gridCol w="685800">
                  <a:extLst>
                    <a:ext uri="{9D8B030D-6E8A-4147-A177-3AD203B41FA5}">
                      <a16:colId xmlns:a16="http://schemas.microsoft.com/office/drawing/2014/main" val="174419665"/>
                    </a:ext>
                  </a:extLst>
                </a:gridCol>
                <a:gridCol w="488950">
                  <a:extLst>
                    <a:ext uri="{9D8B030D-6E8A-4147-A177-3AD203B41FA5}">
                      <a16:colId xmlns:a16="http://schemas.microsoft.com/office/drawing/2014/main" val="3561927848"/>
                    </a:ext>
                  </a:extLst>
                </a:gridCol>
                <a:gridCol w="588962">
                  <a:extLst>
                    <a:ext uri="{9D8B030D-6E8A-4147-A177-3AD203B41FA5}">
                      <a16:colId xmlns:a16="http://schemas.microsoft.com/office/drawing/2014/main" val="4101855335"/>
                    </a:ext>
                  </a:extLst>
                </a:gridCol>
                <a:gridCol w="587375">
                  <a:extLst>
                    <a:ext uri="{9D8B030D-6E8A-4147-A177-3AD203B41FA5}">
                      <a16:colId xmlns:a16="http://schemas.microsoft.com/office/drawing/2014/main" val="2382418965"/>
                    </a:ext>
                  </a:extLst>
                </a:gridCol>
                <a:gridCol w="588963">
                  <a:extLst>
                    <a:ext uri="{9D8B030D-6E8A-4147-A177-3AD203B41FA5}">
                      <a16:colId xmlns:a16="http://schemas.microsoft.com/office/drawing/2014/main" val="1697812151"/>
                    </a:ext>
                  </a:extLst>
                </a:gridCol>
              </a:tblGrid>
              <a:tr h="3810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Cat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C00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Dog</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C00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Bat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C00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Lion</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C00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Bird</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2324477609"/>
                  </a:ext>
                </a:extLst>
              </a:tr>
            </a:tbl>
          </a:graphicData>
        </a:graphic>
      </p:graphicFrame>
      <p:graphicFrame>
        <p:nvGraphicFramePr>
          <p:cNvPr id="9" name="Table 8">
            <a:extLst>
              <a:ext uri="{FF2B5EF4-FFF2-40B4-BE49-F238E27FC236}">
                <a16:creationId xmlns:a16="http://schemas.microsoft.com/office/drawing/2014/main" id="{EF654B65-8B14-4C0E-BE33-CE0AAA5FA5FE}"/>
              </a:ext>
            </a:extLst>
          </p:cNvPr>
          <p:cNvGraphicFramePr>
            <a:graphicFrameLocks noGrp="1"/>
          </p:cNvGraphicFramePr>
          <p:nvPr>
            <p:extLst>
              <p:ext uri="{D42A27DB-BD31-4B8C-83A1-F6EECF244321}">
                <p14:modId xmlns:p14="http://schemas.microsoft.com/office/powerpoint/2010/main" val="2024114934"/>
              </p:ext>
            </p:extLst>
          </p:nvPr>
        </p:nvGraphicFramePr>
        <p:xfrm>
          <a:off x="5080417" y="2512252"/>
          <a:ext cx="2743200" cy="1647827"/>
        </p:xfrm>
        <a:graphic>
          <a:graphicData uri="http://schemas.openxmlformats.org/drawingml/2006/table">
            <a:tbl>
              <a:tblPr/>
              <a:tblGrid>
                <a:gridCol w="1371600">
                  <a:extLst>
                    <a:ext uri="{9D8B030D-6E8A-4147-A177-3AD203B41FA5}">
                      <a16:colId xmlns:a16="http://schemas.microsoft.com/office/drawing/2014/main" val="4145193714"/>
                    </a:ext>
                  </a:extLst>
                </a:gridCol>
                <a:gridCol w="1371600">
                  <a:extLst>
                    <a:ext uri="{9D8B030D-6E8A-4147-A177-3AD203B41FA5}">
                      <a16:colId xmlns:a16="http://schemas.microsoft.com/office/drawing/2014/main" val="1358264401"/>
                    </a:ext>
                  </a:extLst>
                </a:gridCol>
              </a:tblGrid>
              <a:tr h="274691">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Key</a:t>
                      </a: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Calibri" panose="020F0502020204030204" pitchFamily="34" charset="0"/>
                          <a:ea typeface="SimSun" panose="02010600030101010101" pitchFamily="2" charset="-122"/>
                          <a:sym typeface="Calibri" panose="020F0502020204030204" pitchFamily="34" charset="0"/>
                        </a:rPr>
                        <a:t>Value</a:t>
                      </a: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4020350167"/>
                  </a:ext>
                </a:extLst>
              </a:tr>
              <a:tr h="274691">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C</a:t>
                      </a:r>
                      <a:endParaRPr kumimoji="0" lang="en-US" altLang="zh-CN" sz="1200" b="0"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Cat</a:t>
                      </a:r>
                      <a:endParaRPr kumimoji="0" lang="en-US" altLang="zh-CN" sz="12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3214174442"/>
                  </a:ext>
                </a:extLst>
              </a:tr>
              <a:tr h="274372">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D</a:t>
                      </a:r>
                      <a:endParaRPr kumimoji="0" lang="en-US" altLang="zh-CN" sz="1200" b="0"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Dog</a:t>
                      </a:r>
                      <a:endParaRPr kumimoji="0" lang="en-US" altLang="zh-CN" sz="1200" b="0"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2424526646"/>
                  </a:ext>
                </a:extLst>
              </a:tr>
              <a:tr h="274691">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B</a:t>
                      </a:r>
                      <a:endParaRPr kumimoji="0" lang="en-US" altLang="zh-CN" sz="1200" b="0"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Bat</a:t>
                      </a:r>
                      <a:endParaRPr kumimoji="0" lang="en-US" altLang="zh-CN" sz="1200" b="0"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1967316624"/>
                  </a:ext>
                </a:extLst>
              </a:tr>
              <a:tr h="274691">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L</a:t>
                      </a:r>
                      <a:endParaRPr kumimoji="0" lang="en-US" altLang="zh-CN" sz="1200" b="0"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Lion</a:t>
                      </a:r>
                      <a:endParaRPr kumimoji="0" lang="en-US" altLang="zh-CN" sz="1200" b="0"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1031092977"/>
                  </a:ext>
                </a:extLst>
              </a:tr>
              <a:tr h="274691">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Bi</a:t>
                      </a:r>
                      <a:endParaRPr kumimoji="0" lang="en-US" altLang="zh-CN" sz="1200" b="0" i="0" u="none" strike="noStrike" cap="none" normalizeH="0" baseline="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rPr>
                        <a:t>Bird</a:t>
                      </a:r>
                      <a:endParaRPr kumimoji="0" lang="en-US" altLang="zh-CN" sz="1200" b="0" i="0" u="none" strike="noStrike" cap="none" normalizeH="0" baseline="0" dirty="0">
                        <a:ln>
                          <a:noFill/>
                        </a:ln>
                        <a:solidFill>
                          <a:srgbClr val="000000"/>
                        </a:solidFill>
                        <a:effectLst/>
                        <a:latin typeface="Arial" panose="020B0604020202020204" pitchFamily="34" charset="0"/>
                        <a:ea typeface="SimSun" panose="02010600030101010101" pitchFamily="2" charset="-122"/>
                        <a:sym typeface="Arial" panose="020B0604020202020204" pitchFamily="34" charset="0"/>
                      </a:endParaRPr>
                    </a:p>
                  </a:txBody>
                  <a:tcPr marT="45729" marB="45729"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5D8F1"/>
                    </a:solidFill>
                  </a:tcPr>
                </a:tc>
                <a:extLst>
                  <a:ext uri="{0D108BD9-81ED-4DB2-BD59-A6C34878D82A}">
                    <a16:rowId xmlns:a16="http://schemas.microsoft.com/office/drawing/2014/main" val="4224393322"/>
                  </a:ext>
                </a:extLst>
              </a:tr>
            </a:tbl>
          </a:graphicData>
        </a:graphic>
      </p:graphicFrame>
      <p:sp>
        <p:nvSpPr>
          <p:cNvPr id="10" name="Explosion 1 9">
            <a:extLst>
              <a:ext uri="{FF2B5EF4-FFF2-40B4-BE49-F238E27FC236}">
                <a16:creationId xmlns:a16="http://schemas.microsoft.com/office/drawing/2014/main" id="{D1607B5B-2B17-4376-8205-D9A6F69A5390}"/>
              </a:ext>
            </a:extLst>
          </p:cNvPr>
          <p:cNvSpPr>
            <a:spLocks/>
          </p:cNvSpPr>
          <p:nvPr/>
        </p:nvSpPr>
        <p:spPr bwMode="auto">
          <a:xfrm>
            <a:off x="1041817" y="3121852"/>
            <a:ext cx="3276600" cy="1447800"/>
          </a:xfrm>
          <a:prstGeom prst="irregularSeal1">
            <a:avLst/>
          </a:prstGeom>
          <a:solidFill>
            <a:srgbClr val="FFCCCC"/>
          </a:solidFill>
          <a:ln w="9525">
            <a:solidFill>
              <a:schemeClr val="tx1"/>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a:r>
              <a:rPr lang="en-US" altLang="en-US" sz="1600">
                <a:solidFill>
                  <a:srgbClr val="C00000"/>
                </a:solidFill>
              </a:rPr>
              <a:t>How Lion look up happens?</a:t>
            </a:r>
            <a:endParaRPr lang="en-US" altLang="en-US" sz="1600" b="0" i="1"/>
          </a:p>
        </p:txBody>
      </p:sp>
      <p:sp>
        <p:nvSpPr>
          <p:cNvPr id="11" name="Up Arrow 10">
            <a:extLst>
              <a:ext uri="{FF2B5EF4-FFF2-40B4-BE49-F238E27FC236}">
                <a16:creationId xmlns:a16="http://schemas.microsoft.com/office/drawing/2014/main" id="{9926F4ED-2F86-4447-94D3-B57903A727A7}"/>
              </a:ext>
            </a:extLst>
          </p:cNvPr>
          <p:cNvSpPr>
            <a:spLocks/>
          </p:cNvSpPr>
          <p:nvPr/>
        </p:nvSpPr>
        <p:spPr bwMode="auto">
          <a:xfrm>
            <a:off x="1270417" y="2969452"/>
            <a:ext cx="152400" cy="228600"/>
          </a:xfrm>
          <a:prstGeom prst="upArrow">
            <a:avLst>
              <a:gd name="adj1" fmla="val 50000"/>
              <a:gd name="adj2" fmla="val 50000"/>
            </a:avLst>
          </a:prstGeom>
          <a:solidFill>
            <a:srgbClr val="FF0000"/>
          </a:solidFill>
          <a:ln w="9525">
            <a:solidFill>
              <a:schemeClr val="tx1"/>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endParaRPr lang="en-US" altLang="en-US" b="0" i="1"/>
          </a:p>
        </p:txBody>
      </p:sp>
      <p:sp>
        <p:nvSpPr>
          <p:cNvPr id="12" name="Right Arrow 11">
            <a:extLst>
              <a:ext uri="{FF2B5EF4-FFF2-40B4-BE49-F238E27FC236}">
                <a16:creationId xmlns:a16="http://schemas.microsoft.com/office/drawing/2014/main" id="{83945B3E-30EC-4163-8146-C2641C5C26AC}"/>
              </a:ext>
            </a:extLst>
          </p:cNvPr>
          <p:cNvSpPr>
            <a:spLocks/>
          </p:cNvSpPr>
          <p:nvPr/>
        </p:nvSpPr>
        <p:spPr bwMode="auto">
          <a:xfrm>
            <a:off x="4699417" y="2588452"/>
            <a:ext cx="228600" cy="152400"/>
          </a:xfrm>
          <a:prstGeom prst="rightArrow">
            <a:avLst>
              <a:gd name="adj1" fmla="val 50000"/>
              <a:gd name="adj2" fmla="val 50000"/>
            </a:avLst>
          </a:prstGeom>
          <a:solidFill>
            <a:srgbClr val="FF0000"/>
          </a:solidFill>
          <a:ln w="9525">
            <a:solidFill>
              <a:schemeClr val="tx1"/>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gn="ctr" eaLnBrk="1" hangingPunct="1"/>
            <a:endParaRPr lang="en-US" altLang="en-US" b="0" i="1"/>
          </a:p>
        </p:txBody>
      </p:sp>
      <p:sp>
        <p:nvSpPr>
          <p:cNvPr id="13" name="TextBox 12">
            <a:extLst>
              <a:ext uri="{FF2B5EF4-FFF2-40B4-BE49-F238E27FC236}">
                <a16:creationId xmlns:a16="http://schemas.microsoft.com/office/drawing/2014/main" id="{B6EB5F01-8D7F-4859-849C-5F1A7834E162}"/>
              </a:ext>
            </a:extLst>
          </p:cNvPr>
          <p:cNvSpPr>
            <a:spLocks noChangeArrowheads="1"/>
          </p:cNvSpPr>
          <p:nvPr/>
        </p:nvSpPr>
        <p:spPr bwMode="auto">
          <a:xfrm>
            <a:off x="304800" y="4978788"/>
            <a:ext cx="8534400" cy="74295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spAutoFit/>
          </a:bodyPr>
          <a:lstStyle>
            <a:lvl1pPr>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1pPr>
            <a:lvl2pPr marL="742950" indent="-28575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2pPr>
            <a:lvl3pPr marL="11430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3pPr>
            <a:lvl4pPr marL="16002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4pPr>
            <a:lvl5pPr marL="2057400" indent="-228600">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SimSun" panose="02010600030101010101" pitchFamily="2" charset="-122"/>
                <a:sym typeface="Arial" panose="020B0604020202020204" pitchFamily="34" charset="0"/>
              </a:defRPr>
            </a:lvl9pPr>
          </a:lstStyle>
          <a:p>
            <a:pPr>
              <a:lnSpc>
                <a:spcPct val="150000"/>
              </a:lnSpc>
            </a:pPr>
            <a:r>
              <a:rPr lang="en-US" altLang="en-US" sz="1500" b="0">
                <a:solidFill>
                  <a:srgbClr val="000000"/>
                </a:solidFill>
              </a:rPr>
              <a:t>In the case of collection we can see that the search traverses across the entire collection to get the required object. But in the case of map it is directly accessed using the key.</a:t>
            </a:r>
          </a:p>
        </p:txBody>
      </p:sp>
    </p:spTree>
    <p:extLst>
      <p:ext uri="{BB962C8B-B14F-4D97-AF65-F5344CB8AC3E}">
        <p14:creationId xmlns:p14="http://schemas.microsoft.com/office/powerpoint/2010/main" val="331709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p:cBhvr>
                                        <p:cTn id="13" dur="500"/>
                                        <p:tgtEl>
                                          <p:spTgt spid="11"/>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p:cBhvr>
                                        <p:cTn id="20" dur="500"/>
                                        <p:tgtEl>
                                          <p:spTgt spid="9"/>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p:cBhvr>
                                        <p:cTn id="23" dur="500"/>
                                        <p:tgtEl>
                                          <p:spTgt spid="12"/>
                                        </p:tgtEl>
                                      </p:cBhvr>
                                    </p:animEffect>
                                  </p:childTnLst>
                                </p:cTn>
                              </p:par>
                            </p:childTnLst>
                          </p:cTn>
                        </p:par>
                        <p:par>
                          <p:cTn id="24" fill="hold">
                            <p:stCondLst>
                              <p:cond delay="1000"/>
                            </p:stCondLst>
                            <p:childTnLst>
                              <p:par>
                                <p:cTn id="25" presetID="4"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grpId="0" nodeType="clickEffect">
                                  <p:stCondLst>
                                    <p:cond delay="0"/>
                                  </p:stCondLst>
                                  <p:childTnLst>
                                    <p:animMotion origin="layout" path="M -2.22222E-6 1.48148E-6 L 0.19167 -0.00556 " pathEditMode="relative" rAng="0" ptsTypes="AA">
                                      <p:cBhvr>
                                        <p:cTn id="31" dur="3000" fill="hold"/>
                                        <p:tgtEl>
                                          <p:spTgt spid="11"/>
                                        </p:tgtEl>
                                        <p:attrNameLst>
                                          <p:attrName>ppt_x,ppt_y</p:attrName>
                                        </p:attrNameLst>
                                      </p:cBhvr>
                                      <p:rCtr x="9583" y="-278"/>
                                    </p:animMotion>
                                  </p:childTnLst>
                                </p:cTn>
                              </p:par>
                            </p:childTnLst>
                          </p:cTn>
                        </p:par>
                        <p:par>
                          <p:cTn id="32" fill="hold">
                            <p:stCondLst>
                              <p:cond delay="3000"/>
                            </p:stCondLst>
                            <p:childTnLst>
                              <p:par>
                                <p:cTn id="33" presetID="0" presetClass="path" presetSubtype="0" accel="50000" decel="50000" fill="hold" grpId="0" nodeType="afterEffect">
                                  <p:stCondLst>
                                    <p:cond delay="0"/>
                                  </p:stCondLst>
                                  <p:childTnLst>
                                    <p:animMotion origin="layout" path="M 0.0125 2.59259E-6 C -0.00729 0.00208 -0.01076 -0.00185 -0.02083 0.02129 C -0.02743 0.0625 -0.02726 0.00532 -0.02361 0.10694 C -0.02326 0.11666 -0.01962 0.11481 -0.01389 0.11759 C -0.0125 0.11852 -0.00972 0.1199 -0.00972 0.12014 C -0.00729 0.13078 -0.0033 0.13703 0.00278 0.14328 C 0.00799 0.15509 0.0026 0.14583 0.00972 0.15185 C 0.01736 0.15833 0.01805 0.16273 0.02639 0.16273 " pathEditMode="relative" rAng="0" ptsTypes="AAAAAAAA">
                                      <p:cBhvr>
                                        <p:cTn id="34" dur="500" fill="hold"/>
                                        <p:tgtEl>
                                          <p:spTgt spid="12"/>
                                        </p:tgtEl>
                                        <p:attrNameLst>
                                          <p:attrName>ppt_x,ppt_y</p:attrName>
                                        </p:attrNameLst>
                                      </p:cBhvr>
                                      <p:rCtr x="-1250" y="8125"/>
                                    </p:animMotion>
                                  </p:childTnLst>
                                </p:cTn>
                              </p:par>
                            </p:childTnLst>
                          </p:cTn>
                        </p:par>
                        <p:par>
                          <p:cTn id="35" fill="hold">
                            <p:stCondLst>
                              <p:cond delay="3500"/>
                            </p:stCondLst>
                            <p:childTnLst>
                              <p:par>
                                <p:cTn id="36" presetID="4" presetClass="entr" presetSubtype="16"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utoUpdateAnimBg="0"/>
      <p:bldP spid="7" grpId="0" bldLvl="0" autoUpdateAnimBg="0"/>
      <p:bldP spid="11" grpId="0" bldLvl="0" animBg="1" autoUpdateAnimBg="0"/>
      <p:bldP spid="11" grpId="1" bldLvl="0" animBg="1" autoUpdateAnimBg="0"/>
      <p:bldP spid="12" grpId="0" bldLvl="0" animBg="1" autoUpdateAnimBg="0"/>
      <p:bldP spid="12" grpId="1" bldLvl="0" animBg="1" autoUpdateAnimBg="0"/>
      <p:bldP spid="13"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36-29CF-48D1-972F-DB4DCDF7D3A6}"/>
              </a:ext>
            </a:extLst>
          </p:cNvPr>
          <p:cNvSpPr>
            <a:spLocks noGrp="1"/>
          </p:cNvSpPr>
          <p:nvPr>
            <p:ph type="title"/>
          </p:nvPr>
        </p:nvSpPr>
        <p:spPr/>
        <p:txBody>
          <a:bodyPr/>
          <a:lstStyle/>
          <a:p>
            <a:r>
              <a:rPr lang="en-US" dirty="0"/>
              <a:t>Methods in Map</a:t>
            </a:r>
          </a:p>
        </p:txBody>
      </p:sp>
      <p:graphicFrame>
        <p:nvGraphicFramePr>
          <p:cNvPr id="4" name="Table 3">
            <a:extLst>
              <a:ext uri="{FF2B5EF4-FFF2-40B4-BE49-F238E27FC236}">
                <a16:creationId xmlns:a16="http://schemas.microsoft.com/office/drawing/2014/main" id="{321EE624-99C8-4C85-BAC3-77342B7DC2BC}"/>
              </a:ext>
            </a:extLst>
          </p:cNvPr>
          <p:cNvGraphicFramePr>
            <a:graphicFrameLocks noGrp="1"/>
          </p:cNvGraphicFramePr>
          <p:nvPr>
            <p:extLst>
              <p:ext uri="{D42A27DB-BD31-4B8C-83A1-F6EECF244321}">
                <p14:modId xmlns:p14="http://schemas.microsoft.com/office/powerpoint/2010/main" val="1352126253"/>
              </p:ext>
            </p:extLst>
          </p:nvPr>
        </p:nvGraphicFramePr>
        <p:xfrm>
          <a:off x="295422" y="1804103"/>
          <a:ext cx="8496886" cy="4022431"/>
        </p:xfrm>
        <a:graphic>
          <a:graphicData uri="http://schemas.openxmlformats.org/drawingml/2006/table">
            <a:tbl>
              <a:tblPr/>
              <a:tblGrid>
                <a:gridCol w="2940147">
                  <a:extLst>
                    <a:ext uri="{9D8B030D-6E8A-4147-A177-3AD203B41FA5}">
                      <a16:colId xmlns:a16="http://schemas.microsoft.com/office/drawing/2014/main" val="2403708129"/>
                    </a:ext>
                  </a:extLst>
                </a:gridCol>
                <a:gridCol w="5556739">
                  <a:extLst>
                    <a:ext uri="{9D8B030D-6E8A-4147-A177-3AD203B41FA5}">
                      <a16:colId xmlns:a16="http://schemas.microsoft.com/office/drawing/2014/main" val="643850798"/>
                    </a:ext>
                  </a:extLst>
                </a:gridCol>
              </a:tblGrid>
              <a:tr h="270085">
                <a:tc>
                  <a:txBody>
                    <a:bodyPr/>
                    <a:lstStyle/>
                    <a:p>
                      <a:pPr algn="l" fontAlgn="t"/>
                      <a:r>
                        <a:rPr lang="en-US" sz="1800" b="1" dirty="0">
                          <a:solidFill>
                            <a:srgbClr val="000000"/>
                          </a:solidFill>
                          <a:effectLst/>
                          <a:latin typeface="+mn-lt"/>
                        </a:rPr>
                        <a:t>Method</a:t>
                      </a:r>
                    </a:p>
                  </a:txBody>
                  <a:tcPr marL="68996" marR="68996" marT="68996" marB="68996">
                    <a:lnL w="9525" cap="flat" cmpd="sng" algn="ctr">
                      <a:solidFill>
                        <a:srgbClr val="A038E8"/>
                      </a:solidFill>
                      <a:prstDash val="solid"/>
                      <a:round/>
                      <a:headEnd type="none" w="med" len="med"/>
                      <a:tailEnd type="none" w="med" len="med"/>
                    </a:lnL>
                    <a:lnR w="9525" cap="flat" cmpd="sng" algn="ctr">
                      <a:solidFill>
                        <a:srgbClr val="A038E8"/>
                      </a:solidFill>
                      <a:prstDash val="solid"/>
                      <a:round/>
                      <a:headEnd type="none" w="med" len="med"/>
                      <a:tailEnd type="none" w="med" len="med"/>
                    </a:lnR>
                    <a:lnT w="9525" cap="flat" cmpd="sng" algn="ctr">
                      <a:solidFill>
                        <a:srgbClr val="A038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effectLst/>
                          <a:latin typeface="+mn-lt"/>
                        </a:rPr>
                        <a:t>Description</a:t>
                      </a:r>
                    </a:p>
                  </a:txBody>
                  <a:tcPr marL="68996" marR="68996" marT="68996" marB="68996">
                    <a:lnL w="9525" cap="flat" cmpd="sng" algn="ctr">
                      <a:solidFill>
                        <a:srgbClr val="A038E8"/>
                      </a:solidFill>
                      <a:prstDash val="solid"/>
                      <a:round/>
                      <a:headEnd type="none" w="med" len="med"/>
                      <a:tailEnd type="none" w="med" len="med"/>
                    </a:lnL>
                    <a:lnR w="9525" cap="flat" cmpd="sng" algn="ctr">
                      <a:solidFill>
                        <a:srgbClr val="A038E8"/>
                      </a:solidFill>
                      <a:prstDash val="solid"/>
                      <a:round/>
                      <a:headEnd type="none" w="med" len="med"/>
                      <a:tailEnd type="none" w="med" len="med"/>
                    </a:lnR>
                    <a:lnT w="9525" cap="flat" cmpd="sng" algn="ctr">
                      <a:solidFill>
                        <a:srgbClr val="A038E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76276732"/>
                  </a:ext>
                </a:extLst>
              </a:tr>
              <a:tr h="377579">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void </a:t>
                      </a: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clear</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Removes all mappings from this map (optional operation).</a:t>
                      </a:r>
                      <a:endParaRPr kumimoji="0" lang="en-US"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endParaRP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00406901"/>
                  </a:ext>
                </a:extLst>
              </a:tr>
              <a:tr h="377579">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r>
                        <a:rPr kumimoji="0" lang="en-US" altLang="zh-CN" sz="1400" b="0"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boolean</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r>
                        <a:rPr kumimoji="0" lang="en-US" altLang="zh-CN" sz="1400" b="1"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containsKey</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(Object key) </a:t>
                      </a: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Returns true if this map contains a mapping for the specified key.</a:t>
                      </a:r>
                      <a:endParaRPr kumimoji="0" lang="en-US"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endParaRP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24209050"/>
                  </a:ext>
                </a:extLst>
              </a:tr>
              <a:tr h="446876">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r>
                        <a:rPr kumimoji="0" lang="en-US" altLang="zh-CN" sz="1400" b="0"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boolean</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r>
                        <a:rPr kumimoji="0" lang="en-US" altLang="zh-CN" sz="1400" b="1"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containsValue</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(Object </a:t>
                      </a:r>
                      <a:r>
                        <a:rPr kumimoji="0" lang="en-US" altLang="zh-CN" sz="1400" b="0"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ob</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Returns true if this map maps one or more keys to the specified value.</a:t>
                      </a:r>
                      <a:endParaRPr kumimoji="0" lang="en-US"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endParaRP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08386104"/>
                  </a:ext>
                </a:extLst>
              </a:tr>
              <a:tr h="377579">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Set&lt;</a:t>
                      </a:r>
                      <a:r>
                        <a:rPr kumimoji="0" lang="en-US" altLang="zh-CN" sz="1400" b="0"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Map.Entry</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&lt;K, V&gt;&gt; </a:t>
                      </a:r>
                      <a:r>
                        <a:rPr kumimoji="0" lang="en-US" altLang="zh-CN" sz="1400" b="1"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entrySet</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Returns a set view of the mappings contained in this map.</a:t>
                      </a:r>
                      <a:endParaRPr kumimoji="0" lang="en-US"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endParaRP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9880519"/>
                  </a:ext>
                </a:extLst>
              </a:tr>
              <a:tr h="438347">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Object </a:t>
                      </a: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get</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a:t>
                      </a:r>
                      <a:r>
                        <a:rPr kumimoji="0" lang="en-US" altLang="zh-CN" sz="1400" b="0"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Objectkey</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Returns the value to which this map maps the specified key.</a:t>
                      </a:r>
                      <a:endParaRPr kumimoji="0" lang="en-US"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endParaRP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05737067"/>
                  </a:ext>
                </a:extLst>
              </a:tr>
              <a:tr h="459422">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r>
                        <a:rPr kumimoji="0" lang="en-US" altLang="zh-CN" sz="1400" b="0"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boolean</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r>
                        <a:rPr kumimoji="0" lang="en-US" altLang="zh-CN" sz="1400" b="1"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isEmpty</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Returns true if this map contains no key-value mappings.</a:t>
                      </a:r>
                      <a:endParaRPr kumimoji="0" lang="en-US"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endParaRPr>
                    </a:p>
                  </a:txBody>
                  <a:tcPr marL="28575" marR="28575" marT="28570" marB="28570"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33443788"/>
                  </a:ext>
                </a:extLst>
              </a:tr>
              <a:tr h="377579">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Set </a:t>
                      </a:r>
                      <a:r>
                        <a:rPr kumimoji="0" lang="en-US" altLang="zh-CN" sz="1400" b="1"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keySet</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t>
                      </a:r>
                    </a:p>
                  </a:txBody>
                  <a:tcPr marL="28575" marR="28575" marT="28575" marB="28575"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Returns a set with all the keys contained in this map.</a:t>
                      </a:r>
                      <a:endParaRPr kumimoji="0" lang="en-US" altLang="zh-CN" sz="1400" b="0" i="0" u="none" strike="noStrike" cap="none" normalizeH="0" baseline="0" dirty="0">
                        <a:ln>
                          <a:noFill/>
                        </a:ln>
                        <a:solidFill>
                          <a:schemeClr val="tx1"/>
                        </a:solidFill>
                        <a:effectLst/>
                        <a:latin typeface="Calibri" panose="020F0502020204030204" pitchFamily="34" charset="0"/>
                        <a:ea typeface="SimSun" panose="02010600030101010101" pitchFamily="2" charset="-122"/>
                        <a:sym typeface="Calibri" panose="020F0502020204030204" pitchFamily="34" charset="0"/>
                      </a:endParaRPr>
                    </a:p>
                  </a:txBody>
                  <a:tcPr marL="28575" marR="28575" marT="28575" marB="28575"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6337743"/>
                  </a:ext>
                </a:extLst>
              </a:tr>
              <a:tr h="377579">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Object </a:t>
                      </a:r>
                      <a:r>
                        <a:rPr kumimoji="0" lang="en-US" altLang="zh-CN" sz="14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put</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(Object key, Object value) </a:t>
                      </a:r>
                    </a:p>
                  </a:txBody>
                  <a:tcPr marL="28575" marR="28575" marT="28575" marB="28575"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Associates the specified value with the specified key in this map.</a:t>
                      </a:r>
                    </a:p>
                  </a:txBody>
                  <a:tcPr marL="28575" marR="28575" marT="28575" marB="28575" anchor="ctr"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4069761"/>
                  </a:ext>
                </a:extLst>
              </a:tr>
              <a:tr h="377579">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void </a:t>
                      </a:r>
                      <a:r>
                        <a:rPr kumimoji="0" lang="en-US" altLang="zh-CN" sz="1400" b="1" i="0" u="none" strike="noStrike" cap="none" normalizeH="0" baseline="0" dirty="0" err="1">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putAll</a:t>
                      </a: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(Map t) </a:t>
                      </a:r>
                    </a:p>
                  </a:txBody>
                  <a:tcPr marL="28575" marR="28575" marT="28575" marB="28575"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l" defTabSz="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 Copies all of the mappings from the specified map to this map</a:t>
                      </a:r>
                    </a:p>
                  </a:txBody>
                  <a:tcPr marL="28575" marR="28575" marT="28575" marB="28575" anchor="ctr" horzOverflow="overflow">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57219505"/>
                  </a:ext>
                </a:extLst>
              </a:tr>
            </a:tbl>
          </a:graphicData>
        </a:graphic>
      </p:graphicFrame>
    </p:spTree>
    <p:extLst>
      <p:ext uri="{BB962C8B-B14F-4D97-AF65-F5344CB8AC3E}">
        <p14:creationId xmlns:p14="http://schemas.microsoft.com/office/powerpoint/2010/main" val="406234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18D-4FB8-49D1-B0AD-2D8A6F068A34}"/>
              </a:ext>
            </a:extLst>
          </p:cNvPr>
          <p:cNvSpPr>
            <a:spLocks noGrp="1"/>
          </p:cNvSpPr>
          <p:nvPr>
            <p:ph type="title"/>
          </p:nvPr>
        </p:nvSpPr>
        <p:spPr/>
        <p:txBody>
          <a:bodyPr/>
          <a:lstStyle/>
          <a:p>
            <a:r>
              <a:rPr lang="en-US" dirty="0"/>
              <a:t>Collections Framework</a:t>
            </a:r>
          </a:p>
        </p:txBody>
      </p:sp>
      <p:sp>
        <p:nvSpPr>
          <p:cNvPr id="3" name="Content Placeholder 2">
            <a:extLst>
              <a:ext uri="{FF2B5EF4-FFF2-40B4-BE49-F238E27FC236}">
                <a16:creationId xmlns:a16="http://schemas.microsoft.com/office/drawing/2014/main" id="{86FC7101-BA7C-4559-9EA3-CAAAF31BFA1E}"/>
              </a:ext>
            </a:extLst>
          </p:cNvPr>
          <p:cNvSpPr>
            <a:spLocks noGrp="1"/>
          </p:cNvSpPr>
          <p:nvPr>
            <p:ph idx="1"/>
          </p:nvPr>
        </p:nvSpPr>
        <p:spPr/>
        <p:txBody>
          <a:bodyPr>
            <a:normAutofit/>
          </a:bodyPr>
          <a:lstStyle/>
          <a:p>
            <a:pPr marL="342900" lvl="1" indent="-342900">
              <a:spcBef>
                <a:spcPts val="1200"/>
              </a:spcBef>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A collections framework is a unified architecture for representing and manipulating varieties of collections.</a:t>
            </a:r>
          </a:p>
          <a:p>
            <a:pPr marL="342900" lvl="1" indent="-342900">
              <a:spcBef>
                <a:spcPts val="1200"/>
              </a:spcBef>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Some collections </a:t>
            </a:r>
            <a:r>
              <a:rPr lang="en-US" altLang="en-US" sz="2000" b="1" i="1" dirty="0">
                <a:solidFill>
                  <a:srgbClr val="000000"/>
                </a:solidFill>
                <a:ea typeface="Calibri" panose="020F0502020204030204" pitchFamily="34" charset="0"/>
                <a:cs typeface="Calibri" panose="020F0502020204030204" pitchFamily="34" charset="0"/>
              </a:rPr>
              <a:t>allow duplicate</a:t>
            </a:r>
            <a:r>
              <a:rPr lang="en-US" altLang="en-US" sz="2000" i="1" dirty="0">
                <a:solidFill>
                  <a:srgbClr val="000000"/>
                </a:solidFill>
                <a:ea typeface="Calibri" panose="020F0502020204030204" pitchFamily="34" charset="0"/>
                <a:cs typeface="Calibri" panose="020F0502020204030204" pitchFamily="34" charset="0"/>
              </a:rPr>
              <a:t> elements </a:t>
            </a:r>
            <a:r>
              <a:rPr lang="en-US" altLang="en-US" sz="2000" dirty="0">
                <a:solidFill>
                  <a:srgbClr val="000000"/>
                </a:solidFill>
                <a:ea typeface="Calibri" panose="020F0502020204030204" pitchFamily="34" charset="0"/>
                <a:cs typeface="Calibri" panose="020F0502020204030204" pitchFamily="34" charset="0"/>
              </a:rPr>
              <a:t>and others </a:t>
            </a:r>
            <a:r>
              <a:rPr lang="en-US" altLang="en-US" sz="2000" b="1" i="1" dirty="0">
                <a:solidFill>
                  <a:srgbClr val="000000"/>
                </a:solidFill>
                <a:ea typeface="Calibri" panose="020F0502020204030204" pitchFamily="34" charset="0"/>
                <a:cs typeface="Calibri" panose="020F0502020204030204" pitchFamily="34" charset="0"/>
              </a:rPr>
              <a:t>do not</a:t>
            </a:r>
            <a:r>
              <a:rPr lang="en-US" altLang="en-US" sz="2000" i="1" dirty="0">
                <a:solidFill>
                  <a:srgbClr val="000000"/>
                </a:solidFill>
                <a:ea typeface="Calibri" panose="020F0502020204030204" pitchFamily="34" charset="0"/>
                <a:cs typeface="Calibri" panose="020F0502020204030204" pitchFamily="34" charset="0"/>
              </a:rPr>
              <a:t>.</a:t>
            </a:r>
          </a:p>
          <a:p>
            <a:pPr marL="342900" lvl="1" indent="-342900">
              <a:spcBef>
                <a:spcPts val="1200"/>
              </a:spcBef>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Can be used only to hold object type data (non – primitive type).</a:t>
            </a:r>
          </a:p>
          <a:p>
            <a:pPr marL="342900" lvl="1" indent="-342900">
              <a:spcBef>
                <a:spcPts val="1200"/>
              </a:spcBef>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Some are </a:t>
            </a:r>
            <a:r>
              <a:rPr lang="en-US" altLang="en-US" sz="2000" b="1" i="1" dirty="0">
                <a:solidFill>
                  <a:srgbClr val="000000"/>
                </a:solidFill>
                <a:ea typeface="Calibri" panose="020F0502020204030204" pitchFamily="34" charset="0"/>
                <a:cs typeface="Calibri" panose="020F0502020204030204" pitchFamily="34" charset="0"/>
              </a:rPr>
              <a:t>ordered</a:t>
            </a:r>
            <a:r>
              <a:rPr lang="en-US" altLang="en-US" sz="2000" dirty="0">
                <a:solidFill>
                  <a:srgbClr val="000000"/>
                </a:solidFill>
                <a:ea typeface="Calibri" panose="020F0502020204030204" pitchFamily="34" charset="0"/>
                <a:cs typeface="Calibri" panose="020F0502020204030204" pitchFamily="34" charset="0"/>
              </a:rPr>
              <a:t> and others are </a:t>
            </a:r>
            <a:r>
              <a:rPr lang="en-US" altLang="en-US" sz="2000" b="1" i="1" dirty="0">
                <a:solidFill>
                  <a:srgbClr val="000000"/>
                </a:solidFill>
                <a:ea typeface="Calibri" panose="020F0502020204030204" pitchFamily="34" charset="0"/>
                <a:cs typeface="Calibri" panose="020F0502020204030204" pitchFamily="34" charset="0"/>
              </a:rPr>
              <a:t>unordered</a:t>
            </a:r>
            <a:r>
              <a:rPr lang="en-US" altLang="en-US" sz="2000" dirty="0">
                <a:solidFill>
                  <a:srgbClr val="7030A0"/>
                </a:solidFill>
                <a:ea typeface="Calibri" panose="020F0502020204030204" pitchFamily="34" charset="0"/>
                <a:cs typeface="Calibri" panose="020F0502020204030204" pitchFamily="34" charset="0"/>
              </a:rPr>
              <a:t>.</a:t>
            </a:r>
          </a:p>
          <a:p>
            <a:pPr marL="342900" lvl="1" indent="-342900">
              <a:spcBef>
                <a:spcPts val="1200"/>
              </a:spcBef>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The collection framework is available in the </a:t>
            </a:r>
            <a:r>
              <a:rPr lang="en-US" altLang="en-US" sz="2000" b="1" i="1" dirty="0" err="1">
                <a:solidFill>
                  <a:srgbClr val="000000"/>
                </a:solidFill>
                <a:ea typeface="Calibri" panose="020F0502020204030204" pitchFamily="34" charset="0"/>
                <a:cs typeface="Calibri" panose="020F0502020204030204" pitchFamily="34" charset="0"/>
              </a:rPr>
              <a:t>java.util</a:t>
            </a:r>
            <a:r>
              <a:rPr lang="en-US" altLang="en-US" sz="2000" b="1" dirty="0">
                <a:solidFill>
                  <a:srgbClr val="974806"/>
                </a:solidFill>
                <a:ea typeface="Calibri" panose="020F0502020204030204" pitchFamily="34" charset="0"/>
                <a:cs typeface="Calibri" panose="020F0502020204030204" pitchFamily="34" charset="0"/>
              </a:rPr>
              <a:t> </a:t>
            </a:r>
            <a:r>
              <a:rPr lang="en-US" altLang="en-US" sz="2000" dirty="0">
                <a:solidFill>
                  <a:srgbClr val="000000"/>
                </a:solidFill>
                <a:ea typeface="Calibri" panose="020F0502020204030204" pitchFamily="34" charset="0"/>
                <a:cs typeface="Calibri" panose="020F0502020204030204" pitchFamily="34" charset="0"/>
              </a:rPr>
              <a:t>package</a:t>
            </a:r>
            <a:r>
              <a:rPr lang="en-US" altLang="en-US" sz="2000" i="1" dirty="0">
                <a:solidFill>
                  <a:srgbClr val="000000"/>
                </a:solidFill>
                <a:ea typeface="Calibri" panose="020F0502020204030204" pitchFamily="34" charset="0"/>
                <a:cs typeface="Calibri" panose="020F0502020204030204" pitchFamily="34" charset="0"/>
              </a:rPr>
              <a:t>.</a:t>
            </a:r>
          </a:p>
          <a:p>
            <a:pPr marL="0" lvl="1" indent="0">
              <a:spcBef>
                <a:spcPts val="1200"/>
              </a:spcBef>
              <a:buNone/>
            </a:pPr>
            <a:r>
              <a:rPr lang="en-US" altLang="en-US" sz="2000" dirty="0">
                <a:solidFill>
                  <a:srgbClr val="000000"/>
                </a:solidFill>
                <a:ea typeface="Calibri" panose="020F0502020204030204" pitchFamily="34" charset="0"/>
                <a:cs typeface="Calibri" panose="020F0502020204030204" pitchFamily="34" charset="0"/>
              </a:rPr>
              <a:t>Collection framework contains, </a:t>
            </a:r>
          </a:p>
          <a:p>
            <a:pPr marL="457200" lvl="3" indent="0">
              <a:spcBef>
                <a:spcPts val="1200"/>
              </a:spcBef>
            </a:pPr>
            <a:r>
              <a:rPr lang="en-US" altLang="en-US" dirty="0">
                <a:solidFill>
                  <a:srgbClr val="000000"/>
                </a:solidFill>
                <a:ea typeface="Calibri" panose="020F0502020204030204" pitchFamily="34" charset="0"/>
                <a:cs typeface="Calibri" panose="020F0502020204030204" pitchFamily="34" charset="0"/>
              </a:rPr>
              <a:t> A set of </a:t>
            </a:r>
            <a:r>
              <a:rPr lang="en-US" altLang="en-US" b="1" i="1" dirty="0">
                <a:solidFill>
                  <a:srgbClr val="000000"/>
                </a:solidFill>
                <a:ea typeface="Calibri" panose="020F0502020204030204" pitchFamily="34" charset="0"/>
                <a:cs typeface="Calibri" panose="020F0502020204030204" pitchFamily="34" charset="0"/>
              </a:rPr>
              <a:t>Interfaces</a:t>
            </a:r>
            <a:r>
              <a:rPr lang="en-US" altLang="en-US" i="1" dirty="0">
                <a:solidFill>
                  <a:srgbClr val="000000"/>
                </a:solidFill>
                <a:ea typeface="Calibri" panose="020F0502020204030204" pitchFamily="34" charset="0"/>
                <a:cs typeface="Calibri" panose="020F0502020204030204" pitchFamily="34" charset="0"/>
              </a:rPr>
              <a:t>.</a:t>
            </a:r>
          </a:p>
          <a:p>
            <a:pPr marL="457200" lvl="3" indent="0">
              <a:spcBef>
                <a:spcPts val="1200"/>
              </a:spcBef>
            </a:pPr>
            <a:r>
              <a:rPr lang="en-US" altLang="en-US" dirty="0">
                <a:solidFill>
                  <a:srgbClr val="000000"/>
                </a:solidFill>
                <a:ea typeface="Calibri" panose="020F0502020204030204" pitchFamily="34" charset="0"/>
                <a:cs typeface="Calibri" panose="020F0502020204030204" pitchFamily="34" charset="0"/>
              </a:rPr>
              <a:t> Concrete </a:t>
            </a:r>
            <a:r>
              <a:rPr lang="en-US" altLang="en-US" b="1" i="1" dirty="0">
                <a:solidFill>
                  <a:srgbClr val="000000"/>
                </a:solidFill>
                <a:ea typeface="Calibri" panose="020F0502020204030204" pitchFamily="34" charset="0"/>
                <a:cs typeface="Calibri" panose="020F0502020204030204" pitchFamily="34" charset="0"/>
              </a:rPr>
              <a:t>class</a:t>
            </a:r>
            <a:r>
              <a:rPr lang="en-US" altLang="en-US" dirty="0">
                <a:solidFill>
                  <a:srgbClr val="000000"/>
                </a:solidFill>
                <a:ea typeface="Calibri" panose="020F0502020204030204" pitchFamily="34" charset="0"/>
                <a:cs typeface="Calibri" panose="020F0502020204030204" pitchFamily="34" charset="0"/>
              </a:rPr>
              <a:t> implementations for the interfaces.</a:t>
            </a:r>
          </a:p>
          <a:p>
            <a:pPr marL="457200" lvl="3" indent="0">
              <a:spcBef>
                <a:spcPts val="1200"/>
              </a:spcBef>
            </a:pPr>
            <a:r>
              <a:rPr lang="en-US" altLang="en-US" dirty="0">
                <a:solidFill>
                  <a:srgbClr val="000000"/>
                </a:solidFill>
                <a:ea typeface="Calibri" panose="020F0502020204030204" pitchFamily="34" charset="0"/>
                <a:cs typeface="Calibri" panose="020F0502020204030204" pitchFamily="34" charset="0"/>
              </a:rPr>
              <a:t> The classes in turn has standard </a:t>
            </a:r>
            <a:r>
              <a:rPr lang="en-US" altLang="en-US" b="1" i="1" dirty="0">
                <a:solidFill>
                  <a:srgbClr val="000000"/>
                </a:solidFill>
                <a:ea typeface="Calibri" panose="020F0502020204030204" pitchFamily="34" charset="0"/>
                <a:cs typeface="Calibri" panose="020F0502020204030204" pitchFamily="34" charset="0"/>
              </a:rPr>
              <a:t>API’s</a:t>
            </a:r>
            <a:r>
              <a:rPr lang="en-US" altLang="en-US" i="1" dirty="0">
                <a:solidFill>
                  <a:srgbClr val="000000"/>
                </a:solidFill>
                <a:ea typeface="Calibri" panose="020F0502020204030204" pitchFamily="34" charset="0"/>
                <a:cs typeface="Calibri" panose="020F0502020204030204" pitchFamily="34" charset="0"/>
              </a:rPr>
              <a:t> </a:t>
            </a:r>
            <a:r>
              <a:rPr lang="en-US" altLang="en-US" dirty="0">
                <a:solidFill>
                  <a:srgbClr val="000000"/>
                </a:solidFill>
                <a:ea typeface="Calibri" panose="020F0502020204030204" pitchFamily="34" charset="0"/>
                <a:cs typeface="Calibri" panose="020F0502020204030204" pitchFamily="34" charset="0"/>
              </a:rPr>
              <a:t>for processing collections.</a:t>
            </a:r>
            <a:endParaRPr lang="en-US" altLang="en-US" dirty="0"/>
          </a:p>
          <a:p>
            <a:endParaRPr lang="en-US" sz="1800" dirty="0"/>
          </a:p>
        </p:txBody>
      </p:sp>
    </p:spTree>
    <p:extLst>
      <p:ext uri="{BB962C8B-B14F-4D97-AF65-F5344CB8AC3E}">
        <p14:creationId xmlns:p14="http://schemas.microsoft.com/office/powerpoint/2010/main" val="1557482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C4C-019F-43C5-9531-C4B0F2B55FC9}"/>
              </a:ext>
            </a:extLst>
          </p:cNvPr>
          <p:cNvSpPr>
            <a:spLocks noGrp="1"/>
          </p:cNvSpPr>
          <p:nvPr>
            <p:ph type="title"/>
          </p:nvPr>
        </p:nvSpPr>
        <p:spPr/>
        <p:txBody>
          <a:bodyPr/>
          <a:lstStyle/>
          <a:p>
            <a:r>
              <a:rPr lang="en-US" dirty="0" err="1"/>
              <a:t>Map.Entry</a:t>
            </a:r>
            <a:endParaRPr lang="en-US" dirty="0"/>
          </a:p>
        </p:txBody>
      </p:sp>
      <p:sp>
        <p:nvSpPr>
          <p:cNvPr id="3" name="Content Placeholder 2">
            <a:extLst>
              <a:ext uri="{FF2B5EF4-FFF2-40B4-BE49-F238E27FC236}">
                <a16:creationId xmlns:a16="http://schemas.microsoft.com/office/drawing/2014/main" id="{DA5A0CD0-7D67-4E4F-98EF-AA5F42C71389}"/>
              </a:ext>
            </a:extLst>
          </p:cNvPr>
          <p:cNvSpPr>
            <a:spLocks noGrp="1"/>
          </p:cNvSpPr>
          <p:nvPr>
            <p:ph idx="1"/>
          </p:nvPr>
        </p:nvSpPr>
        <p:spPr/>
        <p:txBody>
          <a:bodyPr>
            <a:normAutofit/>
          </a:bodyPr>
          <a:lstStyle/>
          <a:p>
            <a:r>
              <a:rPr lang="en-US" sz="1800" dirty="0"/>
              <a:t>Entry is the sub interface of Map. </a:t>
            </a:r>
          </a:p>
          <a:p>
            <a:r>
              <a:rPr lang="en-US" sz="1800" dirty="0"/>
              <a:t>It provides methods to get key and value.</a:t>
            </a:r>
          </a:p>
          <a:p>
            <a:pPr marL="0" indent="0">
              <a:buNone/>
            </a:pPr>
            <a:r>
              <a:rPr lang="en-US" sz="1800" b="1" dirty="0"/>
              <a:t>Methods in </a:t>
            </a:r>
            <a:r>
              <a:rPr lang="en-US" sz="1800" b="1" dirty="0" err="1"/>
              <a:t>Map.Entry</a:t>
            </a:r>
            <a:endParaRPr lang="en-US" sz="1800" b="1" dirty="0"/>
          </a:p>
        </p:txBody>
      </p:sp>
      <p:graphicFrame>
        <p:nvGraphicFramePr>
          <p:cNvPr id="4" name="Content Placeholder 3">
            <a:extLst>
              <a:ext uri="{FF2B5EF4-FFF2-40B4-BE49-F238E27FC236}">
                <a16:creationId xmlns:a16="http://schemas.microsoft.com/office/drawing/2014/main" id="{6C02EF8C-551D-4F73-AECB-ED33D7391BD6}"/>
              </a:ext>
            </a:extLst>
          </p:cNvPr>
          <p:cNvGraphicFramePr>
            <a:graphicFrameLocks/>
          </p:cNvGraphicFramePr>
          <p:nvPr>
            <p:extLst>
              <p:ext uri="{D42A27DB-BD31-4B8C-83A1-F6EECF244321}">
                <p14:modId xmlns:p14="http://schemas.microsoft.com/office/powerpoint/2010/main" val="1435062706"/>
              </p:ext>
            </p:extLst>
          </p:nvPr>
        </p:nvGraphicFramePr>
        <p:xfrm>
          <a:off x="457201" y="2912009"/>
          <a:ext cx="8148679" cy="1514532"/>
        </p:xfrm>
        <a:graphic>
          <a:graphicData uri="http://schemas.openxmlformats.org/drawingml/2006/table">
            <a:tbl>
              <a:tblPr firstRow="1" bandRow="1">
                <a:tableStyleId>{8A107856-5554-42FB-B03E-39F5DBC370BA}</a:tableStyleId>
              </a:tblPr>
              <a:tblGrid>
                <a:gridCol w="3046483">
                  <a:extLst>
                    <a:ext uri="{9D8B030D-6E8A-4147-A177-3AD203B41FA5}">
                      <a16:colId xmlns:a16="http://schemas.microsoft.com/office/drawing/2014/main" val="2151164168"/>
                    </a:ext>
                  </a:extLst>
                </a:gridCol>
                <a:gridCol w="5102196">
                  <a:extLst>
                    <a:ext uri="{9D8B030D-6E8A-4147-A177-3AD203B41FA5}">
                      <a16:colId xmlns:a16="http://schemas.microsoft.com/office/drawing/2014/main" val="1522689294"/>
                    </a:ext>
                  </a:extLst>
                </a:gridCol>
              </a:tblGrid>
              <a:tr h="402494">
                <a:tc>
                  <a:txBody>
                    <a:bodyPr/>
                    <a:lstStyle/>
                    <a:p>
                      <a:pPr algn="ctr"/>
                      <a:r>
                        <a:rPr lang="en-US" dirty="0"/>
                        <a:t>Methods</a:t>
                      </a:r>
                    </a:p>
                  </a:txBody>
                  <a:tcPr anchor="ctr"/>
                </a:tc>
                <a:tc>
                  <a:txBody>
                    <a:bodyPr/>
                    <a:lstStyle/>
                    <a:p>
                      <a:pPr algn="ctr"/>
                      <a:r>
                        <a:rPr lang="en-US" dirty="0"/>
                        <a:t>Description</a:t>
                      </a:r>
                    </a:p>
                  </a:txBody>
                  <a:tcPr anchor="ctr"/>
                </a:tc>
                <a:extLst>
                  <a:ext uri="{0D108BD9-81ED-4DB2-BD59-A6C34878D82A}">
                    <a16:rowId xmlns:a16="http://schemas.microsoft.com/office/drawing/2014/main" val="3559485115"/>
                  </a:ext>
                </a:extLst>
              </a:tr>
              <a:tr h="556019">
                <a:tc>
                  <a:txBody>
                    <a:bodyPr/>
                    <a:lstStyle/>
                    <a:p>
                      <a:pPr algn="just" fontAlgn="t"/>
                      <a:r>
                        <a:rPr lang="en-US" sz="1800" b="0" i="0" dirty="0">
                          <a:solidFill>
                            <a:srgbClr val="000000"/>
                          </a:solidFill>
                          <a:effectLst/>
                          <a:latin typeface="+mn-lt"/>
                        </a:rPr>
                        <a:t>Object </a:t>
                      </a:r>
                      <a:r>
                        <a:rPr lang="en-US" sz="1800" b="1" i="0" dirty="0" err="1">
                          <a:solidFill>
                            <a:srgbClr val="000000"/>
                          </a:solidFill>
                          <a:effectLst/>
                          <a:latin typeface="+mn-lt"/>
                        </a:rPr>
                        <a:t>getKey</a:t>
                      </a:r>
                      <a:r>
                        <a:rPr lang="en-US" sz="1800" b="0" i="0" dirty="0">
                          <a:solidFill>
                            <a:srgbClr val="000000"/>
                          </a:solidFill>
                          <a:effectLst/>
                          <a:latin typeface="+mn-lt"/>
                        </a:rPr>
                        <a:t>()</a:t>
                      </a:r>
                    </a:p>
                  </a:txBody>
                  <a:tcPr marL="76200" marR="76200" marT="76200" marB="76200"/>
                </a:tc>
                <a:tc>
                  <a:txBody>
                    <a:bodyPr/>
                    <a:lstStyle/>
                    <a:p>
                      <a:pPr algn="just" fontAlgn="t"/>
                      <a:r>
                        <a:rPr lang="en-US" sz="1800" b="0" i="0" dirty="0">
                          <a:solidFill>
                            <a:srgbClr val="000000"/>
                          </a:solidFill>
                          <a:effectLst/>
                          <a:latin typeface="+mn-lt"/>
                        </a:rPr>
                        <a:t>It is used to obtain key.</a:t>
                      </a:r>
                    </a:p>
                  </a:txBody>
                  <a:tcPr marL="76200" marR="76200" marT="76200" marB="76200"/>
                </a:tc>
                <a:extLst>
                  <a:ext uri="{0D108BD9-81ED-4DB2-BD59-A6C34878D82A}">
                    <a16:rowId xmlns:a16="http://schemas.microsoft.com/office/drawing/2014/main" val="1411129237"/>
                  </a:ext>
                </a:extLst>
              </a:tr>
              <a:tr h="556019">
                <a:tc>
                  <a:txBody>
                    <a:bodyPr/>
                    <a:lstStyle/>
                    <a:p>
                      <a:pPr algn="just" fontAlgn="t"/>
                      <a:r>
                        <a:rPr lang="en-US" sz="1800" b="0" i="0" dirty="0">
                          <a:solidFill>
                            <a:srgbClr val="000000"/>
                          </a:solidFill>
                          <a:effectLst/>
                          <a:latin typeface="+mn-lt"/>
                        </a:rPr>
                        <a:t>Object </a:t>
                      </a:r>
                      <a:r>
                        <a:rPr lang="en-US" sz="1800" b="1" i="0" dirty="0" err="1">
                          <a:solidFill>
                            <a:srgbClr val="000000"/>
                          </a:solidFill>
                          <a:effectLst/>
                          <a:latin typeface="+mn-lt"/>
                        </a:rPr>
                        <a:t>getValue</a:t>
                      </a:r>
                      <a:r>
                        <a:rPr lang="en-US" sz="1800" b="0" i="0" dirty="0">
                          <a:solidFill>
                            <a:srgbClr val="000000"/>
                          </a:solidFill>
                          <a:effectLst/>
                          <a:latin typeface="+mn-lt"/>
                        </a:rPr>
                        <a:t>()</a:t>
                      </a:r>
                    </a:p>
                  </a:txBody>
                  <a:tcPr marL="76200" marR="76200" marT="76200" marB="76200"/>
                </a:tc>
                <a:tc>
                  <a:txBody>
                    <a:bodyPr/>
                    <a:lstStyle/>
                    <a:p>
                      <a:pPr algn="just" fontAlgn="t"/>
                      <a:r>
                        <a:rPr lang="en-US" sz="1800" b="0" i="0" dirty="0">
                          <a:solidFill>
                            <a:srgbClr val="000000"/>
                          </a:solidFill>
                          <a:effectLst/>
                          <a:latin typeface="+mn-lt"/>
                        </a:rPr>
                        <a:t>It is used to obtain value.</a:t>
                      </a:r>
                    </a:p>
                  </a:txBody>
                  <a:tcPr marL="76200" marR="76200" marT="76200" marB="76200"/>
                </a:tc>
                <a:extLst>
                  <a:ext uri="{0D108BD9-81ED-4DB2-BD59-A6C34878D82A}">
                    <a16:rowId xmlns:a16="http://schemas.microsoft.com/office/drawing/2014/main" val="1976317173"/>
                  </a:ext>
                </a:extLst>
              </a:tr>
            </a:tbl>
          </a:graphicData>
        </a:graphic>
      </p:graphicFrame>
    </p:spTree>
    <p:extLst>
      <p:ext uri="{BB962C8B-B14F-4D97-AF65-F5344CB8AC3E}">
        <p14:creationId xmlns:p14="http://schemas.microsoft.com/office/powerpoint/2010/main" val="477988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8A14-4BBD-4E65-A207-33E1A0483320}"/>
              </a:ext>
            </a:extLst>
          </p:cNvPr>
          <p:cNvSpPr>
            <a:spLocks noGrp="1"/>
          </p:cNvSpPr>
          <p:nvPr>
            <p:ph type="title"/>
          </p:nvPr>
        </p:nvSpPr>
        <p:spPr/>
        <p:txBody>
          <a:bodyPr/>
          <a:lstStyle/>
          <a:p>
            <a:r>
              <a:rPr lang="en-US" dirty="0"/>
              <a:t>HashMap</a:t>
            </a:r>
          </a:p>
        </p:txBody>
      </p:sp>
      <p:sp>
        <p:nvSpPr>
          <p:cNvPr id="3" name="Content Placeholder 2">
            <a:extLst>
              <a:ext uri="{FF2B5EF4-FFF2-40B4-BE49-F238E27FC236}">
                <a16:creationId xmlns:a16="http://schemas.microsoft.com/office/drawing/2014/main" id="{F9674692-2CF3-4B74-938F-80533302D7D2}"/>
              </a:ext>
            </a:extLst>
          </p:cNvPr>
          <p:cNvSpPr>
            <a:spLocks noGrp="1"/>
          </p:cNvSpPr>
          <p:nvPr>
            <p:ph idx="1"/>
          </p:nvPr>
        </p:nvSpPr>
        <p:spPr/>
        <p:txBody>
          <a:bodyPr>
            <a:normAutofit/>
          </a:bodyPr>
          <a:lstStyle/>
          <a:p>
            <a:r>
              <a:rPr lang="en-US" sz="1800" dirty="0"/>
              <a:t>A HashMap contains values based on the key.</a:t>
            </a:r>
          </a:p>
          <a:p>
            <a:r>
              <a:rPr lang="en-US" sz="1800" dirty="0"/>
              <a:t>It contains only unique elements.</a:t>
            </a:r>
          </a:p>
          <a:p>
            <a:r>
              <a:rPr lang="en-US" sz="1800" dirty="0"/>
              <a:t>It may have one null key and multiple null values.</a:t>
            </a:r>
          </a:p>
          <a:p>
            <a:r>
              <a:rPr lang="en-US" sz="1800" dirty="0"/>
              <a:t>It maintains no order.</a:t>
            </a:r>
          </a:p>
          <a:p>
            <a:pPr marL="0" indent="0">
              <a:buNone/>
            </a:pPr>
            <a:r>
              <a:rPr lang="en-US" sz="1800" b="1" dirty="0"/>
              <a:t>HashMap class declaration</a:t>
            </a:r>
          </a:p>
          <a:p>
            <a:endParaRPr lang="en-US" sz="1800" b="1" dirty="0"/>
          </a:p>
          <a:p>
            <a:endParaRPr lang="en-US" sz="1800" b="1" dirty="0"/>
          </a:p>
          <a:p>
            <a:pPr marL="0" indent="0">
              <a:buNone/>
            </a:pPr>
            <a:r>
              <a:rPr lang="en-US" sz="1800" b="1" dirty="0"/>
              <a:t>HashMap class Parameters</a:t>
            </a:r>
          </a:p>
          <a:p>
            <a:r>
              <a:rPr lang="en-US" sz="1800" b="1" dirty="0"/>
              <a:t>K</a:t>
            </a:r>
            <a:r>
              <a:rPr lang="en-US" sz="1800" dirty="0"/>
              <a:t>: It is the type of keys maintained by this map.</a:t>
            </a:r>
          </a:p>
          <a:p>
            <a:r>
              <a:rPr lang="en-US" sz="1800" b="1" dirty="0"/>
              <a:t>V</a:t>
            </a:r>
            <a:r>
              <a:rPr lang="en-US" sz="1800" dirty="0"/>
              <a:t>: It is the type of mapped values.</a:t>
            </a:r>
          </a:p>
          <a:p>
            <a:endParaRPr lang="en-US" sz="1800" b="1" dirty="0"/>
          </a:p>
          <a:p>
            <a:endParaRPr lang="en-US" sz="1800" dirty="0"/>
          </a:p>
          <a:p>
            <a:endParaRPr lang="en-US" sz="1800" dirty="0"/>
          </a:p>
          <a:p>
            <a:endParaRPr lang="en-US" sz="1800" dirty="0"/>
          </a:p>
        </p:txBody>
      </p:sp>
      <p:sp>
        <p:nvSpPr>
          <p:cNvPr id="4" name="TextBox 5">
            <a:extLst>
              <a:ext uri="{FF2B5EF4-FFF2-40B4-BE49-F238E27FC236}">
                <a16:creationId xmlns:a16="http://schemas.microsoft.com/office/drawing/2014/main" id="{DEF54353-A549-4DEB-A6A5-132835AB43E8}"/>
              </a:ext>
            </a:extLst>
          </p:cNvPr>
          <p:cNvSpPr>
            <a:spLocks noChangeArrowheads="1"/>
          </p:cNvSpPr>
          <p:nvPr/>
        </p:nvSpPr>
        <p:spPr bwMode="auto">
          <a:xfrm>
            <a:off x="741379" y="3515724"/>
            <a:ext cx="7661242" cy="646331"/>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r>
              <a:rPr lang="en-US" b="1" dirty="0">
                <a:solidFill>
                  <a:srgbClr val="002060"/>
                </a:solidFill>
              </a:rPr>
              <a:t>public</a:t>
            </a:r>
            <a:r>
              <a:rPr lang="en-US" dirty="0"/>
              <a:t> </a:t>
            </a:r>
            <a:r>
              <a:rPr lang="en-US" b="1" dirty="0">
                <a:solidFill>
                  <a:srgbClr val="002060"/>
                </a:solidFill>
              </a:rPr>
              <a:t>class</a:t>
            </a:r>
            <a:r>
              <a:rPr lang="en-US" dirty="0"/>
              <a:t> HashMap&lt;K,V&gt; </a:t>
            </a:r>
            <a:r>
              <a:rPr lang="en-US" b="1" dirty="0">
                <a:solidFill>
                  <a:srgbClr val="002060"/>
                </a:solidFill>
              </a:rPr>
              <a:t>extends</a:t>
            </a:r>
            <a:r>
              <a:rPr lang="en-US" dirty="0"/>
              <a:t> </a:t>
            </a:r>
            <a:r>
              <a:rPr lang="en-US" dirty="0" err="1"/>
              <a:t>AbstractMap</a:t>
            </a:r>
            <a:r>
              <a:rPr lang="en-US" dirty="0"/>
              <a:t>&lt;K,V&gt; </a:t>
            </a:r>
            <a:r>
              <a:rPr lang="en-US" b="1" dirty="0">
                <a:solidFill>
                  <a:srgbClr val="002060"/>
                </a:solidFill>
              </a:rPr>
              <a:t>implements</a:t>
            </a:r>
            <a:r>
              <a:rPr lang="en-US" dirty="0"/>
              <a:t> Map&lt;K,V&gt;, Cloneable, Serializable</a:t>
            </a:r>
            <a:endParaRPr lang="en-US" altLang="en-US" sz="2000" b="0" dirty="0"/>
          </a:p>
        </p:txBody>
      </p:sp>
    </p:spTree>
    <p:extLst>
      <p:ext uri="{BB962C8B-B14F-4D97-AF65-F5344CB8AC3E}">
        <p14:creationId xmlns:p14="http://schemas.microsoft.com/office/powerpoint/2010/main" val="111422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normAutofit/>
          </a:bodyPr>
          <a:lstStyle/>
          <a:p>
            <a:r>
              <a:rPr lang="en-US" sz="3600" dirty="0"/>
              <a:t>How to create a HashMap Object ?</a:t>
            </a:r>
          </a:p>
        </p:txBody>
      </p:sp>
      <p:sp>
        <p:nvSpPr>
          <p:cNvPr id="3" name="Content Placeholder 2">
            <a:extLst>
              <a:ext uri="{FF2B5EF4-FFF2-40B4-BE49-F238E27FC236}">
                <a16:creationId xmlns:a16="http://schemas.microsoft.com/office/drawing/2014/main" id="{CD45ADD4-D164-4C92-B2E6-29E22E6B44EC}"/>
              </a:ext>
            </a:extLst>
          </p:cNvPr>
          <p:cNvSpPr>
            <a:spLocks noGrp="1"/>
          </p:cNvSpPr>
          <p:nvPr>
            <p:ph idx="1"/>
          </p:nvPr>
        </p:nvSpPr>
        <p:spPr/>
        <p:txBody>
          <a:bodyPr>
            <a:normAutofit/>
          </a:bodyPr>
          <a:lstStyle/>
          <a:p>
            <a:pPr>
              <a:lnSpc>
                <a:spcPct val="150000"/>
              </a:lnSpc>
              <a:spcBef>
                <a:spcPts val="1200"/>
              </a:spcBef>
              <a:buNone/>
            </a:pPr>
            <a:r>
              <a:rPr lang="en-US" altLang="en-US" sz="1800" b="1" dirty="0">
                <a:solidFill>
                  <a:srgbClr val="000000"/>
                </a:solidFill>
                <a:sym typeface="Arial" panose="020B0604020202020204" pitchFamily="34" charset="0"/>
              </a:rPr>
              <a:t>Syntax:</a:t>
            </a:r>
          </a:p>
          <a:p>
            <a:pPr>
              <a:lnSpc>
                <a:spcPct val="150000"/>
              </a:lnSpc>
              <a:spcBef>
                <a:spcPts val="1200"/>
              </a:spcBef>
              <a:buNone/>
            </a:pPr>
            <a:r>
              <a:rPr lang="en-US" altLang="en-US" sz="1800" b="1" dirty="0">
                <a:solidFill>
                  <a:srgbClr val="0070C0"/>
                </a:solidFill>
                <a:sym typeface="Arial" panose="020B0604020202020204" pitchFamily="34" charset="0"/>
              </a:rPr>
              <a:t>Map&lt;Type1,Type2&gt; </a:t>
            </a:r>
            <a:r>
              <a:rPr lang="en-US" altLang="en-US" sz="1800" b="1" dirty="0" err="1">
                <a:solidFill>
                  <a:srgbClr val="0070C0"/>
                </a:solidFill>
                <a:sym typeface="Arial" panose="020B0604020202020204" pitchFamily="34" charset="0"/>
              </a:rPr>
              <a:t>mapName</a:t>
            </a:r>
            <a:r>
              <a:rPr lang="en-US" altLang="en-US" sz="1800" b="1" dirty="0">
                <a:solidFill>
                  <a:srgbClr val="0070C0"/>
                </a:solidFill>
                <a:sym typeface="Arial" panose="020B0604020202020204" pitchFamily="34" charset="0"/>
              </a:rPr>
              <a:t> = new HashMap&lt;Type1,Type2&gt;();</a:t>
            </a:r>
          </a:p>
          <a:p>
            <a:pPr marL="0" indent="0">
              <a:lnSpc>
                <a:spcPct val="150000"/>
              </a:lnSpc>
              <a:spcBef>
                <a:spcPts val="1200"/>
              </a:spcBef>
              <a:buNone/>
            </a:pPr>
            <a:r>
              <a:rPr lang="en-US" altLang="en-US" sz="1800" dirty="0">
                <a:solidFill>
                  <a:srgbClr val="000000"/>
                </a:solidFill>
                <a:sym typeface="Arial" panose="020B0604020202020204" pitchFamily="34" charset="0"/>
              </a:rPr>
              <a:t>Creates a map with generics defined key of the type </a:t>
            </a:r>
            <a:r>
              <a:rPr lang="en-US" altLang="en-US" sz="1800" dirty="0">
                <a:solidFill>
                  <a:srgbClr val="0070C0"/>
                </a:solidFill>
                <a:sym typeface="Arial" panose="020B0604020202020204" pitchFamily="34" charset="0"/>
              </a:rPr>
              <a:t>Type1</a:t>
            </a:r>
            <a:r>
              <a:rPr lang="en-US" altLang="en-US" sz="1800" dirty="0">
                <a:solidFill>
                  <a:srgbClr val="000000"/>
                </a:solidFill>
                <a:sym typeface="Arial" panose="020B0604020202020204" pitchFamily="34" charset="0"/>
              </a:rPr>
              <a:t> and value of the type </a:t>
            </a:r>
            <a:r>
              <a:rPr lang="en-US" altLang="en-US" sz="1800" dirty="0">
                <a:solidFill>
                  <a:srgbClr val="0070C0"/>
                </a:solidFill>
                <a:sym typeface="Arial" panose="020B0604020202020204" pitchFamily="34" charset="0"/>
              </a:rPr>
              <a:t>Type2.</a:t>
            </a:r>
            <a:endParaRPr lang="en-US" altLang="en-US" sz="1800" dirty="0">
              <a:solidFill>
                <a:srgbClr val="000000"/>
              </a:solidFill>
              <a:sym typeface="Arial" panose="020B0604020202020204" pitchFamily="34" charset="0"/>
            </a:endParaRPr>
          </a:p>
          <a:p>
            <a:pPr>
              <a:lnSpc>
                <a:spcPct val="150000"/>
              </a:lnSpc>
              <a:spcBef>
                <a:spcPts val="1200"/>
              </a:spcBef>
              <a:buNone/>
            </a:pPr>
            <a:r>
              <a:rPr lang="en-US" altLang="en-US" sz="1800" b="1" dirty="0">
                <a:solidFill>
                  <a:srgbClr val="000000"/>
                </a:solidFill>
                <a:sym typeface="Arial" panose="020B0604020202020204" pitchFamily="34" charset="0"/>
              </a:rPr>
              <a:t>Example:</a:t>
            </a:r>
            <a:r>
              <a:rPr lang="en-US" altLang="en-US" sz="1800" dirty="0">
                <a:solidFill>
                  <a:srgbClr val="000000"/>
                </a:solidFill>
                <a:sym typeface="Arial" panose="020B0604020202020204" pitchFamily="34" charset="0"/>
              </a:rPr>
              <a:t> Creates map object supporting Integer key and String value.</a:t>
            </a:r>
          </a:p>
          <a:p>
            <a:pPr>
              <a:lnSpc>
                <a:spcPct val="150000"/>
              </a:lnSpc>
              <a:spcBef>
                <a:spcPts val="1200"/>
              </a:spcBef>
              <a:buNone/>
            </a:pPr>
            <a:r>
              <a:rPr lang="en-US" altLang="en-US" sz="1800" b="1" dirty="0">
                <a:solidFill>
                  <a:srgbClr val="0070C0"/>
                </a:solidFill>
                <a:sym typeface="Arial" panose="020B0604020202020204" pitchFamily="34" charset="0"/>
              </a:rPr>
              <a:t>Map&lt;</a:t>
            </a:r>
            <a:r>
              <a:rPr lang="en-US" altLang="en-US" sz="1800" b="1" dirty="0" err="1">
                <a:solidFill>
                  <a:srgbClr val="0070C0"/>
                </a:solidFill>
                <a:sym typeface="Arial" panose="020B0604020202020204" pitchFamily="34" charset="0"/>
              </a:rPr>
              <a:t>Integer,String</a:t>
            </a:r>
            <a:r>
              <a:rPr lang="en-US" altLang="en-US" sz="1800" b="1" dirty="0">
                <a:solidFill>
                  <a:srgbClr val="0070C0"/>
                </a:solidFill>
                <a:sym typeface="Arial" panose="020B0604020202020204" pitchFamily="34" charset="0"/>
              </a:rPr>
              <a:t>&gt; </a:t>
            </a:r>
            <a:r>
              <a:rPr lang="en-US" altLang="en-US" sz="1800" b="1" dirty="0" err="1">
                <a:solidFill>
                  <a:srgbClr val="0070C0"/>
                </a:solidFill>
                <a:sym typeface="Arial" panose="020B0604020202020204" pitchFamily="34" charset="0"/>
              </a:rPr>
              <a:t>myMap</a:t>
            </a:r>
            <a:r>
              <a:rPr lang="en-US" altLang="en-US" sz="1800" b="1" dirty="0">
                <a:solidFill>
                  <a:srgbClr val="0070C0"/>
                </a:solidFill>
                <a:sym typeface="Arial" panose="020B0604020202020204" pitchFamily="34" charset="0"/>
              </a:rPr>
              <a:t> = new HashMap&lt;</a:t>
            </a:r>
            <a:r>
              <a:rPr lang="en-US" altLang="en-US" sz="1800" b="1" dirty="0" err="1">
                <a:solidFill>
                  <a:srgbClr val="0070C0"/>
                </a:solidFill>
                <a:sym typeface="Arial" panose="020B0604020202020204" pitchFamily="34" charset="0"/>
              </a:rPr>
              <a:t>Integer,String</a:t>
            </a:r>
            <a:r>
              <a:rPr lang="en-US" altLang="en-US" sz="1800" b="1" dirty="0">
                <a:solidFill>
                  <a:srgbClr val="0070C0"/>
                </a:solidFill>
                <a:sym typeface="Arial" panose="020B0604020202020204" pitchFamily="34" charset="0"/>
              </a:rPr>
              <a:t>&gt;();</a:t>
            </a:r>
            <a:endParaRPr lang="en-US" altLang="en-US" sz="1800" b="1" dirty="0">
              <a:sym typeface="Arial" panose="020B0604020202020204" pitchFamily="34" charset="0"/>
            </a:endParaRPr>
          </a:p>
          <a:p>
            <a:endParaRPr lang="en-US" dirty="0"/>
          </a:p>
        </p:txBody>
      </p:sp>
    </p:spTree>
    <p:extLst>
      <p:ext uri="{BB962C8B-B14F-4D97-AF65-F5344CB8AC3E}">
        <p14:creationId xmlns:p14="http://schemas.microsoft.com/office/powerpoint/2010/main" val="2276964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18D-4FB8-49D1-B0AD-2D8A6F068A34}"/>
              </a:ext>
            </a:extLst>
          </p:cNvPr>
          <p:cNvSpPr>
            <a:spLocks noGrp="1"/>
          </p:cNvSpPr>
          <p:nvPr>
            <p:ph type="title"/>
          </p:nvPr>
        </p:nvSpPr>
        <p:spPr/>
        <p:txBody>
          <a:bodyPr/>
          <a:lstStyle/>
          <a:p>
            <a:r>
              <a:rPr lang="en-US" dirty="0"/>
              <a:t>Example – HashMap</a:t>
            </a:r>
          </a:p>
        </p:txBody>
      </p:sp>
      <p:pic>
        <p:nvPicPr>
          <p:cNvPr id="4" name="Picture 3">
            <a:extLst>
              <a:ext uri="{FF2B5EF4-FFF2-40B4-BE49-F238E27FC236}">
                <a16:creationId xmlns:a16="http://schemas.microsoft.com/office/drawing/2014/main" id="{683039F3-31CC-4C69-92A7-E0F1885ABCD2}"/>
              </a:ext>
            </a:extLst>
          </p:cNvPr>
          <p:cNvPicPr>
            <a:picLocks noChangeAspect="1"/>
          </p:cNvPicPr>
          <p:nvPr/>
        </p:nvPicPr>
        <p:blipFill>
          <a:blip r:embed="rId2"/>
          <a:stretch>
            <a:fillRect/>
          </a:stretch>
        </p:blipFill>
        <p:spPr>
          <a:xfrm>
            <a:off x="323850" y="1665043"/>
            <a:ext cx="8496300" cy="4371975"/>
          </a:xfrm>
          <a:prstGeom prst="rect">
            <a:avLst/>
          </a:prstGeom>
        </p:spPr>
      </p:pic>
    </p:spTree>
    <p:extLst>
      <p:ext uri="{BB962C8B-B14F-4D97-AF65-F5344CB8AC3E}">
        <p14:creationId xmlns:p14="http://schemas.microsoft.com/office/powerpoint/2010/main" val="1356463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36-29CF-48D1-972F-DB4DCDF7D3A6}"/>
              </a:ext>
            </a:extLst>
          </p:cNvPr>
          <p:cNvSpPr>
            <a:spLocks noGrp="1"/>
          </p:cNvSpPr>
          <p:nvPr>
            <p:ph type="title"/>
          </p:nvPr>
        </p:nvSpPr>
        <p:spPr/>
        <p:txBody>
          <a:bodyPr/>
          <a:lstStyle/>
          <a:p>
            <a:r>
              <a:rPr lang="en-US" dirty="0"/>
              <a:t>Output - HashMap</a:t>
            </a:r>
          </a:p>
        </p:txBody>
      </p:sp>
      <p:pic>
        <p:nvPicPr>
          <p:cNvPr id="4" name="Picture 3">
            <a:extLst>
              <a:ext uri="{FF2B5EF4-FFF2-40B4-BE49-F238E27FC236}">
                <a16:creationId xmlns:a16="http://schemas.microsoft.com/office/drawing/2014/main" id="{7DA45E9E-9A0D-49F4-912D-CE5848A466B8}"/>
              </a:ext>
            </a:extLst>
          </p:cNvPr>
          <p:cNvPicPr>
            <a:picLocks noChangeAspect="1"/>
          </p:cNvPicPr>
          <p:nvPr/>
        </p:nvPicPr>
        <p:blipFill>
          <a:blip r:embed="rId2"/>
          <a:stretch>
            <a:fillRect/>
          </a:stretch>
        </p:blipFill>
        <p:spPr>
          <a:xfrm>
            <a:off x="394921" y="1617785"/>
            <a:ext cx="8158235" cy="2616590"/>
          </a:xfrm>
          <a:prstGeom prst="rect">
            <a:avLst/>
          </a:prstGeom>
        </p:spPr>
      </p:pic>
      <p:sp>
        <p:nvSpPr>
          <p:cNvPr id="5" name="TextBox 5">
            <a:extLst>
              <a:ext uri="{FF2B5EF4-FFF2-40B4-BE49-F238E27FC236}">
                <a16:creationId xmlns:a16="http://schemas.microsoft.com/office/drawing/2014/main" id="{343E64D8-6ABD-49FC-A8BD-B55BBC450149}"/>
              </a:ext>
            </a:extLst>
          </p:cNvPr>
          <p:cNvSpPr>
            <a:spLocks noChangeArrowheads="1"/>
          </p:cNvSpPr>
          <p:nvPr/>
        </p:nvSpPr>
        <p:spPr bwMode="auto">
          <a:xfrm>
            <a:off x="394920" y="4401359"/>
            <a:ext cx="8242643" cy="1338828"/>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lnSpc>
                <a:spcPct val="150000"/>
              </a:lnSpc>
              <a:spcBef>
                <a:spcPct val="0"/>
              </a:spcBef>
              <a:buFont typeface="Arial" panose="020B0604020202020204" pitchFamily="34" charset="0"/>
              <a:buNone/>
            </a:pPr>
            <a:r>
              <a:rPr lang="en-US" altLang="en-US" sz="1800" dirty="0">
                <a:solidFill>
                  <a:srgbClr val="000000"/>
                </a:solidFill>
                <a:latin typeface="Arial" panose="020B0604020202020204" pitchFamily="34" charset="0"/>
                <a:sym typeface="Arial" panose="020B0604020202020204" pitchFamily="34" charset="0"/>
              </a:rPr>
              <a:t>What can be done to automatically sort the map according to the country code?</a:t>
            </a:r>
          </a:p>
          <a:p>
            <a:pPr>
              <a:lnSpc>
                <a:spcPct val="150000"/>
              </a:lnSpc>
              <a:spcBef>
                <a:spcPct val="0"/>
              </a:spcBef>
              <a:buFont typeface="Arial" panose="020B0604020202020204" pitchFamily="34" charset="0"/>
              <a:buNone/>
            </a:pPr>
            <a:r>
              <a:rPr lang="en-US" altLang="en-US" sz="1800" b="0" dirty="0">
                <a:solidFill>
                  <a:srgbClr val="000000"/>
                </a:solidFill>
                <a:latin typeface="Arial" panose="020B0604020202020204" pitchFamily="34" charset="0"/>
                <a:sym typeface="Arial" panose="020B0604020202020204" pitchFamily="34" charset="0"/>
              </a:rPr>
              <a:t>The solution is </a:t>
            </a:r>
            <a:r>
              <a:rPr lang="en-US" altLang="en-US" sz="1800" b="1" i="1" dirty="0">
                <a:solidFill>
                  <a:srgbClr val="000000"/>
                </a:solidFill>
                <a:latin typeface="Arial" panose="020B0604020202020204" pitchFamily="34" charset="0"/>
                <a:sym typeface="Arial" panose="020B0604020202020204" pitchFamily="34" charset="0"/>
              </a:rPr>
              <a:t>TreeMap</a:t>
            </a:r>
            <a:r>
              <a:rPr lang="en-US" altLang="en-US" sz="1800" b="0" dirty="0">
                <a:solidFill>
                  <a:srgbClr val="000000"/>
                </a:solidFill>
                <a:latin typeface="Arial" panose="020B0604020202020204" pitchFamily="34" charset="0"/>
                <a:sym typeface="Arial" panose="020B0604020202020204" pitchFamily="34" charset="0"/>
              </a:rPr>
              <a:t>, since Tree implements the </a:t>
            </a:r>
            <a:r>
              <a:rPr lang="en-US" altLang="en-US" sz="1800" b="1" dirty="0">
                <a:solidFill>
                  <a:srgbClr val="000000"/>
                </a:solidFill>
                <a:latin typeface="Arial" panose="020B0604020202020204" pitchFamily="34" charset="0"/>
                <a:sym typeface="Arial" panose="020B0604020202020204" pitchFamily="34" charset="0"/>
              </a:rPr>
              <a:t>SortedMap</a:t>
            </a:r>
            <a:r>
              <a:rPr lang="en-US" altLang="en-US" sz="1800" b="0" dirty="0">
                <a:solidFill>
                  <a:srgbClr val="000000"/>
                </a:solidFill>
                <a:latin typeface="Arial" panose="020B0604020202020204" pitchFamily="34" charset="0"/>
                <a:sym typeface="Arial" panose="020B0604020202020204" pitchFamily="34" charset="0"/>
              </a:rPr>
              <a:t> interface, it  automatically stores the elements in a sorted order based on the key.</a:t>
            </a:r>
            <a:endParaRPr lang="en-US" altLang="en-US" sz="18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31626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p:cBhvr>
                                        <p:cTn id="7" dur="500"/>
                                        <p:tgtEl>
                                          <p:spTgt spid="5">
                                            <p:bg/>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p:cBhvr>
                                        <p:cTn id="1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C4C-019F-43C5-9531-C4B0F2B55FC9}"/>
              </a:ext>
            </a:extLst>
          </p:cNvPr>
          <p:cNvSpPr>
            <a:spLocks noGrp="1"/>
          </p:cNvSpPr>
          <p:nvPr>
            <p:ph type="title"/>
          </p:nvPr>
        </p:nvSpPr>
        <p:spPr/>
        <p:txBody>
          <a:bodyPr/>
          <a:lstStyle/>
          <a:p>
            <a:r>
              <a:rPr lang="en-US" dirty="0"/>
              <a:t>Example - TreeMap</a:t>
            </a:r>
          </a:p>
        </p:txBody>
      </p:sp>
      <p:sp>
        <p:nvSpPr>
          <p:cNvPr id="3" name="Content Placeholder 2">
            <a:extLst>
              <a:ext uri="{FF2B5EF4-FFF2-40B4-BE49-F238E27FC236}">
                <a16:creationId xmlns:a16="http://schemas.microsoft.com/office/drawing/2014/main" id="{DA5A0CD0-7D67-4E4F-98EF-AA5F42C71389}"/>
              </a:ext>
            </a:extLst>
          </p:cNvPr>
          <p:cNvSpPr>
            <a:spLocks noGrp="1"/>
          </p:cNvSpPr>
          <p:nvPr>
            <p:ph idx="1"/>
          </p:nvPr>
        </p:nvSpPr>
        <p:spPr/>
        <p:txBody>
          <a:bodyPr>
            <a:normAutofit/>
          </a:bodyPr>
          <a:lstStyle/>
          <a:p>
            <a:pPr marL="0" indent="0">
              <a:lnSpc>
                <a:spcPct val="150000"/>
              </a:lnSpc>
              <a:spcBef>
                <a:spcPts val="1200"/>
              </a:spcBef>
              <a:buNone/>
            </a:pPr>
            <a:r>
              <a:rPr lang="en-US" altLang="en-US" sz="1800" dirty="0">
                <a:solidFill>
                  <a:srgbClr val="000000"/>
                </a:solidFill>
                <a:sym typeface="Arial" panose="020B0604020202020204" pitchFamily="34" charset="0"/>
              </a:rPr>
              <a:t>In this example we will see how </a:t>
            </a:r>
            <a:r>
              <a:rPr lang="en-US" altLang="en-US" sz="1800" b="1" dirty="0">
                <a:solidFill>
                  <a:srgbClr val="000000"/>
                </a:solidFill>
                <a:sym typeface="Arial" panose="020B0604020202020204" pitchFamily="34" charset="0"/>
              </a:rPr>
              <a:t>TreeMap</a:t>
            </a:r>
            <a:r>
              <a:rPr lang="en-US" altLang="en-US" sz="1800" dirty="0">
                <a:solidFill>
                  <a:srgbClr val="000000"/>
                </a:solidFill>
                <a:sym typeface="Arial" panose="020B0604020202020204" pitchFamily="34" charset="0"/>
              </a:rPr>
              <a:t> can be used to store elements sorted by the key.  We will tweak the previous program to use </a:t>
            </a:r>
            <a:r>
              <a:rPr lang="en-US" altLang="en-US" sz="1800" b="1" dirty="0">
                <a:solidFill>
                  <a:srgbClr val="000000"/>
                </a:solidFill>
                <a:sym typeface="Arial" panose="020B0604020202020204" pitchFamily="34" charset="0"/>
              </a:rPr>
              <a:t>TreeMap</a:t>
            </a:r>
            <a:r>
              <a:rPr lang="en-US" altLang="en-US" sz="1800" dirty="0">
                <a:solidFill>
                  <a:srgbClr val="000000"/>
                </a:solidFill>
                <a:sym typeface="Arial" panose="020B0604020202020204" pitchFamily="34" charset="0"/>
              </a:rPr>
              <a:t> rather than </a:t>
            </a:r>
            <a:r>
              <a:rPr lang="en-US" altLang="en-US" sz="1800" b="1" dirty="0">
                <a:solidFill>
                  <a:srgbClr val="000000"/>
                </a:solidFill>
                <a:sym typeface="Arial" panose="020B0604020202020204" pitchFamily="34" charset="0"/>
              </a:rPr>
              <a:t>HashMap</a:t>
            </a:r>
            <a:r>
              <a:rPr lang="en-US" altLang="en-US" sz="1800" dirty="0">
                <a:solidFill>
                  <a:srgbClr val="000000"/>
                </a:solidFill>
                <a:sym typeface="Arial" panose="020B0604020202020204" pitchFamily="34" charset="0"/>
              </a:rPr>
              <a:t> implementation.</a:t>
            </a:r>
          </a:p>
          <a:p>
            <a:pPr>
              <a:lnSpc>
                <a:spcPct val="150000"/>
              </a:lnSpc>
              <a:spcBef>
                <a:spcPts val="1200"/>
              </a:spcBef>
              <a:buNone/>
            </a:pPr>
            <a:r>
              <a:rPr lang="en-US" altLang="en-US" sz="1800" dirty="0">
                <a:solidFill>
                  <a:srgbClr val="000000"/>
                </a:solidFill>
                <a:sym typeface="Arial" panose="020B0604020202020204" pitchFamily="34" charset="0"/>
              </a:rPr>
              <a:t>Solution: Change the </a:t>
            </a:r>
            <a:r>
              <a:rPr lang="en-US" altLang="en-US" sz="1800" b="1" dirty="0">
                <a:solidFill>
                  <a:srgbClr val="000000"/>
                </a:solidFill>
                <a:sym typeface="Arial" panose="020B0604020202020204" pitchFamily="34" charset="0"/>
              </a:rPr>
              <a:t>HashMap</a:t>
            </a:r>
            <a:r>
              <a:rPr lang="en-US" altLang="en-US" sz="1800" dirty="0">
                <a:solidFill>
                  <a:srgbClr val="000000"/>
                </a:solidFill>
                <a:sym typeface="Arial" panose="020B0604020202020204" pitchFamily="34" charset="0"/>
              </a:rPr>
              <a:t>  to </a:t>
            </a:r>
            <a:r>
              <a:rPr lang="en-US" altLang="en-US" sz="1800" b="1" dirty="0">
                <a:solidFill>
                  <a:srgbClr val="000000"/>
                </a:solidFill>
                <a:sym typeface="Arial" panose="020B0604020202020204" pitchFamily="34" charset="0"/>
              </a:rPr>
              <a:t>TreeMap</a:t>
            </a:r>
            <a:r>
              <a:rPr lang="en-US" altLang="en-US" sz="1800" dirty="0">
                <a:solidFill>
                  <a:srgbClr val="000000"/>
                </a:solidFill>
                <a:sym typeface="Arial" panose="020B0604020202020204" pitchFamily="34" charset="0"/>
              </a:rPr>
              <a:t> in the MapDemo class.</a:t>
            </a:r>
          </a:p>
          <a:p>
            <a:pPr>
              <a:spcBef>
                <a:spcPts val="1200"/>
              </a:spcBef>
              <a:buNone/>
            </a:pPr>
            <a:r>
              <a:rPr lang="en-US" altLang="en-US" sz="1800" dirty="0">
                <a:solidFill>
                  <a:srgbClr val="0070C0"/>
                </a:solidFill>
                <a:sym typeface="Arial" panose="020B0604020202020204" pitchFamily="34" charset="0"/>
              </a:rPr>
              <a:t>Map&lt;</a:t>
            </a:r>
            <a:r>
              <a:rPr lang="en-US" altLang="en-US" sz="1800" dirty="0" err="1">
                <a:solidFill>
                  <a:srgbClr val="0070C0"/>
                </a:solidFill>
                <a:sym typeface="Arial" panose="020B0604020202020204" pitchFamily="34" charset="0"/>
              </a:rPr>
              <a:t>String,String</a:t>
            </a:r>
            <a:r>
              <a:rPr lang="en-US" altLang="en-US" sz="1800" dirty="0">
                <a:solidFill>
                  <a:srgbClr val="0070C0"/>
                </a:solidFill>
                <a:sym typeface="Arial" panose="020B0604020202020204" pitchFamily="34" charset="0"/>
              </a:rPr>
              <a:t>&gt; </a:t>
            </a:r>
            <a:r>
              <a:rPr lang="en-US" altLang="en-US" sz="1800" dirty="0" err="1">
                <a:solidFill>
                  <a:srgbClr val="0070C0"/>
                </a:solidFill>
                <a:sym typeface="Arial" panose="020B0604020202020204" pitchFamily="34" charset="0"/>
              </a:rPr>
              <a:t>studentMap</a:t>
            </a:r>
            <a:r>
              <a:rPr lang="en-US" altLang="en-US" sz="1800" dirty="0">
                <a:solidFill>
                  <a:srgbClr val="0070C0"/>
                </a:solidFill>
                <a:sym typeface="Arial" panose="020B0604020202020204" pitchFamily="34" charset="0"/>
              </a:rPr>
              <a:t>=new HashMap&lt;String, String&gt;(); </a:t>
            </a:r>
          </a:p>
          <a:p>
            <a:pPr>
              <a:spcBef>
                <a:spcPts val="1200"/>
              </a:spcBef>
              <a:buNone/>
            </a:pPr>
            <a:endParaRPr lang="en-US" altLang="en-US" sz="1800" dirty="0">
              <a:solidFill>
                <a:srgbClr val="0070C0"/>
              </a:solidFill>
              <a:sym typeface="Arial" panose="020B0604020202020204" pitchFamily="34" charset="0"/>
            </a:endParaRPr>
          </a:p>
          <a:p>
            <a:pPr>
              <a:spcBef>
                <a:spcPts val="1200"/>
              </a:spcBef>
              <a:buNone/>
            </a:pPr>
            <a:r>
              <a:rPr lang="en-US" altLang="en-US" sz="1800" dirty="0">
                <a:solidFill>
                  <a:srgbClr val="0070C0"/>
                </a:solidFill>
                <a:sym typeface="Arial" panose="020B0604020202020204" pitchFamily="34" charset="0"/>
              </a:rPr>
              <a:t>Map&lt;</a:t>
            </a:r>
            <a:r>
              <a:rPr lang="en-US" altLang="en-US" sz="1800" dirty="0" err="1">
                <a:solidFill>
                  <a:srgbClr val="0070C0"/>
                </a:solidFill>
                <a:sym typeface="Arial" panose="020B0604020202020204" pitchFamily="34" charset="0"/>
              </a:rPr>
              <a:t>String,String</a:t>
            </a:r>
            <a:r>
              <a:rPr lang="en-US" altLang="en-US" sz="1800" dirty="0">
                <a:solidFill>
                  <a:srgbClr val="0070C0"/>
                </a:solidFill>
                <a:sym typeface="Arial" panose="020B0604020202020204" pitchFamily="34" charset="0"/>
              </a:rPr>
              <a:t>&gt; </a:t>
            </a:r>
            <a:r>
              <a:rPr lang="en-US" altLang="en-US" sz="1800" dirty="0" err="1">
                <a:solidFill>
                  <a:srgbClr val="0070C0"/>
                </a:solidFill>
                <a:sym typeface="Arial" panose="020B0604020202020204" pitchFamily="34" charset="0"/>
              </a:rPr>
              <a:t>studentMap</a:t>
            </a:r>
            <a:r>
              <a:rPr lang="en-US" altLang="en-US" sz="1800" dirty="0">
                <a:solidFill>
                  <a:srgbClr val="0070C0"/>
                </a:solidFill>
                <a:sym typeface="Arial" panose="020B0604020202020204" pitchFamily="34" charset="0"/>
              </a:rPr>
              <a:t>=new TreeMap&lt;String, String&gt;();</a:t>
            </a:r>
          </a:p>
          <a:p>
            <a:pPr marL="0" indent="0">
              <a:buNone/>
            </a:pPr>
            <a:endParaRPr lang="en-US" sz="1800" dirty="0"/>
          </a:p>
        </p:txBody>
      </p:sp>
      <p:sp>
        <p:nvSpPr>
          <p:cNvPr id="4" name="Down Arrow 6">
            <a:extLst>
              <a:ext uri="{FF2B5EF4-FFF2-40B4-BE49-F238E27FC236}">
                <a16:creationId xmlns:a16="http://schemas.microsoft.com/office/drawing/2014/main" id="{F0133447-10A6-4063-A38B-7E94DF896345}"/>
              </a:ext>
            </a:extLst>
          </p:cNvPr>
          <p:cNvSpPr>
            <a:spLocks noChangeArrowheads="1"/>
          </p:cNvSpPr>
          <p:nvPr/>
        </p:nvSpPr>
        <p:spPr bwMode="auto">
          <a:xfrm>
            <a:off x="4622406" y="3979980"/>
            <a:ext cx="304800" cy="381000"/>
          </a:xfrm>
          <a:prstGeom prst="downArrow">
            <a:avLst>
              <a:gd name="adj1" fmla="val 50000"/>
              <a:gd name="adj2" fmla="val 50000"/>
            </a:avLst>
          </a:prstGeom>
          <a:gradFill rotWithShape="1">
            <a:gsLst>
              <a:gs pos="0">
                <a:srgbClr val="992F2B"/>
              </a:gs>
              <a:gs pos="79999">
                <a:srgbClr val="C93D39"/>
              </a:gs>
              <a:gs pos="100000">
                <a:srgbClr val="CD3A36"/>
              </a:gs>
            </a:gsLst>
            <a:lin ang="162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lgn="ctr">
              <a:spcBef>
                <a:spcPct val="0"/>
              </a:spcBef>
              <a:buFont typeface="Arial" panose="020B0604020202020204" pitchFamily="34" charset="0"/>
              <a:buNone/>
            </a:pPr>
            <a:endParaRPr lang="en-US" altLang="en-US" sz="1800">
              <a:solidFill>
                <a:srgbClr val="FFFFFF"/>
              </a:solidFill>
            </a:endParaRPr>
          </a:p>
        </p:txBody>
      </p:sp>
      <p:sp>
        <p:nvSpPr>
          <p:cNvPr id="5" name="TextBox 9">
            <a:extLst>
              <a:ext uri="{FF2B5EF4-FFF2-40B4-BE49-F238E27FC236}">
                <a16:creationId xmlns:a16="http://schemas.microsoft.com/office/drawing/2014/main" id="{FA1699E8-5EA4-49E7-86DA-43FFBF4E94E5}"/>
              </a:ext>
            </a:extLst>
          </p:cNvPr>
          <p:cNvSpPr>
            <a:spLocks noChangeArrowheads="1"/>
          </p:cNvSpPr>
          <p:nvPr/>
        </p:nvSpPr>
        <p:spPr bwMode="auto">
          <a:xfrm>
            <a:off x="406580" y="4880312"/>
            <a:ext cx="8280219" cy="923925"/>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spcBef>
                <a:spcPct val="0"/>
              </a:spcBef>
              <a:buFont typeface="Arial" panose="020B0604020202020204" pitchFamily="34" charset="0"/>
              <a:buNone/>
            </a:pPr>
            <a:r>
              <a:rPr lang="en-US" altLang="en-US" sz="1800" dirty="0">
                <a:solidFill>
                  <a:srgbClr val="000000"/>
                </a:solidFill>
                <a:latin typeface="Arial" panose="020B0604020202020204" pitchFamily="34" charset="0"/>
                <a:sym typeface="Arial" panose="020B0604020202020204" pitchFamily="34" charset="0"/>
              </a:rPr>
              <a:t>Note :</a:t>
            </a:r>
            <a:r>
              <a:rPr lang="en-US" altLang="en-US" sz="1800" b="0" dirty="0">
                <a:solidFill>
                  <a:srgbClr val="000000"/>
                </a:solidFill>
                <a:latin typeface="Arial" panose="020B0604020202020204" pitchFamily="34" charset="0"/>
                <a:sym typeface="Arial" panose="020B0604020202020204" pitchFamily="34" charset="0"/>
              </a:rPr>
              <a:t> See how easily we changed the implementation from </a:t>
            </a:r>
            <a:r>
              <a:rPr lang="en-US" altLang="en-US" sz="1800" b="1" i="1" dirty="0">
                <a:solidFill>
                  <a:srgbClr val="000000"/>
                </a:solidFill>
                <a:latin typeface="Arial" panose="020B0604020202020204" pitchFamily="34" charset="0"/>
                <a:sym typeface="Arial" panose="020B0604020202020204" pitchFamily="34" charset="0"/>
              </a:rPr>
              <a:t>HashMap</a:t>
            </a:r>
            <a:r>
              <a:rPr lang="en-US" altLang="en-US" sz="1800" b="0" dirty="0">
                <a:solidFill>
                  <a:srgbClr val="000000"/>
                </a:solidFill>
                <a:latin typeface="Arial" panose="020B0604020202020204" pitchFamily="34" charset="0"/>
                <a:sym typeface="Arial" panose="020B0604020202020204" pitchFamily="34" charset="0"/>
              </a:rPr>
              <a:t> to </a:t>
            </a:r>
            <a:r>
              <a:rPr lang="en-US" altLang="en-US" sz="1800" b="1" i="1" dirty="0">
                <a:solidFill>
                  <a:srgbClr val="000000"/>
                </a:solidFill>
                <a:latin typeface="Arial" panose="020B0604020202020204" pitchFamily="34" charset="0"/>
                <a:sym typeface="Arial" panose="020B0604020202020204" pitchFamily="34" charset="0"/>
              </a:rPr>
              <a:t>TreeMap</a:t>
            </a:r>
            <a:r>
              <a:rPr lang="en-US" altLang="en-US" sz="1800" i="1" dirty="0">
                <a:solidFill>
                  <a:srgbClr val="000000"/>
                </a:solidFill>
                <a:latin typeface="Arial" panose="020B0604020202020204" pitchFamily="34" charset="0"/>
                <a:sym typeface="Arial" panose="020B0604020202020204" pitchFamily="34" charset="0"/>
              </a:rPr>
              <a:t> </a:t>
            </a:r>
            <a:r>
              <a:rPr lang="en-US" altLang="en-US" sz="1800" b="0" dirty="0">
                <a:solidFill>
                  <a:srgbClr val="000000"/>
                </a:solidFill>
                <a:latin typeface="Arial" panose="020B0604020202020204" pitchFamily="34" charset="0"/>
                <a:sym typeface="Arial" panose="020B0604020202020204" pitchFamily="34" charset="0"/>
              </a:rPr>
              <a:t>by making just one change. This is the advantage of declaring collections with the interface </a:t>
            </a:r>
            <a:r>
              <a:rPr lang="en-US" altLang="en-US" sz="1800" b="1" i="1" dirty="0">
                <a:solidFill>
                  <a:srgbClr val="000000"/>
                </a:solidFill>
                <a:latin typeface="Arial" panose="020B0604020202020204" pitchFamily="34" charset="0"/>
                <a:sym typeface="Arial" panose="020B0604020202020204" pitchFamily="34" charset="0"/>
              </a:rPr>
              <a:t>Map</a:t>
            </a:r>
            <a:r>
              <a:rPr lang="en-US" altLang="en-US" sz="1800" b="0" dirty="0">
                <a:solidFill>
                  <a:srgbClr val="000000"/>
                </a:solidFill>
                <a:latin typeface="Arial" panose="020B0604020202020204" pitchFamily="34" charset="0"/>
                <a:sym typeface="Arial" panose="020B0604020202020204" pitchFamily="34" charset="0"/>
              </a:rPr>
              <a:t>.</a:t>
            </a:r>
            <a:endParaRPr lang="en-US" altLang="en-US" sz="1800" dirty="0">
              <a:solidFill>
                <a:srgbClr val="FF0000"/>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61590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8A14-4BBD-4E65-A207-33E1A0483320}"/>
              </a:ext>
            </a:extLst>
          </p:cNvPr>
          <p:cNvSpPr>
            <a:spLocks noGrp="1"/>
          </p:cNvSpPr>
          <p:nvPr>
            <p:ph type="title"/>
          </p:nvPr>
        </p:nvSpPr>
        <p:spPr/>
        <p:txBody>
          <a:bodyPr/>
          <a:lstStyle/>
          <a:p>
            <a:r>
              <a:rPr lang="en-US" dirty="0"/>
              <a:t>Output - TreeMap</a:t>
            </a:r>
          </a:p>
        </p:txBody>
      </p:sp>
      <p:pic>
        <p:nvPicPr>
          <p:cNvPr id="4" name="Picture 3">
            <a:extLst>
              <a:ext uri="{FF2B5EF4-FFF2-40B4-BE49-F238E27FC236}">
                <a16:creationId xmlns:a16="http://schemas.microsoft.com/office/drawing/2014/main" id="{A35F3216-7B34-4F17-A848-D05E1BA715B2}"/>
              </a:ext>
            </a:extLst>
          </p:cNvPr>
          <p:cNvPicPr>
            <a:picLocks noChangeAspect="1"/>
          </p:cNvPicPr>
          <p:nvPr/>
        </p:nvPicPr>
        <p:blipFill>
          <a:blip r:embed="rId2"/>
          <a:stretch>
            <a:fillRect/>
          </a:stretch>
        </p:blipFill>
        <p:spPr>
          <a:xfrm>
            <a:off x="564152" y="1742929"/>
            <a:ext cx="7694023" cy="2781300"/>
          </a:xfrm>
          <a:prstGeom prst="rect">
            <a:avLst/>
          </a:prstGeom>
        </p:spPr>
      </p:pic>
      <p:sp>
        <p:nvSpPr>
          <p:cNvPr id="5" name="TextBox 12">
            <a:extLst>
              <a:ext uri="{FF2B5EF4-FFF2-40B4-BE49-F238E27FC236}">
                <a16:creationId xmlns:a16="http://schemas.microsoft.com/office/drawing/2014/main" id="{A0B55234-6C0D-4C59-9AE3-88BB30633728}"/>
              </a:ext>
            </a:extLst>
          </p:cNvPr>
          <p:cNvSpPr>
            <a:spLocks noChangeArrowheads="1"/>
          </p:cNvSpPr>
          <p:nvPr/>
        </p:nvSpPr>
        <p:spPr bwMode="auto">
          <a:xfrm>
            <a:off x="564152" y="4799513"/>
            <a:ext cx="7694022" cy="646331"/>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lgn="ctr">
              <a:spcBef>
                <a:spcPct val="0"/>
              </a:spcBef>
              <a:buFont typeface="Arial" panose="020B0604020202020204" pitchFamily="34" charset="0"/>
              <a:buNone/>
            </a:pPr>
            <a:r>
              <a:rPr lang="en-US" altLang="en-US" sz="1800" b="0" dirty="0">
                <a:solidFill>
                  <a:srgbClr val="000000"/>
                </a:solidFill>
                <a:latin typeface="Arial" panose="020B0604020202020204" pitchFamily="34" charset="0"/>
                <a:sym typeface="Arial" panose="020B0604020202020204" pitchFamily="34" charset="0"/>
              </a:rPr>
              <a:t>Notice the output the this </a:t>
            </a:r>
            <a:r>
              <a:rPr lang="en-US" altLang="en-US" sz="1800" b="1" dirty="0">
                <a:solidFill>
                  <a:srgbClr val="000000"/>
                </a:solidFill>
                <a:latin typeface="Arial" panose="020B0604020202020204" pitchFamily="34" charset="0"/>
                <a:sym typeface="Arial" panose="020B0604020202020204" pitchFamily="34" charset="0"/>
              </a:rPr>
              <a:t>MapDemo</a:t>
            </a:r>
            <a:r>
              <a:rPr lang="en-US" altLang="en-US" sz="1800" b="0" dirty="0">
                <a:solidFill>
                  <a:srgbClr val="000000"/>
                </a:solidFill>
                <a:latin typeface="Arial" panose="020B0604020202020204" pitchFamily="34" charset="0"/>
                <a:sym typeface="Arial" panose="020B0604020202020204" pitchFamily="34" charset="0"/>
              </a:rPr>
              <a:t> class are displayed  based on the country code order.</a:t>
            </a:r>
            <a:endParaRPr lang="en-US" altLang="en-US" sz="1800"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388328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3765133"/>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sz="2400" b="1" dirty="0"/>
              <a:t>Trainees to reflect the following topics before proceeding.</a:t>
            </a:r>
          </a:p>
          <a:p>
            <a:pPr>
              <a:buFont typeface="Wingdings" panose="05000000000000000000" pitchFamily="2" charset="2"/>
              <a:buChar char="§"/>
            </a:pPr>
            <a:r>
              <a:rPr lang="en-US" altLang="zh-CN" sz="2400" dirty="0">
                <a:sym typeface="Arial" panose="020B0604020202020204" pitchFamily="34" charset="0"/>
              </a:rPr>
              <a:t>  </a:t>
            </a:r>
            <a:r>
              <a:rPr lang="en-US" altLang="zh-CN" sz="2000" dirty="0">
                <a:sym typeface="Arial" panose="020B0604020202020204" pitchFamily="34" charset="0"/>
              </a:rPr>
              <a:t>What types of map can be used to if want to allow null values?</a:t>
            </a:r>
          </a:p>
          <a:p>
            <a:pPr>
              <a:buFont typeface="Wingdings" panose="05000000000000000000" pitchFamily="2" charset="2"/>
              <a:buChar char="§"/>
            </a:pPr>
            <a:r>
              <a:rPr lang="en-US" altLang="zh-CN" sz="2000" dirty="0">
                <a:sym typeface="Arial" panose="020B0604020202020204" pitchFamily="34" charset="0"/>
              </a:rPr>
              <a:t>   Suppose you are asked to create a telephone directory with person's name in a sorted order which map implementation do you prefer to use ?</a:t>
            </a:r>
          </a:p>
          <a:p>
            <a:pPr>
              <a:buFont typeface="Wingdings" panose="05000000000000000000" pitchFamily="2" charset="2"/>
              <a:buChar char="§"/>
            </a:pPr>
            <a:endParaRPr lang="en-US" altLang="zh-CN" dirty="0"/>
          </a:p>
        </p:txBody>
      </p:sp>
    </p:spTree>
    <p:extLst>
      <p:ext uri="{BB962C8B-B14F-4D97-AF65-F5344CB8AC3E}">
        <p14:creationId xmlns:p14="http://schemas.microsoft.com/office/powerpoint/2010/main" val="1993093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How to store user defined Objects in Collections</a:t>
            </a:r>
          </a:p>
        </p:txBody>
      </p:sp>
      <p:sp>
        <p:nvSpPr>
          <p:cNvPr id="3" name="Content Placeholder 2">
            <a:extLst>
              <a:ext uri="{FF2B5EF4-FFF2-40B4-BE49-F238E27FC236}">
                <a16:creationId xmlns:a16="http://schemas.microsoft.com/office/drawing/2014/main" id="{CD45ADD4-D164-4C92-B2E6-29E22E6B44EC}"/>
              </a:ext>
            </a:extLst>
          </p:cNvPr>
          <p:cNvSpPr>
            <a:spLocks noGrp="1"/>
          </p:cNvSpPr>
          <p:nvPr>
            <p:ph idx="1"/>
          </p:nvPr>
        </p:nvSpPr>
        <p:spPr/>
        <p:txBody>
          <a:bodyPr>
            <a:normAutofit/>
          </a:bodyPr>
          <a:lstStyle/>
          <a:p>
            <a:r>
              <a:rPr lang="en-US" altLang="en-US" sz="2000" dirty="0">
                <a:solidFill>
                  <a:srgbClr val="000000"/>
                </a:solidFill>
                <a:sym typeface="Arial" panose="020B0604020202020204" pitchFamily="34" charset="0"/>
              </a:rPr>
              <a:t>User defined classes can be stored in any of the collections like list, set, map etc.</a:t>
            </a:r>
          </a:p>
          <a:p>
            <a:endParaRPr lang="en-US" sz="2000" dirty="0"/>
          </a:p>
        </p:txBody>
      </p:sp>
      <p:sp>
        <p:nvSpPr>
          <p:cNvPr id="4" name="TextBox 6">
            <a:extLst>
              <a:ext uri="{FF2B5EF4-FFF2-40B4-BE49-F238E27FC236}">
                <a16:creationId xmlns:a16="http://schemas.microsoft.com/office/drawing/2014/main" id="{D185AD0D-777B-4AD2-B452-24716A20B77A}"/>
              </a:ext>
            </a:extLst>
          </p:cNvPr>
          <p:cNvSpPr>
            <a:spLocks noChangeArrowheads="1"/>
          </p:cNvSpPr>
          <p:nvPr/>
        </p:nvSpPr>
        <p:spPr bwMode="auto">
          <a:xfrm>
            <a:off x="457200" y="2590800"/>
            <a:ext cx="8229599" cy="2262158"/>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lnSpc>
                <a:spcPct val="150000"/>
              </a:lnSpc>
              <a:spcBef>
                <a:spcPts val="1200"/>
              </a:spcBef>
              <a:buFont typeface="Arial" panose="020B0604020202020204" pitchFamily="34" charset="0"/>
              <a:buNone/>
            </a:pPr>
            <a:r>
              <a:rPr lang="en-US" altLang="en-US" sz="1800" b="0" dirty="0">
                <a:solidFill>
                  <a:srgbClr val="000000"/>
                </a:solidFill>
                <a:latin typeface="Arial" panose="020B0604020202020204" pitchFamily="34" charset="0"/>
                <a:sym typeface="Arial" panose="020B0604020202020204" pitchFamily="34" charset="0"/>
              </a:rPr>
              <a:t>In the next lend a hand we will see how user defined objects can be added and retrieved from an </a:t>
            </a:r>
            <a:r>
              <a:rPr lang="en-US" altLang="en-US" sz="1800" b="1" i="1" dirty="0">
                <a:solidFill>
                  <a:srgbClr val="000000"/>
                </a:solidFill>
                <a:latin typeface="Arial" panose="020B0604020202020204" pitchFamily="34" charset="0"/>
                <a:sym typeface="Arial" panose="020B0604020202020204" pitchFamily="34" charset="0"/>
              </a:rPr>
              <a:t>ArrayList</a:t>
            </a:r>
            <a:r>
              <a:rPr lang="en-US" altLang="en-US" sz="1800" b="0" dirty="0">
                <a:solidFill>
                  <a:srgbClr val="000000"/>
                </a:solidFill>
                <a:latin typeface="Arial" panose="020B0604020202020204" pitchFamily="34" charset="0"/>
                <a:sym typeface="Arial" panose="020B0604020202020204" pitchFamily="34" charset="0"/>
              </a:rPr>
              <a:t>. Same procedure applies for all other collections.</a:t>
            </a:r>
          </a:p>
          <a:p>
            <a:pPr>
              <a:spcBef>
                <a:spcPts val="600"/>
              </a:spcBef>
              <a:buNone/>
            </a:pPr>
            <a:r>
              <a:rPr lang="en-US" altLang="en-US" sz="1800" b="1" i="1" dirty="0">
                <a:solidFill>
                  <a:srgbClr val="000000"/>
                </a:solidFill>
              </a:rPr>
              <a:t>NOTE:</a:t>
            </a:r>
            <a:r>
              <a:rPr lang="en-US" altLang="en-US" sz="1800" dirty="0">
                <a:solidFill>
                  <a:srgbClr val="000000"/>
                </a:solidFill>
              </a:rPr>
              <a:t>  To add a user defined object to a sorted collection developers should either</a:t>
            </a:r>
          </a:p>
          <a:p>
            <a:pPr>
              <a:spcBef>
                <a:spcPts val="600"/>
              </a:spcBef>
              <a:buFont typeface="Wingdings" panose="05000000000000000000" pitchFamily="2" charset="2"/>
              <a:buChar char="§"/>
            </a:pPr>
            <a:r>
              <a:rPr lang="en-US" altLang="en-US" sz="1800" dirty="0">
                <a:solidFill>
                  <a:srgbClr val="000000"/>
                </a:solidFill>
                <a:latin typeface="Arial" panose="020B0604020202020204" pitchFamily="34" charset="0"/>
                <a:sym typeface="Arial" panose="020B0604020202020204" pitchFamily="34" charset="0"/>
              </a:rPr>
              <a:t>Make the User Defined object to implement Comparable interface (or)</a:t>
            </a:r>
          </a:p>
          <a:p>
            <a:pPr>
              <a:spcBef>
                <a:spcPts val="600"/>
              </a:spcBef>
              <a:buFont typeface="Wingdings" panose="05000000000000000000" pitchFamily="2" charset="2"/>
              <a:buChar char="§"/>
            </a:pPr>
            <a:r>
              <a:rPr lang="en-US" altLang="en-US" sz="1800" dirty="0">
                <a:solidFill>
                  <a:srgbClr val="000000"/>
                </a:solidFill>
                <a:latin typeface="Arial" panose="020B0604020202020204" pitchFamily="34" charset="0"/>
                <a:sym typeface="Arial" panose="020B0604020202020204" pitchFamily="34" charset="0"/>
              </a:rPr>
              <a:t>Create a custom comparator class and pass it as constructor parameter when creating the collection object.</a:t>
            </a:r>
          </a:p>
        </p:txBody>
      </p:sp>
    </p:spTree>
    <p:extLst>
      <p:ext uri="{BB962C8B-B14F-4D97-AF65-F5344CB8AC3E}">
        <p14:creationId xmlns:p14="http://schemas.microsoft.com/office/powerpoint/2010/main" val="5931691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18D-4FB8-49D1-B0AD-2D8A6F068A34}"/>
              </a:ext>
            </a:extLst>
          </p:cNvPr>
          <p:cNvSpPr>
            <a:spLocks noGrp="1"/>
          </p:cNvSpPr>
          <p:nvPr>
            <p:ph type="title"/>
          </p:nvPr>
        </p:nvSpPr>
        <p:spPr/>
        <p:txBody>
          <a:bodyPr/>
          <a:lstStyle/>
          <a:p>
            <a:r>
              <a:rPr lang="en-US" dirty="0"/>
              <a:t>Example – Add user defined object in collection</a:t>
            </a:r>
          </a:p>
        </p:txBody>
      </p:sp>
      <p:sp>
        <p:nvSpPr>
          <p:cNvPr id="3" name="Content Placeholder 2">
            <a:extLst>
              <a:ext uri="{FF2B5EF4-FFF2-40B4-BE49-F238E27FC236}">
                <a16:creationId xmlns:a16="http://schemas.microsoft.com/office/drawing/2014/main" id="{86FC7101-BA7C-4559-9EA3-CAAAF31BFA1E}"/>
              </a:ext>
            </a:extLst>
          </p:cNvPr>
          <p:cNvSpPr>
            <a:spLocks noGrp="1"/>
          </p:cNvSpPr>
          <p:nvPr>
            <p:ph idx="1"/>
          </p:nvPr>
        </p:nvSpPr>
        <p:spPr/>
        <p:txBody>
          <a:bodyPr>
            <a:normAutofit fontScale="62500" lnSpcReduction="20000"/>
          </a:bodyPr>
          <a:lstStyle/>
          <a:p>
            <a:pPr marL="0" indent="0">
              <a:lnSpc>
                <a:spcPct val="150000"/>
              </a:lnSpc>
              <a:spcBef>
                <a:spcPct val="0"/>
              </a:spcBef>
              <a:buNone/>
            </a:pPr>
            <a:r>
              <a:rPr lang="en-US" altLang="en-US" b="1" dirty="0">
                <a:solidFill>
                  <a:srgbClr val="000000"/>
                </a:solidFill>
                <a:sym typeface="Arial" panose="020B0604020202020204" pitchFamily="34" charset="0"/>
              </a:rPr>
              <a:t>Consider</a:t>
            </a:r>
            <a:r>
              <a:rPr lang="en-US" altLang="en-US" dirty="0">
                <a:solidFill>
                  <a:srgbClr val="000000"/>
                </a:solidFill>
                <a:sym typeface="Arial" panose="020B0604020202020204" pitchFamily="34" charset="0"/>
              </a:rPr>
              <a:t> </a:t>
            </a:r>
            <a:r>
              <a:rPr lang="en-US" altLang="en-US" b="1" dirty="0">
                <a:solidFill>
                  <a:srgbClr val="000000"/>
                </a:solidFill>
                <a:sym typeface="Arial" panose="020B0604020202020204" pitchFamily="34" charset="0"/>
              </a:rPr>
              <a:t>a scenario </a:t>
            </a:r>
            <a:r>
              <a:rPr lang="en-US" altLang="en-US" dirty="0">
                <a:solidFill>
                  <a:srgbClr val="000000"/>
                </a:solidFill>
                <a:sym typeface="Arial" panose="020B0604020202020204" pitchFamily="34" charset="0"/>
              </a:rPr>
              <a:t>in which you want to send the details of products to a method. The product details includes product id , product name , quantity,  price and supplier name. Suppose there are 50 products what can be done to pass the details of all the 50 products together ?</a:t>
            </a:r>
          </a:p>
          <a:p>
            <a:pPr marL="0" indent="0">
              <a:lnSpc>
                <a:spcPct val="150000"/>
              </a:lnSpc>
              <a:spcBef>
                <a:spcPct val="0"/>
              </a:spcBef>
              <a:buNone/>
            </a:pPr>
            <a:endParaRPr lang="en-US" altLang="en-US" dirty="0">
              <a:solidFill>
                <a:srgbClr val="000000"/>
              </a:solidFill>
              <a:sym typeface="Arial" panose="020B0604020202020204" pitchFamily="34" charset="0"/>
            </a:endParaRPr>
          </a:p>
          <a:p>
            <a:pPr>
              <a:lnSpc>
                <a:spcPct val="150000"/>
              </a:lnSpc>
              <a:spcBef>
                <a:spcPct val="0"/>
              </a:spcBef>
              <a:buNone/>
            </a:pPr>
            <a:r>
              <a:rPr lang="en-US" altLang="en-US" dirty="0">
                <a:solidFill>
                  <a:srgbClr val="000000"/>
                </a:solidFill>
                <a:sym typeface="Arial" panose="020B0604020202020204" pitchFamily="34" charset="0"/>
              </a:rPr>
              <a:t>Let us see how to solve it?</a:t>
            </a:r>
          </a:p>
          <a:p>
            <a:pPr marL="0" indent="0">
              <a:lnSpc>
                <a:spcPct val="150000"/>
              </a:lnSpc>
              <a:spcBef>
                <a:spcPct val="0"/>
              </a:spcBef>
              <a:buNone/>
            </a:pPr>
            <a:r>
              <a:rPr lang="en-US" altLang="en-US" b="1" dirty="0">
                <a:solidFill>
                  <a:srgbClr val="000000"/>
                </a:solidFill>
                <a:sym typeface="Arial" panose="020B0604020202020204" pitchFamily="34" charset="0"/>
              </a:rPr>
              <a:t>Step 1: </a:t>
            </a:r>
            <a:r>
              <a:rPr lang="en-US" altLang="en-US" dirty="0">
                <a:solidFill>
                  <a:srgbClr val="000000"/>
                </a:solidFill>
                <a:sym typeface="Arial" panose="020B0604020202020204" pitchFamily="34" charset="0"/>
              </a:rPr>
              <a:t>Create a Product class with the </a:t>
            </a:r>
            <a:r>
              <a:rPr lang="en-US" altLang="en-US" dirty="0" err="1">
                <a:solidFill>
                  <a:srgbClr val="000000"/>
                </a:solidFill>
                <a:sym typeface="Arial" panose="020B0604020202020204" pitchFamily="34" charset="0"/>
              </a:rPr>
              <a:t>prodId</a:t>
            </a:r>
            <a:r>
              <a:rPr lang="en-US" altLang="en-US" dirty="0">
                <a:solidFill>
                  <a:srgbClr val="000000"/>
                </a:solidFill>
                <a:sym typeface="Arial" panose="020B0604020202020204" pitchFamily="34" charset="0"/>
              </a:rPr>
              <a:t>,  </a:t>
            </a:r>
            <a:r>
              <a:rPr lang="en-US" altLang="en-US" dirty="0" err="1">
                <a:solidFill>
                  <a:srgbClr val="000000"/>
                </a:solidFill>
                <a:sym typeface="Arial" panose="020B0604020202020204" pitchFamily="34" charset="0"/>
              </a:rPr>
              <a:t>prodName</a:t>
            </a:r>
            <a:r>
              <a:rPr lang="en-US" altLang="en-US" dirty="0">
                <a:solidFill>
                  <a:srgbClr val="000000"/>
                </a:solidFill>
                <a:sym typeface="Arial" panose="020B0604020202020204" pitchFamily="34" charset="0"/>
              </a:rPr>
              <a:t>, quantity, price, </a:t>
            </a:r>
            <a:r>
              <a:rPr lang="en-US" altLang="en-US" dirty="0" err="1">
                <a:solidFill>
                  <a:srgbClr val="000000"/>
                </a:solidFill>
                <a:sym typeface="Arial" panose="020B0604020202020204" pitchFamily="34" charset="0"/>
              </a:rPr>
              <a:t>supplierName</a:t>
            </a:r>
            <a:r>
              <a:rPr lang="en-US" altLang="en-US" dirty="0">
                <a:solidFill>
                  <a:srgbClr val="000000"/>
                </a:solidFill>
                <a:sym typeface="Arial" panose="020B0604020202020204" pitchFamily="34" charset="0"/>
              </a:rPr>
              <a:t> as it’s fields.</a:t>
            </a:r>
          </a:p>
          <a:p>
            <a:pPr>
              <a:lnSpc>
                <a:spcPct val="150000"/>
              </a:lnSpc>
              <a:spcBef>
                <a:spcPct val="0"/>
              </a:spcBef>
              <a:buNone/>
            </a:pPr>
            <a:r>
              <a:rPr lang="en-US" altLang="en-US" b="1" dirty="0">
                <a:solidFill>
                  <a:srgbClr val="000000"/>
                </a:solidFill>
                <a:sym typeface="Arial" panose="020B0604020202020204" pitchFamily="34" charset="0"/>
              </a:rPr>
              <a:t>Step 2: </a:t>
            </a:r>
            <a:r>
              <a:rPr lang="en-US" altLang="en-US" dirty="0">
                <a:solidFill>
                  <a:srgbClr val="000000"/>
                </a:solidFill>
                <a:sym typeface="Arial" panose="020B0604020202020204" pitchFamily="34" charset="0"/>
              </a:rPr>
              <a:t>Create an object of Product class for each product and load the details.</a:t>
            </a:r>
          </a:p>
          <a:p>
            <a:pPr>
              <a:lnSpc>
                <a:spcPct val="150000"/>
              </a:lnSpc>
              <a:spcBef>
                <a:spcPct val="0"/>
              </a:spcBef>
              <a:buNone/>
            </a:pPr>
            <a:r>
              <a:rPr lang="en-US" altLang="en-US" b="1" dirty="0">
                <a:solidFill>
                  <a:srgbClr val="000000"/>
                </a:solidFill>
                <a:sym typeface="Arial" panose="020B0604020202020204" pitchFamily="34" charset="0"/>
              </a:rPr>
              <a:t>Step 3: </a:t>
            </a:r>
            <a:r>
              <a:rPr lang="en-US" altLang="en-US" dirty="0">
                <a:solidFill>
                  <a:srgbClr val="000000"/>
                </a:solidFill>
                <a:sym typeface="Arial" panose="020B0604020202020204" pitchFamily="34" charset="0"/>
              </a:rPr>
              <a:t>Create an ArrayList and add each of the Product objects to the list.</a:t>
            </a:r>
          </a:p>
          <a:p>
            <a:pPr>
              <a:lnSpc>
                <a:spcPct val="150000"/>
              </a:lnSpc>
              <a:spcBef>
                <a:spcPct val="0"/>
              </a:spcBef>
              <a:buNone/>
            </a:pPr>
            <a:r>
              <a:rPr lang="en-US" altLang="en-US" b="1" dirty="0">
                <a:solidFill>
                  <a:srgbClr val="000000"/>
                </a:solidFill>
                <a:sym typeface="Arial" panose="020B0604020202020204" pitchFamily="34" charset="0"/>
              </a:rPr>
              <a:t>Step 4: </a:t>
            </a:r>
            <a:r>
              <a:rPr lang="en-US" altLang="en-US" dirty="0">
                <a:solidFill>
                  <a:srgbClr val="000000"/>
                </a:solidFill>
                <a:sym typeface="Arial" panose="020B0604020202020204" pitchFamily="34" charset="0"/>
              </a:rPr>
              <a:t>Pass the list as argument to the method.</a:t>
            </a:r>
            <a:endParaRPr lang="en-US" dirty="0"/>
          </a:p>
        </p:txBody>
      </p:sp>
    </p:spTree>
    <p:extLst>
      <p:ext uri="{BB962C8B-B14F-4D97-AF65-F5344CB8AC3E}">
        <p14:creationId xmlns:p14="http://schemas.microsoft.com/office/powerpoint/2010/main" val="319137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36-29CF-48D1-972F-DB4DCDF7D3A6}"/>
              </a:ext>
            </a:extLst>
          </p:cNvPr>
          <p:cNvSpPr>
            <a:spLocks noGrp="1"/>
          </p:cNvSpPr>
          <p:nvPr>
            <p:ph type="title"/>
          </p:nvPr>
        </p:nvSpPr>
        <p:spPr/>
        <p:txBody>
          <a:bodyPr/>
          <a:lstStyle/>
          <a:p>
            <a:r>
              <a:rPr lang="en-US" dirty="0"/>
              <a:t>Benefits of Collection framework</a:t>
            </a:r>
          </a:p>
        </p:txBody>
      </p:sp>
      <p:sp>
        <p:nvSpPr>
          <p:cNvPr id="4" name="Rectangle: Rounded Corners 3">
            <a:extLst>
              <a:ext uri="{FF2B5EF4-FFF2-40B4-BE49-F238E27FC236}">
                <a16:creationId xmlns:a16="http://schemas.microsoft.com/office/drawing/2014/main" id="{23CDA96B-8704-4624-A031-B2C6CC9D7DAE}"/>
              </a:ext>
            </a:extLst>
          </p:cNvPr>
          <p:cNvSpPr/>
          <p:nvPr/>
        </p:nvSpPr>
        <p:spPr>
          <a:xfrm>
            <a:off x="3685067" y="1908518"/>
            <a:ext cx="1702190" cy="8159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Reduce programming Effort</a:t>
            </a:r>
          </a:p>
        </p:txBody>
      </p:sp>
      <p:sp>
        <p:nvSpPr>
          <p:cNvPr id="6" name="Rectangle: Rounded Corners 5">
            <a:extLst>
              <a:ext uri="{FF2B5EF4-FFF2-40B4-BE49-F238E27FC236}">
                <a16:creationId xmlns:a16="http://schemas.microsoft.com/office/drawing/2014/main" id="{A977E403-CC8F-4F13-8632-9EC39A7FC45E}"/>
              </a:ext>
            </a:extLst>
          </p:cNvPr>
          <p:cNvSpPr/>
          <p:nvPr/>
        </p:nvSpPr>
        <p:spPr>
          <a:xfrm>
            <a:off x="5865057" y="3309839"/>
            <a:ext cx="1702190" cy="8159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High performance APIs</a:t>
            </a:r>
          </a:p>
        </p:txBody>
      </p:sp>
      <p:sp>
        <p:nvSpPr>
          <p:cNvPr id="7" name="Rectangle: Rounded Corners 6">
            <a:extLst>
              <a:ext uri="{FF2B5EF4-FFF2-40B4-BE49-F238E27FC236}">
                <a16:creationId xmlns:a16="http://schemas.microsoft.com/office/drawing/2014/main" id="{107B8746-5911-4EC3-9244-C7D8A823CBE8}"/>
              </a:ext>
            </a:extLst>
          </p:cNvPr>
          <p:cNvSpPr/>
          <p:nvPr/>
        </p:nvSpPr>
        <p:spPr>
          <a:xfrm>
            <a:off x="5013962" y="5032376"/>
            <a:ext cx="1702190" cy="8159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Resizable and grows</a:t>
            </a:r>
          </a:p>
        </p:txBody>
      </p:sp>
      <p:sp>
        <p:nvSpPr>
          <p:cNvPr id="8" name="Rectangle: Rounded Corners 7">
            <a:extLst>
              <a:ext uri="{FF2B5EF4-FFF2-40B4-BE49-F238E27FC236}">
                <a16:creationId xmlns:a16="http://schemas.microsoft.com/office/drawing/2014/main" id="{FBEBC093-7828-4F44-85A5-428625A0FE15}"/>
              </a:ext>
            </a:extLst>
          </p:cNvPr>
          <p:cNvSpPr/>
          <p:nvPr/>
        </p:nvSpPr>
        <p:spPr>
          <a:xfrm>
            <a:off x="2607214" y="5032376"/>
            <a:ext cx="1702190" cy="81592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Easy to use</a:t>
            </a:r>
          </a:p>
        </p:txBody>
      </p:sp>
      <p:sp>
        <p:nvSpPr>
          <p:cNvPr id="9" name="Rectangle: Rounded Corners 8">
            <a:extLst>
              <a:ext uri="{FF2B5EF4-FFF2-40B4-BE49-F238E27FC236}">
                <a16:creationId xmlns:a16="http://schemas.microsoft.com/office/drawing/2014/main" id="{9C0DB9A7-655B-43CD-A1C7-DFC20874C187}"/>
              </a:ext>
            </a:extLst>
          </p:cNvPr>
          <p:cNvSpPr/>
          <p:nvPr/>
        </p:nvSpPr>
        <p:spPr>
          <a:xfrm>
            <a:off x="1449976" y="3332113"/>
            <a:ext cx="1702190" cy="8159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Easy to maintain</a:t>
            </a:r>
          </a:p>
        </p:txBody>
      </p:sp>
      <p:sp>
        <p:nvSpPr>
          <p:cNvPr id="10" name="Callout: Line 9">
            <a:extLst>
              <a:ext uri="{FF2B5EF4-FFF2-40B4-BE49-F238E27FC236}">
                <a16:creationId xmlns:a16="http://schemas.microsoft.com/office/drawing/2014/main" id="{E603C2C5-1F3C-4AE3-8B86-A9065590156B}"/>
              </a:ext>
            </a:extLst>
          </p:cNvPr>
          <p:cNvSpPr/>
          <p:nvPr/>
        </p:nvSpPr>
        <p:spPr>
          <a:xfrm>
            <a:off x="5865056" y="1772529"/>
            <a:ext cx="2800687" cy="951915"/>
          </a:xfrm>
          <a:prstGeom prst="borderCallout1">
            <a:avLst>
              <a:gd name="adj1" fmla="val 20228"/>
              <a:gd name="adj2" fmla="val -1232"/>
              <a:gd name="adj3" fmla="val 35653"/>
              <a:gd name="adj4" fmla="val -15939"/>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lang="en-US" altLang="en-US" sz="1400" dirty="0">
                <a:solidFill>
                  <a:schemeClr val="accent2"/>
                </a:solidFill>
              </a:rPr>
              <a:t>Example:  </a:t>
            </a:r>
            <a:r>
              <a:rPr lang="en-US" altLang="en-US" sz="1400" dirty="0"/>
              <a:t>This provides methods for sorting which need not be developed, from scratch thus reducing the development effort.</a:t>
            </a:r>
          </a:p>
        </p:txBody>
      </p:sp>
      <p:sp>
        <p:nvSpPr>
          <p:cNvPr id="11" name="Oval 10">
            <a:extLst>
              <a:ext uri="{FF2B5EF4-FFF2-40B4-BE49-F238E27FC236}">
                <a16:creationId xmlns:a16="http://schemas.microsoft.com/office/drawing/2014/main" id="{437CA832-C5B3-407B-802B-674D4030F317}"/>
              </a:ext>
            </a:extLst>
          </p:cNvPr>
          <p:cNvSpPr/>
          <p:nvPr/>
        </p:nvSpPr>
        <p:spPr>
          <a:xfrm>
            <a:off x="3559127" y="2990221"/>
            <a:ext cx="2011680" cy="1778728"/>
          </a:xfrm>
          <a:prstGeom prst="ellipse">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a:solidFill>
                  <a:schemeClr val="accent2"/>
                </a:solidFill>
              </a:rPr>
              <a:t>Collection Framework Benefits</a:t>
            </a:r>
          </a:p>
        </p:txBody>
      </p:sp>
      <p:sp>
        <p:nvSpPr>
          <p:cNvPr id="12" name="Callout: Line 11">
            <a:extLst>
              <a:ext uri="{FF2B5EF4-FFF2-40B4-BE49-F238E27FC236}">
                <a16:creationId xmlns:a16="http://schemas.microsoft.com/office/drawing/2014/main" id="{46A3CD38-EDFC-4031-9717-AB83B206D8BF}"/>
              </a:ext>
            </a:extLst>
          </p:cNvPr>
          <p:cNvSpPr/>
          <p:nvPr/>
        </p:nvSpPr>
        <p:spPr>
          <a:xfrm>
            <a:off x="7115953" y="4260166"/>
            <a:ext cx="1702190" cy="951915"/>
          </a:xfrm>
          <a:prstGeom prst="borderCallout1">
            <a:avLst>
              <a:gd name="adj1" fmla="val -1939"/>
              <a:gd name="adj2" fmla="val 54966"/>
              <a:gd name="adj3" fmla="val -36440"/>
              <a:gd name="adj4" fmla="val 28166"/>
            </a:avLst>
          </a:prstGeom>
          <a:noFill/>
          <a:ln w="9525" cap="flat" cmpd="sng" algn="ctr">
            <a:solidFill>
              <a:schemeClr val="bg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lang="en-US" altLang="en-US" sz="1400" dirty="0">
                <a:solidFill>
                  <a:srgbClr val="EA3800"/>
                </a:solidFill>
              </a:rPr>
              <a:t>Example:</a:t>
            </a:r>
            <a:r>
              <a:rPr lang="en-US" altLang="en-US" sz="1400" dirty="0">
                <a:solidFill>
                  <a:srgbClr val="FFFFFF"/>
                </a:solidFill>
              </a:rPr>
              <a:t>  </a:t>
            </a:r>
            <a:r>
              <a:rPr lang="en-US" altLang="en-US" sz="1400" dirty="0">
                <a:solidFill>
                  <a:schemeClr val="tx1">
                    <a:lumMod val="50000"/>
                    <a:lumOff val="50000"/>
                  </a:schemeClr>
                </a:solidFill>
              </a:rPr>
              <a:t>The API’s  provided are proven tested ones  with high performance.</a:t>
            </a:r>
          </a:p>
        </p:txBody>
      </p:sp>
      <p:sp>
        <p:nvSpPr>
          <p:cNvPr id="13" name="Callout: Line 12">
            <a:extLst>
              <a:ext uri="{FF2B5EF4-FFF2-40B4-BE49-F238E27FC236}">
                <a16:creationId xmlns:a16="http://schemas.microsoft.com/office/drawing/2014/main" id="{CBA3D8A4-44D2-4715-A54E-6D998DF85FFE}"/>
              </a:ext>
            </a:extLst>
          </p:cNvPr>
          <p:cNvSpPr/>
          <p:nvPr/>
        </p:nvSpPr>
        <p:spPr>
          <a:xfrm>
            <a:off x="5013962" y="5882016"/>
            <a:ext cx="2953086" cy="951915"/>
          </a:xfrm>
          <a:prstGeom prst="borderCallout1">
            <a:avLst>
              <a:gd name="adj1" fmla="val -3417"/>
              <a:gd name="adj2" fmla="val 78308"/>
              <a:gd name="adj3" fmla="val -26095"/>
              <a:gd name="adj4" fmla="val 58654"/>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lang="en-US" altLang="en-US" sz="1400" dirty="0">
                <a:solidFill>
                  <a:srgbClr val="EA3800"/>
                </a:solidFill>
              </a:rPr>
              <a:t>Example:</a:t>
            </a:r>
            <a:r>
              <a:rPr lang="en-US" altLang="en-US" sz="1400" dirty="0">
                <a:solidFill>
                  <a:srgbClr val="FFFFFF"/>
                </a:solidFill>
              </a:rPr>
              <a:t>  </a:t>
            </a:r>
            <a:r>
              <a:rPr lang="en-US" altLang="en-US" sz="1400" dirty="0">
                <a:solidFill>
                  <a:schemeClr val="accent2"/>
                </a:solidFill>
              </a:rPr>
              <a:t>The  collection sizes dynamically changes that is it gets shrunk or increased based on the elements stored. </a:t>
            </a:r>
          </a:p>
        </p:txBody>
      </p:sp>
      <p:sp>
        <p:nvSpPr>
          <p:cNvPr id="14" name="Callout: Line 13">
            <a:extLst>
              <a:ext uri="{FF2B5EF4-FFF2-40B4-BE49-F238E27FC236}">
                <a16:creationId xmlns:a16="http://schemas.microsoft.com/office/drawing/2014/main" id="{7DC7029D-21EC-4502-8B65-4652CE3C8307}"/>
              </a:ext>
            </a:extLst>
          </p:cNvPr>
          <p:cNvSpPr/>
          <p:nvPr/>
        </p:nvSpPr>
        <p:spPr>
          <a:xfrm>
            <a:off x="132451" y="4260166"/>
            <a:ext cx="1702190" cy="508784"/>
          </a:xfrm>
          <a:prstGeom prst="borderCallout1">
            <a:avLst>
              <a:gd name="adj1" fmla="val -1939"/>
              <a:gd name="adj2" fmla="val 54966"/>
              <a:gd name="adj3" fmla="val -32007"/>
              <a:gd name="adj4" fmla="val 74447"/>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lang="en-US" altLang="en-US" sz="1400" dirty="0">
                <a:solidFill>
                  <a:srgbClr val="0070C0"/>
                </a:solidFill>
              </a:rPr>
              <a:t>The API’s are easy to use and maintain.</a:t>
            </a:r>
          </a:p>
        </p:txBody>
      </p:sp>
    </p:spTree>
    <p:extLst>
      <p:ext uri="{BB962C8B-B14F-4D97-AF65-F5344CB8AC3E}">
        <p14:creationId xmlns:p14="http://schemas.microsoft.com/office/powerpoint/2010/main" val="3875216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CA36-29CF-48D1-972F-DB4DCDF7D3A6}"/>
              </a:ext>
            </a:extLst>
          </p:cNvPr>
          <p:cNvSpPr>
            <a:spLocks noGrp="1"/>
          </p:cNvSpPr>
          <p:nvPr>
            <p:ph type="title"/>
          </p:nvPr>
        </p:nvSpPr>
        <p:spPr/>
        <p:txBody>
          <a:bodyPr/>
          <a:lstStyle/>
          <a:p>
            <a:r>
              <a:rPr lang="en-US" dirty="0"/>
              <a:t>Example – Add user defined object in collection</a:t>
            </a:r>
          </a:p>
        </p:txBody>
      </p:sp>
      <p:sp>
        <p:nvSpPr>
          <p:cNvPr id="3" name="Content Placeholder 2">
            <a:extLst>
              <a:ext uri="{FF2B5EF4-FFF2-40B4-BE49-F238E27FC236}">
                <a16:creationId xmlns:a16="http://schemas.microsoft.com/office/drawing/2014/main" id="{AF0FA273-FA2D-4D29-94A5-CC3C248CE889}"/>
              </a:ext>
            </a:extLst>
          </p:cNvPr>
          <p:cNvSpPr>
            <a:spLocks noGrp="1"/>
          </p:cNvSpPr>
          <p:nvPr>
            <p:ph idx="1"/>
          </p:nvPr>
        </p:nvSpPr>
        <p:spPr/>
        <p:txBody>
          <a:bodyPr>
            <a:normAutofit/>
          </a:bodyPr>
          <a:lstStyle/>
          <a:p>
            <a:pPr marL="0" indent="0">
              <a:lnSpc>
                <a:spcPct val="150000"/>
              </a:lnSpc>
              <a:spcBef>
                <a:spcPct val="0"/>
              </a:spcBef>
              <a:buNone/>
            </a:pPr>
            <a:r>
              <a:rPr lang="en-US" altLang="en-US" sz="1800" dirty="0">
                <a:solidFill>
                  <a:srgbClr val="000000"/>
                </a:solidFill>
                <a:sym typeface="Arial" panose="020B0604020202020204" pitchFamily="34" charset="0"/>
              </a:rPr>
              <a:t>Let us create a </a:t>
            </a:r>
            <a:r>
              <a:rPr lang="en-US" altLang="en-US" sz="1800" b="1" i="1" dirty="0" err="1">
                <a:solidFill>
                  <a:srgbClr val="000000"/>
                </a:solidFill>
                <a:sym typeface="Arial" panose="020B0604020202020204" pitchFamily="34" charset="0"/>
              </a:rPr>
              <a:t>ProductManager</a:t>
            </a:r>
            <a:r>
              <a:rPr lang="en-US" altLang="en-US" sz="1800" dirty="0">
                <a:solidFill>
                  <a:srgbClr val="000000"/>
                </a:solidFill>
                <a:sym typeface="Arial" panose="020B0604020202020204" pitchFamily="34" charset="0"/>
              </a:rPr>
              <a:t> class with method </a:t>
            </a:r>
            <a:r>
              <a:rPr lang="en-US" altLang="en-US" sz="1800" b="1" i="1" dirty="0">
                <a:solidFill>
                  <a:srgbClr val="000000"/>
                </a:solidFill>
                <a:sym typeface="Arial" panose="020B0604020202020204" pitchFamily="34" charset="0"/>
              </a:rPr>
              <a:t>printProductDetails</a:t>
            </a:r>
            <a:r>
              <a:rPr lang="en-US" altLang="en-US" sz="1800" i="1" dirty="0">
                <a:solidFill>
                  <a:srgbClr val="000000"/>
                </a:solidFill>
                <a:sym typeface="Arial" panose="020B0604020202020204" pitchFamily="34" charset="0"/>
              </a:rPr>
              <a:t>() </a:t>
            </a:r>
            <a:r>
              <a:rPr lang="en-US" altLang="en-US" sz="1800" dirty="0">
                <a:solidFill>
                  <a:srgbClr val="000000"/>
                </a:solidFill>
                <a:sym typeface="Arial" panose="020B0604020202020204" pitchFamily="34" charset="0"/>
              </a:rPr>
              <a:t>accepts the product details as a list of product objects.</a:t>
            </a:r>
          </a:p>
          <a:p>
            <a:pPr>
              <a:lnSpc>
                <a:spcPct val="150000"/>
              </a:lnSpc>
              <a:spcBef>
                <a:spcPct val="0"/>
              </a:spcBef>
              <a:buNone/>
            </a:pPr>
            <a:r>
              <a:rPr lang="en-US" altLang="en-US" sz="1800" b="1" dirty="0">
                <a:solidFill>
                  <a:srgbClr val="000000"/>
                </a:solidFill>
                <a:sym typeface="Arial" panose="020B0604020202020204" pitchFamily="34" charset="0"/>
              </a:rPr>
              <a:t>Components to be developed:</a:t>
            </a:r>
          </a:p>
          <a:p>
            <a:pPr>
              <a:lnSpc>
                <a:spcPct val="150000"/>
              </a:lnSpc>
              <a:spcBef>
                <a:spcPct val="0"/>
              </a:spcBef>
              <a:buFont typeface="Calibri" panose="020F0502020204030204" pitchFamily="34" charset="0"/>
              <a:buAutoNum type="arabicPeriod"/>
            </a:pPr>
            <a:r>
              <a:rPr lang="en-US" altLang="en-US" sz="1800" b="1" dirty="0">
                <a:solidFill>
                  <a:srgbClr val="000000"/>
                </a:solidFill>
                <a:sym typeface="Arial" panose="020B0604020202020204" pitchFamily="34" charset="0"/>
              </a:rPr>
              <a:t>Product</a:t>
            </a:r>
            <a:r>
              <a:rPr lang="en-US" altLang="en-US" sz="1800" dirty="0">
                <a:solidFill>
                  <a:srgbClr val="000000"/>
                </a:solidFill>
                <a:sym typeface="Arial" panose="020B0604020202020204" pitchFamily="34" charset="0"/>
              </a:rPr>
              <a:t> Class : For holding the product details.</a:t>
            </a:r>
          </a:p>
          <a:p>
            <a:pPr>
              <a:lnSpc>
                <a:spcPct val="150000"/>
              </a:lnSpc>
              <a:spcBef>
                <a:spcPct val="0"/>
              </a:spcBef>
              <a:buFont typeface="Calibri" panose="020F0502020204030204" pitchFamily="34" charset="0"/>
              <a:buAutoNum type="arabicPeriod"/>
            </a:pPr>
            <a:r>
              <a:rPr lang="en-US" altLang="en-US" sz="1800" b="1" dirty="0" err="1">
                <a:solidFill>
                  <a:srgbClr val="000000"/>
                </a:solidFill>
                <a:sym typeface="Arial" panose="020B0604020202020204" pitchFamily="34" charset="0"/>
              </a:rPr>
              <a:t>ProductManager</a:t>
            </a:r>
            <a:r>
              <a:rPr lang="en-US" altLang="en-US" sz="1800" dirty="0">
                <a:solidFill>
                  <a:srgbClr val="000000"/>
                </a:solidFill>
                <a:sym typeface="Arial" panose="020B0604020202020204" pitchFamily="34" charset="0"/>
              </a:rPr>
              <a:t> class : Contains method for printing the product details.</a:t>
            </a:r>
          </a:p>
          <a:p>
            <a:pPr>
              <a:lnSpc>
                <a:spcPct val="150000"/>
              </a:lnSpc>
              <a:spcBef>
                <a:spcPct val="0"/>
              </a:spcBef>
              <a:buFont typeface="Calibri" panose="020F0502020204030204" pitchFamily="34" charset="0"/>
              <a:buAutoNum type="arabicPeriod"/>
            </a:pPr>
            <a:r>
              <a:rPr lang="en-US" altLang="en-US" sz="1800" b="1" dirty="0" err="1">
                <a:solidFill>
                  <a:srgbClr val="000000"/>
                </a:solidFill>
                <a:sym typeface="Arial" panose="020B0604020202020204" pitchFamily="34" charset="0"/>
              </a:rPr>
              <a:t>MainClass</a:t>
            </a:r>
            <a:r>
              <a:rPr lang="en-US" altLang="en-US" sz="1800" dirty="0">
                <a:solidFill>
                  <a:srgbClr val="000000"/>
                </a:solidFill>
                <a:sym typeface="Arial" panose="020B0604020202020204" pitchFamily="34" charset="0"/>
              </a:rPr>
              <a:t> class : Creates 5 product objects , adds them to a list and pass it to the </a:t>
            </a:r>
            <a:r>
              <a:rPr lang="en-US" altLang="en-US" sz="1800" b="1" i="1" dirty="0">
                <a:solidFill>
                  <a:srgbClr val="000000"/>
                </a:solidFill>
                <a:sym typeface="Arial" panose="020B0604020202020204" pitchFamily="34" charset="0"/>
              </a:rPr>
              <a:t>printProductDetails</a:t>
            </a:r>
            <a:r>
              <a:rPr lang="en-US" altLang="en-US" sz="1800" i="1" dirty="0">
                <a:solidFill>
                  <a:srgbClr val="000000"/>
                </a:solidFill>
                <a:sym typeface="Arial" panose="020B0604020202020204" pitchFamily="34" charset="0"/>
              </a:rPr>
              <a:t>() </a:t>
            </a:r>
            <a:r>
              <a:rPr lang="en-US" altLang="en-US" sz="1800" dirty="0">
                <a:solidFill>
                  <a:srgbClr val="000000"/>
                </a:solidFill>
                <a:sym typeface="Arial" panose="020B0604020202020204" pitchFamily="34" charset="0"/>
              </a:rPr>
              <a:t>method of the </a:t>
            </a:r>
            <a:r>
              <a:rPr lang="en-US" altLang="en-US" sz="1800" b="1" i="1" dirty="0" err="1">
                <a:solidFill>
                  <a:srgbClr val="000000"/>
                </a:solidFill>
                <a:sym typeface="Arial" panose="020B0604020202020204" pitchFamily="34" charset="0"/>
              </a:rPr>
              <a:t>ProductManager</a:t>
            </a:r>
            <a:r>
              <a:rPr lang="en-US" altLang="en-US" sz="1800" dirty="0">
                <a:solidFill>
                  <a:srgbClr val="000000"/>
                </a:solidFill>
                <a:sym typeface="Arial" panose="020B0604020202020204" pitchFamily="34" charset="0"/>
              </a:rPr>
              <a:t> class.</a:t>
            </a:r>
          </a:p>
          <a:p>
            <a:pPr marL="0" indent="0">
              <a:buNone/>
            </a:pPr>
            <a:endParaRPr lang="en-US" sz="2000" dirty="0"/>
          </a:p>
        </p:txBody>
      </p:sp>
    </p:spTree>
    <p:extLst>
      <p:ext uri="{BB962C8B-B14F-4D97-AF65-F5344CB8AC3E}">
        <p14:creationId xmlns:p14="http://schemas.microsoft.com/office/powerpoint/2010/main" val="2430435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C4C-019F-43C5-9531-C4B0F2B55FC9}"/>
              </a:ext>
            </a:extLst>
          </p:cNvPr>
          <p:cNvSpPr>
            <a:spLocks noGrp="1"/>
          </p:cNvSpPr>
          <p:nvPr>
            <p:ph type="title"/>
          </p:nvPr>
        </p:nvSpPr>
        <p:spPr/>
        <p:txBody>
          <a:bodyPr/>
          <a:lstStyle/>
          <a:p>
            <a:r>
              <a:rPr lang="en-US" dirty="0"/>
              <a:t>Example – Create a Product class</a:t>
            </a:r>
          </a:p>
        </p:txBody>
      </p:sp>
      <p:sp>
        <p:nvSpPr>
          <p:cNvPr id="3" name="Content Placeholder 2">
            <a:extLst>
              <a:ext uri="{FF2B5EF4-FFF2-40B4-BE49-F238E27FC236}">
                <a16:creationId xmlns:a16="http://schemas.microsoft.com/office/drawing/2014/main" id="{DA5A0CD0-7D67-4E4F-98EF-AA5F42C71389}"/>
              </a:ext>
            </a:extLst>
          </p:cNvPr>
          <p:cNvSpPr>
            <a:spLocks noGrp="1"/>
          </p:cNvSpPr>
          <p:nvPr>
            <p:ph idx="1"/>
          </p:nvPr>
        </p:nvSpPr>
        <p:spPr/>
        <p:txBody>
          <a:bodyPr>
            <a:normAutofit fontScale="85000" lnSpcReduction="10000"/>
          </a:bodyPr>
          <a:lstStyle/>
          <a:p>
            <a:pPr>
              <a:lnSpc>
                <a:spcPct val="150000"/>
              </a:lnSpc>
              <a:spcBef>
                <a:spcPts val="1200"/>
              </a:spcBef>
              <a:buNone/>
            </a:pPr>
            <a:r>
              <a:rPr lang="en-US" altLang="en-US" sz="2000" dirty="0">
                <a:solidFill>
                  <a:srgbClr val="000000"/>
                </a:solidFill>
                <a:sym typeface="Arial" panose="020B0604020202020204" pitchFamily="34" charset="0"/>
              </a:rPr>
              <a:t>The Product class should have the following fields to hold the product details</a:t>
            </a:r>
          </a:p>
          <a:p>
            <a:pPr>
              <a:lnSpc>
                <a:spcPct val="150000"/>
              </a:lnSpc>
              <a:spcBef>
                <a:spcPts val="1200"/>
              </a:spcBef>
              <a:buFont typeface="Calibri" panose="020F0502020204030204" pitchFamily="34" charset="0"/>
              <a:buAutoNum type="arabicPeriod"/>
            </a:pPr>
            <a:r>
              <a:rPr lang="en-US" altLang="en-US" sz="2000" b="1" dirty="0" err="1">
                <a:solidFill>
                  <a:srgbClr val="000000"/>
                </a:solidFill>
                <a:sym typeface="Arial" panose="020B0604020202020204" pitchFamily="34" charset="0"/>
              </a:rPr>
              <a:t>prodId</a:t>
            </a:r>
            <a:r>
              <a:rPr lang="en-US" altLang="en-US" sz="2000" b="1" dirty="0">
                <a:solidFill>
                  <a:srgbClr val="000000"/>
                </a:solidFill>
                <a:sym typeface="Arial" panose="020B0604020202020204" pitchFamily="34" charset="0"/>
              </a:rPr>
              <a:t> </a:t>
            </a:r>
          </a:p>
          <a:p>
            <a:pPr>
              <a:lnSpc>
                <a:spcPct val="150000"/>
              </a:lnSpc>
              <a:spcBef>
                <a:spcPts val="1200"/>
              </a:spcBef>
              <a:buFont typeface="Calibri" panose="020F0502020204030204" pitchFamily="34" charset="0"/>
              <a:buAutoNum type="arabicPeriod"/>
            </a:pPr>
            <a:r>
              <a:rPr lang="en-US" altLang="en-US" sz="2000" b="1" dirty="0" err="1">
                <a:solidFill>
                  <a:srgbClr val="000000"/>
                </a:solidFill>
                <a:sym typeface="Arial" panose="020B0604020202020204" pitchFamily="34" charset="0"/>
              </a:rPr>
              <a:t>prodName</a:t>
            </a:r>
            <a:r>
              <a:rPr lang="en-US" altLang="en-US" sz="2000" b="1" dirty="0">
                <a:solidFill>
                  <a:srgbClr val="000000"/>
                </a:solidFill>
                <a:sym typeface="Arial" panose="020B0604020202020204" pitchFamily="34" charset="0"/>
              </a:rPr>
              <a:t> </a:t>
            </a:r>
          </a:p>
          <a:p>
            <a:pPr>
              <a:lnSpc>
                <a:spcPct val="150000"/>
              </a:lnSpc>
              <a:spcBef>
                <a:spcPts val="1200"/>
              </a:spcBef>
              <a:buFont typeface="Calibri" panose="020F0502020204030204" pitchFamily="34" charset="0"/>
              <a:buAutoNum type="arabicPeriod"/>
            </a:pPr>
            <a:r>
              <a:rPr lang="en-US" altLang="en-US" sz="2000" b="1" dirty="0">
                <a:solidFill>
                  <a:srgbClr val="000000"/>
                </a:solidFill>
                <a:sym typeface="Arial" panose="020B0604020202020204" pitchFamily="34" charset="0"/>
              </a:rPr>
              <a:t>quantity</a:t>
            </a:r>
          </a:p>
          <a:p>
            <a:pPr>
              <a:lnSpc>
                <a:spcPct val="150000"/>
              </a:lnSpc>
              <a:spcBef>
                <a:spcPts val="1200"/>
              </a:spcBef>
              <a:buFont typeface="Calibri" panose="020F0502020204030204" pitchFamily="34" charset="0"/>
              <a:buAutoNum type="arabicPeriod"/>
            </a:pPr>
            <a:r>
              <a:rPr lang="en-US" altLang="en-US" sz="2000" b="1" dirty="0">
                <a:solidFill>
                  <a:srgbClr val="000000"/>
                </a:solidFill>
                <a:sym typeface="Arial" panose="020B0604020202020204" pitchFamily="34" charset="0"/>
              </a:rPr>
              <a:t>price</a:t>
            </a:r>
          </a:p>
          <a:p>
            <a:pPr>
              <a:lnSpc>
                <a:spcPct val="150000"/>
              </a:lnSpc>
              <a:spcBef>
                <a:spcPts val="1200"/>
              </a:spcBef>
              <a:buFont typeface="Calibri" panose="020F0502020204030204" pitchFamily="34" charset="0"/>
              <a:buAutoNum type="arabicPeriod"/>
            </a:pPr>
            <a:r>
              <a:rPr lang="en-US" altLang="en-US" sz="2000" b="1" dirty="0" err="1">
                <a:solidFill>
                  <a:srgbClr val="000000"/>
                </a:solidFill>
                <a:sym typeface="Arial" panose="020B0604020202020204" pitchFamily="34" charset="0"/>
              </a:rPr>
              <a:t>supplierName</a:t>
            </a:r>
            <a:endParaRPr lang="en-US" altLang="en-US" sz="2000" b="1" dirty="0">
              <a:solidFill>
                <a:srgbClr val="000000"/>
              </a:solidFill>
              <a:sym typeface="Arial" panose="020B0604020202020204" pitchFamily="34" charset="0"/>
            </a:endParaRPr>
          </a:p>
          <a:p>
            <a:pPr>
              <a:lnSpc>
                <a:spcPct val="150000"/>
              </a:lnSpc>
              <a:spcBef>
                <a:spcPts val="1200"/>
              </a:spcBef>
              <a:buNone/>
            </a:pPr>
            <a:r>
              <a:rPr lang="en-US" altLang="en-US" sz="2000" dirty="0">
                <a:solidFill>
                  <a:srgbClr val="000000"/>
                </a:solidFill>
                <a:sym typeface="Arial" panose="020B0604020202020204" pitchFamily="34" charset="0"/>
              </a:rPr>
              <a:t>All the fields should be created as private and accessed using public methods.</a:t>
            </a:r>
          </a:p>
          <a:p>
            <a:pPr marL="0" indent="0">
              <a:buNone/>
            </a:pPr>
            <a:endParaRPr lang="en-US" sz="2000" dirty="0"/>
          </a:p>
        </p:txBody>
      </p:sp>
    </p:spTree>
    <p:extLst>
      <p:ext uri="{BB962C8B-B14F-4D97-AF65-F5344CB8AC3E}">
        <p14:creationId xmlns:p14="http://schemas.microsoft.com/office/powerpoint/2010/main" val="1327587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8A14-4BBD-4E65-A207-33E1A0483320}"/>
              </a:ext>
            </a:extLst>
          </p:cNvPr>
          <p:cNvSpPr>
            <a:spLocks noGrp="1"/>
          </p:cNvSpPr>
          <p:nvPr>
            <p:ph type="title"/>
          </p:nvPr>
        </p:nvSpPr>
        <p:spPr/>
        <p:txBody>
          <a:bodyPr/>
          <a:lstStyle/>
          <a:p>
            <a:r>
              <a:rPr lang="en-US" dirty="0"/>
              <a:t>Product.java</a:t>
            </a:r>
          </a:p>
        </p:txBody>
      </p:sp>
      <p:pic>
        <p:nvPicPr>
          <p:cNvPr id="4" name="Picture 3">
            <a:extLst>
              <a:ext uri="{FF2B5EF4-FFF2-40B4-BE49-F238E27FC236}">
                <a16:creationId xmlns:a16="http://schemas.microsoft.com/office/drawing/2014/main" id="{65DD3589-21CF-43F6-B006-EE20BE873D6E}"/>
              </a:ext>
            </a:extLst>
          </p:cNvPr>
          <p:cNvPicPr>
            <a:picLocks noChangeAspect="1"/>
          </p:cNvPicPr>
          <p:nvPr/>
        </p:nvPicPr>
        <p:blipFill>
          <a:blip r:embed="rId2"/>
          <a:stretch>
            <a:fillRect/>
          </a:stretch>
        </p:blipFill>
        <p:spPr>
          <a:xfrm>
            <a:off x="168813" y="1603717"/>
            <a:ext cx="7815724" cy="4895557"/>
          </a:xfrm>
          <a:prstGeom prst="rect">
            <a:avLst/>
          </a:prstGeom>
        </p:spPr>
      </p:pic>
      <p:sp>
        <p:nvSpPr>
          <p:cNvPr id="5" name="TextBox 7">
            <a:extLst>
              <a:ext uri="{FF2B5EF4-FFF2-40B4-BE49-F238E27FC236}">
                <a16:creationId xmlns:a16="http://schemas.microsoft.com/office/drawing/2014/main" id="{C250BD26-B574-4F69-AD29-9AAC27816829}"/>
              </a:ext>
            </a:extLst>
          </p:cNvPr>
          <p:cNvSpPr>
            <a:spLocks noChangeArrowheads="1"/>
          </p:cNvSpPr>
          <p:nvPr/>
        </p:nvSpPr>
        <p:spPr bwMode="auto">
          <a:xfrm>
            <a:off x="3742005" y="2950937"/>
            <a:ext cx="4515730" cy="2246769"/>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lnSpc>
                <a:spcPct val="150000"/>
              </a:lnSpc>
              <a:spcBef>
                <a:spcPts val="1200"/>
              </a:spcBef>
              <a:buFont typeface="Arial" panose="020B0604020202020204" pitchFamily="34" charset="0"/>
              <a:buNone/>
            </a:pPr>
            <a:r>
              <a:rPr lang="en-US" altLang="en-US" sz="1600" b="0" dirty="0">
                <a:solidFill>
                  <a:srgbClr val="000000"/>
                </a:solidFill>
                <a:latin typeface="Arial" panose="020B0604020202020204" pitchFamily="34" charset="0"/>
                <a:sym typeface="Arial" panose="020B0604020202020204" pitchFamily="34" charset="0"/>
              </a:rPr>
              <a:t>All the methods starting with the word “</a:t>
            </a:r>
            <a:r>
              <a:rPr lang="en-US" altLang="en-US" sz="1600" b="1" dirty="0">
                <a:solidFill>
                  <a:srgbClr val="000000"/>
                </a:solidFill>
                <a:latin typeface="Arial" panose="020B0604020202020204" pitchFamily="34" charset="0"/>
                <a:sym typeface="Arial" panose="020B0604020202020204" pitchFamily="34" charset="0"/>
              </a:rPr>
              <a:t>get</a:t>
            </a:r>
            <a:r>
              <a:rPr lang="en-US" altLang="en-US" sz="1600" b="0" dirty="0">
                <a:solidFill>
                  <a:srgbClr val="000000"/>
                </a:solidFill>
                <a:latin typeface="Arial" panose="020B0604020202020204" pitchFamily="34" charset="0"/>
                <a:sym typeface="Arial" panose="020B0604020202020204" pitchFamily="34" charset="0"/>
              </a:rPr>
              <a:t>” are used to read the associated field value.</a:t>
            </a:r>
          </a:p>
          <a:p>
            <a:pPr>
              <a:lnSpc>
                <a:spcPct val="150000"/>
              </a:lnSpc>
              <a:spcBef>
                <a:spcPts val="1200"/>
              </a:spcBef>
              <a:buFont typeface="Arial" panose="020B0604020202020204" pitchFamily="34" charset="0"/>
              <a:buNone/>
            </a:pPr>
            <a:r>
              <a:rPr lang="en-US" altLang="en-US" sz="1600" dirty="0">
                <a:solidFill>
                  <a:srgbClr val="000000"/>
                </a:solidFill>
                <a:latin typeface="Arial" panose="020B0604020202020204" pitchFamily="34" charset="0"/>
                <a:sym typeface="Arial" panose="020B0604020202020204" pitchFamily="34" charset="0"/>
              </a:rPr>
              <a:t>Example : </a:t>
            </a:r>
            <a:r>
              <a:rPr lang="en-US" altLang="en-US" sz="1600" b="1" i="1" dirty="0" err="1">
                <a:solidFill>
                  <a:srgbClr val="000000"/>
                </a:solidFill>
                <a:latin typeface="Arial" panose="020B0604020202020204" pitchFamily="34" charset="0"/>
                <a:sym typeface="Arial" panose="020B0604020202020204" pitchFamily="34" charset="0"/>
              </a:rPr>
              <a:t>getName</a:t>
            </a:r>
            <a:r>
              <a:rPr lang="en-US" altLang="en-US" sz="1600" i="1" dirty="0">
                <a:solidFill>
                  <a:srgbClr val="000000"/>
                </a:solidFill>
                <a:latin typeface="Arial" panose="020B0604020202020204" pitchFamily="34" charset="0"/>
                <a:sym typeface="Arial" panose="020B0604020202020204" pitchFamily="34" charset="0"/>
              </a:rPr>
              <a:t>() </a:t>
            </a:r>
            <a:r>
              <a:rPr lang="en-US" altLang="en-US" sz="1600" b="0" dirty="0">
                <a:solidFill>
                  <a:srgbClr val="000000"/>
                </a:solidFill>
                <a:latin typeface="Arial" panose="020B0604020202020204" pitchFamily="34" charset="0"/>
                <a:sym typeface="Arial" panose="020B0604020202020204" pitchFamily="34" charset="0"/>
              </a:rPr>
              <a:t>returns the name.</a:t>
            </a:r>
          </a:p>
          <a:p>
            <a:pPr>
              <a:lnSpc>
                <a:spcPct val="150000"/>
              </a:lnSpc>
              <a:spcBef>
                <a:spcPts val="1200"/>
              </a:spcBef>
              <a:buFont typeface="Arial" panose="020B0604020202020204" pitchFamily="34" charset="0"/>
              <a:buNone/>
            </a:pPr>
            <a:r>
              <a:rPr lang="en-US" altLang="en-US" sz="1600" b="0" dirty="0">
                <a:solidFill>
                  <a:srgbClr val="000000"/>
                </a:solidFill>
                <a:latin typeface="Arial" panose="020B0604020202020204" pitchFamily="34" charset="0"/>
                <a:sym typeface="Arial" panose="020B0604020202020204" pitchFamily="34" charset="0"/>
              </a:rPr>
              <a:t>The values to the member variables can be initialized using the overloaded constructor.</a:t>
            </a:r>
          </a:p>
        </p:txBody>
      </p:sp>
    </p:spTree>
    <p:extLst>
      <p:ext uri="{BB962C8B-B14F-4D97-AF65-F5344CB8AC3E}">
        <p14:creationId xmlns:p14="http://schemas.microsoft.com/office/powerpoint/2010/main" val="1883185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FA60-4CF1-49FF-BF1A-7541E37722E6}"/>
              </a:ext>
            </a:extLst>
          </p:cNvPr>
          <p:cNvSpPr>
            <a:spLocks noGrp="1"/>
          </p:cNvSpPr>
          <p:nvPr>
            <p:ph type="title"/>
          </p:nvPr>
        </p:nvSpPr>
        <p:spPr/>
        <p:txBody>
          <a:bodyPr/>
          <a:lstStyle/>
          <a:p>
            <a:r>
              <a:rPr lang="en-US" dirty="0"/>
              <a:t>ProductManager.java</a:t>
            </a:r>
          </a:p>
        </p:txBody>
      </p:sp>
      <p:pic>
        <p:nvPicPr>
          <p:cNvPr id="4" name="Picture 3">
            <a:extLst>
              <a:ext uri="{FF2B5EF4-FFF2-40B4-BE49-F238E27FC236}">
                <a16:creationId xmlns:a16="http://schemas.microsoft.com/office/drawing/2014/main" id="{63F17F72-2B97-45D2-B3D7-A6BE3FF3396C}"/>
              </a:ext>
            </a:extLst>
          </p:cNvPr>
          <p:cNvPicPr>
            <a:picLocks noChangeAspect="1"/>
          </p:cNvPicPr>
          <p:nvPr/>
        </p:nvPicPr>
        <p:blipFill>
          <a:blip r:embed="rId2"/>
          <a:stretch>
            <a:fillRect/>
          </a:stretch>
        </p:blipFill>
        <p:spPr>
          <a:xfrm>
            <a:off x="662185" y="2706082"/>
            <a:ext cx="7694024" cy="2986821"/>
          </a:xfrm>
          <a:prstGeom prst="rect">
            <a:avLst/>
          </a:prstGeom>
        </p:spPr>
      </p:pic>
      <p:sp>
        <p:nvSpPr>
          <p:cNvPr id="5" name="TextBox 6">
            <a:extLst>
              <a:ext uri="{FF2B5EF4-FFF2-40B4-BE49-F238E27FC236}">
                <a16:creationId xmlns:a16="http://schemas.microsoft.com/office/drawing/2014/main" id="{722D49E0-E809-4552-8DC5-ABECC31CF4EB}"/>
              </a:ext>
            </a:extLst>
          </p:cNvPr>
          <p:cNvSpPr>
            <a:spLocks noChangeArrowheads="1"/>
          </p:cNvSpPr>
          <p:nvPr/>
        </p:nvSpPr>
        <p:spPr bwMode="auto">
          <a:xfrm>
            <a:off x="4958776" y="1772529"/>
            <a:ext cx="3124200" cy="523875"/>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a:spAutoFit/>
          </a:bodyP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spcBef>
                <a:spcPct val="0"/>
              </a:spcBef>
              <a:buFont typeface="Arial" panose="020B0604020202020204" pitchFamily="34" charset="0"/>
              <a:buNone/>
            </a:pPr>
            <a:r>
              <a:rPr lang="en-US" altLang="en-US" sz="1400" b="0" dirty="0">
                <a:solidFill>
                  <a:srgbClr val="000000"/>
                </a:solidFill>
                <a:latin typeface="Arial" panose="020B0604020202020204" pitchFamily="34" charset="0"/>
                <a:sym typeface="Arial" panose="020B0604020202020204" pitchFamily="34" charset="0"/>
              </a:rPr>
              <a:t>The </a:t>
            </a:r>
            <a:r>
              <a:rPr lang="en-US" altLang="en-US" sz="1400" b="1" dirty="0">
                <a:solidFill>
                  <a:srgbClr val="000000"/>
                </a:solidFill>
                <a:latin typeface="Arial" panose="020B0604020202020204" pitchFamily="34" charset="0"/>
                <a:sym typeface="Arial" panose="020B0604020202020204" pitchFamily="34" charset="0"/>
              </a:rPr>
              <a:t>printProductDetails</a:t>
            </a:r>
            <a:r>
              <a:rPr lang="en-US" altLang="en-US" sz="1400" b="0" dirty="0">
                <a:solidFill>
                  <a:srgbClr val="000000"/>
                </a:solidFill>
                <a:latin typeface="Arial" panose="020B0604020202020204" pitchFamily="34" charset="0"/>
                <a:sym typeface="Arial" panose="020B0604020202020204" pitchFamily="34" charset="0"/>
              </a:rPr>
              <a:t>() method accepts list of students as argument.</a:t>
            </a:r>
          </a:p>
        </p:txBody>
      </p:sp>
      <p:cxnSp>
        <p:nvCxnSpPr>
          <p:cNvPr id="6" name="Straight Arrow Connector 9">
            <a:extLst>
              <a:ext uri="{FF2B5EF4-FFF2-40B4-BE49-F238E27FC236}">
                <a16:creationId xmlns:a16="http://schemas.microsoft.com/office/drawing/2014/main" id="{EEB863B3-370B-4A34-A830-96F4E6802989}"/>
              </a:ext>
            </a:extLst>
          </p:cNvPr>
          <p:cNvCxnSpPr>
            <a:cxnSpLocks noChangeShapeType="1"/>
          </p:cNvCxnSpPr>
          <p:nvPr/>
        </p:nvCxnSpPr>
        <p:spPr bwMode="auto">
          <a:xfrm rot="5400000">
            <a:off x="4844476" y="2496429"/>
            <a:ext cx="609600" cy="228600"/>
          </a:xfrm>
          <a:prstGeom prst="straightConnector1">
            <a:avLst/>
          </a:prstGeom>
          <a:noFill/>
          <a:ln w="22225">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24340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01B7-A3E6-4586-B0B1-619516696E01}"/>
              </a:ext>
            </a:extLst>
          </p:cNvPr>
          <p:cNvSpPr>
            <a:spLocks noGrp="1"/>
          </p:cNvSpPr>
          <p:nvPr>
            <p:ph type="title"/>
          </p:nvPr>
        </p:nvSpPr>
        <p:spPr/>
        <p:txBody>
          <a:bodyPr/>
          <a:lstStyle/>
          <a:p>
            <a:r>
              <a:rPr lang="en-US" dirty="0"/>
              <a:t>MainClass.java</a:t>
            </a:r>
          </a:p>
        </p:txBody>
      </p:sp>
      <p:pic>
        <p:nvPicPr>
          <p:cNvPr id="4" name="Picture 3">
            <a:extLst>
              <a:ext uri="{FF2B5EF4-FFF2-40B4-BE49-F238E27FC236}">
                <a16:creationId xmlns:a16="http://schemas.microsoft.com/office/drawing/2014/main" id="{B5CC034B-485C-44D3-AEA9-1EDC7BDFF336}"/>
              </a:ext>
            </a:extLst>
          </p:cNvPr>
          <p:cNvPicPr>
            <a:picLocks noChangeAspect="1"/>
          </p:cNvPicPr>
          <p:nvPr/>
        </p:nvPicPr>
        <p:blipFill>
          <a:blip r:embed="rId2"/>
          <a:stretch>
            <a:fillRect/>
          </a:stretch>
        </p:blipFill>
        <p:spPr>
          <a:xfrm>
            <a:off x="126607" y="1871662"/>
            <a:ext cx="6302326" cy="3910160"/>
          </a:xfrm>
          <a:prstGeom prst="rect">
            <a:avLst/>
          </a:prstGeom>
        </p:spPr>
      </p:pic>
      <p:sp>
        <p:nvSpPr>
          <p:cNvPr id="5" name="Right Brace 5">
            <a:extLst>
              <a:ext uri="{FF2B5EF4-FFF2-40B4-BE49-F238E27FC236}">
                <a16:creationId xmlns:a16="http://schemas.microsoft.com/office/drawing/2014/main" id="{6CA16538-C3D5-487D-80BA-0E9E9254739A}"/>
              </a:ext>
            </a:extLst>
          </p:cNvPr>
          <p:cNvSpPr>
            <a:spLocks/>
          </p:cNvSpPr>
          <p:nvPr/>
        </p:nvSpPr>
        <p:spPr bwMode="auto">
          <a:xfrm>
            <a:off x="6302325" y="2391508"/>
            <a:ext cx="253219" cy="1132163"/>
          </a:xfrm>
          <a:prstGeom prst="rightBrace">
            <a:avLst>
              <a:gd name="adj1" fmla="val 7986"/>
              <a:gd name="adj2" fmla="val 50000"/>
            </a:avLst>
          </a:prstGeom>
          <a:noFill/>
          <a:ln w="158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lgn="ctr">
              <a:spcBef>
                <a:spcPct val="0"/>
              </a:spcBef>
              <a:buFont typeface="Arial" panose="020B0604020202020204" pitchFamily="34" charset="0"/>
              <a:buNone/>
            </a:pPr>
            <a:endParaRPr lang="en-US" altLang="en-US" sz="1800"/>
          </a:p>
        </p:txBody>
      </p:sp>
      <p:sp>
        <p:nvSpPr>
          <p:cNvPr id="6" name="TextBox 6">
            <a:extLst>
              <a:ext uri="{FF2B5EF4-FFF2-40B4-BE49-F238E27FC236}">
                <a16:creationId xmlns:a16="http://schemas.microsoft.com/office/drawing/2014/main" id="{0C7F627C-CA55-4951-9482-FB48CA0C46B7}"/>
              </a:ext>
            </a:extLst>
          </p:cNvPr>
          <p:cNvSpPr>
            <a:spLocks noChangeArrowheads="1"/>
          </p:cNvSpPr>
          <p:nvPr/>
        </p:nvSpPr>
        <p:spPr bwMode="auto">
          <a:xfrm>
            <a:off x="6659881" y="2795109"/>
            <a:ext cx="1935479" cy="52322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spcBef>
                <a:spcPct val="0"/>
              </a:spcBef>
              <a:buFont typeface="Arial" panose="020B0604020202020204" pitchFamily="34" charset="0"/>
              <a:buNone/>
            </a:pPr>
            <a:r>
              <a:rPr lang="en-US" altLang="en-US" sz="1400" b="0" dirty="0">
                <a:solidFill>
                  <a:srgbClr val="000000"/>
                </a:solidFill>
                <a:latin typeface="Arial" panose="020B0604020202020204" pitchFamily="34" charset="0"/>
                <a:sym typeface="Arial" panose="020B0604020202020204" pitchFamily="34" charset="0"/>
              </a:rPr>
              <a:t>Creates five </a:t>
            </a:r>
            <a:r>
              <a:rPr lang="en-US" altLang="en-US" sz="1400" b="1" dirty="0">
                <a:solidFill>
                  <a:srgbClr val="000000"/>
                </a:solidFill>
                <a:latin typeface="Arial" panose="020B0604020202020204" pitchFamily="34" charset="0"/>
                <a:sym typeface="Arial" panose="020B0604020202020204" pitchFamily="34" charset="0"/>
              </a:rPr>
              <a:t>Product</a:t>
            </a:r>
            <a:r>
              <a:rPr lang="en-US" altLang="en-US" sz="1400" b="0" dirty="0">
                <a:solidFill>
                  <a:srgbClr val="000000"/>
                </a:solidFill>
                <a:latin typeface="Arial" panose="020B0604020202020204" pitchFamily="34" charset="0"/>
                <a:sym typeface="Arial" panose="020B0604020202020204" pitchFamily="34" charset="0"/>
              </a:rPr>
              <a:t> objects</a:t>
            </a:r>
          </a:p>
        </p:txBody>
      </p:sp>
      <p:sp>
        <p:nvSpPr>
          <p:cNvPr id="7" name="TextBox 7">
            <a:extLst>
              <a:ext uri="{FF2B5EF4-FFF2-40B4-BE49-F238E27FC236}">
                <a16:creationId xmlns:a16="http://schemas.microsoft.com/office/drawing/2014/main" id="{F6B16510-24B7-4664-9CDD-5F0F50F5E584}"/>
              </a:ext>
            </a:extLst>
          </p:cNvPr>
          <p:cNvSpPr>
            <a:spLocks noChangeArrowheads="1"/>
          </p:cNvSpPr>
          <p:nvPr/>
        </p:nvSpPr>
        <p:spPr bwMode="auto">
          <a:xfrm>
            <a:off x="5840437" y="3879887"/>
            <a:ext cx="2754923" cy="738664"/>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spcBef>
                <a:spcPct val="0"/>
              </a:spcBef>
              <a:buFont typeface="Arial" panose="020B0604020202020204" pitchFamily="34" charset="0"/>
              <a:buNone/>
            </a:pPr>
            <a:r>
              <a:rPr lang="en-US" altLang="en-US" sz="1400" b="0" dirty="0">
                <a:solidFill>
                  <a:srgbClr val="000000"/>
                </a:solidFill>
                <a:latin typeface="Arial" panose="020B0604020202020204" pitchFamily="34" charset="0"/>
                <a:sym typeface="Arial" panose="020B0604020202020204" pitchFamily="34" charset="0"/>
              </a:rPr>
              <a:t>Creates ArrayList objects and adds the </a:t>
            </a:r>
            <a:r>
              <a:rPr lang="en-US" altLang="en-US" sz="1400" b="1" dirty="0">
                <a:solidFill>
                  <a:srgbClr val="000000"/>
                </a:solidFill>
                <a:latin typeface="Arial" panose="020B0604020202020204" pitchFamily="34" charset="0"/>
                <a:sym typeface="Arial" panose="020B0604020202020204" pitchFamily="34" charset="0"/>
              </a:rPr>
              <a:t>product</a:t>
            </a:r>
            <a:r>
              <a:rPr lang="en-US" altLang="en-US" sz="1400" b="0" dirty="0">
                <a:solidFill>
                  <a:srgbClr val="000000"/>
                </a:solidFill>
                <a:latin typeface="Arial" panose="020B0604020202020204" pitchFamily="34" charset="0"/>
                <a:sym typeface="Arial" panose="020B0604020202020204" pitchFamily="34" charset="0"/>
              </a:rPr>
              <a:t> objects to the list.</a:t>
            </a:r>
          </a:p>
        </p:txBody>
      </p:sp>
      <p:sp>
        <p:nvSpPr>
          <p:cNvPr id="8" name="Right Brace 8">
            <a:extLst>
              <a:ext uri="{FF2B5EF4-FFF2-40B4-BE49-F238E27FC236}">
                <a16:creationId xmlns:a16="http://schemas.microsoft.com/office/drawing/2014/main" id="{8A30E062-4386-4AEA-AAAA-5B0097F3E213}"/>
              </a:ext>
            </a:extLst>
          </p:cNvPr>
          <p:cNvSpPr>
            <a:spLocks/>
          </p:cNvSpPr>
          <p:nvPr/>
        </p:nvSpPr>
        <p:spPr bwMode="auto">
          <a:xfrm>
            <a:off x="5387924" y="3826742"/>
            <a:ext cx="249702" cy="938255"/>
          </a:xfrm>
          <a:prstGeom prst="rightBrace">
            <a:avLst>
              <a:gd name="adj1" fmla="val 7985"/>
              <a:gd name="adj2" fmla="val 50000"/>
            </a:avLst>
          </a:prstGeom>
          <a:noFill/>
          <a:ln w="158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lgn="ctr">
              <a:spcBef>
                <a:spcPct val="0"/>
              </a:spcBef>
              <a:buFont typeface="Arial" panose="020B0604020202020204" pitchFamily="34" charset="0"/>
              <a:buNone/>
            </a:pPr>
            <a:endParaRPr lang="en-US" altLang="en-US" sz="1800"/>
          </a:p>
        </p:txBody>
      </p:sp>
      <p:sp>
        <p:nvSpPr>
          <p:cNvPr id="9" name="TextBox 9">
            <a:extLst>
              <a:ext uri="{FF2B5EF4-FFF2-40B4-BE49-F238E27FC236}">
                <a16:creationId xmlns:a16="http://schemas.microsoft.com/office/drawing/2014/main" id="{38E6B33F-E249-4D0A-A984-92D46F668349}"/>
              </a:ext>
            </a:extLst>
          </p:cNvPr>
          <p:cNvSpPr>
            <a:spLocks noChangeArrowheads="1"/>
          </p:cNvSpPr>
          <p:nvPr/>
        </p:nvSpPr>
        <p:spPr bwMode="auto">
          <a:xfrm>
            <a:off x="5840436" y="4803334"/>
            <a:ext cx="2754923" cy="523220"/>
          </a:xfrm>
          <a:prstGeom prst="rect">
            <a:avLst/>
          </a:prstGeom>
          <a:gradFill rotWithShape="1">
            <a:gsLst>
              <a:gs pos="0">
                <a:srgbClr val="FFA5A3"/>
              </a:gs>
              <a:gs pos="34999">
                <a:srgbClr val="FFBEBE"/>
              </a:gs>
              <a:gs pos="100000">
                <a:srgbClr val="FFE6E6"/>
              </a:gs>
            </a:gsLst>
            <a:lin ang="16200000" scaled="1"/>
          </a:gradFill>
          <a:ln w="9525">
            <a:solidFill>
              <a:schemeClr val="accent2"/>
            </a:solidFill>
            <a:miter lim="800000"/>
            <a:headEnd/>
            <a:tailEnd/>
          </a:ln>
        </p:spPr>
        <p:txBody>
          <a:bodyPr wrap="square">
            <a:spAutoFit/>
          </a:bodyPr>
          <a:lstStyle>
            <a:lvl1pPr>
              <a:spcBef>
                <a:spcPct val="20000"/>
              </a:spcBef>
              <a:buFont typeface="Arial" panose="020B0604020202020204" pitchFamily="34" charset="0"/>
              <a:buChar char="•"/>
              <a:defRPr sz="26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a:spcBef>
                <a:spcPct val="0"/>
              </a:spcBef>
              <a:buFont typeface="Arial" panose="020B0604020202020204" pitchFamily="34" charset="0"/>
              <a:buNone/>
            </a:pPr>
            <a:r>
              <a:rPr lang="en-US" altLang="en-US" sz="1400" b="0" dirty="0">
                <a:solidFill>
                  <a:srgbClr val="000000"/>
                </a:solidFill>
                <a:latin typeface="Arial" panose="020B0604020202020204" pitchFamily="34" charset="0"/>
                <a:sym typeface="Arial" panose="020B0604020202020204" pitchFamily="34" charset="0"/>
              </a:rPr>
              <a:t>Passes the list as input to </a:t>
            </a:r>
            <a:r>
              <a:rPr lang="en-US" altLang="en-US" sz="1400" b="1" dirty="0">
                <a:solidFill>
                  <a:srgbClr val="000000"/>
                </a:solidFill>
                <a:latin typeface="Arial" panose="020B0604020202020204" pitchFamily="34" charset="0"/>
                <a:sym typeface="Arial" panose="020B0604020202020204" pitchFamily="34" charset="0"/>
              </a:rPr>
              <a:t>printProductDetails</a:t>
            </a:r>
            <a:r>
              <a:rPr lang="en-US" altLang="en-US" sz="1400" b="0" dirty="0">
                <a:solidFill>
                  <a:srgbClr val="000000"/>
                </a:solidFill>
                <a:latin typeface="Arial" panose="020B0604020202020204" pitchFamily="34" charset="0"/>
                <a:sym typeface="Arial" panose="020B0604020202020204" pitchFamily="34" charset="0"/>
              </a:rPr>
              <a:t> method</a:t>
            </a:r>
          </a:p>
        </p:txBody>
      </p:sp>
    </p:spTree>
    <p:extLst>
      <p:ext uri="{BB962C8B-B14F-4D97-AF65-F5344CB8AC3E}">
        <p14:creationId xmlns:p14="http://schemas.microsoft.com/office/powerpoint/2010/main" val="2395503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To Reflect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958862" y="2039815"/>
            <a:ext cx="1360339" cy="1492139"/>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4553" y="2039815"/>
            <a:ext cx="1395047" cy="1492139"/>
          </a:xfrm>
          <a:prstGeom prst="rect">
            <a:avLst/>
          </a:prstGeom>
        </p:spPr>
      </p:pic>
      <p:sp>
        <p:nvSpPr>
          <p:cNvPr id="6" name="Rectangle 5"/>
          <p:cNvSpPr/>
          <p:nvPr/>
        </p:nvSpPr>
        <p:spPr>
          <a:xfrm>
            <a:off x="539262" y="1720840"/>
            <a:ext cx="8229600" cy="4052391"/>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pPr>
              <a:spcBef>
                <a:spcPts val="800"/>
              </a:spcBef>
            </a:pPr>
            <a:r>
              <a:rPr lang="en-US" sz="2000" b="1" dirty="0"/>
              <a:t>Trainees to reflect the following topics before proceeding.</a:t>
            </a:r>
          </a:p>
          <a:p>
            <a:pPr marL="342900" indent="-342900">
              <a:buFont typeface="Arial" panose="020B0604020202020204" pitchFamily="34" charset="0"/>
              <a:buChar char="•"/>
            </a:pPr>
            <a:r>
              <a:rPr lang="en-US" altLang="zh-CN" sz="2000" dirty="0">
                <a:latin typeface="Arial" panose="020B0604020202020204" pitchFamily="34" charset="0"/>
                <a:sym typeface="Arial" panose="020B0604020202020204" pitchFamily="34" charset="0"/>
              </a:rPr>
              <a:t>What types of map can be used to if want to allow null values?</a:t>
            </a:r>
          </a:p>
          <a:p>
            <a:pPr marL="342900" indent="-342900">
              <a:buFont typeface="Arial" panose="020B0604020202020204" pitchFamily="34" charset="0"/>
              <a:buChar char="•"/>
            </a:pPr>
            <a:r>
              <a:rPr lang="en-US" altLang="zh-CN" sz="2000" dirty="0">
                <a:latin typeface="Arial" panose="020B0604020202020204" pitchFamily="34" charset="0"/>
                <a:sym typeface="Arial" panose="020B0604020202020204" pitchFamily="34" charset="0"/>
              </a:rPr>
              <a:t>Suppose you are asked to create a telephone directory with person's name in a sorted order which map implementation do you prefer to use ?</a:t>
            </a:r>
            <a:endParaRPr lang="en-US" sz="2000" b="1" dirty="0"/>
          </a:p>
          <a:p>
            <a:pPr>
              <a:spcBef>
                <a:spcPts val="800"/>
              </a:spcBef>
              <a:buFont typeface="Wingdings" panose="05000000000000000000" pitchFamily="2" charset="2"/>
              <a:buChar char="§"/>
            </a:pPr>
            <a:endParaRPr lang="en-US" altLang="zh-CN" dirty="0"/>
          </a:p>
        </p:txBody>
      </p:sp>
    </p:spTree>
    <p:extLst>
      <p:ext uri="{BB962C8B-B14F-4D97-AF65-F5344CB8AC3E}">
        <p14:creationId xmlns:p14="http://schemas.microsoft.com/office/powerpoint/2010/main" val="1261440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E73-C25E-4764-B546-F3ED6E4D31C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5143FB2-84DC-471E-BF9F-CBB7A102485B}"/>
              </a:ext>
            </a:extLst>
          </p:cNvPr>
          <p:cNvSpPr>
            <a:spLocks noGrp="1"/>
          </p:cNvSpPr>
          <p:nvPr>
            <p:ph idx="1"/>
          </p:nvPr>
        </p:nvSpPr>
        <p:spPr/>
        <p:txBody>
          <a:bodyPr>
            <a:normAutofit/>
          </a:bodyPr>
          <a:lstStyle/>
          <a:p>
            <a:endParaRPr lang="en-US" dirty="0"/>
          </a:p>
          <a:p>
            <a:endParaRPr lang="en-US" dirty="0"/>
          </a:p>
          <a:p>
            <a:pPr marL="0" indent="0" algn="ctr">
              <a:buNone/>
            </a:pPr>
            <a:r>
              <a:rPr lang="en-US" sz="6000" dirty="0">
                <a:solidFill>
                  <a:srgbClr val="C00000"/>
                </a:solidFill>
                <a:latin typeface="Vivaldi" panose="03020602050506090804" pitchFamily="66" charset="0"/>
              </a:rPr>
              <a:t>You have successfully completed </a:t>
            </a:r>
            <a:r>
              <a:rPr lang="en-US" sz="6600" b="1" dirty="0">
                <a:solidFill>
                  <a:srgbClr val="C00000"/>
                </a:solidFill>
                <a:latin typeface="Trebuchet MS" panose="020B0603020202020204" pitchFamily="34" charset="0"/>
                <a:cs typeface="Gisha" panose="020B0502040204020203" pitchFamily="34" charset="-79"/>
              </a:rPr>
              <a:t>Collection Framework</a:t>
            </a:r>
          </a:p>
        </p:txBody>
      </p:sp>
      <p:sp>
        <p:nvSpPr>
          <p:cNvPr id="4" name="Title 1">
            <a:extLst>
              <a:ext uri="{FF2B5EF4-FFF2-40B4-BE49-F238E27FC236}">
                <a16:creationId xmlns:a16="http://schemas.microsoft.com/office/drawing/2014/main" id="{74E4FA99-EE56-4F03-9AFC-E86EF738A22F}"/>
              </a:ext>
            </a:extLst>
          </p:cNvPr>
          <p:cNvSpPr txBox="1">
            <a:spLocks/>
          </p:cNvSpPr>
          <p:nvPr/>
        </p:nvSpPr>
        <p:spPr>
          <a:xfrm>
            <a:off x="1449977"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t>Thank you</a:t>
            </a:r>
          </a:p>
        </p:txBody>
      </p:sp>
    </p:spTree>
    <p:extLst>
      <p:ext uri="{BB962C8B-B14F-4D97-AF65-F5344CB8AC3E}">
        <p14:creationId xmlns:p14="http://schemas.microsoft.com/office/powerpoint/2010/main" val="9680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C4C-019F-43C5-9531-C4B0F2B55FC9}"/>
              </a:ext>
            </a:extLst>
          </p:cNvPr>
          <p:cNvSpPr>
            <a:spLocks noGrp="1"/>
          </p:cNvSpPr>
          <p:nvPr>
            <p:ph type="title"/>
          </p:nvPr>
        </p:nvSpPr>
        <p:spPr/>
        <p:txBody>
          <a:bodyPr/>
          <a:lstStyle/>
          <a:p>
            <a:r>
              <a:rPr lang="en-US" dirty="0"/>
              <a:t>Collection Framework Components</a:t>
            </a:r>
          </a:p>
        </p:txBody>
      </p:sp>
      <p:sp>
        <p:nvSpPr>
          <p:cNvPr id="4" name="Rectangle 3">
            <a:extLst>
              <a:ext uri="{FF2B5EF4-FFF2-40B4-BE49-F238E27FC236}">
                <a16:creationId xmlns:a16="http://schemas.microsoft.com/office/drawing/2014/main" id="{9E41D1CA-BE15-456F-9D9F-53D42A2F1A07}"/>
              </a:ext>
            </a:extLst>
          </p:cNvPr>
          <p:cNvSpPr/>
          <p:nvPr/>
        </p:nvSpPr>
        <p:spPr>
          <a:xfrm>
            <a:off x="3615397" y="1534599"/>
            <a:ext cx="1913206" cy="4103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Iterable</a:t>
            </a:r>
            <a:endParaRPr lang="en-US" dirty="0"/>
          </a:p>
        </p:txBody>
      </p:sp>
      <p:sp>
        <p:nvSpPr>
          <p:cNvPr id="5" name="Rectangle 4">
            <a:extLst>
              <a:ext uri="{FF2B5EF4-FFF2-40B4-BE49-F238E27FC236}">
                <a16:creationId xmlns:a16="http://schemas.microsoft.com/office/drawing/2014/main" id="{14241E27-479B-402F-B8FE-23E2A05275D7}"/>
              </a:ext>
            </a:extLst>
          </p:cNvPr>
          <p:cNvSpPr/>
          <p:nvPr/>
        </p:nvSpPr>
        <p:spPr>
          <a:xfrm>
            <a:off x="7230794" y="3848946"/>
            <a:ext cx="1913206" cy="4103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HashSet</a:t>
            </a:r>
            <a:endParaRPr lang="en-US" dirty="0"/>
          </a:p>
        </p:txBody>
      </p:sp>
      <p:sp>
        <p:nvSpPr>
          <p:cNvPr id="6" name="Rectangle 5">
            <a:extLst>
              <a:ext uri="{FF2B5EF4-FFF2-40B4-BE49-F238E27FC236}">
                <a16:creationId xmlns:a16="http://schemas.microsoft.com/office/drawing/2014/main" id="{107E8330-16EA-4145-A5D7-9241C8F39D5C}"/>
              </a:ext>
            </a:extLst>
          </p:cNvPr>
          <p:cNvSpPr/>
          <p:nvPr/>
        </p:nvSpPr>
        <p:spPr>
          <a:xfrm>
            <a:off x="3615397" y="2255582"/>
            <a:ext cx="1913206" cy="4103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Collection</a:t>
            </a:r>
          </a:p>
        </p:txBody>
      </p:sp>
      <p:sp>
        <p:nvSpPr>
          <p:cNvPr id="7" name="Rectangle 6">
            <a:extLst>
              <a:ext uri="{FF2B5EF4-FFF2-40B4-BE49-F238E27FC236}">
                <a16:creationId xmlns:a16="http://schemas.microsoft.com/office/drawing/2014/main" id="{F7DF6C27-150F-4EE9-BD78-8B9E5A8F5E5E}"/>
              </a:ext>
            </a:extLst>
          </p:cNvPr>
          <p:cNvSpPr/>
          <p:nvPr/>
        </p:nvSpPr>
        <p:spPr>
          <a:xfrm>
            <a:off x="4215620" y="3874595"/>
            <a:ext cx="1913206" cy="4103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PriorityQueue</a:t>
            </a:r>
            <a:endParaRPr lang="en-US" dirty="0"/>
          </a:p>
        </p:txBody>
      </p:sp>
      <p:sp>
        <p:nvSpPr>
          <p:cNvPr id="8" name="Rectangle 7">
            <a:extLst>
              <a:ext uri="{FF2B5EF4-FFF2-40B4-BE49-F238E27FC236}">
                <a16:creationId xmlns:a16="http://schemas.microsoft.com/office/drawing/2014/main" id="{FB7BD4BC-D103-4002-B098-28B29DC183C8}"/>
              </a:ext>
            </a:extLst>
          </p:cNvPr>
          <p:cNvSpPr/>
          <p:nvPr/>
        </p:nvSpPr>
        <p:spPr>
          <a:xfrm>
            <a:off x="6058486" y="5569700"/>
            <a:ext cx="1913206" cy="4103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t>SortedSet</a:t>
            </a:r>
            <a:endParaRPr lang="en-US" dirty="0"/>
          </a:p>
        </p:txBody>
      </p:sp>
      <p:sp>
        <p:nvSpPr>
          <p:cNvPr id="9" name="Rectangle 8">
            <a:extLst>
              <a:ext uri="{FF2B5EF4-FFF2-40B4-BE49-F238E27FC236}">
                <a16:creationId xmlns:a16="http://schemas.microsoft.com/office/drawing/2014/main" id="{0A56C1CA-D8C6-4746-9FCF-B5F26AAAC75D}"/>
              </a:ext>
            </a:extLst>
          </p:cNvPr>
          <p:cNvSpPr/>
          <p:nvPr/>
        </p:nvSpPr>
        <p:spPr>
          <a:xfrm>
            <a:off x="3615397" y="5748070"/>
            <a:ext cx="1913206" cy="4103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ArrayDeque</a:t>
            </a:r>
            <a:endParaRPr lang="en-US" dirty="0"/>
          </a:p>
        </p:txBody>
      </p:sp>
      <p:sp>
        <p:nvSpPr>
          <p:cNvPr id="10" name="Rectangle 9">
            <a:extLst>
              <a:ext uri="{FF2B5EF4-FFF2-40B4-BE49-F238E27FC236}">
                <a16:creationId xmlns:a16="http://schemas.microsoft.com/office/drawing/2014/main" id="{23F517AB-6ECB-48E0-90DD-FE0E18747D1D}"/>
              </a:ext>
            </a:extLst>
          </p:cNvPr>
          <p:cNvSpPr/>
          <p:nvPr/>
        </p:nvSpPr>
        <p:spPr>
          <a:xfrm>
            <a:off x="6428930" y="2997766"/>
            <a:ext cx="1913206" cy="4103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Set</a:t>
            </a:r>
          </a:p>
        </p:txBody>
      </p:sp>
      <p:sp>
        <p:nvSpPr>
          <p:cNvPr id="11" name="Rectangle 10">
            <a:extLst>
              <a:ext uri="{FF2B5EF4-FFF2-40B4-BE49-F238E27FC236}">
                <a16:creationId xmlns:a16="http://schemas.microsoft.com/office/drawing/2014/main" id="{60D01555-4B67-4BA0-AFB4-C69EBFD85B37}"/>
              </a:ext>
            </a:extLst>
          </p:cNvPr>
          <p:cNvSpPr/>
          <p:nvPr/>
        </p:nvSpPr>
        <p:spPr>
          <a:xfrm>
            <a:off x="0" y="3867791"/>
            <a:ext cx="1913206" cy="4103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ArrayList</a:t>
            </a:r>
          </a:p>
        </p:txBody>
      </p:sp>
      <p:sp>
        <p:nvSpPr>
          <p:cNvPr id="12" name="Rectangle 11">
            <a:extLst>
              <a:ext uri="{FF2B5EF4-FFF2-40B4-BE49-F238E27FC236}">
                <a16:creationId xmlns:a16="http://schemas.microsoft.com/office/drawing/2014/main" id="{5C009167-D3C7-4721-9FFD-8DE9766748A2}"/>
              </a:ext>
            </a:extLst>
          </p:cNvPr>
          <p:cNvSpPr/>
          <p:nvPr/>
        </p:nvSpPr>
        <p:spPr>
          <a:xfrm>
            <a:off x="3615397" y="2997766"/>
            <a:ext cx="1913206" cy="4103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Queue</a:t>
            </a:r>
          </a:p>
        </p:txBody>
      </p:sp>
      <p:sp>
        <p:nvSpPr>
          <p:cNvPr id="13" name="Rectangle 12">
            <a:extLst>
              <a:ext uri="{FF2B5EF4-FFF2-40B4-BE49-F238E27FC236}">
                <a16:creationId xmlns:a16="http://schemas.microsoft.com/office/drawing/2014/main" id="{B13761C6-1D87-4354-A515-7C0B6F874C00}"/>
              </a:ext>
            </a:extLst>
          </p:cNvPr>
          <p:cNvSpPr/>
          <p:nvPr/>
        </p:nvSpPr>
        <p:spPr>
          <a:xfrm>
            <a:off x="-14072" y="4519592"/>
            <a:ext cx="1913206" cy="4103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LinkedList</a:t>
            </a:r>
            <a:endParaRPr lang="en-US" dirty="0"/>
          </a:p>
        </p:txBody>
      </p:sp>
      <p:sp>
        <p:nvSpPr>
          <p:cNvPr id="14" name="Rectangle 13">
            <a:extLst>
              <a:ext uri="{FF2B5EF4-FFF2-40B4-BE49-F238E27FC236}">
                <a16:creationId xmlns:a16="http://schemas.microsoft.com/office/drawing/2014/main" id="{19DC61B2-4166-4745-83E1-C31F23207709}"/>
              </a:ext>
            </a:extLst>
          </p:cNvPr>
          <p:cNvSpPr/>
          <p:nvPr/>
        </p:nvSpPr>
        <p:spPr>
          <a:xfrm>
            <a:off x="3596643" y="4724746"/>
            <a:ext cx="1913206" cy="4103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Deque</a:t>
            </a:r>
          </a:p>
        </p:txBody>
      </p:sp>
      <p:sp>
        <p:nvSpPr>
          <p:cNvPr id="15" name="Rectangle 14">
            <a:extLst>
              <a:ext uri="{FF2B5EF4-FFF2-40B4-BE49-F238E27FC236}">
                <a16:creationId xmlns:a16="http://schemas.microsoft.com/office/drawing/2014/main" id="{FF98658F-BA84-40A7-B825-5649B8AA63A9}"/>
              </a:ext>
            </a:extLst>
          </p:cNvPr>
          <p:cNvSpPr/>
          <p:nvPr/>
        </p:nvSpPr>
        <p:spPr>
          <a:xfrm>
            <a:off x="0" y="5110435"/>
            <a:ext cx="1913206" cy="4103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Vector</a:t>
            </a:r>
          </a:p>
        </p:txBody>
      </p:sp>
      <p:sp>
        <p:nvSpPr>
          <p:cNvPr id="16" name="Rectangle 15">
            <a:extLst>
              <a:ext uri="{FF2B5EF4-FFF2-40B4-BE49-F238E27FC236}">
                <a16:creationId xmlns:a16="http://schemas.microsoft.com/office/drawing/2014/main" id="{8084F491-802C-4BD2-AB67-471139F625F5}"/>
              </a:ext>
            </a:extLst>
          </p:cNvPr>
          <p:cNvSpPr/>
          <p:nvPr/>
        </p:nvSpPr>
        <p:spPr>
          <a:xfrm>
            <a:off x="337625" y="2997766"/>
            <a:ext cx="1913206" cy="4103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List</a:t>
            </a:r>
          </a:p>
        </p:txBody>
      </p:sp>
      <p:sp>
        <p:nvSpPr>
          <p:cNvPr id="17" name="Rectangle 16">
            <a:extLst>
              <a:ext uri="{FF2B5EF4-FFF2-40B4-BE49-F238E27FC236}">
                <a16:creationId xmlns:a16="http://schemas.microsoft.com/office/drawing/2014/main" id="{6E058873-BC76-4B97-96EF-579F611E9B76}"/>
              </a:ext>
            </a:extLst>
          </p:cNvPr>
          <p:cNvSpPr/>
          <p:nvPr/>
        </p:nvSpPr>
        <p:spPr>
          <a:xfrm>
            <a:off x="0" y="6024959"/>
            <a:ext cx="1913206" cy="4103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Stack</a:t>
            </a:r>
          </a:p>
        </p:txBody>
      </p:sp>
      <p:sp>
        <p:nvSpPr>
          <p:cNvPr id="18" name="Rectangle 17">
            <a:extLst>
              <a:ext uri="{FF2B5EF4-FFF2-40B4-BE49-F238E27FC236}">
                <a16:creationId xmlns:a16="http://schemas.microsoft.com/office/drawing/2014/main" id="{6653B0BD-DE4E-4AA3-9315-B93463638971}"/>
              </a:ext>
            </a:extLst>
          </p:cNvPr>
          <p:cNvSpPr/>
          <p:nvPr/>
        </p:nvSpPr>
        <p:spPr>
          <a:xfrm>
            <a:off x="6058486" y="6420880"/>
            <a:ext cx="1913206" cy="4103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TreeSet</a:t>
            </a:r>
            <a:endParaRPr lang="en-US" dirty="0"/>
          </a:p>
        </p:txBody>
      </p:sp>
      <p:cxnSp>
        <p:nvCxnSpPr>
          <p:cNvPr id="19" name="Straight Arrow Connector 18">
            <a:extLst>
              <a:ext uri="{FF2B5EF4-FFF2-40B4-BE49-F238E27FC236}">
                <a16:creationId xmlns:a16="http://schemas.microsoft.com/office/drawing/2014/main" id="{1DED1697-F028-47A6-8A42-89802E834ABA}"/>
              </a:ext>
            </a:extLst>
          </p:cNvPr>
          <p:cNvCxnSpPr>
            <a:cxnSpLocks/>
            <a:stCxn id="6" idx="0"/>
            <a:endCxn id="4" idx="2"/>
          </p:cNvCxnSpPr>
          <p:nvPr/>
        </p:nvCxnSpPr>
        <p:spPr>
          <a:xfrm flipV="1">
            <a:off x="4572000" y="1944907"/>
            <a:ext cx="0" cy="310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49B129-4F76-4234-89AD-0367920A0CA3}"/>
              </a:ext>
            </a:extLst>
          </p:cNvPr>
          <p:cNvCxnSpPr>
            <a:stCxn id="12" idx="0"/>
            <a:endCxn id="6" idx="2"/>
          </p:cNvCxnSpPr>
          <p:nvPr/>
        </p:nvCxnSpPr>
        <p:spPr>
          <a:xfrm flipV="1">
            <a:off x="4572000" y="2665890"/>
            <a:ext cx="0" cy="33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FDAB04-0C30-452E-AEFC-5BA4D06FE0D9}"/>
              </a:ext>
            </a:extLst>
          </p:cNvPr>
          <p:cNvCxnSpPr>
            <a:stCxn id="16" idx="0"/>
          </p:cNvCxnSpPr>
          <p:nvPr/>
        </p:nvCxnSpPr>
        <p:spPr>
          <a:xfrm flipV="1">
            <a:off x="1294228" y="2845896"/>
            <a:ext cx="0" cy="151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5D303C3-98BC-4A10-87C8-1CB97F04AAC7}"/>
              </a:ext>
            </a:extLst>
          </p:cNvPr>
          <p:cNvCxnSpPr>
            <a:stCxn id="10" idx="0"/>
          </p:cNvCxnSpPr>
          <p:nvPr/>
        </p:nvCxnSpPr>
        <p:spPr>
          <a:xfrm flipV="1">
            <a:off x="7385533" y="2845896"/>
            <a:ext cx="0" cy="151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72C813-93B6-4A40-8FFF-45C2566C62B5}"/>
              </a:ext>
            </a:extLst>
          </p:cNvPr>
          <p:cNvCxnSpPr>
            <a:cxnSpLocks/>
          </p:cNvCxnSpPr>
          <p:nvPr/>
        </p:nvCxnSpPr>
        <p:spPr>
          <a:xfrm>
            <a:off x="1294228" y="2845896"/>
            <a:ext cx="60913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6FB0B60-DA1B-44E9-BAF2-FBE6A0B6472E}"/>
              </a:ext>
            </a:extLst>
          </p:cNvPr>
          <p:cNvCxnSpPr>
            <a:cxnSpLocks/>
          </p:cNvCxnSpPr>
          <p:nvPr/>
        </p:nvCxnSpPr>
        <p:spPr>
          <a:xfrm flipV="1">
            <a:off x="3924886" y="3408074"/>
            <a:ext cx="0" cy="131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10F092E-15F5-4C9C-9368-5F1C8C79F9B4}"/>
              </a:ext>
            </a:extLst>
          </p:cNvPr>
          <p:cNvCxnSpPr>
            <a:cxnSpLocks/>
          </p:cNvCxnSpPr>
          <p:nvPr/>
        </p:nvCxnSpPr>
        <p:spPr>
          <a:xfrm flipV="1">
            <a:off x="6635253" y="3393688"/>
            <a:ext cx="0" cy="217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9CC1370-44C4-4889-9A02-EB00E69F87BC}"/>
              </a:ext>
            </a:extLst>
          </p:cNvPr>
          <p:cNvSpPr/>
          <p:nvPr/>
        </p:nvSpPr>
        <p:spPr>
          <a:xfrm>
            <a:off x="7230793" y="4704133"/>
            <a:ext cx="1913206" cy="4103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LinkedHashSet</a:t>
            </a:r>
            <a:endParaRPr lang="en-US" dirty="0"/>
          </a:p>
        </p:txBody>
      </p:sp>
      <p:cxnSp>
        <p:nvCxnSpPr>
          <p:cNvPr id="44" name="Straight Arrow Connector 43">
            <a:extLst>
              <a:ext uri="{FF2B5EF4-FFF2-40B4-BE49-F238E27FC236}">
                <a16:creationId xmlns:a16="http://schemas.microsoft.com/office/drawing/2014/main" id="{E807938A-02DB-46EA-9F41-F81C25915E03}"/>
              </a:ext>
            </a:extLst>
          </p:cNvPr>
          <p:cNvCxnSpPr>
            <a:cxnSpLocks/>
          </p:cNvCxnSpPr>
          <p:nvPr/>
        </p:nvCxnSpPr>
        <p:spPr>
          <a:xfrm flipV="1">
            <a:off x="2124222" y="3408074"/>
            <a:ext cx="0" cy="190751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A557C3F8-2BF4-4544-AB37-8220F7D4CFED}"/>
              </a:ext>
            </a:extLst>
          </p:cNvPr>
          <p:cNvCxnSpPr>
            <a:cxnSpLocks/>
            <a:stCxn id="15" idx="3"/>
          </p:cNvCxnSpPr>
          <p:nvPr/>
        </p:nvCxnSpPr>
        <p:spPr>
          <a:xfrm>
            <a:off x="1913206" y="5315589"/>
            <a:ext cx="21101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E564DFEC-6852-440B-88B8-8A8AE4734B65}"/>
              </a:ext>
            </a:extLst>
          </p:cNvPr>
          <p:cNvCxnSpPr>
            <a:cxnSpLocks/>
            <a:stCxn id="13" idx="3"/>
          </p:cNvCxnSpPr>
          <p:nvPr/>
        </p:nvCxnSpPr>
        <p:spPr>
          <a:xfrm>
            <a:off x="1899134" y="4724746"/>
            <a:ext cx="105508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924DBAC4-D90B-4C09-9C13-0A1C3F66EF4A}"/>
              </a:ext>
            </a:extLst>
          </p:cNvPr>
          <p:cNvCxnSpPr>
            <a:stCxn id="11" idx="3"/>
          </p:cNvCxnSpPr>
          <p:nvPr/>
        </p:nvCxnSpPr>
        <p:spPr>
          <a:xfrm>
            <a:off x="1913206" y="4072945"/>
            <a:ext cx="211016" cy="668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9DE311B2-17DB-4777-8A32-51330A43C6C6}"/>
              </a:ext>
            </a:extLst>
          </p:cNvPr>
          <p:cNvCxnSpPr>
            <a:stCxn id="17" idx="0"/>
            <a:endCxn id="15" idx="2"/>
          </p:cNvCxnSpPr>
          <p:nvPr/>
        </p:nvCxnSpPr>
        <p:spPr>
          <a:xfrm flipV="1">
            <a:off x="956603" y="5520743"/>
            <a:ext cx="0" cy="50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0D5F045-264B-4746-820C-B4CDE4795B95}"/>
              </a:ext>
            </a:extLst>
          </p:cNvPr>
          <p:cNvCxnSpPr>
            <a:cxnSpLocks/>
            <a:endCxn id="12" idx="2"/>
          </p:cNvCxnSpPr>
          <p:nvPr/>
        </p:nvCxnSpPr>
        <p:spPr>
          <a:xfrm flipV="1">
            <a:off x="4572000" y="3408074"/>
            <a:ext cx="0" cy="440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CE640D2A-E20C-47E5-AB3D-965333D085AC}"/>
              </a:ext>
            </a:extLst>
          </p:cNvPr>
          <p:cNvCxnSpPr>
            <a:cxnSpLocks/>
            <a:endCxn id="14" idx="2"/>
          </p:cNvCxnSpPr>
          <p:nvPr/>
        </p:nvCxnSpPr>
        <p:spPr>
          <a:xfrm flipH="1" flipV="1">
            <a:off x="4553246" y="5135054"/>
            <a:ext cx="2340" cy="61069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D3CF5646-1179-488A-BA93-3BC329144E93}"/>
              </a:ext>
            </a:extLst>
          </p:cNvPr>
          <p:cNvCxnSpPr>
            <a:cxnSpLocks/>
          </p:cNvCxnSpPr>
          <p:nvPr/>
        </p:nvCxnSpPr>
        <p:spPr>
          <a:xfrm flipV="1">
            <a:off x="2951871" y="4732907"/>
            <a:ext cx="0" cy="70749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A3884B2D-4E7A-4A0D-AD29-659A1973ED3D}"/>
              </a:ext>
            </a:extLst>
          </p:cNvPr>
          <p:cNvCxnSpPr>
            <a:cxnSpLocks/>
          </p:cNvCxnSpPr>
          <p:nvPr/>
        </p:nvCxnSpPr>
        <p:spPr>
          <a:xfrm>
            <a:off x="2951871" y="5474197"/>
            <a:ext cx="160137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C96E559D-3AAF-4F3B-AF4F-2613DFDE6720}"/>
              </a:ext>
            </a:extLst>
          </p:cNvPr>
          <p:cNvCxnSpPr>
            <a:cxnSpLocks/>
          </p:cNvCxnSpPr>
          <p:nvPr/>
        </p:nvCxnSpPr>
        <p:spPr>
          <a:xfrm flipV="1">
            <a:off x="6637606" y="5994395"/>
            <a:ext cx="0" cy="4264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ADF1F54D-0676-4D34-8FDD-C8EE656954BB}"/>
              </a:ext>
            </a:extLst>
          </p:cNvPr>
          <p:cNvCxnSpPr>
            <a:cxnSpLocks/>
          </p:cNvCxnSpPr>
          <p:nvPr/>
        </p:nvCxnSpPr>
        <p:spPr>
          <a:xfrm flipV="1">
            <a:off x="6876757" y="3419798"/>
            <a:ext cx="0" cy="146135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a:extLst>
              <a:ext uri="{FF2B5EF4-FFF2-40B4-BE49-F238E27FC236}">
                <a16:creationId xmlns:a16="http://schemas.microsoft.com/office/drawing/2014/main" id="{A3722C80-1526-454C-85B4-6FC8085F79F0}"/>
              </a:ext>
            </a:extLst>
          </p:cNvPr>
          <p:cNvCxnSpPr>
            <a:cxnSpLocks/>
          </p:cNvCxnSpPr>
          <p:nvPr/>
        </p:nvCxnSpPr>
        <p:spPr>
          <a:xfrm>
            <a:off x="6876757" y="4881151"/>
            <a:ext cx="37748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Straight Connector 89">
            <a:extLst>
              <a:ext uri="{FF2B5EF4-FFF2-40B4-BE49-F238E27FC236}">
                <a16:creationId xmlns:a16="http://schemas.microsoft.com/office/drawing/2014/main" id="{B08B556E-4E0D-452A-A6AF-BD9BCD1F823C}"/>
              </a:ext>
            </a:extLst>
          </p:cNvPr>
          <p:cNvCxnSpPr>
            <a:cxnSpLocks/>
          </p:cNvCxnSpPr>
          <p:nvPr/>
        </p:nvCxnSpPr>
        <p:spPr>
          <a:xfrm>
            <a:off x="6888480" y="4048816"/>
            <a:ext cx="37748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Rectangle 38">
            <a:extLst>
              <a:ext uri="{FF2B5EF4-FFF2-40B4-BE49-F238E27FC236}">
                <a16:creationId xmlns:a16="http://schemas.microsoft.com/office/drawing/2014/main" id="{032F487C-9027-4343-85DD-D2FF6F2BEE92}"/>
              </a:ext>
            </a:extLst>
          </p:cNvPr>
          <p:cNvSpPr/>
          <p:nvPr/>
        </p:nvSpPr>
        <p:spPr>
          <a:xfrm>
            <a:off x="337625" y="1686674"/>
            <a:ext cx="731520" cy="2582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09C0CFC8-DE27-4F99-97B3-CE2063579EED}"/>
              </a:ext>
            </a:extLst>
          </p:cNvPr>
          <p:cNvSpPr/>
          <p:nvPr/>
        </p:nvSpPr>
        <p:spPr>
          <a:xfrm>
            <a:off x="337625" y="2141658"/>
            <a:ext cx="731511" cy="2582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42" name="Straight Arrow Connector 41">
            <a:extLst>
              <a:ext uri="{FF2B5EF4-FFF2-40B4-BE49-F238E27FC236}">
                <a16:creationId xmlns:a16="http://schemas.microsoft.com/office/drawing/2014/main" id="{AAB3D988-E17B-4521-AF05-63083D4C8DB4}"/>
              </a:ext>
            </a:extLst>
          </p:cNvPr>
          <p:cNvCxnSpPr>
            <a:cxnSpLocks/>
          </p:cNvCxnSpPr>
          <p:nvPr/>
        </p:nvCxnSpPr>
        <p:spPr>
          <a:xfrm flipV="1">
            <a:off x="6991643" y="1686674"/>
            <a:ext cx="0" cy="310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EB1EF0-89B5-45B8-B0D9-445BE6F038F2}"/>
              </a:ext>
            </a:extLst>
          </p:cNvPr>
          <p:cNvCxnSpPr>
            <a:cxnSpLocks/>
          </p:cNvCxnSpPr>
          <p:nvPr/>
        </p:nvCxnSpPr>
        <p:spPr>
          <a:xfrm flipV="1">
            <a:off x="6991643" y="2225018"/>
            <a:ext cx="0" cy="31891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Rectangle 44">
            <a:extLst>
              <a:ext uri="{FF2B5EF4-FFF2-40B4-BE49-F238E27FC236}">
                <a16:creationId xmlns:a16="http://schemas.microsoft.com/office/drawing/2014/main" id="{7808E9DB-FAB7-4371-B95A-F521F80B11F8}"/>
              </a:ext>
            </a:extLst>
          </p:cNvPr>
          <p:cNvSpPr/>
          <p:nvPr/>
        </p:nvSpPr>
        <p:spPr>
          <a:xfrm>
            <a:off x="1252023" y="1684659"/>
            <a:ext cx="1505221" cy="258233"/>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a:t>interface</a:t>
            </a:r>
          </a:p>
        </p:txBody>
      </p:sp>
      <p:sp>
        <p:nvSpPr>
          <p:cNvPr id="46" name="Rectangle 45">
            <a:extLst>
              <a:ext uri="{FF2B5EF4-FFF2-40B4-BE49-F238E27FC236}">
                <a16:creationId xmlns:a16="http://schemas.microsoft.com/office/drawing/2014/main" id="{A80CB95C-B4DA-439F-86E9-4B68438E889E}"/>
              </a:ext>
            </a:extLst>
          </p:cNvPr>
          <p:cNvSpPr/>
          <p:nvPr/>
        </p:nvSpPr>
        <p:spPr>
          <a:xfrm>
            <a:off x="1266103" y="2147443"/>
            <a:ext cx="1505221" cy="258233"/>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a:t>class</a:t>
            </a:r>
          </a:p>
        </p:txBody>
      </p:sp>
      <p:sp>
        <p:nvSpPr>
          <p:cNvPr id="47" name="Rectangle 46">
            <a:extLst>
              <a:ext uri="{FF2B5EF4-FFF2-40B4-BE49-F238E27FC236}">
                <a16:creationId xmlns:a16="http://schemas.microsoft.com/office/drawing/2014/main" id="{60C40CBD-1CB8-412E-8A1C-D997A78BF37A}"/>
              </a:ext>
            </a:extLst>
          </p:cNvPr>
          <p:cNvSpPr/>
          <p:nvPr/>
        </p:nvSpPr>
        <p:spPr>
          <a:xfrm>
            <a:off x="7139366" y="1766485"/>
            <a:ext cx="1505221" cy="258233"/>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a:t>extends</a:t>
            </a:r>
          </a:p>
        </p:txBody>
      </p:sp>
      <p:sp>
        <p:nvSpPr>
          <p:cNvPr id="48" name="Rectangle 47">
            <a:extLst>
              <a:ext uri="{FF2B5EF4-FFF2-40B4-BE49-F238E27FC236}">
                <a16:creationId xmlns:a16="http://schemas.microsoft.com/office/drawing/2014/main" id="{14618D85-F110-438F-B31C-FD209EB9FFA7}"/>
              </a:ext>
            </a:extLst>
          </p:cNvPr>
          <p:cNvSpPr/>
          <p:nvPr/>
        </p:nvSpPr>
        <p:spPr>
          <a:xfrm>
            <a:off x="7139366" y="2285701"/>
            <a:ext cx="1505221" cy="258233"/>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a:t>implements</a:t>
            </a:r>
          </a:p>
        </p:txBody>
      </p:sp>
    </p:spTree>
    <p:extLst>
      <p:ext uri="{BB962C8B-B14F-4D97-AF65-F5344CB8AC3E}">
        <p14:creationId xmlns:p14="http://schemas.microsoft.com/office/powerpoint/2010/main" val="52069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8A14-4BBD-4E65-A207-33E1A0483320}"/>
              </a:ext>
            </a:extLst>
          </p:cNvPr>
          <p:cNvSpPr>
            <a:spLocks noGrp="1"/>
          </p:cNvSpPr>
          <p:nvPr>
            <p:ph type="title"/>
          </p:nvPr>
        </p:nvSpPr>
        <p:spPr/>
        <p:txBody>
          <a:bodyPr>
            <a:normAutofit/>
          </a:bodyPr>
          <a:lstStyle/>
          <a:p>
            <a:r>
              <a:rPr lang="en-US" sz="3200" dirty="0"/>
              <a:t>Difference between List &amp; Set</a:t>
            </a:r>
          </a:p>
        </p:txBody>
      </p:sp>
      <p:graphicFrame>
        <p:nvGraphicFramePr>
          <p:cNvPr id="4" name="Table 4">
            <a:extLst>
              <a:ext uri="{FF2B5EF4-FFF2-40B4-BE49-F238E27FC236}">
                <a16:creationId xmlns:a16="http://schemas.microsoft.com/office/drawing/2014/main" id="{6D2B81C1-D41C-447A-9E72-71848A9C452D}"/>
              </a:ext>
            </a:extLst>
          </p:cNvPr>
          <p:cNvGraphicFramePr>
            <a:graphicFrameLocks noGrp="1"/>
          </p:cNvGraphicFramePr>
          <p:nvPr>
            <p:extLst>
              <p:ext uri="{D42A27DB-BD31-4B8C-83A1-F6EECF244321}">
                <p14:modId xmlns:p14="http://schemas.microsoft.com/office/powerpoint/2010/main" val="2312648132"/>
              </p:ext>
            </p:extLst>
          </p:nvPr>
        </p:nvGraphicFramePr>
        <p:xfrm>
          <a:off x="868362" y="2209800"/>
          <a:ext cx="5303838" cy="533400"/>
        </p:xfrm>
        <a:graphic>
          <a:graphicData uri="http://schemas.openxmlformats.org/drawingml/2006/table">
            <a:tbl>
              <a:tblPr/>
              <a:tblGrid>
                <a:gridCol w="773113">
                  <a:extLst>
                    <a:ext uri="{9D8B030D-6E8A-4147-A177-3AD203B41FA5}">
                      <a16:colId xmlns:a16="http://schemas.microsoft.com/office/drawing/2014/main" val="3162770136"/>
                    </a:ext>
                  </a:extLst>
                </a:gridCol>
                <a:gridCol w="552450">
                  <a:extLst>
                    <a:ext uri="{9D8B030D-6E8A-4147-A177-3AD203B41FA5}">
                      <a16:colId xmlns:a16="http://schemas.microsoft.com/office/drawing/2014/main" val="2609020445"/>
                    </a:ext>
                  </a:extLst>
                </a:gridCol>
                <a:gridCol w="663575">
                  <a:extLst>
                    <a:ext uri="{9D8B030D-6E8A-4147-A177-3AD203B41FA5}">
                      <a16:colId xmlns:a16="http://schemas.microsoft.com/office/drawing/2014/main" val="3348479765"/>
                    </a:ext>
                  </a:extLst>
                </a:gridCol>
                <a:gridCol w="661987">
                  <a:extLst>
                    <a:ext uri="{9D8B030D-6E8A-4147-A177-3AD203B41FA5}">
                      <a16:colId xmlns:a16="http://schemas.microsoft.com/office/drawing/2014/main" val="3985077290"/>
                    </a:ext>
                  </a:extLst>
                </a:gridCol>
                <a:gridCol w="663575">
                  <a:extLst>
                    <a:ext uri="{9D8B030D-6E8A-4147-A177-3AD203B41FA5}">
                      <a16:colId xmlns:a16="http://schemas.microsoft.com/office/drawing/2014/main" val="1232247983"/>
                    </a:ext>
                  </a:extLst>
                </a:gridCol>
                <a:gridCol w="663575">
                  <a:extLst>
                    <a:ext uri="{9D8B030D-6E8A-4147-A177-3AD203B41FA5}">
                      <a16:colId xmlns:a16="http://schemas.microsoft.com/office/drawing/2014/main" val="3678690025"/>
                    </a:ext>
                  </a:extLst>
                </a:gridCol>
                <a:gridCol w="661988">
                  <a:extLst>
                    <a:ext uri="{9D8B030D-6E8A-4147-A177-3AD203B41FA5}">
                      <a16:colId xmlns:a16="http://schemas.microsoft.com/office/drawing/2014/main" val="4104428160"/>
                    </a:ext>
                  </a:extLst>
                </a:gridCol>
                <a:gridCol w="663575">
                  <a:extLst>
                    <a:ext uri="{9D8B030D-6E8A-4147-A177-3AD203B41FA5}">
                      <a16:colId xmlns:a16="http://schemas.microsoft.com/office/drawing/2014/main" val="1820702045"/>
                    </a:ext>
                  </a:extLst>
                </a:gridCol>
              </a:tblGrid>
              <a:tr h="5334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rPr>
                        <a:t>Cat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Dog</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rPr>
                        <a:t>Rat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rPr>
                        <a:t>Rat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Lion</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rPr>
                        <a:t>Cat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Lion</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Bird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425194346"/>
                  </a:ext>
                </a:extLst>
              </a:tr>
            </a:tbl>
          </a:graphicData>
        </a:graphic>
      </p:graphicFrame>
      <p:graphicFrame>
        <p:nvGraphicFramePr>
          <p:cNvPr id="5" name="Table 5">
            <a:extLst>
              <a:ext uri="{FF2B5EF4-FFF2-40B4-BE49-F238E27FC236}">
                <a16:creationId xmlns:a16="http://schemas.microsoft.com/office/drawing/2014/main" id="{93C18750-DFF9-47B5-948C-6D7D039D1B0D}"/>
              </a:ext>
            </a:extLst>
          </p:cNvPr>
          <p:cNvGraphicFramePr>
            <a:graphicFrameLocks noGrp="1"/>
          </p:cNvGraphicFramePr>
          <p:nvPr>
            <p:extLst>
              <p:ext uri="{D42A27DB-BD31-4B8C-83A1-F6EECF244321}">
                <p14:modId xmlns:p14="http://schemas.microsoft.com/office/powerpoint/2010/main" val="66635336"/>
              </p:ext>
            </p:extLst>
          </p:nvPr>
        </p:nvGraphicFramePr>
        <p:xfrm>
          <a:off x="990600" y="4800600"/>
          <a:ext cx="4800600" cy="533400"/>
        </p:xfrm>
        <a:graphic>
          <a:graphicData uri="http://schemas.openxmlformats.org/drawingml/2006/table">
            <a:tbl>
              <a:tblPr/>
              <a:tblGrid>
                <a:gridCol w="933450">
                  <a:extLst>
                    <a:ext uri="{9D8B030D-6E8A-4147-A177-3AD203B41FA5}">
                      <a16:colId xmlns:a16="http://schemas.microsoft.com/office/drawing/2014/main" val="882897498"/>
                    </a:ext>
                  </a:extLst>
                </a:gridCol>
                <a:gridCol w="666750">
                  <a:extLst>
                    <a:ext uri="{9D8B030D-6E8A-4147-A177-3AD203B41FA5}">
                      <a16:colId xmlns:a16="http://schemas.microsoft.com/office/drawing/2014/main" val="155574910"/>
                    </a:ext>
                  </a:extLst>
                </a:gridCol>
                <a:gridCol w="800100">
                  <a:extLst>
                    <a:ext uri="{9D8B030D-6E8A-4147-A177-3AD203B41FA5}">
                      <a16:colId xmlns:a16="http://schemas.microsoft.com/office/drawing/2014/main" val="1504672242"/>
                    </a:ext>
                  </a:extLst>
                </a:gridCol>
                <a:gridCol w="800100">
                  <a:extLst>
                    <a:ext uri="{9D8B030D-6E8A-4147-A177-3AD203B41FA5}">
                      <a16:colId xmlns:a16="http://schemas.microsoft.com/office/drawing/2014/main" val="1170830025"/>
                    </a:ext>
                  </a:extLst>
                </a:gridCol>
                <a:gridCol w="800100">
                  <a:extLst>
                    <a:ext uri="{9D8B030D-6E8A-4147-A177-3AD203B41FA5}">
                      <a16:colId xmlns:a16="http://schemas.microsoft.com/office/drawing/2014/main" val="3951377966"/>
                    </a:ext>
                  </a:extLst>
                </a:gridCol>
                <a:gridCol w="800100">
                  <a:extLst>
                    <a:ext uri="{9D8B030D-6E8A-4147-A177-3AD203B41FA5}">
                      <a16:colId xmlns:a16="http://schemas.microsoft.com/office/drawing/2014/main" val="504330092"/>
                    </a:ext>
                  </a:extLst>
                </a:gridCol>
              </a:tblGrid>
              <a:tr h="5334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Cat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7C8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Dog</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7C8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0000"/>
                          </a:solidFill>
                          <a:effectLst/>
                          <a:latin typeface="Arial" panose="020B0604020202020204" pitchFamily="34" charset="0"/>
                          <a:ea typeface="SimSun" panose="02010600030101010101" pitchFamily="2" charset="-122"/>
                          <a:sym typeface="Arial" panose="020B0604020202020204" pitchFamily="34" charset="0"/>
                        </a:rPr>
                        <a:t>Rat</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7C8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Lion</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7C8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panose="020B0604020202020204" pitchFamily="34" charset="0"/>
                          <a:ea typeface="SimSun" panose="02010600030101010101" pitchFamily="2" charset="-122"/>
                          <a:sym typeface="Arial" panose="020B0604020202020204" pitchFamily="34" charset="0"/>
                        </a:rPr>
                        <a:t>Bird</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7C8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null</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FF7C80"/>
                    </a:solidFill>
                  </a:tcPr>
                </a:tc>
                <a:extLst>
                  <a:ext uri="{0D108BD9-81ED-4DB2-BD59-A6C34878D82A}">
                    <a16:rowId xmlns:a16="http://schemas.microsoft.com/office/drawing/2014/main" val="3420584132"/>
                  </a:ext>
                </a:extLst>
              </a:tr>
            </a:tbl>
          </a:graphicData>
        </a:graphic>
      </p:graphicFrame>
      <p:sp>
        <p:nvSpPr>
          <p:cNvPr id="6" name="TextBox 8">
            <a:extLst>
              <a:ext uri="{FF2B5EF4-FFF2-40B4-BE49-F238E27FC236}">
                <a16:creationId xmlns:a16="http://schemas.microsoft.com/office/drawing/2014/main" id="{053E7343-94BD-44CD-823E-F13090E546A2}"/>
              </a:ext>
            </a:extLst>
          </p:cNvPr>
          <p:cNvSpPr>
            <a:spLocks noChangeArrowheads="1"/>
          </p:cNvSpPr>
          <p:nvPr/>
        </p:nvSpPr>
        <p:spPr bwMode="auto">
          <a:xfrm>
            <a:off x="304800" y="16764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solidFill>
                  <a:srgbClr val="000000"/>
                </a:solidFill>
                <a:ea typeface="Calibri" panose="020F0502020204030204" pitchFamily="34" charset="0"/>
                <a:cs typeface="Calibri" panose="020F0502020204030204" pitchFamily="34" charset="0"/>
              </a:rPr>
              <a:t>List :</a:t>
            </a:r>
          </a:p>
        </p:txBody>
      </p:sp>
      <p:sp>
        <p:nvSpPr>
          <p:cNvPr id="7" name="Right Brace 9">
            <a:extLst>
              <a:ext uri="{FF2B5EF4-FFF2-40B4-BE49-F238E27FC236}">
                <a16:creationId xmlns:a16="http://schemas.microsoft.com/office/drawing/2014/main" id="{8332C9A9-4D5B-4087-AA1F-0C0B03BAFEC4}"/>
              </a:ext>
            </a:extLst>
          </p:cNvPr>
          <p:cNvSpPr>
            <a:spLocks/>
          </p:cNvSpPr>
          <p:nvPr/>
        </p:nvSpPr>
        <p:spPr bwMode="auto">
          <a:xfrm rot="5400000">
            <a:off x="2672557" y="2291556"/>
            <a:ext cx="444500" cy="1373187"/>
          </a:xfrm>
          <a:prstGeom prst="rightBrace">
            <a:avLst>
              <a:gd name="adj1" fmla="val 7981"/>
              <a:gd name="adj2" fmla="val 50000"/>
            </a:avLst>
          </a:prstGeom>
          <a:noFill/>
          <a:ln w="9525"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8" name="TextBox 10">
            <a:extLst>
              <a:ext uri="{FF2B5EF4-FFF2-40B4-BE49-F238E27FC236}">
                <a16:creationId xmlns:a16="http://schemas.microsoft.com/office/drawing/2014/main" id="{A086D777-F3AC-4914-B57F-F15A30C16413}"/>
              </a:ext>
            </a:extLst>
          </p:cNvPr>
          <p:cNvSpPr>
            <a:spLocks noChangeArrowheads="1"/>
          </p:cNvSpPr>
          <p:nvPr/>
        </p:nvSpPr>
        <p:spPr bwMode="auto">
          <a:xfrm>
            <a:off x="1828800" y="3200400"/>
            <a:ext cx="2057400" cy="369888"/>
          </a:xfrm>
          <a:prstGeom prst="rect">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a:spAutoFit/>
          </a:bodyPr>
          <a:lstStyle/>
          <a:p>
            <a:r>
              <a:rPr lang="en-US" altLang="en-US" b="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It allows duplicates </a:t>
            </a:r>
          </a:p>
        </p:txBody>
      </p:sp>
      <p:sp>
        <p:nvSpPr>
          <p:cNvPr id="9" name="TextBox 11">
            <a:extLst>
              <a:ext uri="{FF2B5EF4-FFF2-40B4-BE49-F238E27FC236}">
                <a16:creationId xmlns:a16="http://schemas.microsoft.com/office/drawing/2014/main" id="{2FF50FAB-8947-4D2C-81FC-A0DCA3BCCC3C}"/>
              </a:ext>
            </a:extLst>
          </p:cNvPr>
          <p:cNvSpPr>
            <a:spLocks noChangeArrowheads="1"/>
          </p:cNvSpPr>
          <p:nvPr/>
        </p:nvSpPr>
        <p:spPr bwMode="auto">
          <a:xfrm>
            <a:off x="304800" y="41910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solidFill>
                  <a:srgbClr val="000000"/>
                </a:solidFill>
                <a:ea typeface="Calibri" panose="020F0502020204030204" pitchFamily="34" charset="0"/>
                <a:cs typeface="Calibri" panose="020F0502020204030204" pitchFamily="34" charset="0"/>
              </a:rPr>
              <a:t>Set:</a:t>
            </a:r>
          </a:p>
        </p:txBody>
      </p:sp>
      <p:sp>
        <p:nvSpPr>
          <p:cNvPr id="10" name="Straight Arrow Connector 13">
            <a:extLst>
              <a:ext uri="{FF2B5EF4-FFF2-40B4-BE49-F238E27FC236}">
                <a16:creationId xmlns:a16="http://schemas.microsoft.com/office/drawing/2014/main" id="{7704367C-9C49-4266-800D-9797E8737747}"/>
              </a:ext>
            </a:extLst>
          </p:cNvPr>
          <p:cNvSpPr>
            <a:spLocks noChangeShapeType="1"/>
          </p:cNvSpPr>
          <p:nvPr/>
        </p:nvSpPr>
        <p:spPr bwMode="auto">
          <a:xfrm flipV="1">
            <a:off x="2057400" y="5334000"/>
            <a:ext cx="685800" cy="457200"/>
          </a:xfrm>
          <a:prstGeom prst="straightConnector1">
            <a:avLst/>
          </a:prstGeom>
          <a:noFill/>
          <a:ln w="9525" cap="flat" cmpd="sng">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 name="TextBox 15">
            <a:extLst>
              <a:ext uri="{FF2B5EF4-FFF2-40B4-BE49-F238E27FC236}">
                <a16:creationId xmlns:a16="http://schemas.microsoft.com/office/drawing/2014/main" id="{8A403697-53D8-4317-9718-714E0191141A}"/>
              </a:ext>
            </a:extLst>
          </p:cNvPr>
          <p:cNvSpPr>
            <a:spLocks noChangeArrowheads="1"/>
          </p:cNvSpPr>
          <p:nvPr/>
        </p:nvSpPr>
        <p:spPr bwMode="auto">
          <a:xfrm>
            <a:off x="457200" y="5791200"/>
            <a:ext cx="2971800" cy="338138"/>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miter lim="800000"/>
            <a:headEnd/>
            <a:tailEnd/>
          </a:ln>
        </p:spPr>
        <p:txBody>
          <a:bodyPr>
            <a:spAutoFit/>
          </a:bodyPr>
          <a:lstStyle/>
          <a:p>
            <a:r>
              <a:rPr lang="en-US" altLang="en-US" sz="1600">
                <a:solidFill>
                  <a:srgbClr val="000000"/>
                </a:solidFill>
              </a:rPr>
              <a:t>It does not allow duplicates</a:t>
            </a:r>
          </a:p>
        </p:txBody>
      </p:sp>
      <p:sp>
        <p:nvSpPr>
          <p:cNvPr id="12" name="TextBox 16">
            <a:extLst>
              <a:ext uri="{FF2B5EF4-FFF2-40B4-BE49-F238E27FC236}">
                <a16:creationId xmlns:a16="http://schemas.microsoft.com/office/drawing/2014/main" id="{CAA6B3B7-8883-4757-AD47-F36CF46BAD3A}"/>
              </a:ext>
            </a:extLst>
          </p:cNvPr>
          <p:cNvSpPr>
            <a:spLocks noChangeArrowheads="1"/>
          </p:cNvSpPr>
          <p:nvPr/>
        </p:nvSpPr>
        <p:spPr bwMode="auto">
          <a:xfrm>
            <a:off x="4343400" y="5791200"/>
            <a:ext cx="3581400" cy="338138"/>
          </a:xfrm>
          <a:prstGeom prst="rect">
            <a:avLst/>
          </a:prstGeom>
          <a:gradFill rotWithShape="1">
            <a:gsLst>
              <a:gs pos="0">
                <a:srgbClr val="C8B3E9"/>
              </a:gs>
              <a:gs pos="34999">
                <a:srgbClr val="D9CAEE"/>
              </a:gs>
              <a:gs pos="100000">
                <a:srgbClr val="EFE8FA"/>
              </a:gs>
            </a:gsLst>
            <a:lin ang="16200000" scaled="1"/>
          </a:gradFill>
          <a:ln w="9525" cap="flat" cmpd="sng">
            <a:solidFill>
              <a:srgbClr val="8064A2"/>
            </a:solidFill>
            <a:miter lim="800000"/>
            <a:headEnd/>
            <a:tailEnd/>
          </a:ln>
        </p:spPr>
        <p:txBody>
          <a:bodyPr>
            <a:spAutoFit/>
          </a:bodyPr>
          <a:lstStyle/>
          <a:p>
            <a:r>
              <a:rPr lang="en-US" altLang="en-US" sz="1600">
                <a:solidFill>
                  <a:srgbClr val="000000"/>
                </a:solidFill>
              </a:rPr>
              <a:t>Only one null value is permitted</a:t>
            </a:r>
          </a:p>
        </p:txBody>
      </p:sp>
      <p:sp>
        <p:nvSpPr>
          <p:cNvPr id="13" name="Straight Arrow Connector 20">
            <a:extLst>
              <a:ext uri="{FF2B5EF4-FFF2-40B4-BE49-F238E27FC236}">
                <a16:creationId xmlns:a16="http://schemas.microsoft.com/office/drawing/2014/main" id="{A6D0998B-8563-49E0-9945-17C1F0D32A18}"/>
              </a:ext>
            </a:extLst>
          </p:cNvPr>
          <p:cNvSpPr>
            <a:spLocks noChangeShapeType="1"/>
          </p:cNvSpPr>
          <p:nvPr/>
        </p:nvSpPr>
        <p:spPr bwMode="auto">
          <a:xfrm rot="16200000" flipV="1">
            <a:off x="5410200" y="5334000"/>
            <a:ext cx="457200" cy="457200"/>
          </a:xfrm>
          <a:prstGeom prst="straightConnector1">
            <a:avLst/>
          </a:prstGeom>
          <a:noFill/>
          <a:ln w="9525" cap="flat" cmpd="sng">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4" name="Table 21">
            <a:extLst>
              <a:ext uri="{FF2B5EF4-FFF2-40B4-BE49-F238E27FC236}">
                <a16:creationId xmlns:a16="http://schemas.microsoft.com/office/drawing/2014/main" id="{DE0C3FE1-5966-4A12-9BD1-8831EEF99AED}"/>
              </a:ext>
            </a:extLst>
          </p:cNvPr>
          <p:cNvGraphicFramePr>
            <a:graphicFrameLocks noGrp="1"/>
          </p:cNvGraphicFramePr>
          <p:nvPr>
            <p:extLst>
              <p:ext uri="{D42A27DB-BD31-4B8C-83A1-F6EECF244321}">
                <p14:modId xmlns:p14="http://schemas.microsoft.com/office/powerpoint/2010/main" val="2406253214"/>
              </p:ext>
            </p:extLst>
          </p:nvPr>
        </p:nvGraphicFramePr>
        <p:xfrm>
          <a:off x="6172200" y="2209800"/>
          <a:ext cx="1752600" cy="533400"/>
        </p:xfrm>
        <a:graphic>
          <a:graphicData uri="http://schemas.openxmlformats.org/drawingml/2006/table">
            <a:tbl>
              <a:tblPr/>
              <a:tblGrid>
                <a:gridCol w="876300">
                  <a:extLst>
                    <a:ext uri="{9D8B030D-6E8A-4147-A177-3AD203B41FA5}">
                      <a16:colId xmlns:a16="http://schemas.microsoft.com/office/drawing/2014/main" val="3916793206"/>
                    </a:ext>
                  </a:extLst>
                </a:gridCol>
                <a:gridCol w="876300">
                  <a:extLst>
                    <a:ext uri="{9D8B030D-6E8A-4147-A177-3AD203B41FA5}">
                      <a16:colId xmlns:a16="http://schemas.microsoft.com/office/drawing/2014/main" val="3713415859"/>
                    </a:ext>
                  </a:extLst>
                </a:gridCol>
              </a:tblGrid>
              <a:tr h="533400">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null</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lvl1pPr defTabSz="0">
                        <a:spcBef>
                          <a:spcPct val="20000"/>
                        </a:spcBef>
                        <a:defRPr sz="22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defTabSz="0">
                        <a:spcBef>
                          <a:spcPct val="20000"/>
                        </a:spcBef>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defTabSz="0">
                        <a:spcBef>
                          <a:spcPct val="20000"/>
                        </a:spcBef>
                        <a:defRPr>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defTabSz="0">
                        <a:spcBef>
                          <a:spcPct val="20000"/>
                        </a:spcBef>
                        <a:defRPr sz="16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defTabSz="0">
                        <a:spcBef>
                          <a:spcPct val="20000"/>
                        </a:spcBef>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5pPr>
                      <a:lvl6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6pPr>
                      <a:lvl7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7pPr>
                      <a:lvl8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8pPr>
                      <a:lvl9pPr defTabSz="0" fontAlgn="base">
                        <a:spcBef>
                          <a:spcPct val="20000"/>
                        </a:spcBef>
                        <a:spcAft>
                          <a:spcPct val="0"/>
                        </a:spcAft>
                        <a:buFont typeface="Arial" panose="020B0604020202020204" pitchFamily="34" charset="0"/>
                        <a:defRPr sz="1400">
                          <a:solidFill>
                            <a:schemeClr val="tx1"/>
                          </a:solidFill>
                          <a:latin typeface="Calibri" panose="020F0502020204030204" pitchFamily="34" charset="0"/>
                          <a:ea typeface="SimSun" panose="02010600030101010101" pitchFamily="2" charset="-122"/>
                          <a:sym typeface="MS PGothic" panose="020B0600070205080204" pitchFamily="34" charset="-128"/>
                        </a:defRPr>
                      </a:lvl9pPr>
                    </a:lstStyle>
                    <a:p>
                      <a:pPr marL="0" marR="0" lvl="0" indent="0" algn="ctr" defTabSz="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panose="020B0604020202020204" pitchFamily="34" charset="0"/>
                          <a:ea typeface="SimSun" panose="02010600030101010101" pitchFamily="2" charset="-122"/>
                          <a:sym typeface="Arial" panose="020B0604020202020204" pitchFamily="34" charset="0"/>
                        </a:rPr>
                        <a:t>null</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2959403560"/>
                  </a:ext>
                </a:extLst>
              </a:tr>
            </a:tbl>
          </a:graphicData>
        </a:graphic>
      </p:graphicFrame>
      <p:sp>
        <p:nvSpPr>
          <p:cNvPr id="15" name="TextBox 23">
            <a:extLst>
              <a:ext uri="{FF2B5EF4-FFF2-40B4-BE49-F238E27FC236}">
                <a16:creationId xmlns:a16="http://schemas.microsoft.com/office/drawing/2014/main" id="{B917660D-32EE-4267-AD30-FBF6D025F98A}"/>
              </a:ext>
            </a:extLst>
          </p:cNvPr>
          <p:cNvSpPr>
            <a:spLocks noChangeArrowheads="1"/>
          </p:cNvSpPr>
          <p:nvPr/>
        </p:nvSpPr>
        <p:spPr bwMode="auto">
          <a:xfrm>
            <a:off x="5715000" y="3187700"/>
            <a:ext cx="3048000" cy="368300"/>
          </a:xfrm>
          <a:prstGeom prst="rect">
            <a:avLst/>
          </a:prstGeom>
          <a:gradFill rotWithShape="1">
            <a:gsLst>
              <a:gs pos="0">
                <a:srgbClr val="FFD1BB"/>
              </a:gs>
              <a:gs pos="34999">
                <a:srgbClr val="FFDDCF"/>
              </a:gs>
              <a:gs pos="100000">
                <a:srgbClr val="FFF2ED"/>
              </a:gs>
            </a:gsLst>
            <a:lin ang="16200000" scaled="1"/>
          </a:gradFill>
          <a:ln w="9525" cap="flat" cmpd="sng">
            <a:solidFill>
              <a:srgbClr val="F79646"/>
            </a:solidFill>
            <a:miter lim="800000"/>
            <a:headEnd/>
            <a:tailEnd/>
          </a:ln>
        </p:spPr>
        <p:txBody>
          <a:bodyPr>
            <a:spAutoFit/>
          </a:bodyPr>
          <a:lstStyle/>
          <a:p>
            <a:r>
              <a:rPr lang="en-US" altLang="en-US" b="0"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It permits multiple null values.</a:t>
            </a:r>
          </a:p>
        </p:txBody>
      </p:sp>
      <p:sp>
        <p:nvSpPr>
          <p:cNvPr id="16" name="Right Brace 24">
            <a:extLst>
              <a:ext uri="{FF2B5EF4-FFF2-40B4-BE49-F238E27FC236}">
                <a16:creationId xmlns:a16="http://schemas.microsoft.com/office/drawing/2014/main" id="{D4FE754E-D552-4578-A5F8-7734C0B83B40}"/>
              </a:ext>
            </a:extLst>
          </p:cNvPr>
          <p:cNvSpPr>
            <a:spLocks/>
          </p:cNvSpPr>
          <p:nvPr/>
        </p:nvSpPr>
        <p:spPr bwMode="auto">
          <a:xfrm rot="5400000">
            <a:off x="6711950" y="2279650"/>
            <a:ext cx="444500" cy="1371600"/>
          </a:xfrm>
          <a:prstGeom prst="rightBrace">
            <a:avLst>
              <a:gd name="adj1" fmla="val 7971"/>
              <a:gd name="adj2" fmla="val 50000"/>
            </a:avLst>
          </a:prstGeom>
          <a:noFill/>
          <a:ln w="9525" cap="flat"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96123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0-#ppt_w/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ppt_x</p:attrName>
                                        </p:attrNameLst>
                                      </p:cBhvr>
                                      <p:tavLst>
                                        <p:tav tm="0">
                                          <p:val>
                                            <p:strVal val="0-#ppt_w/2"/>
                                          </p:val>
                                        </p:tav>
                                        <p:tav tm="100000">
                                          <p:val>
                                            <p:strVal val="#ppt_x"/>
                                          </p:val>
                                        </p:tav>
                                      </p:tavLst>
                                    </p:anim>
                                    <p:anim calcmode="lin" valueType="num">
                                      <p:cBhvr>
                                        <p:cTn id="12" dur="10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p:cBhvr>
                                        <p:cTn id="16" dur="500"/>
                                        <p:tgtEl>
                                          <p:spTgt spid="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p:cBhvr>
                                        <p:cTn id="19" dur="500"/>
                                        <p:tgtEl>
                                          <p:spTgt spid="8"/>
                                        </p:tgtEl>
                                      </p:cBhvr>
                                    </p:animEffect>
                                  </p:childTnLst>
                                </p:cTn>
                              </p:par>
                            </p:childTnLst>
                          </p:cTn>
                        </p:par>
                        <p:par>
                          <p:cTn id="20" fill="hold">
                            <p:stCondLst>
                              <p:cond delay="1500"/>
                            </p:stCondLst>
                            <p:childTnLst>
                              <p:par>
                                <p:cTn id="21" presetID="4" presetClass="entr" presetSubtype="1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p:cBhvr>
                                        <p:cTn id="23" dur="500"/>
                                        <p:tgtEl>
                                          <p:spTgt spid="1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ppt_x</p:attrName>
                                        </p:attrNameLst>
                                      </p:cBhvr>
                                      <p:tavLst>
                                        <p:tav tm="0">
                                          <p:val>
                                            <p:strVal val="0-#ppt_w/2"/>
                                          </p:val>
                                        </p:tav>
                                        <p:tav tm="100000">
                                          <p:val>
                                            <p:strVal val="#ppt_x"/>
                                          </p:val>
                                        </p:tav>
                                      </p:tavLst>
                                    </p:anim>
                                    <p:anim calcmode="lin" valueType="num">
                                      <p:cBhvr>
                                        <p:cTn id="32" dur="10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ppt_x</p:attrName>
                                        </p:attrNameLst>
                                      </p:cBhvr>
                                      <p:tavLst>
                                        <p:tav tm="0">
                                          <p:val>
                                            <p:strVal val="0-#ppt_w/2"/>
                                          </p:val>
                                        </p:tav>
                                        <p:tav tm="100000">
                                          <p:val>
                                            <p:strVal val="#ppt_x"/>
                                          </p:val>
                                        </p:tav>
                                      </p:tavLst>
                                    </p:anim>
                                    <p:anim calcmode="lin" valueType="num">
                                      <p:cBhvr>
                                        <p:cTn id="36" dur="1000" fill="hold"/>
                                        <p:tgtEl>
                                          <p:spTgt spid="5"/>
                                        </p:tgtEl>
                                        <p:attrNameLst>
                                          <p:attrName>ppt_y</p:attrName>
                                        </p:attrNameLst>
                                      </p:cBhvr>
                                      <p:tavLst>
                                        <p:tav tm="0">
                                          <p:val>
                                            <p:strVal val="#ppt_y"/>
                                          </p:val>
                                        </p:tav>
                                        <p:tav tm="100000">
                                          <p:val>
                                            <p:strVal val="#ppt_y"/>
                                          </p:val>
                                        </p:tav>
                                      </p:tavLst>
                                    </p:anim>
                                  </p:childTnLst>
                                </p:cTn>
                              </p:par>
                            </p:childTnLst>
                          </p:cTn>
                        </p:par>
                        <p:par>
                          <p:cTn id="37" fill="hold">
                            <p:stCondLst>
                              <p:cond delay="1000"/>
                            </p:stCondLst>
                            <p:childTnLst>
                              <p:par>
                                <p:cTn id="38" presetID="3" presetClass="entr" presetSubtype="1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p:cBhvr>
                                        <p:cTn id="40" dur="500"/>
                                        <p:tgtEl>
                                          <p:spTgt spid="1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p:cBhvr>
                                        <p:cTn id="43" dur="500"/>
                                        <p:tgtEl>
                                          <p:spTgt spid="11"/>
                                        </p:tgtEl>
                                      </p:cBhvr>
                                    </p:animEffect>
                                  </p:childTnLst>
                                </p:cTn>
                              </p:par>
                            </p:childTnLst>
                          </p:cTn>
                        </p:par>
                        <p:par>
                          <p:cTn id="44" fill="hold">
                            <p:stCondLst>
                              <p:cond delay="1500"/>
                            </p:stCondLst>
                            <p:childTnLst>
                              <p:par>
                                <p:cTn id="45" presetID="3" presetClass="entr" presetSubtype="1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p:cBhvr>
                                        <p:cTn id="47" dur="500"/>
                                        <p:tgtEl>
                                          <p:spTgt spid="1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bldLvl="0" animBg="1" autoUpdateAnimBg="0"/>
      <p:bldP spid="9" grpId="0" bldLvl="0" autoUpdateAnimBg="0"/>
      <p:bldP spid="11" grpId="0" bldLvl="0" animBg="1" autoUpdateAnimBg="0"/>
      <p:bldP spid="12" grpId="0" bldLvl="0" animBg="1" autoUpdateAnimBg="0"/>
      <p:bldP spid="15" grpId="0" bldLvl="0" animBg="1" autoUpdateAnimBg="0"/>
      <p:bldP spid="16"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Ordered vs Sorted Collection</a:t>
            </a:r>
          </a:p>
        </p:txBody>
      </p:sp>
      <p:sp>
        <p:nvSpPr>
          <p:cNvPr id="3" name="Content Placeholder 2">
            <a:extLst>
              <a:ext uri="{FF2B5EF4-FFF2-40B4-BE49-F238E27FC236}">
                <a16:creationId xmlns:a16="http://schemas.microsoft.com/office/drawing/2014/main" id="{CD45ADD4-D164-4C92-B2E6-29E22E6B44EC}"/>
              </a:ext>
            </a:extLst>
          </p:cNvPr>
          <p:cNvSpPr>
            <a:spLocks noGrp="1"/>
          </p:cNvSpPr>
          <p:nvPr>
            <p:ph idx="1"/>
          </p:nvPr>
        </p:nvSpPr>
        <p:spPr/>
        <p:txBody>
          <a:bodyPr>
            <a:normAutofit fontScale="47500" lnSpcReduction="20000"/>
          </a:bodyPr>
          <a:lstStyle/>
          <a:p>
            <a:pPr marL="0" indent="0">
              <a:lnSpc>
                <a:spcPct val="120000"/>
              </a:lnSpc>
              <a:spcBef>
                <a:spcPts val="600"/>
              </a:spcBef>
              <a:buNone/>
            </a:pPr>
            <a:r>
              <a:rPr lang="en-US" altLang="en-US" sz="3500" b="1" dirty="0">
                <a:solidFill>
                  <a:srgbClr val="000000"/>
                </a:solidFill>
                <a:ea typeface="Calibri" panose="020F0502020204030204" pitchFamily="34" charset="0"/>
                <a:cs typeface="Calibri" panose="020F0502020204030204" pitchFamily="34" charset="0"/>
              </a:rPr>
              <a:t>Consider you have a collection fruits names.</a:t>
            </a:r>
          </a:p>
          <a:p>
            <a:pPr>
              <a:lnSpc>
                <a:spcPct val="120000"/>
              </a:lnSpc>
              <a:spcBef>
                <a:spcPts val="600"/>
              </a:spcBef>
              <a:buFont typeface="Calibri" panose="020F0502020204030204" pitchFamily="34" charset="0"/>
              <a:buAutoNum type="arabicPeriod"/>
            </a:pPr>
            <a:r>
              <a:rPr lang="en-US" altLang="en-US" sz="3500" dirty="0">
                <a:solidFill>
                  <a:srgbClr val="000000"/>
                </a:solidFill>
                <a:ea typeface="Calibri" panose="020F0502020204030204" pitchFamily="34" charset="0"/>
                <a:cs typeface="Calibri" panose="020F0502020204030204" pitchFamily="34" charset="0"/>
              </a:rPr>
              <a:t>Grapes</a:t>
            </a:r>
          </a:p>
          <a:p>
            <a:pPr>
              <a:lnSpc>
                <a:spcPct val="120000"/>
              </a:lnSpc>
              <a:spcBef>
                <a:spcPts val="600"/>
              </a:spcBef>
              <a:buFont typeface="Calibri" panose="020F0502020204030204" pitchFamily="34" charset="0"/>
              <a:buAutoNum type="arabicPeriod"/>
            </a:pPr>
            <a:r>
              <a:rPr lang="en-US" altLang="en-US" sz="3500" dirty="0">
                <a:solidFill>
                  <a:srgbClr val="000000"/>
                </a:solidFill>
                <a:ea typeface="Calibri" panose="020F0502020204030204" pitchFamily="34" charset="0"/>
                <a:cs typeface="Calibri" panose="020F0502020204030204" pitchFamily="34" charset="0"/>
              </a:rPr>
              <a:t>Orange</a:t>
            </a:r>
          </a:p>
          <a:p>
            <a:pPr>
              <a:lnSpc>
                <a:spcPct val="120000"/>
              </a:lnSpc>
              <a:spcBef>
                <a:spcPts val="600"/>
              </a:spcBef>
              <a:buFont typeface="Calibri" panose="020F0502020204030204" pitchFamily="34" charset="0"/>
              <a:buAutoNum type="arabicPeriod"/>
            </a:pPr>
            <a:r>
              <a:rPr lang="en-US" altLang="en-US" sz="3500" dirty="0">
                <a:solidFill>
                  <a:srgbClr val="000000"/>
                </a:solidFill>
                <a:ea typeface="Calibri" panose="020F0502020204030204" pitchFamily="34" charset="0"/>
                <a:cs typeface="Calibri" panose="020F0502020204030204" pitchFamily="34" charset="0"/>
              </a:rPr>
              <a:t>Banana</a:t>
            </a:r>
          </a:p>
          <a:p>
            <a:pPr>
              <a:lnSpc>
                <a:spcPct val="120000"/>
              </a:lnSpc>
              <a:spcBef>
                <a:spcPts val="600"/>
              </a:spcBef>
              <a:buFont typeface="Calibri" panose="020F0502020204030204" pitchFamily="34" charset="0"/>
              <a:buAutoNum type="arabicPeriod"/>
            </a:pPr>
            <a:r>
              <a:rPr lang="en-US" altLang="en-US" sz="3500" dirty="0">
                <a:solidFill>
                  <a:srgbClr val="000000"/>
                </a:solidFill>
                <a:ea typeface="Calibri" panose="020F0502020204030204" pitchFamily="34" charset="0"/>
                <a:cs typeface="Calibri" panose="020F0502020204030204" pitchFamily="34" charset="0"/>
              </a:rPr>
              <a:t>Apple</a:t>
            </a:r>
          </a:p>
          <a:p>
            <a:pPr>
              <a:lnSpc>
                <a:spcPct val="120000"/>
              </a:lnSpc>
              <a:spcBef>
                <a:spcPts val="600"/>
              </a:spcBef>
              <a:buFont typeface="Calibri" panose="020F0502020204030204" pitchFamily="34" charset="0"/>
              <a:buAutoNum type="arabicPeriod"/>
            </a:pPr>
            <a:r>
              <a:rPr lang="en-US" altLang="en-US" sz="3500" dirty="0">
                <a:solidFill>
                  <a:srgbClr val="000000"/>
                </a:solidFill>
                <a:ea typeface="Calibri" panose="020F0502020204030204" pitchFamily="34" charset="0"/>
                <a:cs typeface="Calibri" panose="020F0502020204030204" pitchFamily="34" charset="0"/>
              </a:rPr>
              <a:t>Pineapple</a:t>
            </a:r>
          </a:p>
          <a:p>
            <a:pPr marL="0" indent="0">
              <a:lnSpc>
                <a:spcPct val="120000"/>
              </a:lnSpc>
              <a:spcBef>
                <a:spcPts val="600"/>
              </a:spcBef>
              <a:buNone/>
            </a:pPr>
            <a:r>
              <a:rPr lang="en-US" altLang="en-US" sz="3500" b="1" dirty="0">
                <a:solidFill>
                  <a:srgbClr val="0070C0"/>
                </a:solidFill>
                <a:ea typeface="Calibri" panose="020F0502020204030204" pitchFamily="34" charset="0"/>
                <a:cs typeface="Calibri" panose="020F0502020204030204" pitchFamily="34" charset="0"/>
              </a:rPr>
              <a:t>Problem 1 </a:t>
            </a:r>
            <a:r>
              <a:rPr lang="en-US" altLang="en-US" sz="3500" dirty="0">
                <a:solidFill>
                  <a:srgbClr val="000000"/>
                </a:solidFill>
                <a:ea typeface="Calibri" panose="020F0502020204030204" pitchFamily="34" charset="0"/>
                <a:cs typeface="Calibri" panose="020F0502020204030204" pitchFamily="34" charset="0"/>
              </a:rPr>
              <a:t>: You need to insert the above list of fruits in the same order given above . What type of collection can be used ?</a:t>
            </a:r>
          </a:p>
          <a:p>
            <a:pPr marL="0" indent="0">
              <a:lnSpc>
                <a:spcPct val="120000"/>
              </a:lnSpc>
              <a:spcBef>
                <a:spcPts val="600"/>
              </a:spcBef>
              <a:buNone/>
            </a:pPr>
            <a:r>
              <a:rPr lang="en-US" altLang="en-US" sz="3500" b="1" dirty="0">
                <a:solidFill>
                  <a:srgbClr val="00B050"/>
                </a:solidFill>
                <a:ea typeface="Calibri" panose="020F0502020204030204" pitchFamily="34" charset="0"/>
                <a:cs typeface="Calibri" panose="020F0502020204030204" pitchFamily="34" charset="0"/>
              </a:rPr>
              <a:t>Solution :</a:t>
            </a:r>
            <a:r>
              <a:rPr lang="en-US" altLang="en-US" sz="3500" dirty="0">
                <a:solidFill>
                  <a:srgbClr val="00B050"/>
                </a:solidFill>
                <a:ea typeface="Calibri" panose="020F0502020204030204" pitchFamily="34" charset="0"/>
                <a:cs typeface="Calibri" panose="020F0502020204030204" pitchFamily="34" charset="0"/>
              </a:rPr>
              <a:t> </a:t>
            </a:r>
            <a:r>
              <a:rPr lang="en-US" altLang="en-US" sz="3500" dirty="0">
                <a:solidFill>
                  <a:srgbClr val="000000"/>
                </a:solidFill>
                <a:ea typeface="Calibri" panose="020F0502020204030204" pitchFamily="34" charset="0"/>
                <a:cs typeface="Calibri" panose="020F0502020204030204" pitchFamily="34" charset="0"/>
              </a:rPr>
              <a:t>Any ordered collection can be used. Example: </a:t>
            </a:r>
            <a:r>
              <a:rPr lang="en-US" altLang="en-US" sz="3500" i="1" dirty="0">
                <a:solidFill>
                  <a:srgbClr val="000000"/>
                </a:solidFill>
                <a:ea typeface="Calibri" panose="020F0502020204030204" pitchFamily="34" charset="0"/>
                <a:cs typeface="Calibri" panose="020F0502020204030204" pitchFamily="34" charset="0"/>
              </a:rPr>
              <a:t>List</a:t>
            </a:r>
            <a:r>
              <a:rPr lang="en-US" altLang="en-US" sz="3500" dirty="0">
                <a:solidFill>
                  <a:srgbClr val="000000"/>
                </a:solidFill>
                <a:ea typeface="Calibri" panose="020F0502020204030204" pitchFamily="34" charset="0"/>
                <a:cs typeface="Calibri" panose="020F0502020204030204" pitchFamily="34" charset="0"/>
              </a:rPr>
              <a:t>.    </a:t>
            </a:r>
          </a:p>
          <a:p>
            <a:pPr marL="0" indent="0">
              <a:lnSpc>
                <a:spcPct val="120000"/>
              </a:lnSpc>
              <a:spcBef>
                <a:spcPts val="600"/>
              </a:spcBef>
              <a:buNone/>
            </a:pPr>
            <a:r>
              <a:rPr lang="en-US" altLang="en-US" sz="3500" b="1" dirty="0">
                <a:solidFill>
                  <a:srgbClr val="0070C0"/>
                </a:solidFill>
                <a:ea typeface="Calibri" panose="020F0502020204030204" pitchFamily="34" charset="0"/>
                <a:cs typeface="Calibri" panose="020F0502020204030204" pitchFamily="34" charset="0"/>
              </a:rPr>
              <a:t>Problem 2:</a:t>
            </a:r>
            <a:r>
              <a:rPr lang="en-US" altLang="en-US" sz="3500" dirty="0">
                <a:solidFill>
                  <a:srgbClr val="0070C0"/>
                </a:solidFill>
                <a:ea typeface="Calibri" panose="020F0502020204030204" pitchFamily="34" charset="0"/>
                <a:cs typeface="Calibri" panose="020F0502020204030204" pitchFamily="34" charset="0"/>
              </a:rPr>
              <a:t> </a:t>
            </a:r>
            <a:r>
              <a:rPr lang="en-US" altLang="en-US" sz="3500" dirty="0">
                <a:solidFill>
                  <a:srgbClr val="000000"/>
                </a:solidFill>
                <a:ea typeface="Calibri" panose="020F0502020204030204" pitchFamily="34" charset="0"/>
                <a:cs typeface="Calibri" panose="020F0502020204030204" pitchFamily="34" charset="0"/>
              </a:rPr>
              <a:t>Suppose you want to automatically sort the fruit names and store it in a collection ? What type of collection can be used ?</a:t>
            </a:r>
          </a:p>
          <a:p>
            <a:pPr marL="0" indent="0">
              <a:lnSpc>
                <a:spcPct val="120000"/>
              </a:lnSpc>
              <a:spcBef>
                <a:spcPts val="600"/>
              </a:spcBef>
              <a:buNone/>
            </a:pPr>
            <a:r>
              <a:rPr lang="en-US" altLang="en-US" sz="3500" b="1" dirty="0">
                <a:solidFill>
                  <a:srgbClr val="00B050"/>
                </a:solidFill>
                <a:ea typeface="Calibri" panose="020F0502020204030204" pitchFamily="34" charset="0"/>
                <a:cs typeface="Calibri" panose="020F0502020204030204" pitchFamily="34" charset="0"/>
              </a:rPr>
              <a:t>Solution :</a:t>
            </a:r>
            <a:r>
              <a:rPr lang="en-US" altLang="en-US" sz="3500" dirty="0">
                <a:solidFill>
                  <a:srgbClr val="00B050"/>
                </a:solidFill>
                <a:ea typeface="Calibri" panose="020F0502020204030204" pitchFamily="34" charset="0"/>
                <a:cs typeface="Calibri" panose="020F0502020204030204" pitchFamily="34" charset="0"/>
              </a:rPr>
              <a:t> </a:t>
            </a:r>
            <a:r>
              <a:rPr lang="en-US" altLang="en-US" sz="3500" dirty="0">
                <a:solidFill>
                  <a:srgbClr val="000000"/>
                </a:solidFill>
                <a:ea typeface="Calibri" panose="020F0502020204030204" pitchFamily="34" charset="0"/>
                <a:cs typeface="Calibri" panose="020F0502020204030204" pitchFamily="34" charset="0"/>
              </a:rPr>
              <a:t>A sorted collection like </a:t>
            </a:r>
            <a:r>
              <a:rPr lang="en-US" altLang="en-US" sz="3500" i="1" dirty="0" err="1">
                <a:solidFill>
                  <a:srgbClr val="000000"/>
                </a:solidFill>
                <a:ea typeface="Calibri" panose="020F0502020204030204" pitchFamily="34" charset="0"/>
                <a:cs typeface="Calibri" panose="020F0502020204030204" pitchFamily="34" charset="0"/>
              </a:rPr>
              <a:t>SortedSet</a:t>
            </a:r>
            <a:r>
              <a:rPr lang="en-US" altLang="en-US" sz="3500" dirty="0">
                <a:solidFill>
                  <a:srgbClr val="000000"/>
                </a:solidFill>
                <a:ea typeface="Calibri" panose="020F0502020204030204" pitchFamily="34" charset="0"/>
                <a:cs typeface="Calibri" panose="020F0502020204030204" pitchFamily="34" charset="0"/>
              </a:rPr>
              <a:t> can be used which automatically sorts and rearranges the value each time a new fruit is added to the list.</a:t>
            </a:r>
          </a:p>
          <a:p>
            <a:pPr marL="0" indent="0">
              <a:buNone/>
            </a:pPr>
            <a:endParaRPr lang="en-US" sz="1600" dirty="0"/>
          </a:p>
        </p:txBody>
      </p:sp>
      <p:sp>
        <p:nvSpPr>
          <p:cNvPr id="4" name="TextBox 5">
            <a:extLst>
              <a:ext uri="{FF2B5EF4-FFF2-40B4-BE49-F238E27FC236}">
                <a16:creationId xmlns:a16="http://schemas.microsoft.com/office/drawing/2014/main" id="{19F60556-D45F-4197-A6B7-52467565C151}"/>
              </a:ext>
            </a:extLst>
          </p:cNvPr>
          <p:cNvSpPr>
            <a:spLocks noChangeArrowheads="1"/>
          </p:cNvSpPr>
          <p:nvPr/>
        </p:nvSpPr>
        <p:spPr bwMode="auto">
          <a:xfrm>
            <a:off x="4572000" y="2001129"/>
            <a:ext cx="3802966" cy="923925"/>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r>
              <a:rPr lang="en-US" altLang="en-US" b="0" dirty="0"/>
              <a:t>A</a:t>
            </a:r>
            <a:r>
              <a:rPr lang="en-US" altLang="en-US" dirty="0">
                <a:solidFill>
                  <a:srgbClr val="C00000"/>
                </a:solidFill>
              </a:rPr>
              <a:t> SortedMap </a:t>
            </a:r>
            <a:r>
              <a:rPr lang="en-US" altLang="en-US" b="0" dirty="0"/>
              <a:t>is a</a:t>
            </a:r>
            <a:r>
              <a:rPr lang="en-US" altLang="en-US" dirty="0">
                <a:solidFill>
                  <a:srgbClr val="C00000"/>
                </a:solidFill>
              </a:rPr>
              <a:t> Map </a:t>
            </a:r>
            <a:r>
              <a:rPr lang="en-US" altLang="en-US" b="0" dirty="0"/>
              <a:t>that maintains its entries in ascending order, sorted based on the key.</a:t>
            </a:r>
          </a:p>
        </p:txBody>
      </p:sp>
    </p:spTree>
    <p:extLst>
      <p:ext uri="{BB962C8B-B14F-4D97-AF65-F5344CB8AC3E}">
        <p14:creationId xmlns:p14="http://schemas.microsoft.com/office/powerpoint/2010/main" val="315219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18D-4FB8-49D1-B0AD-2D8A6F068A34}"/>
              </a:ext>
            </a:extLst>
          </p:cNvPr>
          <p:cNvSpPr>
            <a:spLocks noGrp="1"/>
          </p:cNvSpPr>
          <p:nvPr>
            <p:ph type="title"/>
          </p:nvPr>
        </p:nvSpPr>
        <p:spPr/>
        <p:txBody>
          <a:bodyPr/>
          <a:lstStyle/>
          <a:p>
            <a:r>
              <a:rPr lang="en-US" dirty="0"/>
              <a:t>Collection Interface</a:t>
            </a:r>
          </a:p>
        </p:txBody>
      </p:sp>
      <p:sp>
        <p:nvSpPr>
          <p:cNvPr id="3" name="Content Placeholder 2">
            <a:extLst>
              <a:ext uri="{FF2B5EF4-FFF2-40B4-BE49-F238E27FC236}">
                <a16:creationId xmlns:a16="http://schemas.microsoft.com/office/drawing/2014/main" id="{86FC7101-BA7C-4559-9EA3-CAAAF31BFA1E}"/>
              </a:ext>
            </a:extLst>
          </p:cNvPr>
          <p:cNvSpPr>
            <a:spLocks noGrp="1"/>
          </p:cNvSpPr>
          <p:nvPr>
            <p:ph idx="1"/>
          </p:nvPr>
        </p:nvSpPr>
        <p:spPr/>
        <p:txBody>
          <a:bodyPr>
            <a:normAutofit/>
          </a:bodyPr>
          <a:lstStyle/>
          <a:p>
            <a:pPr marL="0" indent="0">
              <a:lnSpc>
                <a:spcPct val="150000"/>
              </a:lnSpc>
              <a:spcBef>
                <a:spcPts val="1200"/>
              </a:spcBef>
              <a:buNone/>
            </a:pPr>
            <a:r>
              <a:rPr lang="en-US" altLang="en-US" sz="2000" dirty="0">
                <a:solidFill>
                  <a:srgbClr val="000000"/>
                </a:solidFill>
                <a:ea typeface="Calibri" panose="020F0502020204030204" pitchFamily="34" charset="0"/>
                <a:cs typeface="Calibri" panose="020F0502020204030204" pitchFamily="34" charset="0"/>
              </a:rPr>
              <a:t>The root interface in the collection hierarchy.</a:t>
            </a:r>
          </a:p>
          <a:p>
            <a:pPr>
              <a:lnSpc>
                <a:spcPct val="150000"/>
              </a:lnSpc>
              <a:spcBef>
                <a:spcPts val="1200"/>
              </a:spcBef>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JDK does not provide any direct implementations of this interface, it provides implementations of more specific sub-interfaces like </a:t>
            </a:r>
            <a:r>
              <a:rPr lang="en-US" altLang="en-US" sz="2000" i="1" dirty="0">
                <a:solidFill>
                  <a:srgbClr val="000000"/>
                </a:solidFill>
                <a:ea typeface="Calibri" panose="020F0502020204030204" pitchFamily="34" charset="0"/>
                <a:cs typeface="Calibri" panose="020F0502020204030204" pitchFamily="34" charset="0"/>
              </a:rPr>
              <a:t>Set </a:t>
            </a:r>
            <a:r>
              <a:rPr lang="en-US" altLang="en-US" sz="2000" dirty="0">
                <a:solidFill>
                  <a:srgbClr val="000000"/>
                </a:solidFill>
                <a:ea typeface="Calibri" panose="020F0502020204030204" pitchFamily="34" charset="0"/>
                <a:cs typeface="Calibri" panose="020F0502020204030204" pitchFamily="34" charset="0"/>
              </a:rPr>
              <a:t>and </a:t>
            </a:r>
            <a:r>
              <a:rPr lang="en-US" altLang="en-US" sz="2000" i="1" dirty="0">
                <a:solidFill>
                  <a:srgbClr val="000000"/>
                </a:solidFill>
                <a:ea typeface="Calibri" panose="020F0502020204030204" pitchFamily="34" charset="0"/>
                <a:cs typeface="Calibri" panose="020F0502020204030204" pitchFamily="34" charset="0"/>
              </a:rPr>
              <a:t>List </a:t>
            </a:r>
            <a:r>
              <a:rPr lang="en-US" altLang="en-US" sz="2000" dirty="0">
                <a:solidFill>
                  <a:srgbClr val="000000"/>
                </a:solidFill>
                <a:ea typeface="Calibri" panose="020F0502020204030204" pitchFamily="34" charset="0"/>
                <a:cs typeface="Calibri" panose="020F0502020204030204" pitchFamily="34" charset="0"/>
              </a:rPr>
              <a:t>etc.</a:t>
            </a:r>
          </a:p>
          <a:p>
            <a:pPr>
              <a:lnSpc>
                <a:spcPct val="150000"/>
              </a:lnSpc>
              <a:spcBef>
                <a:spcPts val="1200"/>
              </a:spcBef>
              <a:buFont typeface="Wingdings" panose="05000000000000000000" pitchFamily="2" charset="2"/>
              <a:buChar char="§"/>
            </a:pPr>
            <a:r>
              <a:rPr lang="en-US" altLang="en-US" sz="2000" dirty="0">
                <a:solidFill>
                  <a:srgbClr val="000000"/>
                </a:solidFill>
                <a:ea typeface="Calibri" panose="020F0502020204030204" pitchFamily="34" charset="0"/>
                <a:cs typeface="Calibri" panose="020F0502020204030204" pitchFamily="34" charset="0"/>
              </a:rPr>
              <a:t>Contains methods which needs to implemented directly or indirectly by the sub classes.</a:t>
            </a:r>
            <a:endParaRPr lang="en-US" altLang="en-US" sz="2000" dirty="0"/>
          </a:p>
          <a:p>
            <a:pPr marL="0" indent="0">
              <a:buNone/>
            </a:pPr>
            <a:endParaRPr lang="en-US" sz="2000" dirty="0"/>
          </a:p>
        </p:txBody>
      </p:sp>
    </p:spTree>
    <p:extLst>
      <p:ext uri="{BB962C8B-B14F-4D97-AF65-F5344CB8AC3E}">
        <p14:creationId xmlns:p14="http://schemas.microsoft.com/office/powerpoint/2010/main" val="27487580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2162</TotalTime>
  <Words>4136</Words>
  <Application>Microsoft Office PowerPoint</Application>
  <PresentationFormat>On-screen Show (4:3)</PresentationFormat>
  <Paragraphs>595</Paragraphs>
  <Slides>56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Arial Black</vt:lpstr>
      <vt:lpstr>Calibri</vt:lpstr>
      <vt:lpstr>Calibri Light</vt:lpstr>
      <vt:lpstr>times new roman</vt:lpstr>
      <vt:lpstr>Trebuchet MS</vt:lpstr>
      <vt:lpstr>verdana</vt:lpstr>
      <vt:lpstr>Vivaldi</vt:lpstr>
      <vt:lpstr>Wingdings</vt:lpstr>
      <vt:lpstr>Office Theme</vt:lpstr>
      <vt:lpstr>JAVA @11</vt:lpstr>
      <vt:lpstr>Objective</vt:lpstr>
      <vt:lpstr>Collections</vt:lpstr>
      <vt:lpstr>Collections Framework</vt:lpstr>
      <vt:lpstr>Benefits of Collection framework</vt:lpstr>
      <vt:lpstr>Collection Framework Components</vt:lpstr>
      <vt:lpstr>Difference between List &amp; Set</vt:lpstr>
      <vt:lpstr>Ordered vs Sorted Collection</vt:lpstr>
      <vt:lpstr>Collection Interface</vt:lpstr>
      <vt:lpstr>Collection Methods</vt:lpstr>
      <vt:lpstr>Collection Methods</vt:lpstr>
      <vt:lpstr>List Interface</vt:lpstr>
      <vt:lpstr>List Methods</vt:lpstr>
      <vt:lpstr>ArrayList</vt:lpstr>
      <vt:lpstr>How to create an ArrayList ?</vt:lpstr>
      <vt:lpstr>How to add elements in a List?</vt:lpstr>
      <vt:lpstr>Example – using ArrayList</vt:lpstr>
      <vt:lpstr>Set Interface</vt:lpstr>
      <vt:lpstr>HashSet</vt:lpstr>
      <vt:lpstr>HashSet - Methods</vt:lpstr>
      <vt:lpstr>How to add elements to HashSet?</vt:lpstr>
      <vt:lpstr>PowerPoint Presentation</vt:lpstr>
      <vt:lpstr>Time To Reflect</vt:lpstr>
      <vt:lpstr>Generics</vt:lpstr>
      <vt:lpstr>What is Generics?</vt:lpstr>
      <vt:lpstr>Advantage of using Generics using Collection</vt:lpstr>
      <vt:lpstr>Advantage of using Generics using Collection</vt:lpstr>
      <vt:lpstr>How to Iterate through collection elements?</vt:lpstr>
      <vt:lpstr>Iteration using “for” and  “for each” loop</vt:lpstr>
      <vt:lpstr>Iterator</vt:lpstr>
      <vt:lpstr>How to create an Iterator?</vt:lpstr>
      <vt:lpstr>Iterator - Illustration</vt:lpstr>
      <vt:lpstr>Example – an Iterator</vt:lpstr>
      <vt:lpstr>ListIterator</vt:lpstr>
      <vt:lpstr>Time To Reflect</vt:lpstr>
      <vt:lpstr>Maps</vt:lpstr>
      <vt:lpstr>Map Interfaces</vt:lpstr>
      <vt:lpstr>Difference between Collection Interfaces and Map</vt:lpstr>
      <vt:lpstr>Methods in Map</vt:lpstr>
      <vt:lpstr>Map.Entry</vt:lpstr>
      <vt:lpstr>HashMap</vt:lpstr>
      <vt:lpstr>How to create a HashMap Object ?</vt:lpstr>
      <vt:lpstr>Example – HashMap</vt:lpstr>
      <vt:lpstr>Output - HashMap</vt:lpstr>
      <vt:lpstr>Example - TreeMap</vt:lpstr>
      <vt:lpstr>Output - TreeMap</vt:lpstr>
      <vt:lpstr>Time To Reflect</vt:lpstr>
      <vt:lpstr>How to store user defined Objects in Collections</vt:lpstr>
      <vt:lpstr>Example – Add user defined object in collection</vt:lpstr>
      <vt:lpstr>Example – Add user defined object in collection</vt:lpstr>
      <vt:lpstr>Example – Create a Product class</vt:lpstr>
      <vt:lpstr>Product.java</vt:lpstr>
      <vt:lpstr>ProductManager.java</vt:lpstr>
      <vt:lpstr>MainClass.java</vt:lpstr>
      <vt:lpstr>Time To Reflect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Eyeopen</dc:creator>
  <cp:lastModifiedBy>Marikannan Rajendran</cp:lastModifiedBy>
  <cp:revision>68</cp:revision>
  <dcterms:created xsi:type="dcterms:W3CDTF">2017-10-28T05:09:06Z</dcterms:created>
  <dcterms:modified xsi:type="dcterms:W3CDTF">2022-04-02T15:11:14Z</dcterms:modified>
</cp:coreProperties>
</file>