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Home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E9C83F6-D7B5-471D-AB60-5F6FCEFC87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5"/>
            <a:ext cx="9144000" cy="68513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24" y="1867986"/>
            <a:ext cx="6381213" cy="1139818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34" y="3007804"/>
            <a:ext cx="6381203" cy="11592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569EBE9-4EE9-47C4-B377-387B3F0B8C02}"/>
              </a:ext>
            </a:extLst>
          </p:cNvPr>
          <p:cNvSpPr txBox="1">
            <a:spLocks/>
          </p:cNvSpPr>
          <p:nvPr userDrawn="1"/>
        </p:nvSpPr>
        <p:spPr>
          <a:xfrm>
            <a:off x="6533" y="4362993"/>
            <a:ext cx="2854234" cy="431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- PRACTITIONER</a:t>
            </a:r>
          </a:p>
        </p:txBody>
      </p:sp>
    </p:spTree>
    <p:extLst>
      <p:ext uri="{BB962C8B-B14F-4D97-AF65-F5344CB8AC3E}">
        <p14:creationId xmlns:p14="http://schemas.microsoft.com/office/powerpoint/2010/main" val="397788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61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7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FF1FBDE-1F07-4326-9F50-67795BC904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976" y="12425"/>
            <a:ext cx="7694023" cy="1132163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580" y="1642742"/>
            <a:ext cx="8280219" cy="439229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1131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35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8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2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_the_Auth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B525AF9-2E0D-4A1A-99BF-0A4A850628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31874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5173CAD-49F2-4AF0-8AD5-69B0F48A00A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6279544"/>
              </p:ext>
            </p:extLst>
          </p:nvPr>
        </p:nvGraphicFramePr>
        <p:xfrm>
          <a:off x="339634" y="1980097"/>
          <a:ext cx="8486314" cy="194254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38523">
                  <a:extLst>
                    <a:ext uri="{9D8B030D-6E8A-4147-A177-3AD203B41FA5}">
                      <a16:colId xmlns:a16="http://schemas.microsoft.com/office/drawing/2014/main" val="1612905295"/>
                    </a:ext>
                  </a:extLst>
                </a:gridCol>
                <a:gridCol w="6347791">
                  <a:extLst>
                    <a:ext uri="{9D8B030D-6E8A-4147-A177-3AD203B41FA5}">
                      <a16:colId xmlns:a16="http://schemas.microsoft.com/office/drawing/2014/main" val="1374993971"/>
                    </a:ext>
                  </a:extLst>
                </a:gridCol>
              </a:tblGrid>
              <a:tr h="64751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Created By: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R,Marikannan</a:t>
                      </a:r>
                      <a:r>
                        <a:rPr lang="en-US" dirty="0"/>
                        <a:t>(EO1025) /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582806"/>
                  </a:ext>
                </a:extLst>
              </a:tr>
              <a:tr h="64751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Credential Information: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Trainer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740559"/>
                  </a:ext>
                </a:extLst>
              </a:tr>
              <a:tr h="64751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Version and Date: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1.0, 21-Nov-2016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2761752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94A6A5F0-0EEC-46EE-86CB-C66EF8EBED7B}"/>
              </a:ext>
            </a:extLst>
          </p:cNvPr>
          <p:cNvSpPr txBox="1">
            <a:spLocks/>
          </p:cNvSpPr>
          <p:nvPr userDrawn="1"/>
        </p:nvSpPr>
        <p:spPr>
          <a:xfrm>
            <a:off x="339634" y="4192071"/>
            <a:ext cx="8477795" cy="113216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600" dirty="0">
                <a:solidFill>
                  <a:srgbClr val="C00000"/>
                </a:solidFill>
              </a:rPr>
              <a:t>Eyeopen Certified Official Curriculum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CD5EADA-9502-4460-AA3D-6317BC7F2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976" y="12425"/>
            <a:ext cx="7694023" cy="1132163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8001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5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23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2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50DE3-42C3-4E0A-AB8D-F6BD2FF30E52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7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5D659-9FD0-4308-9779-24E83492EF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CORE JAVA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8E729B-11CB-4807-BCB4-3E3B8E8A19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Java Scanner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898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244FA-25DC-4B12-A051-825D72DF0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Scanner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617D5-8E90-449A-94C7-3B4ED015E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Solution: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FF3939-EB88-4126-B463-BEF9F5B27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2147887"/>
            <a:ext cx="8229598" cy="306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373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D2E73-C25E-4764-B546-F3ED6E4D3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43FB2-84DC-471E-BF9F-CBB7A1024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6000" dirty="0">
                <a:solidFill>
                  <a:srgbClr val="C00000"/>
                </a:solidFill>
                <a:latin typeface="Vivaldi" panose="03020602050506090804" pitchFamily="66" charset="0"/>
              </a:rPr>
              <a:t>You have successfully completed </a:t>
            </a:r>
            <a:r>
              <a:rPr lang="en-US" sz="6600" b="1" dirty="0">
                <a:solidFill>
                  <a:srgbClr val="C00000"/>
                </a:solidFill>
                <a:latin typeface="Trebuchet MS" panose="020B0603020202020204" pitchFamily="34" charset="0"/>
                <a:cs typeface="Gisha" panose="020B0502040204020203" pitchFamily="34" charset="-79"/>
              </a:rPr>
              <a:t>Scanner API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E4FA99-EE56-4F03-9AFC-E86EF738A22F}"/>
              </a:ext>
            </a:extLst>
          </p:cNvPr>
          <p:cNvSpPr txBox="1">
            <a:spLocks/>
          </p:cNvSpPr>
          <p:nvPr/>
        </p:nvSpPr>
        <p:spPr>
          <a:xfrm>
            <a:off x="1449977" y="12425"/>
            <a:ext cx="7694023" cy="113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70213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1F7EA5-F79E-4DA3-B767-DF7A9DDDD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977" y="26126"/>
            <a:ext cx="7694023" cy="1136468"/>
          </a:xfrm>
        </p:spPr>
        <p:txBody>
          <a:bodyPr/>
          <a:lstStyle/>
          <a:p>
            <a:r>
              <a:rPr lang="en-US" dirty="0"/>
              <a:t>About the Author</a:t>
            </a:r>
          </a:p>
        </p:txBody>
      </p:sp>
    </p:spTree>
    <p:extLst>
      <p:ext uri="{BB962C8B-B14F-4D97-AF65-F5344CB8AC3E}">
        <p14:creationId xmlns:p14="http://schemas.microsoft.com/office/powerpoint/2010/main" val="1576961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FF31EB-4E95-4A29-99C9-614249CCE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E437F-CF40-4261-BDD1-8F59757DD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After completing this session you will be able to understand,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Working with new Scanner API</a:t>
            </a:r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278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873F7-803A-4AC5-A151-4A0D54408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Scanner API?</a:t>
            </a:r>
          </a:p>
        </p:txBody>
      </p:sp>
      <p:pic>
        <p:nvPicPr>
          <p:cNvPr id="4" name="Content Placeholder 5" descr="Videogame.jpg">
            <a:extLst>
              <a:ext uri="{FF2B5EF4-FFF2-40B4-BE49-F238E27FC236}">
                <a16:creationId xmlns:a16="http://schemas.microsoft.com/office/drawing/2014/main" id="{7FB74970-74E5-4374-A698-F04555671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538" y="2209800"/>
            <a:ext cx="2596662" cy="158847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B96DA933-F95C-451D-A450-0B1169385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640058"/>
            <a:ext cx="777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What good is a video game if you are not allowed to provide any input?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F2D327A4-1A23-4A69-B6B5-0CFA2BCB4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086665"/>
            <a:ext cx="7772400" cy="708025"/>
          </a:xfrm>
          <a:prstGeom prst="rect">
            <a:avLst/>
          </a:prstGeom>
          <a:gradFill rotWithShape="1">
            <a:gsLst>
              <a:gs pos="0">
                <a:srgbClr val="FFA5A3"/>
              </a:gs>
              <a:gs pos="34999">
                <a:srgbClr val="FFBEBE"/>
              </a:gs>
              <a:gs pos="100000">
                <a:srgbClr val="FFE6E6"/>
              </a:gs>
            </a:gsLst>
            <a:lin ang="16200000" scaled="1"/>
          </a:gradFill>
          <a:ln w="9525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000">
                <a:solidFill>
                  <a:srgbClr val="000000"/>
                </a:solidFill>
              </a:rPr>
              <a:t>You all know to display text on the console from a java program, but how can you take an input from a user? </a:t>
            </a:r>
          </a:p>
        </p:txBody>
      </p:sp>
      <p:sp>
        <p:nvSpPr>
          <p:cNvPr id="7" name="Explosion 1 8">
            <a:extLst>
              <a:ext uri="{FF2B5EF4-FFF2-40B4-BE49-F238E27FC236}">
                <a16:creationId xmlns:a16="http://schemas.microsoft.com/office/drawing/2014/main" id="{4BFA8296-615C-4291-B636-94C36ED2F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3538" y="4899076"/>
            <a:ext cx="2596662" cy="1752600"/>
          </a:xfrm>
          <a:prstGeom prst="irregularSeal1">
            <a:avLst/>
          </a:prstGeom>
          <a:gradFill rotWithShape="1">
            <a:gsLst>
              <a:gs pos="0">
                <a:srgbClr val="D9FDA5"/>
              </a:gs>
              <a:gs pos="34999">
                <a:srgbClr val="E3FEBF"/>
              </a:gs>
              <a:gs pos="100000">
                <a:srgbClr val="F4FEE6"/>
              </a:gs>
            </a:gsLst>
            <a:lin ang="16200000" scaled="1"/>
          </a:gradFill>
          <a:ln w="9525" cap="flat" cmpd="sng">
            <a:solidFill>
              <a:srgbClr val="9BBB59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Use Scanner Class</a:t>
            </a:r>
          </a:p>
        </p:txBody>
      </p:sp>
    </p:spTree>
    <p:extLst>
      <p:ext uri="{BB962C8B-B14F-4D97-AF65-F5344CB8AC3E}">
        <p14:creationId xmlns:p14="http://schemas.microsoft.com/office/powerpoint/2010/main" val="346564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 autoUpdateAnimBg="0"/>
      <p:bldP spid="7" grpId="1" bldLvl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FF706-4709-4562-96FF-F48BF00D0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java.util.Scanner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BA2F1-D8EC-4D53-BFF6-FD3F75AF0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638" indent="-274638">
              <a:spcBef>
                <a:spcPts val="1200"/>
              </a:spcBef>
              <a:buClr>
                <a:srgbClr val="9BBB59"/>
              </a:buClr>
              <a:buFont typeface="Wingdings 2" panose="05020102010507070707" pitchFamily="18" charset="2"/>
              <a:buChar char=""/>
            </a:pPr>
            <a:r>
              <a:rPr lang="en-US" altLang="zh-CN" sz="2000" dirty="0">
                <a:sym typeface="Arial" panose="020B0604020202020204" pitchFamily="34" charset="0"/>
              </a:rPr>
              <a:t>Prior to Java 1.5, getting input from the console involved some complex steps.</a:t>
            </a:r>
          </a:p>
          <a:p>
            <a:pPr marL="274638" indent="-274638">
              <a:spcBef>
                <a:spcPts val="1200"/>
              </a:spcBef>
              <a:buClr>
                <a:srgbClr val="9BBB59"/>
              </a:buClr>
              <a:buFont typeface="Wingdings 2" panose="05020102010507070707" pitchFamily="18" charset="2"/>
              <a:buChar char=""/>
            </a:pPr>
            <a:r>
              <a:rPr lang="en-US" altLang="zh-CN" sz="2000" dirty="0">
                <a:sym typeface="Arial" panose="020B0604020202020204" pitchFamily="34" charset="0"/>
              </a:rPr>
              <a:t>Java 1.5 introduced the Scanner class which simplifies console input.  </a:t>
            </a:r>
          </a:p>
          <a:p>
            <a:pPr marL="274638" indent="-274638">
              <a:spcBef>
                <a:spcPts val="1200"/>
              </a:spcBef>
              <a:buClr>
                <a:srgbClr val="9BBB59"/>
              </a:buClr>
              <a:buFont typeface="Wingdings 2" panose="05020102010507070707" pitchFamily="18" charset="2"/>
              <a:buChar char=""/>
            </a:pPr>
            <a:r>
              <a:rPr lang="en-US" altLang="zh-CN" sz="2000" dirty="0">
                <a:sym typeface="Arial" panose="020B0604020202020204" pitchFamily="34" charset="0"/>
              </a:rPr>
              <a:t>It can also be used to read from files and Strings.</a:t>
            </a:r>
          </a:p>
          <a:p>
            <a:pPr marL="274638" indent="-274638">
              <a:spcBef>
                <a:spcPts val="1200"/>
              </a:spcBef>
              <a:buClr>
                <a:srgbClr val="9BBB59"/>
              </a:buClr>
              <a:buFont typeface="Wingdings 2" panose="05020102010507070707" pitchFamily="18" charset="2"/>
              <a:buChar char=""/>
            </a:pPr>
            <a:r>
              <a:rPr lang="en-US" altLang="zh-CN" sz="2000" dirty="0">
                <a:sym typeface="Arial" panose="020B0604020202020204" pitchFamily="34" charset="0"/>
              </a:rPr>
              <a:t>It also can be used as a pattern matching utility.</a:t>
            </a:r>
          </a:p>
          <a:p>
            <a:pPr marL="274638" indent="-274638">
              <a:spcBef>
                <a:spcPts val="1200"/>
              </a:spcBef>
              <a:buClr>
                <a:srgbClr val="9BBB59"/>
              </a:buClr>
              <a:buFont typeface="Wingdings 2" panose="05020102010507070707" pitchFamily="18" charset="2"/>
              <a:buChar char=""/>
            </a:pPr>
            <a:r>
              <a:rPr lang="en-US" altLang="zh-CN" sz="2000" dirty="0">
                <a:sym typeface="Arial" panose="020B0604020202020204" pitchFamily="34" charset="0"/>
              </a:rPr>
              <a:t>Scanner is available in the </a:t>
            </a:r>
            <a:r>
              <a:rPr lang="en-US" altLang="zh-CN" sz="2000" dirty="0" err="1">
                <a:sym typeface="Arial" panose="020B0604020202020204" pitchFamily="34" charset="0"/>
              </a:rPr>
              <a:t>java.util</a:t>
            </a:r>
            <a:r>
              <a:rPr lang="en-US" altLang="zh-CN" sz="2000" dirty="0">
                <a:sym typeface="Arial" panose="020B0604020202020204" pitchFamily="34" charset="0"/>
              </a:rPr>
              <a:t> package.</a:t>
            </a:r>
            <a:endParaRPr lang="en-US" altLang="zh-CN" b="1" dirty="0">
              <a:sym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827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9187F-9AF6-4802-BF2E-B2282C39B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Scanner is works?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57389245-5DE5-4A1E-99BC-2D818C5BD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842" y="1551698"/>
            <a:ext cx="7877909" cy="406717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altLang="zh-CN" sz="2000" b="1" dirty="0">
                <a:latin typeface="Arial" panose="020B0604020202020204" pitchFamily="34" charset="0"/>
                <a:sym typeface="Arial" panose="020B0604020202020204" pitchFamily="34" charset="0"/>
              </a:rPr>
              <a:t>How Scanner works?</a:t>
            </a:r>
          </a:p>
          <a:p>
            <a:pPr marL="0" indent="287338">
              <a:spcBef>
                <a:spcPts val="1200"/>
              </a:spcBef>
            </a:pP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The Scanner class parses input from the source into tokens by using delimiters to identify the token boundaries.</a:t>
            </a:r>
          </a:p>
          <a:p>
            <a:pPr marL="0" indent="287338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altLang="zh-CN" sz="2000" b="1" dirty="0">
                <a:latin typeface="Arial" panose="020B0604020202020204" pitchFamily="34" charset="0"/>
                <a:sym typeface="Arial" panose="020B0604020202020204" pitchFamily="34" charset="0"/>
              </a:rPr>
              <a:t>Example: 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Shri, Hari, Saro, Iyan</a:t>
            </a:r>
          </a:p>
          <a:p>
            <a:pPr marL="0" indent="287338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altLang="zh-CN" sz="2000" b="1" dirty="0">
                <a:latin typeface="Arial" panose="020B0604020202020204" pitchFamily="34" charset="0"/>
                <a:sym typeface="Arial" panose="020B0604020202020204" pitchFamily="34" charset="0"/>
              </a:rPr>
              <a:t>Token 1: 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 Shri </a:t>
            </a:r>
            <a:r>
              <a:rPr lang="en-US" altLang="zh-CN" sz="2000" b="1" dirty="0">
                <a:latin typeface="Arial" panose="020B0604020202020204" pitchFamily="34" charset="0"/>
                <a:sym typeface="Arial" panose="020B0604020202020204" pitchFamily="34" charset="0"/>
              </a:rPr>
              <a:t>Token 2: 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Hari </a:t>
            </a:r>
            <a:r>
              <a:rPr lang="en-US" altLang="zh-CN" sz="2000" b="1" dirty="0">
                <a:latin typeface="Arial" panose="020B0604020202020204" pitchFamily="34" charset="0"/>
                <a:sym typeface="Arial" panose="020B0604020202020204" pitchFamily="34" charset="0"/>
              </a:rPr>
              <a:t>Token 3:  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Saro ….</a:t>
            </a:r>
          </a:p>
          <a:p>
            <a:pPr marL="0" indent="287338">
              <a:spcBef>
                <a:spcPts val="1200"/>
              </a:spcBef>
            </a:pP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The default set of delimiters consists of the whitespace characters, space, tab, newline and carriage return.</a:t>
            </a:r>
          </a:p>
          <a:p>
            <a:pPr marL="0" indent="287338">
              <a:spcBef>
                <a:spcPts val="1200"/>
              </a:spcBef>
            </a:pP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Scanner will read a line of input from its source.</a:t>
            </a:r>
          </a:p>
          <a:p>
            <a:pPr marL="0" indent="287338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altLang="zh-CN" sz="2000" b="1" dirty="0">
                <a:latin typeface="Arial" panose="020B0604020202020204" pitchFamily="34" charset="0"/>
                <a:sym typeface="Arial" panose="020B0604020202020204" pitchFamily="34" charset="0"/>
              </a:rPr>
              <a:t>Syntax: 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Scanner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chemeClr val="tx2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&lt;</a:t>
            </a:r>
            <a:r>
              <a:rPr lang="en-US" altLang="zh-CN" sz="2000" dirty="0" err="1">
                <a:solidFill>
                  <a:schemeClr val="tx2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objectName</a:t>
            </a:r>
            <a:r>
              <a:rPr lang="en-US" altLang="zh-CN" sz="2000" dirty="0">
                <a:solidFill>
                  <a:schemeClr val="tx2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&gt;= </a:t>
            </a:r>
            <a:r>
              <a:rPr lang="en-US" altLang="zh-CN" sz="2000" dirty="0">
                <a:solidFill>
                  <a:srgbClr val="00B05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new</a:t>
            </a:r>
            <a:r>
              <a:rPr lang="en-US" altLang="zh-CN" sz="2000" dirty="0">
                <a:solidFill>
                  <a:schemeClr val="tx2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00B05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Scanner</a:t>
            </a:r>
            <a:r>
              <a:rPr lang="en-US" altLang="zh-CN" sz="2000" dirty="0">
                <a:solidFill>
                  <a:srgbClr val="00B05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(</a:t>
            </a:r>
            <a:r>
              <a:rPr lang="en-US" altLang="zh-CN" sz="2000" b="1" dirty="0">
                <a:solidFill>
                  <a:srgbClr val="00B05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System.in</a:t>
            </a:r>
            <a:r>
              <a:rPr lang="en-US" altLang="zh-CN" sz="2000" dirty="0">
                <a:solidFill>
                  <a:srgbClr val="00B05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);</a:t>
            </a:r>
            <a:endParaRPr lang="en-US" altLang="zh-CN" dirty="0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5DF341DE-74DF-456D-93F7-296132D6C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249" y="5583701"/>
            <a:ext cx="7132320" cy="677108"/>
          </a:xfrm>
          <a:prstGeom prst="rect">
            <a:avLst/>
          </a:prstGeom>
          <a:gradFill rotWithShape="1">
            <a:gsLst>
              <a:gs pos="0">
                <a:srgbClr val="FFA5A3"/>
              </a:gs>
              <a:gs pos="34999">
                <a:srgbClr val="FFBEBE"/>
              </a:gs>
              <a:gs pos="100000">
                <a:srgbClr val="FFE6E6"/>
              </a:gs>
            </a:gsLst>
            <a:lin ang="16200000" scaled="1"/>
          </a:gradFill>
          <a:ln w="9525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</a:rPr>
              <a:t>System.in</a:t>
            </a:r>
            <a:r>
              <a:rPr lang="en-US" altLang="en-US" b="0" dirty="0">
                <a:solidFill>
                  <a:srgbClr val="000000"/>
                </a:solidFill>
              </a:rPr>
              <a:t> is an </a:t>
            </a:r>
            <a:r>
              <a:rPr lang="en-US" altLang="en-US" sz="2000" b="1" dirty="0">
                <a:solidFill>
                  <a:srgbClr val="000000"/>
                </a:solidFill>
              </a:rPr>
              <a:t>InputStream</a:t>
            </a:r>
            <a:r>
              <a:rPr lang="en-US" altLang="en-US" b="0" dirty="0">
                <a:solidFill>
                  <a:srgbClr val="000000"/>
                </a:solidFill>
              </a:rPr>
              <a:t> used to receive data inputs from console using the keyboard.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384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73D4F-07C9-4B65-AA8E-3333DC210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 APIs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236C2DB-5FED-45B6-BFA0-88B6EB17F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932322"/>
              </p:ext>
            </p:extLst>
          </p:nvPr>
        </p:nvGraphicFramePr>
        <p:xfrm>
          <a:off x="295422" y="1663423"/>
          <a:ext cx="8496886" cy="3903105"/>
        </p:xfrm>
        <a:graphic>
          <a:graphicData uri="http://schemas.openxmlformats.org/drawingml/2006/table">
            <a:tbl>
              <a:tblPr/>
              <a:tblGrid>
                <a:gridCol w="2602523">
                  <a:extLst>
                    <a:ext uri="{9D8B030D-6E8A-4147-A177-3AD203B41FA5}">
                      <a16:colId xmlns:a16="http://schemas.microsoft.com/office/drawing/2014/main" val="2403708129"/>
                    </a:ext>
                  </a:extLst>
                </a:gridCol>
                <a:gridCol w="5894363">
                  <a:extLst>
                    <a:ext uri="{9D8B030D-6E8A-4147-A177-3AD203B41FA5}">
                      <a16:colId xmlns:a16="http://schemas.microsoft.com/office/drawing/2014/main" val="643850798"/>
                    </a:ext>
                  </a:extLst>
                </a:gridCol>
              </a:tblGrid>
              <a:tr h="27008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Method</a:t>
                      </a:r>
                    </a:p>
                  </a:txBody>
                  <a:tcPr marL="68996" marR="68996" marT="68996" marB="68996" anchor="ctr">
                    <a:lnL w="9525" cap="flat" cmpd="sng" algn="ctr">
                      <a:solidFill>
                        <a:srgbClr val="A03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3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3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L="68996" marR="68996" marT="68996" marB="68996">
                    <a:lnL w="9525" cap="flat" cmpd="sng" algn="ctr">
                      <a:solidFill>
                        <a:srgbClr val="A03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3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3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276732"/>
                  </a:ext>
                </a:extLst>
              </a:tr>
              <a:tr h="37757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String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next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()</a:t>
                      </a:r>
                    </a:p>
                  </a:txBody>
                  <a:tcPr marL="45997" marR="45997" marT="45997" marB="45997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Finds and returns the next token from the input as a string</a:t>
                      </a:r>
                    </a:p>
                  </a:txBody>
                  <a:tcPr marL="45997" marR="45997" marT="45997" marB="45997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406901"/>
                  </a:ext>
                </a:extLst>
              </a:tr>
              <a:tr h="37757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String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en-US" sz="1400" b="1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nextLine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()</a:t>
                      </a:r>
                    </a:p>
                  </a:txBody>
                  <a:tcPr marL="45997" marR="45997" marT="45997" marB="45997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Finds and returns the next token from the input as a string</a:t>
                      </a:r>
                    </a:p>
                  </a:txBody>
                  <a:tcPr marL="45997" marR="45997" marT="45997" marB="45997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209050"/>
                  </a:ext>
                </a:extLst>
              </a:tr>
              <a:tr h="41874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1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boolean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en-US" sz="1400" b="1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nextBoolean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()</a:t>
                      </a:r>
                    </a:p>
                  </a:txBody>
                  <a:tcPr marL="45997" marR="45997" marT="45997" marB="45997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Scans the next token of the input as a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boolean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997" marR="45997" marT="45997" marB="45997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386104"/>
                  </a:ext>
                </a:extLst>
              </a:tr>
              <a:tr h="37757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byte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en-US" sz="1400" b="1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nextByte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() </a:t>
                      </a:r>
                    </a:p>
                  </a:txBody>
                  <a:tcPr marL="45997" marR="45997" marT="45997" marB="45997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Scans the next token of the input as a byte</a:t>
                      </a:r>
                    </a:p>
                  </a:txBody>
                  <a:tcPr marL="45997" marR="45997" marT="45997" marB="45997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880519"/>
                  </a:ext>
                </a:extLst>
              </a:tr>
              <a:tr h="39614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short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en-US" sz="1400" b="1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nextShort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() </a:t>
                      </a:r>
                    </a:p>
                  </a:txBody>
                  <a:tcPr marL="45997" marR="45997" marT="45997" marB="45997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Scans the next token of the input as a short</a:t>
                      </a:r>
                    </a:p>
                  </a:txBody>
                  <a:tcPr marL="45997" marR="45997" marT="45997" marB="45997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737067"/>
                  </a:ext>
                </a:extLst>
              </a:tr>
              <a:tr h="41043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1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int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en-US" sz="1400" b="1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nextInt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()</a:t>
                      </a:r>
                    </a:p>
                  </a:txBody>
                  <a:tcPr marL="45997" marR="45997" marT="45997" marB="45997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Scans the next token of the input as a integer</a:t>
                      </a:r>
                    </a:p>
                  </a:txBody>
                  <a:tcPr marL="45997" marR="45997" marT="45997" marB="45997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443788"/>
                  </a:ext>
                </a:extLst>
              </a:tr>
              <a:tr h="37757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long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en-US" sz="1400" b="1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nextLong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()</a:t>
                      </a:r>
                    </a:p>
                  </a:txBody>
                  <a:tcPr marL="45997" marR="45997" marT="45997" marB="45997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Scans the next token of the input as a long</a:t>
                      </a:r>
                    </a:p>
                  </a:txBody>
                  <a:tcPr marL="45997" marR="45997" marT="45997" marB="45997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337743"/>
                  </a:ext>
                </a:extLst>
              </a:tr>
              <a:tr h="37757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float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en-US" sz="1400" b="1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nextFloat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() </a:t>
                      </a:r>
                    </a:p>
                  </a:txBody>
                  <a:tcPr marL="45997" marR="45997" marT="45997" marB="45997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Scans the next token of the input as a float</a:t>
                      </a:r>
                    </a:p>
                  </a:txBody>
                  <a:tcPr marL="45997" marR="45997" marT="45997" marB="45997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069761"/>
                  </a:ext>
                </a:extLst>
              </a:tr>
              <a:tr h="37757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double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en-US" sz="1400" b="1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nextDouble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() </a:t>
                      </a:r>
                    </a:p>
                  </a:txBody>
                  <a:tcPr marL="45997" marR="45997" marT="45997" marB="45997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Scans the next token of the input as a double</a:t>
                      </a:r>
                    </a:p>
                  </a:txBody>
                  <a:tcPr marL="45997" marR="45997" marT="45997" marB="45997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864996"/>
                  </a:ext>
                </a:extLst>
              </a:tr>
            </a:tbl>
          </a:graphicData>
        </a:graphic>
      </p:graphicFrame>
      <p:sp>
        <p:nvSpPr>
          <p:cNvPr id="5" name="TextBox 6">
            <a:extLst>
              <a:ext uri="{FF2B5EF4-FFF2-40B4-BE49-F238E27FC236}">
                <a16:creationId xmlns:a16="http://schemas.microsoft.com/office/drawing/2014/main" id="{969E7B90-48A5-4509-B33D-6D8B08EE4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5661344"/>
            <a:ext cx="6552026" cy="615553"/>
          </a:xfrm>
          <a:prstGeom prst="rect">
            <a:avLst/>
          </a:prstGeom>
          <a:gradFill rotWithShape="1">
            <a:gsLst>
              <a:gs pos="0">
                <a:srgbClr val="FFA5A3"/>
              </a:gs>
              <a:gs pos="34999">
                <a:srgbClr val="FFBEBE"/>
              </a:gs>
              <a:gs pos="100000">
                <a:srgbClr val="FFE6E6"/>
              </a:gs>
            </a:gsLst>
            <a:lin ang="16200000" scaled="1"/>
          </a:gradFill>
          <a:ln w="9525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1600" b="1" dirty="0">
                <a:solidFill>
                  <a:srgbClr val="C00000"/>
                </a:solidFill>
              </a:rPr>
              <a:t>Important:</a:t>
            </a:r>
            <a:r>
              <a:rPr lang="en-US" altLang="en-US" sz="1600" dirty="0">
                <a:solidFill>
                  <a:srgbClr val="C00000"/>
                </a:solidFill>
              </a:rPr>
              <a:t> </a:t>
            </a:r>
            <a:r>
              <a:rPr lang="en-US" altLang="en-US" b="1" dirty="0">
                <a:solidFill>
                  <a:srgbClr val="000000"/>
                </a:solidFill>
              </a:rPr>
              <a:t>InputMismatchException</a:t>
            </a:r>
            <a:r>
              <a:rPr lang="en-US" altLang="en-US" sz="1600" dirty="0">
                <a:solidFill>
                  <a:srgbClr val="000000"/>
                </a:solidFill>
              </a:rPr>
              <a:t> </a:t>
            </a:r>
            <a:r>
              <a:rPr lang="en-US" altLang="en-US" sz="1600" b="0" dirty="0">
                <a:solidFill>
                  <a:srgbClr val="000000"/>
                </a:solidFill>
              </a:rPr>
              <a:t>can be thrown if you try to get the next token using a next method that does not match the type of the token.</a:t>
            </a:r>
            <a:endParaRPr lang="en-US" altLang="en-US" dirty="0"/>
          </a:p>
        </p:txBody>
      </p:sp>
      <p:pic>
        <p:nvPicPr>
          <p:cNvPr id="6" name="Picture 8" descr="ImportantIcon.jpg">
            <a:extLst>
              <a:ext uri="{FF2B5EF4-FFF2-40B4-BE49-F238E27FC236}">
                <a16:creationId xmlns:a16="http://schemas.microsoft.com/office/drawing/2014/main" id="{5D22152E-0C72-4E40-8039-0389C7C23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23" y="5661344"/>
            <a:ext cx="68931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583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 autoUpdateAnimBg="0"/>
      <p:bldP spid="5" grpId="1" bldLvl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6C4DA-BA5C-4D13-8A01-5697A58D9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work with Scanner Class?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1640A-17B5-4F31-87A9-4FBF69D1B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buNone/>
            </a:pPr>
            <a:r>
              <a:rPr lang="en-US" altLang="zh-CN" sz="1800" dirty="0">
                <a:sym typeface="Arial" panose="020B0604020202020204" pitchFamily="34" charset="0"/>
              </a:rPr>
              <a:t>Let us learn on how to use the Scanner class to read user input</a:t>
            </a:r>
          </a:p>
          <a:p>
            <a:pPr lvl="1">
              <a:spcBef>
                <a:spcPts val="1200"/>
              </a:spcBef>
              <a:buNone/>
            </a:pPr>
            <a:r>
              <a:rPr lang="en-US" altLang="zh-CN" sz="1800" b="1" dirty="0">
                <a:sym typeface="Arial" panose="020B0604020202020204" pitchFamily="34" charset="0"/>
              </a:rPr>
              <a:t>Step 1</a:t>
            </a:r>
            <a:r>
              <a:rPr lang="en-US" altLang="zh-CN" sz="1800" dirty="0">
                <a:sym typeface="Arial" panose="020B0604020202020204" pitchFamily="34" charset="0"/>
              </a:rPr>
              <a:t>: Create an instance of Scanner class.</a:t>
            </a:r>
          </a:p>
          <a:p>
            <a:pPr lvl="2">
              <a:spcBef>
                <a:spcPts val="1200"/>
              </a:spcBef>
              <a:buNone/>
            </a:pPr>
            <a:r>
              <a:rPr lang="en-US" altLang="zh-CN" sz="1800" b="1" dirty="0">
                <a:solidFill>
                  <a:srgbClr val="0070C0"/>
                </a:solidFill>
                <a:sym typeface="Arial" panose="020B0604020202020204" pitchFamily="34" charset="0"/>
              </a:rPr>
              <a:t>Scanner</a:t>
            </a:r>
            <a:r>
              <a:rPr lang="en-US" altLang="zh-CN" sz="1800" b="1" dirty="0">
                <a:sym typeface="Arial" panose="020B0604020202020204" pitchFamily="34" charset="0"/>
              </a:rPr>
              <a:t> </a:t>
            </a:r>
            <a:r>
              <a:rPr lang="en-US" altLang="zh-CN" sz="1800" b="1" dirty="0">
                <a:solidFill>
                  <a:srgbClr val="00B050"/>
                </a:solidFill>
                <a:sym typeface="Arial" panose="020B0604020202020204" pitchFamily="34" charset="0"/>
              </a:rPr>
              <a:t>scan</a:t>
            </a:r>
            <a:r>
              <a:rPr lang="en-US" altLang="zh-CN" sz="1800" b="1" dirty="0">
                <a:sym typeface="Arial" panose="020B0604020202020204" pitchFamily="34" charset="0"/>
              </a:rPr>
              <a:t> = </a:t>
            </a:r>
            <a:r>
              <a:rPr lang="en-US" altLang="zh-CN" sz="1800" b="1" dirty="0">
                <a:solidFill>
                  <a:srgbClr val="0070C0"/>
                </a:solidFill>
                <a:sym typeface="Arial" panose="020B0604020202020204" pitchFamily="34" charset="0"/>
              </a:rPr>
              <a:t>new Scanner(System.in); </a:t>
            </a:r>
          </a:p>
          <a:p>
            <a:pPr lvl="1">
              <a:spcBef>
                <a:spcPts val="1200"/>
              </a:spcBef>
              <a:buNone/>
            </a:pPr>
            <a:r>
              <a:rPr lang="en-US" altLang="zh-CN" sz="1800" b="1" dirty="0">
                <a:sym typeface="Arial" panose="020B0604020202020204" pitchFamily="34" charset="0"/>
              </a:rPr>
              <a:t>Step 2</a:t>
            </a:r>
            <a:r>
              <a:rPr lang="en-US" altLang="zh-CN" sz="1800" dirty="0">
                <a:sym typeface="Arial" panose="020B0604020202020204" pitchFamily="34" charset="0"/>
              </a:rPr>
              <a:t>: User name retrieved as input from the console, Invoke the </a:t>
            </a:r>
            <a:r>
              <a:rPr lang="en-US" altLang="zh-CN" sz="1800" dirty="0" err="1">
                <a:sym typeface="Arial" panose="020B0604020202020204" pitchFamily="34" charset="0"/>
              </a:rPr>
              <a:t>nextLine</a:t>
            </a:r>
            <a:r>
              <a:rPr lang="en-US" altLang="zh-CN" sz="1800" dirty="0">
                <a:sym typeface="Arial" panose="020B0604020202020204" pitchFamily="34" charset="0"/>
              </a:rPr>
              <a:t>() method in the following way</a:t>
            </a:r>
          </a:p>
          <a:p>
            <a:pPr lvl="2">
              <a:spcBef>
                <a:spcPts val="1200"/>
              </a:spcBef>
              <a:buNone/>
            </a:pPr>
            <a:r>
              <a:rPr lang="en-US" altLang="zh-CN" sz="1800" b="1" dirty="0">
                <a:solidFill>
                  <a:srgbClr val="0070C0"/>
                </a:solidFill>
                <a:sym typeface="Arial" panose="020B0604020202020204" pitchFamily="34" charset="0"/>
              </a:rPr>
              <a:t>String</a:t>
            </a:r>
            <a:r>
              <a:rPr lang="en-US" altLang="zh-CN" sz="1800" b="1" dirty="0">
                <a:solidFill>
                  <a:srgbClr val="00B050"/>
                </a:solidFill>
                <a:sym typeface="Arial" panose="020B0604020202020204" pitchFamily="34" charset="0"/>
              </a:rPr>
              <a:t> </a:t>
            </a:r>
            <a:r>
              <a:rPr lang="en-US" altLang="zh-CN" sz="1800" b="1" dirty="0" err="1">
                <a:solidFill>
                  <a:srgbClr val="00B050"/>
                </a:solidFill>
                <a:sym typeface="Arial" panose="020B0604020202020204" pitchFamily="34" charset="0"/>
              </a:rPr>
              <a:t>userName</a:t>
            </a:r>
            <a:r>
              <a:rPr lang="en-US" altLang="zh-CN" sz="1800" b="1" dirty="0">
                <a:solidFill>
                  <a:srgbClr val="00B050"/>
                </a:solidFill>
                <a:sym typeface="Arial" panose="020B0604020202020204" pitchFamily="34" charset="0"/>
              </a:rPr>
              <a:t> = </a:t>
            </a:r>
            <a:r>
              <a:rPr lang="en-US" altLang="zh-CN" sz="1800" b="1" dirty="0" err="1">
                <a:solidFill>
                  <a:srgbClr val="00B050"/>
                </a:solidFill>
                <a:sym typeface="Arial" panose="020B0604020202020204" pitchFamily="34" charset="0"/>
              </a:rPr>
              <a:t>scan</a:t>
            </a:r>
            <a:r>
              <a:rPr lang="en-US" altLang="zh-CN" sz="1800" b="1" dirty="0" err="1">
                <a:solidFill>
                  <a:srgbClr val="0070C0"/>
                </a:solidFill>
                <a:sym typeface="Arial" panose="020B0604020202020204" pitchFamily="34" charset="0"/>
              </a:rPr>
              <a:t>.nextLine</a:t>
            </a:r>
            <a:r>
              <a:rPr lang="en-US" altLang="zh-CN" sz="1800" b="1" dirty="0">
                <a:solidFill>
                  <a:srgbClr val="0070C0"/>
                </a:solidFill>
                <a:sym typeface="Arial" panose="020B0604020202020204" pitchFamily="34" charset="0"/>
              </a:rPr>
              <a:t>();</a:t>
            </a:r>
          </a:p>
          <a:p>
            <a:pPr lvl="1">
              <a:spcBef>
                <a:spcPts val="1200"/>
              </a:spcBef>
              <a:buNone/>
            </a:pPr>
            <a:r>
              <a:rPr lang="en-US" altLang="zh-CN" sz="1800" b="1" dirty="0">
                <a:sym typeface="Arial" panose="020B0604020202020204" pitchFamily="34" charset="0"/>
              </a:rPr>
              <a:t>Step 3</a:t>
            </a:r>
            <a:r>
              <a:rPr lang="en-US" altLang="zh-CN" sz="1800" dirty="0">
                <a:sym typeface="Arial" panose="020B0604020202020204" pitchFamily="34" charset="0"/>
              </a:rPr>
              <a:t>: Age retrieved as input from the console, Invoke </a:t>
            </a:r>
            <a:r>
              <a:rPr lang="en-US" altLang="zh-CN" sz="1800" dirty="0" err="1">
                <a:sym typeface="Arial" panose="020B0604020202020204" pitchFamily="34" charset="0"/>
              </a:rPr>
              <a:t>nextInt</a:t>
            </a:r>
            <a:r>
              <a:rPr lang="en-US" altLang="zh-CN" sz="1800" dirty="0">
                <a:sym typeface="Arial" panose="020B0604020202020204" pitchFamily="34" charset="0"/>
              </a:rPr>
              <a:t>() method in the following way.</a:t>
            </a:r>
          </a:p>
          <a:p>
            <a:pPr lvl="2">
              <a:spcBef>
                <a:spcPts val="1200"/>
              </a:spcBef>
              <a:buNone/>
            </a:pPr>
            <a:r>
              <a:rPr lang="en-US" altLang="zh-CN" sz="1800" b="1" dirty="0" err="1">
                <a:solidFill>
                  <a:srgbClr val="00B050"/>
                </a:solidFill>
                <a:sym typeface="Arial" panose="020B0604020202020204" pitchFamily="34" charset="0"/>
              </a:rPr>
              <a:t>int</a:t>
            </a:r>
            <a:r>
              <a:rPr lang="en-US" altLang="zh-CN" sz="1800" b="1" dirty="0">
                <a:solidFill>
                  <a:srgbClr val="00B050"/>
                </a:solidFill>
                <a:sym typeface="Arial" panose="020B0604020202020204" pitchFamily="34" charset="0"/>
              </a:rPr>
              <a:t> age = </a:t>
            </a:r>
            <a:r>
              <a:rPr lang="en-US" altLang="zh-CN" sz="1800" b="1" dirty="0" err="1">
                <a:solidFill>
                  <a:srgbClr val="00B050"/>
                </a:solidFill>
                <a:sym typeface="Arial" panose="020B0604020202020204" pitchFamily="34" charset="0"/>
              </a:rPr>
              <a:t>scan</a:t>
            </a:r>
            <a:r>
              <a:rPr lang="en-US" altLang="zh-CN" sz="1800" b="1" dirty="0" err="1">
                <a:solidFill>
                  <a:srgbClr val="0070C0"/>
                </a:solidFill>
                <a:sym typeface="Arial" panose="020B0604020202020204" pitchFamily="34" charset="0"/>
              </a:rPr>
              <a:t>.nextInt</a:t>
            </a:r>
            <a:r>
              <a:rPr lang="en-US" altLang="zh-CN" sz="1800" b="1" dirty="0">
                <a:solidFill>
                  <a:srgbClr val="0070C0"/>
                </a:solidFill>
                <a:sym typeface="Arial" panose="020B0604020202020204" pitchFamily="34" charset="0"/>
              </a:rPr>
              <a:t>();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859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40547-B3DE-4E40-BA9A-72C35BD84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Scanner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38DA3-7C9B-44FB-9269-10C60A154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altLang="zh-CN" sz="1800" b="1" dirty="0">
                <a:sym typeface="Arial" panose="020B0604020202020204" pitchFamily="34" charset="0"/>
              </a:rPr>
              <a:t>Problem Statement: </a:t>
            </a:r>
            <a:r>
              <a:rPr lang="en-US" altLang="zh-CN" sz="1800" dirty="0">
                <a:sym typeface="Arial" panose="020B0604020202020204" pitchFamily="34" charset="0"/>
              </a:rPr>
              <a:t>Develop a java program which requests the user to enter the user name and his age and print a message welcoming the user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1800" dirty="0">
                <a:sym typeface="Arial" panose="020B0604020202020204" pitchFamily="34" charset="0"/>
              </a:rPr>
              <a:t>Develop a class </a:t>
            </a:r>
            <a:r>
              <a:rPr lang="en-US" altLang="zh-CN" sz="1800" b="1" i="1" dirty="0">
                <a:sym typeface="Arial" panose="020B0604020202020204" pitchFamily="34" charset="0"/>
              </a:rPr>
              <a:t>ScanDemo </a:t>
            </a:r>
            <a:r>
              <a:rPr lang="en-US" altLang="zh-CN" sz="1800" dirty="0">
                <a:sym typeface="Arial" panose="020B0604020202020204" pitchFamily="34" charset="0"/>
              </a:rPr>
              <a:t>with a main method that performs the below operations</a:t>
            </a:r>
          </a:p>
          <a:p>
            <a:pPr marL="0" indent="225425">
              <a:spcBef>
                <a:spcPts val="1200"/>
              </a:spcBef>
              <a:buFont typeface="Calibri" panose="020F0502020204030204" pitchFamily="34" charset="0"/>
              <a:buAutoNum type="arabicPeriod"/>
            </a:pPr>
            <a:r>
              <a:rPr lang="en-US" altLang="zh-CN" sz="1800" dirty="0">
                <a:sym typeface="Arial" panose="020B0604020202020204" pitchFamily="34" charset="0"/>
              </a:rPr>
              <a:t>The program should display the message in console </a:t>
            </a:r>
            <a:r>
              <a:rPr lang="en-US" altLang="zh-CN" sz="1800" b="1" dirty="0">
                <a:solidFill>
                  <a:srgbClr val="00B050"/>
                </a:solidFill>
                <a:sym typeface="Arial" panose="020B0604020202020204" pitchFamily="34" charset="0"/>
              </a:rPr>
              <a:t>“Enter your name” </a:t>
            </a:r>
            <a:r>
              <a:rPr lang="en-US" altLang="zh-CN" sz="1800" dirty="0">
                <a:sym typeface="Arial" panose="020B0604020202020204" pitchFamily="34" charset="0"/>
              </a:rPr>
              <a:t>once the user has entered the name.</a:t>
            </a:r>
          </a:p>
          <a:p>
            <a:pPr marL="0" indent="225425">
              <a:spcBef>
                <a:spcPts val="1200"/>
              </a:spcBef>
              <a:buFont typeface="Calibri" panose="020F0502020204030204" pitchFamily="34" charset="0"/>
              <a:buAutoNum type="arabicPeriod"/>
            </a:pPr>
            <a:r>
              <a:rPr lang="en-US" altLang="zh-CN" sz="1800" dirty="0">
                <a:sym typeface="Arial" panose="020B0604020202020204" pitchFamily="34" charset="0"/>
              </a:rPr>
              <a:t>The program should display the message </a:t>
            </a:r>
            <a:r>
              <a:rPr lang="en-US" altLang="zh-CN" sz="1800" b="1" dirty="0">
                <a:solidFill>
                  <a:srgbClr val="00B050"/>
                </a:solidFill>
                <a:sym typeface="Arial" panose="020B0604020202020204" pitchFamily="34" charset="0"/>
              </a:rPr>
              <a:t>“Enter your age”</a:t>
            </a:r>
          </a:p>
          <a:p>
            <a:pPr marL="0" indent="225425">
              <a:spcBef>
                <a:spcPts val="1200"/>
              </a:spcBef>
              <a:buFont typeface="Calibri" panose="020F0502020204030204" pitchFamily="34" charset="0"/>
              <a:buAutoNum type="arabicPeriod"/>
            </a:pPr>
            <a:r>
              <a:rPr lang="en-US" altLang="zh-CN" sz="1800" dirty="0">
                <a:sym typeface="Arial" panose="020B0604020202020204" pitchFamily="34" charset="0"/>
              </a:rPr>
              <a:t>Once the user has entered the age.</a:t>
            </a:r>
          </a:p>
          <a:p>
            <a:pPr marL="0" indent="225425">
              <a:spcBef>
                <a:spcPts val="1200"/>
              </a:spcBef>
              <a:buFont typeface="Calibri" panose="020F0502020204030204" pitchFamily="34" charset="0"/>
              <a:buAutoNum type="arabicPeriod"/>
            </a:pPr>
            <a:r>
              <a:rPr lang="en-US" altLang="zh-CN" sz="1800" dirty="0">
                <a:sym typeface="Arial" panose="020B0604020202020204" pitchFamily="34" charset="0"/>
              </a:rPr>
              <a:t>The program should display  a welcome message as mentioned below,</a:t>
            </a:r>
          </a:p>
          <a:p>
            <a:pPr marL="0" indent="225425">
              <a:spcBef>
                <a:spcPts val="1200"/>
              </a:spcBef>
              <a:buNone/>
            </a:pPr>
            <a:r>
              <a:rPr lang="en-US" altLang="zh-CN" sz="1800" b="1" dirty="0">
                <a:solidFill>
                  <a:srgbClr val="00B050"/>
                </a:solidFill>
                <a:sym typeface="Arial" panose="020B0604020202020204" pitchFamily="34" charset="0"/>
              </a:rPr>
              <a:t>“Welcome to Mr./Ms.&lt;user name&gt;, Your age is &lt;user age&gt;”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83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511</TotalTime>
  <Words>609</Words>
  <Application>Microsoft Office PowerPoint</Application>
  <PresentationFormat>On-screen Show (4:3)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DengXian</vt:lpstr>
      <vt:lpstr>Arial</vt:lpstr>
      <vt:lpstr>Arial Black</vt:lpstr>
      <vt:lpstr>Calibri</vt:lpstr>
      <vt:lpstr>Calibri Light</vt:lpstr>
      <vt:lpstr>Gisha</vt:lpstr>
      <vt:lpstr>Trebuchet MS</vt:lpstr>
      <vt:lpstr>Verdana</vt:lpstr>
      <vt:lpstr>Vivaldi</vt:lpstr>
      <vt:lpstr>Wingdings 2</vt:lpstr>
      <vt:lpstr>Office Theme</vt:lpstr>
      <vt:lpstr>CORE JAVA 8</vt:lpstr>
      <vt:lpstr>About the Author</vt:lpstr>
      <vt:lpstr>Objective</vt:lpstr>
      <vt:lpstr>Why Scanner API?</vt:lpstr>
      <vt:lpstr>java.util.Scanner</vt:lpstr>
      <vt:lpstr>How Scanner is works?</vt:lpstr>
      <vt:lpstr>Scanner APIs</vt:lpstr>
      <vt:lpstr>How to work with Scanner Class?</vt:lpstr>
      <vt:lpstr>Example – Scanner class</vt:lpstr>
      <vt:lpstr>Example – Scanner class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Eyeopen</dc:creator>
  <cp:lastModifiedBy>Eyeopen</cp:lastModifiedBy>
  <cp:revision>23</cp:revision>
  <dcterms:created xsi:type="dcterms:W3CDTF">2017-10-28T05:09:06Z</dcterms:created>
  <dcterms:modified xsi:type="dcterms:W3CDTF">2018-02-20T15:33:53Z</dcterms:modified>
</cp:coreProperties>
</file>