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314" r:id="rId27"/>
    <p:sldId id="30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A4604236-D2A7-45B1-BAFC-F416A070CE85}"/>
    <pc:docChg chg="custSel delSld modSld modMainMaster">
      <pc:chgData name="Marikannan Rajendran" userId="ddd1a9cbcb789ac2" providerId="LiveId" clId="{A4604236-D2A7-45B1-BAFC-F416A070CE85}" dt="2021-09-28T03:07:36.728" v="46" actId="20577"/>
      <pc:docMkLst>
        <pc:docMk/>
      </pc:docMkLst>
      <pc:sldChg chg="del">
        <pc:chgData name="Marikannan Rajendran" userId="ddd1a9cbcb789ac2" providerId="LiveId" clId="{A4604236-D2A7-45B1-BAFC-F416A070CE85}" dt="2021-09-28T03:07:16.298" v="30" actId="2696"/>
        <pc:sldMkLst>
          <pc:docMk/>
          <pc:sldMk cId="3094705213" sldId="271"/>
        </pc:sldMkLst>
      </pc:sldChg>
      <pc:sldChg chg="modSp mod">
        <pc:chgData name="Marikannan Rajendran" userId="ddd1a9cbcb789ac2" providerId="LiveId" clId="{A4604236-D2A7-45B1-BAFC-F416A070CE85}" dt="2021-09-28T03:07:36.728" v="46" actId="20577"/>
        <pc:sldMkLst>
          <pc:docMk/>
          <pc:sldMk cId="9680698" sldId="307"/>
        </pc:sldMkLst>
        <pc:spChg chg="mod">
          <ac:chgData name="Marikannan Rajendran" userId="ddd1a9cbcb789ac2" providerId="LiveId" clId="{A4604236-D2A7-45B1-BAFC-F416A070CE85}" dt="2021-09-28T03:07:36.728" v="46" actId="20577"/>
          <ac:spMkLst>
            <pc:docMk/>
            <pc:sldMk cId="9680698" sldId="307"/>
            <ac:spMk id="3" creationId="{A5143FB2-84DC-471E-BF9F-CBB7A102485B}"/>
          </ac:spMkLst>
        </pc:spChg>
      </pc:sldChg>
      <pc:sldMasterChg chg="modSldLayout">
        <pc:chgData name="Marikannan Rajendran" userId="ddd1a9cbcb789ac2" providerId="LiveId" clId="{A4604236-D2A7-45B1-BAFC-F416A070CE85}" dt="2021-09-28T03:05:40.283" v="29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A4604236-D2A7-45B1-BAFC-F416A070CE85}" dt="2021-09-28T03:04:58.745" v="1" actId="207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A4604236-D2A7-45B1-BAFC-F416A070CE85}" dt="2021-09-28T03:04:58.745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picChg chg="del">
            <ac:chgData name="Marikannan Rajendran" userId="ddd1a9cbcb789ac2" providerId="LiveId" clId="{A4604236-D2A7-45B1-BAFC-F416A070CE85}" dt="2021-09-28T03:04:49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Sp mod">
          <pc:chgData name="Marikannan Rajendran" userId="ddd1a9cbcb789ac2" providerId="LiveId" clId="{A4604236-D2A7-45B1-BAFC-F416A070CE85}" dt="2021-09-28T03:05:06.511" v="3" actId="207"/>
          <pc:sldLayoutMkLst>
            <pc:docMk/>
            <pc:sldMasterMk cId="2244574538" sldId="2147483660"/>
            <pc:sldLayoutMk cId="1641131575" sldId="2147483662"/>
          </pc:sldLayoutMkLst>
          <pc:spChg chg="mod">
            <ac:chgData name="Marikannan Rajendran" userId="ddd1a9cbcb789ac2" providerId="LiveId" clId="{A4604236-D2A7-45B1-BAFC-F416A070CE85}" dt="2021-09-28T03:05:06.511" v="3" actId="207"/>
            <ac:spMkLst>
              <pc:docMk/>
              <pc:sldMasterMk cId="2244574538" sldId="2147483660"/>
              <pc:sldLayoutMk cId="1641131575" sldId="2147483662"/>
              <ac:spMk id="2" creationId="{00000000-0000-0000-0000-000000000000}"/>
            </ac:spMkLst>
          </pc:spChg>
          <pc:picChg chg="del">
            <ac:chgData name="Marikannan Rajendran" userId="ddd1a9cbcb789ac2" providerId="LiveId" clId="{A4604236-D2A7-45B1-BAFC-F416A070CE85}" dt="2021-09-28T03:05:02.124" v="2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delSp modSp mod">
          <pc:chgData name="Marikannan Rajendran" userId="ddd1a9cbcb789ac2" providerId="LiveId" clId="{A4604236-D2A7-45B1-BAFC-F416A070CE85}" dt="2021-09-28T03:05:40.283" v="29" actId="20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A4604236-D2A7-45B1-BAFC-F416A070CE85}" dt="2021-09-28T03:05:15.918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A4604236-D2A7-45B1-BAFC-F416A070CE85}" dt="2021-09-28T03:05:40.283" v="29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A4604236-D2A7-45B1-BAFC-F416A070CE85}" dt="2021-09-28T03:05:31.158" v="28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A4604236-D2A7-45B1-BAFC-F416A070CE85}" dt="2021-09-28T03:05:12.592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6592236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Java Thread – Part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377C-D58D-49BB-BCEF-958BCA8C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Illustration</a:t>
            </a:r>
          </a:p>
        </p:txBody>
      </p:sp>
      <p:sp>
        <p:nvSpPr>
          <p:cNvPr id="5" name="AutoShape 1028">
            <a:extLst>
              <a:ext uri="{FF2B5EF4-FFF2-40B4-BE49-F238E27FC236}">
                <a16:creationId xmlns:a16="http://schemas.microsoft.com/office/drawing/2014/main" id="{CB154692-69CD-4773-B943-9AE161F3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76400"/>
            <a:ext cx="5943600" cy="3581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cmpd="sng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 altLang="en-US"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81B3E7-D161-4143-A024-B84959AC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524000" cy="2743200"/>
          </a:xfrm>
          <a:prstGeom prst="rect">
            <a:avLst/>
          </a:prstGeom>
          <a:solidFill>
            <a:srgbClr val="92D050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rgbClr val="C00000"/>
                </a:solidFill>
              </a:rPr>
              <a:t>Process1 </a:t>
            </a: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3145C03-6BBE-4AAD-AFD4-CD6E53B9A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86000"/>
            <a:ext cx="1676400" cy="2743200"/>
          </a:xfrm>
          <a:prstGeom prst="rect">
            <a:avLst/>
          </a:prstGeom>
          <a:solidFill>
            <a:srgbClr val="FABF8E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rgbClr val="C00000"/>
                </a:solidFill>
              </a:rPr>
              <a:t>Word Process</a:t>
            </a: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  <a:p>
            <a:pPr algn="ctr"/>
            <a:endParaRPr lang="en-US" altLang="en-US">
              <a:solidFill>
                <a:srgbClr val="C00000"/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30E1638-B88B-4078-9B75-52FB602594B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286000"/>
            <a:ext cx="3657600" cy="2743200"/>
            <a:chOff x="0" y="0"/>
            <a:chExt cx="3657600" cy="274320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E051F83-ECF0-4107-9437-62DC886F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05000" cy="2743200"/>
            </a:xfrm>
            <a:prstGeom prst="rect">
              <a:avLst/>
            </a:prstGeom>
            <a:solidFill>
              <a:srgbClr val="E5B8B7"/>
            </a:solidFill>
            <a:ln w="25400" cap="flat" cmpd="sng">
              <a:solidFill>
                <a:srgbClr val="395E8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>
                  <a:solidFill>
                    <a:srgbClr val="C00000"/>
                  </a:solidFill>
                </a:rPr>
                <a:t>Process 2</a:t>
              </a: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07C6E9-C73C-45D6-B640-FAF449325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685800"/>
              <a:ext cx="1524000" cy="3048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 sz="1500"/>
                <a:t>Thread 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4CE9D1-B00D-4CEA-81B1-A1F594064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295400"/>
              <a:ext cx="1447800" cy="304800"/>
            </a:xfrm>
            <a:prstGeom prst="ellipse">
              <a:avLst/>
            </a:prstGeom>
            <a:solidFill>
              <a:srgbClr val="00B0F0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 sz="1500"/>
                <a:t>Thread 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A12484-1BE3-4E32-9958-BF2FAD01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1981200"/>
              <a:ext cx="1447800" cy="304800"/>
            </a:xfrm>
            <a:prstGeom prst="ellipse">
              <a:avLst/>
            </a:prstGeom>
            <a:solidFill>
              <a:srgbClr val="00B050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 sz="1500"/>
                <a:t>Thread 3</a:t>
              </a: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B05636B3-1CD2-4DEC-A619-4B8D70BC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990600"/>
              <a:ext cx="1524000" cy="304800"/>
            </a:xfrm>
            <a:prstGeom prst="ellipse">
              <a:avLst/>
            </a:prstGeom>
            <a:solidFill>
              <a:srgbClr val="E36C09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 sz="1400"/>
                <a:t>Auto Save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DB6EBB11-12FD-4F9F-9CBB-C6D5829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1752600"/>
              <a:ext cx="1524000" cy="304800"/>
            </a:xfrm>
            <a:prstGeom prst="ellipse">
              <a:avLst/>
            </a:prstGeom>
            <a:solidFill>
              <a:srgbClr val="92CCDC"/>
            </a:solidFill>
            <a:ln w="25400" cap="flat" cmpd="sng">
              <a:solidFill>
                <a:srgbClr val="395E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en-US" sz="1200"/>
                <a:t>Spell Check</a:t>
              </a:r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683AF5AD-861E-4DDC-8B9B-B08FD44E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87975"/>
            <a:ext cx="7543800" cy="7080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0" dirty="0">
                <a:solidFill>
                  <a:srgbClr val="974806"/>
                </a:solidFill>
              </a:rPr>
              <a:t>The CPU is running three processes. Process 2 in turn has three threads running inside it.</a:t>
            </a:r>
          </a:p>
        </p:txBody>
      </p:sp>
    </p:spTree>
    <p:extLst>
      <p:ext uri="{BB962C8B-B14F-4D97-AF65-F5344CB8AC3E}">
        <p14:creationId xmlns:p14="http://schemas.microsoft.com/office/powerpoint/2010/main" val="88051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0160-C091-4D83-AEFA-BA7525C4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9058-4173-480E-9C89-D201D560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To reduce response (execution) time of a process.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Support Parallel Operation of Functions.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Increase System Efficiency.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sym typeface="Arial" panose="020B0604020202020204" pitchFamily="34" charset="0"/>
              </a:rPr>
              <a:t>Requires less overheads compared to Multitasking.</a:t>
            </a:r>
            <a:endParaRPr lang="en-US" altLang="zh-CN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731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48B-4099-4F12-8E87-1B3A869B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Ram Solved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EAFF-9029-4EC0-95ED-A77F01C48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Ram implemented two threads for processing the </a:t>
            </a:r>
            <a:r>
              <a:rPr lang="en-US" altLang="zh-CN" sz="1800" b="1" dirty="0">
                <a:sym typeface="Arial" panose="020B0604020202020204" pitchFamily="34" charset="0"/>
              </a:rPr>
              <a:t>Validate user details</a:t>
            </a:r>
            <a:r>
              <a:rPr lang="en-US" altLang="zh-CN" sz="1800" dirty="0">
                <a:sym typeface="Arial" panose="020B0604020202020204" pitchFamily="34" charset="0"/>
              </a:rPr>
              <a:t> and </a:t>
            </a:r>
            <a:r>
              <a:rPr lang="en-US" altLang="zh-CN" sz="1800" b="1" dirty="0">
                <a:sym typeface="Arial" panose="020B0604020202020204" pitchFamily="34" charset="0"/>
              </a:rPr>
              <a:t>Validate user Citizenship.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ube 6">
            <a:extLst>
              <a:ext uri="{FF2B5EF4-FFF2-40B4-BE49-F238E27FC236}">
                <a16:creationId xmlns:a16="http://schemas.microsoft.com/office/drawing/2014/main" id="{ECFB9162-79E0-4913-98B2-A87A4FE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80" y="4038600"/>
            <a:ext cx="2667000" cy="1752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 dirty="0"/>
              <a:t>Validate User Details</a:t>
            </a:r>
          </a:p>
        </p:txBody>
      </p:sp>
      <p:sp>
        <p:nvSpPr>
          <p:cNvPr id="6" name="Cube 8">
            <a:extLst>
              <a:ext uri="{FF2B5EF4-FFF2-40B4-BE49-F238E27FC236}">
                <a16:creationId xmlns:a16="http://schemas.microsoft.com/office/drawing/2014/main" id="{C8B0C23C-26CE-489E-AF4E-D620BEC9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80" y="2743200"/>
            <a:ext cx="2667000" cy="1752600"/>
          </a:xfrm>
          <a:prstGeom prst="cube">
            <a:avLst>
              <a:gd name="adj" fmla="val 25000"/>
            </a:avLst>
          </a:prstGeom>
          <a:solidFill>
            <a:srgbClr val="C2D59B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 dirty="0"/>
              <a:t>Validate User Citizenship</a:t>
            </a:r>
          </a:p>
        </p:txBody>
      </p:sp>
      <p:sp>
        <p:nvSpPr>
          <p:cNvPr id="7" name="Right Brace 9">
            <a:extLst>
              <a:ext uri="{FF2B5EF4-FFF2-40B4-BE49-F238E27FC236}">
                <a16:creationId xmlns:a16="http://schemas.microsoft.com/office/drawing/2014/main" id="{99D6DE72-166B-48B1-BF6B-F4CCB89E57D3}"/>
              </a:ext>
            </a:extLst>
          </p:cNvPr>
          <p:cNvSpPr>
            <a:spLocks/>
          </p:cNvSpPr>
          <p:nvPr/>
        </p:nvSpPr>
        <p:spPr bwMode="auto">
          <a:xfrm flipH="1">
            <a:off x="812048" y="4495800"/>
            <a:ext cx="304800" cy="1295400"/>
          </a:xfrm>
          <a:prstGeom prst="rightBrace">
            <a:avLst>
              <a:gd name="adj1" fmla="val 7988"/>
              <a:gd name="adj2" fmla="val 50000"/>
            </a:avLst>
          </a:prstGeom>
          <a:noFill/>
          <a:ln w="38100" cap="flat" cmpd="sng">
            <a:solidFill>
              <a:srgbClr val="974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40B9CCEE-6095-405F-8FEE-04AD57B7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5" y="4724400"/>
            <a:ext cx="11414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</a:p>
          <a:p>
            <a:pPr algn="ctr"/>
            <a:r>
              <a:rPr lang="en-US" altLang="en-US" sz="100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</a:p>
        </p:txBody>
      </p:sp>
      <p:sp>
        <p:nvSpPr>
          <p:cNvPr id="9" name="Right Brace 13">
            <a:extLst>
              <a:ext uri="{FF2B5EF4-FFF2-40B4-BE49-F238E27FC236}">
                <a16:creationId xmlns:a16="http://schemas.microsoft.com/office/drawing/2014/main" id="{B856B585-25A8-4A5F-AF5F-18BB557AD76E}"/>
              </a:ext>
            </a:extLst>
          </p:cNvPr>
          <p:cNvSpPr>
            <a:spLocks/>
          </p:cNvSpPr>
          <p:nvPr/>
        </p:nvSpPr>
        <p:spPr bwMode="auto">
          <a:xfrm flipH="1">
            <a:off x="812048" y="3124200"/>
            <a:ext cx="304800" cy="1295400"/>
          </a:xfrm>
          <a:prstGeom prst="rightBrace">
            <a:avLst>
              <a:gd name="adj1" fmla="val 7988"/>
              <a:gd name="adj2" fmla="val 50000"/>
            </a:avLst>
          </a:prstGeom>
          <a:noFill/>
          <a:ln w="38100" cap="flat" cmpd="sng">
            <a:solidFill>
              <a:srgbClr val="974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C6EA4F02-6707-4378-A925-4D8C09DE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5" y="3241675"/>
            <a:ext cx="11414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en-US" altLang="en-US" sz="100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</a:p>
        </p:txBody>
      </p:sp>
      <p:sp>
        <p:nvSpPr>
          <p:cNvPr id="11" name="Right Arrow 15">
            <a:extLst>
              <a:ext uri="{FF2B5EF4-FFF2-40B4-BE49-F238E27FC236}">
                <a16:creationId xmlns:a16="http://schemas.microsoft.com/office/drawing/2014/main" id="{87BD38C1-0414-4F6B-8834-5137F95E8D6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906680" y="5105400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1DD5DD-BE5A-40EC-9C46-36944B8C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080" y="2362200"/>
            <a:ext cx="1905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1">
                <a:solidFill>
                  <a:srgbClr val="97480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Single Threaded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59C078AF-5BA3-4729-87A4-40E131B1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363" y="3124200"/>
            <a:ext cx="3521123" cy="1828800"/>
          </a:xfrm>
          <a:prstGeom prst="roundRect">
            <a:avLst>
              <a:gd name="adj" fmla="val 5473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altLang="en-US" dirty="0">
                <a:solidFill>
                  <a:srgbClr val="000000"/>
                </a:solidFill>
              </a:rPr>
              <a:t>The thread  takes  7 seconds for completing the registration process.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Let look how Ram implemented it.</a:t>
            </a:r>
          </a:p>
        </p:txBody>
      </p:sp>
    </p:spTree>
    <p:extLst>
      <p:ext uri="{BB962C8B-B14F-4D97-AF65-F5344CB8AC3E}">
        <p14:creationId xmlns:p14="http://schemas.microsoft.com/office/powerpoint/2010/main" val="41994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4.44444E-6 L 6.66667E-6 -0.366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  <p:bldP spid="13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6C63-6C41-47A6-A249-98FC6523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Ram Solved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426B-9D4A-4F29-B214-A4A4B2B6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ym typeface="Arial" panose="020B0604020202020204" pitchFamily="34" charset="0"/>
              </a:rPr>
              <a:t>Ram implemented two threads one thread for each method </a:t>
            </a:r>
            <a:r>
              <a:rPr lang="en-US" altLang="zh-CN" sz="1800" b="1" dirty="0">
                <a:sym typeface="Arial" panose="020B0604020202020204" pitchFamily="34" charset="0"/>
              </a:rPr>
              <a:t>Validate user details</a:t>
            </a:r>
            <a:r>
              <a:rPr lang="en-US" altLang="zh-CN" sz="1800" dirty="0">
                <a:sym typeface="Arial" panose="020B0604020202020204" pitchFamily="34" charset="0"/>
              </a:rPr>
              <a:t> and </a:t>
            </a:r>
            <a:r>
              <a:rPr lang="en-US" altLang="zh-CN" sz="1800" b="1" dirty="0">
                <a:sym typeface="Arial" panose="020B0604020202020204" pitchFamily="34" charset="0"/>
              </a:rPr>
              <a:t>Validate user Citizenship.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ube 6">
            <a:extLst>
              <a:ext uri="{FF2B5EF4-FFF2-40B4-BE49-F238E27FC236}">
                <a16:creationId xmlns:a16="http://schemas.microsoft.com/office/drawing/2014/main" id="{6969E9D3-5C49-4A3A-A1A5-C2597B6F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31" y="3265224"/>
            <a:ext cx="2667000" cy="1752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 dirty="0"/>
              <a:t>Validate User Details</a:t>
            </a:r>
          </a:p>
        </p:txBody>
      </p:sp>
      <p:sp>
        <p:nvSpPr>
          <p:cNvPr id="5" name="Cube 8">
            <a:extLst>
              <a:ext uri="{FF2B5EF4-FFF2-40B4-BE49-F238E27FC236}">
                <a16:creationId xmlns:a16="http://schemas.microsoft.com/office/drawing/2014/main" id="{8CB5558E-4C27-497D-9C56-6936D6705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120" y="2731824"/>
            <a:ext cx="2592171" cy="2362200"/>
          </a:xfrm>
          <a:prstGeom prst="cube">
            <a:avLst>
              <a:gd name="adj" fmla="val 25000"/>
            </a:avLst>
          </a:prstGeom>
          <a:solidFill>
            <a:srgbClr val="C2D59B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 dirty="0"/>
              <a:t>Validate User Citizenship</a:t>
            </a:r>
          </a:p>
        </p:txBody>
      </p:sp>
      <p:sp>
        <p:nvSpPr>
          <p:cNvPr id="6" name="Right Brace 9">
            <a:extLst>
              <a:ext uri="{FF2B5EF4-FFF2-40B4-BE49-F238E27FC236}">
                <a16:creationId xmlns:a16="http://schemas.microsoft.com/office/drawing/2014/main" id="{2B5C8F2F-75DA-41A7-951B-D4057DB60891}"/>
              </a:ext>
            </a:extLst>
          </p:cNvPr>
          <p:cNvSpPr>
            <a:spLocks/>
          </p:cNvSpPr>
          <p:nvPr/>
        </p:nvSpPr>
        <p:spPr bwMode="auto">
          <a:xfrm flipH="1">
            <a:off x="1046331" y="3722424"/>
            <a:ext cx="304800" cy="1295400"/>
          </a:xfrm>
          <a:prstGeom prst="rightBrace">
            <a:avLst>
              <a:gd name="adj1" fmla="val 7988"/>
              <a:gd name="adj2" fmla="val 50000"/>
            </a:avLst>
          </a:prstGeom>
          <a:noFill/>
          <a:ln w="38100" cap="flat" cmpd="sng">
            <a:solidFill>
              <a:srgbClr val="974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977950AF-6137-4DBC-B0C3-0A4479C0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5" y="4103755"/>
            <a:ext cx="94455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 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</a:p>
        </p:txBody>
      </p:sp>
      <p:sp>
        <p:nvSpPr>
          <p:cNvPr id="8" name="Right Brace 13">
            <a:extLst>
              <a:ext uri="{FF2B5EF4-FFF2-40B4-BE49-F238E27FC236}">
                <a16:creationId xmlns:a16="http://schemas.microsoft.com/office/drawing/2014/main" id="{858BD0B6-DE3F-47B0-89FF-61FC801C2A32}"/>
              </a:ext>
            </a:extLst>
          </p:cNvPr>
          <p:cNvSpPr>
            <a:spLocks/>
          </p:cNvSpPr>
          <p:nvPr/>
        </p:nvSpPr>
        <p:spPr bwMode="auto">
          <a:xfrm>
            <a:off x="8122688" y="2731824"/>
            <a:ext cx="280235" cy="1752600"/>
          </a:xfrm>
          <a:prstGeom prst="rightBrace">
            <a:avLst>
              <a:gd name="adj1" fmla="val 7986"/>
              <a:gd name="adj2" fmla="val 50000"/>
            </a:avLst>
          </a:prstGeom>
          <a:noFill/>
          <a:ln w="38100" cap="flat" cmpd="sng">
            <a:solidFill>
              <a:srgbClr val="9748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1944E935-6B7E-4830-BF89-3EF9DC2E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816" y="3332651"/>
            <a:ext cx="87118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/>
            <a:r>
              <a:rPr lang="en-US" altLang="en-US" sz="10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Seconds</a:t>
            </a:r>
          </a:p>
        </p:txBody>
      </p:sp>
      <p:sp>
        <p:nvSpPr>
          <p:cNvPr id="10" name="Right Arrow 15">
            <a:extLst>
              <a:ext uri="{FF2B5EF4-FFF2-40B4-BE49-F238E27FC236}">
                <a16:creationId xmlns:a16="http://schemas.microsoft.com/office/drawing/2014/main" id="{098FC979-9E2A-44A9-922E-0A53E84CB2A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018131" y="4484424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Right Arrow 18">
            <a:extLst>
              <a:ext uri="{FF2B5EF4-FFF2-40B4-BE49-F238E27FC236}">
                <a16:creationId xmlns:a16="http://schemas.microsoft.com/office/drawing/2014/main" id="{BA2989DE-2D11-4CC5-AD9A-B796EC1F3B5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740320" y="4941624"/>
            <a:ext cx="560469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74806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303F331-AC02-4475-91CE-7EBC7F4B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98424"/>
            <a:ext cx="1905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600" i="1">
                <a:solidFill>
                  <a:srgbClr val="97480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Multi Threaded</a:t>
            </a:r>
          </a:p>
        </p:txBody>
      </p:sp>
      <p:sp>
        <p:nvSpPr>
          <p:cNvPr id="13" name="Rounded Rectangle 21">
            <a:extLst>
              <a:ext uri="{FF2B5EF4-FFF2-40B4-BE49-F238E27FC236}">
                <a16:creationId xmlns:a16="http://schemas.microsoft.com/office/drawing/2014/main" id="{CE302B89-129B-43B4-8290-9DFFC9522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70525"/>
            <a:ext cx="6878472" cy="1006475"/>
          </a:xfrm>
          <a:prstGeom prst="roundRect">
            <a:avLst>
              <a:gd name="adj" fmla="val 11243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2000" dirty="0">
                <a:solidFill>
                  <a:srgbClr val="000000"/>
                </a:solidFill>
              </a:rPr>
              <a:t>The process will be completed in 4 seconds. </a:t>
            </a:r>
          </a:p>
          <a:p>
            <a:pPr algn="ctr"/>
            <a:r>
              <a:rPr lang="en-US" altLang="en-US" sz="2000" dirty="0">
                <a:solidFill>
                  <a:srgbClr val="000000"/>
                </a:solidFill>
              </a:rPr>
              <a:t>Since both the threads works in parallel.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7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556E-6 L -3.33333E-6 -0.19999 " pathEditMode="relative" rAng="0" ptsTypes="AA">
                                      <p:cBhvr>
                                        <p:cTn id="6" dur="2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3166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nimBg="1" autoUpdateAnimBg="0"/>
      <p:bldP spid="1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an Application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ADD4-D164-4C92-B2E6-29E22E6B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en-US" sz="20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When we execute an application,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JVM creates a thread (T1) object which invokes the main() method  and starts the application.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thread executes the statements of the program one by one (or) starts other threads.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en-US" altLang="en-US" sz="18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After executing all the statements, the method returns and the thread dies.</a:t>
            </a:r>
            <a:endParaRPr lang="en-US" altLang="en-US" sz="18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3FA1FA-C1E6-4AEA-B8DB-54F5AC7F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11114"/>
            <a:ext cx="7315200" cy="9239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803275" indent="-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en-US" b="0">
                <a:solidFill>
                  <a:srgbClr val="000000"/>
                </a:solidFill>
              </a:rPr>
              <a:t>The thread </a:t>
            </a:r>
            <a:r>
              <a:rPr lang="en-US" altLang="en-US">
                <a:solidFill>
                  <a:srgbClr val="000000"/>
                </a:solidFill>
              </a:rPr>
              <a:t>T1 </a:t>
            </a:r>
            <a:r>
              <a:rPr lang="en-US" altLang="en-US" b="0">
                <a:solidFill>
                  <a:srgbClr val="000000"/>
                </a:solidFill>
              </a:rPr>
              <a:t>which is responsible for starting the application by invoking the main method is called “</a:t>
            </a:r>
            <a:r>
              <a:rPr lang="en-US" altLang="en-US" i="1">
                <a:solidFill>
                  <a:srgbClr val="000000"/>
                </a:solidFill>
              </a:rPr>
              <a:t>Application Thread</a:t>
            </a:r>
            <a:r>
              <a:rPr lang="en-US" altLang="en-US" b="0">
                <a:solidFill>
                  <a:srgbClr val="000000"/>
                </a:solidFill>
              </a:rPr>
              <a:t>”.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469A-0338-4C9A-B884-0D53D7FE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Ways of Implementing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95AE-519D-4589-AD62-6B0D4AED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Method 1</a:t>
            </a:r>
            <a:r>
              <a:rPr lang="en-US" altLang="zh-CN" sz="1800" dirty="0">
                <a:sym typeface="Arial" panose="020B0604020202020204" pitchFamily="34" charset="0"/>
              </a:rPr>
              <a:t> : Extend </a:t>
            </a:r>
            <a:r>
              <a:rPr lang="en-US" altLang="zh-CN" sz="1800" b="1" i="1" dirty="0">
                <a:sym typeface="Arial" panose="020B0604020202020204" pitchFamily="34" charset="0"/>
              </a:rPr>
              <a:t>Thread </a:t>
            </a:r>
            <a:r>
              <a:rPr lang="en-US" altLang="zh-CN" sz="1800" dirty="0">
                <a:sym typeface="Arial" panose="020B0604020202020204" pitchFamily="34" charset="0"/>
              </a:rPr>
              <a:t>Class 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1800" b="1" dirty="0">
                <a:sym typeface="Arial" panose="020B0604020202020204" pitchFamily="34" charset="0"/>
              </a:rPr>
              <a:t>Method 2 </a:t>
            </a:r>
            <a:r>
              <a:rPr lang="en-US" altLang="zh-CN" sz="1800" dirty="0">
                <a:sym typeface="Arial" panose="020B0604020202020204" pitchFamily="34" charset="0"/>
              </a:rPr>
              <a:t>: Implement </a:t>
            </a:r>
            <a:r>
              <a:rPr lang="en-US" altLang="zh-CN" sz="1800" b="1" i="1" dirty="0">
                <a:sym typeface="Arial" panose="020B0604020202020204" pitchFamily="34" charset="0"/>
              </a:rPr>
              <a:t>Runnable </a:t>
            </a:r>
            <a:r>
              <a:rPr lang="en-US" altLang="zh-CN" sz="1800" dirty="0">
                <a:sym typeface="Arial" panose="020B0604020202020204" pitchFamily="34" charset="0"/>
              </a:rPr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80021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8CD7-6E14-4B7A-A03F-33503C27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Thread in Java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9A110E8-50C2-4937-9331-A4D4B172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3999"/>
            <a:ext cx="3124200" cy="2747749"/>
          </a:xfrm>
          <a:prstGeom prst="cloudCallout">
            <a:avLst>
              <a:gd name="adj1" fmla="val 75347"/>
              <a:gd name="adj2" fmla="val 37028"/>
            </a:avLst>
          </a:prstGeom>
          <a:solidFill>
            <a:srgbClr val="333300"/>
          </a:solidFill>
          <a:ln w="76200">
            <a:pattFill prst="sphere">
              <a:fgClr>
                <a:schemeClr val="folHlink"/>
              </a:fgClr>
              <a:bgClr>
                <a:srgbClr val="FFFFFF"/>
              </a:bgClr>
            </a:pattFill>
            <a:round/>
            <a:headEnd type="none" w="sm" len="sm"/>
            <a:tailEnd type="none" w="lg" len="med"/>
          </a:ln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chemeClr val="bg1"/>
                </a:solidFill>
              </a:rPr>
              <a:t>How To Use Threads in Java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C3590AC-7FBA-4A64-A76C-9A5EEC87F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0"/>
            <a:ext cx="7175310" cy="1143000"/>
          </a:xfrm>
          <a:prstGeom prst="flowChartPunchedTape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b="0" dirty="0" err="1">
                <a:solidFill>
                  <a:schemeClr val="bg1"/>
                </a:solidFill>
              </a:rPr>
              <a:t>java.lang.Thread</a:t>
            </a:r>
            <a:r>
              <a:rPr lang="en-US" altLang="en-US" b="0" dirty="0">
                <a:solidFill>
                  <a:schemeClr val="bg1"/>
                </a:solidFill>
              </a:rPr>
              <a:t> class is used to construct and access individuals thread in a multi threaded application. 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BA4C9B6C-5DE2-4A48-A940-B7962E56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910" y="2592388"/>
            <a:ext cx="3124200" cy="2438400"/>
          </a:xfrm>
          <a:prstGeom prst="star5">
            <a:avLst/>
          </a:prstGeom>
          <a:solidFill>
            <a:srgbClr val="003300"/>
          </a:solidFill>
          <a:ln w="38100">
            <a:noFill/>
            <a:miter lim="800000"/>
            <a:headEnd type="none" w="sm" len="sm"/>
            <a:tailEnd type="none" w="lg" len="med"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3300"/>
            </a:extrusionClr>
          </a:sp3d>
        </p:spPr>
        <p:txBody>
          <a:bodyPr wrap="none" anchor="ctr">
            <a:flatTx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Using Thread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615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80"/>
                            </p:stCondLst>
                            <p:childTnLst>
                              <p:par>
                                <p:cTn id="25" presetID="30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8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8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 autoUpdateAnimBg="0"/>
      <p:bldP spid="6" grpId="0" animBg="1"/>
      <p:bldP spid="6" grpId="1" animBg="1"/>
      <p:bldP spid="6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BFE7-045A-4F44-A15B-AEF0F867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Thread in Java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1DD059B-FBF0-4B1E-AB8C-46D032E0E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1933432"/>
            <a:ext cx="8610600" cy="3886200"/>
          </a:xfrm>
          <a:prstGeom prst="verticalScroll">
            <a:avLst>
              <a:gd name="adj" fmla="val 8637"/>
            </a:avLst>
          </a:prstGeom>
          <a:solidFill>
            <a:schemeClr val="tx1"/>
          </a:solidFill>
          <a:ln w="38100">
            <a:solidFill>
              <a:schemeClr val="hlink"/>
            </a:solidFill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endParaRPr lang="en-US" altLang="en-US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public class Thread extends Object   implements Runnable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Thread();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Thread(String name);   // Thread 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Thread(Runnable r);    // Thread </a:t>
            </a:r>
            <a:r>
              <a:rPr lang="en-US" alt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</a:rPr>
              <a:t>r.run</a:t>
            </a:r>
            <a:r>
              <a:rPr lang="en-US" altLang="en-US" sz="2000" dirty="0">
                <a:solidFill>
                  <a:schemeClr val="bg1"/>
                </a:solidFill>
              </a:rPr>
              <a:t>()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Thread(Runnable r, String name);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void run();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   public void start();	// begin thread execution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 }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8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4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88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32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40"/>
                            </p:stCondLst>
                            <p:childTnLst>
                              <p:par>
                                <p:cTn id="5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F6AA-CC9B-479B-9675-66AE01BC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class methods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4ECE8EA-9213-42E2-BBAB-88DB19B9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44187"/>
              </p:ext>
            </p:extLst>
          </p:nvPr>
        </p:nvGraphicFramePr>
        <p:xfrm>
          <a:off x="671015" y="1943669"/>
          <a:ext cx="7801970" cy="3581400"/>
        </p:xfrm>
        <a:graphic>
          <a:graphicData uri="http://schemas.openxmlformats.org/drawingml/2006/table">
            <a:tbl>
              <a:tblPr/>
              <a:tblGrid>
                <a:gridCol w="1967753">
                  <a:extLst>
                    <a:ext uri="{9D8B030D-6E8A-4147-A177-3AD203B41FA5}">
                      <a16:colId xmlns:a16="http://schemas.microsoft.com/office/drawing/2014/main" val="2125415136"/>
                    </a:ext>
                  </a:extLst>
                </a:gridCol>
                <a:gridCol w="5834217">
                  <a:extLst>
                    <a:ext uri="{9D8B030D-6E8A-4147-A177-3AD203B41FA5}">
                      <a16:colId xmlns:a16="http://schemas.microsoft.com/office/drawing/2014/main" val="1520958015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77394"/>
                  </a:ext>
                </a:extLst>
              </a:tr>
              <a:tr h="10731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run()</a:t>
                      </a: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173038" indent="-173038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173038" marR="0" lvl="1" indent="-173038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The thread logic should be implemented in this method. </a:t>
                      </a:r>
                    </a:p>
                    <a:p>
                      <a:pPr marL="173038" marR="0" lvl="1" indent="-173038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This method should be overridden in all the Thread class.</a:t>
                      </a:r>
                      <a:endParaRPr kumimoji="0" lang="en-US" altLang="zh-CN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613998"/>
                  </a:ext>
                </a:extLst>
              </a:tr>
              <a:tr h="5016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1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start()</a:t>
                      </a:r>
                      <a:endParaRPr kumimoji="0" lang="en-US" altLang="zh-CN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173038" indent="-173038"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173038" marR="0" lvl="1" indent="-173038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Creates a new thread and invokes run method of the thread.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93902"/>
                  </a:ext>
                </a:extLst>
              </a:tr>
              <a:tr h="5016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getName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thread's name.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98292"/>
                  </a:ext>
                </a:extLst>
              </a:tr>
              <a:tr h="5016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getPriority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Returns the thread's 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47831"/>
                  </a:ext>
                </a:extLst>
              </a:tr>
              <a:tr h="5016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boolean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isAlive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Tests if the thread is alive.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63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99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6C4-6261-4522-8323-2FFD033F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B49BAC9-8590-4811-A7E9-E162B3976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00040"/>
              </p:ext>
            </p:extLst>
          </p:nvPr>
        </p:nvGraphicFramePr>
        <p:xfrm>
          <a:off x="436728" y="1621808"/>
          <a:ext cx="7588156" cy="3848101"/>
        </p:xfrm>
        <a:graphic>
          <a:graphicData uri="http://schemas.openxmlformats.org/drawingml/2006/table">
            <a:tbl>
              <a:tblPr/>
              <a:tblGrid>
                <a:gridCol w="2755554">
                  <a:extLst>
                    <a:ext uri="{9D8B030D-6E8A-4147-A177-3AD203B41FA5}">
                      <a16:colId xmlns:a16="http://schemas.microsoft.com/office/drawing/2014/main" val="981386371"/>
                    </a:ext>
                  </a:extLst>
                </a:gridCol>
                <a:gridCol w="4832602">
                  <a:extLst>
                    <a:ext uri="{9D8B030D-6E8A-4147-A177-3AD203B41FA5}">
                      <a16:colId xmlns:a16="http://schemas.microsoft.com/office/drawing/2014/main" val="325352623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55024"/>
                  </a:ext>
                </a:extLst>
              </a:tr>
              <a:tr h="4333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Thread </a:t>
                      </a: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currentThread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Return a reference to the currently executing thread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56743"/>
                  </a:ext>
                </a:extLst>
              </a:tr>
              <a:tr h="4349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setName</a:t>
                      </a: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(String name)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Sets a name for the thread to be equal to the argument name.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01206"/>
                  </a:ext>
                </a:extLst>
              </a:tr>
              <a:tr h="433388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setPriority (int newPriority)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Changes the priority of the 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781913"/>
                  </a:ext>
                </a:extLst>
              </a:tr>
              <a:tr h="777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static void sleep(long millis)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Causes the currently executing thread to sleep (temporarily cease execution) for the specified number of milliseconds.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756433"/>
                  </a:ext>
                </a:extLst>
              </a:tr>
              <a:tr h="77787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1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yield()</a:t>
                      </a:r>
                      <a:endParaRPr kumimoji="0" lang="en-US" altLang="zh-CN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1" indent="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Causes the currently executing thread object to temporarily pause and allow other threads of same priority to execute</a:t>
                      </a:r>
                      <a:endParaRPr kumimoji="0" lang="en-US" altLang="zh-CN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sym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0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2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4584-A597-4194-8C2A-DE7591FE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Thread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1E20F36-4C5E-4EBF-9484-F8669DD8C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05416"/>
            <a:ext cx="22860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/>
              <a:t>New Thread created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E3A105B7-A384-40F8-B2A5-1089D44A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460008"/>
            <a:ext cx="17526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/>
              <a:t>Suspended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B9A1C782-5BED-40E1-B685-26D16E8CE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724400"/>
            <a:ext cx="16764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/>
              <a:t>Running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3BEB333-A659-4195-A159-EC1B35E2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16764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 dirty="0"/>
              <a:t>Sleeping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815853F-347D-416C-B1F8-CC0B5BF7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1676400" cy="6096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b="0"/>
              <a:t>Terminated</a:t>
            </a:r>
          </a:p>
        </p:txBody>
      </p:sp>
      <p:grpSp>
        <p:nvGrpSpPr>
          <p:cNvPr id="41" name="Group 8">
            <a:extLst>
              <a:ext uri="{FF2B5EF4-FFF2-40B4-BE49-F238E27FC236}">
                <a16:creationId xmlns:a16="http://schemas.microsoft.com/office/drawing/2014/main" id="{A0C1E18A-3F3F-4B6D-B5B1-706F65FBAD94}"/>
              </a:ext>
            </a:extLst>
          </p:cNvPr>
          <p:cNvGrpSpPr>
            <a:grpSpLocks/>
          </p:cNvGrpSpPr>
          <p:nvPr/>
        </p:nvGrpSpPr>
        <p:grpSpPr bwMode="auto">
          <a:xfrm>
            <a:off x="4120488" y="3124200"/>
            <a:ext cx="468814" cy="1600200"/>
            <a:chOff x="912" y="1536"/>
            <a:chExt cx="192" cy="288"/>
          </a:xfrm>
        </p:grpSpPr>
        <p:sp>
          <p:nvSpPr>
            <p:cNvPr id="42" name="AutoShape 9">
              <a:extLst>
                <a:ext uri="{FF2B5EF4-FFF2-40B4-BE49-F238E27FC236}">
                  <a16:creationId xmlns:a16="http://schemas.microsoft.com/office/drawing/2014/main" id="{84EA1137-D1D1-41E2-B909-F36193A5CB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8A95D008-A597-4CCE-ABC9-59EC8A68C0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CB1D7D14-F842-46AA-86C0-462FF9CE134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058768" y="3124200"/>
            <a:ext cx="441790" cy="1627496"/>
            <a:chOff x="912" y="1536"/>
            <a:chExt cx="192" cy="288"/>
          </a:xfrm>
        </p:grpSpPr>
        <p:sp>
          <p:nvSpPr>
            <p:cNvPr id="45" name="AutoShape 12">
              <a:extLst>
                <a:ext uri="{FF2B5EF4-FFF2-40B4-BE49-F238E27FC236}">
                  <a16:creationId xmlns:a16="http://schemas.microsoft.com/office/drawing/2014/main" id="{B771CD3F-1D19-4826-9FE7-198F868F6E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7FE06F9F-5325-4F23-B881-2D498502B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8CFEC728-3D4A-4747-9EDA-F9EACF434F2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6092019" y="4331460"/>
            <a:ext cx="388961" cy="1447800"/>
            <a:chOff x="912" y="1536"/>
            <a:chExt cx="192" cy="288"/>
          </a:xfrm>
        </p:grpSpPr>
        <p:sp>
          <p:nvSpPr>
            <p:cNvPr id="48" name="AutoShape 15">
              <a:extLst>
                <a:ext uri="{FF2B5EF4-FFF2-40B4-BE49-F238E27FC236}">
                  <a16:creationId xmlns:a16="http://schemas.microsoft.com/office/drawing/2014/main" id="{ADE1599A-154A-4BB1-A76E-1BF66EAEEC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DC18FBD9-7FA8-430B-95D6-7C8C3A967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17">
            <a:extLst>
              <a:ext uri="{FF2B5EF4-FFF2-40B4-BE49-F238E27FC236}">
                <a16:creationId xmlns:a16="http://schemas.microsoft.com/office/drawing/2014/main" id="{52A0ACDA-4792-4E2B-8EF9-5AD35212819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15420" y="4056228"/>
            <a:ext cx="388960" cy="1752600"/>
            <a:chOff x="912" y="1536"/>
            <a:chExt cx="192" cy="288"/>
          </a:xfrm>
        </p:grpSpPr>
        <p:sp>
          <p:nvSpPr>
            <p:cNvPr id="51" name="AutoShape 18">
              <a:extLst>
                <a:ext uri="{FF2B5EF4-FFF2-40B4-BE49-F238E27FC236}">
                  <a16:creationId xmlns:a16="http://schemas.microsoft.com/office/drawing/2014/main" id="{795CA820-2B24-4A35-97DF-C866B20DD3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Line 19">
              <a:extLst>
                <a:ext uri="{FF2B5EF4-FFF2-40B4-BE49-F238E27FC236}">
                  <a16:creationId xmlns:a16="http://schemas.microsoft.com/office/drawing/2014/main" id="{D65EDB1F-A350-4D9C-8D02-893728F2F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id="{03248738-99F0-4A20-8D6F-5A5160071700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2808916" y="4395467"/>
            <a:ext cx="401967" cy="1752600"/>
            <a:chOff x="912" y="1536"/>
            <a:chExt cx="192" cy="288"/>
          </a:xfrm>
        </p:grpSpPr>
        <p:sp>
          <p:nvSpPr>
            <p:cNvPr id="54" name="AutoShape 21">
              <a:extLst>
                <a:ext uri="{FF2B5EF4-FFF2-40B4-BE49-F238E27FC236}">
                  <a16:creationId xmlns:a16="http://schemas.microsoft.com/office/drawing/2014/main" id="{8099A62C-61BF-440A-BB7A-034BF9A4B4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FBF69E5C-5A2B-4A8A-A296-A5838C65E1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Rectangle 23">
            <a:extLst>
              <a:ext uri="{FF2B5EF4-FFF2-40B4-BE49-F238E27FC236}">
                <a16:creationId xmlns:a16="http://schemas.microsoft.com/office/drawing/2014/main" id="{EDD6E9E5-008D-44A1-933F-36D989C8A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794" y="4771032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 dirty="0"/>
              <a:t>sleep()</a:t>
            </a: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AD30CDAA-19BB-4A1D-8E6E-C6F2D8640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56496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 dirty="0"/>
              <a:t>timeout</a:t>
            </a:r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3433F253-3787-4F26-AE9E-C2BF2FE5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163" y="3386138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/>
              <a:t>notify()</a:t>
            </a:r>
          </a:p>
        </p:txBody>
      </p:sp>
      <p:sp>
        <p:nvSpPr>
          <p:cNvPr id="59" name="Rectangle 26">
            <a:extLst>
              <a:ext uri="{FF2B5EF4-FFF2-40B4-BE49-F238E27FC236}">
                <a16:creationId xmlns:a16="http://schemas.microsoft.com/office/drawing/2014/main" id="{B6597CF1-1E36-4A0E-B8CF-7937295B4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368" y="3684896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/>
              <a:t>wait()</a:t>
            </a: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10E52466-49B0-4301-BCA5-49B946D6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848" y="4874528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 dirty="0"/>
              <a:t>stop()</a:t>
            </a:r>
          </a:p>
        </p:txBody>
      </p:sp>
      <p:sp>
        <p:nvSpPr>
          <p:cNvPr id="61" name="Rectangle 28">
            <a:extLst>
              <a:ext uri="{FF2B5EF4-FFF2-40B4-BE49-F238E27FC236}">
                <a16:creationId xmlns:a16="http://schemas.microsoft.com/office/drawing/2014/main" id="{175AC378-E3C9-4FAB-BD5C-AFABFA93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40" y="5146344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 dirty="0"/>
              <a:t>return</a:t>
            </a:r>
          </a:p>
        </p:txBody>
      </p:sp>
      <p:grpSp>
        <p:nvGrpSpPr>
          <p:cNvPr id="62" name="Group 29">
            <a:extLst>
              <a:ext uri="{FF2B5EF4-FFF2-40B4-BE49-F238E27FC236}">
                <a16:creationId xmlns:a16="http://schemas.microsoft.com/office/drawing/2014/main" id="{CAD4FFD9-BD0C-461D-9C63-EFACC8DABFEF}"/>
              </a:ext>
            </a:extLst>
          </p:cNvPr>
          <p:cNvGrpSpPr>
            <a:grpSpLocks/>
          </p:cNvGrpSpPr>
          <p:nvPr/>
        </p:nvGrpSpPr>
        <p:grpSpPr bwMode="auto">
          <a:xfrm rot="-2974808">
            <a:off x="2883694" y="2756694"/>
            <a:ext cx="593725" cy="2408237"/>
            <a:chOff x="912" y="1536"/>
            <a:chExt cx="192" cy="288"/>
          </a:xfrm>
        </p:grpSpPr>
        <p:sp>
          <p:nvSpPr>
            <p:cNvPr id="63" name="AutoShape 30">
              <a:extLst>
                <a:ext uri="{FF2B5EF4-FFF2-40B4-BE49-F238E27FC236}">
                  <a16:creationId xmlns:a16="http://schemas.microsoft.com/office/drawing/2014/main" id="{ABDAC872-8BAE-4D9D-8128-A9B28F0340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4" y="158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>
                <a:alpha val="39999"/>
              </a:schemeClr>
            </a:solidFill>
            <a:ln w="9525">
              <a:miter lim="800000"/>
              <a:headEnd/>
              <a:tailEnd/>
            </a:ln>
            <a:scene3d>
              <a:camera prst="legacyPerspectiveFront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252446CF-DC84-427B-BDFD-0153E508A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3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" name="Rectangle 32">
            <a:extLst>
              <a:ext uri="{FF2B5EF4-FFF2-40B4-BE49-F238E27FC236}">
                <a16:creationId xmlns:a16="http://schemas.microsoft.com/office/drawing/2014/main" id="{75741B01-1453-469C-A302-6E701CBD1C1E}"/>
              </a:ext>
            </a:extLst>
          </p:cNvPr>
          <p:cNvSpPr>
            <a:spLocks noChangeArrowheads="1"/>
          </p:cNvSpPr>
          <p:nvPr/>
        </p:nvSpPr>
        <p:spPr bwMode="auto">
          <a:xfrm rot="2518245">
            <a:off x="2133600" y="3276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/>
              <a:t>start()</a:t>
            </a:r>
          </a:p>
        </p:txBody>
      </p:sp>
      <p:sp>
        <p:nvSpPr>
          <p:cNvPr id="66" name="Rectangle 33">
            <a:extLst>
              <a:ext uri="{FF2B5EF4-FFF2-40B4-BE49-F238E27FC236}">
                <a16:creationId xmlns:a16="http://schemas.microsoft.com/office/drawing/2014/main" id="{EF723B0D-12E7-4AD5-BEC5-012622E53834}"/>
              </a:ext>
            </a:extLst>
          </p:cNvPr>
          <p:cNvSpPr>
            <a:spLocks noChangeArrowheads="1"/>
          </p:cNvSpPr>
          <p:nvPr/>
        </p:nvSpPr>
        <p:spPr bwMode="auto">
          <a:xfrm rot="2096898">
            <a:off x="3124200" y="41148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/>
              <a:t>run()</a:t>
            </a:r>
          </a:p>
        </p:txBody>
      </p:sp>
      <p:sp>
        <p:nvSpPr>
          <p:cNvPr id="67" name="Text Box 34">
            <a:extLst>
              <a:ext uri="{FF2B5EF4-FFF2-40B4-BE49-F238E27FC236}">
                <a16:creationId xmlns:a16="http://schemas.microsoft.com/office/drawing/2014/main" id="{483A3E64-4148-46CE-AE59-584AC44460C6}"/>
              </a:ext>
            </a:extLst>
          </p:cNvPr>
          <p:cNvSpPr txBox="1">
            <a:spLocks noChangeArrowheads="1"/>
          </p:cNvSpPr>
          <p:nvPr/>
        </p:nvSpPr>
        <p:spPr bwMode="auto">
          <a:xfrm rot="18763267">
            <a:off x="2864644" y="3612356"/>
            <a:ext cx="4587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/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29109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7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3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4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0" grpId="1" animBg="1"/>
      <p:bldP spid="60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623-935A-413D-8142-AA3C612F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thread states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9C9A57-32D4-470F-BAF2-A29B11C50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338388"/>
            <a:ext cx="8229600" cy="4138612"/>
          </a:xfrm>
        </p:spPr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E995515-F243-4436-B96D-99CEA7134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2605088"/>
            <a:ext cx="1371600" cy="609600"/>
          </a:xfrm>
          <a:prstGeom prst="roundRect">
            <a:avLst>
              <a:gd name="adj" fmla="val 46616"/>
            </a:avLst>
          </a:prstGeom>
          <a:gradFill rotWithShape="1">
            <a:gsLst>
              <a:gs pos="0">
                <a:schemeClr val="bg2">
                  <a:alpha val="80000"/>
                </a:scheme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/>
              <a:t>runnable</a:t>
            </a: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85B8C72C-78AB-4AEE-AD3C-1F634EEC9688}"/>
              </a:ext>
            </a:extLst>
          </p:cNvPr>
          <p:cNvCxnSpPr>
            <a:cxnSpLocks noChangeShapeType="1"/>
            <a:stCxn id="8" idx="3"/>
            <a:endCxn id="5" idx="1"/>
          </p:cNvCxnSpPr>
          <p:nvPr/>
        </p:nvCxnSpPr>
        <p:spPr bwMode="auto">
          <a:xfrm>
            <a:off x="2640013" y="2900363"/>
            <a:ext cx="1085850" cy="9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CDA9803F-D860-49B1-8B71-2D4C6A30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70275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scheduler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0737EAB6-0612-495D-8816-1F94AFB5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595563"/>
            <a:ext cx="1371600" cy="609600"/>
          </a:xfrm>
          <a:prstGeom prst="roundRect">
            <a:avLst>
              <a:gd name="adj" fmla="val 46616"/>
            </a:avLst>
          </a:prstGeom>
          <a:gradFill rotWithShape="1">
            <a:gsLst>
              <a:gs pos="0">
                <a:schemeClr val="bg2">
                  <a:alpha val="80000"/>
                </a:scheme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/>
              <a:t>new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AC5AC46-A0D7-45B7-B4C3-2C7DA61D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5729288"/>
            <a:ext cx="1371600" cy="609600"/>
          </a:xfrm>
          <a:prstGeom prst="roundRect">
            <a:avLst>
              <a:gd name="adj" fmla="val 46616"/>
            </a:avLst>
          </a:prstGeom>
          <a:gradFill rotWithShape="1">
            <a:gsLst>
              <a:gs pos="0">
                <a:schemeClr val="bg2">
                  <a:alpha val="80000"/>
                </a:scheme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/>
              <a:t>dead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36F88F30-3A90-41A9-AC2D-3190748A2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4281488"/>
            <a:ext cx="1371600" cy="609600"/>
          </a:xfrm>
          <a:prstGeom prst="roundRect">
            <a:avLst>
              <a:gd name="adj" fmla="val 46616"/>
            </a:avLst>
          </a:prstGeom>
          <a:gradFill rotWithShape="1">
            <a:gsLst>
              <a:gs pos="0">
                <a:schemeClr val="bg2">
                  <a:alpha val="80000"/>
                </a:scheme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/>
              <a:t>running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DC773763-1EBE-4F18-B4C3-3B12AF3D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281488"/>
            <a:ext cx="1371600" cy="609600"/>
          </a:xfrm>
          <a:prstGeom prst="roundRect">
            <a:avLst>
              <a:gd name="adj" fmla="val 46616"/>
            </a:avLst>
          </a:prstGeom>
          <a:gradFill rotWithShape="1">
            <a:gsLst>
              <a:gs pos="0">
                <a:schemeClr val="bg2">
                  <a:alpha val="80000"/>
                </a:schemeClr>
              </a:gs>
              <a:gs pos="100000">
                <a:srgbClr val="FFFFFF">
                  <a:alpha val="80000"/>
                </a:srgbClr>
              </a:gs>
            </a:gsLst>
            <a:lin ang="5400000" scaled="1"/>
          </a:gradFill>
          <a:ln w="19050" algn="ctr">
            <a:noFill/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en-US"/>
              <a:t>blocked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1E1E9A22-BBBD-41EE-9B50-566ED3EC4F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1663" y="3224213"/>
            <a:ext cx="0" cy="1047750"/>
          </a:xfrm>
          <a:prstGeom prst="straightConnector1">
            <a:avLst/>
          </a:prstGeom>
          <a:noFill/>
          <a:ln w="38100">
            <a:solidFill>
              <a:srgbClr val="D447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Line 11">
            <a:extLst>
              <a:ext uri="{FF2B5EF4-FFF2-40B4-BE49-F238E27FC236}">
                <a16:creationId xmlns:a16="http://schemas.microsoft.com/office/drawing/2014/main" id="{AC560617-D282-495F-903B-1A4A9E289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7463" y="4586288"/>
            <a:ext cx="1309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C2EB9497-7657-4AE4-B3A3-FDA1B683D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89108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BEE48705-C30C-4099-BF36-E670FEB3B488}"/>
              </a:ext>
            </a:extLst>
          </p:cNvPr>
          <p:cNvSpPr>
            <a:spLocks/>
          </p:cNvSpPr>
          <p:nvPr/>
        </p:nvSpPr>
        <p:spPr bwMode="auto">
          <a:xfrm>
            <a:off x="4716463" y="3214688"/>
            <a:ext cx="76200" cy="1066800"/>
          </a:xfrm>
          <a:custGeom>
            <a:avLst/>
            <a:gdLst>
              <a:gd name="T0" fmla="*/ 0 w 48"/>
              <a:gd name="T1" fmla="*/ 2147483647 h 672"/>
              <a:gd name="T2" fmla="*/ 2147483647 w 48"/>
              <a:gd name="T3" fmla="*/ 2147483647 h 672"/>
              <a:gd name="T4" fmla="*/ 0 w 48"/>
              <a:gd name="T5" fmla="*/ 0 h 672"/>
              <a:gd name="T6" fmla="*/ 0 60000 65536"/>
              <a:gd name="T7" fmla="*/ 0 60000 65536"/>
              <a:gd name="T8" fmla="*/ 0 60000 65536"/>
              <a:gd name="T9" fmla="*/ 0 w 48"/>
              <a:gd name="T10" fmla="*/ 0 h 672"/>
              <a:gd name="T11" fmla="*/ 48 w 4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672">
                <a:moveTo>
                  <a:pt x="0" y="672"/>
                </a:moveTo>
                <a:cubicBezTo>
                  <a:pt x="24" y="560"/>
                  <a:pt x="48" y="448"/>
                  <a:pt x="48" y="336"/>
                </a:cubicBezTo>
                <a:cubicBezTo>
                  <a:pt x="48" y="224"/>
                  <a:pt x="24" y="11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A77159F-AE52-4661-84B3-F14D6D605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3" y="290036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4A96C245-67C5-4BC1-AE30-5DE8FC378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2401888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new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4F58DF48-E8C1-47E2-9E14-55592B26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2395538"/>
            <a:ext cx="733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start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AF7805F7-2C52-49DC-A74A-75C61716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999038"/>
            <a:ext cx="1398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terminate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318EBA8F-9A72-4277-954C-CAE98DBD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4689475"/>
            <a:ext cx="13096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IO, sleep,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wait, join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4864520D-8B02-44E0-A22F-9510864CB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3535363"/>
            <a:ext cx="1338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yield,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time slice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9C4CFBD6-9DD6-4A44-9E6D-AFD2B11DD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49525"/>
            <a:ext cx="22320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notify, notifyAll,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IO complete, sleep expired,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8600"/>
                </a:solidFill>
              </a:rPr>
              <a:t>join complete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53D558-2CA1-4629-BEF8-29980984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850"/>
            <a:ext cx="9144000" cy="585788"/>
          </a:xfrm>
          <a:prstGeom prst="rect">
            <a:avLst/>
          </a:prstGeom>
          <a:solidFill>
            <a:srgbClr val="009999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009999"/>
            </a:extrusionClr>
            <a:contourClr>
              <a:srgbClr val="009999"/>
            </a:contourClr>
          </a:sp3d>
        </p:spPr>
        <p:txBody>
          <a:bodyPr lIns="92075" tIns="46038" rIns="92075" bIns="46038" anchor="ctr">
            <a:flatTx/>
          </a:bodyPr>
          <a:lstStyle>
            <a:lvl1pPr marL="571500" indent="-5715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35000"/>
              </a:spcBef>
              <a:spcAft>
                <a:spcPct val="15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en-US" sz="2400" b="0">
                <a:solidFill>
                  <a:schemeClr val="bg1"/>
                </a:solidFill>
              </a:rPr>
              <a:t>State Diagram</a:t>
            </a:r>
          </a:p>
        </p:txBody>
      </p:sp>
      <p:cxnSp>
        <p:nvCxnSpPr>
          <p:cNvPr id="24" name="AutoShape 23">
            <a:extLst>
              <a:ext uri="{FF2B5EF4-FFF2-40B4-BE49-F238E27FC236}">
                <a16:creationId xmlns:a16="http://schemas.microsoft.com/office/drawing/2014/main" id="{D4ADC787-9890-423E-929A-05E998FD2F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3232150"/>
            <a:ext cx="0" cy="1047750"/>
          </a:xfrm>
          <a:prstGeom prst="straightConnector1">
            <a:avLst/>
          </a:prstGeom>
          <a:noFill/>
          <a:ln w="38100">
            <a:solidFill>
              <a:srgbClr val="D447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A73869FD-DDA2-48F7-BACC-7ADEC6D4CACD}"/>
              </a:ext>
            </a:extLst>
          </p:cNvPr>
          <p:cNvSpPr>
            <a:spLocks/>
          </p:cNvSpPr>
          <p:nvPr/>
        </p:nvSpPr>
        <p:spPr bwMode="auto">
          <a:xfrm>
            <a:off x="5029200" y="3065463"/>
            <a:ext cx="1752600" cy="1219200"/>
          </a:xfrm>
          <a:custGeom>
            <a:avLst/>
            <a:gdLst>
              <a:gd name="T0" fmla="*/ 2147483647 w 1104"/>
              <a:gd name="T1" fmla="*/ 2147483647 h 768"/>
              <a:gd name="T2" fmla="*/ 2147483647 w 1104"/>
              <a:gd name="T3" fmla="*/ 2147483647 h 768"/>
              <a:gd name="T4" fmla="*/ 0 w 1104"/>
              <a:gd name="T5" fmla="*/ 0 h 768"/>
              <a:gd name="T6" fmla="*/ 0 60000 65536"/>
              <a:gd name="T7" fmla="*/ 0 60000 65536"/>
              <a:gd name="T8" fmla="*/ 0 60000 65536"/>
              <a:gd name="T9" fmla="*/ 0 w 1104"/>
              <a:gd name="T10" fmla="*/ 0 h 768"/>
              <a:gd name="T11" fmla="*/ 1104 w 1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768">
                <a:moveTo>
                  <a:pt x="1104" y="768"/>
                </a:moveTo>
                <a:cubicBezTo>
                  <a:pt x="1004" y="640"/>
                  <a:pt x="904" y="512"/>
                  <a:pt x="720" y="384"/>
                </a:cubicBezTo>
                <a:cubicBezTo>
                  <a:pt x="536" y="256"/>
                  <a:pt x="268" y="12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DF7F7167-CEC6-447B-AD7D-C55327F5AD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3246438"/>
            <a:ext cx="0" cy="1047750"/>
          </a:xfrm>
          <a:prstGeom prst="straightConnector1">
            <a:avLst/>
          </a:prstGeom>
          <a:noFill/>
          <a:ln w="38100">
            <a:solidFill>
              <a:srgbClr val="D447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1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animClr clrSpc="rgb" dir="cw">
                                      <p:cBhvr>
                                        <p:cTn id="58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CC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3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7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7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8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9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/>
      <p:bldP spid="7" grpId="1"/>
      <p:bldP spid="8" grpId="0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3B62-12E3-4660-B7E8-91FFB140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– How to develop a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29B7-0A5B-43D0-85DE-73B52D03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this demo we will learn how to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a Thread by extending the Thread class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Override the run method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Create a thread object and start the thread using the start method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How the following methods operates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getName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setPriority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en-US" altLang="en-US" sz="17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getPriority</a:t>
            </a: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Calibri" panose="020F0502020204030204" pitchFamily="34" charset="0"/>
              <a:buAutoNum type="alphaLcPeriod"/>
            </a:pPr>
            <a:r>
              <a:rPr lang="en-US" altLang="en-US" sz="17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sleep()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Components to be developed,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18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ThreadEX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– The Thread class should loop and print values 0…4.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en-US" sz="1800" dirty="0" err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ThreadExMain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– The main class to execute the Threads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447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D08A-C424-4CE3-B4C0-89FFCFE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Thread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1658F6-BEF9-4A7D-9E65-3211F7AC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8" y="1826528"/>
            <a:ext cx="83962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9E272A2-0D7E-4DC8-B067-2E96E913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568" y="2436128"/>
            <a:ext cx="4510088" cy="32072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0" dirty="0">
                <a:solidFill>
                  <a:srgbClr val="000000"/>
                </a:solidFill>
              </a:rPr>
              <a:t>Sets the name of the Thread using </a:t>
            </a:r>
            <a:r>
              <a:rPr lang="en-US" altLang="en-US" sz="1500" dirty="0" err="1">
                <a:solidFill>
                  <a:srgbClr val="000000"/>
                </a:solidFill>
              </a:rPr>
              <a:t>setName</a:t>
            </a:r>
            <a:r>
              <a:rPr lang="en-US" altLang="en-US" sz="1500" b="0" dirty="0">
                <a:solidFill>
                  <a:srgbClr val="000000"/>
                </a:solidFill>
              </a:rPr>
              <a:t> method()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95E1B0F-9911-4124-9803-ADDE4D22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968" y="1750328"/>
            <a:ext cx="3595688" cy="55403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0">
                <a:solidFill>
                  <a:srgbClr val="000000"/>
                </a:solidFill>
              </a:rPr>
              <a:t>Class </a:t>
            </a:r>
            <a:r>
              <a:rPr lang="en-US" altLang="en-US" sz="1500">
                <a:solidFill>
                  <a:srgbClr val="000000"/>
                </a:solidFill>
              </a:rPr>
              <a:t>ThreadEx</a:t>
            </a:r>
            <a:r>
              <a:rPr lang="en-US" altLang="en-US" sz="1500" b="0">
                <a:solidFill>
                  <a:srgbClr val="000000"/>
                </a:solidFill>
              </a:rPr>
              <a:t> extends Thread class and becomes a Thread class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DCBC8749-6E9E-42B3-A97E-4CE6A8A8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568" y="3050755"/>
            <a:ext cx="1233488" cy="78483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0" dirty="0">
                <a:solidFill>
                  <a:srgbClr val="000000"/>
                </a:solidFill>
              </a:rPr>
              <a:t>Overrides the </a:t>
            </a:r>
            <a:r>
              <a:rPr lang="en-US" altLang="en-US" sz="1500" dirty="0">
                <a:solidFill>
                  <a:srgbClr val="000000"/>
                </a:solidFill>
              </a:rPr>
              <a:t>run() </a:t>
            </a:r>
            <a:r>
              <a:rPr lang="en-US" altLang="en-US" sz="1500" b="0" dirty="0">
                <a:solidFill>
                  <a:srgbClr val="000000"/>
                </a:solidFill>
              </a:rPr>
              <a:t>method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07DE059-8940-4060-9356-6D9AC508A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568" y="3045728"/>
            <a:ext cx="2986088" cy="784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0" dirty="0">
                <a:solidFill>
                  <a:srgbClr val="000000"/>
                </a:solidFill>
              </a:rPr>
              <a:t>Prints the name of the current Thread using the </a:t>
            </a:r>
            <a:r>
              <a:rPr lang="en-US" altLang="en-US" sz="1500" dirty="0" err="1">
                <a:solidFill>
                  <a:srgbClr val="000000"/>
                </a:solidFill>
              </a:rPr>
              <a:t>getName</a:t>
            </a:r>
            <a:r>
              <a:rPr lang="en-US" altLang="en-US" sz="1500" dirty="0">
                <a:solidFill>
                  <a:srgbClr val="000000"/>
                </a:solidFill>
              </a:rPr>
              <a:t>()</a:t>
            </a:r>
            <a:r>
              <a:rPr lang="en-US" altLang="en-US" sz="1500" b="0" dirty="0">
                <a:solidFill>
                  <a:srgbClr val="000000"/>
                </a:solidFill>
              </a:rPr>
              <a:t> method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DFDE995-7EF8-4190-92CA-0726577E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368" y="4508432"/>
            <a:ext cx="3443288" cy="101600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500" b="0" dirty="0">
                <a:solidFill>
                  <a:srgbClr val="000000"/>
                </a:solidFill>
              </a:rPr>
              <a:t>Makes the Thread </a:t>
            </a:r>
            <a:r>
              <a:rPr lang="en-US" altLang="en-US" sz="1500" dirty="0">
                <a:solidFill>
                  <a:srgbClr val="000000"/>
                </a:solidFill>
              </a:rPr>
              <a:t>sleep</a:t>
            </a:r>
            <a:r>
              <a:rPr lang="en-US" altLang="en-US" sz="1500" b="0" dirty="0">
                <a:solidFill>
                  <a:srgbClr val="000000"/>
                </a:solidFill>
              </a:rPr>
              <a:t> for 300 milliseconds. Invoking the sleep may cause an </a:t>
            </a:r>
            <a:r>
              <a:rPr lang="en-US" altLang="en-US" sz="1500" dirty="0" err="1">
                <a:solidFill>
                  <a:srgbClr val="000000"/>
                </a:solidFill>
              </a:rPr>
              <a:t>InterruptedException</a:t>
            </a:r>
            <a:r>
              <a:rPr lang="en-US" altLang="en-US" sz="1500" b="0" dirty="0">
                <a:solidFill>
                  <a:srgbClr val="000000"/>
                </a:solidFill>
              </a:rPr>
              <a:t> to be thrown which should be handlers.</a:t>
            </a:r>
          </a:p>
        </p:txBody>
      </p:sp>
    </p:spTree>
    <p:extLst>
      <p:ext uri="{BB962C8B-B14F-4D97-AF65-F5344CB8AC3E}">
        <p14:creationId xmlns:p14="http://schemas.microsoft.com/office/powerpoint/2010/main" val="237577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3">
            <a:extLst>
              <a:ext uri="{FF2B5EF4-FFF2-40B4-BE49-F238E27FC236}">
                <a16:creationId xmlns:a16="http://schemas.microsoft.com/office/drawing/2014/main" id="{78D72188-86AC-477A-A33A-B5203862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6569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39FF99-D92C-441D-BC14-C839B912E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76400"/>
            <a:ext cx="2743200" cy="52387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Gets the priority and name of the main thread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0C56A-E664-4D0D-AC53-12006CB7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20629"/>
            <a:ext cx="2743200" cy="523220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Sets the priority and name of the main thread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D1705-7031-4C58-A59B-6F3134268A1A}"/>
              </a:ext>
            </a:extLst>
          </p:cNvPr>
          <p:cNvCxnSpPr>
            <a:cxnSpLocks noChangeShapeType="1"/>
            <a:stCxn id="23" idx="1"/>
            <a:endCxn id="25" idx="1"/>
          </p:cNvCxnSpPr>
          <p:nvPr/>
        </p:nvCxnSpPr>
        <p:spPr bwMode="auto">
          <a:xfrm flipH="1" flipV="1">
            <a:off x="2743200" y="2590800"/>
            <a:ext cx="3352800" cy="91439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A1FB419-E89B-4A49-A996-5A67F9BFA8F9}"/>
              </a:ext>
            </a:extLst>
          </p:cNvPr>
          <p:cNvSpPr>
            <a:spLocks/>
          </p:cNvSpPr>
          <p:nvPr/>
        </p:nvSpPr>
        <p:spPr bwMode="auto">
          <a:xfrm>
            <a:off x="2590800" y="2438400"/>
            <a:ext cx="152400" cy="30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F2558-C656-4F8E-9977-E7EE31496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00400"/>
            <a:ext cx="2743200" cy="52387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Creates two new Thread objects with name “</a:t>
            </a:r>
            <a:r>
              <a:rPr lang="en-US" altLang="en-US" sz="1400" dirty="0">
                <a:solidFill>
                  <a:srgbClr val="974806"/>
                </a:solidFill>
              </a:rPr>
              <a:t>first </a:t>
            </a:r>
            <a:r>
              <a:rPr lang="en-US" altLang="en-US" sz="1400" b="0" dirty="0">
                <a:solidFill>
                  <a:srgbClr val="000000"/>
                </a:solidFill>
              </a:rPr>
              <a:t>“and “</a:t>
            </a:r>
            <a:r>
              <a:rPr lang="en-US" altLang="en-US" sz="1400" dirty="0">
                <a:solidFill>
                  <a:srgbClr val="974806"/>
                </a:solidFill>
              </a:rPr>
              <a:t>second”</a:t>
            </a:r>
          </a:p>
        </p:txBody>
      </p:sp>
      <p:sp>
        <p:nvSpPr>
          <p:cNvPr id="27" name="Straight Arrow Connector 26">
            <a:extLst>
              <a:ext uri="{FF2B5EF4-FFF2-40B4-BE49-F238E27FC236}">
                <a16:creationId xmlns:a16="http://schemas.microsoft.com/office/drawing/2014/main" id="{65810705-5E29-4997-92CF-4E2BFE728F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276600"/>
            <a:ext cx="1752600" cy="18573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B33A90-4FE6-476F-AA27-DDD27C8E5996}"/>
              </a:ext>
            </a:extLst>
          </p:cNvPr>
          <p:cNvSpPr>
            <a:spLocks/>
          </p:cNvSpPr>
          <p:nvPr/>
        </p:nvSpPr>
        <p:spPr bwMode="auto">
          <a:xfrm>
            <a:off x="3962400" y="3124200"/>
            <a:ext cx="152400" cy="30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7E99DD-E98B-42A7-98D3-0E7BBC86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03344"/>
            <a:ext cx="2743200" cy="738188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Starts the Thread by invoking  the </a:t>
            </a:r>
            <a:r>
              <a:rPr lang="en-US" altLang="en-US" sz="1400" dirty="0">
                <a:solidFill>
                  <a:srgbClr val="000000"/>
                </a:solidFill>
              </a:rPr>
              <a:t>start () </a:t>
            </a:r>
            <a:r>
              <a:rPr lang="en-US" altLang="en-US" sz="1400" b="0" dirty="0">
                <a:solidFill>
                  <a:srgbClr val="000000"/>
                </a:solidFill>
              </a:rPr>
              <a:t>which will invoke the </a:t>
            </a:r>
            <a:r>
              <a:rPr lang="en-US" altLang="en-US" sz="1400" dirty="0">
                <a:solidFill>
                  <a:srgbClr val="000000"/>
                </a:solidFill>
              </a:rPr>
              <a:t>run() </a:t>
            </a:r>
            <a:r>
              <a:rPr lang="en-US" altLang="en-US" sz="1400" b="0" dirty="0">
                <a:solidFill>
                  <a:srgbClr val="000000"/>
                </a:solidFill>
              </a:rPr>
              <a:t>method of the Thread class</a:t>
            </a:r>
          </a:p>
        </p:txBody>
      </p:sp>
      <p:sp>
        <p:nvSpPr>
          <p:cNvPr id="30" name="Straight Arrow Connector 29">
            <a:extLst>
              <a:ext uri="{FF2B5EF4-FFF2-40B4-BE49-F238E27FC236}">
                <a16:creationId xmlns:a16="http://schemas.microsoft.com/office/drawing/2014/main" id="{330A9BE9-6D80-4954-855C-A4FE8CE5706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057400" y="4343400"/>
            <a:ext cx="3733800" cy="1588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462D67B-1950-41E5-B982-62D2576A58B8}"/>
              </a:ext>
            </a:extLst>
          </p:cNvPr>
          <p:cNvSpPr>
            <a:spLocks/>
          </p:cNvSpPr>
          <p:nvPr/>
        </p:nvSpPr>
        <p:spPr bwMode="auto">
          <a:xfrm>
            <a:off x="1905000" y="4191000"/>
            <a:ext cx="152400" cy="304800"/>
          </a:xfrm>
          <a:prstGeom prst="rightBrace">
            <a:avLst>
              <a:gd name="adj1" fmla="val 8000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26FBCC-50AD-4C2B-8226-70F05E12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/>
          <a:lstStyle/>
          <a:p>
            <a:r>
              <a:rPr lang="en-US" dirty="0"/>
              <a:t>Solution - Thread</a:t>
            </a:r>
          </a:p>
        </p:txBody>
      </p:sp>
    </p:spTree>
    <p:extLst>
      <p:ext uri="{BB962C8B-B14F-4D97-AF65-F5344CB8AC3E}">
        <p14:creationId xmlns:p14="http://schemas.microsoft.com/office/powerpoint/2010/main" val="25996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CDE2-54E1-4CFF-85F8-AE897D98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Thread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6DE0DC-3E5B-4143-B696-E1DF1F0B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64" y="1600200"/>
            <a:ext cx="8610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6538" indent="-23653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Execute the main class – </a:t>
            </a:r>
            <a:r>
              <a:rPr lang="en-US" altLang="en-US" i="1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ThreadExMain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The output will be something as shown below – Output may vary for each execution since Thread execution is based on the underlying operating system.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7E5709-9A0F-4A0A-9503-04B7D073E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3" y="2957513"/>
            <a:ext cx="2895600" cy="2986087"/>
          </a:xfrm>
          <a:prstGeom prst="rect">
            <a:avLst/>
          </a:prstGeom>
          <a:noFill/>
          <a:ln w="34925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5850974-FA5A-4448-89A3-30690F50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64" y="2957513"/>
            <a:ext cx="2895600" cy="2970213"/>
          </a:xfrm>
          <a:prstGeom prst="rect">
            <a:avLst/>
          </a:prstGeom>
          <a:noFill/>
          <a:ln w="38100" cmpd="sng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triped Right Arrow 7">
            <a:extLst>
              <a:ext uri="{FF2B5EF4-FFF2-40B4-BE49-F238E27FC236}">
                <a16:creationId xmlns:a16="http://schemas.microsoft.com/office/drawing/2014/main" id="{8CA7FD15-CF0F-4285-BB6E-264D189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564" y="3162300"/>
            <a:ext cx="1524000" cy="533400"/>
          </a:xfrm>
          <a:custGeom>
            <a:avLst/>
            <a:gdLst>
              <a:gd name="G0" fmla="+- 17821 0 0"/>
              <a:gd name="G1" fmla="+- 5400 0 0"/>
              <a:gd name="G2" fmla="+- 21600 0 5400"/>
              <a:gd name="G3" fmla="+- 10800 0 5400"/>
              <a:gd name="G4" fmla="+- 21600 0 17821"/>
              <a:gd name="G5" fmla="*/ G4 G3 10800"/>
              <a:gd name="G6" fmla="+- 21600 0 G5"/>
              <a:gd name="T0" fmla="*/ 17821 w 21600"/>
              <a:gd name="T1" fmla="*/ 0 h 21600"/>
              <a:gd name="T2" fmla="*/ 0 w 21600"/>
              <a:gd name="T3" fmla="*/ 10800 h 21600"/>
              <a:gd name="T4" fmla="*/ 1782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821" y="0"/>
                </a:moveTo>
                <a:lnTo>
                  <a:pt x="17821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7821" y="16200"/>
                </a:lnTo>
                <a:lnTo>
                  <a:pt x="1782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00000"/>
          </a:solidFill>
          <a:ln w="25400" cap="flat" cmpd="sng">
            <a:solidFill>
              <a:srgbClr val="395E8A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F8C8941-2E2D-473F-980C-F143297F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564" y="4058443"/>
            <a:ext cx="1524000" cy="78422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500" b="0">
                <a:solidFill>
                  <a:srgbClr val="000000"/>
                </a:solidFill>
              </a:rPr>
              <a:t>Different output  displayed during different run</a:t>
            </a: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53D56873-2385-4E86-B5C8-82BC41A4F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344" y="5029200"/>
            <a:ext cx="914400" cy="45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FD513FF6-EF37-485B-A9FA-B34E87E9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696" y="5060950"/>
            <a:ext cx="914400" cy="457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2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Reflect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62" y="2039815"/>
            <a:ext cx="1360339" cy="14921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553" y="2039815"/>
            <a:ext cx="1395047" cy="14921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262" y="1720840"/>
            <a:ext cx="8229600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800"/>
              </a:spcBef>
            </a:pPr>
            <a:r>
              <a:rPr lang="en-US" sz="2000" b="1" dirty="0"/>
              <a:t>Trainees to reflect the following topics before proceeding.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What is Multithreading?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How can we implement threading in Java API?</a:t>
            </a:r>
          </a:p>
          <a:p>
            <a:pPr marL="225425" indent="-22542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Explain about Thread Lifecyle methods in Java API?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144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Thread-I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Multithreading?</a:t>
            </a:r>
          </a:p>
          <a:p>
            <a:r>
              <a:rPr lang="en-US" sz="2400" dirty="0"/>
              <a:t>Life cycle of a Thread</a:t>
            </a:r>
          </a:p>
          <a:p>
            <a:r>
              <a:rPr lang="en-US" sz="2400" dirty="0"/>
              <a:t>Creating Thread</a:t>
            </a:r>
          </a:p>
          <a:p>
            <a:r>
              <a:rPr lang="en-US" sz="2400" dirty="0"/>
              <a:t>Thread Scheduler</a:t>
            </a:r>
          </a:p>
          <a:p>
            <a:r>
              <a:rPr lang="en-US" sz="2400" dirty="0"/>
              <a:t>Thread Interruption techniques</a:t>
            </a:r>
          </a:p>
          <a:p>
            <a:r>
              <a:rPr lang="en-US" sz="2400" dirty="0"/>
              <a:t>Thread Priority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F99E-4C3A-42F3-B1E6-40CDABC1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CC56-7986-4CC1-84BF-BF0DA686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Before we learnt about threads lets first understand the difference between a thread and a process.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207EBB-4DFB-4D25-994C-244973FF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24" y="2423118"/>
            <a:ext cx="7697973" cy="1169551"/>
          </a:xfrm>
          <a:prstGeom prst="rect">
            <a:avLst/>
          </a:prstGeom>
          <a:solidFill>
            <a:srgbClr val="B7CC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1600" b="1" i="1" dirty="0">
                <a:solidFill>
                  <a:srgbClr val="000000"/>
                </a:solidFill>
              </a:rPr>
              <a:t>Process</a:t>
            </a:r>
            <a:r>
              <a:rPr lang="en-US" altLang="en-US" sz="1600" b="0" dirty="0">
                <a:solidFill>
                  <a:srgbClr val="000000"/>
                </a:solidFill>
              </a:rPr>
              <a:t> are executables which run in separate memory space.</a:t>
            </a:r>
          </a:p>
          <a:p>
            <a:pPr>
              <a:spcBef>
                <a:spcPts val="1200"/>
              </a:spcBef>
            </a:pPr>
            <a:r>
              <a:rPr lang="en-US" altLang="en-US" sz="1600" b="1" i="1" dirty="0">
                <a:solidFill>
                  <a:srgbClr val="000000"/>
                </a:solidFill>
              </a:rPr>
              <a:t>Threads</a:t>
            </a:r>
            <a:r>
              <a:rPr lang="en-US" altLang="en-US" sz="1600" b="0" dirty="0">
                <a:solidFill>
                  <a:srgbClr val="000000"/>
                </a:solidFill>
              </a:rPr>
              <a:t> are small process which run in shared memory space within a process.</a:t>
            </a:r>
          </a:p>
          <a:p>
            <a:pPr>
              <a:spcBef>
                <a:spcPts val="1200"/>
              </a:spcBef>
            </a:pPr>
            <a:r>
              <a:rPr lang="en-US" altLang="en-US" sz="1600" b="1" i="1" dirty="0">
                <a:solidFill>
                  <a:srgbClr val="000000"/>
                </a:solidFill>
              </a:rPr>
              <a:t>So in a nutshell Process is a container for Threads, all thread runs inside the process.</a:t>
            </a:r>
            <a:r>
              <a:rPr lang="en-US" altLang="en-US" dirty="0">
                <a:solidFill>
                  <a:srgbClr val="000000"/>
                </a:solidFill>
              </a:rPr>
              <a:t>	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F2DAD-EF5D-4B11-BF48-202D78B3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753292"/>
            <a:ext cx="1733521" cy="1605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E5C91-DEE8-4354-84D9-10169BDE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22" y="4872304"/>
            <a:ext cx="6070775" cy="36933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b="1" dirty="0"/>
              <a:t>Still confused lets look at a example to understand it 	better.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0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9" grpId="0" build="allAtOnce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3D15-B749-4EB2-A8C8-915CFC47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879-00D6-4F02-AC7D-25EEBA9D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Lets consider Eclipse IDE application to understand it better, what happens when you start an eclipse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E41BA-03A3-4F42-BCE6-DB06A8B4D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2317897"/>
            <a:ext cx="3417703" cy="3604438"/>
          </a:xfrm>
          <a:prstGeom prst="rect">
            <a:avLst/>
          </a:prstGeom>
        </p:spPr>
      </p:pic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0D4D073F-C132-4C1D-8E2D-C27F6A4C7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93" y="3313452"/>
            <a:ext cx="517807" cy="195292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Line Callout 1 8">
            <a:extLst>
              <a:ext uri="{FF2B5EF4-FFF2-40B4-BE49-F238E27FC236}">
                <a16:creationId xmlns:a16="http://schemas.microsoft.com/office/drawing/2014/main" id="{95A98689-C39E-465A-9AC2-3A9471EBD3DB}"/>
              </a:ext>
            </a:extLst>
          </p:cNvPr>
          <p:cNvSpPr>
            <a:spLocks/>
          </p:cNvSpPr>
          <p:nvPr/>
        </p:nvSpPr>
        <p:spPr bwMode="auto">
          <a:xfrm>
            <a:off x="4153987" y="2317897"/>
            <a:ext cx="2286000" cy="685800"/>
          </a:xfrm>
          <a:prstGeom prst="borderCallout1">
            <a:avLst>
              <a:gd name="adj1" fmla="val 49758"/>
              <a:gd name="adj2" fmla="val -422"/>
              <a:gd name="adj3" fmla="val 151500"/>
              <a:gd name="adj4" fmla="val -120189"/>
            </a:avLst>
          </a:prstGeom>
          <a:solidFill>
            <a:srgbClr val="FFFFFF"/>
          </a:solidFill>
          <a:ln w="25400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</a:rPr>
              <a:t>A process for eclipse ide application will be started.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EA5E330-412C-4DF5-9610-E14A3117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06" y="5276222"/>
            <a:ext cx="3844575" cy="584775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000000"/>
                </a:solidFill>
              </a:rPr>
              <a:t>Now lets see what happens when the user starts using word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43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BE1B-AC72-44C1-A501-D9D2DF10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7B220-7840-4440-A95F-8A2D72932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3" y="2688293"/>
            <a:ext cx="7397314" cy="368521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B6D22C12-713D-4DE6-B6C2-6D17AEE78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94" y="1736679"/>
            <a:ext cx="7397313" cy="87716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1700" b="0" dirty="0">
                <a:solidFill>
                  <a:srgbClr val="000000"/>
                </a:solidFill>
              </a:rPr>
              <a:t>The spell check has been implemented as a </a:t>
            </a:r>
            <a:r>
              <a:rPr lang="en-US" altLang="en-US" sz="1700" i="1" dirty="0">
                <a:solidFill>
                  <a:srgbClr val="000000"/>
                </a:solidFill>
              </a:rPr>
              <a:t>thread </a:t>
            </a:r>
            <a:r>
              <a:rPr lang="en-US" altLang="en-US" sz="1700" b="0" dirty="0">
                <a:solidFill>
                  <a:srgbClr val="000000"/>
                </a:solidFill>
              </a:rPr>
              <a:t>within the worde.exe process which runs continuously and verifies what you type.</a:t>
            </a:r>
          </a:p>
          <a:p>
            <a:pPr algn="ctr"/>
            <a:r>
              <a:rPr lang="en-US" altLang="en-US" sz="1700" dirty="0">
                <a:solidFill>
                  <a:srgbClr val="000000"/>
                </a:solidFill>
              </a:rPr>
              <a:t>Word.exe</a:t>
            </a:r>
            <a:r>
              <a:rPr lang="en-US" altLang="en-US" sz="1700" b="0" dirty="0">
                <a:solidFill>
                  <a:srgbClr val="000000"/>
                </a:solidFill>
              </a:rPr>
              <a:t> is the </a:t>
            </a:r>
            <a:r>
              <a:rPr lang="en-US" altLang="en-US" sz="1700" dirty="0">
                <a:solidFill>
                  <a:srgbClr val="000000"/>
                </a:solidFill>
              </a:rPr>
              <a:t>process</a:t>
            </a:r>
            <a:r>
              <a:rPr lang="en-US" altLang="en-US" sz="1700" b="0" dirty="0">
                <a:solidFill>
                  <a:srgbClr val="000000"/>
                </a:solidFill>
              </a:rPr>
              <a:t> and </a:t>
            </a:r>
            <a:r>
              <a:rPr lang="en-US" altLang="en-US" sz="1700" dirty="0">
                <a:solidFill>
                  <a:srgbClr val="000000"/>
                </a:solidFill>
              </a:rPr>
              <a:t>spell check </a:t>
            </a:r>
            <a:r>
              <a:rPr lang="en-US" altLang="en-US" sz="1700" b="0" dirty="0">
                <a:solidFill>
                  <a:srgbClr val="000000"/>
                </a:solidFill>
              </a:rPr>
              <a:t>is a </a:t>
            </a:r>
            <a:r>
              <a:rPr lang="en-US" altLang="en-US" sz="1700" dirty="0">
                <a:solidFill>
                  <a:srgbClr val="000000"/>
                </a:solidFill>
              </a:rPr>
              <a:t>thread</a:t>
            </a:r>
            <a:r>
              <a:rPr lang="en-US" altLang="en-US" sz="1700" b="0" dirty="0">
                <a:solidFill>
                  <a:srgbClr val="000000"/>
                </a:solidFill>
              </a:rPr>
              <a:t> running inside the process.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2EEC95E1-4127-48BF-A2CC-D825DDDFBB5A}"/>
              </a:ext>
            </a:extLst>
          </p:cNvPr>
          <p:cNvSpPr>
            <a:spLocks/>
          </p:cNvSpPr>
          <p:nvPr/>
        </p:nvSpPr>
        <p:spPr bwMode="auto">
          <a:xfrm>
            <a:off x="805220" y="4067033"/>
            <a:ext cx="1460311" cy="1897039"/>
          </a:xfrm>
          <a:prstGeom prst="borderCallout1">
            <a:avLst>
              <a:gd name="adj1" fmla="val 53231"/>
              <a:gd name="adj2" fmla="val 100287"/>
              <a:gd name="adj3" fmla="val 74449"/>
              <a:gd name="adj4" fmla="val 143866"/>
            </a:avLst>
          </a:prstGeom>
          <a:solidFill>
            <a:srgbClr val="96EE92"/>
          </a:solidFill>
          <a:ln w="25400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400" dirty="0">
                <a:solidFill>
                  <a:srgbClr val="000000"/>
                </a:solidFill>
              </a:rPr>
              <a:t>Now as you type you will see the spelling and grammar being verified by the word process.</a:t>
            </a:r>
          </a:p>
        </p:txBody>
      </p:sp>
    </p:spTree>
    <p:extLst>
      <p:ext uri="{BB962C8B-B14F-4D97-AF65-F5344CB8AC3E}">
        <p14:creationId xmlns:p14="http://schemas.microsoft.com/office/powerpoint/2010/main" val="40496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564-B47F-4B15-9EA6-6E3D213B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0AA6-41DC-4A58-B31D-B0B3AE27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Ram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was developing an application where he has a requirement where user  can register his profile in the application, assume registration has three steps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b="1" i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Validate user details</a:t>
            </a:r>
            <a:r>
              <a:rPr lang="en-US" altLang="en-US" sz="18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– Takes 3 seconds for execution for each user.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Validate user Citizenship</a:t>
            </a:r>
            <a:r>
              <a:rPr lang="en-US" altLang="en-US" sz="1800" i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-   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Takes 4 seconds for execution for each user.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Now customer wants to complete the registration process is less than 5 seconds.</a:t>
            </a:r>
            <a:endParaRPr lang="en-US" sz="1800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C438CEB-435B-49A4-82E4-8F378EF1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64" y="4191000"/>
            <a:ext cx="5725235" cy="1323439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b="0" dirty="0"/>
              <a:t>Guess how </a:t>
            </a:r>
            <a:r>
              <a:rPr lang="en-US" altLang="en-US" sz="2000" b="1" i="1" dirty="0"/>
              <a:t>Mr. Ram</a:t>
            </a:r>
            <a:r>
              <a:rPr lang="en-US" altLang="en-US" sz="2000" b="0" dirty="0"/>
              <a:t> would have achieved it?</a:t>
            </a:r>
          </a:p>
          <a:p>
            <a:r>
              <a:rPr lang="en-US" altLang="en-US" sz="2000" b="0" dirty="0"/>
              <a:t>He used </a:t>
            </a:r>
            <a:r>
              <a:rPr lang="en-US" altLang="en-US" sz="2000" b="1" i="1" dirty="0">
                <a:solidFill>
                  <a:srgbClr val="C00000"/>
                </a:solidFill>
              </a:rPr>
              <a:t>Multi Threading.</a:t>
            </a:r>
            <a:r>
              <a:rPr lang="en-US" altLang="en-US" sz="2000" b="0" dirty="0">
                <a:solidFill>
                  <a:srgbClr val="C00000"/>
                </a:solidFill>
              </a:rPr>
              <a:t> </a:t>
            </a:r>
          </a:p>
          <a:p>
            <a:r>
              <a:rPr lang="en-US" altLang="en-US" sz="2000" b="0" dirty="0">
                <a:solidFill>
                  <a:srgbClr val="C00000"/>
                </a:solidFill>
              </a:rPr>
              <a:t>Lets see what it is and how it can be implemented in this session.</a:t>
            </a:r>
            <a:endParaRPr lang="en-US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00465-37D4-43DF-B3F5-A73E11DEB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0" y="4191000"/>
            <a:ext cx="1439191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9651-B69E-40EA-8247-3995F01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3391-9B1C-472F-99FE-48D60747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What is Multitasking?</a:t>
            </a:r>
          </a:p>
          <a:p>
            <a:pPr marL="231775" lvl="1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Refers to a computer's ability to perform multiple jobs concurrently</a:t>
            </a:r>
          </a:p>
          <a:p>
            <a:pPr marL="231775" lvl="1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More than one program are running concurrently, </a:t>
            </a:r>
          </a:p>
          <a:p>
            <a:pPr marL="231775" lvl="1" indent="-231775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  </a:t>
            </a:r>
            <a:r>
              <a:rPr lang="en-US" altLang="en-US" sz="1800" dirty="0">
                <a:solidFill>
                  <a:srgbClr val="97480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windows you can run Word, power point , media player at the same time.  Yu will working on word and in parallel media player might play some music.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575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8A07-4F9B-430D-A801-4247A6D7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A300-D7DE-4244-90D4-2679EA6E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lvl="1" indent="-231775">
              <a:spcBef>
                <a:spcPts val="120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What is Multithreading?</a:t>
            </a:r>
          </a:p>
          <a:p>
            <a:pPr marL="231775" lvl="1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 thread</a:t>
            </a:r>
            <a:r>
              <a:rPr lang="en-US" altLang="en-US" sz="18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is a single sequence of execution within a program/process.</a:t>
            </a:r>
          </a:p>
          <a:p>
            <a:pPr marL="231775" lvl="1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This refers to multiple threads of control within a single program.</a:t>
            </a:r>
          </a:p>
          <a:p>
            <a:pPr marL="231775" lvl="1" indent="-231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Each program can run multiple threads of control within it.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altLang="en-US" sz="1800" dirty="0">
                <a:solidFill>
                  <a:srgbClr val="97480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Microsoft word process having multiple threads like spell check, auto save etc.</a:t>
            </a:r>
            <a:endParaRPr lang="en-US" altLang="en-US" dirty="0">
              <a:solidFill>
                <a:srgbClr val="97480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2018</TotalTime>
  <Words>1312</Words>
  <Application>Microsoft Office PowerPoint</Application>
  <PresentationFormat>On-screen Show (4:3)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CORE JAVA 8</vt:lpstr>
      <vt:lpstr>About the Author</vt:lpstr>
      <vt:lpstr>Objective</vt:lpstr>
      <vt:lpstr>Process vs Thread</vt:lpstr>
      <vt:lpstr>Process</vt:lpstr>
      <vt:lpstr>Thread</vt:lpstr>
      <vt:lpstr>Real time scenario</vt:lpstr>
      <vt:lpstr>Multitasking</vt:lpstr>
      <vt:lpstr>Multithreading</vt:lpstr>
      <vt:lpstr>System Illustration</vt:lpstr>
      <vt:lpstr>Benefits of Multithreading</vt:lpstr>
      <vt:lpstr>How Ram Solved the Problem?</vt:lpstr>
      <vt:lpstr>How Ram Solved the Problem?</vt:lpstr>
      <vt:lpstr>What is an Application Thread?</vt:lpstr>
      <vt:lpstr>Ways of Implementing Threads</vt:lpstr>
      <vt:lpstr>Using Thread in Java</vt:lpstr>
      <vt:lpstr>Using Thread in Java</vt:lpstr>
      <vt:lpstr>Thread class methods</vt:lpstr>
      <vt:lpstr>PowerPoint Presentation</vt:lpstr>
      <vt:lpstr>Lifecycle of Thread</vt:lpstr>
      <vt:lpstr>Java thread states</vt:lpstr>
      <vt:lpstr>Example – How to develop a thread?</vt:lpstr>
      <vt:lpstr>Solution - Thread</vt:lpstr>
      <vt:lpstr>Solution - Thread</vt:lpstr>
      <vt:lpstr>Solution - Thread</vt:lpstr>
      <vt:lpstr>Time To Reflect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34</cp:revision>
  <dcterms:created xsi:type="dcterms:W3CDTF">2017-10-28T05:09:06Z</dcterms:created>
  <dcterms:modified xsi:type="dcterms:W3CDTF">2021-09-28T03:18:59Z</dcterms:modified>
</cp:coreProperties>
</file>