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30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kannan Rajendran" userId="ddd1a9cbcb789ac2" providerId="LiveId" clId="{BB46685E-A56F-49AB-ACCC-7B98538C61BC}"/>
    <pc:docChg chg="custSel delSld modSld modMainMaster">
      <pc:chgData name="Marikannan Rajendran" userId="ddd1a9cbcb789ac2" providerId="LiveId" clId="{BB46685E-A56F-49AB-ACCC-7B98538C61BC}" dt="2021-09-28T03:18:42.798" v="181" actId="20577"/>
      <pc:docMkLst>
        <pc:docMk/>
      </pc:docMkLst>
      <pc:sldChg chg="del">
        <pc:chgData name="Marikannan Rajendran" userId="ddd1a9cbcb789ac2" providerId="LiveId" clId="{BB46685E-A56F-49AB-ACCC-7B98538C61BC}" dt="2021-09-28T03:11:02.762" v="29" actId="2696"/>
        <pc:sldMkLst>
          <pc:docMk/>
          <pc:sldMk cId="2493468294" sldId="274"/>
        </pc:sldMkLst>
      </pc:sldChg>
      <pc:sldChg chg="modSp mod">
        <pc:chgData name="Marikannan Rajendran" userId="ddd1a9cbcb789ac2" providerId="LiveId" clId="{BB46685E-A56F-49AB-ACCC-7B98538C61BC}" dt="2021-09-28T03:18:42.798" v="181" actId="20577"/>
        <pc:sldMkLst>
          <pc:docMk/>
          <pc:sldMk cId="1502090225" sldId="275"/>
        </pc:sldMkLst>
        <pc:spChg chg="mod">
          <ac:chgData name="Marikannan Rajendran" userId="ddd1a9cbcb789ac2" providerId="LiveId" clId="{BB46685E-A56F-49AB-ACCC-7B98538C61BC}" dt="2021-09-28T03:18:42.798" v="181" actId="20577"/>
          <ac:spMkLst>
            <pc:docMk/>
            <pc:sldMk cId="1502090225" sldId="275"/>
            <ac:spMk id="6" creationId="{00000000-0000-0000-0000-000000000000}"/>
          </ac:spMkLst>
        </pc:spChg>
      </pc:sldChg>
      <pc:sldChg chg="modSp mod">
        <pc:chgData name="Marikannan Rajendran" userId="ddd1a9cbcb789ac2" providerId="LiveId" clId="{BB46685E-A56F-49AB-ACCC-7B98538C61BC}" dt="2021-09-28T03:10:56.051" v="28" actId="20577"/>
        <pc:sldMkLst>
          <pc:docMk/>
          <pc:sldMk cId="9680698" sldId="307"/>
        </pc:sldMkLst>
        <pc:spChg chg="mod">
          <ac:chgData name="Marikannan Rajendran" userId="ddd1a9cbcb789ac2" providerId="LiveId" clId="{BB46685E-A56F-49AB-ACCC-7B98538C61BC}" dt="2021-09-28T03:10:56.051" v="28" actId="20577"/>
          <ac:spMkLst>
            <pc:docMk/>
            <pc:sldMk cId="9680698" sldId="307"/>
            <ac:spMk id="3" creationId="{A5143FB2-84DC-471E-BF9F-CBB7A102485B}"/>
          </ac:spMkLst>
        </pc:spChg>
      </pc:sldChg>
      <pc:sldMasterChg chg="modSldLayout">
        <pc:chgData name="Marikannan Rajendran" userId="ddd1a9cbcb789ac2" providerId="LiveId" clId="{BB46685E-A56F-49AB-ACCC-7B98538C61BC}" dt="2021-09-28T03:10:18.497" v="27" actId="20577"/>
        <pc:sldMasterMkLst>
          <pc:docMk/>
          <pc:sldMasterMk cId="2244574538" sldId="2147483660"/>
        </pc:sldMasterMkLst>
        <pc:sldLayoutChg chg="delSp modSp mod">
          <pc:chgData name="Marikannan Rajendran" userId="ddd1a9cbcb789ac2" providerId="LiveId" clId="{BB46685E-A56F-49AB-ACCC-7B98538C61BC}" dt="2021-09-28T03:09:36.205" v="1" actId="207"/>
          <pc:sldLayoutMkLst>
            <pc:docMk/>
            <pc:sldMasterMk cId="2244574538" sldId="2147483660"/>
            <pc:sldLayoutMk cId="3977884183" sldId="2147483661"/>
          </pc:sldLayoutMkLst>
          <pc:spChg chg="mod">
            <ac:chgData name="Marikannan Rajendran" userId="ddd1a9cbcb789ac2" providerId="LiveId" clId="{BB46685E-A56F-49AB-ACCC-7B98538C61BC}" dt="2021-09-28T03:09:36.205" v="1" actId="207"/>
            <ac:spMkLst>
              <pc:docMk/>
              <pc:sldMasterMk cId="2244574538" sldId="2147483660"/>
              <pc:sldLayoutMk cId="3977884183" sldId="2147483661"/>
              <ac:spMk id="3" creationId="{00000000-0000-0000-0000-000000000000}"/>
            </ac:spMkLst>
          </pc:spChg>
          <pc:picChg chg="del">
            <ac:chgData name="Marikannan Rajendran" userId="ddd1a9cbcb789ac2" providerId="LiveId" clId="{BB46685E-A56F-49AB-ACCC-7B98538C61BC}" dt="2021-09-28T03:09:29.242" v="0" actId="478"/>
            <ac:picMkLst>
              <pc:docMk/>
              <pc:sldMasterMk cId="2244574538" sldId="2147483660"/>
              <pc:sldLayoutMk cId="3977884183" sldId="2147483661"/>
              <ac:picMk id="9" creationId="{5E9C83F6-D7B5-471D-AB60-5F6FCEFC878F}"/>
            </ac:picMkLst>
          </pc:picChg>
        </pc:sldLayoutChg>
        <pc:sldLayoutChg chg="delSp modSp mod">
          <pc:chgData name="Marikannan Rajendran" userId="ddd1a9cbcb789ac2" providerId="LiveId" clId="{BB46685E-A56F-49AB-ACCC-7B98538C61BC}" dt="2021-09-28T03:09:45.773" v="3" actId="207"/>
          <pc:sldLayoutMkLst>
            <pc:docMk/>
            <pc:sldMasterMk cId="2244574538" sldId="2147483660"/>
            <pc:sldLayoutMk cId="1641131575" sldId="2147483662"/>
          </pc:sldLayoutMkLst>
          <pc:spChg chg="mod">
            <ac:chgData name="Marikannan Rajendran" userId="ddd1a9cbcb789ac2" providerId="LiveId" clId="{BB46685E-A56F-49AB-ACCC-7B98538C61BC}" dt="2021-09-28T03:09:45.773" v="3" actId="207"/>
            <ac:spMkLst>
              <pc:docMk/>
              <pc:sldMasterMk cId="2244574538" sldId="2147483660"/>
              <pc:sldLayoutMk cId="1641131575" sldId="2147483662"/>
              <ac:spMk id="2" creationId="{00000000-0000-0000-0000-000000000000}"/>
            </ac:spMkLst>
          </pc:spChg>
          <pc:picChg chg="del">
            <ac:chgData name="Marikannan Rajendran" userId="ddd1a9cbcb789ac2" providerId="LiveId" clId="{BB46685E-A56F-49AB-ACCC-7B98538C61BC}" dt="2021-09-28T03:09:39.442" v="2" actId="478"/>
            <ac:picMkLst>
              <pc:docMk/>
              <pc:sldMasterMk cId="2244574538" sldId="2147483660"/>
              <pc:sldLayoutMk cId="1641131575" sldId="2147483662"/>
              <ac:picMk id="8" creationId="{CFF1FBDE-1F07-4326-9F50-67795BC904B6}"/>
            </ac:picMkLst>
          </pc:picChg>
        </pc:sldLayoutChg>
        <pc:sldLayoutChg chg="delSp modSp mod">
          <pc:chgData name="Marikannan Rajendran" userId="ddd1a9cbcb789ac2" providerId="LiveId" clId="{BB46685E-A56F-49AB-ACCC-7B98538C61BC}" dt="2021-09-28T03:10:18.497" v="27" actId="20577"/>
          <pc:sldLayoutMkLst>
            <pc:docMk/>
            <pc:sldMasterMk cId="2244574538" sldId="2147483660"/>
            <pc:sldLayoutMk cId="4248001129" sldId="2147483666"/>
          </pc:sldLayoutMkLst>
          <pc:spChg chg="del">
            <ac:chgData name="Marikannan Rajendran" userId="ddd1a9cbcb789ac2" providerId="LiveId" clId="{BB46685E-A56F-49AB-ACCC-7B98538C61BC}" dt="2021-09-28T03:09:53.945" v="5" actId="478"/>
            <ac:spMkLst>
              <pc:docMk/>
              <pc:sldMasterMk cId="2244574538" sldId="2147483660"/>
              <pc:sldLayoutMk cId="4248001129" sldId="2147483666"/>
              <ac:spMk id="10" creationId="{94A6A5F0-0EEC-46EE-86CB-C66EF8EBED7B}"/>
            </ac:spMkLst>
          </pc:spChg>
          <pc:spChg chg="mod">
            <ac:chgData name="Marikannan Rajendran" userId="ddd1a9cbcb789ac2" providerId="LiveId" clId="{BB46685E-A56F-49AB-ACCC-7B98538C61BC}" dt="2021-09-28T03:10:03.593" v="6" actId="207"/>
            <ac:spMkLst>
              <pc:docMk/>
              <pc:sldMasterMk cId="2244574538" sldId="2147483660"/>
              <pc:sldLayoutMk cId="4248001129" sldId="2147483666"/>
              <ac:spMk id="11" creationId="{8CD5EADA-9502-4460-AA3D-6317BC7F2CA7}"/>
            </ac:spMkLst>
          </pc:spChg>
          <pc:graphicFrameChg chg="modGraphic">
            <ac:chgData name="Marikannan Rajendran" userId="ddd1a9cbcb789ac2" providerId="LiveId" clId="{BB46685E-A56F-49AB-ACCC-7B98538C61BC}" dt="2021-09-28T03:10:18.497" v="27" actId="20577"/>
            <ac:graphicFrameMkLst>
              <pc:docMk/>
              <pc:sldMasterMk cId="2244574538" sldId="2147483660"/>
              <pc:sldLayoutMk cId="4248001129" sldId="2147483666"/>
              <ac:graphicFrameMk id="9" creationId="{25173CAD-49F2-4AF0-8AD5-69B0F48A00AF}"/>
            </ac:graphicFrameMkLst>
          </pc:graphicFrameChg>
          <pc:picChg chg="del">
            <ac:chgData name="Marikannan Rajendran" userId="ddd1a9cbcb789ac2" providerId="LiveId" clId="{BB46685E-A56F-49AB-ACCC-7B98538C61BC}" dt="2021-09-28T03:09:50.407" v="4" actId="478"/>
            <ac:picMkLst>
              <pc:docMk/>
              <pc:sldMasterMk cId="2244574538" sldId="2147483660"/>
              <pc:sldLayoutMk cId="4248001129" sldId="2147483666"/>
              <ac:picMk id="7" creationId="{7B525AF9-2E0D-4A1A-99BF-0A4A8506280A}"/>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Home_Page">
    <p:spTree>
      <p:nvGrpSpPr>
        <p:cNvPr id="1" name=""/>
        <p:cNvGrpSpPr/>
        <p:nvPr/>
      </p:nvGrpSpPr>
      <p:grpSpPr>
        <a:xfrm>
          <a:off x="0" y="0"/>
          <a:ext cx="0" cy="0"/>
          <a:chOff x="0" y="0"/>
          <a:chExt cx="0" cy="0"/>
        </a:xfrm>
      </p:grpSpPr>
      <p:sp>
        <p:nvSpPr>
          <p:cNvPr id="2" name="Title 1"/>
          <p:cNvSpPr>
            <a:spLocks noGrp="1"/>
          </p:cNvSpPr>
          <p:nvPr>
            <p:ph type="ctrTitle"/>
          </p:nvPr>
        </p:nvSpPr>
        <p:spPr>
          <a:xfrm>
            <a:off x="6524" y="1867986"/>
            <a:ext cx="6381213" cy="1139818"/>
          </a:xfrm>
        </p:spPr>
        <p:txBody>
          <a:bodyPr anchor="ctr">
            <a:normAutofit/>
          </a:bodyPr>
          <a:lstStyle>
            <a:lvl1pPr algn="ctr">
              <a:defRPr sz="3600">
                <a:solidFill>
                  <a:schemeClr val="tx1">
                    <a:lumMod val="65000"/>
                    <a:lumOff val="35000"/>
                  </a:schemeClr>
                </a:solidFill>
                <a:latin typeface="Arial Black" panose="020B0A04020102020204" pitchFamily="34" charset="0"/>
              </a:defRPr>
            </a:lvl1pPr>
          </a:lstStyle>
          <a:p>
            <a:r>
              <a:rPr lang="en-US" dirty="0"/>
              <a:t>Click to edit Master title style</a:t>
            </a:r>
          </a:p>
        </p:txBody>
      </p:sp>
      <p:sp>
        <p:nvSpPr>
          <p:cNvPr id="3" name="Subtitle 2"/>
          <p:cNvSpPr>
            <a:spLocks noGrp="1"/>
          </p:cNvSpPr>
          <p:nvPr>
            <p:ph type="subTitle" idx="1"/>
          </p:nvPr>
        </p:nvSpPr>
        <p:spPr>
          <a:xfrm>
            <a:off x="6534" y="3007804"/>
            <a:ext cx="6381203" cy="1159248"/>
          </a:xfrm>
        </p:spPr>
        <p:txBody>
          <a:bodyPr anchor="ctr">
            <a:normAutofit/>
          </a:bodyPr>
          <a:lstStyle>
            <a:lvl1pPr marL="0" indent="0" algn="ctr">
              <a:buNone/>
              <a:defRPr sz="3600">
                <a:solidFill>
                  <a:schemeClr val="tx1">
                    <a:lumMod val="50000"/>
                    <a:lumOff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Subtitle 2">
            <a:extLst>
              <a:ext uri="{FF2B5EF4-FFF2-40B4-BE49-F238E27FC236}">
                <a16:creationId xmlns:a16="http://schemas.microsoft.com/office/drawing/2014/main" id="{F569EBE9-4EE9-47C4-B377-387B3F0B8C02}"/>
              </a:ext>
            </a:extLst>
          </p:cNvPr>
          <p:cNvSpPr txBox="1">
            <a:spLocks/>
          </p:cNvSpPr>
          <p:nvPr userDrawn="1"/>
        </p:nvSpPr>
        <p:spPr>
          <a:xfrm>
            <a:off x="6533" y="4362993"/>
            <a:ext cx="2854234" cy="43107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36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solidFill>
                  <a:srgbClr val="0070C0"/>
                </a:solidFill>
                <a:latin typeface="Arial" panose="020B0604020202020204" pitchFamily="34" charset="0"/>
                <a:cs typeface="Arial" panose="020B0604020202020204" pitchFamily="34" charset="0"/>
              </a:rPr>
              <a:t>LEVEL - PRACTITIONER</a:t>
            </a:r>
          </a:p>
        </p:txBody>
      </p:sp>
    </p:spTree>
    <p:extLst>
      <p:ext uri="{BB962C8B-B14F-4D97-AF65-F5344CB8AC3E}">
        <p14:creationId xmlns:p14="http://schemas.microsoft.com/office/powerpoint/2010/main" val="397788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88966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28091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1449976" y="12425"/>
            <a:ext cx="7694023" cy="1132163"/>
          </a:xfrm>
        </p:spPr>
        <p:txBody>
          <a:bodyPr>
            <a:normAutofit/>
          </a:bodyPr>
          <a:lstStyle>
            <a:lvl1pPr>
              <a:defRPr sz="3400">
                <a:solidFill>
                  <a:schemeClr val="tx1">
                    <a:lumMod val="50000"/>
                    <a:lumOff val="50000"/>
                  </a:schemeClr>
                </a:solidFill>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a:xfrm>
            <a:off x="406580" y="1642742"/>
            <a:ext cx="8280219" cy="439229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113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50DE3-42C3-4E0A-AB8D-F6BD2FF30E52}"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44523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50DE3-42C3-4E0A-AB8D-F6BD2FF30E52}"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188428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50DE3-42C3-4E0A-AB8D-F6BD2FF30E52}"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97732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5173CAD-49F2-4AF0-8AD5-69B0F48A00AF}"/>
              </a:ext>
            </a:extLst>
          </p:cNvPr>
          <p:cNvGraphicFramePr>
            <a:graphicFrameLocks noGrp="1"/>
          </p:cNvGraphicFramePr>
          <p:nvPr userDrawn="1">
            <p:extLst>
              <p:ext uri="{D42A27DB-BD31-4B8C-83A1-F6EECF244321}">
                <p14:modId xmlns:p14="http://schemas.microsoft.com/office/powerpoint/2010/main" val="3482373867"/>
              </p:ext>
            </p:extLst>
          </p:nvPr>
        </p:nvGraphicFramePr>
        <p:xfrm>
          <a:off x="339634" y="1980097"/>
          <a:ext cx="8486314" cy="1942548"/>
        </p:xfrm>
        <a:graphic>
          <a:graphicData uri="http://schemas.openxmlformats.org/drawingml/2006/table">
            <a:tbl>
              <a:tblPr firstRow="1" bandRow="1">
                <a:tableStyleId>{69CF1AB2-1976-4502-BF36-3FF5EA218861}</a:tableStyleId>
              </a:tblPr>
              <a:tblGrid>
                <a:gridCol w="2138523">
                  <a:extLst>
                    <a:ext uri="{9D8B030D-6E8A-4147-A177-3AD203B41FA5}">
                      <a16:colId xmlns:a16="http://schemas.microsoft.com/office/drawing/2014/main" val="1612905295"/>
                    </a:ext>
                  </a:extLst>
                </a:gridCol>
                <a:gridCol w="6347791">
                  <a:extLst>
                    <a:ext uri="{9D8B030D-6E8A-4147-A177-3AD203B41FA5}">
                      <a16:colId xmlns:a16="http://schemas.microsoft.com/office/drawing/2014/main" val="1374993971"/>
                    </a:ext>
                  </a:extLst>
                </a:gridCol>
              </a:tblGrid>
              <a:tr h="647516">
                <a:tc>
                  <a:txBody>
                    <a:bodyPr/>
                    <a:lstStyle/>
                    <a:p>
                      <a:pPr algn="l"/>
                      <a:r>
                        <a:rPr lang="en-US" dirty="0"/>
                        <a:t>Created By:</a:t>
                      </a:r>
                    </a:p>
                  </a:txBody>
                  <a:tcPr anchor="ctr"/>
                </a:tc>
                <a:tc>
                  <a:txBody>
                    <a:bodyPr/>
                    <a:lstStyle/>
                    <a:p>
                      <a:pPr algn="l"/>
                      <a:r>
                        <a:rPr lang="en-US" dirty="0"/>
                        <a:t>Kannan, Rajendran</a:t>
                      </a:r>
                    </a:p>
                  </a:txBody>
                  <a:tcPr anchor="ctr"/>
                </a:tc>
                <a:extLst>
                  <a:ext uri="{0D108BD9-81ED-4DB2-BD59-A6C34878D82A}">
                    <a16:rowId xmlns:a16="http://schemas.microsoft.com/office/drawing/2014/main" val="349582806"/>
                  </a:ext>
                </a:extLst>
              </a:tr>
              <a:tr h="647516">
                <a:tc>
                  <a:txBody>
                    <a:bodyPr/>
                    <a:lstStyle/>
                    <a:p>
                      <a:pPr algn="l"/>
                      <a:r>
                        <a:rPr lang="en-US" dirty="0"/>
                        <a:t>Credential Information:</a:t>
                      </a:r>
                    </a:p>
                  </a:txBody>
                  <a:tcPr anchor="ctr"/>
                </a:tc>
                <a:tc>
                  <a:txBody>
                    <a:bodyPr/>
                    <a:lstStyle/>
                    <a:p>
                      <a:pPr algn="l"/>
                      <a:r>
                        <a:rPr lang="en-US" dirty="0"/>
                        <a:t>Trainer</a:t>
                      </a:r>
                    </a:p>
                  </a:txBody>
                  <a:tcPr anchor="ctr"/>
                </a:tc>
                <a:extLst>
                  <a:ext uri="{0D108BD9-81ED-4DB2-BD59-A6C34878D82A}">
                    <a16:rowId xmlns:a16="http://schemas.microsoft.com/office/drawing/2014/main" val="3137740559"/>
                  </a:ext>
                </a:extLst>
              </a:tr>
              <a:tr h="647516">
                <a:tc>
                  <a:txBody>
                    <a:bodyPr/>
                    <a:lstStyle/>
                    <a:p>
                      <a:pPr algn="l"/>
                      <a:r>
                        <a:rPr lang="en-US" dirty="0"/>
                        <a:t>Version and Date:</a:t>
                      </a:r>
                    </a:p>
                  </a:txBody>
                  <a:tcPr anchor="ctr"/>
                </a:tc>
                <a:tc>
                  <a:txBody>
                    <a:bodyPr/>
                    <a:lstStyle/>
                    <a:p>
                      <a:pPr algn="l"/>
                      <a:r>
                        <a:rPr lang="en-US" dirty="0"/>
                        <a:t>1.0, 21-Nov-2020</a:t>
                      </a:r>
                    </a:p>
                  </a:txBody>
                  <a:tcPr anchor="ctr"/>
                </a:tc>
                <a:extLst>
                  <a:ext uri="{0D108BD9-81ED-4DB2-BD59-A6C34878D82A}">
                    <a16:rowId xmlns:a16="http://schemas.microsoft.com/office/drawing/2014/main" val="4272761752"/>
                  </a:ext>
                </a:extLst>
              </a:tr>
            </a:tbl>
          </a:graphicData>
        </a:graphic>
      </p:graphicFrame>
      <p:sp>
        <p:nvSpPr>
          <p:cNvPr id="11" name="Title 1">
            <a:extLst>
              <a:ext uri="{FF2B5EF4-FFF2-40B4-BE49-F238E27FC236}">
                <a16:creationId xmlns:a16="http://schemas.microsoft.com/office/drawing/2014/main" id="{8CD5EADA-9502-4460-AA3D-6317BC7F2CA7}"/>
              </a:ext>
            </a:extLst>
          </p:cNvPr>
          <p:cNvSpPr>
            <a:spLocks noGrp="1"/>
          </p:cNvSpPr>
          <p:nvPr>
            <p:ph type="title"/>
          </p:nvPr>
        </p:nvSpPr>
        <p:spPr>
          <a:xfrm>
            <a:off x="1449976" y="12425"/>
            <a:ext cx="7694023" cy="1132163"/>
          </a:xfrm>
        </p:spPr>
        <p:txBody>
          <a:bodyPr>
            <a:normAutofit/>
          </a:bodyPr>
          <a:lstStyle>
            <a:lvl1pPr>
              <a:defRPr sz="3400">
                <a:solidFill>
                  <a:schemeClr val="tx1">
                    <a:lumMod val="50000"/>
                    <a:lumOff val="50000"/>
                  </a:schemeClr>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42480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50DE3-42C3-4E0A-AB8D-F6BD2FF30E52}"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17425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90542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09262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50DE3-42C3-4E0A-AB8D-F6BD2FF30E52}" type="datetimeFigureOut">
              <a:rPr lang="en-US" smtClean="0"/>
              <a:t>9/28/2021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A6386-E94F-42B4-8697-52DD0EF8067D}" type="slidenum">
              <a:rPr lang="en-US" smtClean="0"/>
              <a:t>‹#›</a:t>
            </a:fld>
            <a:endParaRPr lang="en-US"/>
          </a:p>
        </p:txBody>
      </p:sp>
    </p:spTree>
    <p:extLst>
      <p:ext uri="{BB962C8B-B14F-4D97-AF65-F5344CB8AC3E}">
        <p14:creationId xmlns:p14="http://schemas.microsoft.com/office/powerpoint/2010/main" val="224457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D659-9FD0-4308-9779-24E83492EF51}"/>
              </a:ext>
            </a:extLst>
          </p:cNvPr>
          <p:cNvSpPr>
            <a:spLocks noGrp="1"/>
          </p:cNvSpPr>
          <p:nvPr>
            <p:ph type="ctrTitle"/>
          </p:nvPr>
        </p:nvSpPr>
        <p:spPr/>
        <p:txBody>
          <a:bodyPr/>
          <a:lstStyle/>
          <a:p>
            <a:r>
              <a:rPr lang="en-US" dirty="0"/>
              <a:t>CORE JAVA 8</a:t>
            </a:r>
          </a:p>
        </p:txBody>
      </p:sp>
      <p:sp>
        <p:nvSpPr>
          <p:cNvPr id="3" name="Subtitle 2">
            <a:extLst>
              <a:ext uri="{FF2B5EF4-FFF2-40B4-BE49-F238E27FC236}">
                <a16:creationId xmlns:a16="http://schemas.microsoft.com/office/drawing/2014/main" id="{118E729B-11CB-4807-BCB4-3E3B8E8A19F6}"/>
              </a:ext>
            </a:extLst>
          </p:cNvPr>
          <p:cNvSpPr>
            <a:spLocks noGrp="1"/>
          </p:cNvSpPr>
          <p:nvPr>
            <p:ph type="subTitle" idx="1"/>
          </p:nvPr>
        </p:nvSpPr>
        <p:spPr/>
        <p:txBody>
          <a:bodyPr/>
          <a:lstStyle/>
          <a:p>
            <a:r>
              <a:rPr lang="en-US" dirty="0"/>
              <a:t>Java Thread – Part II</a:t>
            </a:r>
          </a:p>
        </p:txBody>
      </p:sp>
    </p:spTree>
    <p:extLst>
      <p:ext uri="{BB962C8B-B14F-4D97-AF65-F5344CB8AC3E}">
        <p14:creationId xmlns:p14="http://schemas.microsoft.com/office/powerpoint/2010/main" val="76389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E019-363D-44F0-BF82-97AB915870C2}"/>
              </a:ext>
            </a:extLst>
          </p:cNvPr>
          <p:cNvSpPr>
            <a:spLocks noGrp="1"/>
          </p:cNvSpPr>
          <p:nvPr>
            <p:ph type="title"/>
          </p:nvPr>
        </p:nvSpPr>
        <p:spPr/>
        <p:txBody>
          <a:bodyPr/>
          <a:lstStyle/>
          <a:p>
            <a:r>
              <a:rPr lang="en-US" dirty="0"/>
              <a:t>Runnable vs Thread</a:t>
            </a:r>
          </a:p>
        </p:txBody>
      </p:sp>
      <p:sp>
        <p:nvSpPr>
          <p:cNvPr id="3" name="Content Placeholder 2">
            <a:extLst>
              <a:ext uri="{FF2B5EF4-FFF2-40B4-BE49-F238E27FC236}">
                <a16:creationId xmlns:a16="http://schemas.microsoft.com/office/drawing/2014/main" id="{898E57BB-071D-4ABB-AE3D-0E2D14D5903C}"/>
              </a:ext>
            </a:extLst>
          </p:cNvPr>
          <p:cNvSpPr>
            <a:spLocks noGrp="1"/>
          </p:cNvSpPr>
          <p:nvPr>
            <p:ph idx="1"/>
          </p:nvPr>
        </p:nvSpPr>
        <p:spPr/>
        <p:txBody>
          <a:bodyPr>
            <a:normAutofit lnSpcReduction="10000"/>
          </a:bodyPr>
          <a:lstStyle/>
          <a:p>
            <a:pPr marL="0" indent="0">
              <a:lnSpc>
                <a:spcPct val="150000"/>
              </a:lnSpc>
              <a:buNone/>
            </a:pPr>
            <a:endParaRPr lang="en-US" altLang="en-US" sz="1800" b="1" dirty="0">
              <a:solidFill>
                <a:srgbClr val="000000"/>
              </a:solidFill>
              <a:ea typeface="Calibri" panose="020F0502020204030204" pitchFamily="34" charset="0"/>
              <a:cs typeface="Calibri" panose="020F0502020204030204" pitchFamily="34" charset="0"/>
            </a:endParaRPr>
          </a:p>
          <a:p>
            <a:pPr marL="0" indent="0">
              <a:lnSpc>
                <a:spcPct val="150000"/>
              </a:lnSpc>
              <a:buNone/>
            </a:pPr>
            <a:endParaRPr lang="en-US" altLang="en-US" sz="1800" b="1" dirty="0">
              <a:solidFill>
                <a:srgbClr val="000000"/>
              </a:solidFill>
              <a:ea typeface="Calibri" panose="020F0502020204030204" pitchFamily="34" charset="0"/>
              <a:cs typeface="Calibri" panose="020F0502020204030204" pitchFamily="34" charset="0"/>
            </a:endParaRPr>
          </a:p>
          <a:p>
            <a:pPr marL="0" indent="0">
              <a:lnSpc>
                <a:spcPct val="150000"/>
              </a:lnSpc>
              <a:buNone/>
            </a:pPr>
            <a:endParaRPr lang="en-US" altLang="en-US" sz="1800" b="1" dirty="0">
              <a:solidFill>
                <a:srgbClr val="000000"/>
              </a:solidFill>
              <a:ea typeface="Calibri" panose="020F0502020204030204" pitchFamily="34" charset="0"/>
              <a:cs typeface="Calibri" panose="020F0502020204030204" pitchFamily="34" charset="0"/>
            </a:endParaRPr>
          </a:p>
          <a:p>
            <a:pPr marL="0" indent="0">
              <a:lnSpc>
                <a:spcPct val="150000"/>
              </a:lnSpc>
              <a:buNone/>
            </a:pPr>
            <a:endParaRPr lang="en-US" altLang="en-US" sz="1800" b="1" dirty="0">
              <a:solidFill>
                <a:srgbClr val="000000"/>
              </a:solidFill>
              <a:ea typeface="Calibri" panose="020F0502020204030204" pitchFamily="34" charset="0"/>
              <a:cs typeface="Calibri" panose="020F0502020204030204" pitchFamily="34" charset="0"/>
            </a:endParaRPr>
          </a:p>
          <a:p>
            <a:pPr marL="0" indent="0">
              <a:lnSpc>
                <a:spcPct val="150000"/>
              </a:lnSpc>
              <a:buNone/>
            </a:pPr>
            <a:r>
              <a:rPr lang="en-US" altLang="en-US" sz="1800" b="1" dirty="0">
                <a:solidFill>
                  <a:srgbClr val="000000"/>
                </a:solidFill>
                <a:ea typeface="Calibri" panose="020F0502020204030204" pitchFamily="34" charset="0"/>
                <a:cs typeface="Calibri" panose="020F0502020204030204" pitchFamily="34" charset="0"/>
              </a:rPr>
              <a:t>Why Runnable is better?</a:t>
            </a:r>
          </a:p>
          <a:p>
            <a:pPr>
              <a:lnSpc>
                <a:spcPct val="150000"/>
              </a:lnSpc>
              <a:buFont typeface="Wingdings" panose="05000000000000000000" pitchFamily="2" charset="2"/>
              <a:buChar char="§"/>
            </a:pPr>
            <a:r>
              <a:rPr lang="en-US" altLang="en-US" sz="1800" dirty="0">
                <a:solidFill>
                  <a:srgbClr val="000000"/>
                </a:solidFill>
                <a:ea typeface="Calibri" panose="020F0502020204030204" pitchFamily="34" charset="0"/>
                <a:cs typeface="Calibri" panose="020F0502020204030204" pitchFamily="34" charset="0"/>
              </a:rPr>
              <a:t>If we inherit the </a:t>
            </a:r>
            <a:r>
              <a:rPr lang="en-US" altLang="en-US" sz="1800" i="1" dirty="0">
                <a:solidFill>
                  <a:srgbClr val="000000"/>
                </a:solidFill>
                <a:ea typeface="Calibri" panose="020F0502020204030204" pitchFamily="34" charset="0"/>
                <a:cs typeface="Calibri" panose="020F0502020204030204" pitchFamily="34" charset="0"/>
              </a:rPr>
              <a:t>Thread</a:t>
            </a:r>
            <a:r>
              <a:rPr lang="en-US" altLang="en-US" sz="1800" dirty="0">
                <a:solidFill>
                  <a:srgbClr val="000000"/>
                </a:solidFill>
                <a:ea typeface="Calibri" panose="020F0502020204030204" pitchFamily="34" charset="0"/>
                <a:cs typeface="Calibri" panose="020F0502020204030204" pitchFamily="34" charset="0"/>
              </a:rPr>
              <a:t> class for creating threads we cannot extend any other class. </a:t>
            </a:r>
            <a:r>
              <a:rPr lang="en-US" altLang="en-US" sz="1800" i="1" dirty="0">
                <a:solidFill>
                  <a:srgbClr val="000000"/>
                </a:solidFill>
                <a:ea typeface="Calibri" panose="020F0502020204030204" pitchFamily="34" charset="0"/>
                <a:cs typeface="Calibri" panose="020F0502020204030204" pitchFamily="34" charset="0"/>
              </a:rPr>
              <a:t>Since Java does not support multiple inheritance</a:t>
            </a:r>
          </a:p>
          <a:p>
            <a:pPr>
              <a:lnSpc>
                <a:spcPct val="150000"/>
              </a:lnSpc>
              <a:buFont typeface="Wingdings" panose="05000000000000000000" pitchFamily="2" charset="2"/>
              <a:buChar char="§"/>
            </a:pPr>
            <a:r>
              <a:rPr lang="en-US" altLang="en-US" sz="1800" dirty="0">
                <a:solidFill>
                  <a:srgbClr val="000000"/>
                </a:solidFill>
                <a:ea typeface="Calibri" panose="020F0502020204030204" pitchFamily="34" charset="0"/>
                <a:cs typeface="Calibri" panose="020F0502020204030204" pitchFamily="34" charset="0"/>
              </a:rPr>
              <a:t>By implementing the </a:t>
            </a:r>
            <a:r>
              <a:rPr lang="en-US" altLang="en-US" sz="1800" i="1" dirty="0">
                <a:solidFill>
                  <a:srgbClr val="000000"/>
                </a:solidFill>
                <a:ea typeface="Calibri" panose="020F0502020204030204" pitchFamily="34" charset="0"/>
                <a:cs typeface="Calibri" panose="020F0502020204030204" pitchFamily="34" charset="0"/>
              </a:rPr>
              <a:t>Runnable </a:t>
            </a:r>
            <a:r>
              <a:rPr lang="en-US" altLang="en-US" sz="1800" dirty="0">
                <a:solidFill>
                  <a:srgbClr val="000000"/>
                </a:solidFill>
                <a:ea typeface="Calibri" panose="020F0502020204030204" pitchFamily="34" charset="0"/>
                <a:cs typeface="Calibri" panose="020F0502020204030204" pitchFamily="34" charset="0"/>
              </a:rPr>
              <a:t>interface we can make the thread class extend other classes. </a:t>
            </a:r>
          </a:p>
          <a:p>
            <a:pPr marL="0" indent="0">
              <a:buNone/>
            </a:pPr>
            <a:endParaRPr lang="en-US" sz="1800" dirty="0"/>
          </a:p>
        </p:txBody>
      </p:sp>
      <p:pic>
        <p:nvPicPr>
          <p:cNvPr id="5" name="Picture 4">
            <a:extLst>
              <a:ext uri="{FF2B5EF4-FFF2-40B4-BE49-F238E27FC236}">
                <a16:creationId xmlns:a16="http://schemas.microsoft.com/office/drawing/2014/main" id="{48073FED-8E3A-48A4-9518-5DC6FAB93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828800"/>
            <a:ext cx="1448972" cy="1600200"/>
          </a:xfrm>
          <a:prstGeom prst="rect">
            <a:avLst/>
          </a:prstGeom>
        </p:spPr>
      </p:pic>
      <p:sp>
        <p:nvSpPr>
          <p:cNvPr id="6" name="Rectangle 4">
            <a:extLst>
              <a:ext uri="{FF2B5EF4-FFF2-40B4-BE49-F238E27FC236}">
                <a16:creationId xmlns:a16="http://schemas.microsoft.com/office/drawing/2014/main" id="{B7EA477B-65EB-4C98-907E-40341155559E}"/>
              </a:ext>
            </a:extLst>
          </p:cNvPr>
          <p:cNvSpPr>
            <a:spLocks noChangeArrowheads="1"/>
          </p:cNvSpPr>
          <p:nvPr/>
        </p:nvSpPr>
        <p:spPr bwMode="auto">
          <a:xfrm>
            <a:off x="1955620" y="1828800"/>
            <a:ext cx="6456860" cy="1569660"/>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pPr algn="ctr"/>
            <a:r>
              <a:rPr lang="en-US" altLang="en-US" sz="2400"/>
              <a:t>Which Method is better? Why?</a:t>
            </a:r>
          </a:p>
          <a:p>
            <a:pPr algn="ctr"/>
            <a:endParaRPr lang="en-US" altLang="en-US" sz="2400"/>
          </a:p>
          <a:p>
            <a:pPr algn="ctr"/>
            <a:r>
              <a:rPr lang="en-US" altLang="en-US" sz="2400">
                <a:solidFill>
                  <a:srgbClr val="C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Implementing Runnable interface is recommended.</a:t>
            </a:r>
            <a:endParaRPr lang="en-US" altLang="en-US"/>
          </a:p>
        </p:txBody>
      </p:sp>
    </p:spTree>
    <p:extLst>
      <p:ext uri="{BB962C8B-B14F-4D97-AF65-F5344CB8AC3E}">
        <p14:creationId xmlns:p14="http://schemas.microsoft.com/office/powerpoint/2010/main" val="296668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ECE1-A331-4B1B-8B8A-FB0158968EDD}"/>
              </a:ext>
            </a:extLst>
          </p:cNvPr>
          <p:cNvSpPr>
            <a:spLocks noGrp="1"/>
          </p:cNvSpPr>
          <p:nvPr>
            <p:ph type="title"/>
          </p:nvPr>
        </p:nvSpPr>
        <p:spPr/>
        <p:txBody>
          <a:bodyPr/>
          <a:lstStyle/>
          <a:p>
            <a:r>
              <a:rPr lang="en-US" dirty="0"/>
              <a:t>Ram faces another problem</a:t>
            </a:r>
          </a:p>
        </p:txBody>
      </p:sp>
      <p:sp>
        <p:nvSpPr>
          <p:cNvPr id="3" name="Content Placeholder 2">
            <a:extLst>
              <a:ext uri="{FF2B5EF4-FFF2-40B4-BE49-F238E27FC236}">
                <a16:creationId xmlns:a16="http://schemas.microsoft.com/office/drawing/2014/main" id="{7A7244E5-3FD7-4EEA-9A10-6DFBE2C1EA6A}"/>
              </a:ext>
            </a:extLst>
          </p:cNvPr>
          <p:cNvSpPr>
            <a:spLocks noGrp="1"/>
          </p:cNvSpPr>
          <p:nvPr>
            <p:ph idx="1"/>
          </p:nvPr>
        </p:nvSpPr>
        <p:spPr/>
        <p:txBody>
          <a:bodyPr>
            <a:normAutofit/>
          </a:bodyPr>
          <a:lstStyle/>
          <a:p>
            <a:pPr marL="0" indent="0">
              <a:lnSpc>
                <a:spcPct val="150000"/>
              </a:lnSpc>
              <a:buNone/>
            </a:pPr>
            <a:r>
              <a:rPr lang="en-US" altLang="en-US" sz="1600" dirty="0">
                <a:solidFill>
                  <a:srgbClr val="000000"/>
                </a:solidFill>
                <a:ea typeface="Calibri" panose="020F0502020204030204" pitchFamily="34" charset="0"/>
                <a:cs typeface="Calibri" panose="020F0502020204030204" pitchFamily="34" charset="0"/>
              </a:rPr>
              <a:t>In the previous examples we can see that  the main Thread </a:t>
            </a:r>
            <a:r>
              <a:rPr lang="en-US" altLang="en-US" sz="1600" b="1" dirty="0">
                <a:solidFill>
                  <a:srgbClr val="000000"/>
                </a:solidFill>
                <a:ea typeface="Calibri" panose="020F0502020204030204" pitchFamily="34" charset="0"/>
                <a:cs typeface="Calibri" panose="020F0502020204030204" pitchFamily="34" charset="0"/>
              </a:rPr>
              <a:t>(</a:t>
            </a:r>
            <a:r>
              <a:rPr lang="en-US" altLang="en-US" sz="1600" b="1" i="1" dirty="0">
                <a:solidFill>
                  <a:srgbClr val="000000"/>
                </a:solidFill>
                <a:ea typeface="Calibri" panose="020F0502020204030204" pitchFamily="34" charset="0"/>
                <a:cs typeface="Calibri" panose="020F0502020204030204" pitchFamily="34" charset="0"/>
              </a:rPr>
              <a:t>Application Thread</a:t>
            </a:r>
            <a:r>
              <a:rPr lang="en-US" altLang="en-US" sz="1600" b="1" dirty="0">
                <a:solidFill>
                  <a:srgbClr val="000000"/>
                </a:solidFill>
                <a:ea typeface="Calibri" panose="020F0502020204030204" pitchFamily="34" charset="0"/>
                <a:cs typeface="Calibri" panose="020F0502020204030204" pitchFamily="34" charset="0"/>
              </a:rPr>
              <a:t>)</a:t>
            </a:r>
            <a:r>
              <a:rPr lang="en-US" altLang="en-US" sz="1600" dirty="0">
                <a:solidFill>
                  <a:srgbClr val="000000"/>
                </a:solidFill>
                <a:ea typeface="Calibri" panose="020F0502020204030204" pitchFamily="34" charset="0"/>
                <a:cs typeface="Calibri" panose="020F0502020204030204" pitchFamily="34" charset="0"/>
              </a:rPr>
              <a:t> exits before the other child Threads which was originated by it completes execution. This may not be desirable in some situations. </a:t>
            </a:r>
          </a:p>
          <a:p>
            <a:pPr marL="0" indent="0">
              <a:lnSpc>
                <a:spcPct val="150000"/>
              </a:lnSpc>
              <a:buNone/>
            </a:pPr>
            <a:r>
              <a:rPr lang="en-US" altLang="en-US" sz="1600" b="1" dirty="0">
                <a:solidFill>
                  <a:srgbClr val="000000"/>
                </a:solidFill>
                <a:ea typeface="Calibri" panose="020F0502020204030204" pitchFamily="34" charset="0"/>
                <a:cs typeface="Calibri" panose="020F0502020204030204" pitchFamily="34" charset="0"/>
              </a:rPr>
              <a:t>Example:</a:t>
            </a:r>
            <a:r>
              <a:rPr lang="en-US" altLang="en-US" sz="1600" dirty="0">
                <a:solidFill>
                  <a:srgbClr val="000000"/>
                </a:solidFill>
                <a:ea typeface="Calibri" panose="020F0502020204030204" pitchFamily="34" charset="0"/>
                <a:cs typeface="Calibri" panose="020F0502020204030204" pitchFamily="34" charset="0"/>
              </a:rPr>
              <a:t>  Assume tax needs to be calculated for 10 employees using </a:t>
            </a:r>
            <a:r>
              <a:rPr lang="en-US" altLang="en-US" sz="1600" b="1" dirty="0" err="1">
                <a:solidFill>
                  <a:srgbClr val="000000"/>
                </a:solidFill>
                <a:ea typeface="Calibri" panose="020F0502020204030204" pitchFamily="34" charset="0"/>
                <a:cs typeface="Calibri" panose="020F0502020204030204" pitchFamily="34" charset="0"/>
              </a:rPr>
              <a:t>calculateTax</a:t>
            </a:r>
            <a:r>
              <a:rPr lang="en-US" altLang="en-US" sz="1600" b="1" dirty="0">
                <a:solidFill>
                  <a:srgbClr val="000000"/>
                </a:solidFill>
                <a:ea typeface="Calibri" panose="020F0502020204030204" pitchFamily="34" charset="0"/>
                <a:cs typeface="Calibri" panose="020F0502020204030204" pitchFamily="34" charset="0"/>
              </a:rPr>
              <a:t>()</a:t>
            </a:r>
            <a:r>
              <a:rPr lang="en-US" altLang="en-US" sz="1600" dirty="0">
                <a:solidFill>
                  <a:srgbClr val="000000"/>
                </a:solidFill>
                <a:ea typeface="Calibri" panose="020F0502020204030204" pitchFamily="34" charset="0"/>
                <a:cs typeface="Calibri" panose="020F0502020204030204" pitchFamily="34" charset="0"/>
              </a:rPr>
              <a:t> method, Tim the programmer decides to speedup the process by spawning 10 thread one thread per employee.  Also Tim needs to ensure that the program should exit only after all the ten threads complete the tax calculation.</a:t>
            </a:r>
          </a:p>
          <a:p>
            <a:endParaRPr lang="en-US" sz="1800" dirty="0"/>
          </a:p>
        </p:txBody>
      </p:sp>
      <p:sp>
        <p:nvSpPr>
          <p:cNvPr id="4" name="Rectangle 5">
            <a:extLst>
              <a:ext uri="{FF2B5EF4-FFF2-40B4-BE49-F238E27FC236}">
                <a16:creationId xmlns:a16="http://schemas.microsoft.com/office/drawing/2014/main" id="{A88BEA4E-3FF6-400C-A353-C3802783D237}"/>
              </a:ext>
            </a:extLst>
          </p:cNvPr>
          <p:cNvSpPr>
            <a:spLocks noChangeArrowheads="1"/>
          </p:cNvSpPr>
          <p:nvPr/>
        </p:nvSpPr>
        <p:spPr bwMode="auto">
          <a:xfrm>
            <a:off x="1449976" y="4636404"/>
            <a:ext cx="6132510" cy="707886"/>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pPr algn="ctr"/>
            <a:r>
              <a:rPr lang="en-US" altLang="en-US" sz="2000" dirty="0"/>
              <a:t>How can this be solved?</a:t>
            </a:r>
          </a:p>
          <a:p>
            <a:pPr algn="ctr"/>
            <a:r>
              <a:rPr lang="en-US" altLang="en-US" sz="2000" dirty="0"/>
              <a:t>Tim used Thread </a:t>
            </a:r>
            <a:r>
              <a:rPr lang="en-US" altLang="en-US" sz="2000" dirty="0">
                <a:solidFill>
                  <a:srgbClr val="CC3300"/>
                </a:solidFill>
              </a:rPr>
              <a:t>Join</a:t>
            </a:r>
            <a:r>
              <a:rPr lang="en-US" altLang="en-US" sz="2000" dirty="0"/>
              <a:t> Method.</a:t>
            </a:r>
            <a:endParaRPr lang="en-US" altLang="en-US" sz="24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10381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9E1F-467C-420B-BBA0-A10866EC05B2}"/>
              </a:ext>
            </a:extLst>
          </p:cNvPr>
          <p:cNvSpPr>
            <a:spLocks noGrp="1"/>
          </p:cNvSpPr>
          <p:nvPr>
            <p:ph type="title"/>
          </p:nvPr>
        </p:nvSpPr>
        <p:spPr/>
        <p:txBody>
          <a:bodyPr/>
          <a:lstStyle/>
          <a:p>
            <a:r>
              <a:rPr lang="en-US" dirty="0"/>
              <a:t>What is join method?</a:t>
            </a:r>
          </a:p>
        </p:txBody>
      </p:sp>
      <p:sp>
        <p:nvSpPr>
          <p:cNvPr id="3" name="Content Placeholder 2">
            <a:extLst>
              <a:ext uri="{FF2B5EF4-FFF2-40B4-BE49-F238E27FC236}">
                <a16:creationId xmlns:a16="http://schemas.microsoft.com/office/drawing/2014/main" id="{E62E67D3-4343-4B0F-B681-C75B415CD12B}"/>
              </a:ext>
            </a:extLst>
          </p:cNvPr>
          <p:cNvSpPr>
            <a:spLocks noGrp="1"/>
          </p:cNvSpPr>
          <p:nvPr>
            <p:ph idx="1"/>
          </p:nvPr>
        </p:nvSpPr>
        <p:spPr/>
        <p:txBody>
          <a:bodyPr>
            <a:normAutofit/>
          </a:bodyPr>
          <a:lstStyle/>
          <a:p>
            <a:pPr marL="0" indent="0">
              <a:buNone/>
            </a:pPr>
            <a:r>
              <a:rPr lang="en-US" sz="2000" dirty="0"/>
              <a:t>join method in Thread class,</a:t>
            </a:r>
          </a:p>
          <a:p>
            <a:pPr>
              <a:lnSpc>
                <a:spcPct val="150000"/>
              </a:lnSpc>
              <a:buFont typeface="Wingdings" panose="05000000000000000000" pitchFamily="2" charset="2"/>
              <a:buChar char="§"/>
            </a:pPr>
            <a:r>
              <a:rPr lang="en-US" altLang="en-US" sz="2000" b="1" i="1" dirty="0">
                <a:solidFill>
                  <a:srgbClr val="000000"/>
                </a:solidFill>
                <a:ea typeface="Calibri" panose="020F0502020204030204" pitchFamily="34" charset="0"/>
                <a:cs typeface="Calibri" panose="020F0502020204030204" pitchFamily="34" charset="0"/>
              </a:rPr>
              <a:t>join()</a:t>
            </a:r>
            <a:r>
              <a:rPr lang="en-US" altLang="en-US" sz="2000" dirty="0">
                <a:solidFill>
                  <a:srgbClr val="000000"/>
                </a:solidFill>
                <a:ea typeface="Calibri" panose="020F0502020204030204" pitchFamily="34" charset="0"/>
                <a:cs typeface="Calibri" panose="020F0502020204030204" pitchFamily="34" charset="0"/>
              </a:rPr>
              <a:t> is used to ensure that the application main thread will complete only after all the thread spawned by it inside the process completes execution.</a:t>
            </a:r>
          </a:p>
          <a:p>
            <a:pPr>
              <a:lnSpc>
                <a:spcPct val="150000"/>
              </a:lnSpc>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In other words, one thread can wait for another to complete using the join() method. </a:t>
            </a:r>
          </a:p>
          <a:p>
            <a:pPr>
              <a:lnSpc>
                <a:spcPct val="150000"/>
              </a:lnSpc>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Invoking join() guarantees that the method will not return until the threads started from it returns and join.</a:t>
            </a:r>
          </a:p>
          <a:p>
            <a:pPr marL="0" indent="0">
              <a:buNone/>
            </a:pPr>
            <a:endParaRPr lang="en-US" sz="2000" dirty="0"/>
          </a:p>
        </p:txBody>
      </p:sp>
    </p:spTree>
    <p:extLst>
      <p:ext uri="{BB962C8B-B14F-4D97-AF65-F5344CB8AC3E}">
        <p14:creationId xmlns:p14="http://schemas.microsoft.com/office/powerpoint/2010/main" val="180663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0DE7-42BC-4535-88F1-656FFB18F277}"/>
              </a:ext>
            </a:extLst>
          </p:cNvPr>
          <p:cNvSpPr>
            <a:spLocks noGrp="1"/>
          </p:cNvSpPr>
          <p:nvPr>
            <p:ph type="title"/>
          </p:nvPr>
        </p:nvSpPr>
        <p:spPr/>
        <p:txBody>
          <a:bodyPr/>
          <a:lstStyle/>
          <a:p>
            <a:r>
              <a:rPr lang="en-US" dirty="0"/>
              <a:t>Example – join() </a:t>
            </a:r>
          </a:p>
        </p:txBody>
      </p:sp>
      <p:sp>
        <p:nvSpPr>
          <p:cNvPr id="3" name="Content Placeholder 2">
            <a:extLst>
              <a:ext uri="{FF2B5EF4-FFF2-40B4-BE49-F238E27FC236}">
                <a16:creationId xmlns:a16="http://schemas.microsoft.com/office/drawing/2014/main" id="{CA51D06E-6CDB-4BB2-94DF-46538949F559}"/>
              </a:ext>
            </a:extLst>
          </p:cNvPr>
          <p:cNvSpPr>
            <a:spLocks noGrp="1"/>
          </p:cNvSpPr>
          <p:nvPr>
            <p:ph idx="1"/>
          </p:nvPr>
        </p:nvSpPr>
        <p:spPr/>
        <p:txBody>
          <a:bodyPr>
            <a:normAutofit/>
          </a:bodyPr>
          <a:lstStyle/>
          <a:p>
            <a:pPr marL="0" indent="0">
              <a:lnSpc>
                <a:spcPct val="150000"/>
              </a:lnSpc>
              <a:spcBef>
                <a:spcPts val="1200"/>
              </a:spcBef>
              <a:buNone/>
            </a:pPr>
            <a:r>
              <a:rPr lang="en-US" altLang="en-US" sz="1700" dirty="0">
                <a:solidFill>
                  <a:srgbClr val="000000"/>
                </a:solidFill>
                <a:ea typeface="Calibri" panose="020F0502020204030204" pitchFamily="34" charset="0"/>
                <a:cs typeface="Calibri" panose="020F0502020204030204" pitchFamily="34" charset="0"/>
              </a:rPr>
              <a:t>In this demo we will see how a method works with and without join . </a:t>
            </a:r>
          </a:p>
          <a:p>
            <a:pPr>
              <a:lnSpc>
                <a:spcPct val="150000"/>
              </a:lnSpc>
              <a:spcBef>
                <a:spcPts val="1200"/>
              </a:spcBef>
            </a:pPr>
            <a:r>
              <a:rPr lang="en-US" altLang="en-US" sz="1700" dirty="0">
                <a:solidFill>
                  <a:srgbClr val="000000"/>
                </a:solidFill>
                <a:ea typeface="Calibri" panose="020F0502020204030204" pitchFamily="34" charset="0"/>
                <a:cs typeface="Calibri" panose="020F0502020204030204" pitchFamily="34" charset="0"/>
              </a:rPr>
              <a:t>Step 1: We will create a Runnable class </a:t>
            </a:r>
            <a:r>
              <a:rPr lang="en-US" altLang="en-US" sz="1700" b="1" dirty="0" err="1">
                <a:solidFill>
                  <a:srgbClr val="000000"/>
                </a:solidFill>
                <a:ea typeface="Calibri" panose="020F0502020204030204" pitchFamily="34" charset="0"/>
                <a:cs typeface="Calibri" panose="020F0502020204030204" pitchFamily="34" charset="0"/>
              </a:rPr>
              <a:t>JoinEx</a:t>
            </a:r>
            <a:r>
              <a:rPr lang="en-US" altLang="en-US" sz="1700" dirty="0">
                <a:solidFill>
                  <a:srgbClr val="000000"/>
                </a:solidFill>
                <a:ea typeface="Calibri" panose="020F0502020204030204" pitchFamily="34" charset="0"/>
                <a:cs typeface="Calibri" panose="020F0502020204030204" pitchFamily="34" charset="0"/>
              </a:rPr>
              <a:t> and a main class </a:t>
            </a:r>
            <a:r>
              <a:rPr lang="en-US" altLang="en-US" sz="1700" b="1" dirty="0" err="1">
                <a:solidFill>
                  <a:srgbClr val="000000"/>
                </a:solidFill>
                <a:ea typeface="Calibri" panose="020F0502020204030204" pitchFamily="34" charset="0"/>
                <a:cs typeface="Calibri" panose="020F0502020204030204" pitchFamily="34" charset="0"/>
              </a:rPr>
              <a:t>JoinExMain</a:t>
            </a:r>
            <a:endParaRPr lang="en-US" altLang="en-US" sz="1700" b="1" dirty="0">
              <a:solidFill>
                <a:srgbClr val="000000"/>
              </a:solidFill>
              <a:ea typeface="Calibri" panose="020F0502020204030204" pitchFamily="34" charset="0"/>
              <a:cs typeface="Calibri" panose="020F0502020204030204" pitchFamily="34" charset="0"/>
            </a:endParaRPr>
          </a:p>
          <a:p>
            <a:pPr>
              <a:lnSpc>
                <a:spcPct val="150000"/>
              </a:lnSpc>
              <a:spcBef>
                <a:spcPts val="1200"/>
              </a:spcBef>
            </a:pPr>
            <a:r>
              <a:rPr lang="en-US" altLang="en-US" sz="1700" dirty="0">
                <a:solidFill>
                  <a:srgbClr val="000000"/>
                </a:solidFill>
                <a:ea typeface="Calibri" panose="020F0502020204030204" pitchFamily="34" charset="0"/>
                <a:cs typeface="Calibri" panose="020F0502020204030204" pitchFamily="34" charset="0"/>
              </a:rPr>
              <a:t>Step 2: First we will create the</a:t>
            </a:r>
            <a:r>
              <a:rPr lang="en-US" altLang="en-US" sz="1700" dirty="0">
                <a:solidFill>
                  <a:srgbClr val="00B0F0"/>
                </a:solidFill>
                <a:ea typeface="Calibri" panose="020F0502020204030204" pitchFamily="34" charset="0"/>
                <a:cs typeface="Calibri" panose="020F0502020204030204" pitchFamily="34" charset="0"/>
              </a:rPr>
              <a:t> </a:t>
            </a:r>
            <a:r>
              <a:rPr lang="en-US" altLang="en-US" sz="1700" dirty="0">
                <a:solidFill>
                  <a:srgbClr val="000000"/>
                </a:solidFill>
                <a:ea typeface="Calibri" panose="020F0502020204030204" pitchFamily="34" charset="0"/>
                <a:cs typeface="Calibri" panose="020F0502020204030204" pitchFamily="34" charset="0"/>
              </a:rPr>
              <a:t>main</a:t>
            </a:r>
            <a:r>
              <a:rPr lang="en-US" altLang="en-US" sz="1700" dirty="0">
                <a:solidFill>
                  <a:srgbClr val="00B0F0"/>
                </a:solidFill>
                <a:ea typeface="Calibri" panose="020F0502020204030204" pitchFamily="34" charset="0"/>
                <a:cs typeface="Calibri" panose="020F0502020204030204" pitchFamily="34" charset="0"/>
              </a:rPr>
              <a:t> </a:t>
            </a:r>
            <a:r>
              <a:rPr lang="en-US" altLang="en-US" sz="1700" dirty="0">
                <a:solidFill>
                  <a:srgbClr val="000000"/>
                </a:solidFill>
                <a:ea typeface="Calibri" panose="020F0502020204030204" pitchFamily="34" charset="0"/>
                <a:cs typeface="Calibri" panose="020F0502020204030204" pitchFamily="34" charset="0"/>
              </a:rPr>
              <a:t>method without join() and look at the output</a:t>
            </a:r>
          </a:p>
          <a:p>
            <a:pPr>
              <a:lnSpc>
                <a:spcPct val="150000"/>
              </a:lnSpc>
              <a:spcBef>
                <a:spcPts val="1200"/>
              </a:spcBef>
            </a:pPr>
            <a:r>
              <a:rPr lang="en-US" altLang="en-US" sz="1700" dirty="0">
                <a:solidFill>
                  <a:srgbClr val="000000"/>
                </a:solidFill>
                <a:ea typeface="Calibri" panose="020F0502020204030204" pitchFamily="34" charset="0"/>
                <a:cs typeface="Calibri" panose="020F0502020204030204" pitchFamily="34" charset="0"/>
              </a:rPr>
              <a:t>Step 3: Then will inject join() to the main method and see how join changes the output. </a:t>
            </a:r>
          </a:p>
          <a:p>
            <a:pPr marL="0" indent="0">
              <a:buNone/>
            </a:pPr>
            <a:endParaRPr lang="en-US" dirty="0"/>
          </a:p>
        </p:txBody>
      </p:sp>
    </p:spTree>
    <p:extLst>
      <p:ext uri="{BB962C8B-B14F-4D97-AF65-F5344CB8AC3E}">
        <p14:creationId xmlns:p14="http://schemas.microsoft.com/office/powerpoint/2010/main" val="309603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8C93-2E7F-48B0-A294-F1F1FD00A7C2}"/>
              </a:ext>
            </a:extLst>
          </p:cNvPr>
          <p:cNvSpPr>
            <a:spLocks noGrp="1"/>
          </p:cNvSpPr>
          <p:nvPr>
            <p:ph type="title"/>
          </p:nvPr>
        </p:nvSpPr>
        <p:spPr/>
        <p:txBody>
          <a:bodyPr/>
          <a:lstStyle/>
          <a:p>
            <a:r>
              <a:rPr lang="en-US" dirty="0"/>
              <a:t>Solution – join()</a:t>
            </a:r>
          </a:p>
        </p:txBody>
      </p:sp>
      <p:pic>
        <p:nvPicPr>
          <p:cNvPr id="4" name="Picture 2">
            <a:extLst>
              <a:ext uri="{FF2B5EF4-FFF2-40B4-BE49-F238E27FC236}">
                <a16:creationId xmlns:a16="http://schemas.microsoft.com/office/drawing/2014/main" id="{58FFF972-6EE9-495A-BE42-62934CC3A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468" y="1905000"/>
            <a:ext cx="6865034" cy="3778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104162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BBDB-D062-44D9-BB84-BF6CC9D8B05E}"/>
              </a:ext>
            </a:extLst>
          </p:cNvPr>
          <p:cNvSpPr>
            <a:spLocks noGrp="1"/>
          </p:cNvSpPr>
          <p:nvPr>
            <p:ph type="title"/>
          </p:nvPr>
        </p:nvSpPr>
        <p:spPr/>
        <p:txBody>
          <a:bodyPr/>
          <a:lstStyle/>
          <a:p>
            <a:endParaRPr lang="en-US"/>
          </a:p>
        </p:txBody>
      </p:sp>
      <p:sp>
        <p:nvSpPr>
          <p:cNvPr id="4" name="TextBox 7">
            <a:extLst>
              <a:ext uri="{FF2B5EF4-FFF2-40B4-BE49-F238E27FC236}">
                <a16:creationId xmlns:a16="http://schemas.microsoft.com/office/drawing/2014/main" id="{1A38A2E9-2827-410B-B8C3-BE0046C40C61}"/>
              </a:ext>
            </a:extLst>
          </p:cNvPr>
          <p:cNvSpPr>
            <a:spLocks noChangeArrowheads="1"/>
          </p:cNvSpPr>
          <p:nvPr/>
        </p:nvSpPr>
        <p:spPr bwMode="auto">
          <a:xfrm>
            <a:off x="914400" y="1752600"/>
            <a:ext cx="7376334" cy="369888"/>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wrap="square">
            <a:spAutoFit/>
          </a:bodyPr>
          <a:lstStyle/>
          <a:p>
            <a:pPr algn="ctr"/>
            <a:r>
              <a:rPr lang="en-US" altLang="en-US" b="0">
                <a:solidFill>
                  <a:srgbClr val="000000"/>
                </a:solidFill>
              </a:rPr>
              <a:t>Main method without join, create two threads and start it.</a:t>
            </a:r>
          </a:p>
        </p:txBody>
      </p:sp>
      <p:pic>
        <p:nvPicPr>
          <p:cNvPr id="5" name="Picture 4">
            <a:extLst>
              <a:ext uri="{FF2B5EF4-FFF2-40B4-BE49-F238E27FC236}">
                <a16:creationId xmlns:a16="http://schemas.microsoft.com/office/drawing/2014/main" id="{A33D9CAB-02C2-4CD7-83A1-7E681C5C3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799"/>
            <a:ext cx="7301132" cy="335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2744134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D47B-B3A0-4E98-A547-9F324273B052}"/>
              </a:ext>
            </a:extLst>
          </p:cNvPr>
          <p:cNvSpPr>
            <a:spLocks noGrp="1"/>
          </p:cNvSpPr>
          <p:nvPr>
            <p:ph type="title"/>
          </p:nvPr>
        </p:nvSpPr>
        <p:spPr/>
        <p:txBody>
          <a:bodyPr/>
          <a:lstStyle/>
          <a:p>
            <a:r>
              <a:rPr lang="en-US" dirty="0"/>
              <a:t>Output – without join()</a:t>
            </a:r>
          </a:p>
        </p:txBody>
      </p:sp>
      <p:pic>
        <p:nvPicPr>
          <p:cNvPr id="4" name="Picture 2">
            <a:extLst>
              <a:ext uri="{FF2B5EF4-FFF2-40B4-BE49-F238E27FC236}">
                <a16:creationId xmlns:a16="http://schemas.microsoft.com/office/drawing/2014/main" id="{BD15E1B0-1474-4532-BA31-5289F5DCE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14600"/>
            <a:ext cx="50625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mpd="sng">
                <a:solidFill>
                  <a:srgbClr val="000000"/>
                </a:solidFill>
                <a:miter lim="800000"/>
                <a:headEnd/>
                <a:tailEnd/>
              </a14:hiddenLine>
            </a:ext>
          </a:extLst>
        </p:spPr>
      </p:pic>
      <p:sp>
        <p:nvSpPr>
          <p:cNvPr id="5" name="TextBox 5">
            <a:extLst>
              <a:ext uri="{FF2B5EF4-FFF2-40B4-BE49-F238E27FC236}">
                <a16:creationId xmlns:a16="http://schemas.microsoft.com/office/drawing/2014/main" id="{D4F13692-3FAD-402F-BD03-072E55A2F46D}"/>
              </a:ext>
            </a:extLst>
          </p:cNvPr>
          <p:cNvSpPr>
            <a:spLocks noChangeArrowheads="1"/>
          </p:cNvSpPr>
          <p:nvPr/>
        </p:nvSpPr>
        <p:spPr bwMode="auto">
          <a:xfrm>
            <a:off x="609600" y="1600200"/>
            <a:ext cx="7239000" cy="369888"/>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a:spAutoFit/>
          </a:bodyPr>
          <a:lstStyle/>
          <a:p>
            <a:pPr algn="ctr"/>
            <a:r>
              <a:rPr lang="en-US" altLang="en-US" b="0">
                <a:solidFill>
                  <a:srgbClr val="000000"/>
                </a:solidFill>
              </a:rPr>
              <a:t>The main method ends before the completion of the other threads</a:t>
            </a:r>
          </a:p>
        </p:txBody>
      </p:sp>
      <p:sp>
        <p:nvSpPr>
          <p:cNvPr id="6" name="Rounded Rectangle 6">
            <a:extLst>
              <a:ext uri="{FF2B5EF4-FFF2-40B4-BE49-F238E27FC236}">
                <a16:creationId xmlns:a16="http://schemas.microsoft.com/office/drawing/2014/main" id="{B235BC6E-9975-4841-8382-9DAD9B20BD13}"/>
              </a:ext>
            </a:extLst>
          </p:cNvPr>
          <p:cNvSpPr>
            <a:spLocks noChangeArrowheads="1"/>
          </p:cNvSpPr>
          <p:nvPr/>
        </p:nvSpPr>
        <p:spPr bwMode="auto">
          <a:xfrm>
            <a:off x="1219200" y="2362200"/>
            <a:ext cx="2743200" cy="381000"/>
          </a:xfrm>
          <a:prstGeom prst="roundRect">
            <a:avLst>
              <a:gd name="adj" fmla="val 16667"/>
            </a:avLst>
          </a:prstGeom>
          <a:noFill/>
          <a:ln w="38100" cap="flat"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7" name="Straight Arrow Connector 10">
            <a:extLst>
              <a:ext uri="{FF2B5EF4-FFF2-40B4-BE49-F238E27FC236}">
                <a16:creationId xmlns:a16="http://schemas.microsoft.com/office/drawing/2014/main" id="{58F71E49-9B68-4FBF-8748-5C3D1DE7801D}"/>
              </a:ext>
            </a:extLst>
          </p:cNvPr>
          <p:cNvCxnSpPr>
            <a:cxnSpLocks noChangeShapeType="1"/>
            <a:stCxn id="5" idx="2"/>
            <a:endCxn id="6" idx="0"/>
          </p:cNvCxnSpPr>
          <p:nvPr/>
        </p:nvCxnSpPr>
        <p:spPr bwMode="auto">
          <a:xfrm flipH="1">
            <a:off x="2590800" y="1970088"/>
            <a:ext cx="1638300" cy="392112"/>
          </a:xfrm>
          <a:prstGeom prst="straightConnector1">
            <a:avLst/>
          </a:prstGeom>
          <a:noFill/>
          <a:ln w="38100" cap="flat" cmpd="sng">
            <a:solidFill>
              <a:schemeClr val="accent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8524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3849-1388-4D9E-81B8-EB8A1C5563F7}"/>
              </a:ext>
            </a:extLst>
          </p:cNvPr>
          <p:cNvSpPr>
            <a:spLocks noGrp="1"/>
          </p:cNvSpPr>
          <p:nvPr>
            <p:ph type="title"/>
          </p:nvPr>
        </p:nvSpPr>
        <p:spPr/>
        <p:txBody>
          <a:bodyPr/>
          <a:lstStyle/>
          <a:p>
            <a:r>
              <a:rPr lang="en-US" dirty="0"/>
              <a:t>Add the join()</a:t>
            </a:r>
          </a:p>
        </p:txBody>
      </p:sp>
      <p:pic>
        <p:nvPicPr>
          <p:cNvPr id="4" name="Picture 3">
            <a:extLst>
              <a:ext uri="{FF2B5EF4-FFF2-40B4-BE49-F238E27FC236}">
                <a16:creationId xmlns:a16="http://schemas.microsoft.com/office/drawing/2014/main" id="{4DEB52FA-0494-4196-8FCB-02412BCCD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904999"/>
            <a:ext cx="7515665" cy="342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 name="Right Brace 5">
            <a:extLst>
              <a:ext uri="{FF2B5EF4-FFF2-40B4-BE49-F238E27FC236}">
                <a16:creationId xmlns:a16="http://schemas.microsoft.com/office/drawing/2014/main" id="{4ED70837-E146-4870-B467-BF5549620CF3}"/>
              </a:ext>
            </a:extLst>
          </p:cNvPr>
          <p:cNvSpPr>
            <a:spLocks/>
          </p:cNvSpPr>
          <p:nvPr/>
        </p:nvSpPr>
        <p:spPr bwMode="auto">
          <a:xfrm>
            <a:off x="2739684" y="3947157"/>
            <a:ext cx="152400" cy="381000"/>
          </a:xfrm>
          <a:prstGeom prst="rightBrace">
            <a:avLst>
              <a:gd name="adj1" fmla="val 7998"/>
              <a:gd name="adj2" fmla="val 50000"/>
            </a:avLst>
          </a:prstGeom>
          <a:noFill/>
          <a:ln w="25400" cap="flat"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 name="TextBox 6">
            <a:extLst>
              <a:ext uri="{FF2B5EF4-FFF2-40B4-BE49-F238E27FC236}">
                <a16:creationId xmlns:a16="http://schemas.microsoft.com/office/drawing/2014/main" id="{ED847F8C-FB8F-44C4-A074-C4FBCBEA53B6}"/>
              </a:ext>
            </a:extLst>
          </p:cNvPr>
          <p:cNvSpPr>
            <a:spLocks noChangeArrowheads="1"/>
          </p:cNvSpPr>
          <p:nvPr/>
        </p:nvSpPr>
        <p:spPr bwMode="auto">
          <a:xfrm>
            <a:off x="3117169" y="3947157"/>
            <a:ext cx="3657600" cy="323850"/>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a:spAutoFit/>
          </a:bodyPr>
          <a:lstStyle/>
          <a:p>
            <a:r>
              <a:rPr lang="en-US" altLang="en-US" sz="1500" b="0">
                <a:solidFill>
                  <a:srgbClr val="000000"/>
                </a:solidFill>
              </a:rPr>
              <a:t>The threads join method is triggered.</a:t>
            </a:r>
          </a:p>
        </p:txBody>
      </p:sp>
    </p:spTree>
    <p:extLst>
      <p:ext uri="{BB962C8B-B14F-4D97-AF65-F5344CB8AC3E}">
        <p14:creationId xmlns:p14="http://schemas.microsoft.com/office/powerpoint/2010/main" val="142062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F65C-836F-4796-B09A-9ACB73B84A67}"/>
              </a:ext>
            </a:extLst>
          </p:cNvPr>
          <p:cNvSpPr>
            <a:spLocks noGrp="1"/>
          </p:cNvSpPr>
          <p:nvPr>
            <p:ph type="title"/>
          </p:nvPr>
        </p:nvSpPr>
        <p:spPr/>
        <p:txBody>
          <a:bodyPr/>
          <a:lstStyle/>
          <a:p>
            <a:r>
              <a:rPr lang="en-US" dirty="0"/>
              <a:t>Output – with join()</a:t>
            </a:r>
          </a:p>
        </p:txBody>
      </p:sp>
      <p:pic>
        <p:nvPicPr>
          <p:cNvPr id="4" name="Picture 4">
            <a:extLst>
              <a:ext uri="{FF2B5EF4-FFF2-40B4-BE49-F238E27FC236}">
                <a16:creationId xmlns:a16="http://schemas.microsoft.com/office/drawing/2014/main" id="{EAC52CD0-4DA6-4322-9EAA-6425DD2A2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46005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mpd="sng">
                <a:solidFill>
                  <a:srgbClr val="000000"/>
                </a:solidFill>
                <a:miter lim="800000"/>
                <a:headEnd/>
                <a:tailEnd/>
              </a14:hiddenLine>
            </a:ext>
          </a:extLst>
        </p:spPr>
      </p:pic>
      <p:sp>
        <p:nvSpPr>
          <p:cNvPr id="5" name="TextBox 4">
            <a:extLst>
              <a:ext uri="{FF2B5EF4-FFF2-40B4-BE49-F238E27FC236}">
                <a16:creationId xmlns:a16="http://schemas.microsoft.com/office/drawing/2014/main" id="{FDD5B743-38A7-494C-BFF1-0217A042F133}"/>
              </a:ext>
            </a:extLst>
          </p:cNvPr>
          <p:cNvSpPr>
            <a:spLocks noChangeArrowheads="1"/>
          </p:cNvSpPr>
          <p:nvPr/>
        </p:nvSpPr>
        <p:spPr bwMode="auto">
          <a:xfrm>
            <a:off x="609600" y="5257800"/>
            <a:ext cx="7239000" cy="369888"/>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a:spAutoFit/>
          </a:bodyPr>
          <a:lstStyle/>
          <a:p>
            <a:pPr algn="ctr"/>
            <a:r>
              <a:rPr lang="en-US" altLang="en-US" b="0">
                <a:solidFill>
                  <a:srgbClr val="000000"/>
                </a:solidFill>
              </a:rPr>
              <a:t>The main method ends after the completion of the other threads</a:t>
            </a:r>
          </a:p>
        </p:txBody>
      </p:sp>
      <p:sp>
        <p:nvSpPr>
          <p:cNvPr id="6" name="Rounded Rectangle 5">
            <a:extLst>
              <a:ext uri="{FF2B5EF4-FFF2-40B4-BE49-F238E27FC236}">
                <a16:creationId xmlns:a16="http://schemas.microsoft.com/office/drawing/2014/main" id="{D6B93CF4-4CF8-435A-87D8-040A26A9C843}"/>
              </a:ext>
            </a:extLst>
          </p:cNvPr>
          <p:cNvSpPr>
            <a:spLocks noChangeArrowheads="1"/>
          </p:cNvSpPr>
          <p:nvPr/>
        </p:nvSpPr>
        <p:spPr bwMode="auto">
          <a:xfrm>
            <a:off x="609600" y="4343400"/>
            <a:ext cx="2743200" cy="381000"/>
          </a:xfrm>
          <a:prstGeom prst="roundRect">
            <a:avLst>
              <a:gd name="adj" fmla="val 16667"/>
            </a:avLst>
          </a:prstGeom>
          <a:noFill/>
          <a:ln w="38100" cap="flat"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7" name="Straight Arrow Connector 6">
            <a:extLst>
              <a:ext uri="{FF2B5EF4-FFF2-40B4-BE49-F238E27FC236}">
                <a16:creationId xmlns:a16="http://schemas.microsoft.com/office/drawing/2014/main" id="{7377CFDD-6D25-4A09-88AC-F50A7051D1FC}"/>
              </a:ext>
            </a:extLst>
          </p:cNvPr>
          <p:cNvCxnSpPr>
            <a:cxnSpLocks noChangeShapeType="1"/>
            <a:stCxn id="5" idx="0"/>
            <a:endCxn id="6" idx="2"/>
          </p:cNvCxnSpPr>
          <p:nvPr/>
        </p:nvCxnSpPr>
        <p:spPr bwMode="auto">
          <a:xfrm flipH="1" flipV="1">
            <a:off x="1981200" y="4724400"/>
            <a:ext cx="2247900" cy="533400"/>
          </a:xfrm>
          <a:prstGeom prst="straightConnector1">
            <a:avLst/>
          </a:prstGeom>
          <a:noFill/>
          <a:ln w="38100" cap="flat" cmpd="sng">
            <a:solidFill>
              <a:schemeClr val="accent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79167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3929281"/>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spcBef>
                <a:spcPts val="800"/>
              </a:spcBef>
            </a:pPr>
            <a:r>
              <a:rPr lang="en-US" dirty="0"/>
              <a:t>Trainees to reflect the following topics before proceeding.</a:t>
            </a:r>
          </a:p>
          <a:p>
            <a:pPr>
              <a:spcBef>
                <a:spcPts val="800"/>
              </a:spcBef>
              <a:buFont typeface="Wingdings" panose="05000000000000000000" pitchFamily="2" charset="2"/>
              <a:buChar char="§"/>
            </a:pPr>
            <a:r>
              <a:rPr lang="en-US" altLang="zh-CN" dirty="0">
                <a:latin typeface="Arial" panose="020B0604020202020204" pitchFamily="34" charset="0"/>
                <a:sym typeface="Arial" panose="020B0604020202020204" pitchFamily="34" charset="0"/>
              </a:rPr>
              <a:t>  </a:t>
            </a:r>
            <a:r>
              <a:rPr lang="en-US" altLang="zh-CN" dirty="0">
                <a:sym typeface="Arial" panose="020B0604020202020204" pitchFamily="34" charset="0"/>
              </a:rPr>
              <a:t>What is Runnable interface?</a:t>
            </a:r>
          </a:p>
          <a:p>
            <a:pPr>
              <a:spcBef>
                <a:spcPts val="800"/>
              </a:spcBef>
              <a:buFont typeface="Wingdings" panose="05000000000000000000" pitchFamily="2" charset="2"/>
              <a:buChar char="§"/>
            </a:pPr>
            <a:r>
              <a:rPr lang="en-US" altLang="zh-CN" dirty="0">
                <a:sym typeface="Arial" panose="020B0604020202020204" pitchFamily="34" charset="0"/>
              </a:rPr>
              <a:t>   Which method is better either Thread or Runnable? Why?</a:t>
            </a:r>
          </a:p>
          <a:p>
            <a:pPr>
              <a:spcBef>
                <a:spcPts val="800"/>
              </a:spcBef>
              <a:buFont typeface="Wingdings" panose="05000000000000000000" pitchFamily="2" charset="2"/>
              <a:buChar char="§"/>
            </a:pPr>
            <a:r>
              <a:rPr lang="en-US" altLang="zh-CN" dirty="0">
                <a:sym typeface="Arial" panose="020B0604020202020204" pitchFamily="34" charset="0"/>
              </a:rPr>
              <a:t>   What is </a:t>
            </a:r>
            <a:r>
              <a:rPr lang="en-US" altLang="zh-CN">
                <a:sym typeface="Arial" panose="020B0604020202020204" pitchFamily="34" charset="0"/>
              </a:rPr>
              <a:t>Thread join() method? </a:t>
            </a:r>
            <a:endParaRPr lang="en-US" altLang="zh-CN" dirty="0">
              <a:sym typeface="Arial" panose="020B0604020202020204" pitchFamily="34" charset="0"/>
            </a:endParaRPr>
          </a:p>
          <a:p>
            <a:pPr lvl="1">
              <a:spcBef>
                <a:spcPts val="800"/>
              </a:spcBef>
            </a:pPr>
            <a:endParaRPr lang="en-US" altLang="zh-CN" dirty="0"/>
          </a:p>
        </p:txBody>
      </p:sp>
    </p:spTree>
    <p:extLst>
      <p:ext uri="{BB962C8B-B14F-4D97-AF65-F5344CB8AC3E}">
        <p14:creationId xmlns:p14="http://schemas.microsoft.com/office/powerpoint/2010/main" val="150209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1F7EA5-F79E-4DA3-B767-DF7A9DDDD23F}"/>
              </a:ext>
            </a:extLst>
          </p:cNvPr>
          <p:cNvSpPr>
            <a:spLocks noGrp="1"/>
          </p:cNvSpPr>
          <p:nvPr>
            <p:ph type="title"/>
          </p:nvPr>
        </p:nvSpPr>
        <p:spPr>
          <a:xfrm>
            <a:off x="1449977" y="26126"/>
            <a:ext cx="7694023" cy="1136468"/>
          </a:xfrm>
        </p:spPr>
        <p:txBody>
          <a:bodyPr/>
          <a:lstStyle/>
          <a:p>
            <a:r>
              <a:rPr lang="en-US" dirty="0"/>
              <a:t>About the Author</a:t>
            </a:r>
          </a:p>
        </p:txBody>
      </p:sp>
    </p:spTree>
    <p:extLst>
      <p:ext uri="{BB962C8B-B14F-4D97-AF65-F5344CB8AC3E}">
        <p14:creationId xmlns:p14="http://schemas.microsoft.com/office/powerpoint/2010/main" val="1576961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2E73-C25E-4764-B546-F3ED6E4D31C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5143FB2-84DC-471E-BF9F-CBB7A102485B}"/>
              </a:ext>
            </a:extLst>
          </p:cNvPr>
          <p:cNvSpPr>
            <a:spLocks noGrp="1"/>
          </p:cNvSpPr>
          <p:nvPr>
            <p:ph idx="1"/>
          </p:nvPr>
        </p:nvSpPr>
        <p:spPr/>
        <p:txBody>
          <a:bodyPr>
            <a:normAutofit/>
          </a:bodyPr>
          <a:lstStyle/>
          <a:p>
            <a:endParaRPr lang="en-US" dirty="0"/>
          </a:p>
          <a:p>
            <a:endParaRPr lang="en-US" dirty="0"/>
          </a:p>
          <a:p>
            <a:pPr marL="0" indent="0" algn="ctr">
              <a:buNone/>
            </a:pPr>
            <a:r>
              <a:rPr lang="en-US" sz="6000" dirty="0">
                <a:solidFill>
                  <a:srgbClr val="C00000"/>
                </a:solidFill>
                <a:latin typeface="Vivaldi" panose="03020602050506090804" pitchFamily="66" charset="0"/>
              </a:rPr>
              <a:t>You have successfully completed </a:t>
            </a:r>
            <a:r>
              <a:rPr lang="en-US" sz="6600" b="1" dirty="0">
                <a:solidFill>
                  <a:srgbClr val="C00000"/>
                </a:solidFill>
                <a:latin typeface="Trebuchet MS" panose="020B0603020202020204" pitchFamily="34" charset="0"/>
                <a:cs typeface="Gisha" panose="020B0502040204020203" pitchFamily="34" charset="-79"/>
              </a:rPr>
              <a:t>Thread-II</a:t>
            </a:r>
          </a:p>
        </p:txBody>
      </p:sp>
      <p:sp>
        <p:nvSpPr>
          <p:cNvPr id="4" name="Title 1">
            <a:extLst>
              <a:ext uri="{FF2B5EF4-FFF2-40B4-BE49-F238E27FC236}">
                <a16:creationId xmlns:a16="http://schemas.microsoft.com/office/drawing/2014/main" id="{74E4FA99-EE56-4F03-9AFC-E86EF738A22F}"/>
              </a:ext>
            </a:extLst>
          </p:cNvPr>
          <p:cNvSpPr txBox="1">
            <a:spLocks/>
          </p:cNvSpPr>
          <p:nvPr/>
        </p:nvSpPr>
        <p:spPr>
          <a:xfrm>
            <a:off x="1449977"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t>Thank you</a:t>
            </a:r>
          </a:p>
        </p:txBody>
      </p:sp>
    </p:spTree>
    <p:extLst>
      <p:ext uri="{BB962C8B-B14F-4D97-AF65-F5344CB8AC3E}">
        <p14:creationId xmlns:p14="http://schemas.microsoft.com/office/powerpoint/2010/main" val="968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FF31EB-4E95-4A29-99C9-614249CCEDB9}"/>
              </a:ext>
            </a:extLst>
          </p:cNvPr>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E4EE437F-CF40-4261-BDD1-8F59757DD061}"/>
              </a:ext>
            </a:extLst>
          </p:cNvPr>
          <p:cNvSpPr>
            <a:spLocks noGrp="1"/>
          </p:cNvSpPr>
          <p:nvPr>
            <p:ph idx="1"/>
          </p:nvPr>
        </p:nvSpPr>
        <p:spPr/>
        <p:txBody>
          <a:bodyPr/>
          <a:lstStyle/>
          <a:p>
            <a:pPr marL="0" indent="0">
              <a:buNone/>
            </a:pPr>
            <a:r>
              <a:rPr lang="en-US" sz="2400" dirty="0"/>
              <a:t>After completing this session you will be able to understand,</a:t>
            </a:r>
          </a:p>
          <a:p>
            <a:r>
              <a:rPr lang="en-US" sz="2400" dirty="0"/>
              <a:t>How to create thread by implementing runnable interface?</a:t>
            </a:r>
          </a:p>
          <a:p>
            <a:r>
              <a:rPr lang="en-US" sz="2400" dirty="0"/>
              <a:t>Comparison between the two method of thread creation</a:t>
            </a:r>
          </a:p>
          <a:p>
            <a:r>
              <a:rPr lang="en-US" sz="2400" dirty="0"/>
              <a:t>Learn about thread </a:t>
            </a:r>
            <a:r>
              <a:rPr lang="en-US" sz="2400"/>
              <a:t>join method</a:t>
            </a:r>
            <a:endParaRPr lang="en-US" sz="2400" dirty="0"/>
          </a:p>
          <a:p>
            <a:endParaRPr lang="en-US" sz="2400" dirty="0"/>
          </a:p>
          <a:p>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260027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Runnable Interface</a:t>
            </a:r>
          </a:p>
        </p:txBody>
      </p:sp>
      <p:sp>
        <p:nvSpPr>
          <p:cNvPr id="3" name="Content Placeholder 2">
            <a:extLst>
              <a:ext uri="{FF2B5EF4-FFF2-40B4-BE49-F238E27FC236}">
                <a16:creationId xmlns:a16="http://schemas.microsoft.com/office/drawing/2014/main" id="{CD45ADD4-D164-4C92-B2E6-29E22E6B44EC}"/>
              </a:ext>
            </a:extLst>
          </p:cNvPr>
          <p:cNvSpPr>
            <a:spLocks noGrp="1"/>
          </p:cNvSpPr>
          <p:nvPr>
            <p:ph idx="1"/>
          </p:nvPr>
        </p:nvSpPr>
        <p:spPr/>
        <p:txBody>
          <a:bodyPr>
            <a:normAutofit/>
          </a:bodyPr>
          <a:lstStyle/>
          <a:p>
            <a:pPr>
              <a:lnSpc>
                <a:spcPct val="150000"/>
              </a:lnSpc>
              <a:spcBef>
                <a:spcPts val="1200"/>
              </a:spcBef>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Threads can be created by implementing the </a:t>
            </a:r>
            <a:r>
              <a:rPr lang="en-US" altLang="en-US" sz="2000" i="1" dirty="0">
                <a:solidFill>
                  <a:srgbClr val="000000"/>
                </a:solidFill>
                <a:ea typeface="Calibri" panose="020F0502020204030204" pitchFamily="34" charset="0"/>
                <a:cs typeface="Calibri" panose="020F0502020204030204" pitchFamily="34" charset="0"/>
              </a:rPr>
              <a:t>Runnable</a:t>
            </a:r>
            <a:r>
              <a:rPr lang="en-US" altLang="en-US" sz="2000" dirty="0">
                <a:solidFill>
                  <a:srgbClr val="000000"/>
                </a:solidFill>
                <a:ea typeface="Calibri" panose="020F0502020204030204" pitchFamily="34" charset="0"/>
                <a:cs typeface="Calibri" panose="020F0502020204030204" pitchFamily="34" charset="0"/>
              </a:rPr>
              <a:t> interface and overriding the run method.</a:t>
            </a:r>
          </a:p>
          <a:p>
            <a:pPr>
              <a:lnSpc>
                <a:spcPct val="150000"/>
              </a:lnSpc>
              <a:spcBef>
                <a:spcPts val="1200"/>
              </a:spcBef>
              <a:buFont typeface="Wingdings" panose="05000000000000000000" pitchFamily="2" charset="2"/>
              <a:buChar char="§"/>
            </a:pPr>
            <a:r>
              <a:rPr lang="en-US" altLang="en-US" sz="2000" i="1" dirty="0">
                <a:solidFill>
                  <a:srgbClr val="000000"/>
                </a:solidFill>
                <a:ea typeface="Calibri" panose="020F0502020204030204" pitchFamily="34" charset="0"/>
                <a:cs typeface="Calibri" panose="020F0502020204030204" pitchFamily="34" charset="0"/>
              </a:rPr>
              <a:t>Runnable</a:t>
            </a:r>
            <a:r>
              <a:rPr lang="en-US" altLang="en-US" sz="2000" dirty="0">
                <a:solidFill>
                  <a:srgbClr val="000000"/>
                </a:solidFill>
                <a:ea typeface="Calibri" panose="020F0502020204030204" pitchFamily="34" charset="0"/>
                <a:cs typeface="Calibri" panose="020F0502020204030204" pitchFamily="34" charset="0"/>
              </a:rPr>
              <a:t> interface contains only one method – the </a:t>
            </a:r>
            <a:r>
              <a:rPr lang="en-US" altLang="en-US" sz="2000" i="1" dirty="0">
                <a:solidFill>
                  <a:srgbClr val="000000"/>
                </a:solidFill>
                <a:ea typeface="Calibri" panose="020F0502020204030204" pitchFamily="34" charset="0"/>
                <a:cs typeface="Calibri" panose="020F0502020204030204" pitchFamily="34" charset="0"/>
              </a:rPr>
              <a:t>run()</a:t>
            </a:r>
            <a:r>
              <a:rPr lang="en-US" altLang="en-US" sz="2000" dirty="0">
                <a:solidFill>
                  <a:srgbClr val="000000"/>
                </a:solidFill>
                <a:ea typeface="Calibri" panose="020F0502020204030204" pitchFamily="34" charset="0"/>
                <a:cs typeface="Calibri" panose="020F0502020204030204" pitchFamily="34" charset="0"/>
              </a:rPr>
              <a:t> method which should be overridden to start a new Thread.</a:t>
            </a:r>
          </a:p>
          <a:p>
            <a:endParaRPr lang="en-US" sz="2000" dirty="0"/>
          </a:p>
        </p:txBody>
      </p:sp>
    </p:spTree>
    <p:extLst>
      <p:ext uri="{BB962C8B-B14F-4D97-AF65-F5344CB8AC3E}">
        <p14:creationId xmlns:p14="http://schemas.microsoft.com/office/powerpoint/2010/main" val="346564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DBA9-A86D-41AF-BB3D-8DB7C9DB6FCE}"/>
              </a:ext>
            </a:extLst>
          </p:cNvPr>
          <p:cNvSpPr>
            <a:spLocks noGrp="1"/>
          </p:cNvSpPr>
          <p:nvPr>
            <p:ph type="title"/>
          </p:nvPr>
        </p:nvSpPr>
        <p:spPr/>
        <p:txBody>
          <a:bodyPr>
            <a:normAutofit/>
          </a:bodyPr>
          <a:lstStyle/>
          <a:p>
            <a:r>
              <a:rPr lang="en-US" sz="3200" dirty="0"/>
              <a:t>Implementing Runnable Interface</a:t>
            </a:r>
          </a:p>
        </p:txBody>
      </p:sp>
      <p:sp>
        <p:nvSpPr>
          <p:cNvPr id="3" name="Content Placeholder 2">
            <a:extLst>
              <a:ext uri="{FF2B5EF4-FFF2-40B4-BE49-F238E27FC236}">
                <a16:creationId xmlns:a16="http://schemas.microsoft.com/office/drawing/2014/main" id="{BE3E7383-F028-48C2-8BCF-A2C1846C6B57}"/>
              </a:ext>
            </a:extLst>
          </p:cNvPr>
          <p:cNvSpPr>
            <a:spLocks noGrp="1"/>
          </p:cNvSpPr>
          <p:nvPr>
            <p:ph idx="1"/>
          </p:nvPr>
        </p:nvSpPr>
        <p:spPr/>
        <p:txBody>
          <a:bodyPr>
            <a:normAutofit fontScale="92500"/>
          </a:bodyPr>
          <a:lstStyle/>
          <a:p>
            <a:pPr marL="0" indent="0">
              <a:lnSpc>
                <a:spcPct val="150000"/>
              </a:lnSpc>
              <a:buNone/>
            </a:pPr>
            <a:r>
              <a:rPr lang="en-US" altLang="en-US" sz="1800" b="1" dirty="0">
                <a:solidFill>
                  <a:srgbClr val="000000"/>
                </a:solidFill>
                <a:ea typeface="Calibri" panose="020F0502020204030204" pitchFamily="34" charset="0"/>
                <a:cs typeface="Calibri" panose="020F0502020204030204" pitchFamily="34" charset="0"/>
              </a:rPr>
              <a:t>Step 1</a:t>
            </a:r>
            <a:r>
              <a:rPr lang="en-US" altLang="en-US" sz="1800" dirty="0">
                <a:solidFill>
                  <a:srgbClr val="000000"/>
                </a:solidFill>
                <a:ea typeface="Calibri" panose="020F0502020204030204" pitchFamily="34" charset="0"/>
                <a:cs typeface="Calibri" panose="020F0502020204030204" pitchFamily="34" charset="0"/>
              </a:rPr>
              <a:t>: Create a class </a:t>
            </a:r>
            <a:r>
              <a:rPr lang="en-US" altLang="en-US" sz="1800" b="1" i="1" dirty="0" err="1">
                <a:solidFill>
                  <a:srgbClr val="000000"/>
                </a:solidFill>
                <a:ea typeface="Calibri" panose="020F0502020204030204" pitchFamily="34" charset="0"/>
                <a:cs typeface="Calibri" panose="020F0502020204030204" pitchFamily="34" charset="0"/>
              </a:rPr>
              <a:t>ThreadRunnableEx</a:t>
            </a:r>
            <a:r>
              <a:rPr lang="en-US" altLang="en-US" sz="1800" i="1" dirty="0">
                <a:solidFill>
                  <a:srgbClr val="000000"/>
                </a:solidFill>
                <a:ea typeface="Calibri" panose="020F0502020204030204" pitchFamily="34" charset="0"/>
                <a:cs typeface="Calibri" panose="020F0502020204030204" pitchFamily="34" charset="0"/>
              </a:rPr>
              <a:t> </a:t>
            </a:r>
            <a:r>
              <a:rPr lang="en-US" altLang="en-US" sz="1800" dirty="0">
                <a:solidFill>
                  <a:srgbClr val="000000"/>
                </a:solidFill>
                <a:ea typeface="Calibri" panose="020F0502020204030204" pitchFamily="34" charset="0"/>
                <a:cs typeface="Calibri" panose="020F0502020204030204" pitchFamily="34" charset="0"/>
              </a:rPr>
              <a:t>by implementing the </a:t>
            </a:r>
            <a:r>
              <a:rPr lang="en-US" altLang="en-US" sz="1800" i="1" dirty="0">
                <a:solidFill>
                  <a:srgbClr val="000000"/>
                </a:solidFill>
                <a:ea typeface="Calibri" panose="020F0502020204030204" pitchFamily="34" charset="0"/>
                <a:cs typeface="Calibri" panose="020F0502020204030204" pitchFamily="34" charset="0"/>
              </a:rPr>
              <a:t>Runnable</a:t>
            </a:r>
            <a:r>
              <a:rPr lang="en-US" altLang="en-US" sz="1800" dirty="0">
                <a:solidFill>
                  <a:srgbClr val="000000"/>
                </a:solidFill>
                <a:ea typeface="Calibri" panose="020F0502020204030204" pitchFamily="34" charset="0"/>
                <a:cs typeface="Calibri" panose="020F0502020204030204" pitchFamily="34" charset="0"/>
              </a:rPr>
              <a:t> interface</a:t>
            </a:r>
          </a:p>
          <a:p>
            <a:pPr marL="0" indent="0">
              <a:lnSpc>
                <a:spcPct val="150000"/>
              </a:lnSpc>
              <a:buNone/>
            </a:pPr>
            <a:r>
              <a:rPr lang="en-US" altLang="en-US" sz="1800" b="1" dirty="0">
                <a:solidFill>
                  <a:srgbClr val="000000"/>
                </a:solidFill>
                <a:ea typeface="Calibri" panose="020F0502020204030204" pitchFamily="34" charset="0"/>
                <a:cs typeface="Calibri" panose="020F0502020204030204" pitchFamily="34" charset="0"/>
              </a:rPr>
              <a:t>Step 2</a:t>
            </a:r>
            <a:r>
              <a:rPr lang="en-US" altLang="en-US" sz="1800" dirty="0">
                <a:solidFill>
                  <a:srgbClr val="000000"/>
                </a:solidFill>
                <a:ea typeface="Calibri" panose="020F0502020204030204" pitchFamily="34" charset="0"/>
                <a:cs typeface="Calibri" panose="020F0502020204030204" pitchFamily="34" charset="0"/>
              </a:rPr>
              <a:t>: Override the </a:t>
            </a:r>
            <a:r>
              <a:rPr lang="en-US" altLang="en-US" sz="1800" b="1" i="1" dirty="0">
                <a:solidFill>
                  <a:srgbClr val="000000"/>
                </a:solidFill>
                <a:ea typeface="Calibri" panose="020F0502020204030204" pitchFamily="34" charset="0"/>
                <a:cs typeface="Calibri" panose="020F0502020204030204" pitchFamily="34" charset="0"/>
              </a:rPr>
              <a:t>run()</a:t>
            </a:r>
            <a:r>
              <a:rPr lang="en-US" altLang="en-US" sz="1800" i="1" dirty="0">
                <a:solidFill>
                  <a:srgbClr val="000000"/>
                </a:solidFill>
                <a:ea typeface="Calibri" panose="020F0502020204030204" pitchFamily="34" charset="0"/>
                <a:cs typeface="Calibri" panose="020F0502020204030204" pitchFamily="34" charset="0"/>
              </a:rPr>
              <a:t> </a:t>
            </a:r>
            <a:r>
              <a:rPr lang="en-US" altLang="en-US" sz="1800" dirty="0">
                <a:solidFill>
                  <a:srgbClr val="000000"/>
                </a:solidFill>
                <a:ea typeface="Calibri" panose="020F0502020204030204" pitchFamily="34" charset="0"/>
                <a:cs typeface="Calibri" panose="020F0502020204030204" pitchFamily="34" charset="0"/>
              </a:rPr>
              <a:t>method , the logic each thread should execute.</a:t>
            </a:r>
          </a:p>
          <a:p>
            <a:pPr marL="0" indent="0">
              <a:lnSpc>
                <a:spcPct val="150000"/>
              </a:lnSpc>
              <a:buNone/>
            </a:pPr>
            <a:r>
              <a:rPr lang="en-US" altLang="en-US" sz="1800" b="1" dirty="0">
                <a:solidFill>
                  <a:srgbClr val="000000"/>
                </a:solidFill>
                <a:ea typeface="Calibri" panose="020F0502020204030204" pitchFamily="34" charset="0"/>
                <a:cs typeface="Calibri" panose="020F0502020204030204" pitchFamily="34" charset="0"/>
              </a:rPr>
              <a:t>Step 3</a:t>
            </a:r>
            <a:r>
              <a:rPr lang="en-US" altLang="en-US" sz="1800" dirty="0">
                <a:solidFill>
                  <a:srgbClr val="000000"/>
                </a:solidFill>
                <a:ea typeface="Calibri" panose="020F0502020204030204" pitchFamily="34" charset="0"/>
                <a:cs typeface="Calibri" panose="020F0502020204030204" pitchFamily="34" charset="0"/>
              </a:rPr>
              <a:t>: Create an </a:t>
            </a:r>
            <a:r>
              <a:rPr lang="en-US" altLang="en-US" sz="1800" b="1" i="1" dirty="0">
                <a:solidFill>
                  <a:srgbClr val="000000"/>
                </a:solidFill>
                <a:ea typeface="Calibri" panose="020F0502020204030204" pitchFamily="34" charset="0"/>
                <a:cs typeface="Calibri" panose="020F0502020204030204" pitchFamily="34" charset="0"/>
              </a:rPr>
              <a:t>main</a:t>
            </a:r>
            <a:r>
              <a:rPr lang="en-US" altLang="en-US" sz="1800" dirty="0">
                <a:solidFill>
                  <a:srgbClr val="000000"/>
                </a:solidFill>
                <a:ea typeface="Calibri" panose="020F0502020204030204" pitchFamily="34" charset="0"/>
                <a:cs typeface="Calibri" panose="020F0502020204030204" pitchFamily="34" charset="0"/>
              </a:rPr>
              <a:t> method  which can start the thread.</a:t>
            </a:r>
          </a:p>
          <a:p>
            <a:pPr marL="0" indent="0">
              <a:lnSpc>
                <a:spcPct val="150000"/>
              </a:lnSpc>
              <a:buNone/>
            </a:pPr>
            <a:r>
              <a:rPr lang="en-US" altLang="en-US" sz="1800" b="1" dirty="0">
                <a:solidFill>
                  <a:srgbClr val="000000"/>
                </a:solidFill>
                <a:ea typeface="Calibri" panose="020F0502020204030204" pitchFamily="34" charset="0"/>
                <a:cs typeface="Calibri" panose="020F0502020204030204" pitchFamily="34" charset="0"/>
              </a:rPr>
              <a:t>Step 4</a:t>
            </a:r>
            <a:r>
              <a:rPr lang="en-US" altLang="en-US" sz="1800" dirty="0">
                <a:solidFill>
                  <a:srgbClr val="000000"/>
                </a:solidFill>
                <a:ea typeface="Calibri" panose="020F0502020204030204" pitchFamily="34" charset="0"/>
                <a:cs typeface="Calibri" panose="020F0502020204030204" pitchFamily="34" charset="0"/>
              </a:rPr>
              <a:t>: Inside the main method create an object of the </a:t>
            </a:r>
            <a:r>
              <a:rPr lang="en-US" altLang="en-US" sz="1800" b="1" i="1" dirty="0" err="1">
                <a:solidFill>
                  <a:srgbClr val="000000"/>
                </a:solidFill>
                <a:ea typeface="Calibri" panose="020F0502020204030204" pitchFamily="34" charset="0"/>
                <a:cs typeface="Calibri" panose="020F0502020204030204" pitchFamily="34" charset="0"/>
              </a:rPr>
              <a:t>ThreadRunnableEx</a:t>
            </a:r>
            <a:r>
              <a:rPr lang="en-US" altLang="en-US" sz="1800" i="1" dirty="0">
                <a:solidFill>
                  <a:srgbClr val="000000"/>
                </a:solidFill>
                <a:ea typeface="Calibri" panose="020F0502020204030204" pitchFamily="34" charset="0"/>
                <a:cs typeface="Calibri" panose="020F0502020204030204" pitchFamily="34" charset="0"/>
              </a:rPr>
              <a:t> </a:t>
            </a:r>
            <a:r>
              <a:rPr lang="en-US" altLang="en-US" sz="1800" dirty="0">
                <a:solidFill>
                  <a:srgbClr val="000000"/>
                </a:solidFill>
                <a:ea typeface="Calibri" panose="020F0502020204030204" pitchFamily="34" charset="0"/>
                <a:cs typeface="Calibri" panose="020F0502020204030204" pitchFamily="34" charset="0"/>
              </a:rPr>
              <a:t>class.</a:t>
            </a:r>
          </a:p>
          <a:p>
            <a:pPr marL="0" indent="0">
              <a:lnSpc>
                <a:spcPct val="150000"/>
              </a:lnSpc>
              <a:buNone/>
            </a:pPr>
            <a:r>
              <a:rPr lang="en-US" altLang="en-US" sz="1800" b="1" dirty="0">
                <a:solidFill>
                  <a:srgbClr val="000000"/>
                </a:solidFill>
                <a:ea typeface="Calibri" panose="020F0502020204030204" pitchFamily="34" charset="0"/>
                <a:cs typeface="Calibri" panose="020F0502020204030204" pitchFamily="34" charset="0"/>
              </a:rPr>
              <a:t>Step 5</a:t>
            </a:r>
            <a:r>
              <a:rPr lang="en-US" altLang="en-US" sz="1800" dirty="0">
                <a:solidFill>
                  <a:srgbClr val="000000"/>
                </a:solidFill>
                <a:ea typeface="Calibri" panose="020F0502020204030204" pitchFamily="34" charset="0"/>
                <a:cs typeface="Calibri" panose="020F0502020204030204" pitchFamily="34" charset="0"/>
              </a:rPr>
              <a:t>: Inside the main method  create a </a:t>
            </a:r>
            <a:r>
              <a:rPr lang="en-US" altLang="en-US" sz="1800" i="1" dirty="0">
                <a:solidFill>
                  <a:srgbClr val="000000"/>
                </a:solidFill>
                <a:ea typeface="Calibri" panose="020F0502020204030204" pitchFamily="34" charset="0"/>
                <a:cs typeface="Calibri" panose="020F0502020204030204" pitchFamily="34" charset="0"/>
              </a:rPr>
              <a:t>Thread</a:t>
            </a:r>
            <a:r>
              <a:rPr lang="en-US" altLang="en-US" sz="1800" dirty="0">
                <a:solidFill>
                  <a:srgbClr val="000000"/>
                </a:solidFill>
                <a:ea typeface="Calibri" panose="020F0502020204030204" pitchFamily="34" charset="0"/>
                <a:cs typeface="Calibri" panose="020F0502020204030204" pitchFamily="34" charset="0"/>
              </a:rPr>
              <a:t> object using the </a:t>
            </a:r>
            <a:r>
              <a:rPr lang="en-US" altLang="en-US" sz="1800" b="1" i="1" dirty="0" err="1">
                <a:solidFill>
                  <a:srgbClr val="000000"/>
                </a:solidFill>
                <a:ea typeface="Calibri" panose="020F0502020204030204" pitchFamily="34" charset="0"/>
                <a:cs typeface="Calibri" panose="020F0502020204030204" pitchFamily="34" charset="0"/>
              </a:rPr>
              <a:t>ThreadRunnableEx</a:t>
            </a:r>
            <a:r>
              <a:rPr lang="en-US" altLang="en-US" sz="1800" dirty="0">
                <a:solidFill>
                  <a:srgbClr val="000000"/>
                </a:solidFill>
                <a:ea typeface="Calibri" panose="020F0502020204030204" pitchFamily="34" charset="0"/>
                <a:cs typeface="Calibri" panose="020F0502020204030204" pitchFamily="34" charset="0"/>
              </a:rPr>
              <a:t>. This is done by passing the </a:t>
            </a:r>
            <a:r>
              <a:rPr lang="en-US" altLang="en-US" sz="1800" b="1" i="1" dirty="0" err="1">
                <a:solidFill>
                  <a:srgbClr val="000000"/>
                </a:solidFill>
                <a:ea typeface="Calibri" panose="020F0502020204030204" pitchFamily="34" charset="0"/>
                <a:cs typeface="Calibri" panose="020F0502020204030204" pitchFamily="34" charset="0"/>
              </a:rPr>
              <a:t>ThreadRunnableEx</a:t>
            </a:r>
            <a:r>
              <a:rPr lang="en-US" altLang="en-US" sz="1800" i="1" dirty="0">
                <a:solidFill>
                  <a:srgbClr val="000000"/>
                </a:solidFill>
                <a:ea typeface="Calibri" panose="020F0502020204030204" pitchFamily="34" charset="0"/>
                <a:cs typeface="Calibri" panose="020F0502020204030204" pitchFamily="34" charset="0"/>
              </a:rPr>
              <a:t> </a:t>
            </a:r>
            <a:r>
              <a:rPr lang="en-US" altLang="en-US" sz="1800" dirty="0">
                <a:solidFill>
                  <a:srgbClr val="000000"/>
                </a:solidFill>
                <a:ea typeface="Calibri" panose="020F0502020204030204" pitchFamily="34" charset="0"/>
                <a:cs typeface="Calibri" panose="020F0502020204030204" pitchFamily="34" charset="0"/>
              </a:rPr>
              <a:t>object to the constructor of the Thread class.</a:t>
            </a:r>
          </a:p>
          <a:p>
            <a:pPr marL="0" indent="0">
              <a:lnSpc>
                <a:spcPct val="150000"/>
              </a:lnSpc>
              <a:buNone/>
            </a:pPr>
            <a:r>
              <a:rPr lang="en-US" altLang="en-US" sz="1800" b="1" dirty="0">
                <a:solidFill>
                  <a:srgbClr val="000000"/>
                </a:solidFill>
                <a:ea typeface="Calibri" panose="020F0502020204030204" pitchFamily="34" charset="0"/>
                <a:cs typeface="Calibri" panose="020F0502020204030204" pitchFamily="34" charset="0"/>
              </a:rPr>
              <a:t>Step 6</a:t>
            </a:r>
            <a:r>
              <a:rPr lang="en-US" altLang="en-US" sz="1800" dirty="0">
                <a:solidFill>
                  <a:srgbClr val="000000"/>
                </a:solidFill>
                <a:ea typeface="Calibri" panose="020F0502020204030204" pitchFamily="34" charset="0"/>
                <a:cs typeface="Calibri" panose="020F0502020204030204" pitchFamily="34" charset="0"/>
              </a:rPr>
              <a:t>: Invoke the start method on the Thread object which in turn calls the </a:t>
            </a:r>
            <a:r>
              <a:rPr lang="en-US" altLang="en-US" sz="1800" i="1" dirty="0">
                <a:solidFill>
                  <a:srgbClr val="000000"/>
                </a:solidFill>
                <a:ea typeface="Calibri" panose="020F0502020204030204" pitchFamily="34" charset="0"/>
                <a:cs typeface="Calibri" panose="020F0502020204030204" pitchFamily="34" charset="0"/>
              </a:rPr>
              <a:t>run() </a:t>
            </a:r>
            <a:r>
              <a:rPr lang="en-US" altLang="en-US" sz="1800" dirty="0">
                <a:solidFill>
                  <a:srgbClr val="000000"/>
                </a:solidFill>
                <a:ea typeface="Calibri" panose="020F0502020204030204" pitchFamily="34" charset="0"/>
                <a:cs typeface="Calibri" panose="020F0502020204030204" pitchFamily="34" charset="0"/>
              </a:rPr>
              <a:t>method of the </a:t>
            </a:r>
            <a:r>
              <a:rPr lang="en-US" altLang="en-US" sz="1800" b="1" i="1" dirty="0" err="1">
                <a:solidFill>
                  <a:srgbClr val="000000"/>
                </a:solidFill>
                <a:ea typeface="Calibri" panose="020F0502020204030204" pitchFamily="34" charset="0"/>
                <a:cs typeface="Calibri" panose="020F0502020204030204" pitchFamily="34" charset="0"/>
              </a:rPr>
              <a:t>ThreadRunnableEx</a:t>
            </a:r>
            <a:r>
              <a:rPr lang="en-US" altLang="en-US" sz="1800" i="1" dirty="0">
                <a:solidFill>
                  <a:srgbClr val="000000"/>
                </a:solidFill>
                <a:ea typeface="Calibri" panose="020F0502020204030204" pitchFamily="34" charset="0"/>
                <a:cs typeface="Calibri" panose="020F0502020204030204" pitchFamily="34" charset="0"/>
              </a:rPr>
              <a:t> </a:t>
            </a:r>
            <a:r>
              <a:rPr lang="en-US" altLang="en-US" sz="1800" dirty="0">
                <a:solidFill>
                  <a:srgbClr val="000000"/>
                </a:solidFill>
                <a:ea typeface="Calibri" panose="020F0502020204030204" pitchFamily="34" charset="0"/>
                <a:cs typeface="Calibri" panose="020F0502020204030204" pitchFamily="34" charset="0"/>
              </a:rPr>
              <a:t>class and starts a thread.</a:t>
            </a:r>
          </a:p>
          <a:p>
            <a:endParaRPr lang="en-US" sz="1800" dirty="0"/>
          </a:p>
        </p:txBody>
      </p:sp>
    </p:spTree>
    <p:extLst>
      <p:ext uri="{BB962C8B-B14F-4D97-AF65-F5344CB8AC3E}">
        <p14:creationId xmlns:p14="http://schemas.microsoft.com/office/powerpoint/2010/main" val="22371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D35A-CB22-4512-9B22-7DE00E046608}"/>
              </a:ext>
            </a:extLst>
          </p:cNvPr>
          <p:cNvSpPr>
            <a:spLocks noGrp="1"/>
          </p:cNvSpPr>
          <p:nvPr>
            <p:ph type="title"/>
          </p:nvPr>
        </p:nvSpPr>
        <p:spPr/>
        <p:txBody>
          <a:bodyPr/>
          <a:lstStyle/>
          <a:p>
            <a:r>
              <a:rPr lang="en-US" dirty="0"/>
              <a:t>Example – Runnable Interface</a:t>
            </a:r>
          </a:p>
        </p:txBody>
      </p:sp>
      <p:sp>
        <p:nvSpPr>
          <p:cNvPr id="3" name="Content Placeholder 2">
            <a:extLst>
              <a:ext uri="{FF2B5EF4-FFF2-40B4-BE49-F238E27FC236}">
                <a16:creationId xmlns:a16="http://schemas.microsoft.com/office/drawing/2014/main" id="{C9F1733E-B410-4E65-8F35-5571B96697EC}"/>
              </a:ext>
            </a:extLst>
          </p:cNvPr>
          <p:cNvSpPr>
            <a:spLocks noGrp="1"/>
          </p:cNvSpPr>
          <p:nvPr>
            <p:ph idx="1"/>
          </p:nvPr>
        </p:nvSpPr>
        <p:spPr/>
        <p:txBody>
          <a:bodyPr>
            <a:normAutofit/>
          </a:bodyPr>
          <a:lstStyle/>
          <a:p>
            <a:pPr marL="0" indent="0">
              <a:lnSpc>
                <a:spcPct val="150000"/>
              </a:lnSpc>
              <a:buNone/>
            </a:pPr>
            <a:r>
              <a:rPr lang="en-US" altLang="en-US" sz="1800" b="1" dirty="0">
                <a:solidFill>
                  <a:srgbClr val="000000"/>
                </a:solidFill>
                <a:ea typeface="Calibri" panose="020F0502020204030204" pitchFamily="34" charset="0"/>
                <a:cs typeface="Calibri" panose="020F0502020204030204" pitchFamily="34" charset="0"/>
              </a:rPr>
              <a:t>In this demo we will learn how to</a:t>
            </a:r>
          </a:p>
          <a:p>
            <a:pPr>
              <a:lnSpc>
                <a:spcPct val="150000"/>
              </a:lnSpc>
              <a:buFont typeface="Calibri" panose="020F0502020204030204" pitchFamily="34" charset="0"/>
              <a:buAutoNum type="arabicPeriod"/>
            </a:pPr>
            <a:r>
              <a:rPr lang="en-US" altLang="en-US" sz="1800" dirty="0">
                <a:solidFill>
                  <a:srgbClr val="000000"/>
                </a:solidFill>
                <a:ea typeface="Calibri" panose="020F0502020204030204" pitchFamily="34" charset="0"/>
                <a:cs typeface="Calibri" panose="020F0502020204030204" pitchFamily="34" charset="0"/>
              </a:rPr>
              <a:t>Create a Thread by using Runnable interface.</a:t>
            </a:r>
          </a:p>
          <a:p>
            <a:pPr>
              <a:lnSpc>
                <a:spcPct val="150000"/>
              </a:lnSpc>
              <a:buFont typeface="Calibri" panose="020F0502020204030204" pitchFamily="34" charset="0"/>
              <a:buAutoNum type="arabicPeriod"/>
            </a:pPr>
            <a:r>
              <a:rPr lang="en-US" altLang="en-US" sz="1800" dirty="0">
                <a:solidFill>
                  <a:srgbClr val="000000"/>
                </a:solidFill>
                <a:ea typeface="Calibri" panose="020F0502020204030204" pitchFamily="34" charset="0"/>
                <a:cs typeface="Calibri" panose="020F0502020204030204" pitchFamily="34" charset="0"/>
              </a:rPr>
              <a:t>Implement the run method.</a:t>
            </a:r>
          </a:p>
          <a:p>
            <a:pPr>
              <a:lnSpc>
                <a:spcPct val="150000"/>
              </a:lnSpc>
              <a:buFont typeface="Calibri" panose="020F0502020204030204" pitchFamily="34" charset="0"/>
              <a:buAutoNum type="arabicPeriod"/>
            </a:pPr>
            <a:r>
              <a:rPr lang="en-US" altLang="en-US" sz="1800" dirty="0">
                <a:solidFill>
                  <a:srgbClr val="000000"/>
                </a:solidFill>
                <a:ea typeface="Calibri" panose="020F0502020204030204" pitchFamily="34" charset="0"/>
                <a:cs typeface="Calibri" panose="020F0502020204030204" pitchFamily="34" charset="0"/>
              </a:rPr>
              <a:t>Create a thread object using the Runnable interface,</a:t>
            </a:r>
          </a:p>
          <a:p>
            <a:pPr marL="0" indent="0">
              <a:lnSpc>
                <a:spcPct val="150000"/>
              </a:lnSpc>
              <a:buNone/>
            </a:pPr>
            <a:r>
              <a:rPr lang="en-US" altLang="en-US" sz="1800" b="1" dirty="0">
                <a:solidFill>
                  <a:srgbClr val="000000"/>
                </a:solidFill>
                <a:ea typeface="Calibri" panose="020F0502020204030204" pitchFamily="34" charset="0"/>
                <a:cs typeface="Calibri" panose="020F0502020204030204" pitchFamily="34" charset="0"/>
              </a:rPr>
              <a:t>Components to be developed,</a:t>
            </a:r>
          </a:p>
          <a:p>
            <a:pPr>
              <a:lnSpc>
                <a:spcPct val="150000"/>
              </a:lnSpc>
              <a:buFont typeface="Calibri" panose="020F0502020204030204" pitchFamily="34" charset="0"/>
              <a:buAutoNum type="arabicPeriod"/>
            </a:pPr>
            <a:r>
              <a:rPr lang="en-US" altLang="en-US" sz="1800" b="1" dirty="0" err="1">
                <a:solidFill>
                  <a:srgbClr val="000000"/>
                </a:solidFill>
                <a:ea typeface="Calibri" panose="020F0502020204030204" pitchFamily="34" charset="0"/>
                <a:cs typeface="Calibri" panose="020F0502020204030204" pitchFamily="34" charset="0"/>
              </a:rPr>
              <a:t>ThreadRunnableEx</a:t>
            </a:r>
            <a:r>
              <a:rPr lang="en-US" altLang="en-US" sz="1800" dirty="0">
                <a:solidFill>
                  <a:srgbClr val="000000"/>
                </a:solidFill>
                <a:ea typeface="Calibri" panose="020F0502020204030204" pitchFamily="34" charset="0"/>
                <a:cs typeface="Calibri" panose="020F0502020204030204" pitchFamily="34" charset="0"/>
              </a:rPr>
              <a:t> – Thread implemented using Runnable interface. Each Thread should loop and print values 0…9</a:t>
            </a:r>
          </a:p>
          <a:p>
            <a:pPr>
              <a:lnSpc>
                <a:spcPct val="150000"/>
              </a:lnSpc>
              <a:buFont typeface="Calibri" panose="020F0502020204030204" pitchFamily="34" charset="0"/>
              <a:buAutoNum type="arabicPeriod"/>
            </a:pPr>
            <a:r>
              <a:rPr lang="en-US" altLang="en-US" sz="1800" b="1" dirty="0" err="1">
                <a:solidFill>
                  <a:srgbClr val="000000"/>
                </a:solidFill>
                <a:ea typeface="Calibri" panose="020F0502020204030204" pitchFamily="34" charset="0"/>
                <a:cs typeface="Calibri" panose="020F0502020204030204" pitchFamily="34" charset="0"/>
              </a:rPr>
              <a:t>RunnableExMain</a:t>
            </a:r>
            <a:r>
              <a:rPr lang="en-US" altLang="en-US" sz="1800" dirty="0">
                <a:solidFill>
                  <a:srgbClr val="000000"/>
                </a:solidFill>
                <a:ea typeface="Calibri" panose="020F0502020204030204" pitchFamily="34" charset="0"/>
                <a:cs typeface="Calibri" panose="020F0502020204030204" pitchFamily="34" charset="0"/>
              </a:rPr>
              <a:t> – The main class to start the Threads</a:t>
            </a:r>
          </a:p>
          <a:p>
            <a:pPr marL="0" indent="0">
              <a:buNone/>
            </a:pPr>
            <a:endParaRPr lang="en-US" sz="1800" dirty="0"/>
          </a:p>
        </p:txBody>
      </p:sp>
    </p:spTree>
    <p:extLst>
      <p:ext uri="{BB962C8B-B14F-4D97-AF65-F5344CB8AC3E}">
        <p14:creationId xmlns:p14="http://schemas.microsoft.com/office/powerpoint/2010/main" val="19109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0A23-5B95-4331-9C53-051BBCC97D98}"/>
              </a:ext>
            </a:extLst>
          </p:cNvPr>
          <p:cNvSpPr>
            <a:spLocks noGrp="1"/>
          </p:cNvSpPr>
          <p:nvPr>
            <p:ph type="title"/>
          </p:nvPr>
        </p:nvSpPr>
        <p:spPr/>
        <p:txBody>
          <a:bodyPr/>
          <a:lstStyle/>
          <a:p>
            <a:r>
              <a:rPr lang="en-US" dirty="0"/>
              <a:t>Solution – Runnable Interface</a:t>
            </a:r>
          </a:p>
        </p:txBody>
      </p:sp>
      <p:pic>
        <p:nvPicPr>
          <p:cNvPr id="4" name="Picture 2">
            <a:extLst>
              <a:ext uri="{FF2B5EF4-FFF2-40B4-BE49-F238E27FC236}">
                <a16:creationId xmlns:a16="http://schemas.microsoft.com/office/drawing/2014/main" id="{41BE1BB9-1BAC-4D36-9AD6-01B940D7B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5149948"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 name="TextBox 5">
            <a:extLst>
              <a:ext uri="{FF2B5EF4-FFF2-40B4-BE49-F238E27FC236}">
                <a16:creationId xmlns:a16="http://schemas.microsoft.com/office/drawing/2014/main" id="{CD07EBCA-D7CD-4656-A9FA-FA00DCFCD622}"/>
              </a:ext>
            </a:extLst>
          </p:cNvPr>
          <p:cNvSpPr>
            <a:spLocks noChangeArrowheads="1"/>
          </p:cNvSpPr>
          <p:nvPr/>
        </p:nvSpPr>
        <p:spPr bwMode="auto">
          <a:xfrm>
            <a:off x="533400" y="1845260"/>
            <a:ext cx="7694023" cy="369332"/>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wrap="square">
            <a:spAutoFit/>
          </a:bodyPr>
          <a:lstStyle/>
          <a:p>
            <a:pPr algn="ctr"/>
            <a:r>
              <a:rPr lang="en-US" altLang="en-US" b="0" dirty="0">
                <a:solidFill>
                  <a:srgbClr val="000000"/>
                </a:solidFill>
              </a:rPr>
              <a:t>Create a class named </a:t>
            </a:r>
            <a:r>
              <a:rPr lang="en-US" altLang="en-US" b="1" i="1" dirty="0" err="1">
                <a:solidFill>
                  <a:srgbClr val="000000"/>
                </a:solidFill>
              </a:rPr>
              <a:t>ThreadRunnableEx</a:t>
            </a:r>
            <a:r>
              <a:rPr lang="en-US" altLang="en-US" b="0" dirty="0">
                <a:solidFill>
                  <a:srgbClr val="000000"/>
                </a:solidFill>
              </a:rPr>
              <a:t> implementing the </a:t>
            </a:r>
            <a:r>
              <a:rPr lang="en-US" altLang="en-US" i="1" dirty="0">
                <a:solidFill>
                  <a:srgbClr val="000000"/>
                </a:solidFill>
              </a:rPr>
              <a:t>Runnable</a:t>
            </a:r>
            <a:r>
              <a:rPr lang="en-US" altLang="en-US" b="0" dirty="0">
                <a:solidFill>
                  <a:srgbClr val="000000"/>
                </a:solidFill>
              </a:rPr>
              <a:t> interface</a:t>
            </a:r>
          </a:p>
        </p:txBody>
      </p:sp>
      <p:sp>
        <p:nvSpPr>
          <p:cNvPr id="6" name="TextBox 6">
            <a:extLst>
              <a:ext uri="{FF2B5EF4-FFF2-40B4-BE49-F238E27FC236}">
                <a16:creationId xmlns:a16="http://schemas.microsoft.com/office/drawing/2014/main" id="{A8426C73-0F0F-42FF-A997-F211E77F8435}"/>
              </a:ext>
            </a:extLst>
          </p:cNvPr>
          <p:cNvSpPr>
            <a:spLocks noChangeArrowheads="1"/>
          </p:cNvSpPr>
          <p:nvPr/>
        </p:nvSpPr>
        <p:spPr bwMode="auto">
          <a:xfrm>
            <a:off x="5906722" y="3330502"/>
            <a:ext cx="2320701" cy="1246495"/>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r>
              <a:rPr lang="en-US" altLang="en-US" sz="1500" b="0" dirty="0">
                <a:solidFill>
                  <a:srgbClr val="000000"/>
                </a:solidFill>
              </a:rPr>
              <a:t>Class </a:t>
            </a:r>
            <a:r>
              <a:rPr lang="en-US" altLang="en-US" sz="1500" dirty="0" err="1">
                <a:solidFill>
                  <a:srgbClr val="000000"/>
                </a:solidFill>
              </a:rPr>
              <a:t>ThreadRunnableEx</a:t>
            </a:r>
            <a:r>
              <a:rPr lang="en-US" altLang="en-US" sz="1500" b="0" dirty="0">
                <a:solidFill>
                  <a:srgbClr val="000000"/>
                </a:solidFill>
              </a:rPr>
              <a:t> implements </a:t>
            </a:r>
            <a:r>
              <a:rPr lang="en-US" altLang="en-US" sz="1500" i="1" dirty="0">
                <a:solidFill>
                  <a:srgbClr val="000000"/>
                </a:solidFill>
              </a:rPr>
              <a:t>Runnable</a:t>
            </a:r>
            <a:r>
              <a:rPr lang="en-US" altLang="en-US" sz="1500" b="0" dirty="0">
                <a:solidFill>
                  <a:srgbClr val="000000"/>
                </a:solidFill>
              </a:rPr>
              <a:t> interface override the run method  to print values between 0..9.</a:t>
            </a:r>
          </a:p>
        </p:txBody>
      </p:sp>
      <p:sp>
        <p:nvSpPr>
          <p:cNvPr id="7" name="Right Brace 7">
            <a:extLst>
              <a:ext uri="{FF2B5EF4-FFF2-40B4-BE49-F238E27FC236}">
                <a16:creationId xmlns:a16="http://schemas.microsoft.com/office/drawing/2014/main" id="{E4B4A0CE-0810-4EEB-A87D-50213E7D44D3}"/>
              </a:ext>
            </a:extLst>
          </p:cNvPr>
          <p:cNvSpPr>
            <a:spLocks/>
          </p:cNvSpPr>
          <p:nvPr/>
        </p:nvSpPr>
        <p:spPr bwMode="auto">
          <a:xfrm>
            <a:off x="5563771" y="2824089"/>
            <a:ext cx="228600" cy="2286000"/>
          </a:xfrm>
          <a:prstGeom prst="rightBrace">
            <a:avLst>
              <a:gd name="adj1" fmla="val 7963"/>
              <a:gd name="adj2" fmla="val 50000"/>
            </a:avLst>
          </a:prstGeom>
          <a:noFill/>
          <a:ln w="28575" cap="flat"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83379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9866-4081-4FC1-ABF2-17DDB8572C20}"/>
              </a:ext>
            </a:extLst>
          </p:cNvPr>
          <p:cNvSpPr>
            <a:spLocks noGrp="1"/>
          </p:cNvSpPr>
          <p:nvPr>
            <p:ph type="title"/>
          </p:nvPr>
        </p:nvSpPr>
        <p:spPr/>
        <p:txBody>
          <a:bodyPr/>
          <a:lstStyle/>
          <a:p>
            <a:r>
              <a:rPr lang="en-US" dirty="0"/>
              <a:t>Solution – Runnable Interface</a:t>
            </a:r>
          </a:p>
        </p:txBody>
      </p:sp>
      <p:pic>
        <p:nvPicPr>
          <p:cNvPr id="4" name="Picture 4">
            <a:extLst>
              <a:ext uri="{FF2B5EF4-FFF2-40B4-BE49-F238E27FC236}">
                <a16:creationId xmlns:a16="http://schemas.microsoft.com/office/drawing/2014/main" id="{A8D276C6-A234-49D6-838B-D7FDFB82B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6963"/>
            <a:ext cx="79914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 name="Right Brace 7">
            <a:extLst>
              <a:ext uri="{FF2B5EF4-FFF2-40B4-BE49-F238E27FC236}">
                <a16:creationId xmlns:a16="http://schemas.microsoft.com/office/drawing/2014/main" id="{C5A1263B-F924-4514-8047-5F61EEE35940}"/>
              </a:ext>
            </a:extLst>
          </p:cNvPr>
          <p:cNvSpPr>
            <a:spLocks/>
          </p:cNvSpPr>
          <p:nvPr/>
        </p:nvSpPr>
        <p:spPr bwMode="auto">
          <a:xfrm>
            <a:off x="5943600" y="2824163"/>
            <a:ext cx="152400" cy="533400"/>
          </a:xfrm>
          <a:prstGeom prst="rightBrace">
            <a:avLst>
              <a:gd name="adj1" fmla="val 7988"/>
              <a:gd name="adj2" fmla="val 50000"/>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 name="TextBox 8">
            <a:extLst>
              <a:ext uri="{FF2B5EF4-FFF2-40B4-BE49-F238E27FC236}">
                <a16:creationId xmlns:a16="http://schemas.microsoft.com/office/drawing/2014/main" id="{C32A405E-0FC6-4FDE-BC1B-1D48E8D38992}"/>
              </a:ext>
            </a:extLst>
          </p:cNvPr>
          <p:cNvSpPr>
            <a:spLocks noChangeArrowheads="1"/>
          </p:cNvSpPr>
          <p:nvPr/>
        </p:nvSpPr>
        <p:spPr bwMode="auto">
          <a:xfrm>
            <a:off x="6248400" y="2976563"/>
            <a:ext cx="2361028" cy="276999"/>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r>
              <a:rPr lang="en-US" altLang="en-US" sz="1200" b="0">
                <a:solidFill>
                  <a:srgbClr val="000000"/>
                </a:solidFill>
              </a:rPr>
              <a:t>This creates two thread to be run</a:t>
            </a:r>
          </a:p>
        </p:txBody>
      </p:sp>
      <p:sp>
        <p:nvSpPr>
          <p:cNvPr id="7" name="Right Brace 9">
            <a:extLst>
              <a:ext uri="{FF2B5EF4-FFF2-40B4-BE49-F238E27FC236}">
                <a16:creationId xmlns:a16="http://schemas.microsoft.com/office/drawing/2014/main" id="{128A5147-D82C-42AB-A924-5FE130D8DCED}"/>
              </a:ext>
            </a:extLst>
          </p:cNvPr>
          <p:cNvSpPr>
            <a:spLocks/>
          </p:cNvSpPr>
          <p:nvPr/>
        </p:nvSpPr>
        <p:spPr bwMode="auto">
          <a:xfrm>
            <a:off x="4876800" y="3357563"/>
            <a:ext cx="152400" cy="533400"/>
          </a:xfrm>
          <a:prstGeom prst="rightBrace">
            <a:avLst>
              <a:gd name="adj1" fmla="val 7988"/>
              <a:gd name="adj2" fmla="val 50000"/>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 name="TextBox 10">
            <a:extLst>
              <a:ext uri="{FF2B5EF4-FFF2-40B4-BE49-F238E27FC236}">
                <a16:creationId xmlns:a16="http://schemas.microsoft.com/office/drawing/2014/main" id="{8ACF6B1F-E45A-4C13-AD34-9584A5CC63BF}"/>
              </a:ext>
            </a:extLst>
          </p:cNvPr>
          <p:cNvSpPr>
            <a:spLocks noChangeArrowheads="1"/>
          </p:cNvSpPr>
          <p:nvPr/>
        </p:nvSpPr>
        <p:spPr bwMode="auto">
          <a:xfrm>
            <a:off x="6248400" y="3429000"/>
            <a:ext cx="2361028" cy="461962"/>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r>
              <a:rPr lang="en-US" altLang="en-US" sz="1200" b="0" dirty="0">
                <a:solidFill>
                  <a:srgbClr val="000000"/>
                </a:solidFill>
              </a:rPr>
              <a:t>Create the Thread objects using the  Runnable objects</a:t>
            </a:r>
          </a:p>
        </p:txBody>
      </p:sp>
      <p:sp>
        <p:nvSpPr>
          <p:cNvPr id="9" name="Right Brace 11">
            <a:extLst>
              <a:ext uri="{FF2B5EF4-FFF2-40B4-BE49-F238E27FC236}">
                <a16:creationId xmlns:a16="http://schemas.microsoft.com/office/drawing/2014/main" id="{77B40692-A84C-4D78-A0BC-81F3275E4C32}"/>
              </a:ext>
            </a:extLst>
          </p:cNvPr>
          <p:cNvSpPr>
            <a:spLocks/>
          </p:cNvSpPr>
          <p:nvPr/>
        </p:nvSpPr>
        <p:spPr bwMode="auto">
          <a:xfrm>
            <a:off x="2819401" y="3934212"/>
            <a:ext cx="152400" cy="533400"/>
          </a:xfrm>
          <a:prstGeom prst="rightBrace">
            <a:avLst>
              <a:gd name="adj1" fmla="val 7988"/>
              <a:gd name="adj2" fmla="val 50000"/>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 name="TextBox 12">
            <a:extLst>
              <a:ext uri="{FF2B5EF4-FFF2-40B4-BE49-F238E27FC236}">
                <a16:creationId xmlns:a16="http://schemas.microsoft.com/office/drawing/2014/main" id="{289A830B-A051-4C68-BC38-EDCCEF75BB22}"/>
              </a:ext>
            </a:extLst>
          </p:cNvPr>
          <p:cNvSpPr>
            <a:spLocks noChangeArrowheads="1"/>
          </p:cNvSpPr>
          <p:nvPr/>
        </p:nvSpPr>
        <p:spPr bwMode="auto">
          <a:xfrm>
            <a:off x="6248400" y="4062413"/>
            <a:ext cx="2361028" cy="276999"/>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r>
              <a:rPr lang="en-US" altLang="en-US" sz="1200" b="0">
                <a:solidFill>
                  <a:srgbClr val="000000"/>
                </a:solidFill>
              </a:rPr>
              <a:t>Start the two Threads</a:t>
            </a:r>
          </a:p>
        </p:txBody>
      </p:sp>
      <p:sp>
        <p:nvSpPr>
          <p:cNvPr id="11" name="TextBox 14">
            <a:extLst>
              <a:ext uri="{FF2B5EF4-FFF2-40B4-BE49-F238E27FC236}">
                <a16:creationId xmlns:a16="http://schemas.microsoft.com/office/drawing/2014/main" id="{D8AFFE19-426E-40C2-9537-98335E3F1E21}"/>
              </a:ext>
            </a:extLst>
          </p:cNvPr>
          <p:cNvSpPr>
            <a:spLocks noChangeArrowheads="1"/>
          </p:cNvSpPr>
          <p:nvPr/>
        </p:nvSpPr>
        <p:spPr bwMode="auto">
          <a:xfrm>
            <a:off x="304800" y="1687513"/>
            <a:ext cx="8304628" cy="369887"/>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wrap="square">
            <a:spAutoFit/>
          </a:bodyPr>
          <a:lstStyle/>
          <a:p>
            <a:r>
              <a:rPr lang="en-US" altLang="en-US" b="0">
                <a:solidFill>
                  <a:srgbClr val="000000"/>
                </a:solidFill>
              </a:rPr>
              <a:t>Create class </a:t>
            </a:r>
            <a:r>
              <a:rPr lang="en-US" altLang="en-US" i="1">
                <a:solidFill>
                  <a:srgbClr val="000000"/>
                </a:solidFill>
              </a:rPr>
              <a:t>RunnableExMain</a:t>
            </a:r>
            <a:r>
              <a:rPr lang="en-US" altLang="en-US" b="0">
                <a:solidFill>
                  <a:srgbClr val="000000"/>
                </a:solidFill>
              </a:rPr>
              <a:t> with a main method which will start the threads.</a:t>
            </a:r>
          </a:p>
        </p:txBody>
      </p:sp>
    </p:spTree>
    <p:extLst>
      <p:ext uri="{BB962C8B-B14F-4D97-AF65-F5344CB8AC3E}">
        <p14:creationId xmlns:p14="http://schemas.microsoft.com/office/powerpoint/2010/main" val="36565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359A-107D-4E04-BC75-8912D136BB77}"/>
              </a:ext>
            </a:extLst>
          </p:cNvPr>
          <p:cNvSpPr>
            <a:spLocks noGrp="1"/>
          </p:cNvSpPr>
          <p:nvPr>
            <p:ph type="title"/>
          </p:nvPr>
        </p:nvSpPr>
        <p:spPr/>
        <p:txBody>
          <a:bodyPr/>
          <a:lstStyle/>
          <a:p>
            <a:r>
              <a:rPr lang="en-US" dirty="0"/>
              <a:t>Execute the Runnable</a:t>
            </a:r>
          </a:p>
        </p:txBody>
      </p:sp>
      <p:sp>
        <p:nvSpPr>
          <p:cNvPr id="4" name="TextBox 4">
            <a:extLst>
              <a:ext uri="{FF2B5EF4-FFF2-40B4-BE49-F238E27FC236}">
                <a16:creationId xmlns:a16="http://schemas.microsoft.com/office/drawing/2014/main" id="{BC1E26B6-2E83-4B1E-9026-125B72FD034C}"/>
              </a:ext>
            </a:extLst>
          </p:cNvPr>
          <p:cNvSpPr>
            <a:spLocks noChangeArrowheads="1"/>
          </p:cNvSpPr>
          <p:nvPr/>
        </p:nvSpPr>
        <p:spPr bwMode="auto">
          <a:xfrm>
            <a:off x="563712" y="1619250"/>
            <a:ext cx="769402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68325" indent="-284163">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marL="280988" indent="-280988">
              <a:buFont typeface="Wingdings" panose="05000000000000000000" pitchFamily="2" charset="2"/>
              <a:buChar char="§"/>
            </a:pPr>
            <a:r>
              <a:rPr lang="en-US" altLang="en-US" b="0" dirty="0">
                <a:solidFill>
                  <a:srgbClr val="000000"/>
                </a:solidFill>
                <a:ea typeface="Calibri" panose="020F0502020204030204" pitchFamily="34" charset="0"/>
                <a:cs typeface="Calibri" panose="020F0502020204030204" pitchFamily="34" charset="0"/>
              </a:rPr>
              <a:t>Run the main class – </a:t>
            </a:r>
            <a:r>
              <a:rPr lang="en-US" altLang="en-US" i="1" dirty="0" err="1">
                <a:solidFill>
                  <a:srgbClr val="000000"/>
                </a:solidFill>
                <a:ea typeface="Calibri" panose="020F0502020204030204" pitchFamily="34" charset="0"/>
                <a:cs typeface="Calibri" panose="020F0502020204030204" pitchFamily="34" charset="0"/>
              </a:rPr>
              <a:t>ThreadExMain</a:t>
            </a:r>
            <a:endParaRPr lang="en-US" altLang="en-US" i="1" dirty="0">
              <a:solidFill>
                <a:srgbClr val="000000"/>
              </a:solidFill>
              <a:ea typeface="Calibri" panose="020F0502020204030204" pitchFamily="34" charset="0"/>
              <a:cs typeface="Calibri" panose="020F0502020204030204" pitchFamily="34" charset="0"/>
            </a:endParaRPr>
          </a:p>
          <a:p>
            <a:pPr marL="280988" indent="-280988">
              <a:buFont typeface="Wingdings" panose="05000000000000000000" pitchFamily="2" charset="2"/>
              <a:buChar char="§"/>
            </a:pPr>
            <a:r>
              <a:rPr lang="en-US" altLang="en-US" b="0" dirty="0">
                <a:solidFill>
                  <a:srgbClr val="000000"/>
                </a:solidFill>
                <a:ea typeface="Calibri" panose="020F0502020204030204" pitchFamily="34" charset="0"/>
                <a:cs typeface="Calibri" panose="020F0502020204030204" pitchFamily="34" charset="0"/>
              </a:rPr>
              <a:t>The output will be something as shown below.</a:t>
            </a:r>
          </a:p>
          <a:p>
            <a:pPr marL="0" indent="0"/>
            <a:r>
              <a:rPr lang="en-US" altLang="en-US" b="0" dirty="0">
                <a:solidFill>
                  <a:srgbClr val="000000"/>
                </a:solidFill>
                <a:ea typeface="Calibri" panose="020F0502020204030204" pitchFamily="34" charset="0"/>
                <a:cs typeface="Calibri" panose="020F0502020204030204" pitchFamily="34" charset="0"/>
              </a:rPr>
              <a:t>Output may vary for each execution since Thread execution depends upon the operating system.</a:t>
            </a:r>
          </a:p>
        </p:txBody>
      </p:sp>
      <p:pic>
        <p:nvPicPr>
          <p:cNvPr id="5" name="Picture 3">
            <a:extLst>
              <a:ext uri="{FF2B5EF4-FFF2-40B4-BE49-F238E27FC236}">
                <a16:creationId xmlns:a16="http://schemas.microsoft.com/office/drawing/2014/main" id="{7F9D8C84-6A96-40F9-83AF-C7A3B23DA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124200"/>
            <a:ext cx="3448050" cy="2438400"/>
          </a:xfrm>
          <a:prstGeom prst="rect">
            <a:avLst/>
          </a:prstGeom>
          <a:noFill/>
          <a:ln w="25400" cmpd="sng">
            <a:solidFill>
              <a:srgbClr val="0070C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3FD177E-AF96-4D84-A952-6CA1255CE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5" y="3124200"/>
            <a:ext cx="3438525" cy="2466975"/>
          </a:xfrm>
          <a:prstGeom prst="rect">
            <a:avLst/>
          </a:prstGeom>
          <a:noFill/>
          <a:ln w="25400" cmpd="sng">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BDA33B-26BC-42BE-B371-E07FC3277765}"/>
              </a:ext>
            </a:extLst>
          </p:cNvPr>
          <p:cNvSpPr>
            <a:spLocks noChangeArrowheads="1"/>
          </p:cNvSpPr>
          <p:nvPr/>
        </p:nvSpPr>
        <p:spPr bwMode="auto">
          <a:xfrm>
            <a:off x="3856038" y="3886200"/>
            <a:ext cx="1554162" cy="1006475"/>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a:spAutoFit/>
          </a:bodyPr>
          <a:lstStyle/>
          <a:p>
            <a:pPr algn="ctr"/>
            <a:r>
              <a:rPr lang="en-US" altLang="en-US" sz="1500" b="0">
                <a:solidFill>
                  <a:srgbClr val="000000"/>
                </a:solidFill>
              </a:rPr>
              <a:t>Different output  displayed during different run</a:t>
            </a:r>
          </a:p>
        </p:txBody>
      </p:sp>
      <p:sp>
        <p:nvSpPr>
          <p:cNvPr id="8" name="Rounded Rectangle 7">
            <a:extLst>
              <a:ext uri="{FF2B5EF4-FFF2-40B4-BE49-F238E27FC236}">
                <a16:creationId xmlns:a16="http://schemas.microsoft.com/office/drawing/2014/main" id="{AE3CB670-7063-4920-9495-514F6EB791F4}"/>
              </a:ext>
            </a:extLst>
          </p:cNvPr>
          <p:cNvSpPr>
            <a:spLocks noChangeArrowheads="1"/>
          </p:cNvSpPr>
          <p:nvPr/>
        </p:nvSpPr>
        <p:spPr bwMode="auto">
          <a:xfrm>
            <a:off x="304800" y="3200400"/>
            <a:ext cx="1905000" cy="609600"/>
          </a:xfrm>
          <a:prstGeom prst="roundRect">
            <a:avLst>
              <a:gd name="adj" fmla="val 16667"/>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 name="Rounded Rectangle 8">
            <a:extLst>
              <a:ext uri="{FF2B5EF4-FFF2-40B4-BE49-F238E27FC236}">
                <a16:creationId xmlns:a16="http://schemas.microsoft.com/office/drawing/2014/main" id="{29CC80B3-8F7E-462C-83D9-65859A06240D}"/>
              </a:ext>
            </a:extLst>
          </p:cNvPr>
          <p:cNvSpPr>
            <a:spLocks noChangeArrowheads="1"/>
          </p:cNvSpPr>
          <p:nvPr/>
        </p:nvSpPr>
        <p:spPr bwMode="auto">
          <a:xfrm>
            <a:off x="5516563" y="3200400"/>
            <a:ext cx="1738312" cy="457200"/>
          </a:xfrm>
          <a:prstGeom prst="roundRect">
            <a:avLst>
              <a:gd name="adj" fmla="val 16667"/>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7664735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671</TotalTime>
  <Words>790</Words>
  <Application>Microsoft Office PowerPoint</Application>
  <PresentationFormat>On-screen Show (4:3)</PresentationFormat>
  <Paragraphs>92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Calibri</vt:lpstr>
      <vt:lpstr>Calibri Light</vt:lpstr>
      <vt:lpstr>Trebuchet MS</vt:lpstr>
      <vt:lpstr>Vivaldi</vt:lpstr>
      <vt:lpstr>Wingdings</vt:lpstr>
      <vt:lpstr>Office Theme</vt:lpstr>
      <vt:lpstr>CORE JAVA 8</vt:lpstr>
      <vt:lpstr>About the Author</vt:lpstr>
      <vt:lpstr>Objective</vt:lpstr>
      <vt:lpstr>Runnable Interface</vt:lpstr>
      <vt:lpstr>Implementing Runnable Interface</vt:lpstr>
      <vt:lpstr>Example – Runnable Interface</vt:lpstr>
      <vt:lpstr>Solution – Runnable Interface</vt:lpstr>
      <vt:lpstr>Solution – Runnable Interface</vt:lpstr>
      <vt:lpstr>Execute the Runnable</vt:lpstr>
      <vt:lpstr>Runnable vs Thread</vt:lpstr>
      <vt:lpstr>Ram faces another problem</vt:lpstr>
      <vt:lpstr>What is join method?</vt:lpstr>
      <vt:lpstr>Example – join() </vt:lpstr>
      <vt:lpstr>Solution – join()</vt:lpstr>
      <vt:lpstr>PowerPoint Presentation</vt:lpstr>
      <vt:lpstr>Output – without join()</vt:lpstr>
      <vt:lpstr>Add the join()</vt:lpstr>
      <vt:lpstr>Output – with join()</vt:lpstr>
      <vt:lpstr>Time To Reflect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Eyeopen</dc:creator>
  <cp:lastModifiedBy>Marikannan Rajendran</cp:lastModifiedBy>
  <cp:revision>26</cp:revision>
  <dcterms:created xsi:type="dcterms:W3CDTF">2017-10-28T05:09:06Z</dcterms:created>
  <dcterms:modified xsi:type="dcterms:W3CDTF">2021-09-28T03:18:47Z</dcterms:modified>
</cp:coreProperties>
</file>