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7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30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kannan Rajendran" userId="ddd1a9cbcb789ac2" providerId="LiveId" clId="{2A3262D5-71D1-4E5E-8F67-99E4DFA4092A}"/>
    <pc:docChg chg="custSel delSld modSld modMainMaster">
      <pc:chgData name="Marikannan Rajendran" userId="ddd1a9cbcb789ac2" providerId="LiveId" clId="{2A3262D5-71D1-4E5E-8F67-99E4DFA4092A}" dt="2021-09-28T03:13:43.965" v="30" actId="2696"/>
      <pc:docMkLst>
        <pc:docMk/>
      </pc:docMkLst>
      <pc:sldChg chg="modSp mod">
        <pc:chgData name="Marikannan Rajendran" userId="ddd1a9cbcb789ac2" providerId="LiveId" clId="{2A3262D5-71D1-4E5E-8F67-99E4DFA4092A}" dt="2021-09-28T03:13:01.711" v="28" actId="20577"/>
        <pc:sldMkLst>
          <pc:docMk/>
          <pc:sldMk cId="763898988" sldId="256"/>
        </pc:sldMkLst>
        <pc:spChg chg="mod">
          <ac:chgData name="Marikannan Rajendran" userId="ddd1a9cbcb789ac2" providerId="LiveId" clId="{2A3262D5-71D1-4E5E-8F67-99E4DFA4092A}" dt="2021-09-28T03:13:01.711" v="28" actId="20577"/>
          <ac:spMkLst>
            <pc:docMk/>
            <pc:sldMk cId="763898988" sldId="256"/>
            <ac:spMk id="3" creationId="{118E729B-11CB-4807-BCB4-3E3B8E8A19F6}"/>
          </ac:spMkLst>
        </pc:spChg>
      </pc:sldChg>
      <pc:sldChg chg="del">
        <pc:chgData name="Marikannan Rajendran" userId="ddd1a9cbcb789ac2" providerId="LiveId" clId="{2A3262D5-71D1-4E5E-8F67-99E4DFA4092A}" dt="2021-09-28T03:13:43.965" v="30" actId="2696"/>
        <pc:sldMkLst>
          <pc:docMk/>
          <pc:sldMk cId="3465783569" sldId="288"/>
        </pc:sldMkLst>
      </pc:sldChg>
      <pc:sldChg chg="modSp mod">
        <pc:chgData name="Marikannan Rajendran" userId="ddd1a9cbcb789ac2" providerId="LiveId" clId="{2A3262D5-71D1-4E5E-8F67-99E4DFA4092A}" dt="2021-09-28T03:13:36.452" v="29" actId="20577"/>
        <pc:sldMkLst>
          <pc:docMk/>
          <pc:sldMk cId="9680698" sldId="307"/>
        </pc:sldMkLst>
        <pc:spChg chg="mod">
          <ac:chgData name="Marikannan Rajendran" userId="ddd1a9cbcb789ac2" providerId="LiveId" clId="{2A3262D5-71D1-4E5E-8F67-99E4DFA4092A}" dt="2021-09-28T03:13:36.452" v="29" actId="20577"/>
          <ac:spMkLst>
            <pc:docMk/>
            <pc:sldMk cId="9680698" sldId="307"/>
            <ac:spMk id="3" creationId="{A5143FB2-84DC-471E-BF9F-CBB7A102485B}"/>
          </ac:spMkLst>
        </pc:spChg>
      </pc:sldChg>
      <pc:sldMasterChg chg="modSldLayout">
        <pc:chgData name="Marikannan Rajendran" userId="ddd1a9cbcb789ac2" providerId="LiveId" clId="{2A3262D5-71D1-4E5E-8F67-99E4DFA4092A}" dt="2021-09-28T03:12:22.195" v="27" actId="20577"/>
        <pc:sldMasterMkLst>
          <pc:docMk/>
          <pc:sldMasterMk cId="2244574538" sldId="2147483660"/>
        </pc:sldMasterMkLst>
        <pc:sldLayoutChg chg="delSp modSp mod">
          <pc:chgData name="Marikannan Rajendran" userId="ddd1a9cbcb789ac2" providerId="LiveId" clId="{2A3262D5-71D1-4E5E-8F67-99E4DFA4092A}" dt="2021-09-28T03:11:33.512" v="1" actId="207"/>
          <pc:sldLayoutMkLst>
            <pc:docMk/>
            <pc:sldMasterMk cId="2244574538" sldId="2147483660"/>
            <pc:sldLayoutMk cId="3977884183" sldId="2147483661"/>
          </pc:sldLayoutMkLst>
          <pc:spChg chg="mod">
            <ac:chgData name="Marikannan Rajendran" userId="ddd1a9cbcb789ac2" providerId="LiveId" clId="{2A3262D5-71D1-4E5E-8F67-99E4DFA4092A}" dt="2021-09-28T03:11:33.512" v="1" actId="207"/>
            <ac:spMkLst>
              <pc:docMk/>
              <pc:sldMasterMk cId="2244574538" sldId="2147483660"/>
              <pc:sldLayoutMk cId="3977884183" sldId="2147483661"/>
              <ac:spMk id="3" creationId="{00000000-0000-0000-0000-000000000000}"/>
            </ac:spMkLst>
          </pc:spChg>
          <pc:picChg chg="del">
            <ac:chgData name="Marikannan Rajendran" userId="ddd1a9cbcb789ac2" providerId="LiveId" clId="{2A3262D5-71D1-4E5E-8F67-99E4DFA4092A}" dt="2021-09-28T03:11:28.080" v="0" actId="478"/>
            <ac:picMkLst>
              <pc:docMk/>
              <pc:sldMasterMk cId="2244574538" sldId="2147483660"/>
              <pc:sldLayoutMk cId="3977884183" sldId="2147483661"/>
              <ac:picMk id="9" creationId="{5E9C83F6-D7B5-471D-AB60-5F6FCEFC878F}"/>
            </ac:picMkLst>
          </pc:picChg>
        </pc:sldLayoutChg>
        <pc:sldLayoutChg chg="delSp modSp mod">
          <pc:chgData name="Marikannan Rajendran" userId="ddd1a9cbcb789ac2" providerId="LiveId" clId="{2A3262D5-71D1-4E5E-8F67-99E4DFA4092A}" dt="2021-09-28T03:11:43.684" v="3" actId="207"/>
          <pc:sldLayoutMkLst>
            <pc:docMk/>
            <pc:sldMasterMk cId="2244574538" sldId="2147483660"/>
            <pc:sldLayoutMk cId="1641131575" sldId="2147483662"/>
          </pc:sldLayoutMkLst>
          <pc:spChg chg="mod">
            <ac:chgData name="Marikannan Rajendran" userId="ddd1a9cbcb789ac2" providerId="LiveId" clId="{2A3262D5-71D1-4E5E-8F67-99E4DFA4092A}" dt="2021-09-28T03:11:43.684" v="3" actId="207"/>
            <ac:spMkLst>
              <pc:docMk/>
              <pc:sldMasterMk cId="2244574538" sldId="2147483660"/>
              <pc:sldLayoutMk cId="1641131575" sldId="2147483662"/>
              <ac:spMk id="2" creationId="{00000000-0000-0000-0000-000000000000}"/>
            </ac:spMkLst>
          </pc:spChg>
          <pc:picChg chg="del">
            <ac:chgData name="Marikannan Rajendran" userId="ddd1a9cbcb789ac2" providerId="LiveId" clId="{2A3262D5-71D1-4E5E-8F67-99E4DFA4092A}" dt="2021-09-28T03:11:37.113" v="2" actId="478"/>
            <ac:picMkLst>
              <pc:docMk/>
              <pc:sldMasterMk cId="2244574538" sldId="2147483660"/>
              <pc:sldLayoutMk cId="1641131575" sldId="2147483662"/>
              <ac:picMk id="8" creationId="{CFF1FBDE-1F07-4326-9F50-67795BC904B6}"/>
            </ac:picMkLst>
          </pc:picChg>
        </pc:sldLayoutChg>
        <pc:sldLayoutChg chg="delSp modSp mod">
          <pc:chgData name="Marikannan Rajendran" userId="ddd1a9cbcb789ac2" providerId="LiveId" clId="{2A3262D5-71D1-4E5E-8F67-99E4DFA4092A}" dt="2021-09-28T03:12:22.195" v="27" actId="20577"/>
          <pc:sldLayoutMkLst>
            <pc:docMk/>
            <pc:sldMasterMk cId="2244574538" sldId="2147483660"/>
            <pc:sldLayoutMk cId="4248001129" sldId="2147483666"/>
          </pc:sldLayoutMkLst>
          <pc:spChg chg="del">
            <ac:chgData name="Marikannan Rajendran" userId="ddd1a9cbcb789ac2" providerId="LiveId" clId="{2A3262D5-71D1-4E5E-8F67-99E4DFA4092A}" dt="2021-09-28T03:11:52.113" v="5" actId="478"/>
            <ac:spMkLst>
              <pc:docMk/>
              <pc:sldMasterMk cId="2244574538" sldId="2147483660"/>
              <pc:sldLayoutMk cId="4248001129" sldId="2147483666"/>
              <ac:spMk id="10" creationId="{94A6A5F0-0EEC-46EE-86CB-C66EF8EBED7B}"/>
            </ac:spMkLst>
          </pc:spChg>
          <pc:spChg chg="mod">
            <ac:chgData name="Marikannan Rajendran" userId="ddd1a9cbcb789ac2" providerId="LiveId" clId="{2A3262D5-71D1-4E5E-8F67-99E4DFA4092A}" dt="2021-09-28T03:12:17.791" v="23" actId="207"/>
            <ac:spMkLst>
              <pc:docMk/>
              <pc:sldMasterMk cId="2244574538" sldId="2147483660"/>
              <pc:sldLayoutMk cId="4248001129" sldId="2147483666"/>
              <ac:spMk id="11" creationId="{8CD5EADA-9502-4460-AA3D-6317BC7F2CA7}"/>
            </ac:spMkLst>
          </pc:spChg>
          <pc:graphicFrameChg chg="modGraphic">
            <ac:chgData name="Marikannan Rajendran" userId="ddd1a9cbcb789ac2" providerId="LiveId" clId="{2A3262D5-71D1-4E5E-8F67-99E4DFA4092A}" dt="2021-09-28T03:12:22.195" v="27" actId="20577"/>
            <ac:graphicFrameMkLst>
              <pc:docMk/>
              <pc:sldMasterMk cId="2244574538" sldId="2147483660"/>
              <pc:sldLayoutMk cId="4248001129" sldId="2147483666"/>
              <ac:graphicFrameMk id="9" creationId="{25173CAD-49F2-4AF0-8AD5-69B0F48A00AF}"/>
            </ac:graphicFrameMkLst>
          </pc:graphicFrameChg>
          <pc:picChg chg="del">
            <ac:chgData name="Marikannan Rajendran" userId="ddd1a9cbcb789ac2" providerId="LiveId" clId="{2A3262D5-71D1-4E5E-8F67-99E4DFA4092A}" dt="2021-09-28T03:11:47.804" v="4" actId="478"/>
            <ac:picMkLst>
              <pc:docMk/>
              <pc:sldMasterMk cId="2244574538" sldId="2147483660"/>
              <pc:sldLayoutMk cId="4248001129" sldId="2147483666"/>
              <ac:picMk id="7" creationId="{7B525AF9-2E0D-4A1A-99BF-0A4A8506280A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569EBE9-4EE9-47C4-B377-387B3F0B8C02}"/>
              </a:ext>
            </a:extLst>
          </p:cNvPr>
          <p:cNvSpPr txBox="1">
            <a:spLocks/>
          </p:cNvSpPr>
          <p:nvPr userDrawn="1"/>
        </p:nvSpPr>
        <p:spPr>
          <a:xfrm>
            <a:off x="6533" y="4362993"/>
            <a:ext cx="2854234" cy="43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PRACTITIONER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54841717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Kannan, Rajendran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Thread – Part III</a:t>
            </a:r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FBE6-AF05-4C4C-8374-57585474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synchronized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2626-2861-4ED4-9290-6E0203DE4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25425" lvl="1" indent="-225425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US" altLang="en-US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methods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can be created by using the keyword </a:t>
            </a:r>
            <a:r>
              <a:rPr lang="en-US" altLang="en-US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US" altLang="en-US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for defining the method.</a:t>
            </a:r>
          </a:p>
          <a:p>
            <a:pPr marL="225425" lvl="1" indent="-225425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code which should be thread safe is written inside this method.</a:t>
            </a:r>
          </a:p>
          <a:p>
            <a:pPr marL="225425" lvl="1" indent="-225425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During the execution of a synchronized method, the thread holds the monitor of that method's object (or) if the method is static it holds the monitor of that method's class.</a:t>
            </a:r>
          </a:p>
          <a:p>
            <a:pPr marL="225425" lvl="1" indent="-225425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If another thread is executing the synchronized method, your thread is blocked until that thread releases the monitor.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570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535C-C68C-455F-8FFB-BE9343AA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a Method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56AF1F6-421C-4E84-BE68-FE612664D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182129"/>
            <a:ext cx="7124382" cy="1943609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lg" len="med"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400" b="0" dirty="0"/>
              <a:t>public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synchronized</a:t>
            </a:r>
            <a:r>
              <a:rPr lang="en-US" sz="2400" b="0" dirty="0"/>
              <a:t> void </a:t>
            </a:r>
            <a:r>
              <a:rPr lang="en-US" sz="2400" b="0" dirty="0" err="1"/>
              <a:t>updateRecord</a:t>
            </a:r>
            <a:r>
              <a:rPr lang="en-US" sz="2400" b="0" dirty="0"/>
              <a:t>() </a:t>
            </a:r>
          </a:p>
          <a:p>
            <a:pPr algn="l">
              <a:defRPr/>
            </a:pPr>
            <a:r>
              <a:rPr lang="en-US" sz="2400" b="0" dirty="0"/>
              <a:t>{</a:t>
            </a:r>
          </a:p>
          <a:p>
            <a:pPr algn="l">
              <a:defRPr/>
            </a:pPr>
            <a:r>
              <a:rPr lang="en-US" sz="2400" b="0" dirty="0"/>
              <a:t>	// critical code goes here … </a:t>
            </a:r>
          </a:p>
          <a:p>
            <a:pPr algn="l">
              <a:defRPr/>
            </a:pPr>
            <a:r>
              <a:rPr lang="en-US" sz="2400" b="0" dirty="0"/>
              <a:t>}</a:t>
            </a:r>
          </a:p>
          <a:p>
            <a:pPr algn="l">
              <a:spcBef>
                <a:spcPct val="35000"/>
              </a:spcBef>
              <a:spcAft>
                <a:spcPct val="15000"/>
              </a:spcAft>
              <a:buClr>
                <a:schemeClr val="accent1"/>
              </a:buClr>
              <a:buSzPct val="125000"/>
              <a:defRPr/>
            </a:pPr>
            <a:endParaRPr lang="en-US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E7773D-5760-4337-BB92-B226D1B23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477" y="2202766"/>
            <a:ext cx="1702191" cy="381000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4CDD24E-A7F9-4C73-A51F-80E26BF34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2604403"/>
            <a:ext cx="2365375" cy="1943609"/>
          </a:xfrm>
          <a:prstGeom prst="curvedRightArrow">
            <a:avLst>
              <a:gd name="adj1" fmla="val 3611"/>
              <a:gd name="adj2" fmla="val 26341"/>
              <a:gd name="adj3" fmla="val 22600"/>
            </a:avLst>
          </a:prstGeom>
          <a:gradFill rotWithShape="1">
            <a:gsLst>
              <a:gs pos="0">
                <a:srgbClr val="008000">
                  <a:alpha val="60001"/>
                </a:srgbClr>
              </a:gs>
              <a:gs pos="50000">
                <a:schemeClr val="bg1"/>
              </a:gs>
              <a:gs pos="100000">
                <a:srgbClr val="008000">
                  <a:alpha val="60001"/>
                </a:srgbClr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2EDC53DF-B038-4D01-A21C-F6FC8D1B9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3968254"/>
            <a:ext cx="4918075" cy="2200275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rgbClr val="FF8265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1800" b="0" dirty="0"/>
              <a:t>Only one thread will be inside the body of the </a:t>
            </a:r>
            <a:r>
              <a:rPr lang="en-US" altLang="en-US" sz="1800" b="0" dirty="0" err="1"/>
              <a:t>updateRecord</a:t>
            </a:r>
            <a:r>
              <a:rPr lang="en-US" altLang="en-US" sz="1800" b="0" dirty="0"/>
              <a:t>() method. The second call will be blocked until the first call returns or wait() is called inside the synchronized method.</a:t>
            </a:r>
          </a:p>
        </p:txBody>
      </p:sp>
    </p:spTree>
    <p:extLst>
      <p:ext uri="{BB962C8B-B14F-4D97-AF65-F5344CB8AC3E}">
        <p14:creationId xmlns:p14="http://schemas.microsoft.com/office/powerpoint/2010/main" val="2028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EC0F-D371-4220-9865-F75A6D83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an Object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B59D9D3-3371-47A8-A4F8-367132757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157" y="1948836"/>
            <a:ext cx="5984532" cy="3913379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lg" len="med"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b="0" dirty="0"/>
              <a:t>public void </a:t>
            </a:r>
            <a:r>
              <a:rPr lang="en-US" sz="3200" b="0" dirty="0" err="1"/>
              <a:t>updateRecord</a:t>
            </a:r>
            <a:r>
              <a:rPr lang="en-US" sz="3200" b="0" dirty="0"/>
              <a:t>() </a:t>
            </a:r>
          </a:p>
          <a:p>
            <a:pPr algn="l">
              <a:defRPr/>
            </a:pPr>
            <a:r>
              <a:rPr lang="en-US" sz="3200" b="0" dirty="0"/>
              <a:t>{</a:t>
            </a:r>
          </a:p>
          <a:p>
            <a:pPr algn="l">
              <a:defRPr/>
            </a:pPr>
            <a:r>
              <a:rPr lang="en-US" sz="3200" b="0" dirty="0"/>
              <a:t>    </a:t>
            </a: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synchronized (this)</a:t>
            </a:r>
          </a:p>
          <a:p>
            <a:pPr algn="l">
              <a:defRPr/>
            </a:pPr>
            <a:r>
              <a:rPr lang="en-US" sz="3200" b="0" dirty="0"/>
              <a:t>     {</a:t>
            </a:r>
          </a:p>
          <a:p>
            <a:pPr algn="l">
              <a:defRPr/>
            </a:pPr>
            <a:r>
              <a:rPr lang="en-US" sz="3200" b="0" dirty="0"/>
              <a:t>	// critical code goes here …</a:t>
            </a:r>
          </a:p>
          <a:p>
            <a:pPr algn="l">
              <a:defRPr/>
            </a:pPr>
            <a:r>
              <a:rPr lang="en-US" sz="3200" b="0" dirty="0"/>
              <a:t>    } </a:t>
            </a:r>
          </a:p>
          <a:p>
            <a:pPr algn="l">
              <a:defRPr/>
            </a:pPr>
            <a:r>
              <a:rPr lang="en-US" sz="3200" b="0" dirty="0"/>
              <a:t>}</a:t>
            </a:r>
          </a:p>
          <a:p>
            <a:pPr algn="l">
              <a:spcBef>
                <a:spcPct val="35000"/>
              </a:spcBef>
              <a:spcAft>
                <a:spcPct val="15000"/>
              </a:spcAft>
              <a:buClr>
                <a:schemeClr val="accent1"/>
              </a:buClr>
              <a:buSzPct val="125000"/>
              <a:defRPr/>
            </a:pPr>
            <a:endParaRPr lang="en-US" b="0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78B25BF-4D89-49EE-84E1-AFF1121AF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255" y="2982351"/>
            <a:ext cx="3305468" cy="548640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85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613F-F886-4A55-9337-57745BAA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Synchronize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FD9E-5808-4054-8152-E43A7E25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18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Demonstration: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In this demo we will see how to implement synchronization and how it works?. We will create a small application which prints a text message on the console.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This demo will also help you to understand the behavior of synchronized and unsynchronized methods.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004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6DBD2-9532-49CC-8575-B2411305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We will develop a program to spawn three threads, each thread should accept two string arguments and print the String message.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following two messages should be printed by each thread,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Thread 1 – “</a:t>
            </a:r>
            <a:r>
              <a:rPr lang="en-US" altLang="en-US" sz="18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en-US" altLang="en-US" sz="1800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..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” and “</a:t>
            </a:r>
            <a:r>
              <a:rPr lang="en-US" altLang="en-US" sz="18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Thread 2 – “</a:t>
            </a:r>
            <a:r>
              <a:rPr lang="en-US" altLang="en-US" sz="18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” and “</a:t>
            </a:r>
            <a:r>
              <a:rPr lang="en-US" altLang="en-US" sz="18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Thread 3 – “</a:t>
            </a:r>
            <a:r>
              <a:rPr lang="en-US" altLang="en-US" sz="18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n-US" altLang="en-US" sz="1800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” and “</a:t>
            </a:r>
            <a:r>
              <a:rPr lang="en-US" altLang="en-US" sz="18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1800" b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PrinterThread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: Thread class used for printing the String.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1800" b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StringPrinter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:  This class is used by the Thread class to print the Strings, contains a method which prints the strings. 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1800" b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SyncExMain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:  Main method to initiate the threads.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88049A-C046-4258-8944-CFF96612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Example – Synchronize method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BF479E4-5D90-4E55-9FD6-0ADE56D5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620" y="3364526"/>
            <a:ext cx="292117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3E80FB00-B64A-46F3-915B-58F522132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619" y="2795661"/>
            <a:ext cx="2921179" cy="400110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FFFFFF"/>
                </a:solidFill>
              </a:rPr>
              <a:t>Output Expected</a:t>
            </a:r>
          </a:p>
        </p:txBody>
      </p:sp>
    </p:spTree>
    <p:extLst>
      <p:ext uri="{BB962C8B-B14F-4D97-AF65-F5344CB8AC3E}">
        <p14:creationId xmlns:p14="http://schemas.microsoft.com/office/powerpoint/2010/main" val="223388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13FC-2575-43A5-94F7-46F768E3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Synchronize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F6605-EF74-46BF-B046-B6A21EB66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5467350" cy="338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1 11">
            <a:extLst>
              <a:ext uri="{FF2B5EF4-FFF2-40B4-BE49-F238E27FC236}">
                <a16:creationId xmlns:a16="http://schemas.microsoft.com/office/drawing/2014/main" id="{94860567-D76F-4F55-ADED-4ADFADF88FBE}"/>
              </a:ext>
            </a:extLst>
          </p:cNvPr>
          <p:cNvSpPr>
            <a:spLocks/>
          </p:cNvSpPr>
          <p:nvPr/>
        </p:nvSpPr>
        <p:spPr bwMode="auto">
          <a:xfrm>
            <a:off x="5105400" y="2697483"/>
            <a:ext cx="3276600" cy="2929597"/>
          </a:xfrm>
          <a:prstGeom prst="borderCallout1">
            <a:avLst>
              <a:gd name="adj1" fmla="val 48116"/>
              <a:gd name="adj2" fmla="val -1028"/>
              <a:gd name="adj3" fmla="val 21686"/>
              <a:gd name="adj4" fmla="val -11816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Methods to print the strings.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NOTE: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rgbClr val="000000"/>
                </a:solidFill>
              </a:rPr>
              <a:t> The strings are printed one after the other with a pause. This has been implemented using the sleep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rgbClr val="000000"/>
                </a:solidFill>
              </a:rPr>
              <a:t> The first message should be printed without a new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rgbClr val="000000"/>
                </a:solidFill>
              </a:rPr>
              <a:t>Second message should be printed with a new line.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b="0" dirty="0">
              <a:solidFill>
                <a:srgbClr val="000000"/>
              </a:solidFill>
            </a:endParaRPr>
          </a:p>
          <a:p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6" name="Right Brace 12">
            <a:extLst>
              <a:ext uri="{FF2B5EF4-FFF2-40B4-BE49-F238E27FC236}">
                <a16:creationId xmlns:a16="http://schemas.microsoft.com/office/drawing/2014/main" id="{A109CF8B-21EF-49D9-8D32-2EC62A8EF685}"/>
              </a:ext>
            </a:extLst>
          </p:cNvPr>
          <p:cNvSpPr>
            <a:spLocks/>
          </p:cNvSpPr>
          <p:nvPr/>
        </p:nvSpPr>
        <p:spPr bwMode="auto">
          <a:xfrm>
            <a:off x="4213274" y="2683997"/>
            <a:ext cx="457200" cy="1295400"/>
          </a:xfrm>
          <a:prstGeom prst="rightBrace">
            <a:avLst>
              <a:gd name="adj1" fmla="val 7988"/>
              <a:gd name="adj2" fmla="val 50000"/>
            </a:avLst>
          </a:prstGeom>
          <a:noFill/>
          <a:ln w="19050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5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C977-0F1D-435C-A28A-0577AF1D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Synchronize method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895C57-826A-457B-A823-E4FAAEC0F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9" y="1704536"/>
            <a:ext cx="60102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8">
            <a:extLst>
              <a:ext uri="{FF2B5EF4-FFF2-40B4-BE49-F238E27FC236}">
                <a16:creationId xmlns:a16="http://schemas.microsoft.com/office/drawing/2014/main" id="{62EB0BCF-ECBE-4D4F-BE88-A73B4E201285}"/>
              </a:ext>
            </a:extLst>
          </p:cNvPr>
          <p:cNvSpPr>
            <a:spLocks/>
          </p:cNvSpPr>
          <p:nvPr/>
        </p:nvSpPr>
        <p:spPr bwMode="auto">
          <a:xfrm>
            <a:off x="4572000" y="3136461"/>
            <a:ext cx="211015" cy="554038"/>
          </a:xfrm>
          <a:prstGeom prst="rightBrace">
            <a:avLst>
              <a:gd name="adj1" fmla="val 33326"/>
              <a:gd name="adj2" fmla="val 50000"/>
            </a:avLst>
          </a:prstGeom>
          <a:noFill/>
          <a:ln w="22225" cap="flat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CF9E176-E261-4210-83C8-87A84837A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597" y="3212661"/>
            <a:ext cx="3886200" cy="554038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Creates a thread object on “</a:t>
            </a:r>
            <a:r>
              <a:rPr lang="en-US" altLang="en-US" sz="1500">
                <a:solidFill>
                  <a:srgbClr val="000000"/>
                </a:solidFill>
              </a:rPr>
              <a:t>this</a:t>
            </a:r>
            <a:r>
              <a:rPr lang="en-US" altLang="en-US" sz="1500" b="0">
                <a:solidFill>
                  <a:srgbClr val="000000"/>
                </a:solidFill>
              </a:rPr>
              <a:t>” Runnable object and starts the thread.</a:t>
            </a:r>
          </a:p>
        </p:txBody>
      </p:sp>
    </p:spTree>
    <p:extLst>
      <p:ext uri="{BB962C8B-B14F-4D97-AF65-F5344CB8AC3E}">
        <p14:creationId xmlns:p14="http://schemas.microsoft.com/office/powerpoint/2010/main" val="475994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A65C-42D1-4BCD-9822-87C0F128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Synchronize method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04927A-4BF5-4945-AC05-776C0A2B1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8" y="1704535"/>
            <a:ext cx="7287065" cy="274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1 4">
            <a:extLst>
              <a:ext uri="{FF2B5EF4-FFF2-40B4-BE49-F238E27FC236}">
                <a16:creationId xmlns:a16="http://schemas.microsoft.com/office/drawing/2014/main" id="{84821F44-8647-4E41-8C6D-EFDA07BE0AE3}"/>
              </a:ext>
            </a:extLst>
          </p:cNvPr>
          <p:cNvSpPr>
            <a:spLocks/>
          </p:cNvSpPr>
          <p:nvPr/>
        </p:nvSpPr>
        <p:spPr bwMode="auto">
          <a:xfrm>
            <a:off x="2697162" y="5290625"/>
            <a:ext cx="3749675" cy="639763"/>
          </a:xfrm>
          <a:prstGeom prst="borderCallout1">
            <a:avLst>
              <a:gd name="adj1" fmla="val 18750"/>
              <a:gd name="adj2" fmla="val -8329"/>
              <a:gd name="adj3" fmla="val -185679"/>
              <a:gd name="adj4" fmla="val -874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1600" b="0">
                <a:solidFill>
                  <a:srgbClr val="000000"/>
                </a:solidFill>
              </a:rPr>
              <a:t>Create three threads and pass the appropriate String messages.</a:t>
            </a:r>
            <a:endParaRPr lang="en-US" altLang="en-US" sz="1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3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D5-753C-4BC5-82A0-F505F491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without sync method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AE720F-6C8A-438B-9BDD-A85D44401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248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19C7B9-D2A7-4D0B-AFCF-7D703D99C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544"/>
            <a:ext cx="8077200" cy="1261884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000" b="0">
                <a:solidFill>
                  <a:srgbClr val="000000"/>
                </a:solidFill>
              </a:rPr>
              <a:t>This is the output we get, not the expected one. Note the order in which the messages are printed could be different depending upon the OS scheduler.</a:t>
            </a:r>
          </a:p>
          <a:p>
            <a:r>
              <a:rPr lang="en-US" altLang="en-US">
                <a:solidFill>
                  <a:srgbClr val="000000"/>
                </a:solidFill>
              </a:rPr>
              <a:t>Inference:</a:t>
            </a:r>
          </a:p>
          <a:p>
            <a:r>
              <a:rPr lang="en-US" altLang="en-US" b="0">
                <a:solidFill>
                  <a:srgbClr val="000000"/>
                </a:solidFill>
              </a:rPr>
              <a:t> Each thread overruns the other thread resulting in the message being jumbled.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25B72-BE28-4C64-B9C3-0ADC5195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8077200" cy="400050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en-US" sz="2000" b="0">
                <a:solidFill>
                  <a:srgbClr val="000000"/>
                </a:solidFill>
              </a:rPr>
              <a:t>Execute the class, the output could be displayed as below.</a:t>
            </a:r>
            <a:endParaRPr lang="en-US" altLang="en-US" sz="2000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18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D6F6-4C1D-444F-A146-DD7537C4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- synchronization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9F2FC6C-666E-4AC3-B730-35950BE5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17" y="1804988"/>
            <a:ext cx="7478380" cy="862012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en-US" sz="2000" b="0">
                <a:solidFill>
                  <a:srgbClr val="000000"/>
                </a:solidFill>
              </a:rPr>
              <a:t>Now lets control the threads by using </a:t>
            </a:r>
            <a:r>
              <a:rPr lang="en-US" altLang="en-US" sz="2000" i="1">
                <a:solidFill>
                  <a:srgbClr val="000000"/>
                </a:solidFill>
              </a:rPr>
              <a:t>synchronized</a:t>
            </a:r>
            <a:r>
              <a:rPr lang="en-US" altLang="en-US" sz="2000" b="0">
                <a:solidFill>
                  <a:srgbClr val="000000"/>
                </a:solidFill>
              </a:rPr>
              <a:t> key word.</a:t>
            </a:r>
          </a:p>
          <a:p>
            <a:pPr>
              <a:spcBef>
                <a:spcPts val="1200"/>
              </a:spcBef>
            </a:pPr>
            <a:r>
              <a:rPr lang="en-US" altLang="en-US" sz="2000" b="0">
                <a:solidFill>
                  <a:srgbClr val="000000"/>
                </a:solidFill>
              </a:rPr>
              <a:t>Make the </a:t>
            </a:r>
            <a:r>
              <a:rPr lang="en-US" altLang="en-US" sz="2000" i="1">
                <a:solidFill>
                  <a:srgbClr val="000000"/>
                </a:solidFill>
              </a:rPr>
              <a:t>printStrings() </a:t>
            </a:r>
            <a:r>
              <a:rPr lang="en-US" altLang="en-US" sz="2000" b="0">
                <a:solidFill>
                  <a:srgbClr val="000000"/>
                </a:solidFill>
              </a:rPr>
              <a:t>method of the </a:t>
            </a:r>
            <a:r>
              <a:rPr lang="en-US" altLang="en-US" sz="2000" i="1">
                <a:solidFill>
                  <a:srgbClr val="000000"/>
                </a:solidFill>
              </a:rPr>
              <a:t>StringPrinter</a:t>
            </a:r>
            <a:r>
              <a:rPr lang="en-US" altLang="en-US" sz="2000" b="0">
                <a:solidFill>
                  <a:srgbClr val="000000"/>
                </a:solidFill>
              </a:rPr>
              <a:t> class </a:t>
            </a:r>
            <a:r>
              <a:rPr lang="en-US" altLang="en-US" sz="2000" i="1">
                <a:solidFill>
                  <a:srgbClr val="000000"/>
                </a:solidFill>
              </a:rPr>
              <a:t>synchronized.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756FBCC-0C56-40CE-B5C3-470966593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599"/>
            <a:ext cx="6338897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Callout 1 9">
            <a:extLst>
              <a:ext uri="{FF2B5EF4-FFF2-40B4-BE49-F238E27FC236}">
                <a16:creationId xmlns:a16="http://schemas.microsoft.com/office/drawing/2014/main" id="{203CBAB6-2642-43F7-929F-14BF610392A4}"/>
              </a:ext>
            </a:extLst>
          </p:cNvPr>
          <p:cNvSpPr>
            <a:spLocks/>
          </p:cNvSpPr>
          <p:nvPr/>
        </p:nvSpPr>
        <p:spPr bwMode="auto">
          <a:xfrm>
            <a:off x="676253" y="4191001"/>
            <a:ext cx="2243858" cy="792162"/>
          </a:xfrm>
          <a:prstGeom prst="borderCallout1">
            <a:avLst>
              <a:gd name="adj1" fmla="val -5120"/>
              <a:gd name="adj2" fmla="val 100106"/>
              <a:gd name="adj3" fmla="val -121477"/>
              <a:gd name="adj4" fmla="val 118976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1600" b="0" dirty="0">
                <a:solidFill>
                  <a:srgbClr val="000000"/>
                </a:solidFill>
              </a:rPr>
              <a:t>Add the </a:t>
            </a:r>
            <a:r>
              <a:rPr lang="en-US" altLang="en-US" sz="1600" i="1" dirty="0">
                <a:solidFill>
                  <a:srgbClr val="000000"/>
                </a:solidFill>
              </a:rPr>
              <a:t>synchronized</a:t>
            </a:r>
            <a:r>
              <a:rPr lang="en-US" altLang="en-US" sz="1600" b="0" dirty="0">
                <a:solidFill>
                  <a:srgbClr val="000000"/>
                </a:solidFill>
              </a:rPr>
              <a:t> keyword in method declaration.</a:t>
            </a:r>
            <a:endParaRPr lang="en-US" alt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0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F7EA5-F79E-4DA3-B767-DF7A9DDD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7" y="26126"/>
            <a:ext cx="7694023" cy="1136468"/>
          </a:xfrm>
        </p:spPr>
        <p:txBody>
          <a:bodyPr/>
          <a:lstStyle/>
          <a:p>
            <a:r>
              <a:rPr lang="en-US" dirty="0"/>
              <a:t>About the Author</a:t>
            </a:r>
          </a:p>
        </p:txBody>
      </p:sp>
    </p:spTree>
    <p:extLst>
      <p:ext uri="{BB962C8B-B14F-4D97-AF65-F5344CB8AC3E}">
        <p14:creationId xmlns:p14="http://schemas.microsoft.com/office/powerpoint/2010/main" val="1576961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7B4C-C776-47BF-BC8B-12986390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with sync method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B0727ED-0562-4E75-81E8-D14E69352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54483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C725B31-C650-460D-9C2F-C59FAA97C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8382000" cy="400050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en-US" sz="2000" b="0">
                <a:solidFill>
                  <a:srgbClr val="000000"/>
                </a:solidFill>
              </a:rPr>
              <a:t>Execute the class, the output could be displayed as below.</a:t>
            </a:r>
            <a:endParaRPr lang="en-US" altLang="en-US" sz="2000" i="1">
              <a:solidFill>
                <a:srgbClr val="000000"/>
              </a:solidFill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0F0401D-9326-4412-915E-F628F532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59250"/>
            <a:ext cx="8382000" cy="1631950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 b="0">
                <a:solidFill>
                  <a:srgbClr val="C00000"/>
                </a:solidFill>
              </a:rPr>
              <a:t>The output is as expected.</a:t>
            </a:r>
          </a:p>
          <a:p>
            <a:r>
              <a:rPr lang="en-US" altLang="en-US">
                <a:solidFill>
                  <a:srgbClr val="000000"/>
                </a:solidFill>
              </a:rPr>
              <a:t>Inference:</a:t>
            </a:r>
          </a:p>
          <a:p>
            <a:r>
              <a:rPr lang="en-US" altLang="en-US" b="0">
                <a:solidFill>
                  <a:srgbClr val="000000"/>
                </a:solidFill>
              </a:rPr>
              <a:t>The </a:t>
            </a:r>
            <a:r>
              <a:rPr lang="en-US" altLang="en-US" i="1">
                <a:solidFill>
                  <a:srgbClr val="000000"/>
                </a:solidFill>
              </a:rPr>
              <a:t>synchronized </a:t>
            </a:r>
            <a:r>
              <a:rPr lang="en-US" altLang="en-US" b="0">
                <a:solidFill>
                  <a:srgbClr val="000000"/>
                </a:solidFill>
              </a:rPr>
              <a:t>keyword has ensured that the thread executes in order. Only after a thread completes printing both the messages the other thread starts the printing.</a:t>
            </a:r>
          </a:p>
        </p:txBody>
      </p:sp>
    </p:spTree>
    <p:extLst>
      <p:ext uri="{BB962C8B-B14F-4D97-AF65-F5344CB8AC3E}">
        <p14:creationId xmlns:p14="http://schemas.microsoft.com/office/powerpoint/2010/main" val="560542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DA34-7D2B-43A7-AF5F-58A35901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sync statements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74BABB5-5EC8-41B4-B249-253250F2B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1" y="1613658"/>
            <a:ext cx="829993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6538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Where is Synchronized statement used?</a:t>
            </a:r>
          </a:p>
          <a:p>
            <a:pPr>
              <a:lnSpc>
                <a:spcPct val="150000"/>
              </a:lnSpc>
            </a:pPr>
            <a:r>
              <a:rPr lang="en-US" altLang="en-US" sz="16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If  only a small portion of code in a method needs to be Thread safe we can mark that portion only as synchronized rather than marking the entire method as </a:t>
            </a:r>
            <a:r>
              <a:rPr lang="en-US" altLang="en-US" sz="16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US" altLang="en-US" sz="16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>
              <a:lnSpc>
                <a:spcPct val="150000"/>
              </a:lnSpc>
            </a:pPr>
            <a:r>
              <a:rPr lang="en-US" altLang="en-US" sz="1400" b="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US" altLang="en-US" sz="1400" b="0" dirty="0" err="1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SyncMethods</a:t>
            </a:r>
            <a:r>
              <a:rPr lang="en-US" altLang="en-US" sz="1400" b="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en-US" sz="1400" b="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public void </a:t>
            </a:r>
            <a:r>
              <a:rPr lang="en-US" altLang="en-US" sz="1400" b="0" dirty="0" err="1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methodA</a:t>
            </a:r>
            <a:r>
              <a:rPr lang="en-US" altLang="en-US" sz="1400" b="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en-US" sz="1400" b="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synchronized(</a:t>
            </a:r>
            <a:r>
              <a:rPr lang="en-US" altLang="en-US" sz="1400" b="0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altLang="en-US" sz="1400" b="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en-US" sz="1400" b="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                          //This block contains a set of </a:t>
            </a:r>
          </a:p>
          <a:p>
            <a:pPr>
              <a:lnSpc>
                <a:spcPct val="150000"/>
              </a:lnSpc>
            </a:pPr>
            <a:r>
              <a:rPr lang="en-US" altLang="en-US" sz="1400" b="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                          //statements which needs to be synchronized</a:t>
            </a:r>
          </a:p>
          <a:p>
            <a:pPr>
              <a:lnSpc>
                <a:spcPct val="150000"/>
              </a:lnSpc>
            </a:pPr>
            <a:r>
              <a:rPr lang="en-US" altLang="en-US" sz="1400" b="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                }</a:t>
            </a:r>
          </a:p>
          <a:p>
            <a:pPr>
              <a:lnSpc>
                <a:spcPct val="150000"/>
              </a:lnSpc>
            </a:pPr>
            <a:r>
              <a:rPr lang="en-US" altLang="en-US" sz="1400" b="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}  }</a:t>
            </a:r>
          </a:p>
          <a:p>
            <a:pPr>
              <a:lnSpc>
                <a:spcPct val="150000"/>
              </a:lnSpc>
            </a:pPr>
            <a:r>
              <a:rPr lang="en-US" altLang="en-US" sz="14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syntax is </a:t>
            </a:r>
            <a:r>
              <a:rPr lang="en-US" altLang="en-US" sz="1600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US" altLang="en-US" sz="1600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600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altLang="en-US" sz="1600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sz="14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altLang="en-US" sz="1400" b="0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altLang="en-US" sz="14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denotes the current object meaning the thread should acquire a lock on the current object to execute the statements.</a:t>
            </a:r>
          </a:p>
        </p:txBody>
      </p:sp>
    </p:spTree>
    <p:extLst>
      <p:ext uri="{BB962C8B-B14F-4D97-AF65-F5344CB8AC3E}">
        <p14:creationId xmlns:p14="http://schemas.microsoft.com/office/powerpoint/2010/main" val="99892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Reflect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62" y="2039815"/>
            <a:ext cx="1360339" cy="14921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3" y="2039815"/>
            <a:ext cx="1395047" cy="1492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262" y="1720840"/>
            <a:ext cx="8229600" cy="406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800"/>
              </a:spcBef>
            </a:pPr>
            <a:r>
              <a:rPr lang="en-US" sz="2000" b="1" dirty="0"/>
              <a:t>Trainees to reflect the following topics before proceeding.</a:t>
            </a:r>
          </a:p>
          <a:p>
            <a:pPr marL="225425" indent="-2254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What is the need of synchronization in multi threaded programming?</a:t>
            </a:r>
          </a:p>
          <a:p>
            <a:pPr marL="225425" indent="-2254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What is a race condition?</a:t>
            </a:r>
          </a:p>
          <a:p>
            <a:pPr marL="225425" indent="-2254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How can Synchronization be implemented?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65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0E9E-5A78-4D2F-9A53-60C3DDFA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 Thread Communication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B0CF520-C964-43F2-BE20-668535B39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22613"/>
            <a:ext cx="752621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8800" indent="393700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225425" indent="-225425"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Inter Thread communication is achieved using one or more of the below methods,</a:t>
            </a:r>
          </a:p>
          <a:p>
            <a:pPr marL="225425" indent="-225425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AutoNum type="arabicPeriod"/>
            </a:pPr>
            <a:r>
              <a:rPr lang="en-US" altLang="en-US" sz="20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wait()</a:t>
            </a:r>
          </a:p>
          <a:p>
            <a:pPr marL="225425" indent="-225425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AutoNum type="arabicPeriod"/>
            </a:pPr>
            <a:r>
              <a:rPr lang="en-US" altLang="en-US" sz="20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notify()</a:t>
            </a:r>
          </a:p>
          <a:p>
            <a:pPr marL="225425" indent="-225425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AutoNum type="arabicPeriod"/>
            </a:pPr>
            <a:r>
              <a:rPr lang="en-US" altLang="en-US" sz="2000" b="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notifyAll</a:t>
            </a:r>
            <a:r>
              <a:rPr lang="en-US" altLang="en-US" sz="20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alt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364B46-CF4D-4DE8-9F9B-2277A47B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60525"/>
            <a:ext cx="7526215" cy="1132163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cap="flat">
            <a:solidFill>
              <a:schemeClr val="accent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In many instance we end up in a situation where we need one thread to communicate with other threads in a process. This is referred to as “</a:t>
            </a:r>
            <a:r>
              <a:rPr lang="en-US" altLang="zh-CN" sz="2000" b="1" i="1" dirty="0">
                <a:latin typeface="Arial" panose="020B0604020202020204" pitchFamily="34" charset="0"/>
                <a:sym typeface="Arial" panose="020B0604020202020204" pitchFamily="34" charset="0"/>
              </a:rPr>
              <a:t>Inter Thread Communication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endParaRPr lang="en-US" altLang="zh-CN" sz="2400" dirty="0"/>
          </a:p>
        </p:txBody>
      </p:sp>
      <p:sp>
        <p:nvSpPr>
          <p:cNvPr id="6" name="Explosion 1 6">
            <a:extLst>
              <a:ext uri="{FF2B5EF4-FFF2-40B4-BE49-F238E27FC236}">
                <a16:creationId xmlns:a16="http://schemas.microsoft.com/office/drawing/2014/main" id="{05A68482-4DFC-4CA8-B61D-0DA2F141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79055"/>
            <a:ext cx="4114800" cy="2193925"/>
          </a:xfrm>
          <a:prstGeom prst="irregularSeal1">
            <a:avLst/>
          </a:prstGeom>
          <a:solidFill>
            <a:srgbClr val="FFCE33"/>
          </a:solidFill>
          <a:ln w="25400" cap="flat" cmpd="sng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dirty="0"/>
              <a:t>Occasionally used in application development.</a:t>
            </a:r>
          </a:p>
        </p:txBody>
      </p:sp>
    </p:spTree>
    <p:extLst>
      <p:ext uri="{BB962C8B-B14F-4D97-AF65-F5344CB8AC3E}">
        <p14:creationId xmlns:p14="http://schemas.microsoft.com/office/powerpoint/2010/main" val="26089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49DA-81D3-4D0E-8E85-605C45A7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19AD-C878-4791-8DCB-1AC897CD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wait()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method causes a thread to release the lock it is holding on an object allowing another thread to run.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wait()</a:t>
            </a:r>
            <a:r>
              <a:rPr lang="en-US" altLang="en-US" sz="20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can only be invoked within a synchronized code.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It should always be wrapped in a try block and handle </a:t>
            </a:r>
            <a:r>
              <a:rPr lang="en-US" altLang="en-US" sz="2000" b="1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IOException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wait()</a:t>
            </a:r>
            <a:r>
              <a:rPr lang="en-US" altLang="en-US" sz="20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can only be invoked by the thread that owns the lock on the object using </a:t>
            </a:r>
            <a:r>
              <a:rPr lang="en-US" altLang="en-US" sz="2000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000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0289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896C-78F4-4992-BCC0-E1A9DAA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wait method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30DCB-0BEB-48BD-90AC-247A73CD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altLang="en-US" sz="20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wait()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is invoked, the thread becomes dormant until one of the below four things occur,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Another thread invokes the </a:t>
            </a:r>
            <a:r>
              <a:rPr lang="en-US" altLang="en-US" sz="20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notify()</a:t>
            </a:r>
            <a:r>
              <a:rPr lang="en-US" altLang="en-US" sz="20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method for this object and the scheduler arbitrarily chooses to run the thread.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Another thread invokes the </a:t>
            </a:r>
            <a:r>
              <a:rPr lang="en-US" altLang="en-US" sz="2000" b="1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notifyAll</a:t>
            </a:r>
            <a:r>
              <a:rPr lang="en-US" altLang="en-US" sz="20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en-US" sz="20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method for this object.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Another thread interrupts this thread.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specified </a:t>
            </a:r>
            <a:r>
              <a:rPr lang="en-US" altLang="en-US" sz="20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wait()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time elapses.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When one of the above occurs, the thread becomes re-available to the Thread scheduler and competes for a lock on the object.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Once it regains the lock on the object, everything resumes as if no suspension had occurred.</a:t>
            </a:r>
            <a:endParaRPr lang="en-US" alt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6682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0816-EFD3-4462-96CF-245F60EB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E83F-831E-499F-B4D9-6450CE3B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notify()</a:t>
            </a:r>
            <a:r>
              <a:rPr lang="en-US" altLang="en-US" sz="20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method wakes up a single thread that is waiting on the monitor of this object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If many threads are waiting on this object, then one of them is chosen to be awakened.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choice is arbitrary and occurs at the discretion of the JVM implementation.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notify()</a:t>
            </a:r>
            <a:r>
              <a:rPr lang="en-US" altLang="en-US" sz="20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method can only be used within synchronized code.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awakened thread will not be able to proceed until the current thread relinquishes the lock on this object.</a:t>
            </a:r>
            <a:endParaRPr lang="en-US" alt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4696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92C8-A06D-4598-83BB-567F09C1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notifyAll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2980-0EB1-4E60-B254-DC30F7F1D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Similar to notify method </a:t>
            </a:r>
            <a:r>
              <a:rPr lang="en-US" altLang="en-US" sz="1800" b="1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notifyAll</a:t>
            </a:r>
            <a:r>
              <a:rPr lang="en-US" altLang="en-US" sz="18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is also used to wake up threads that wait on an object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difference is </a:t>
            </a:r>
            <a:r>
              <a:rPr lang="en-US" altLang="en-US" sz="18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notify()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awakens only one thread whereas </a:t>
            </a:r>
            <a:r>
              <a:rPr lang="en-US" altLang="en-US" sz="1800" b="1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notifyAll</a:t>
            </a:r>
            <a:r>
              <a:rPr lang="en-US" altLang="en-US" sz="18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awakens all the threads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9635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7A82-2EF3-4FB6-953F-59B9777C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D5F9682-2092-46A2-A2A4-5C3C843A0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86" y="1676498"/>
            <a:ext cx="78365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describes a situation where two or more threads are blocked forever, waiting for each other.</a:t>
            </a:r>
            <a:endParaRPr lang="en-US" altLang="en-US" dirty="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38D11782-A8AF-4CC6-81F7-8B07560DA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86" y="2971800"/>
            <a:ext cx="7836531" cy="2819400"/>
          </a:xfrm>
          <a:prstGeom prst="roundRect">
            <a:avLst>
              <a:gd name="adj" fmla="val 4692"/>
            </a:avLst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 cap="flat" cmpd="sng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Example to understand dead locks:</a:t>
            </a:r>
          </a:p>
          <a:p>
            <a:pPr>
              <a:lnSpc>
                <a:spcPct val="150000"/>
              </a:lnSpc>
            </a:pPr>
            <a:r>
              <a:rPr lang="en-US" altLang="en-US" b="0" dirty="0"/>
              <a:t>Tim &amp; Ron are two good friends they belong to a country where they have a weird culture, whenever they meet each other one has to bow and wish the other “</a:t>
            </a:r>
            <a:r>
              <a:rPr lang="en-US" altLang="en-US" i="1" dirty="0"/>
              <a:t>Good Day</a:t>
            </a:r>
            <a:r>
              <a:rPr lang="en-US" altLang="en-US" b="0" dirty="0"/>
              <a:t>” he has to remain bowed till the other person bows back and greets back “</a:t>
            </a:r>
            <a:r>
              <a:rPr lang="en-US" altLang="en-US" i="1" dirty="0"/>
              <a:t>Thank you</a:t>
            </a:r>
            <a:r>
              <a:rPr lang="en-US" altLang="en-US" b="0" dirty="0"/>
              <a:t>”</a:t>
            </a:r>
          </a:p>
          <a:p>
            <a:pPr algn="ctr">
              <a:lnSpc>
                <a:spcPct val="150000"/>
              </a:lnSpc>
            </a:pPr>
            <a:r>
              <a:rPr lang="en-US" altLang="en-US" sz="2800" b="0" dirty="0">
                <a:solidFill>
                  <a:srgbClr val="CC3300"/>
                </a:solidFill>
              </a:rPr>
              <a:t>Lets see what happened?</a:t>
            </a:r>
          </a:p>
          <a:p>
            <a:pPr>
              <a:lnSpc>
                <a:spcPct val="150000"/>
              </a:lnSpc>
            </a:pPr>
            <a:endParaRPr lang="en-US" altLang="en-US" b="0" dirty="0"/>
          </a:p>
          <a:p>
            <a:pPr algn="ctr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136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58A4-E7FF-4945-BBB9-8CD66FA5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Inter thread communication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561E6-82C0-4ADF-8668-14072AD6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631706"/>
            <a:ext cx="84677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0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After completing this session you will be able to understand,</a:t>
            </a:r>
          </a:p>
          <a:p>
            <a:r>
              <a:rPr lang="en-US" sz="2400" dirty="0"/>
              <a:t>What is synchronization?</a:t>
            </a:r>
          </a:p>
          <a:p>
            <a:r>
              <a:rPr lang="en-US" sz="2400" dirty="0"/>
              <a:t>Various thread method wait, notify and </a:t>
            </a:r>
            <a:r>
              <a:rPr lang="en-US" sz="2400" dirty="0" err="1"/>
              <a:t>notifyAll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33F1-45A5-4C70-8BD3-CBE77D30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Inter thread communication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1FFA2-D85D-4415-84B3-07DF8B3B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7357403" cy="43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85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Reflect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62" y="2039815"/>
            <a:ext cx="1360339" cy="14921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3" y="2039815"/>
            <a:ext cx="1395047" cy="1492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262" y="1720840"/>
            <a:ext cx="8229600" cy="406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800"/>
              </a:spcBef>
            </a:pPr>
            <a:r>
              <a:rPr lang="en-US" sz="2000" b="1" dirty="0"/>
              <a:t>Trainees to reflect the following topics before proceeding.</a:t>
            </a:r>
          </a:p>
          <a:p>
            <a:pPr marL="225425" indent="-2254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How can we make a thread wait on an object it holds the lock?</a:t>
            </a:r>
          </a:p>
          <a:p>
            <a:pPr marL="225425" indent="-2254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What is the difference between notify and notify all?</a:t>
            </a:r>
          </a:p>
          <a:p>
            <a:pPr marL="225425" indent="-2254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What is a dead lock?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2090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E73-C25E-4764-B546-F3ED6E4D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3FB2-84DC-471E-BF9F-CBB7A102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  <a:latin typeface="Vivaldi" panose="03020602050506090804" pitchFamily="66" charset="0"/>
              </a:rPr>
              <a:t>You have successfully completed </a:t>
            </a:r>
            <a:r>
              <a:rPr lang="en-US" sz="6600" b="1" dirty="0">
                <a:solidFill>
                  <a:srgbClr val="C00000"/>
                </a:solidFill>
                <a:latin typeface="Trebuchet MS" panose="020B0603020202020204" pitchFamily="34" charset="0"/>
                <a:cs typeface="Gisha" panose="020B0502040204020203" pitchFamily="34" charset="-79"/>
              </a:rPr>
              <a:t>Thread-III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E4FA99-EE56-4F03-9AFC-E86EF738A22F}"/>
              </a:ext>
            </a:extLst>
          </p:cNvPr>
          <p:cNvSpPr txBox="1">
            <a:spLocks/>
          </p:cNvSpPr>
          <p:nvPr/>
        </p:nvSpPr>
        <p:spPr>
          <a:xfrm>
            <a:off x="1449977" y="12425"/>
            <a:ext cx="7694023" cy="113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8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3F7-803A-4AC5-A151-4A0D544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race condition?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ADD4-D164-4C92-B2E6-29E22E6B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Scenario: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Consider a scenario in which you want to keep green blocks sequentially at the bottom and  red blocks be placed on top of the green blocks. You have developed a program in such a way that two threads one for placing the green blocks and other for red blocks. Lets see how the program places the blocks.</a:t>
            </a:r>
          </a:p>
          <a:p>
            <a:endParaRPr lang="en-US" sz="1800" dirty="0"/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id="{724C50B5-046E-4A21-A19F-B56A2EF29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909" y="4819360"/>
            <a:ext cx="1823167" cy="135765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71">
            <a:extLst>
              <a:ext uri="{FF2B5EF4-FFF2-40B4-BE49-F238E27FC236}">
                <a16:creationId xmlns:a16="http://schemas.microsoft.com/office/drawing/2014/main" id="{B345F9BB-66FD-47F6-B15C-700EE6BF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909" y="4666960"/>
            <a:ext cx="1823167" cy="13576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72">
            <a:extLst>
              <a:ext uri="{FF2B5EF4-FFF2-40B4-BE49-F238E27FC236}">
                <a16:creationId xmlns:a16="http://schemas.microsoft.com/office/drawing/2014/main" id="{F96E2B2E-30D6-4FA7-BE8D-87CFB2C53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909" y="4514560"/>
            <a:ext cx="1823167" cy="135765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73">
            <a:extLst>
              <a:ext uri="{FF2B5EF4-FFF2-40B4-BE49-F238E27FC236}">
                <a16:creationId xmlns:a16="http://schemas.microsoft.com/office/drawing/2014/main" id="{781A93A3-A95D-4E10-8D1E-8285508D8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909" y="4362160"/>
            <a:ext cx="1823167" cy="135765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4">
            <a:extLst>
              <a:ext uri="{FF2B5EF4-FFF2-40B4-BE49-F238E27FC236}">
                <a16:creationId xmlns:a16="http://schemas.microsoft.com/office/drawing/2014/main" id="{EC0816EB-F7B9-4803-AF44-125F3FD7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909" y="4209760"/>
            <a:ext cx="1823167" cy="13576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75">
            <a:extLst>
              <a:ext uri="{FF2B5EF4-FFF2-40B4-BE49-F238E27FC236}">
                <a16:creationId xmlns:a16="http://schemas.microsoft.com/office/drawing/2014/main" id="{AAFE6F6E-5A8C-4358-8C62-8A4C2C024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909" y="4057360"/>
            <a:ext cx="1823167" cy="13576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76">
            <a:extLst>
              <a:ext uri="{FF2B5EF4-FFF2-40B4-BE49-F238E27FC236}">
                <a16:creationId xmlns:a16="http://schemas.microsoft.com/office/drawing/2014/main" id="{783F4760-C5D7-4243-8E00-B9E0881CE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909" y="3904960"/>
            <a:ext cx="1823167" cy="13576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77">
            <a:extLst>
              <a:ext uri="{FF2B5EF4-FFF2-40B4-BE49-F238E27FC236}">
                <a16:creationId xmlns:a16="http://schemas.microsoft.com/office/drawing/2014/main" id="{B72A15AB-42FD-4E0C-8AAD-7E3A079C2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909" y="3752560"/>
            <a:ext cx="1823167" cy="135765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78">
            <a:extLst>
              <a:ext uri="{FF2B5EF4-FFF2-40B4-BE49-F238E27FC236}">
                <a16:creationId xmlns:a16="http://schemas.microsoft.com/office/drawing/2014/main" id="{663D6376-74E9-4CA6-A762-3201C994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909" y="3600160"/>
            <a:ext cx="1823167" cy="13576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79">
            <a:extLst>
              <a:ext uri="{FF2B5EF4-FFF2-40B4-BE49-F238E27FC236}">
                <a16:creationId xmlns:a16="http://schemas.microsoft.com/office/drawing/2014/main" id="{DBAA63CB-9E83-4803-AA96-17CDEF5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909" y="3447760"/>
            <a:ext cx="1823167" cy="135765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80">
            <a:extLst>
              <a:ext uri="{FF2B5EF4-FFF2-40B4-BE49-F238E27FC236}">
                <a16:creationId xmlns:a16="http://schemas.microsoft.com/office/drawing/2014/main" id="{15DAF00D-F2CA-48A6-8BA7-702E23CE3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909" y="3295360"/>
            <a:ext cx="1823167" cy="135765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81">
            <a:extLst>
              <a:ext uri="{FF2B5EF4-FFF2-40B4-BE49-F238E27FC236}">
                <a16:creationId xmlns:a16="http://schemas.microsoft.com/office/drawing/2014/main" id="{84BEB96F-8CA5-48DC-8CF5-2A6383912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909" y="3142960"/>
            <a:ext cx="1823167" cy="13576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67">
            <a:extLst>
              <a:ext uri="{FF2B5EF4-FFF2-40B4-BE49-F238E27FC236}">
                <a16:creationId xmlns:a16="http://schemas.microsoft.com/office/drawing/2014/main" id="{F736F8B3-F20B-4836-B50B-A05787085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80" y="4819360"/>
            <a:ext cx="2517141" cy="678826"/>
          </a:xfrm>
          <a:prstGeom prst="rect">
            <a:avLst/>
          </a:prstGeom>
          <a:noFill/>
          <a:ln w="28575" cmpd="sng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b="0" dirty="0">
                <a:solidFill>
                  <a:srgbClr val="33CC3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Thread 1-Put green pieces</a:t>
            </a:r>
            <a:endParaRPr lang="en-US" altLang="en-US" dirty="0"/>
          </a:p>
        </p:txBody>
      </p:sp>
      <p:sp>
        <p:nvSpPr>
          <p:cNvPr id="17" name="Rectangle 68">
            <a:extLst>
              <a:ext uri="{FF2B5EF4-FFF2-40B4-BE49-F238E27FC236}">
                <a16:creationId xmlns:a16="http://schemas.microsoft.com/office/drawing/2014/main" id="{1B09ECB7-66BA-468C-B06A-2D0F94C31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109" y="4743160"/>
            <a:ext cx="2517141" cy="678826"/>
          </a:xfrm>
          <a:prstGeom prst="rect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b="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Thread 2 - Put red pieces</a:t>
            </a:r>
            <a:endParaRPr lang="en-US" altLang="en-US"/>
          </a:p>
        </p:txBody>
      </p:sp>
      <p:sp>
        <p:nvSpPr>
          <p:cNvPr id="18" name="Left Arrow 19">
            <a:extLst>
              <a:ext uri="{FF2B5EF4-FFF2-40B4-BE49-F238E27FC236}">
                <a16:creationId xmlns:a16="http://schemas.microsoft.com/office/drawing/2014/main" id="{48E78FCF-9CFB-4AB7-9900-9245AB1CD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309" y="4438360"/>
            <a:ext cx="1443341" cy="271530"/>
          </a:xfrm>
          <a:prstGeom prst="leftArrow">
            <a:avLst>
              <a:gd name="adj1" fmla="val 50000"/>
              <a:gd name="adj2" fmla="val 49985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Left Arrow 20">
            <a:extLst>
              <a:ext uri="{FF2B5EF4-FFF2-40B4-BE49-F238E27FC236}">
                <a16:creationId xmlns:a16="http://schemas.microsoft.com/office/drawing/2014/main" id="{1334ADA0-F848-4B39-9ACF-C586E68201C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47109" y="4514560"/>
            <a:ext cx="1443341" cy="271530"/>
          </a:xfrm>
          <a:prstGeom prst="leftArrow">
            <a:avLst>
              <a:gd name="adj1" fmla="val 50000"/>
              <a:gd name="adj2" fmla="val 49985"/>
            </a:avLst>
          </a:prstGeom>
          <a:solidFill>
            <a:srgbClr val="92D050"/>
          </a:solidFill>
          <a:ln w="25400" cap="flat" cmpd="sng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0F7A5ABF-B347-4679-9CEF-60F2BC9A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78" y="5585245"/>
            <a:ext cx="7239471" cy="923330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You couldn’t get your expected output. The red blocks and greens blocks where placed randomly. This is what we call a </a:t>
            </a:r>
            <a:r>
              <a:rPr lang="en-US" altLang="en-US" dirty="0">
                <a:solidFill>
                  <a:srgbClr val="C00000"/>
                </a:solidFill>
              </a:rPr>
              <a:t>Race Condition</a:t>
            </a:r>
          </a:p>
        </p:txBody>
      </p:sp>
    </p:spTree>
    <p:extLst>
      <p:ext uri="{BB962C8B-B14F-4D97-AF65-F5344CB8AC3E}">
        <p14:creationId xmlns:p14="http://schemas.microsoft.com/office/powerpoint/2010/main" val="346564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6 7.40741E-7 L 0.00886 -0.19745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98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85185E-6 L 0.00017 -0.20857 " pathEditMode="relative" rAng="0" ptsTypes="AA">
                                      <p:cBhvr>
                                        <p:cTn id="20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3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9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9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9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3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3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3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9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0.00162 L 0.00416 -0.31227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  <p:bldP spid="6" grpId="0" bldLvl="0" animBg="1" autoUpdateAnimBg="0"/>
      <p:bldP spid="7" grpId="0" bldLvl="0" animBg="1" autoUpdateAnimBg="0"/>
      <p:bldP spid="8" grpId="0" bldLvl="0" animBg="1" autoUpdateAnimBg="0"/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13" grpId="0" bldLvl="0" animBg="1" autoUpdateAnimBg="0"/>
      <p:bldP spid="14" grpId="0" bldLvl="0" animBg="1" autoUpdateAnimBg="0"/>
      <p:bldP spid="15" grpId="0" bldLvl="0" animBg="1" autoUpdateAnimBg="0"/>
      <p:bldP spid="16" grpId="0" bldLvl="0" animBg="1" autoUpdateAnimBg="0"/>
      <p:bldP spid="17" grpId="0" bldLvl="0" animBg="1" autoUpdateAnimBg="0"/>
      <p:bldP spid="18" grpId="0" bldLvl="0" animBg="1" autoUpdateAnimBg="0"/>
      <p:bldP spid="18" grpId="1" bldLvl="0" animBg="1" autoUpdateAnimBg="0"/>
      <p:bldP spid="19" grpId="0" bldLvl="0" animBg="1" autoUpdateAnimBg="0"/>
      <p:bldP spid="19" grpId="1" bldLvl="0" animBg="1" autoUpdateAnimBg="0"/>
      <p:bldP spid="20" grpId="0" bldLvl="0" animBg="1" autoUpdateAnimBg="0"/>
      <p:bldP spid="20" grpId="1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AE9E-B79A-40D5-9F40-DD5CCF93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does race condition occur?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6423-8621-4481-878A-D0429D5F3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 race condition occurs when two or more threads are able to access shared data and they try to change it at the same 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Both of them try to modify the data at the same time that is both are racing to get access/change the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Since the thread scheduling is system dependent we cannot predict a reliable behavior of the application.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CA6D9A0E-EFE2-4C44-8BDF-78193727A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75" y="4419600"/>
            <a:ext cx="7990450" cy="1231900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9">
                <a:srgbClr val="E3FEBF"/>
              </a:gs>
              <a:gs pos="100000">
                <a:srgbClr val="F4FEE6"/>
              </a:gs>
            </a:gsLst>
            <a:lin ang="16200000" scaled="1"/>
          </a:gradFill>
          <a:ln w="9525" cap="flat" cmpd="sng">
            <a:solidFill>
              <a:srgbClr val="9BBB5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63500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So what can be done to make only one Thread access a shared resource at a time ? 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pPr algn="ctr"/>
            <a:r>
              <a:rPr lang="en-US" altLang="en-US" sz="2000" dirty="0"/>
              <a:t>The solution is </a:t>
            </a:r>
            <a:r>
              <a:rPr lang="en-US" altLang="en-US" sz="2000" dirty="0">
                <a:solidFill>
                  <a:srgbClr val="C00000"/>
                </a:solidFill>
              </a:rPr>
              <a:t>synchronization.</a:t>
            </a:r>
          </a:p>
        </p:txBody>
      </p:sp>
    </p:spTree>
    <p:extLst>
      <p:ext uri="{BB962C8B-B14F-4D97-AF65-F5344CB8AC3E}">
        <p14:creationId xmlns:p14="http://schemas.microsoft.com/office/powerpoint/2010/main" val="44073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D9EA-8992-43B3-A91B-2FC93C6B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synchronization?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FBAE-9A13-4B73-8543-C52934BA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en-US" sz="20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Synchronizing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threads means access to shared data (or)  method execution logic in a multithreaded application is controlled in such a way that only one thread can access the method/shared data at a time. The other threads will wait till the thread releases the control. The shared data is considered to be </a:t>
            </a:r>
            <a:r>
              <a:rPr lang="en-US" altLang="en-US" sz="20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Thread Safe</a:t>
            </a:r>
            <a:r>
              <a:rPr lang="en-US" altLang="en-US" sz="20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Java uses the concept of </a:t>
            </a:r>
            <a:r>
              <a:rPr lang="en-US" altLang="en-US" sz="18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monitors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to implement synchronization.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193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E7B9-E09E-40C3-B278-45E4E027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solved using Synchronization?</a:t>
            </a:r>
          </a:p>
        </p:txBody>
      </p:sp>
      <p:sp>
        <p:nvSpPr>
          <p:cNvPr id="4" name="Left Arrow 30">
            <a:extLst>
              <a:ext uri="{FF2B5EF4-FFF2-40B4-BE49-F238E27FC236}">
                <a16:creationId xmlns:a16="http://schemas.microsoft.com/office/drawing/2014/main" id="{CB95046A-FCB6-4EB7-B942-18B264B61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1800"/>
            <a:ext cx="1447800" cy="304800"/>
          </a:xfrm>
          <a:prstGeom prst="leftArrow">
            <a:avLst>
              <a:gd name="adj1" fmla="val 50000"/>
              <a:gd name="adj2" fmla="val 49985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Left Arrow 31">
            <a:extLst>
              <a:ext uri="{FF2B5EF4-FFF2-40B4-BE49-F238E27FC236}">
                <a16:creationId xmlns:a16="http://schemas.microsoft.com/office/drawing/2014/main" id="{E146F1C4-8E4D-46EB-86F1-A67B189C4B1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09600" y="3733800"/>
            <a:ext cx="1447800" cy="304800"/>
          </a:xfrm>
          <a:prstGeom prst="leftArrow">
            <a:avLst>
              <a:gd name="adj1" fmla="val 50000"/>
              <a:gd name="adj2" fmla="val 49985"/>
            </a:avLst>
          </a:prstGeom>
          <a:solidFill>
            <a:srgbClr val="92D050"/>
          </a:solidFill>
          <a:ln w="25400" cap="flat" cmpd="sng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Rectangle 72">
            <a:extLst>
              <a:ext uri="{FF2B5EF4-FFF2-40B4-BE49-F238E27FC236}">
                <a16:creationId xmlns:a16="http://schemas.microsoft.com/office/drawing/2014/main" id="{4778E2BD-E9B9-4113-AA17-C4FE6B46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86200"/>
            <a:ext cx="1828800" cy="15240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73">
            <a:extLst>
              <a:ext uri="{FF2B5EF4-FFF2-40B4-BE49-F238E27FC236}">
                <a16:creationId xmlns:a16="http://schemas.microsoft.com/office/drawing/2014/main" id="{89A17DFC-F984-4CD7-B23E-CE40D5B8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733800"/>
            <a:ext cx="1828800" cy="15240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7">
            <a:extLst>
              <a:ext uri="{FF2B5EF4-FFF2-40B4-BE49-F238E27FC236}">
                <a16:creationId xmlns:a16="http://schemas.microsoft.com/office/drawing/2014/main" id="{ABBA79AD-680F-4369-9D93-B485B77E8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581400"/>
            <a:ext cx="1828800" cy="15240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79">
            <a:extLst>
              <a:ext uri="{FF2B5EF4-FFF2-40B4-BE49-F238E27FC236}">
                <a16:creationId xmlns:a16="http://schemas.microsoft.com/office/drawing/2014/main" id="{14F08776-0B79-4E9D-B148-DC3BDACB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429000"/>
            <a:ext cx="1828800" cy="15240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80">
            <a:extLst>
              <a:ext uri="{FF2B5EF4-FFF2-40B4-BE49-F238E27FC236}">
                <a16:creationId xmlns:a16="http://schemas.microsoft.com/office/drawing/2014/main" id="{74EBD8D6-7850-4257-847F-6123DE6FD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1828800" cy="15240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74">
            <a:extLst>
              <a:ext uri="{FF2B5EF4-FFF2-40B4-BE49-F238E27FC236}">
                <a16:creationId xmlns:a16="http://schemas.microsoft.com/office/drawing/2014/main" id="{3D006B39-DE29-4F54-8052-AEFEFB65A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18288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75">
            <a:extLst>
              <a:ext uri="{FF2B5EF4-FFF2-40B4-BE49-F238E27FC236}">
                <a16:creationId xmlns:a16="http://schemas.microsoft.com/office/drawing/2014/main" id="{36F26C53-6C17-4F85-A05D-1F428E554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18288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76">
            <a:extLst>
              <a:ext uri="{FF2B5EF4-FFF2-40B4-BE49-F238E27FC236}">
                <a16:creationId xmlns:a16="http://schemas.microsoft.com/office/drawing/2014/main" id="{3814232B-C31F-47C5-8905-44E8B392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19400"/>
            <a:ext cx="18288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81">
            <a:extLst>
              <a:ext uri="{FF2B5EF4-FFF2-40B4-BE49-F238E27FC236}">
                <a16:creationId xmlns:a16="http://schemas.microsoft.com/office/drawing/2014/main" id="{F341B127-C119-46CA-8CF4-14013B9CE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667000"/>
            <a:ext cx="18288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3F43F39D-1389-40FE-816F-7EAA9046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714875"/>
            <a:ext cx="8077200" cy="647700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000000"/>
                </a:solidFill>
              </a:rPr>
              <a:t>Here the red thread waits till the green thread completes the job.</a:t>
            </a:r>
          </a:p>
          <a:p>
            <a:pPr algn="ctr"/>
            <a:r>
              <a:rPr lang="en-US" altLang="en-US" dirty="0">
                <a:solidFill>
                  <a:srgbClr val="000000"/>
                </a:solidFill>
              </a:rPr>
              <a:t>This is achieved using </a:t>
            </a:r>
            <a:r>
              <a:rPr lang="en-US" altLang="en-US" dirty="0">
                <a:solidFill>
                  <a:srgbClr val="C00000"/>
                </a:solidFill>
              </a:rPr>
              <a:t>Synchronization.</a:t>
            </a: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FE1106B5-71C5-4159-9555-1B28B1C63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763713"/>
            <a:ext cx="8077200" cy="369887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Lets see how synchronization can solve our problem in placing the colored blocks</a:t>
            </a:r>
          </a:p>
        </p:txBody>
      </p:sp>
    </p:spTree>
    <p:extLst>
      <p:ext uri="{BB962C8B-B14F-4D97-AF65-F5344CB8AC3E}">
        <p14:creationId xmlns:p14="http://schemas.microsoft.com/office/powerpoint/2010/main" val="260245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4 0.01111 L 0.12916 -0.08889 " pathEditMode="fixed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0000" y="-5000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11022E-16 4.44444E-6 L -0.00139 -0.07894 " pathEditMode="fixed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69" y="-3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3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3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3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3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3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  <p:bldP spid="5" grpId="1" bldLvl="0" animBg="1" autoUpdateAnimBg="0"/>
      <p:bldP spid="15" grpId="0" bldLvl="0" animBg="1" autoUpdateAnimBg="0"/>
      <p:bldP spid="16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0953-0251-4CCD-B6FD-8181FC00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AEF7-BA74-4219-90A6-46695B18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7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monitor</a:t>
            </a:r>
            <a:r>
              <a:rPr lang="en-US" altLang="en-US" sz="2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is like a room of a building that can be occupied by only one thread at a time.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room contains a data or logic.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From the time a thread enters this room to the time it leaves, it has exclusive access to any data/logic in the room.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This is done by gaining control on the monitor which is nothing but the room.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Entering the special room inside the building is called </a:t>
            </a:r>
            <a:r>
              <a:rPr lang="en-US" altLang="en-US" sz="27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en-US" sz="27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acquiring the monitor</a:t>
            </a:r>
            <a:r>
              <a:rPr lang="en-US" altLang="en-US" sz="27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en-US" sz="2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Occupying the room is called </a:t>
            </a:r>
            <a:r>
              <a:rPr lang="en-US" altLang="en-US" sz="27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en-US" sz="27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owning the monitor</a:t>
            </a:r>
            <a:r>
              <a:rPr lang="en-US" altLang="en-US" sz="27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en-US" sz="2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or exclusive access to the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Leaving the room is called </a:t>
            </a:r>
            <a:r>
              <a:rPr lang="en-US" altLang="en-US" sz="27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en-US" sz="27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releasing the monitor</a:t>
            </a:r>
            <a:r>
              <a:rPr lang="en-US" altLang="en-US" sz="27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en-US" sz="2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27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325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6133-1A63-4597-A9D3-10CEC759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2252C3-1212-4B4D-8EDE-1A92505D9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434" y="1976797"/>
            <a:ext cx="7301132" cy="1599564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cap="flat">
            <a:solidFill>
              <a:schemeClr val="accent1"/>
            </a:solidFill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i="1" dirty="0">
                <a:latin typeface="Arial" panose="020B0604020202020204" pitchFamily="34" charset="0"/>
                <a:sym typeface="Arial" panose="020B0604020202020204" pitchFamily="34" charset="0"/>
              </a:rPr>
              <a:t>Synchronization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is achieved by using one of the two methods,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Arial" panose="020B0604020202020204" pitchFamily="34" charset="0"/>
                <a:sym typeface="Arial" panose="020B0604020202020204" pitchFamily="34" charset="0"/>
              </a:rPr>
              <a:t>Method 1: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Synchronized blocks 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Arial" panose="020B0604020202020204" pitchFamily="34" charset="0"/>
                <a:sym typeface="Arial" panose="020B0604020202020204" pitchFamily="34" charset="0"/>
              </a:rPr>
              <a:t>Method 2: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Synchronized methods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2126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1700</Words>
  <Application>Microsoft Office PowerPoint</Application>
  <PresentationFormat>On-screen Show (4:3)</PresentationFormat>
  <Paragraphs>173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Trebuchet MS</vt:lpstr>
      <vt:lpstr>Vivaldi</vt:lpstr>
      <vt:lpstr>Wingdings</vt:lpstr>
      <vt:lpstr>Office Theme</vt:lpstr>
      <vt:lpstr>CORE JAVA 8</vt:lpstr>
      <vt:lpstr>About the Author</vt:lpstr>
      <vt:lpstr>Objective</vt:lpstr>
      <vt:lpstr>What is race condition?</vt:lpstr>
      <vt:lpstr>When does race condition occur?</vt:lpstr>
      <vt:lpstr>What is synchronization?</vt:lpstr>
      <vt:lpstr>Problem solved using Synchronization?</vt:lpstr>
      <vt:lpstr>Thread Monitor</vt:lpstr>
      <vt:lpstr>Synchronization methods</vt:lpstr>
      <vt:lpstr>Method 1: synchronized method</vt:lpstr>
      <vt:lpstr>Synchronizing a Method</vt:lpstr>
      <vt:lpstr>Synchronizing an Object</vt:lpstr>
      <vt:lpstr>Example – Synchronize method</vt:lpstr>
      <vt:lpstr>Example – Synchronize method</vt:lpstr>
      <vt:lpstr>Solution – Synchronize method</vt:lpstr>
      <vt:lpstr>Solution – Synchronize method</vt:lpstr>
      <vt:lpstr>Solution – Synchronize method</vt:lpstr>
      <vt:lpstr>Output – without sync method</vt:lpstr>
      <vt:lpstr>add - synchronization</vt:lpstr>
      <vt:lpstr>Output – with sync method</vt:lpstr>
      <vt:lpstr>Method 2: sync statements</vt:lpstr>
      <vt:lpstr>Time To Reflect</vt:lpstr>
      <vt:lpstr>Inter Thread Communication</vt:lpstr>
      <vt:lpstr>wait()</vt:lpstr>
      <vt:lpstr>How wait method works?</vt:lpstr>
      <vt:lpstr>notify()</vt:lpstr>
      <vt:lpstr>notifyAll()</vt:lpstr>
      <vt:lpstr>Deadlocks</vt:lpstr>
      <vt:lpstr>Example – Inter thread communication</vt:lpstr>
      <vt:lpstr>Example – Inter thread communication</vt:lpstr>
      <vt:lpstr>Time To Reflect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Marikannan Rajendran</cp:lastModifiedBy>
  <cp:revision>28</cp:revision>
  <dcterms:created xsi:type="dcterms:W3CDTF">2017-10-28T05:09:06Z</dcterms:created>
  <dcterms:modified xsi:type="dcterms:W3CDTF">2021-09-28T03:13:46Z</dcterms:modified>
</cp:coreProperties>
</file>