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A86BED5C-5000-4D7C-AFEF-22F094933F6A}"/>
    <pc:docChg chg="modSld">
      <pc:chgData name="Marikannan Rajendran" userId="ddd1a9cbcb789ac2" providerId="LiveId" clId="{A86BED5C-5000-4D7C-AFEF-22F094933F6A}" dt="2021-09-28T03:29:09.594" v="1" actId="20577"/>
      <pc:docMkLst>
        <pc:docMk/>
      </pc:docMkLst>
      <pc:sldChg chg="modSp mod">
        <pc:chgData name="Marikannan Rajendran" userId="ddd1a9cbcb789ac2" providerId="LiveId" clId="{A86BED5C-5000-4D7C-AFEF-22F094933F6A}" dt="2021-09-28T03:29:09.594" v="1" actId="20577"/>
        <pc:sldMkLst>
          <pc:docMk/>
          <pc:sldMk cId="763898988" sldId="256"/>
        </pc:sldMkLst>
        <pc:spChg chg="mod">
          <ac:chgData name="Marikannan Rajendran" userId="ddd1a9cbcb789ac2" providerId="LiveId" clId="{A86BED5C-5000-4D7C-AFEF-22F094933F6A}" dt="2021-09-28T03:29:09.594" v="1" actId="20577"/>
          <ac:spMkLst>
            <pc:docMk/>
            <pc:sldMk cId="763898988" sldId="256"/>
            <ac:spMk id="3" creationId="{118E729B-11CB-4807-BCB4-3E3B8E8A19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6474325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Java IO </a:t>
            </a:r>
            <a:r>
              <a:rPr lang="en-US" dirty="0"/>
              <a:t>– Part 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35A2-11DD-411B-A0F1-45C15816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- Hierarchy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74053DF-9348-465A-8AD6-FB795335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6D50E28-8C34-4DBA-AB31-CCC8EBA6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marL="61913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FA51565-3D96-496F-A03A-15C8EBAC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97025"/>
            <a:ext cx="8382000" cy="646113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0" dirty="0">
                <a:solidFill>
                  <a:srgbClr val="000000"/>
                </a:solidFill>
              </a:rPr>
              <a:t>Listed below are the different </a:t>
            </a:r>
            <a:r>
              <a:rPr lang="en-US" altLang="en-US" b="1" i="1" dirty="0" err="1">
                <a:solidFill>
                  <a:srgbClr val="000000"/>
                </a:solidFill>
              </a:rPr>
              <a:t>InputStream</a:t>
            </a:r>
            <a:r>
              <a:rPr lang="en-US" altLang="en-US" b="0" dirty="0">
                <a:solidFill>
                  <a:srgbClr val="000000"/>
                </a:solidFill>
              </a:rPr>
              <a:t> objects, </a:t>
            </a:r>
          </a:p>
          <a:p>
            <a:pPr algn="ctr"/>
            <a:r>
              <a:rPr lang="en-US" altLang="en-US" b="0" dirty="0">
                <a:solidFill>
                  <a:srgbClr val="000000"/>
                </a:solidFill>
              </a:rPr>
              <a:t>In this session we will focus on </a:t>
            </a:r>
            <a:r>
              <a:rPr lang="en-US" altLang="en-US" b="1" i="1" dirty="0" err="1">
                <a:solidFill>
                  <a:srgbClr val="000000"/>
                </a:solidFill>
              </a:rPr>
              <a:t>BufferedInputStream</a:t>
            </a:r>
            <a:r>
              <a:rPr lang="en-US" altLang="en-US" b="0" dirty="0">
                <a:solidFill>
                  <a:srgbClr val="000000"/>
                </a:solidFill>
              </a:rPr>
              <a:t> and </a:t>
            </a:r>
            <a:r>
              <a:rPr lang="en-US" altLang="en-US" b="1" i="1" dirty="0" err="1">
                <a:solidFill>
                  <a:srgbClr val="000000"/>
                </a:solidFill>
              </a:rPr>
              <a:t>FileInputStream</a:t>
            </a:r>
            <a:r>
              <a:rPr lang="en-US" altLang="en-US" b="0" dirty="0">
                <a:solidFill>
                  <a:srgbClr val="000000"/>
                </a:solidFill>
              </a:rPr>
              <a:t>.</a:t>
            </a:r>
            <a:endParaRPr lang="en-US" alt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B364AF-C5A8-4A73-A06E-60F1F6C90BE3}"/>
              </a:ext>
            </a:extLst>
          </p:cNvPr>
          <p:cNvGrpSpPr>
            <a:grpSpLocks/>
          </p:cNvGrpSpPr>
          <p:nvPr/>
        </p:nvGrpSpPr>
        <p:grpSpPr bwMode="auto">
          <a:xfrm>
            <a:off x="378651" y="2418472"/>
            <a:ext cx="8382000" cy="3886200"/>
            <a:chOff x="0" y="0"/>
            <a:chExt cx="8610600" cy="3886200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47BB9631-5C1D-4EED-95D3-E2EE9ED1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72" y="1694152"/>
              <a:ext cx="1244983" cy="4438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A8640-4E5F-4E48-9367-23DCB3EB7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372" y="1707152"/>
              <a:ext cx="1218983" cy="4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InputStream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1D7C0719-8846-446E-B8D6-474189E5C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00435">
              <a:off x="1297226" y="1051382"/>
              <a:ext cx="1938474" cy="23268"/>
            </a:xfrm>
            <a:custGeom>
              <a:avLst/>
              <a:gdLst>
                <a:gd name="T0" fmla="*/ 0 w 1938474"/>
                <a:gd name="T1" fmla="*/ 0 h 23268"/>
                <a:gd name="T2" fmla="*/ 1938474 w 1938474"/>
                <a:gd name="T3" fmla="*/ 23268 h 23268"/>
              </a:gdLst>
              <a:ahLst/>
              <a:cxnLst/>
              <a:rect l="T0" t="T1" r="T2" b="T3"/>
              <a:pathLst>
                <a:path w="1938474" h="23268">
                  <a:moveTo>
                    <a:pt x="0" y="11634"/>
                  </a:moveTo>
                  <a:lnTo>
                    <a:pt x="1938474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68F12E-559C-4B94-8634-FD60733B8A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80000">
              <a:off x="1297226" y="1014554"/>
              <a:ext cx="1938474" cy="96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8B0F112B-086D-40FA-A246-7156B079E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572" y="1943"/>
              <a:ext cx="2009397" cy="416015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3F4036-E43A-4A90-8166-C03661E0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757" y="14128"/>
              <a:ext cx="1985027" cy="39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ByteArrayInputStream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BAA71F3D-24F2-44BE-A42B-0EE6D99E69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88859">
              <a:off x="1521577" y="1318654"/>
              <a:ext cx="1489771" cy="23268"/>
            </a:xfrm>
            <a:custGeom>
              <a:avLst/>
              <a:gdLst>
                <a:gd name="T0" fmla="*/ 0 w 1489771"/>
                <a:gd name="T1" fmla="*/ 0 h 23268"/>
                <a:gd name="T2" fmla="*/ 1489771 w 1489771"/>
                <a:gd name="T3" fmla="*/ 23268 h 23268"/>
              </a:gdLst>
              <a:ahLst/>
              <a:cxnLst/>
              <a:rect l="T0" t="T1" r="T2" b="T3"/>
              <a:pathLst>
                <a:path w="1489771" h="23268">
                  <a:moveTo>
                    <a:pt x="0" y="11634"/>
                  </a:moveTo>
                  <a:lnTo>
                    <a:pt x="1489771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17EEF7-A76F-495E-8546-A997C615E7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80000">
              <a:off x="1521577" y="1293044"/>
              <a:ext cx="1489771" cy="7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83205A54-4373-44B2-ACA7-2EDA880F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572" y="493313"/>
              <a:ext cx="1983053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C3D728-B336-4AA3-A7AF-94BC6F3C2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286" y="508027"/>
              <a:ext cx="1953625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FileInputStream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AB323F49-4985-46A7-A28A-62E0C63541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29802">
              <a:off x="1718859" y="1607512"/>
              <a:ext cx="1095209" cy="23268"/>
            </a:xfrm>
            <a:custGeom>
              <a:avLst/>
              <a:gdLst>
                <a:gd name="T0" fmla="*/ 0 w 1095209"/>
                <a:gd name="T1" fmla="*/ 0 h 23268"/>
                <a:gd name="T2" fmla="*/ 1095209 w 1095209"/>
                <a:gd name="T3" fmla="*/ 23268 h 23268"/>
              </a:gdLst>
              <a:ahLst/>
              <a:cxnLst/>
              <a:rect l="T0" t="T1" r="T2" b="T3"/>
              <a:pathLst>
                <a:path w="1095209" h="23268">
                  <a:moveTo>
                    <a:pt x="0" y="11634"/>
                  </a:moveTo>
                  <a:lnTo>
                    <a:pt x="1095209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FCB238-86C0-49D4-A347-0FF5E60425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20000">
              <a:off x="1718859" y="1591766"/>
              <a:ext cx="1095209" cy="5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CE52CCAB-64E2-41E4-9FF7-F1E3C78D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572" y="1071029"/>
              <a:ext cx="2012321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A0984-0DF2-406D-BAFA-2158D69A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286" y="1085743"/>
              <a:ext cx="1982893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FilterInputStream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C3B62655-932E-45A9-9507-BAF7AB4592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46122">
              <a:off x="4562816" y="877289"/>
              <a:ext cx="1242300" cy="23268"/>
            </a:xfrm>
            <a:custGeom>
              <a:avLst/>
              <a:gdLst>
                <a:gd name="T0" fmla="*/ 0 w 1242300"/>
                <a:gd name="T1" fmla="*/ 0 h 23268"/>
                <a:gd name="T2" fmla="*/ 1242300 w 1242300"/>
                <a:gd name="T3" fmla="*/ 23268 h 23268"/>
              </a:gdLst>
              <a:ahLst/>
              <a:cxnLst/>
              <a:rect l="T0" t="T1" r="T2" b="T3"/>
              <a:pathLst>
                <a:path w="1242300" h="23268">
                  <a:moveTo>
                    <a:pt x="0" y="11634"/>
                  </a:moveTo>
                  <a:lnTo>
                    <a:pt x="1242300" y="11634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D49D5-835C-48C1-9D09-9D01E21F87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>
              <a:off x="4562816" y="857866"/>
              <a:ext cx="1242300" cy="6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0E6175D5-F6EB-44F4-8ECB-DE873E904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038" y="204455"/>
              <a:ext cx="1968565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B2B99-3160-49AB-B687-A5EC47E86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52" y="219169"/>
              <a:ext cx="1939137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BufferedInputStream</a:t>
              </a:r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1AA8DE80-09B2-4750-BD38-00B511EFCD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21284">
              <a:off x="4716045" y="1166147"/>
              <a:ext cx="935840" cy="23268"/>
            </a:xfrm>
            <a:custGeom>
              <a:avLst/>
              <a:gdLst>
                <a:gd name="T0" fmla="*/ 0 w 935840"/>
                <a:gd name="T1" fmla="*/ 0 h 23268"/>
                <a:gd name="T2" fmla="*/ 935840 w 935840"/>
                <a:gd name="T3" fmla="*/ 23268 h 23268"/>
              </a:gdLst>
              <a:ahLst/>
              <a:cxnLst/>
              <a:rect l="T0" t="T1" r="T2" b="T3"/>
              <a:pathLst>
                <a:path w="935840" h="23268">
                  <a:moveTo>
                    <a:pt x="0" y="11634"/>
                  </a:moveTo>
                  <a:lnTo>
                    <a:pt x="935840" y="11634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B70A97-781F-465B-A57B-1ACA8E373F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20000">
              <a:off x="4716045" y="1154385"/>
              <a:ext cx="935840" cy="4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3719497C-C1A5-41E3-A826-9AF7C9D4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9038" y="782171"/>
              <a:ext cx="1986359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7AD018-21AA-42CC-820A-2CB99E4D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52" y="796885"/>
              <a:ext cx="1956931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DataInputStream</a:t>
              </a:r>
            </a:p>
          </p:txBody>
        </p:sp>
        <p:sp>
          <p:nvSpPr>
            <p:cNvPr id="30" name="AutoShape 29">
              <a:extLst>
                <a:ext uri="{FF2B5EF4-FFF2-40B4-BE49-F238E27FC236}">
                  <a16:creationId xmlns:a16="http://schemas.microsoft.com/office/drawing/2014/main" id="{8F8316A0-3C88-4156-9F4B-06E3AD8C2A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5863">
              <a:off x="4716537" y="1455005"/>
              <a:ext cx="955433" cy="23268"/>
            </a:xfrm>
            <a:custGeom>
              <a:avLst/>
              <a:gdLst>
                <a:gd name="T0" fmla="*/ 0 w 955433"/>
                <a:gd name="T1" fmla="*/ 0 h 23268"/>
                <a:gd name="T2" fmla="*/ 955433 w 955433"/>
                <a:gd name="T3" fmla="*/ 23268 h 23268"/>
              </a:gdLst>
              <a:ahLst/>
              <a:cxnLst/>
              <a:rect l="T0" t="T1" r="T2" b="T3"/>
              <a:pathLst>
                <a:path w="955433" h="23268">
                  <a:moveTo>
                    <a:pt x="0" y="11634"/>
                  </a:moveTo>
                  <a:lnTo>
                    <a:pt x="955433" y="11634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0A7DB0-3A11-4328-BAAD-8503990CE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20000">
              <a:off x="4716537" y="1442753"/>
              <a:ext cx="955433" cy="47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32" name="AutoShape 31">
              <a:extLst>
                <a:ext uri="{FF2B5EF4-FFF2-40B4-BE49-F238E27FC236}">
                  <a16:creationId xmlns:a16="http://schemas.microsoft.com/office/drawing/2014/main" id="{2CEE4A60-A32E-415D-99D9-81E6B4D1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615" y="1359887"/>
              <a:ext cx="2046582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ACA36C-272D-4780-9EDF-4DD741E46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329" y="1374601"/>
              <a:ext cx="2017154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LineInputNumberStream</a:t>
              </a:r>
            </a:p>
          </p:txBody>
        </p:sp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8D9A258C-CC37-4E38-A506-E119CA652D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81425">
              <a:off x="4568113" y="1743863"/>
              <a:ext cx="1270075" cy="23268"/>
            </a:xfrm>
            <a:custGeom>
              <a:avLst/>
              <a:gdLst>
                <a:gd name="T0" fmla="*/ 0 w 1270075"/>
                <a:gd name="T1" fmla="*/ 0 h 23268"/>
                <a:gd name="T2" fmla="*/ 1270075 w 1270075"/>
                <a:gd name="T3" fmla="*/ 23268 h 23268"/>
              </a:gdLst>
              <a:ahLst/>
              <a:cxnLst/>
              <a:rect l="T0" t="T1" r="T2" b="T3"/>
              <a:pathLst>
                <a:path w="1270075" h="23268">
                  <a:moveTo>
                    <a:pt x="0" y="11634"/>
                  </a:moveTo>
                  <a:lnTo>
                    <a:pt x="1270075" y="11634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F39B7-A209-48ED-B92E-21FDE8AE9E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80000">
              <a:off x="4568113" y="1723746"/>
              <a:ext cx="1270075" cy="63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36" name="AutoShape 35">
              <a:extLst>
                <a:ext uri="{FF2B5EF4-FFF2-40B4-BE49-F238E27FC236}">
                  <a16:creationId xmlns:a16="http://schemas.microsoft.com/office/drawing/2014/main" id="{29910626-4E12-4D18-ABD2-DAFC9E4F2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09" y="1937604"/>
              <a:ext cx="2046582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730F76-C87B-4B1B-B0A6-09F506E13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123" y="1952318"/>
              <a:ext cx="2017154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PushBackInputStream</a:t>
              </a:r>
            </a:p>
          </p:txBody>
        </p:sp>
        <p:sp>
          <p:nvSpPr>
            <p:cNvPr id="38" name="AutoShape 37">
              <a:extLst>
                <a:ext uri="{FF2B5EF4-FFF2-40B4-BE49-F238E27FC236}">
                  <a16:creationId xmlns:a16="http://schemas.microsoft.com/office/drawing/2014/main" id="{E742DCF0-44C6-4691-B069-CCE0DA37D4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9650">
              <a:off x="1806284" y="1896370"/>
              <a:ext cx="920358" cy="23268"/>
            </a:xfrm>
            <a:custGeom>
              <a:avLst/>
              <a:gdLst>
                <a:gd name="T0" fmla="*/ 0 w 920358"/>
                <a:gd name="T1" fmla="*/ 0 h 23268"/>
                <a:gd name="T2" fmla="*/ 920358 w 920358"/>
                <a:gd name="T3" fmla="*/ 23268 h 23268"/>
              </a:gdLst>
              <a:ahLst/>
              <a:cxnLst/>
              <a:rect l="T0" t="T1" r="T2" b="T3"/>
              <a:pathLst>
                <a:path w="920358" h="23268">
                  <a:moveTo>
                    <a:pt x="0" y="11634"/>
                  </a:moveTo>
                  <a:lnTo>
                    <a:pt x="920358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BEBA5F-97D6-477F-AFD2-C4683F3C84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80000">
              <a:off x="1806284" y="1884996"/>
              <a:ext cx="920358" cy="46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40" name="AutoShape 39">
              <a:extLst>
                <a:ext uri="{FF2B5EF4-FFF2-40B4-BE49-F238E27FC236}">
                  <a16:creationId xmlns:a16="http://schemas.microsoft.com/office/drawing/2014/main" id="{E3A1A32D-5F83-404D-A279-39860C51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572" y="1648746"/>
              <a:ext cx="2015074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159EAC-55B8-4E17-8F0B-8502E0E41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286" y="1663460"/>
              <a:ext cx="1985646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ObjectInputStream</a:t>
              </a:r>
            </a:p>
          </p:txBody>
        </p:sp>
        <p:sp>
          <p:nvSpPr>
            <p:cNvPr id="42" name="AutoShape 41">
              <a:extLst>
                <a:ext uri="{FF2B5EF4-FFF2-40B4-BE49-F238E27FC236}">
                  <a16:creationId xmlns:a16="http://schemas.microsoft.com/office/drawing/2014/main" id="{4F88710E-F543-4EA5-8762-345741126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44646">
              <a:off x="1729163" y="2185228"/>
              <a:ext cx="1098503" cy="23268"/>
            </a:xfrm>
            <a:custGeom>
              <a:avLst/>
              <a:gdLst>
                <a:gd name="T0" fmla="*/ 0 w 1098503"/>
                <a:gd name="T1" fmla="*/ 0 h 23268"/>
                <a:gd name="T2" fmla="*/ 1098503 w 1098503"/>
                <a:gd name="T3" fmla="*/ 23268 h 23268"/>
              </a:gdLst>
              <a:ahLst/>
              <a:cxnLst/>
              <a:rect l="T0" t="T1" r="T2" b="T3"/>
              <a:pathLst>
                <a:path w="1098503" h="23268">
                  <a:moveTo>
                    <a:pt x="0" y="11634"/>
                  </a:moveTo>
                  <a:lnTo>
                    <a:pt x="1098503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83A52B-D14F-4C47-A7F2-97FA0408A7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">
              <a:off x="1729163" y="2169400"/>
              <a:ext cx="1098503" cy="5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44" name="AutoShape 43">
              <a:extLst>
                <a:ext uri="{FF2B5EF4-FFF2-40B4-BE49-F238E27FC236}">
                  <a16:creationId xmlns:a16="http://schemas.microsoft.com/office/drawing/2014/main" id="{F7CA83EC-6C7E-4832-BBF6-962A99A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474" y="2226462"/>
              <a:ext cx="1988418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561362-5487-467A-87DB-0A7DF1FE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188" y="2241176"/>
              <a:ext cx="1958990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PipedInputStream</a:t>
              </a:r>
            </a:p>
          </p:txBody>
        </p:sp>
        <p:sp>
          <p:nvSpPr>
            <p:cNvPr id="46" name="AutoShape 45">
              <a:extLst>
                <a:ext uri="{FF2B5EF4-FFF2-40B4-BE49-F238E27FC236}">
                  <a16:creationId xmlns:a16="http://schemas.microsoft.com/office/drawing/2014/main" id="{7474C58F-A9EE-4AEC-9434-6C2926BFD9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53101">
              <a:off x="1545444" y="2474087"/>
              <a:ext cx="1504582" cy="23268"/>
            </a:xfrm>
            <a:custGeom>
              <a:avLst/>
              <a:gdLst>
                <a:gd name="T0" fmla="*/ 0 w 1504582"/>
                <a:gd name="T1" fmla="*/ 0 h 23268"/>
                <a:gd name="T2" fmla="*/ 1504582 w 1504582"/>
                <a:gd name="T3" fmla="*/ 23268 h 23268"/>
              </a:gdLst>
              <a:ahLst/>
              <a:cxnLst/>
              <a:rect l="T0" t="T1" r="T2" b="T3"/>
              <a:pathLst>
                <a:path w="1504582" h="23268">
                  <a:moveTo>
                    <a:pt x="0" y="11634"/>
                  </a:moveTo>
                  <a:lnTo>
                    <a:pt x="1504582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A6BF14-37FC-4F32-8119-993753EDFF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40000">
              <a:off x="1545444" y="2448105"/>
              <a:ext cx="1504582" cy="75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48" name="AutoShape 47">
              <a:extLst>
                <a:ext uri="{FF2B5EF4-FFF2-40B4-BE49-F238E27FC236}">
                  <a16:creationId xmlns:a16="http://schemas.microsoft.com/office/drawing/2014/main" id="{70DD760F-C4DC-463D-B434-401F3432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116" y="2804178"/>
              <a:ext cx="1949777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FC30F0E-BCE3-4FE7-8B0C-D8037BAC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830" y="2818892"/>
              <a:ext cx="1920349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StringBufferInputStream</a:t>
              </a:r>
            </a:p>
          </p:txBody>
        </p:sp>
        <p:sp>
          <p:nvSpPr>
            <p:cNvPr id="50" name="AutoShape 49">
              <a:extLst>
                <a:ext uri="{FF2B5EF4-FFF2-40B4-BE49-F238E27FC236}">
                  <a16:creationId xmlns:a16="http://schemas.microsoft.com/office/drawing/2014/main" id="{40BF095D-B7CD-4F9C-8491-FC8E4AEA45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25855">
              <a:off x="1305822" y="2763916"/>
              <a:ext cx="1976330" cy="23268"/>
            </a:xfrm>
            <a:custGeom>
              <a:avLst/>
              <a:gdLst>
                <a:gd name="T0" fmla="*/ 0 w 1976330"/>
                <a:gd name="T1" fmla="*/ 0 h 23268"/>
                <a:gd name="T2" fmla="*/ 1976330 w 1976330"/>
                <a:gd name="T3" fmla="*/ 23268 h 23268"/>
              </a:gdLst>
              <a:ahLst/>
              <a:cxnLst/>
              <a:rect l="T0" t="T1" r="T2" b="T3"/>
              <a:pathLst>
                <a:path w="1976330" h="23268">
                  <a:moveTo>
                    <a:pt x="0" y="11634"/>
                  </a:moveTo>
                  <a:lnTo>
                    <a:pt x="1976330" y="1163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A875079-CBBD-48A3-A41B-852D95CD5D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1305822" y="2726142"/>
              <a:ext cx="1976330" cy="98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200" b="0"/>
            </a:p>
          </p:txBody>
        </p:sp>
        <p:sp>
          <p:nvSpPr>
            <p:cNvPr id="52" name="AutoShape 51">
              <a:extLst>
                <a:ext uri="{FF2B5EF4-FFF2-40B4-BE49-F238E27FC236}">
                  <a16:creationId xmlns:a16="http://schemas.microsoft.com/office/drawing/2014/main" id="{77E0A3C1-422C-49F5-8E89-59892F1DF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621" y="3383838"/>
              <a:ext cx="2026377" cy="502361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957F590-2C49-4F52-9DCB-2DDFA6345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335" y="3398552"/>
              <a:ext cx="1996949" cy="47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" tIns="7620" rIns="7620" bIns="762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200" b="0">
                  <a:solidFill>
                    <a:srgbClr val="000000"/>
                  </a:solidFill>
                </a:rPr>
                <a:t>SequenceInputStream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41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972F-9CB6-404B-BA4E-E1107827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73A43FF-67C9-4C78-B4DD-A06355B5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E78FFBC-9A12-43CE-88BD-D721C82A7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marL="61913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C48A38F2-E297-43D9-B5A3-28CEC67B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85900"/>
            <a:ext cx="86868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class is used for  reading the contents of a file as a stream of bytes. </a:t>
            </a:r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holds the file contents in the form of bytes. </a:t>
            </a:r>
          </a:p>
          <a:p>
            <a:endParaRPr lang="en-US" altLang="en-US" b="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endParaRPr lang="en-US" altLang="en-US" b="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en-US" dirty="0" err="1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= new </a:t>
            </a:r>
            <a:r>
              <a:rPr lang="en-US" altLang="en-US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en-US" altLang="en-US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data.txt”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en-US" dirty="0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CEC1381-6207-4594-90E7-143EA5E7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414" y="3426618"/>
            <a:ext cx="3141785" cy="32316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500" b="0">
                <a:solidFill>
                  <a:srgbClr val="000000"/>
                </a:solidFill>
              </a:rPr>
              <a:t>Path and name of the file to be read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694F6D7-E907-425B-B6B0-28F80AE7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458200" cy="7080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Note:</a:t>
            </a:r>
            <a:r>
              <a:rPr lang="en-US" altLang="en-US" sz="2000" b="0">
                <a:solidFill>
                  <a:srgbClr val="000000"/>
                </a:solidFill>
              </a:rPr>
              <a:t> An exception named  </a:t>
            </a:r>
            <a:r>
              <a:rPr lang="en-US" altLang="en-US" sz="2000">
                <a:solidFill>
                  <a:srgbClr val="000000"/>
                </a:solidFill>
              </a:rPr>
              <a:t>FileNotFoundException</a:t>
            </a:r>
            <a:r>
              <a:rPr lang="en-US" altLang="en-US" sz="2000" b="0">
                <a:solidFill>
                  <a:srgbClr val="000000"/>
                </a:solidFill>
              </a:rPr>
              <a:t>  is thrown if the file is not present in the specified location.</a:t>
            </a: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4CDCDB32-7ED5-46BA-AB8C-0F5E5783D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830638"/>
            <a:ext cx="1143000" cy="436562"/>
          </a:xfrm>
          <a:prstGeom prst="bentConnector2">
            <a:avLst/>
          </a:prstGeom>
          <a:noFill/>
          <a:ln w="28575" cap="flat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493F-FDCB-4037-AA73-1ECEAEFE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 file using </a:t>
            </a:r>
            <a:r>
              <a:rPr lang="en-US" sz="3200" dirty="0" err="1"/>
              <a:t>FileInputStream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E630-B3F4-4650-A01D-12E27911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Steps to read data from a file using </a:t>
            </a:r>
            <a:r>
              <a:rPr lang="en-US" altLang="en-US" sz="1900" dirty="0" err="1">
                <a:solidFill>
                  <a:srgbClr val="000000"/>
                </a:solidFill>
              </a:rPr>
              <a:t>FileInputStream</a:t>
            </a:r>
            <a:r>
              <a:rPr lang="en-US" altLang="en-US" sz="19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Step 1: Create </a:t>
            </a:r>
            <a:r>
              <a:rPr lang="en-US" altLang="en-US" sz="1900" dirty="0" err="1">
                <a:solidFill>
                  <a:srgbClr val="000000"/>
                </a:solidFill>
              </a:rPr>
              <a:t>FileInputStream</a:t>
            </a:r>
            <a:r>
              <a:rPr lang="en-US" altLang="en-US" sz="1900" dirty="0">
                <a:solidFill>
                  <a:srgbClr val="000000"/>
                </a:solidFill>
              </a:rPr>
              <a:t> object by passing the file name with the path as parameter.</a:t>
            </a:r>
          </a:p>
          <a:p>
            <a:pPr marL="457200" lvl="1" indent="0">
              <a:buNone/>
            </a:pPr>
            <a:r>
              <a:rPr lang="en-US" altLang="en-US" sz="1700" dirty="0" err="1">
                <a:solidFill>
                  <a:srgbClr val="0070C0"/>
                </a:solidFill>
              </a:rPr>
              <a:t>FileInputStream</a:t>
            </a:r>
            <a:r>
              <a:rPr lang="en-US" altLang="en-US" sz="1700" dirty="0">
                <a:solidFill>
                  <a:srgbClr val="0070C0"/>
                </a:solidFill>
              </a:rPr>
              <a:t> </a:t>
            </a:r>
            <a:r>
              <a:rPr lang="en-US" altLang="en-US" sz="1700" dirty="0" err="1">
                <a:solidFill>
                  <a:srgbClr val="0070C0"/>
                </a:solidFill>
              </a:rPr>
              <a:t>fileStream</a:t>
            </a:r>
            <a:r>
              <a:rPr lang="en-US" altLang="en-US" sz="1700" dirty="0">
                <a:solidFill>
                  <a:srgbClr val="0070C0"/>
                </a:solidFill>
              </a:rPr>
              <a:t> = new </a:t>
            </a:r>
            <a:r>
              <a:rPr lang="en-US" altLang="en-US" sz="1700" dirty="0" err="1">
                <a:solidFill>
                  <a:srgbClr val="0070C0"/>
                </a:solidFill>
              </a:rPr>
              <a:t>FileInputStream</a:t>
            </a:r>
            <a:r>
              <a:rPr lang="en-US" altLang="en-US" sz="1700" dirty="0">
                <a:solidFill>
                  <a:srgbClr val="0070C0"/>
                </a:solidFill>
              </a:rPr>
              <a:t>("C:/data.txt");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Step 2: Create </a:t>
            </a:r>
            <a:r>
              <a:rPr lang="en-US" altLang="en-US" sz="1900" dirty="0" err="1">
                <a:solidFill>
                  <a:srgbClr val="000000"/>
                </a:solidFill>
              </a:rPr>
              <a:t>StringBuffer</a:t>
            </a:r>
            <a:r>
              <a:rPr lang="en-US" altLang="en-US" sz="1900" dirty="0">
                <a:solidFill>
                  <a:srgbClr val="000000"/>
                </a:solidFill>
              </a:rPr>
              <a:t> object to hold the content read from the file,</a:t>
            </a:r>
          </a:p>
          <a:p>
            <a:pPr marL="457200" lvl="1" indent="0">
              <a:buNone/>
            </a:pPr>
            <a:r>
              <a:rPr lang="en-US" altLang="en-US" sz="1700" dirty="0" err="1">
                <a:solidFill>
                  <a:srgbClr val="0070C0"/>
                </a:solidFill>
              </a:rPr>
              <a:t>StringBuffer</a:t>
            </a:r>
            <a:r>
              <a:rPr lang="en-US" altLang="en-US" sz="1700" dirty="0">
                <a:solidFill>
                  <a:srgbClr val="0070C0"/>
                </a:solidFill>
              </a:rPr>
              <a:t> content = new </a:t>
            </a:r>
            <a:r>
              <a:rPr lang="en-US" altLang="en-US" sz="1700" dirty="0" err="1">
                <a:solidFill>
                  <a:srgbClr val="0070C0"/>
                </a:solidFill>
              </a:rPr>
              <a:t>StringBuffer</a:t>
            </a:r>
            <a:r>
              <a:rPr lang="en-US" altLang="en-US" sz="17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Step 3: Iterate the file and read each character using the read method and append the content into the </a:t>
            </a:r>
            <a:r>
              <a:rPr lang="en-US" altLang="en-US" sz="1900" dirty="0" err="1">
                <a:solidFill>
                  <a:srgbClr val="000000"/>
                </a:solidFill>
              </a:rPr>
              <a:t>StringBuffer</a:t>
            </a:r>
            <a:r>
              <a:rPr lang="en-US" altLang="en-US" sz="1900" dirty="0">
                <a:solidFill>
                  <a:srgbClr val="000000"/>
                </a:solidFill>
              </a:rPr>
              <a:t> object</a:t>
            </a:r>
          </a:p>
          <a:p>
            <a:pPr marL="457200" lvl="1" indent="0">
              <a:buNone/>
            </a:pPr>
            <a:r>
              <a:rPr lang="en-US" altLang="en-US" sz="1700" dirty="0">
                <a:solidFill>
                  <a:srgbClr val="0070C0"/>
                </a:solidFill>
              </a:rPr>
              <a:t>while ((</a:t>
            </a:r>
            <a:r>
              <a:rPr lang="en-US" altLang="en-US" sz="1700" dirty="0" err="1">
                <a:solidFill>
                  <a:srgbClr val="0070C0"/>
                </a:solidFill>
              </a:rPr>
              <a:t>ch</a:t>
            </a:r>
            <a:r>
              <a:rPr lang="en-US" altLang="en-US" sz="1700" dirty="0">
                <a:solidFill>
                  <a:srgbClr val="0070C0"/>
                </a:solidFill>
              </a:rPr>
              <a:t> = </a:t>
            </a:r>
            <a:r>
              <a:rPr lang="en-US" altLang="en-US" sz="1700" dirty="0" err="1">
                <a:solidFill>
                  <a:srgbClr val="0070C0"/>
                </a:solidFill>
              </a:rPr>
              <a:t>fileStream.read</a:t>
            </a:r>
            <a:r>
              <a:rPr lang="en-US" altLang="en-US" sz="1700" dirty="0">
                <a:solidFill>
                  <a:srgbClr val="0070C0"/>
                </a:solidFill>
              </a:rPr>
              <a:t>()) != -1) {</a:t>
            </a:r>
          </a:p>
          <a:p>
            <a:pPr marL="457200" lvl="1" indent="0">
              <a:buNone/>
            </a:pPr>
            <a:r>
              <a:rPr lang="en-US" altLang="en-US" sz="1700" dirty="0">
                <a:solidFill>
                  <a:srgbClr val="0070C0"/>
                </a:solidFill>
              </a:rPr>
              <a:t>	</a:t>
            </a:r>
            <a:r>
              <a:rPr lang="en-US" altLang="en-US" sz="1700" dirty="0" err="1">
                <a:solidFill>
                  <a:srgbClr val="0070C0"/>
                </a:solidFill>
              </a:rPr>
              <a:t>content.append</a:t>
            </a:r>
            <a:r>
              <a:rPr lang="en-US" altLang="en-US" sz="1700" dirty="0">
                <a:solidFill>
                  <a:srgbClr val="0070C0"/>
                </a:solidFill>
              </a:rPr>
              <a:t>((char) </a:t>
            </a:r>
            <a:r>
              <a:rPr lang="en-US" altLang="en-US" sz="1700" dirty="0" err="1">
                <a:solidFill>
                  <a:srgbClr val="0070C0"/>
                </a:solidFill>
              </a:rPr>
              <a:t>ch</a:t>
            </a:r>
            <a:r>
              <a:rPr lang="en-US" altLang="en-US" sz="1700" dirty="0">
                <a:solidFill>
                  <a:srgbClr val="0070C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en-US" sz="1700" dirty="0">
                <a:solidFill>
                  <a:srgbClr val="0070C0"/>
                </a:solidFill>
              </a:rPr>
              <a:t>}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Step 4: Print the content</a:t>
            </a:r>
          </a:p>
          <a:p>
            <a:pPr marL="457200" lvl="1" indent="0">
              <a:buNone/>
            </a:pPr>
            <a:r>
              <a:rPr lang="en-US" altLang="en-US" sz="1700" dirty="0" err="1">
                <a:solidFill>
                  <a:srgbClr val="0070C0"/>
                </a:solidFill>
              </a:rPr>
              <a:t>System.out.println</a:t>
            </a:r>
            <a:r>
              <a:rPr lang="en-US" altLang="en-US" sz="1700" dirty="0">
                <a:solidFill>
                  <a:srgbClr val="0070C0"/>
                </a:solidFill>
              </a:rPr>
              <a:t>(content);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Step 5: Close the stream</a:t>
            </a:r>
          </a:p>
          <a:p>
            <a:pPr marL="457200" lvl="1" indent="0">
              <a:buNone/>
            </a:pPr>
            <a:r>
              <a:rPr lang="en-US" altLang="en-US" sz="1700" dirty="0" err="1">
                <a:solidFill>
                  <a:srgbClr val="0070C0"/>
                </a:solidFill>
              </a:rPr>
              <a:t>fileStream.close</a:t>
            </a:r>
            <a:r>
              <a:rPr lang="en-US" altLang="en-US" sz="1700" dirty="0">
                <a:solidFill>
                  <a:srgbClr val="0070C0"/>
                </a:solidFill>
              </a:rPr>
              <a:t>();</a:t>
            </a:r>
            <a:endParaRPr lang="en-US" altLang="en-US" sz="17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869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AAFE-CC41-4D65-A12C-D0315465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FileInputStream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DE6BF4D-E8A1-457B-A390-FCC1438B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3FE8776-6B53-431F-BD1E-C252CFD7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marL="61913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1FE3014-0DE7-48ED-B881-82CCBC62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398" y="3505200"/>
            <a:ext cx="2286001" cy="52387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Reads one byte at a time using the read() method.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41A008C-9E48-4071-8FA5-DEC15F8D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25275" r="51976" b="10988"/>
          <a:stretch>
            <a:fillRect/>
          </a:stretch>
        </p:blipFill>
        <p:spPr bwMode="auto">
          <a:xfrm>
            <a:off x="762000" y="1752600"/>
            <a:ext cx="5257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bow Connector 23">
            <a:extLst>
              <a:ext uri="{FF2B5EF4-FFF2-40B4-BE49-F238E27FC236}">
                <a16:creationId xmlns:a16="http://schemas.microsoft.com/office/drawing/2014/main" id="{216E30BD-7355-41D2-871F-68816B21882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60950" y="3462338"/>
            <a:ext cx="1568448" cy="25399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37E4D1-0564-4605-842B-4FC253BB8A4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711450"/>
            <a:ext cx="2895600" cy="533400"/>
            <a:chOff x="0" y="0"/>
            <a:chExt cx="2895600" cy="533400"/>
          </a:xfrm>
        </p:grpSpPr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B79463DB-F483-4A1B-A214-A947340F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0"/>
              <a:ext cx="2286000" cy="533400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0">
                  <a:solidFill>
                    <a:srgbClr val="000000"/>
                  </a:solidFill>
                </a:rPr>
                <a:t>Creates a FileInputStream object on the specified file</a:t>
              </a:r>
            </a:p>
          </p:txBody>
        </p:sp>
        <p:sp>
          <p:nvSpPr>
            <p:cNvPr id="11" name="Straight Arrow Connector 15">
              <a:extLst>
                <a:ext uri="{FF2B5EF4-FFF2-40B4-BE49-F238E27FC236}">
                  <a16:creationId xmlns:a16="http://schemas.microsoft.com/office/drawing/2014/main" id="{ED336E0B-A81F-40B9-A648-A953E02E4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260874"/>
              <a:ext cx="609600" cy="5826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0">
            <a:extLst>
              <a:ext uri="{FF2B5EF4-FFF2-40B4-BE49-F238E27FC236}">
                <a16:creationId xmlns:a16="http://schemas.microsoft.com/office/drawing/2014/main" id="{96D8D62C-FA72-4454-B60D-0784A5F7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5562600" cy="116998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 sz="1400">
              <a:solidFill>
                <a:srgbClr val="C00000"/>
              </a:solidFill>
            </a:endParaRPr>
          </a:p>
          <a:p>
            <a:r>
              <a:rPr lang="en-US" altLang="en-US" sz="1400">
                <a:solidFill>
                  <a:srgbClr val="C00000"/>
                </a:solidFill>
              </a:rPr>
              <a:t>IMPORTANT NOTE: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400" b="0"/>
              <a:t>Always close the streams in finally block.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en-US" sz="1400" b="0"/>
              <a:t>Never use print stack trace in exception block instead use logging which you will learn in advance java session.</a:t>
            </a:r>
          </a:p>
        </p:txBody>
      </p:sp>
      <p:pic>
        <p:nvPicPr>
          <p:cNvPr id="13" name="Picture 11" descr="ImportantIcon.jpg">
            <a:extLst>
              <a:ext uri="{FF2B5EF4-FFF2-40B4-BE49-F238E27FC236}">
                <a16:creationId xmlns:a16="http://schemas.microsoft.com/office/drawing/2014/main" id="{94F7A71F-8B13-4286-8B30-69B2EED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562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5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fmla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4482-086B-4467-B64B-2FC9AB69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BufferedInputStream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5344F50-B152-4BF0-8E8A-DDD6C70A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62332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C03341C-15DB-4269-8F43-36207D3C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43332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marL="61913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6D655-7B3C-4884-A646-CE297317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86132"/>
            <a:ext cx="8610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200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zh-CN" sz="20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E3EF93DC-7EEB-4464-A68B-B4352FFE4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7532"/>
            <a:ext cx="9144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238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 the name indicates this uses buffer to read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Creates, an internal byte array called </a:t>
            </a:r>
            <a:r>
              <a:rPr lang="en-US" altLang="en-US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as bytes from the input stream are read.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Since it uses buffer the performance is faster when compared to other streams.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It is used to buffer data of other streams such as </a:t>
            </a:r>
            <a:r>
              <a:rPr lang="en-US" altLang="en-US" b="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b="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Loads data into this buffer from the input stream since it is read from memory when compared to the </a:t>
            </a:r>
            <a:r>
              <a:rPr lang="en-US" altLang="en-US" b="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FileInputStream’s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file system approach Buffer Input stream is faster.</a:t>
            </a:r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BufferedInputStream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buffer=new </a:t>
            </a:r>
            <a:r>
              <a:rPr lang="en-US" altLang="en-US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BufferedInputStream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(new 		  				</a:t>
            </a:r>
            <a:r>
              <a:rPr lang="en-US" altLang="en-US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(“c:\data.txt”), 1200);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ACF61056-C209-400A-96C5-A42C5262A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56420"/>
            <a:ext cx="8763000" cy="830997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b="0" dirty="0"/>
              <a:t>Creates an input buffer of size 1200 bytes to hold the data read from the file “</a:t>
            </a:r>
            <a:r>
              <a:rPr lang="en-US" altLang="en-US" sz="1600" dirty="0">
                <a:solidFill>
                  <a:srgbClr val="00B0F0"/>
                </a:solidFill>
              </a:rPr>
              <a:t>c:\data.txt</a:t>
            </a:r>
            <a:r>
              <a:rPr lang="en-US" altLang="en-US" sz="1600" b="0" dirty="0"/>
              <a:t>” using </a:t>
            </a:r>
            <a:r>
              <a:rPr lang="en-US" altLang="en-US" sz="1600" b="0" dirty="0" err="1"/>
              <a:t>FileInputStream</a:t>
            </a:r>
            <a:r>
              <a:rPr lang="en-US" altLang="en-US" sz="16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25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96D-D3B6-4A10-99A4-5C4C16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BufferedInputStream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71EB-DDE2-4578-A881-017E4D47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3800" b="1" dirty="0">
                <a:solidFill>
                  <a:srgbClr val="000000"/>
                </a:solidFill>
              </a:rPr>
              <a:t>Steps to read data from a file using </a:t>
            </a:r>
            <a:r>
              <a:rPr lang="en-US" altLang="en-US" sz="3800" b="1" i="1" dirty="0" err="1">
                <a:solidFill>
                  <a:srgbClr val="000000"/>
                </a:solidFill>
              </a:rPr>
              <a:t>BufferedInputStream</a:t>
            </a:r>
            <a:r>
              <a:rPr lang="en-US" altLang="en-US" sz="3800" b="1" i="1" dirty="0">
                <a:solidFill>
                  <a:srgbClr val="000000"/>
                </a:solidFill>
              </a:rPr>
              <a:t>:</a:t>
            </a:r>
            <a:endParaRPr lang="en-US" altLang="en-US" sz="3800" b="1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3800" dirty="0">
                <a:solidFill>
                  <a:srgbClr val="000000"/>
                </a:solidFill>
              </a:rPr>
              <a:t>Step 1: Create </a:t>
            </a:r>
            <a:r>
              <a:rPr lang="en-US" altLang="en-US" sz="3800" dirty="0" err="1">
                <a:solidFill>
                  <a:srgbClr val="000000"/>
                </a:solidFill>
              </a:rPr>
              <a:t>FileInputStream</a:t>
            </a:r>
            <a:r>
              <a:rPr lang="en-US" altLang="en-US" sz="3800" dirty="0">
                <a:solidFill>
                  <a:srgbClr val="000000"/>
                </a:solidFill>
              </a:rPr>
              <a:t> object for the file to be read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3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 </a:t>
            </a:r>
            <a:r>
              <a:rPr lang="en-US" altLang="en-US" sz="3400" dirty="0" err="1">
                <a:solidFill>
                  <a:srgbClr val="00B050"/>
                </a:solidFill>
              </a:rPr>
              <a:t>FileInputStream</a:t>
            </a:r>
            <a:r>
              <a:rPr lang="en-US" altLang="en-US" sz="3400" dirty="0">
                <a:solidFill>
                  <a:srgbClr val="0070C0"/>
                </a:solidFill>
              </a:rPr>
              <a:t> fin = new </a:t>
            </a:r>
            <a:r>
              <a:rPr lang="en-US" altLang="en-US" sz="3400" dirty="0" err="1">
                <a:solidFill>
                  <a:srgbClr val="00B050"/>
                </a:solidFill>
              </a:rPr>
              <a:t>FileInputStream</a:t>
            </a:r>
            <a:r>
              <a:rPr lang="en-US" altLang="en-US" sz="3400" dirty="0">
                <a:solidFill>
                  <a:srgbClr val="0070C0"/>
                </a:solidFill>
              </a:rPr>
              <a:t>(“C:/TestData.txt") 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3800" dirty="0">
                <a:solidFill>
                  <a:srgbClr val="000000"/>
                </a:solidFill>
              </a:rPr>
              <a:t>Step 2: Create </a:t>
            </a:r>
            <a:r>
              <a:rPr lang="en-US" altLang="en-US" sz="3800" dirty="0" err="1">
                <a:solidFill>
                  <a:srgbClr val="000000"/>
                </a:solidFill>
              </a:rPr>
              <a:t>BufferedInputStream</a:t>
            </a:r>
            <a:r>
              <a:rPr lang="en-US" altLang="en-US" sz="3800" dirty="0">
                <a:solidFill>
                  <a:srgbClr val="000000"/>
                </a:solidFill>
              </a:rPr>
              <a:t> object by passing the </a:t>
            </a:r>
            <a:r>
              <a:rPr lang="en-US" altLang="en-US" sz="3800" dirty="0" err="1">
                <a:solidFill>
                  <a:srgbClr val="000000"/>
                </a:solidFill>
              </a:rPr>
              <a:t>FileInputStream</a:t>
            </a:r>
            <a:endParaRPr lang="en-US" altLang="en-US" sz="3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3400" dirty="0" err="1">
                <a:solidFill>
                  <a:srgbClr val="00B050"/>
                </a:solidFill>
              </a:rPr>
              <a:t>BufferedInputStream</a:t>
            </a:r>
            <a:r>
              <a:rPr lang="en-US" altLang="en-US" sz="3400" dirty="0">
                <a:solidFill>
                  <a:srgbClr val="0070C0"/>
                </a:solidFill>
              </a:rPr>
              <a:t> </a:t>
            </a:r>
            <a:r>
              <a:rPr lang="en-US" altLang="en-US" sz="3400" dirty="0" err="1">
                <a:solidFill>
                  <a:srgbClr val="0070C0"/>
                </a:solidFill>
              </a:rPr>
              <a:t>bis</a:t>
            </a:r>
            <a:r>
              <a:rPr lang="en-US" altLang="en-US" sz="3400" dirty="0">
                <a:solidFill>
                  <a:srgbClr val="0070C0"/>
                </a:solidFill>
              </a:rPr>
              <a:t> = new </a:t>
            </a:r>
            <a:r>
              <a:rPr lang="en-US" altLang="en-US" sz="3400" dirty="0" err="1">
                <a:solidFill>
                  <a:srgbClr val="00B050"/>
                </a:solidFill>
              </a:rPr>
              <a:t>BufferedInputStream</a:t>
            </a:r>
            <a:r>
              <a:rPr lang="en-US" altLang="en-US" sz="3400" dirty="0">
                <a:solidFill>
                  <a:srgbClr val="0070C0"/>
                </a:solidFill>
              </a:rPr>
              <a:t>(fin);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3800" dirty="0">
                <a:solidFill>
                  <a:srgbClr val="000000"/>
                </a:solidFill>
              </a:rPr>
              <a:t>Step 3: Use a while loop, read from the </a:t>
            </a:r>
            <a:r>
              <a:rPr lang="en-US" altLang="en-US" sz="3800" dirty="0" err="1">
                <a:solidFill>
                  <a:srgbClr val="000000"/>
                </a:solidFill>
              </a:rPr>
              <a:t>BufferedInputStream</a:t>
            </a:r>
            <a:r>
              <a:rPr lang="en-US" altLang="en-US" sz="3800" dirty="0">
                <a:solidFill>
                  <a:srgbClr val="000000"/>
                </a:solidFill>
              </a:rPr>
              <a:t> object using the </a:t>
            </a:r>
            <a:r>
              <a:rPr lang="en-US" altLang="en-US" sz="3800" i="1" dirty="0">
                <a:solidFill>
                  <a:srgbClr val="000000"/>
                </a:solidFill>
              </a:rPr>
              <a:t>read()</a:t>
            </a:r>
            <a:r>
              <a:rPr lang="en-US" altLang="en-US" sz="3800" dirty="0">
                <a:solidFill>
                  <a:srgbClr val="000000"/>
                </a:solidFill>
              </a:rPr>
              <a:t> method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n-US" sz="3400" dirty="0">
                <a:solidFill>
                  <a:srgbClr val="0070C0"/>
                </a:solidFill>
              </a:rPr>
              <a:t>while (</a:t>
            </a:r>
            <a:r>
              <a:rPr lang="en-US" altLang="en-US" sz="3400" dirty="0" err="1">
                <a:solidFill>
                  <a:srgbClr val="0070C0"/>
                </a:solidFill>
              </a:rPr>
              <a:t>bis.available</a:t>
            </a:r>
            <a:r>
              <a:rPr lang="en-US" altLang="en-US" sz="3400" dirty="0">
                <a:solidFill>
                  <a:srgbClr val="0070C0"/>
                </a:solidFill>
              </a:rPr>
              <a:t>() &gt; 0) </a:t>
            </a:r>
            <a:br>
              <a:rPr lang="en-US" altLang="en-US" sz="3400" dirty="0">
                <a:solidFill>
                  <a:srgbClr val="0070C0"/>
                </a:solidFill>
              </a:rPr>
            </a:br>
            <a:r>
              <a:rPr lang="en-US" altLang="en-US" sz="3400" dirty="0">
                <a:solidFill>
                  <a:srgbClr val="0070C0"/>
                </a:solidFill>
              </a:rPr>
              <a:t>  {</a:t>
            </a:r>
            <a:br>
              <a:rPr lang="en-US" altLang="en-US" sz="3400" dirty="0">
                <a:solidFill>
                  <a:srgbClr val="0070C0"/>
                </a:solidFill>
              </a:rPr>
            </a:br>
            <a:r>
              <a:rPr lang="en-US" altLang="en-US" sz="3400" dirty="0">
                <a:solidFill>
                  <a:srgbClr val="0070C0"/>
                </a:solidFill>
              </a:rPr>
              <a:t>	  </a:t>
            </a:r>
            <a:r>
              <a:rPr lang="en-US" altLang="en-US" sz="3400" dirty="0" err="1">
                <a:solidFill>
                  <a:srgbClr val="0070C0"/>
                </a:solidFill>
              </a:rPr>
              <a:t>System.out.print</a:t>
            </a:r>
            <a:r>
              <a:rPr lang="en-US" altLang="en-US" sz="3400" dirty="0">
                <a:solidFill>
                  <a:srgbClr val="0070C0"/>
                </a:solidFill>
              </a:rPr>
              <a:t>((char) </a:t>
            </a:r>
            <a:r>
              <a:rPr lang="en-US" altLang="en-US" sz="3400" dirty="0" err="1">
                <a:solidFill>
                  <a:srgbClr val="0070C0"/>
                </a:solidFill>
              </a:rPr>
              <a:t>bis.</a:t>
            </a:r>
            <a:r>
              <a:rPr lang="en-US" altLang="en-US" sz="3400" dirty="0" err="1">
                <a:solidFill>
                  <a:srgbClr val="00B050"/>
                </a:solidFill>
              </a:rPr>
              <a:t>read</a:t>
            </a:r>
            <a:r>
              <a:rPr lang="en-US" altLang="en-US" sz="3400" dirty="0">
                <a:solidFill>
                  <a:srgbClr val="0070C0"/>
                </a:solidFill>
              </a:rPr>
              <a:t>());</a:t>
            </a:r>
            <a:br>
              <a:rPr lang="en-US" altLang="en-US" sz="3400" dirty="0">
                <a:solidFill>
                  <a:srgbClr val="0070C0"/>
                </a:solidFill>
              </a:rPr>
            </a:br>
            <a:r>
              <a:rPr lang="en-US" altLang="en-US" sz="3400" dirty="0">
                <a:solidFill>
                  <a:srgbClr val="0070C0"/>
                </a:solidFill>
              </a:rPr>
              <a:t>  } </a:t>
            </a:r>
            <a:endParaRPr lang="en-US" altLang="en-US" sz="3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580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7FD0-8059-4AB3-AE6D-FF44616E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BufferedInputStream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9092-6A11-4FAB-80AC-8798D2DF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7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altLang="en-US" sz="17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Let us use buffered stream and read a file.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Prerequisite: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Create a file named </a:t>
            </a:r>
            <a:r>
              <a:rPr lang="en-US" altLang="en-US" sz="17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Data.txt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and type some data into it.</a:t>
            </a:r>
            <a:endParaRPr lang="en-US" altLang="en-US" sz="1700" i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 a class named  </a:t>
            </a:r>
            <a:r>
              <a:rPr lang="en-US" altLang="en-US" sz="1700" b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FileBufferTest</a:t>
            </a:r>
            <a:r>
              <a:rPr lang="en-US" altLang="en-US" sz="1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.java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with a main method which will read the content of a file  using </a:t>
            </a:r>
            <a:r>
              <a:rPr lang="en-US" altLang="en-US" sz="17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BufferedInputStream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and print the contents in the console.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7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Logic: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the object of </a:t>
            </a: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class with  file name along with the path as argument .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 the object of </a:t>
            </a: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BufferedInputStream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and pass  the reference of </a:t>
            </a: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to it.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an byte array and store the values from the buffer.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Convert the byte array to string and print it.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Expected Output:</a:t>
            </a:r>
          </a:p>
          <a:p>
            <a:pPr marL="0" indent="0">
              <a:buNone/>
            </a:pPr>
            <a:r>
              <a:rPr lang="en-US" altLang="en-US" sz="19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en-US" sz="1900" b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Content of  the  file read using </a:t>
            </a:r>
            <a:r>
              <a:rPr lang="en-US" altLang="en-US" sz="1900" b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BufferedInputStream</a:t>
            </a:r>
            <a:r>
              <a:rPr lang="en-US" altLang="en-US" sz="1900" b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:  </a:t>
            </a:r>
            <a:r>
              <a:rPr lang="en-US" altLang="en-US" sz="19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&lt;contents&gt;”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70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014-F4D2-4B5A-8CA8-26884C2B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</a:t>
            </a:r>
            <a:r>
              <a:rPr lang="en-US" dirty="0" err="1"/>
              <a:t>BufferedInputStream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F90027D-57D3-4908-AC77-A8C61F499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3375"/>
            <a:ext cx="8458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1">
              <a:spcBef>
                <a:spcPts val="1200"/>
              </a:spcBef>
            </a:pPr>
            <a:endParaRPr lang="en-US" altLang="zh-CN" sz="19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endParaRPr lang="en-US" altLang="zh-CN" sz="190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C1029B4-5A62-4D40-BFD6-25ED1267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51025"/>
            <a:ext cx="59436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62476D-07F7-4068-93E9-E9B332CE041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86000"/>
            <a:ext cx="2971800" cy="762000"/>
            <a:chOff x="0" y="0"/>
            <a:chExt cx="2971800" cy="762000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8DDB325-E986-44A8-AD28-FC1FFDB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0"/>
              <a:ext cx="2209800" cy="533400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b="0">
                  <a:solidFill>
                    <a:srgbClr val="000000"/>
                  </a:solidFill>
                </a:rPr>
                <a:t>Creates a FileInputStream object on the specified file</a:t>
              </a:r>
            </a:p>
          </p:txBody>
        </p:sp>
        <p:sp>
          <p:nvSpPr>
            <p:cNvPr id="9" name="Straight Arrow Connector 9">
              <a:extLst>
                <a:ext uri="{FF2B5EF4-FFF2-40B4-BE49-F238E27FC236}">
                  <a16:creationId xmlns:a16="http://schemas.microsoft.com/office/drawing/2014/main" id="{7CD95A2E-0257-452D-BACE-6C6A0657C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66700"/>
              <a:ext cx="762000" cy="49530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2">
            <a:extLst>
              <a:ext uri="{FF2B5EF4-FFF2-40B4-BE49-F238E27FC236}">
                <a16:creationId xmlns:a16="http://schemas.microsoft.com/office/drawing/2014/main" id="{A55D071F-1DAD-453C-B609-545657C9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1905000" cy="52387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Creates a buffer of 1024 bytes</a:t>
            </a:r>
          </a:p>
        </p:txBody>
      </p:sp>
      <p:sp>
        <p:nvSpPr>
          <p:cNvPr id="11" name="Straight Arrow Connector 14">
            <a:extLst>
              <a:ext uri="{FF2B5EF4-FFF2-40B4-BE49-F238E27FC236}">
                <a16:creationId xmlns:a16="http://schemas.microsoft.com/office/drawing/2014/main" id="{A03DFFAC-1154-49B7-913C-FA56C9352A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429000"/>
            <a:ext cx="381000" cy="33338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535498-F919-4716-B84F-0B5458FFEB1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036117"/>
            <a:ext cx="2667000" cy="738188"/>
            <a:chOff x="0" y="0"/>
            <a:chExt cx="2667000" cy="738664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1119AE61-287C-4F71-AFBB-70E7F0429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0"/>
              <a:ext cx="2286000" cy="738664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b="0">
                  <a:solidFill>
                    <a:srgbClr val="000000"/>
                  </a:solidFill>
                </a:rPr>
                <a:t>Creates a Buffer Input Stream from the File Input stream.</a:t>
              </a:r>
            </a:p>
          </p:txBody>
        </p:sp>
        <p:sp>
          <p:nvSpPr>
            <p:cNvPr id="14" name="Straight Arrow Connector 18">
              <a:extLst>
                <a:ext uri="{FF2B5EF4-FFF2-40B4-BE49-F238E27FC236}">
                  <a16:creationId xmlns:a16="http://schemas.microsoft.com/office/drawing/2014/main" id="{80E2FBBA-1E13-4FCF-BE99-6E197A79D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304800"/>
              <a:ext cx="381000" cy="64532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Left Brace 20">
            <a:extLst>
              <a:ext uri="{FF2B5EF4-FFF2-40B4-BE49-F238E27FC236}">
                <a16:creationId xmlns:a16="http://schemas.microsoft.com/office/drawing/2014/main" id="{28231B27-2FC3-4A74-81D8-606527BFFFA6}"/>
              </a:ext>
            </a:extLst>
          </p:cNvPr>
          <p:cNvSpPr>
            <a:spLocks/>
          </p:cNvSpPr>
          <p:nvPr/>
        </p:nvSpPr>
        <p:spPr bwMode="auto">
          <a:xfrm>
            <a:off x="2286000" y="3733800"/>
            <a:ext cx="228600" cy="762000"/>
          </a:xfrm>
          <a:prstGeom prst="leftBrace">
            <a:avLst>
              <a:gd name="adj1" fmla="val 7994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35C4A7BE-AEA7-4DD9-BAB8-C6C2AF65B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1981200" cy="95408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Iterates through the file stream and displays it in the console.</a:t>
            </a:r>
          </a:p>
        </p:txBody>
      </p:sp>
    </p:spTree>
    <p:extLst>
      <p:ext uri="{BB962C8B-B14F-4D97-AF65-F5344CB8AC3E}">
        <p14:creationId xmlns:p14="http://schemas.microsoft.com/office/powerpoint/2010/main" val="32315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80FA-1D7F-4A6F-9E74-EBF779E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3C4563A-2CBC-40BC-8F44-0438FEC0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2" y="1676400"/>
            <a:ext cx="8018584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 output stream is used to write data into a external destination location like a file, network socket, byte array etc..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is an abstract class in </a:t>
            </a:r>
            <a:r>
              <a:rPr lang="en-US" altLang="en-US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java.io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package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represents an output stream of bytes.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Example: </a:t>
            </a:r>
            <a:r>
              <a:rPr lang="en-US" altLang="en-US" b="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b="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ByteArrayOutputStream</a:t>
            </a: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4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DFAC-11B2-44D6-A9CD-2D870A84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 err="1"/>
              <a:t>OutputStream</a:t>
            </a:r>
            <a:r>
              <a:rPr lang="en-US" dirty="0"/>
              <a:t> methods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3121F3-9F26-4EED-886E-F32B332B3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41814"/>
              </p:ext>
            </p:extLst>
          </p:nvPr>
        </p:nvGraphicFramePr>
        <p:xfrm>
          <a:off x="381000" y="1730375"/>
          <a:ext cx="8382000" cy="4236085"/>
        </p:xfrm>
        <a:graphic>
          <a:graphicData uri="http://schemas.openxmlformats.org/drawingml/2006/table">
            <a:tbl>
              <a:tblPr/>
              <a:tblGrid>
                <a:gridCol w="3881511">
                  <a:extLst>
                    <a:ext uri="{9D8B030D-6E8A-4147-A177-3AD203B41FA5}">
                      <a16:colId xmlns:a16="http://schemas.microsoft.com/office/drawing/2014/main" val="3765766614"/>
                    </a:ext>
                  </a:extLst>
                </a:gridCol>
                <a:gridCol w="4500489">
                  <a:extLst>
                    <a:ext uri="{9D8B030D-6E8A-4147-A177-3AD203B41FA5}">
                      <a16:colId xmlns:a16="http://schemas.microsoft.com/office/drawing/2014/main" val="378505479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08483"/>
                  </a:ext>
                </a:extLst>
              </a:tr>
              <a:tr h="6397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write(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b)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      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Writes the specified byte to this output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12031"/>
                  </a:ext>
                </a:extLst>
              </a:tr>
              <a:tr h="6397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write(byte[ ] b)</a:t>
                      </a:r>
                      <a:b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      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Writes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b.length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bytes from the specified byte array to this output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60761"/>
                  </a:ext>
                </a:extLst>
              </a:tr>
              <a:tr h="9144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write(byte[] b,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off,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len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    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Writes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len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bytes from the specified byte array starting at offset off to this output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26914"/>
                  </a:ext>
                </a:extLst>
              </a:tr>
              <a:tr h="74612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flush()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Flushes this output stream and forces any buffered output bytes to be written out.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413740"/>
                  </a:ext>
                </a:extLst>
              </a:tr>
              <a:tr h="9144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 close()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Closes this output stream and releases any system resources associated with the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0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8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FD9C-CF7E-42AF-A5D1-B4DE5516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r>
              <a:rPr lang="en-US" dirty="0"/>
              <a:t> Hierarchy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07483-AC62-42CD-A0AC-04F0F9F4EB48}"/>
              </a:ext>
            </a:extLst>
          </p:cNvPr>
          <p:cNvGrpSpPr>
            <a:grpSpLocks/>
          </p:cNvGrpSpPr>
          <p:nvPr/>
        </p:nvGrpSpPr>
        <p:grpSpPr bwMode="auto">
          <a:xfrm>
            <a:off x="504089" y="2413000"/>
            <a:ext cx="8006865" cy="3917462"/>
            <a:chOff x="0" y="0"/>
            <a:chExt cx="8229600" cy="406400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1D0A9747-66DD-40C8-9EB6-2582A0AC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76397"/>
              <a:ext cx="1449161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C4236-7A9A-427B-9249-17269E819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2" y="1697619"/>
              <a:ext cx="1406717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OutputStream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87147369-6489-4445-9D3D-A724350FAC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346462">
              <a:off x="853596" y="1186029"/>
              <a:ext cx="1770785" cy="32092"/>
            </a:xfrm>
            <a:custGeom>
              <a:avLst/>
              <a:gdLst>
                <a:gd name="T0" fmla="*/ 0 w 1770785"/>
                <a:gd name="T1" fmla="*/ 0 h 32092"/>
                <a:gd name="T2" fmla="*/ 1770785 w 1770785"/>
                <a:gd name="T3" fmla="*/ 32092 h 32092"/>
              </a:gdLst>
              <a:ahLst/>
              <a:cxnLst/>
              <a:rect l="T0" t="T1" r="T2" b="T3"/>
              <a:pathLst>
                <a:path w="1770785" h="32092">
                  <a:moveTo>
                    <a:pt x="0" y="16046"/>
                  </a:moveTo>
                  <a:lnTo>
                    <a:pt x="1770785" y="1604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9FE9FE-09CB-4564-B786-0E5F61E5AE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340000">
              <a:off x="1694719" y="1157805"/>
              <a:ext cx="88539" cy="88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F183C880-7529-4C38-B20B-157F1016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18" y="3173"/>
              <a:ext cx="2286008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40F0BE-6D9D-44DC-8088-07A09FFA1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040" y="24395"/>
              <a:ext cx="2243564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ByteArrayOutputStream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14D7ED10-A9E4-4E3B-B80B-FEF7338A57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76584">
              <a:off x="1228713" y="1602663"/>
              <a:ext cx="1020552" cy="32092"/>
            </a:xfrm>
            <a:custGeom>
              <a:avLst/>
              <a:gdLst>
                <a:gd name="T0" fmla="*/ 0 w 1020552"/>
                <a:gd name="T1" fmla="*/ 0 h 32092"/>
                <a:gd name="T2" fmla="*/ 1020552 w 1020552"/>
                <a:gd name="T3" fmla="*/ 32092 h 32092"/>
              </a:gdLst>
              <a:ahLst/>
              <a:cxnLst/>
              <a:rect l="T0" t="T1" r="T2" b="T3"/>
              <a:pathLst>
                <a:path w="1020552" h="32092">
                  <a:moveTo>
                    <a:pt x="0" y="16046"/>
                  </a:moveTo>
                  <a:lnTo>
                    <a:pt x="1020552" y="1604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1D3AA1-E975-47FD-877F-37D8964DC8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240000">
              <a:off x="1713475" y="1593195"/>
              <a:ext cx="51027" cy="5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99C506FC-EDE8-4657-A702-3811B46F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18" y="836441"/>
              <a:ext cx="2286008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C317-93B5-47DE-AEAB-821A5FD6F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040" y="857663"/>
              <a:ext cx="2243564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FileOutputStream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1086812F-87DE-4D0A-85FD-F83A768B0E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60338">
              <a:off x="1449142" y="2019297"/>
              <a:ext cx="579695" cy="32092"/>
            </a:xfrm>
            <a:custGeom>
              <a:avLst/>
              <a:gdLst>
                <a:gd name="T0" fmla="*/ 0 w 579695"/>
                <a:gd name="T1" fmla="*/ 0 h 32092"/>
                <a:gd name="T2" fmla="*/ 579695 w 579695"/>
                <a:gd name="T3" fmla="*/ 32092 h 32092"/>
              </a:gdLst>
              <a:ahLst/>
              <a:cxnLst/>
              <a:rect l="T0" t="T1" r="T2" b="T3"/>
              <a:pathLst>
                <a:path w="579695" h="32092">
                  <a:moveTo>
                    <a:pt x="0" y="16046"/>
                  </a:moveTo>
                  <a:lnTo>
                    <a:pt x="579695" y="1604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5C7F96-0394-4B7D-8218-5665FCAD02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40000">
              <a:off x="1724497" y="2020851"/>
              <a:ext cx="28984" cy="28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0877BFFD-E5F9-4C62-895D-F26BD940C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18" y="1669709"/>
              <a:ext cx="2286008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D121F-572D-47CD-8699-7FEC270A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040" y="1690931"/>
              <a:ext cx="2243564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FilterOutputStream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64B7012-CB7E-4D2A-8C4E-783AA07702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352614">
              <a:off x="3894806" y="1193800"/>
              <a:ext cx="2029310" cy="32092"/>
            </a:xfrm>
            <a:custGeom>
              <a:avLst/>
              <a:gdLst>
                <a:gd name="T0" fmla="*/ 0 w 2029310"/>
                <a:gd name="T1" fmla="*/ 0 h 32092"/>
                <a:gd name="T2" fmla="*/ 2029310 w 2029310"/>
                <a:gd name="T3" fmla="*/ 32092 h 32092"/>
              </a:gdLst>
              <a:ahLst/>
              <a:cxnLst/>
              <a:rect l="T0" t="T1" r="T2" b="T3"/>
              <a:pathLst>
                <a:path w="2029310" h="32092">
                  <a:moveTo>
                    <a:pt x="0" y="16046"/>
                  </a:moveTo>
                  <a:lnTo>
                    <a:pt x="2029310" y="16046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55A041-C00B-47B2-AD6F-E44A6CA11C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300000">
              <a:off x="4858728" y="1159113"/>
              <a:ext cx="101465" cy="10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14183CD8-E467-4C51-A217-7D76FE10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096" y="25403"/>
              <a:ext cx="2115906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2ADF1D-DFB6-4744-B43F-D79B2D3B2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318" y="46625"/>
              <a:ext cx="2073462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BufferedOutputStream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116D71AA-30B4-489B-86AE-FCE03272A0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42448">
              <a:off x="4189715" y="1610434"/>
              <a:ext cx="1439493" cy="32092"/>
            </a:xfrm>
            <a:custGeom>
              <a:avLst/>
              <a:gdLst>
                <a:gd name="T0" fmla="*/ 0 w 1439493"/>
                <a:gd name="T1" fmla="*/ 0 h 32092"/>
                <a:gd name="T2" fmla="*/ 1439493 w 1439493"/>
                <a:gd name="T3" fmla="*/ 32092 h 32092"/>
              </a:gdLst>
              <a:ahLst/>
              <a:cxnLst/>
              <a:rect l="T0" t="T1" r="T2" b="T3"/>
              <a:pathLst>
                <a:path w="1439493" h="32092">
                  <a:moveTo>
                    <a:pt x="0" y="16046"/>
                  </a:moveTo>
                  <a:lnTo>
                    <a:pt x="1439493" y="16046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5D1A01-D5A0-476A-A1C1-EC83C1F25C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00000">
              <a:off x="4873474" y="1590493"/>
              <a:ext cx="71974" cy="7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8661FAA8-7115-4EB2-BC4E-86921F4E1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096" y="858671"/>
              <a:ext cx="2115906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5AA93F-7D32-4F6A-847F-010F5C01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318" y="879893"/>
              <a:ext cx="2073462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DataOutputStream</a:t>
              </a:r>
            </a:p>
          </p:txBody>
        </p:sp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52A1D04D-F40F-44BE-AEA5-FA25644763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4252">
              <a:off x="4314723" y="2027068"/>
              <a:ext cx="1189476" cy="32092"/>
            </a:xfrm>
            <a:custGeom>
              <a:avLst/>
              <a:gdLst>
                <a:gd name="T0" fmla="*/ 0 w 1189476"/>
                <a:gd name="T1" fmla="*/ 0 h 32092"/>
                <a:gd name="T2" fmla="*/ 1189476 w 1189476"/>
                <a:gd name="T3" fmla="*/ 32092 h 32092"/>
              </a:gdLst>
              <a:ahLst/>
              <a:cxnLst/>
              <a:rect l="T0" t="T1" r="T2" b="T3"/>
              <a:pathLst>
                <a:path w="1189476" h="32092">
                  <a:moveTo>
                    <a:pt x="0" y="16046"/>
                  </a:moveTo>
                  <a:lnTo>
                    <a:pt x="1189476" y="16046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310826-8192-47CE-BF09-F13E2A5F3C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4879725" y="2013378"/>
              <a:ext cx="59473" cy="59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EE7B22A2-3C7F-4869-B1E4-79588A534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096" y="1691939"/>
              <a:ext cx="2115906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BA38E5-9380-45B0-AFD3-B2E865B02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318" y="1713161"/>
              <a:ext cx="2073462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PrintStream</a:t>
              </a:r>
            </a:p>
          </p:txBody>
        </p: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F602F8EC-8147-4671-862D-FA980DBB5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97546">
              <a:off x="1234203" y="2435931"/>
              <a:ext cx="1009572" cy="32092"/>
            </a:xfrm>
            <a:custGeom>
              <a:avLst/>
              <a:gdLst>
                <a:gd name="T0" fmla="*/ 0 w 1009572"/>
                <a:gd name="T1" fmla="*/ 0 h 32092"/>
                <a:gd name="T2" fmla="*/ 1009572 w 1009572"/>
                <a:gd name="T3" fmla="*/ 32092 h 32092"/>
              </a:gdLst>
              <a:ahLst/>
              <a:cxnLst/>
              <a:rect l="T0" t="T1" r="T2" b="T3"/>
              <a:pathLst>
                <a:path w="1009572" h="32092">
                  <a:moveTo>
                    <a:pt x="0" y="16046"/>
                  </a:moveTo>
                  <a:lnTo>
                    <a:pt x="1009572" y="1604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5236261-4325-4E83-AACE-24D827C5A3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40000">
              <a:off x="1713750" y="2426738"/>
              <a:ext cx="50478" cy="50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F671C772-76FF-4A47-BE99-8D7D85DB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18" y="2502977"/>
              <a:ext cx="2286008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3E840C-930F-44E8-BA0F-89729528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040" y="2524199"/>
              <a:ext cx="2243564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ObjectOutputStream</a:t>
              </a:r>
            </a:p>
          </p:txBody>
        </p:sp>
        <p:sp>
          <p:nvSpPr>
            <p:cNvPr id="35" name="AutoShape 34">
              <a:extLst>
                <a:ext uri="{FF2B5EF4-FFF2-40B4-BE49-F238E27FC236}">
                  <a16:creationId xmlns:a16="http://schemas.microsoft.com/office/drawing/2014/main" id="{E1DF23B1-A40F-4771-97EB-562AC319F1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44977">
              <a:off x="859913" y="2852565"/>
              <a:ext cx="1758151" cy="32092"/>
            </a:xfrm>
            <a:custGeom>
              <a:avLst/>
              <a:gdLst>
                <a:gd name="T0" fmla="*/ 0 w 1758151"/>
                <a:gd name="T1" fmla="*/ 0 h 32092"/>
                <a:gd name="T2" fmla="*/ 1758151 w 1758151"/>
                <a:gd name="T3" fmla="*/ 32092 h 32092"/>
              </a:gdLst>
              <a:ahLst/>
              <a:cxnLst/>
              <a:rect l="T0" t="T1" r="T2" b="T3"/>
              <a:pathLst>
                <a:path w="1758151" h="32092">
                  <a:moveTo>
                    <a:pt x="0" y="16046"/>
                  </a:moveTo>
                  <a:lnTo>
                    <a:pt x="1758151" y="16046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A10BB1-3FA3-4807-836F-4749EC4CD4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0">
              <a:off x="1695035" y="2824657"/>
              <a:ext cx="87907" cy="8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 b="0"/>
            </a:p>
          </p:txBody>
        </p:sp>
        <p:sp>
          <p:nvSpPr>
            <p:cNvPr id="37" name="AutoShape 36">
              <a:extLst>
                <a:ext uri="{FF2B5EF4-FFF2-40B4-BE49-F238E27FC236}">
                  <a16:creationId xmlns:a16="http://schemas.microsoft.com/office/drawing/2014/main" id="{80C5D515-E0D8-4B5A-93A5-76EE7CE7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818" y="3336245"/>
              <a:ext cx="2286008" cy="7245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E96ADD-825C-423F-87C3-29779B01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040" y="3357467"/>
              <a:ext cx="2243564" cy="68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b="0">
                  <a:solidFill>
                    <a:srgbClr val="000000"/>
                  </a:solidFill>
                </a:rPr>
                <a:t>PipedOutputStream</a:t>
              </a:r>
            </a:p>
          </p:txBody>
        </p:sp>
      </p:grpSp>
      <p:sp>
        <p:nvSpPr>
          <p:cNvPr id="39" name="TextBox 3">
            <a:extLst>
              <a:ext uri="{FF2B5EF4-FFF2-40B4-BE49-F238E27FC236}">
                <a16:creationId xmlns:a16="http://schemas.microsoft.com/office/drawing/2014/main" id="{CEA124C2-1AF0-4D3A-B8AD-89842627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2" y="1597025"/>
            <a:ext cx="8159262" cy="646331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Listed below are the different </a:t>
            </a:r>
            <a:r>
              <a:rPr lang="en-US" altLang="en-US" i="1">
                <a:solidFill>
                  <a:srgbClr val="000000"/>
                </a:solidFill>
              </a:rPr>
              <a:t>OutputStream</a:t>
            </a:r>
            <a:r>
              <a:rPr lang="en-US" altLang="en-US" b="0">
                <a:solidFill>
                  <a:srgbClr val="000000"/>
                </a:solidFill>
              </a:rPr>
              <a:t> objects, In this session we will focus on </a:t>
            </a:r>
            <a:r>
              <a:rPr lang="en-US" altLang="en-US" i="1">
                <a:solidFill>
                  <a:srgbClr val="000000"/>
                </a:solidFill>
              </a:rPr>
              <a:t>BufferedOutputStream</a:t>
            </a:r>
            <a:r>
              <a:rPr lang="en-US" altLang="en-US" b="0">
                <a:solidFill>
                  <a:srgbClr val="000000"/>
                </a:solidFill>
              </a:rPr>
              <a:t> and </a:t>
            </a:r>
            <a:r>
              <a:rPr lang="en-US" altLang="en-US" i="1">
                <a:solidFill>
                  <a:srgbClr val="000000"/>
                </a:solidFill>
              </a:rPr>
              <a:t>FileOutputStream</a:t>
            </a:r>
            <a:r>
              <a:rPr lang="en-US" altLang="en-US" b="0">
                <a:solidFill>
                  <a:srgbClr val="000000"/>
                </a:solidFill>
              </a:rPr>
              <a:t>.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C147-60ED-48AE-B169-A995C338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AF597FA-418D-4E38-B091-9CFCA60E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48907C2-808F-4679-BCBB-CF0E39D6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marL="61913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endParaRPr lang="en-US" altLang="en-US" sz="20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62943CCB-CA7D-42AA-A20A-CB99C1C8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8686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sz="20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used for  writing  the contents to a file as a stream of bytes. </a:t>
            </a:r>
            <a:endParaRPr lang="en-US" altLang="en-US" sz="20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altLang="en-US" sz="2000" b="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sz="2000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000" dirty="0" err="1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</a:t>
            </a:r>
            <a:r>
              <a:rPr lang="en-US" altLang="en-US" sz="2000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altLang="en-US" sz="2000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sz="2000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en-US" altLang="en-US" sz="20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D:/file.txt</a:t>
            </a:r>
            <a:r>
              <a:rPr lang="en-US" altLang="en-US" sz="2000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”);</a:t>
            </a:r>
            <a:endParaRPr lang="en-US" altLang="en-US" dirty="0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E498C3D0-4A2F-444B-BA3B-A6C839D6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8600"/>
            <a:ext cx="7772400" cy="7080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Note:</a:t>
            </a:r>
            <a:r>
              <a:rPr lang="en-US" altLang="en-US" sz="2000" b="0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0">
                <a:solidFill>
                  <a:srgbClr val="000000"/>
                </a:solidFill>
              </a:rPr>
              <a:t> Here the File can be can be .</a:t>
            </a:r>
            <a:r>
              <a:rPr lang="en-US" altLang="en-US" sz="2000" i="1">
                <a:solidFill>
                  <a:srgbClr val="000000"/>
                </a:solidFill>
              </a:rPr>
              <a:t>txt, .doc or image files</a:t>
            </a:r>
            <a:r>
              <a:rPr lang="en-US" altLang="en-US" sz="2000" b="0">
                <a:solidFill>
                  <a:srgbClr val="000000"/>
                </a:solidFill>
              </a:rPr>
              <a:t>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92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DA0D-70B1-4692-802D-30F6C309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7F5FBE7-1378-4C8F-B6B4-3AB865FAA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6868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9BBB5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Steps to write data into a file using </a:t>
            </a:r>
            <a:r>
              <a:rPr lang="en-US" altLang="en-US" b="1" dirty="0" err="1">
                <a:solidFill>
                  <a:srgbClr val="000000"/>
                </a:solidFill>
              </a:rPr>
              <a:t>FileOutputStream</a:t>
            </a:r>
            <a:endParaRPr lang="en-US" altLang="en-US" b="1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Step 1: </a:t>
            </a:r>
            <a:r>
              <a:rPr lang="en-US" altLang="en-US" b="0" dirty="0">
                <a:solidFill>
                  <a:srgbClr val="000000"/>
                </a:solidFill>
              </a:rPr>
              <a:t>Create </a:t>
            </a:r>
            <a:r>
              <a:rPr lang="en-US" altLang="en-US" b="0" dirty="0" err="1">
                <a:solidFill>
                  <a:srgbClr val="000000"/>
                </a:solidFill>
              </a:rPr>
              <a:t>FileOutputSteam</a:t>
            </a:r>
            <a:r>
              <a:rPr lang="en-US" altLang="en-US" b="0" dirty="0">
                <a:solidFill>
                  <a:srgbClr val="000000"/>
                </a:solidFill>
              </a:rPr>
              <a:t> object</a:t>
            </a:r>
          </a:p>
          <a:p>
            <a:pPr lvl="1"/>
            <a:r>
              <a:rPr lang="en-US" altLang="en-US" b="0" dirty="0" err="1">
                <a:solidFill>
                  <a:srgbClr val="0070C0"/>
                </a:solidFill>
              </a:rPr>
              <a:t>FileOutputStream</a:t>
            </a:r>
            <a:r>
              <a:rPr lang="en-US" altLang="en-US" b="0" dirty="0">
                <a:solidFill>
                  <a:srgbClr val="0070C0"/>
                </a:solidFill>
              </a:rPr>
              <a:t> </a:t>
            </a:r>
            <a:r>
              <a:rPr lang="en-US" altLang="en-US" b="0" dirty="0" err="1">
                <a:solidFill>
                  <a:srgbClr val="0070C0"/>
                </a:solidFill>
              </a:rPr>
              <a:t>outStream</a:t>
            </a:r>
            <a:r>
              <a:rPr lang="en-US" altLang="en-US" b="0" dirty="0">
                <a:solidFill>
                  <a:srgbClr val="0070C0"/>
                </a:solidFill>
              </a:rPr>
              <a:t> = null;</a:t>
            </a:r>
          </a:p>
          <a:p>
            <a:pPr>
              <a:spcBef>
                <a:spcPts val="9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2: </a:t>
            </a:r>
            <a:r>
              <a:rPr lang="en-US" altLang="en-US" b="0" dirty="0">
                <a:solidFill>
                  <a:srgbClr val="000000"/>
                </a:solidFill>
              </a:rPr>
              <a:t>Create byte Array</a:t>
            </a:r>
          </a:p>
          <a:p>
            <a:pPr lvl="1"/>
            <a:r>
              <a:rPr lang="en-US" altLang="en-US" b="0" dirty="0">
                <a:solidFill>
                  <a:srgbClr val="0070C0"/>
                </a:solidFill>
              </a:rPr>
              <a:t>byte[] data = new byte[1000];</a:t>
            </a:r>
          </a:p>
          <a:p>
            <a:pPr>
              <a:spcBef>
                <a:spcPts val="9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3: </a:t>
            </a:r>
            <a:r>
              <a:rPr lang="en-US" altLang="en-US" b="0" dirty="0">
                <a:solidFill>
                  <a:srgbClr val="000000"/>
                </a:solidFill>
              </a:rPr>
              <a:t>Create String to be written into the file</a:t>
            </a:r>
          </a:p>
          <a:p>
            <a:pPr lvl="1"/>
            <a:r>
              <a:rPr lang="en-US" altLang="en-US" b="0" dirty="0">
                <a:solidFill>
                  <a:srgbClr val="0070C0"/>
                </a:solidFill>
              </a:rPr>
              <a:t>String </a:t>
            </a:r>
            <a:r>
              <a:rPr lang="en-US" altLang="en-US" b="0" dirty="0" err="1">
                <a:solidFill>
                  <a:srgbClr val="0070C0"/>
                </a:solidFill>
              </a:rPr>
              <a:t>str</a:t>
            </a:r>
            <a:r>
              <a:rPr lang="en-US" altLang="en-US" b="0" dirty="0">
                <a:solidFill>
                  <a:srgbClr val="0070C0"/>
                </a:solidFill>
              </a:rPr>
              <a:t> = "This Information is being written to the File";</a:t>
            </a:r>
          </a:p>
          <a:p>
            <a:pPr>
              <a:spcBef>
                <a:spcPts val="9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4: </a:t>
            </a:r>
            <a:r>
              <a:rPr lang="en-US" altLang="en-US" b="0" dirty="0">
                <a:solidFill>
                  <a:srgbClr val="000000"/>
                </a:solidFill>
              </a:rPr>
              <a:t>Create output file into which the data is to be written</a:t>
            </a:r>
          </a:p>
          <a:p>
            <a:pPr lvl="1"/>
            <a:r>
              <a:rPr lang="en-US" altLang="en-US" b="0" dirty="0" err="1">
                <a:solidFill>
                  <a:srgbClr val="0070C0"/>
                </a:solidFill>
              </a:rPr>
              <a:t>outStream</a:t>
            </a:r>
            <a:r>
              <a:rPr lang="en-US" altLang="en-US" b="0" dirty="0">
                <a:solidFill>
                  <a:srgbClr val="0070C0"/>
                </a:solidFill>
              </a:rPr>
              <a:t> = new </a:t>
            </a:r>
            <a:r>
              <a:rPr lang="en-US" altLang="en-US" b="0" dirty="0" err="1">
                <a:solidFill>
                  <a:srgbClr val="0070C0"/>
                </a:solidFill>
              </a:rPr>
              <a:t>FileOutputStream</a:t>
            </a:r>
            <a:r>
              <a:rPr lang="en-US" altLang="en-US" b="0" dirty="0">
                <a:solidFill>
                  <a:srgbClr val="0070C0"/>
                </a:solidFill>
              </a:rPr>
              <a:t>("c:/file.txt");</a:t>
            </a:r>
          </a:p>
          <a:p>
            <a:pPr>
              <a:spcBef>
                <a:spcPts val="9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5: </a:t>
            </a:r>
            <a:r>
              <a:rPr lang="en-US" altLang="en-US" b="0" dirty="0">
                <a:solidFill>
                  <a:srgbClr val="000000"/>
                </a:solidFill>
              </a:rPr>
              <a:t>Convert String into byte Array</a:t>
            </a:r>
          </a:p>
          <a:p>
            <a:pPr lvl="1"/>
            <a:r>
              <a:rPr lang="en-US" altLang="en-US" b="0" dirty="0">
                <a:solidFill>
                  <a:srgbClr val="0070C0"/>
                </a:solidFill>
              </a:rPr>
              <a:t>data = </a:t>
            </a:r>
            <a:r>
              <a:rPr lang="en-US" altLang="en-US" b="0" dirty="0" err="1">
                <a:solidFill>
                  <a:srgbClr val="0070C0"/>
                </a:solidFill>
              </a:rPr>
              <a:t>str.getBytes</a:t>
            </a:r>
            <a:r>
              <a:rPr lang="en-US" altLang="en-US" b="0" dirty="0">
                <a:solidFill>
                  <a:srgbClr val="0070C0"/>
                </a:solidFill>
              </a:rPr>
              <a:t>()</a:t>
            </a:r>
            <a:r>
              <a:rPr lang="en-US" altLang="en-US" b="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9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6: </a:t>
            </a:r>
            <a:r>
              <a:rPr lang="en-US" altLang="en-US" b="0" dirty="0">
                <a:solidFill>
                  <a:srgbClr val="000000"/>
                </a:solidFill>
              </a:rPr>
              <a:t>Write the byte array into the file</a:t>
            </a:r>
          </a:p>
          <a:p>
            <a:pPr lvl="1"/>
            <a:r>
              <a:rPr lang="en-US" altLang="en-US" b="0" dirty="0" err="1">
                <a:solidFill>
                  <a:srgbClr val="0070C0"/>
                </a:solidFill>
              </a:rPr>
              <a:t>outStream.write</a:t>
            </a:r>
            <a:r>
              <a:rPr lang="en-US" altLang="en-US" b="0" dirty="0">
                <a:solidFill>
                  <a:srgbClr val="0070C0"/>
                </a:solidFill>
              </a:rPr>
              <a:t>(data);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3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C9BA-4AFD-41C3-865A-BE08C72B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</a:t>
            </a:r>
            <a:r>
              <a:rPr lang="en-US" dirty="0" err="1"/>
              <a:t>FileOutputStream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34715B9-8BEC-4580-8AEB-115697E5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3375"/>
            <a:ext cx="845819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914400" indent="-4572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1">
              <a:spcBef>
                <a:spcPts val="1200"/>
              </a:spcBef>
            </a:pPr>
            <a:endParaRPr lang="en-US" altLang="zh-CN" sz="1900" b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endParaRPr lang="en-US" altLang="zh-CN" sz="190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26B2FF-400C-41BB-ADE2-88F6794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6" y="1600200"/>
            <a:ext cx="59435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BD8C820C-AC83-463F-993D-90B718A7BB70}"/>
              </a:ext>
            </a:extLst>
          </p:cNvPr>
          <p:cNvSpPr>
            <a:spLocks/>
          </p:cNvSpPr>
          <p:nvPr/>
        </p:nvSpPr>
        <p:spPr bwMode="auto">
          <a:xfrm>
            <a:off x="6324600" y="2667000"/>
            <a:ext cx="2514600" cy="584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0"/>
              <a:t>Creating a new file and opening the file for writing</a:t>
            </a:r>
          </a:p>
        </p:txBody>
      </p:sp>
      <p:sp>
        <p:nvSpPr>
          <p:cNvPr id="7" name="Straight Arrow Connector 10">
            <a:extLst>
              <a:ext uri="{FF2B5EF4-FFF2-40B4-BE49-F238E27FC236}">
                <a16:creationId xmlns:a16="http://schemas.microsoft.com/office/drawing/2014/main" id="{1CDBAC7A-66C7-460E-BE77-349B7A3A2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959100"/>
            <a:ext cx="457200" cy="1651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7048DF5-4A66-4FFE-8051-481D4F0E83DF}"/>
              </a:ext>
            </a:extLst>
          </p:cNvPr>
          <p:cNvSpPr>
            <a:spLocks/>
          </p:cNvSpPr>
          <p:nvPr/>
        </p:nvSpPr>
        <p:spPr bwMode="auto">
          <a:xfrm>
            <a:off x="6324600" y="3502464"/>
            <a:ext cx="2514600" cy="830263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0"/>
              <a:t>Converting the String to byte array and writing the String into the file</a:t>
            </a:r>
          </a:p>
        </p:txBody>
      </p:sp>
      <p:sp>
        <p:nvSpPr>
          <p:cNvPr id="9" name="Straight Arrow Connector 13">
            <a:extLst>
              <a:ext uri="{FF2B5EF4-FFF2-40B4-BE49-F238E27FC236}">
                <a16:creationId xmlns:a16="http://schemas.microsoft.com/office/drawing/2014/main" id="{405344AE-2080-44E4-BEAB-DCB903D288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3429000"/>
            <a:ext cx="2057400" cy="515938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D1131-3AFC-4BBD-90CC-0B37A90C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15" y="4800600"/>
            <a:ext cx="4970584" cy="1169988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Note:</a:t>
            </a:r>
            <a:r>
              <a:rPr lang="en-US" altLang="en-US" sz="1400" b="0">
                <a:solidFill>
                  <a:srgbClr val="000000"/>
                </a:solidFill>
              </a:rPr>
              <a:t> </a:t>
            </a:r>
          </a:p>
          <a:p>
            <a:r>
              <a:rPr lang="en-US" altLang="en-US" sz="1400" b="0">
                <a:solidFill>
                  <a:srgbClr val="000000"/>
                </a:solidFill>
              </a:rPr>
              <a:t>Here the File gets overwritten every time. To avoid this we can use the following constructor to append the files.</a:t>
            </a:r>
          </a:p>
          <a:p>
            <a:r>
              <a:rPr lang="en-US" altLang="en-US" sz="1400">
                <a:solidFill>
                  <a:srgbClr val="002060"/>
                </a:solidFill>
              </a:rPr>
              <a:t>FileOutputStream</a:t>
            </a:r>
            <a:r>
              <a:rPr lang="en-US" altLang="en-US" sz="1400" b="0">
                <a:solidFill>
                  <a:srgbClr val="002060"/>
                </a:solidFill>
              </a:rPr>
              <a:t> outputStream=new </a:t>
            </a:r>
            <a:r>
              <a:rPr lang="en-US" altLang="en-US" sz="1400">
                <a:solidFill>
                  <a:srgbClr val="002060"/>
                </a:solidFill>
              </a:rPr>
              <a:t>FileOutputStream</a:t>
            </a:r>
            <a:r>
              <a:rPr lang="en-US" altLang="en-US" sz="1400" b="0">
                <a:solidFill>
                  <a:srgbClr val="002060"/>
                </a:solidFill>
              </a:rPr>
              <a:t>("D:\data.txt",true);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2ACD-A39C-41E5-90D4-75BE2F6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BufferedOutputStream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CAD-05AB-49B4-8B35-1C138D3B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BufferedOutputStream</a:t>
            </a:r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class uses a buffer to old the data to be written into a external location.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en-US" b="1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BufferedOutputStream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 stores the data in a buffer and data is actually written into the destination location only when the buffer is fully utilized.</a:t>
            </a:r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BufferedOutputStream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  improves  the performance by reducing the number of times the system actually writes data in the actual location.</a:t>
            </a:r>
            <a:endParaRPr lang="en-US" alt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3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BufferedOutputStream</a:t>
            </a:r>
            <a:r>
              <a:rPr lang="en-US" alt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buffer=new </a:t>
            </a:r>
            <a:r>
              <a:rPr lang="en-US" altLang="en-US" sz="2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BufferedOutputStream</a:t>
            </a:r>
            <a:r>
              <a:rPr lang="en-US" alt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(new 				                                  </a:t>
            </a:r>
            <a:r>
              <a:rPr lang="en-US" altLang="en-US" sz="2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(“</a:t>
            </a:r>
            <a:r>
              <a:rPr lang="en-US" altLang="en-US" sz="26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c:\data.txt</a:t>
            </a:r>
            <a:r>
              <a:rPr lang="en-US" altLang="en-US" sz="2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”),1024);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AD29C5D-11B6-471A-8B0B-B1E83DAB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80" y="5373688"/>
            <a:ext cx="8090306" cy="646112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The above  example creates a buffered output stream with a buffer size of 1Kb to write data to the specified file.</a:t>
            </a:r>
          </a:p>
        </p:txBody>
      </p:sp>
    </p:spTree>
    <p:extLst>
      <p:ext uri="{BB962C8B-B14F-4D97-AF65-F5344CB8AC3E}">
        <p14:creationId xmlns:p14="http://schemas.microsoft.com/office/powerpoint/2010/main" val="187367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4B88-9886-4352-94D8-66620037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- </a:t>
            </a:r>
            <a:r>
              <a:rPr lang="en-US" sz="3200" dirty="0" err="1"/>
              <a:t>BufferedOuputStream</a:t>
            </a:r>
            <a:endParaRPr lang="en-US" sz="3200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C64939D6-A54D-494B-B867-18E4122E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88471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9BBB5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Steps to write data into a file using </a:t>
            </a:r>
            <a:r>
              <a:rPr lang="en-US" altLang="en-US" dirty="0" err="1">
                <a:solidFill>
                  <a:srgbClr val="000000"/>
                </a:solidFill>
              </a:rPr>
              <a:t>BufferedOutputStream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1: </a:t>
            </a:r>
            <a:r>
              <a:rPr lang="en-US" altLang="en-US" b="0" dirty="0">
                <a:solidFill>
                  <a:srgbClr val="000000"/>
                </a:solidFill>
              </a:rPr>
              <a:t>Create </a:t>
            </a:r>
            <a:r>
              <a:rPr lang="en-US" altLang="en-US" b="0" dirty="0" err="1">
                <a:solidFill>
                  <a:srgbClr val="000000"/>
                </a:solidFill>
              </a:rPr>
              <a:t>FileOutputSteam</a:t>
            </a:r>
            <a:r>
              <a:rPr lang="en-US" altLang="en-US" b="0" dirty="0">
                <a:solidFill>
                  <a:srgbClr val="000000"/>
                </a:solidFill>
              </a:rPr>
              <a:t> object</a:t>
            </a:r>
          </a:p>
          <a:p>
            <a:pPr lvl="1">
              <a:spcBef>
                <a:spcPts val="1200"/>
              </a:spcBef>
            </a:pPr>
            <a:r>
              <a:rPr lang="en-US" altLang="en-US" b="0" dirty="0" err="1">
                <a:solidFill>
                  <a:srgbClr val="0070C0"/>
                </a:solidFill>
              </a:rPr>
              <a:t>FileOutputStream</a:t>
            </a:r>
            <a:r>
              <a:rPr lang="en-US" altLang="en-US" b="0" dirty="0">
                <a:solidFill>
                  <a:srgbClr val="0070C0"/>
                </a:solidFill>
              </a:rPr>
              <a:t> </a:t>
            </a:r>
            <a:r>
              <a:rPr lang="en-US" altLang="en-US" b="0" dirty="0" err="1">
                <a:solidFill>
                  <a:srgbClr val="0070C0"/>
                </a:solidFill>
              </a:rPr>
              <a:t>outStream</a:t>
            </a:r>
            <a:r>
              <a:rPr lang="en-US" altLang="en-US" b="0" dirty="0">
                <a:solidFill>
                  <a:srgbClr val="0070C0"/>
                </a:solidFill>
              </a:rPr>
              <a:t> = new </a:t>
            </a:r>
            <a:r>
              <a:rPr lang="en-US" altLang="en-US" b="0" dirty="0" err="1">
                <a:solidFill>
                  <a:srgbClr val="0070C0"/>
                </a:solidFill>
              </a:rPr>
              <a:t>FileOutputStream</a:t>
            </a:r>
            <a:r>
              <a:rPr lang="en-US" altLang="en-US" b="0" dirty="0">
                <a:solidFill>
                  <a:srgbClr val="0070C0"/>
                </a:solidFill>
              </a:rPr>
              <a:t>("C:/newFile.txt");</a:t>
            </a:r>
          </a:p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2: </a:t>
            </a:r>
            <a:r>
              <a:rPr lang="en-US" altLang="en-US" b="0" dirty="0">
                <a:solidFill>
                  <a:srgbClr val="000000"/>
                </a:solidFill>
              </a:rPr>
              <a:t>Create </a:t>
            </a:r>
            <a:r>
              <a:rPr lang="en-US" altLang="en-US" b="0" dirty="0" err="1">
                <a:solidFill>
                  <a:srgbClr val="000000"/>
                </a:solidFill>
              </a:rPr>
              <a:t>BufferedOutputStream</a:t>
            </a:r>
            <a:r>
              <a:rPr lang="en-US" altLang="en-US" b="0" dirty="0">
                <a:solidFill>
                  <a:srgbClr val="000000"/>
                </a:solidFill>
              </a:rPr>
              <a:t> object from the </a:t>
            </a:r>
            <a:r>
              <a:rPr lang="en-US" altLang="en-US" b="0" dirty="0" err="1">
                <a:solidFill>
                  <a:srgbClr val="000000"/>
                </a:solidFill>
              </a:rPr>
              <a:t>FileOutputStream</a:t>
            </a:r>
            <a:r>
              <a:rPr lang="en-US" altLang="en-US" b="0" dirty="0">
                <a:solidFill>
                  <a:srgbClr val="000000"/>
                </a:solidFill>
              </a:rPr>
              <a:t> object</a:t>
            </a:r>
          </a:p>
          <a:p>
            <a:pPr lvl="1">
              <a:spcBef>
                <a:spcPts val="1200"/>
              </a:spcBef>
            </a:pPr>
            <a:r>
              <a:rPr lang="en-US" altLang="en-US" b="0" dirty="0" err="1">
                <a:solidFill>
                  <a:srgbClr val="0070C0"/>
                </a:solidFill>
              </a:rPr>
              <a:t>BufferedOutputStream</a:t>
            </a:r>
            <a:r>
              <a:rPr lang="en-US" altLang="en-US" b="0" dirty="0">
                <a:solidFill>
                  <a:srgbClr val="0070C0"/>
                </a:solidFill>
              </a:rPr>
              <a:t> </a:t>
            </a:r>
            <a:r>
              <a:rPr lang="en-US" altLang="en-US" b="0" dirty="0" err="1">
                <a:solidFill>
                  <a:srgbClr val="0070C0"/>
                </a:solidFill>
              </a:rPr>
              <a:t>bufferedOutput</a:t>
            </a:r>
            <a:r>
              <a:rPr lang="en-US" altLang="en-US" b="0" dirty="0">
                <a:solidFill>
                  <a:srgbClr val="0070C0"/>
                </a:solidFill>
              </a:rPr>
              <a:t> = new </a:t>
            </a:r>
            <a:r>
              <a:rPr lang="en-US" altLang="en-US" b="0" dirty="0" err="1">
                <a:solidFill>
                  <a:srgbClr val="0070C0"/>
                </a:solidFill>
              </a:rPr>
              <a:t>BufferedOutputStream</a:t>
            </a:r>
            <a:r>
              <a:rPr lang="en-US" altLang="en-US" b="0" dirty="0">
                <a:solidFill>
                  <a:srgbClr val="0070C0"/>
                </a:solidFill>
              </a:rPr>
              <a:t>(</a:t>
            </a:r>
            <a:r>
              <a:rPr lang="en-US" altLang="en-US" b="0" dirty="0" err="1">
                <a:solidFill>
                  <a:srgbClr val="0070C0"/>
                </a:solidFill>
              </a:rPr>
              <a:t>outstream</a:t>
            </a:r>
            <a:r>
              <a:rPr lang="en-US" altLang="en-US" b="0" dirty="0">
                <a:solidFill>
                  <a:srgbClr val="0070C0"/>
                </a:solidFill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Step 3: </a:t>
            </a:r>
            <a:r>
              <a:rPr lang="en-US" altLang="en-US" b="0" dirty="0">
                <a:solidFill>
                  <a:srgbClr val="000000"/>
                </a:solidFill>
              </a:rPr>
              <a:t>Write into the file using .write method</a:t>
            </a:r>
          </a:p>
          <a:p>
            <a:pPr lvl="1">
              <a:spcBef>
                <a:spcPts val="1200"/>
              </a:spcBef>
            </a:pPr>
            <a:r>
              <a:rPr lang="en-US" altLang="en-US" b="0" dirty="0" err="1">
                <a:solidFill>
                  <a:srgbClr val="0070C0"/>
                </a:solidFill>
              </a:rPr>
              <a:t>bufferedOutput.write</a:t>
            </a:r>
            <a:r>
              <a:rPr lang="en-US" altLang="en-US" b="0" dirty="0">
                <a:solidFill>
                  <a:srgbClr val="0070C0"/>
                </a:solidFill>
              </a:rPr>
              <a:t>("Line one".</a:t>
            </a:r>
            <a:r>
              <a:rPr lang="en-US" altLang="en-US" b="0" dirty="0" err="1">
                <a:solidFill>
                  <a:srgbClr val="0070C0"/>
                </a:solidFill>
              </a:rPr>
              <a:t>getBytes</a:t>
            </a:r>
            <a:r>
              <a:rPr lang="en-US" altLang="en-US" b="0" dirty="0">
                <a:solidFill>
                  <a:srgbClr val="0070C0"/>
                </a:solidFill>
              </a:rPr>
              <a:t>());</a:t>
            </a:r>
          </a:p>
          <a:p>
            <a:pPr lvl="1">
              <a:spcBef>
                <a:spcPts val="1200"/>
              </a:spcBef>
            </a:pPr>
            <a:r>
              <a:rPr lang="en-US" altLang="en-US" b="0" dirty="0" err="1">
                <a:solidFill>
                  <a:srgbClr val="0070C0"/>
                </a:solidFill>
              </a:rPr>
              <a:t>bufferedOutput.write</a:t>
            </a:r>
            <a:r>
              <a:rPr lang="en-US" altLang="en-US" b="0" dirty="0">
                <a:solidFill>
                  <a:srgbClr val="0070C0"/>
                </a:solidFill>
              </a:rPr>
              <a:t>("\r\n".</a:t>
            </a:r>
            <a:r>
              <a:rPr lang="en-US" altLang="en-US" b="0" dirty="0" err="1">
                <a:solidFill>
                  <a:srgbClr val="0070C0"/>
                </a:solidFill>
              </a:rPr>
              <a:t>getBytes</a:t>
            </a:r>
            <a:r>
              <a:rPr lang="en-US" altLang="en-US" b="0" dirty="0">
                <a:solidFill>
                  <a:srgbClr val="0070C0"/>
                </a:solidFill>
              </a:rPr>
              <a:t>()); </a:t>
            </a:r>
          </a:p>
          <a:p>
            <a:pPr lvl="1">
              <a:spcBef>
                <a:spcPts val="1200"/>
              </a:spcBef>
            </a:pPr>
            <a:r>
              <a:rPr lang="en-US" altLang="en-US" b="0" dirty="0" err="1">
                <a:solidFill>
                  <a:srgbClr val="0070C0"/>
                </a:solidFill>
              </a:rPr>
              <a:t>bufferedOutput.write</a:t>
            </a:r>
            <a:r>
              <a:rPr lang="en-US" altLang="en-US" b="0" dirty="0">
                <a:solidFill>
                  <a:srgbClr val="0070C0"/>
                </a:solidFill>
              </a:rPr>
              <a:t>(65);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98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D02-AAC5-4048-A1EE-BE864547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- </a:t>
            </a:r>
            <a:r>
              <a:rPr lang="en-US" sz="3200" dirty="0" err="1"/>
              <a:t>BufferedOuputStream</a:t>
            </a:r>
            <a:endParaRPr lang="en-US" sz="3200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9093453-1A5A-4CCF-9869-0329EA0B2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2" y="1614488"/>
            <a:ext cx="8623495" cy="488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404813" indent="-3444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altLang="en-US" sz="16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Let us use buffered stream and write a file.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 a class named  </a:t>
            </a:r>
            <a:r>
              <a:rPr lang="en-US" altLang="en-US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FileBufferOutputTest</a:t>
            </a: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with a main method which will take the  data from console and write to a file using buffered stream. The name of the file should be </a:t>
            </a:r>
            <a:r>
              <a:rPr lang="en-US" altLang="en-US" sz="16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newFile.txt.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altLang="en-US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Main method logic: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the object of </a:t>
            </a:r>
            <a:r>
              <a:rPr lang="en-US" altLang="en-US" sz="1600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class and pass  the path of the file as argument.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 the object of </a:t>
            </a:r>
            <a:r>
              <a:rPr lang="en-US" altLang="en-US" sz="1600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BufferedOutputStream</a:t>
            </a: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and pass  the reference of </a:t>
            </a:r>
            <a:r>
              <a:rPr lang="en-US" altLang="en-US" sz="1600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FileOutputStream</a:t>
            </a: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to it.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an object of scanner class and get the employee id and name from the console. Append the inputs in the below format</a:t>
            </a:r>
          </a:p>
          <a:p>
            <a:pPr lvl="1">
              <a:lnSpc>
                <a:spcPct val="150000"/>
              </a:lnSpc>
              <a:spcBef>
                <a:spcPts val="400"/>
              </a:spcBef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16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“Welcome &lt;name&gt;, your Employee Id is &lt;</a:t>
            </a:r>
            <a:r>
              <a:rPr lang="en-US" altLang="en-US" sz="1600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empId</a:t>
            </a:r>
            <a:r>
              <a:rPr lang="en-US" altLang="en-US" sz="1600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  <a:spcBef>
                <a:spcPts val="400"/>
              </a:spcBef>
            </a:pPr>
            <a:r>
              <a:rPr lang="en-US" altLang="en-US" sz="1600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4.    Write the message to a file.</a:t>
            </a:r>
            <a:endParaRPr lang="en-US" altLang="en-US" sz="1600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4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ABC7-D2DE-4656-B16A-0CC49CAB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D2A655-9317-448D-920A-A31BF683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7" y="1620128"/>
            <a:ext cx="666808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951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Java IO part - 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an IO Stream?</a:t>
            </a:r>
          </a:p>
          <a:p>
            <a:r>
              <a:rPr lang="en-US" sz="2400" dirty="0"/>
              <a:t>Types of IO Stream</a:t>
            </a:r>
          </a:p>
          <a:p>
            <a:r>
              <a:rPr lang="en-US" sz="2400" dirty="0"/>
              <a:t>Byte Stream vs Character Stream</a:t>
            </a:r>
          </a:p>
          <a:p>
            <a:r>
              <a:rPr lang="en-US" sz="2400" dirty="0"/>
              <a:t>Types of Byte streams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3"/>
            <a:ext cx="7694023" cy="1132163"/>
          </a:xfrm>
        </p:spPr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846618B4-F4D8-49A8-B5A0-E4AFB497C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82000" cy="21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8925" indent="-28892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 stream represents a sequence of data.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I/O stands for input and output streams.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Streams are used to read data from a source location (or) to write data into a destination location.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Here source can be a keyboard, a file, a disk and   Destination can be a file,  a disk , console.</a:t>
            </a:r>
            <a:endParaRPr lang="en-US" altLang="en-US" sz="16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123FB2A-A0F4-4545-8653-E0E514F1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60498"/>
            <a:ext cx="8382000" cy="64611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Streams support different kinds of data streams, simple byte stream, primitive data stream, localized character stream, and objects stream.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7968899A-4A53-49AD-AE07-8FC8D3E4A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22298"/>
            <a:ext cx="2057400" cy="461963"/>
          </a:xfrm>
          <a:prstGeom prst="flowChartMultidocument">
            <a:avLst/>
          </a:prstGeom>
          <a:noFill/>
          <a:ln w="9525" cap="flat" cmpd="sng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1FB9A28D-5375-4505-B6A3-64ED90AB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93736"/>
            <a:ext cx="1219200" cy="461962"/>
          </a:xfrm>
          <a:prstGeom prst="flowChartMultidocument">
            <a:avLst/>
          </a:prstGeom>
          <a:noFill/>
          <a:ln w="9525" cap="flat" cmpd="sng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412B3D6E-29B3-45D2-82FE-4DFC1491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795248"/>
            <a:ext cx="2514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0">
                <a:solidFill>
                  <a:srgbClr val="C00000"/>
                </a:solidFill>
              </a:rPr>
              <a:t>Reading </a:t>
            </a:r>
          </a:p>
          <a:p>
            <a:pPr algn="ctr"/>
            <a:r>
              <a:rPr lang="en-US" altLang="en-US" sz="1600" b="0">
                <a:solidFill>
                  <a:srgbClr val="C00000"/>
                </a:solidFill>
              </a:rPr>
              <a:t>From source </a:t>
            </a:r>
          </a:p>
          <a:p>
            <a:pPr algn="ctr"/>
            <a:r>
              <a:rPr lang="en-US" altLang="en-US" sz="1600" b="0">
                <a:solidFill>
                  <a:srgbClr val="C00000"/>
                </a:solidFill>
              </a:rPr>
              <a:t>into stream</a:t>
            </a:r>
          </a:p>
        </p:txBody>
      </p:sp>
      <p:sp>
        <p:nvSpPr>
          <p:cNvPr id="9" name="Can 11">
            <a:extLst>
              <a:ext uri="{FF2B5EF4-FFF2-40B4-BE49-F238E27FC236}">
                <a16:creationId xmlns:a16="http://schemas.microsoft.com/office/drawing/2014/main" id="{8D9B89A5-A5D0-41A1-8B0B-15C241E9AFA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95700" y="3750798"/>
            <a:ext cx="609600" cy="1600200"/>
          </a:xfrm>
          <a:prstGeom prst="can">
            <a:avLst>
              <a:gd name="adj" fmla="val 65625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F708E8-E4D9-4771-8F4A-E6DCB2AB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4813" y="4398498"/>
            <a:ext cx="167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1010101010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6BF16A20-F078-4FFE-9349-81C23785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98613" y="4790611"/>
            <a:ext cx="167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1010101010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ACC71CA8-557A-44EF-A899-04615231D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76211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</a:rPr>
              <a:t>Stream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13377D8-B091-499C-A6B1-E79C8508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88898"/>
            <a:ext cx="2514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0">
                <a:solidFill>
                  <a:srgbClr val="C00000"/>
                </a:solidFill>
              </a:rPr>
              <a:t>Writing into the destination from the </a:t>
            </a:r>
          </a:p>
          <a:p>
            <a:pPr algn="ctr"/>
            <a:r>
              <a:rPr lang="en-US" altLang="en-US" sz="1600" b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97A7B619-3524-4D9D-ACA9-E16EA1EE5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4028611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B245103B-1AC9-4D60-A89C-38EA5B76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3998448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animMotion origin="layout" path="M 0.2 0.00647 L 0.525 0.0064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2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animMotion origin="layout" path="M 0.51666 -0.05064 L 0.93333 -0.0617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800" y="-6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utoUpdateAnimBg="0"/>
      <p:bldP spid="9" grpId="0" bldLvl="0" animBg="1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8EA6-8122-4B67-B257-56E6C588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Streams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9D70F4C-08CE-4AF3-84A3-DC34485C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71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CDEC1C3-5FF0-4002-B233-ECF850BE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71" y="5347699"/>
            <a:ext cx="8077200" cy="369332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b="0" dirty="0">
                <a:solidFill>
                  <a:srgbClr val="000000"/>
                </a:solidFill>
              </a:rPr>
              <a:t>The </a:t>
            </a:r>
            <a:r>
              <a:rPr lang="en-US" altLang="en-US" i="1" dirty="0" err="1">
                <a:solidFill>
                  <a:srgbClr val="000000"/>
                </a:solidFill>
              </a:rPr>
              <a:t>Input/Output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b="0" dirty="0">
                <a:solidFill>
                  <a:srgbClr val="000000"/>
                </a:solidFill>
              </a:rPr>
              <a:t>Streams implementation are available in the </a:t>
            </a:r>
            <a:r>
              <a:rPr lang="en-US" altLang="en-US" i="1" dirty="0">
                <a:solidFill>
                  <a:srgbClr val="000000"/>
                </a:solidFill>
              </a:rPr>
              <a:t>java.io</a:t>
            </a:r>
            <a:r>
              <a:rPr lang="en-US" altLang="en-US" b="0" dirty="0">
                <a:solidFill>
                  <a:srgbClr val="000000"/>
                </a:solidFill>
              </a:rPr>
              <a:t> package.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E3BC24-57C0-43C3-B37C-B3816B21B7D1}"/>
              </a:ext>
            </a:extLst>
          </p:cNvPr>
          <p:cNvGrpSpPr>
            <a:grpSpLocks/>
          </p:cNvGrpSpPr>
          <p:nvPr/>
        </p:nvGrpSpPr>
        <p:grpSpPr bwMode="auto">
          <a:xfrm>
            <a:off x="-323142" y="1549400"/>
            <a:ext cx="8304213" cy="3327400"/>
            <a:chOff x="0" y="0"/>
            <a:chExt cx="8305800" cy="3327400"/>
          </a:xfrm>
        </p:grpSpPr>
        <p:sp>
          <p:nvSpPr>
            <p:cNvPr id="7" name="Unknown Shape">
              <a:extLst>
                <a:ext uri="{FF2B5EF4-FFF2-40B4-BE49-F238E27FC236}">
                  <a16:creationId xmlns:a16="http://schemas.microsoft.com/office/drawing/2014/main" id="{0FEABE60-10C5-41FA-857F-8DDFA7B61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6" y="1530892"/>
              <a:ext cx="1339087" cy="1479850"/>
            </a:xfrm>
            <a:custGeom>
              <a:avLst/>
              <a:gdLst>
                <a:gd name="T0" fmla="*/ 0 w 1339087"/>
                <a:gd name="T1" fmla="*/ 0 h 1479850"/>
                <a:gd name="T2" fmla="*/ 0 w 1339087"/>
                <a:gd name="T3" fmla="*/ 1479850 h 1479850"/>
                <a:gd name="T4" fmla="*/ 1339087 w 1339087"/>
                <a:gd name="T5" fmla="*/ 1479850 h 1479850"/>
                <a:gd name="T6" fmla="*/ 0 w 1339087"/>
                <a:gd name="T7" fmla="*/ 0 h 1479850"/>
                <a:gd name="T8" fmla="*/ 1339087 w 1339087"/>
                <a:gd name="T9" fmla="*/ 1479850 h 1479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339087" h="1479850">
                  <a:moveTo>
                    <a:pt x="0" y="0"/>
                  </a:moveTo>
                  <a:lnTo>
                    <a:pt x="0" y="1479850"/>
                  </a:lnTo>
                  <a:lnTo>
                    <a:pt x="1339087" y="1479850"/>
                  </a:lnTo>
                </a:path>
              </a:pathLst>
            </a:custGeom>
            <a:noFill/>
            <a:ln w="25400" cap="flat" cmpd="sng">
              <a:solidFill>
                <a:srgbClr val="4AAC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Unknown Shape">
              <a:extLst>
                <a:ext uri="{FF2B5EF4-FFF2-40B4-BE49-F238E27FC236}">
                  <a16:creationId xmlns:a16="http://schemas.microsoft.com/office/drawing/2014/main" id="{43FF4F94-D83D-4AD3-841B-A92462158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6" y="1530892"/>
              <a:ext cx="1339087" cy="581821"/>
            </a:xfrm>
            <a:custGeom>
              <a:avLst/>
              <a:gdLst>
                <a:gd name="T0" fmla="*/ 0 w 1339087"/>
                <a:gd name="T1" fmla="*/ 0 h 581821"/>
                <a:gd name="T2" fmla="*/ 0 w 1339087"/>
                <a:gd name="T3" fmla="*/ 581821 h 581821"/>
                <a:gd name="T4" fmla="*/ 1339087 w 1339087"/>
                <a:gd name="T5" fmla="*/ 581821 h 581821"/>
                <a:gd name="T6" fmla="*/ 0 w 1339087"/>
                <a:gd name="T7" fmla="*/ 0 h 581821"/>
                <a:gd name="T8" fmla="*/ 1339087 w 1339087"/>
                <a:gd name="T9" fmla="*/ 581821 h 58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339087" h="581821">
                  <a:moveTo>
                    <a:pt x="0" y="0"/>
                  </a:moveTo>
                  <a:lnTo>
                    <a:pt x="0" y="581821"/>
                  </a:lnTo>
                  <a:lnTo>
                    <a:pt x="1339087" y="581821"/>
                  </a:lnTo>
                </a:path>
              </a:pathLst>
            </a:custGeom>
            <a:noFill/>
            <a:ln w="25400" cap="flat" cmpd="sng">
              <a:solidFill>
                <a:srgbClr val="4AAC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Unknown Shape">
              <a:extLst>
                <a:ext uri="{FF2B5EF4-FFF2-40B4-BE49-F238E27FC236}">
                  <a16:creationId xmlns:a16="http://schemas.microsoft.com/office/drawing/2014/main" id="{22ADD357-BF78-45C5-A900-9D4017CFD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796" y="632863"/>
              <a:ext cx="765222" cy="265614"/>
            </a:xfrm>
            <a:custGeom>
              <a:avLst/>
              <a:gdLst>
                <a:gd name="T0" fmla="*/ 0 w 765222"/>
                <a:gd name="T1" fmla="*/ 0 h 265614"/>
                <a:gd name="T2" fmla="*/ 0 w 765222"/>
                <a:gd name="T3" fmla="*/ 132807 h 265614"/>
                <a:gd name="T4" fmla="*/ 765222 w 765222"/>
                <a:gd name="T5" fmla="*/ 132807 h 265614"/>
                <a:gd name="T6" fmla="*/ 765222 w 765222"/>
                <a:gd name="T7" fmla="*/ 265614 h 265614"/>
                <a:gd name="T8" fmla="*/ 0 w 765222"/>
                <a:gd name="T9" fmla="*/ 0 h 265614"/>
                <a:gd name="T10" fmla="*/ 765222 w 765222"/>
                <a:gd name="T11" fmla="*/ 265614 h 265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65222" h="265614">
                  <a:moveTo>
                    <a:pt x="0" y="0"/>
                  </a:moveTo>
                  <a:lnTo>
                    <a:pt x="0" y="132807"/>
                  </a:lnTo>
                  <a:lnTo>
                    <a:pt x="765222" y="132807"/>
                  </a:lnTo>
                  <a:lnTo>
                    <a:pt x="765222" y="265614"/>
                  </a:lnTo>
                </a:path>
              </a:pathLst>
            </a:custGeom>
            <a:noFill/>
            <a:ln w="25400" cap="flat" cmpd="sng">
              <a:solidFill>
                <a:srgbClr val="8064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Unknown Shape">
              <a:extLst>
                <a:ext uri="{FF2B5EF4-FFF2-40B4-BE49-F238E27FC236}">
                  <a16:creationId xmlns:a16="http://schemas.microsoft.com/office/drawing/2014/main" id="{57734BAA-F972-483F-8F28-AE04980D5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34" y="1530892"/>
              <a:ext cx="696807" cy="1479850"/>
            </a:xfrm>
            <a:custGeom>
              <a:avLst/>
              <a:gdLst>
                <a:gd name="T0" fmla="*/ 696807 w 696807"/>
                <a:gd name="T1" fmla="*/ 0 h 1479850"/>
                <a:gd name="T2" fmla="*/ 696807 w 696807"/>
                <a:gd name="T3" fmla="*/ 1479850 h 1479850"/>
                <a:gd name="T4" fmla="*/ 0 w 696807"/>
                <a:gd name="T5" fmla="*/ 1479850 h 1479850"/>
                <a:gd name="T6" fmla="*/ 0 w 696807"/>
                <a:gd name="T7" fmla="*/ 0 h 1479850"/>
                <a:gd name="T8" fmla="*/ 696807 w 696807"/>
                <a:gd name="T9" fmla="*/ 1479850 h 1479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696807" h="1479850">
                  <a:moveTo>
                    <a:pt x="696807" y="0"/>
                  </a:moveTo>
                  <a:lnTo>
                    <a:pt x="696807" y="1479850"/>
                  </a:lnTo>
                  <a:lnTo>
                    <a:pt x="0" y="1479850"/>
                  </a:lnTo>
                </a:path>
              </a:pathLst>
            </a:custGeom>
            <a:noFill/>
            <a:ln w="25400" cap="flat" cmpd="sng">
              <a:solidFill>
                <a:srgbClr val="4AAC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Unknown Shape">
              <a:extLst>
                <a:ext uri="{FF2B5EF4-FFF2-40B4-BE49-F238E27FC236}">
                  <a16:creationId xmlns:a16="http://schemas.microsoft.com/office/drawing/2014/main" id="{4CB45DD8-5633-4C41-A6E2-25CE13855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34" y="1530892"/>
              <a:ext cx="696807" cy="581821"/>
            </a:xfrm>
            <a:custGeom>
              <a:avLst/>
              <a:gdLst>
                <a:gd name="T0" fmla="*/ 696807 w 696807"/>
                <a:gd name="T1" fmla="*/ 0 h 581821"/>
                <a:gd name="T2" fmla="*/ 696807 w 696807"/>
                <a:gd name="T3" fmla="*/ 581821 h 581821"/>
                <a:gd name="T4" fmla="*/ 0 w 696807"/>
                <a:gd name="T5" fmla="*/ 581821 h 581821"/>
                <a:gd name="T6" fmla="*/ 0 w 696807"/>
                <a:gd name="T7" fmla="*/ 0 h 581821"/>
                <a:gd name="T8" fmla="*/ 696807 w 696807"/>
                <a:gd name="T9" fmla="*/ 581821 h 58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696807" h="581821">
                  <a:moveTo>
                    <a:pt x="696807" y="0"/>
                  </a:moveTo>
                  <a:lnTo>
                    <a:pt x="696807" y="581821"/>
                  </a:lnTo>
                  <a:lnTo>
                    <a:pt x="0" y="581821"/>
                  </a:lnTo>
                </a:path>
              </a:pathLst>
            </a:custGeom>
            <a:noFill/>
            <a:ln w="25400" cap="flat" cmpd="sng">
              <a:solidFill>
                <a:srgbClr val="4AACC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Unknown Shape">
              <a:extLst>
                <a:ext uri="{FF2B5EF4-FFF2-40B4-BE49-F238E27FC236}">
                  <a16:creationId xmlns:a16="http://schemas.microsoft.com/office/drawing/2014/main" id="{4026C4AC-7EEC-4B89-9765-9C4F1065C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574" y="632863"/>
              <a:ext cx="765222" cy="265614"/>
            </a:xfrm>
            <a:custGeom>
              <a:avLst/>
              <a:gdLst>
                <a:gd name="T0" fmla="*/ 765222 w 765222"/>
                <a:gd name="T1" fmla="*/ 0 h 265614"/>
                <a:gd name="T2" fmla="*/ 765222 w 765222"/>
                <a:gd name="T3" fmla="*/ 132807 h 265614"/>
                <a:gd name="T4" fmla="*/ 0 w 765222"/>
                <a:gd name="T5" fmla="*/ 132807 h 265614"/>
                <a:gd name="T6" fmla="*/ 0 w 765222"/>
                <a:gd name="T7" fmla="*/ 265614 h 265614"/>
                <a:gd name="T8" fmla="*/ 0 w 765222"/>
                <a:gd name="T9" fmla="*/ 0 h 265614"/>
                <a:gd name="T10" fmla="*/ 765222 w 765222"/>
                <a:gd name="T11" fmla="*/ 265614 h 265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765222" h="265614">
                  <a:moveTo>
                    <a:pt x="765222" y="0"/>
                  </a:moveTo>
                  <a:lnTo>
                    <a:pt x="765222" y="132807"/>
                  </a:lnTo>
                  <a:lnTo>
                    <a:pt x="0" y="132807"/>
                  </a:lnTo>
                  <a:lnTo>
                    <a:pt x="0" y="265614"/>
                  </a:lnTo>
                </a:path>
              </a:pathLst>
            </a:custGeom>
            <a:noFill/>
            <a:ln w="25400" cap="flat" cmpd="sng">
              <a:solidFill>
                <a:srgbClr val="8064A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D8B70-2FA6-416C-AEFE-9E2C56D63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81" y="448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1E430E-B01D-4CE3-B92F-7A31F9881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381" y="448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Stream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E7BB2-A69D-4321-A342-30280289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9" y="898477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F8533C-5986-4F8B-8805-328963BE7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9" y="898477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Input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C1ED50-6DF6-4763-A94E-B44E4245C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5" y="1796507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033871-CA3C-47C5-AD72-D4B39C0B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5" y="1796507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Byte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CBEC20-C357-425E-881C-2C99CBA0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5" y="2694536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EA80B-852B-49AC-93CC-C3CF391D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5" y="2694536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Character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0B604A-78F7-4EA9-8669-4F9D11A69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603" y="898477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DE2B24-EB72-4D79-978E-63D41A6E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603" y="898477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Output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5A60C6-09EA-4771-9FB3-D79B27EF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174" y="1796507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48EDAB-FCEB-4053-9A23-109D291E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174" y="1796507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Byte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CFE531-A3D4-4848-BDD9-BF999166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174" y="2694536"/>
              <a:ext cx="1264829" cy="632414"/>
            </a:xfrm>
            <a:prstGeom prst="rect">
              <a:avLst/>
            </a:prstGeom>
            <a:gradFill rotWithShape="0">
              <a:gsLst>
                <a:gs pos="0">
                  <a:srgbClr val="A6E4FF"/>
                </a:gs>
                <a:gs pos="34999">
                  <a:srgbClr val="BFEDFF"/>
                </a:gs>
                <a:gs pos="100000">
                  <a:srgbClr val="E6F9F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DB1D88-4C15-47C1-8525-9D408721E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174" y="2694536"/>
              <a:ext cx="1264829" cy="63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" tIns="15240" rIns="15240" bIns="1524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Character</a:t>
              </a:r>
            </a:p>
          </p:txBody>
        </p:sp>
      </p:grpSp>
      <p:sp>
        <p:nvSpPr>
          <p:cNvPr id="27" name="Line Callout 1 9">
            <a:extLst>
              <a:ext uri="{FF2B5EF4-FFF2-40B4-BE49-F238E27FC236}">
                <a16:creationId xmlns:a16="http://schemas.microsoft.com/office/drawing/2014/main" id="{736FAC4F-DE71-455A-8B61-331E9A3FE2A2}"/>
              </a:ext>
            </a:extLst>
          </p:cNvPr>
          <p:cNvSpPr>
            <a:spLocks/>
          </p:cNvSpPr>
          <p:nvPr/>
        </p:nvSpPr>
        <p:spPr bwMode="auto">
          <a:xfrm>
            <a:off x="132471" y="1676400"/>
            <a:ext cx="2438400" cy="685800"/>
          </a:xfrm>
          <a:prstGeom prst="borderCallout1">
            <a:avLst>
              <a:gd name="adj1" fmla="val 57347"/>
              <a:gd name="adj2" fmla="val 100556"/>
              <a:gd name="adj3" fmla="val 109514"/>
              <a:gd name="adj4" fmla="val 106704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500" b="0">
                <a:solidFill>
                  <a:srgbClr val="000000"/>
                </a:solidFill>
              </a:rPr>
              <a:t>Used for reading data from external data source into the java application</a:t>
            </a:r>
          </a:p>
        </p:txBody>
      </p:sp>
      <p:sp>
        <p:nvSpPr>
          <p:cNvPr id="28" name="Line Callout 1 10">
            <a:extLst>
              <a:ext uri="{FF2B5EF4-FFF2-40B4-BE49-F238E27FC236}">
                <a16:creationId xmlns:a16="http://schemas.microsoft.com/office/drawing/2014/main" id="{D1137751-4E51-45CA-9097-FF5DA4FD00A4}"/>
              </a:ext>
            </a:extLst>
          </p:cNvPr>
          <p:cNvSpPr>
            <a:spLocks/>
          </p:cNvSpPr>
          <p:nvPr/>
        </p:nvSpPr>
        <p:spPr bwMode="auto">
          <a:xfrm>
            <a:off x="5161671" y="1600200"/>
            <a:ext cx="2667000" cy="685800"/>
          </a:xfrm>
          <a:prstGeom prst="borderCallout1">
            <a:avLst>
              <a:gd name="adj1" fmla="val 96426"/>
              <a:gd name="adj2" fmla="val 38491"/>
              <a:gd name="adj3" fmla="val 147352"/>
              <a:gd name="adj4" fmla="val -2917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500" b="0">
                <a:solidFill>
                  <a:srgbClr val="000000"/>
                </a:solidFill>
              </a:rPr>
              <a:t>Used for writing data from the application program into a external destination.</a:t>
            </a:r>
          </a:p>
        </p:txBody>
      </p:sp>
      <p:sp>
        <p:nvSpPr>
          <p:cNvPr id="29" name="Line Callout 1 12">
            <a:extLst>
              <a:ext uri="{FF2B5EF4-FFF2-40B4-BE49-F238E27FC236}">
                <a16:creationId xmlns:a16="http://schemas.microsoft.com/office/drawing/2014/main" id="{63907B41-30E9-4E8C-8C5B-CFAA37669414}"/>
              </a:ext>
            </a:extLst>
          </p:cNvPr>
          <p:cNvSpPr>
            <a:spLocks/>
          </p:cNvSpPr>
          <p:nvPr/>
        </p:nvSpPr>
        <p:spPr bwMode="auto">
          <a:xfrm>
            <a:off x="7066671" y="3048000"/>
            <a:ext cx="1981200" cy="639763"/>
          </a:xfrm>
          <a:prstGeom prst="borderCallout1">
            <a:avLst>
              <a:gd name="adj1" fmla="val 70773"/>
              <a:gd name="adj2" fmla="val -27306"/>
              <a:gd name="adj3" fmla="val 52843"/>
              <a:gd name="adj4" fmla="val -3444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500" b="0">
                <a:solidFill>
                  <a:srgbClr val="000000"/>
                </a:solidFill>
              </a:rPr>
              <a:t>Used to read /write data in byte format</a:t>
            </a:r>
          </a:p>
        </p:txBody>
      </p:sp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738A1755-2192-4517-9B17-BC3E13071983}"/>
              </a:ext>
            </a:extLst>
          </p:cNvPr>
          <p:cNvSpPr>
            <a:spLocks/>
          </p:cNvSpPr>
          <p:nvPr/>
        </p:nvSpPr>
        <p:spPr bwMode="auto">
          <a:xfrm>
            <a:off x="7234946" y="4114800"/>
            <a:ext cx="1736725" cy="731838"/>
          </a:xfrm>
          <a:prstGeom prst="borderCallout1">
            <a:avLst>
              <a:gd name="adj1" fmla="val 58426"/>
              <a:gd name="adj2" fmla="val -39213"/>
              <a:gd name="adj3" fmla="val 45819"/>
              <a:gd name="adj4" fmla="val 2060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500" b="0">
                <a:solidFill>
                  <a:srgbClr val="000000"/>
                </a:solidFill>
              </a:rPr>
              <a:t>Used to read /write data in character format</a:t>
            </a:r>
          </a:p>
        </p:txBody>
      </p:sp>
    </p:spTree>
    <p:extLst>
      <p:ext uri="{BB962C8B-B14F-4D97-AF65-F5344CB8AC3E}">
        <p14:creationId xmlns:p14="http://schemas.microsoft.com/office/powerpoint/2010/main" val="36527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27" grpId="0" bldLvl="0" animBg="1" autoUpdateAnimBg="0"/>
      <p:bldP spid="28" grpId="0" bldLvl="0" animBg="1" autoUpdateAnimBg="0"/>
      <p:bldP spid="29" grpId="0" bldLvl="0" animBg="1" autoUpdateAnimBg="0"/>
      <p:bldP spid="3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9DCD-5C01-4144-9247-6790A18A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67F6-DC0A-46EC-9960-17DAF6B5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All byte stream classes are descended from two abstract classes</a:t>
            </a:r>
          </a:p>
          <a:p>
            <a:pPr>
              <a:lnSpc>
                <a:spcPct val="150000"/>
              </a:lnSpc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OutputStream</a:t>
            </a:r>
            <a:endParaRPr lang="en-US" altLang="en-US" sz="20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Both  of these abstract classes have several concrete implementations. For reading and writing data from various sources such as disk files, network connections and memory buffers.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classes are used for reading data in form of 8 bit bytes from a source ie.one byte at a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classes are used for writing data in form of  8 bit bytes to  a destination ie.one byte at a time.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90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3AF-79FE-4B8B-A38B-5395BB82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E5F9-7D6D-42A8-A46C-07C0B69E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An input stream is used by a Java Program to read byte(s) data from a source.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is an abstract class of </a:t>
            </a: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java.io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package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is the super class of all classes representing an input stream of bytes.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FileInputStream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b="1" i="1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Input stream will read bytes in a sequential order.</a:t>
            </a:r>
            <a:endParaRPr lang="en-US" alt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66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DF85-62B7-4D19-A073-6332A553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InputStream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EFA2A9A-3E70-45D0-8749-3DD331783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21592"/>
              </p:ext>
            </p:extLst>
          </p:nvPr>
        </p:nvGraphicFramePr>
        <p:xfrm>
          <a:off x="228600" y="1670050"/>
          <a:ext cx="8686800" cy="4285882"/>
        </p:xfrm>
        <a:graphic>
          <a:graphicData uri="http://schemas.openxmlformats.org/drawingml/2006/table">
            <a:tbl>
              <a:tblPr/>
              <a:tblGrid>
                <a:gridCol w="3133578">
                  <a:extLst>
                    <a:ext uri="{9D8B030D-6E8A-4147-A177-3AD203B41FA5}">
                      <a16:colId xmlns:a16="http://schemas.microsoft.com/office/drawing/2014/main" val="3632832948"/>
                    </a:ext>
                  </a:extLst>
                </a:gridCol>
                <a:gridCol w="5553222">
                  <a:extLst>
                    <a:ext uri="{9D8B030D-6E8A-4147-A177-3AD203B41FA5}">
                      <a16:colId xmlns:a16="http://schemas.microsoft.com/office/drawing/2014/main" val="3983232456"/>
                    </a:ext>
                  </a:extLst>
                </a:gridCol>
              </a:tblGrid>
              <a:tr h="39802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460"/>
                  </a:ext>
                </a:extLst>
              </a:tr>
              <a:tr h="132674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  read() </a:t>
                      </a:r>
                      <a:b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       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the next byte of data from the input stream. The value byte is returned as an int in the range 0 to 255. If no byte is available because the end of the stream has been reached, the value -1 is returned.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58173"/>
                  </a:ext>
                </a:extLst>
              </a:tr>
              <a:tr h="83074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  read(byte[] b) </a:t>
                      </a:r>
                      <a:b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       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“b.length” number of bytes from the input stream and stores them into the byte array b. Similar to read(b, 0, b.length)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5518"/>
                  </a:ext>
                </a:extLst>
              </a:tr>
              <a:tr h="101716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 read (byte[] b, int off, int len)      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up to </a:t>
                      </a: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‘n’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bytes of data from the input stream into the array of bytes ‘</a:t>
                      </a: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’. ‘off’ - the start offset in array b at which the data is written.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55665"/>
                  </a:ext>
                </a:extLst>
              </a:tr>
              <a:tr h="70790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 close()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Closes this input stream and releases any system resources associated with the stream.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0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1501-5863-4D0A-946D-9EDD0BA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InputStream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D56A1D5-F530-4DA0-947B-55940557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9425"/>
              </p:ext>
            </p:extLst>
          </p:nvPr>
        </p:nvGraphicFramePr>
        <p:xfrm>
          <a:off x="393894" y="1676400"/>
          <a:ext cx="8454683" cy="4246100"/>
        </p:xfrm>
        <a:graphic>
          <a:graphicData uri="http://schemas.openxmlformats.org/drawingml/2006/table">
            <a:tbl>
              <a:tblPr/>
              <a:tblGrid>
                <a:gridCol w="2119762">
                  <a:extLst>
                    <a:ext uri="{9D8B030D-6E8A-4147-A177-3AD203B41FA5}">
                      <a16:colId xmlns:a16="http://schemas.microsoft.com/office/drawing/2014/main" val="701190898"/>
                    </a:ext>
                  </a:extLst>
                </a:gridCol>
                <a:gridCol w="6334921">
                  <a:extLst>
                    <a:ext uri="{9D8B030D-6E8A-4147-A177-3AD203B41FA5}">
                      <a16:colId xmlns:a16="http://schemas.microsoft.com/office/drawing/2014/main" val="1589261189"/>
                    </a:ext>
                  </a:extLst>
                </a:gridCol>
              </a:tblGrid>
              <a:tr h="48175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65917"/>
                  </a:ext>
                </a:extLst>
              </a:tr>
              <a:tr h="87535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long skip(long 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Skips over and discards n bytes of data from this input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93213"/>
                  </a:ext>
                </a:extLst>
              </a:tr>
              <a:tr h="113827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mark (int readlimit)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Marks the current position in this input stream. The </a:t>
                      </a:r>
                      <a:r>
                        <a:rPr kumimoji="0" lang="en-US" altLang="zh-CN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readlimit</a:t>
                      </a: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arguments denotes the number of bytes to be read before the mark position gets invalidated(reset is called).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12363"/>
                  </a:ext>
                </a:extLst>
              </a:tr>
              <a:tr h="87535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 available()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available number of bytes that can be read (or skipped over) from this input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305771"/>
                  </a:ext>
                </a:extLst>
              </a:tr>
              <a:tr h="87535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reset()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Repositions this stream to the mark position (the position marked by the </a:t>
                      </a:r>
                      <a:r>
                        <a:rPr kumimoji="0" lang="en-US" altLang="zh-CN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mark()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method).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5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2158</Words>
  <Application>Microsoft Office PowerPoint</Application>
  <PresentationFormat>On-screen Show (4:3)</PresentationFormat>
  <Paragraphs>274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CORE JAVA 8</vt:lpstr>
      <vt:lpstr>About the Author</vt:lpstr>
      <vt:lpstr>Objective</vt:lpstr>
      <vt:lpstr>I/O Streams</vt:lpstr>
      <vt:lpstr>Types of Streams</vt:lpstr>
      <vt:lpstr>Byte Stream</vt:lpstr>
      <vt:lpstr>InputStream class</vt:lpstr>
      <vt:lpstr>Methods of InputStream</vt:lpstr>
      <vt:lpstr>Methods of InputStream</vt:lpstr>
      <vt:lpstr>InputStream - Hierarchy</vt:lpstr>
      <vt:lpstr>FileInputStream</vt:lpstr>
      <vt:lpstr>Read a file using FileInputStream</vt:lpstr>
      <vt:lpstr>Example - FileInputStream</vt:lpstr>
      <vt:lpstr>BufferedInputStream</vt:lpstr>
      <vt:lpstr>Example - BufferedInputStream</vt:lpstr>
      <vt:lpstr>Example - BufferedInputStream</vt:lpstr>
      <vt:lpstr>Solution - BufferedInputStream</vt:lpstr>
      <vt:lpstr>OutputStream</vt:lpstr>
      <vt:lpstr>OutputStream methods</vt:lpstr>
      <vt:lpstr>OutputStream Hierarchy</vt:lpstr>
      <vt:lpstr>FileOutputStream</vt:lpstr>
      <vt:lpstr>Example - FileOutputStream</vt:lpstr>
      <vt:lpstr>Code - FileOutputStream</vt:lpstr>
      <vt:lpstr>BufferedOutputStream</vt:lpstr>
      <vt:lpstr>Example - BufferedOuputStream</vt:lpstr>
      <vt:lpstr>Example - BufferedOuputStream</vt:lpstr>
      <vt:lpstr>Solution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29</cp:revision>
  <dcterms:created xsi:type="dcterms:W3CDTF">2017-10-28T05:09:06Z</dcterms:created>
  <dcterms:modified xsi:type="dcterms:W3CDTF">2021-09-30T04:40:39Z</dcterms:modified>
</cp:coreProperties>
</file>