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om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4" y="1867986"/>
            <a:ext cx="6381213" cy="1139818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" y="3007804"/>
            <a:ext cx="6381203" cy="1159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569EBE9-4EE9-47C4-B377-387B3F0B8C02}"/>
              </a:ext>
            </a:extLst>
          </p:cNvPr>
          <p:cNvSpPr txBox="1">
            <a:spLocks/>
          </p:cNvSpPr>
          <p:nvPr userDrawn="1"/>
        </p:nvSpPr>
        <p:spPr>
          <a:xfrm>
            <a:off x="6533" y="4362993"/>
            <a:ext cx="2854234" cy="431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- PRACTITIONER</a:t>
            </a:r>
          </a:p>
        </p:txBody>
      </p:sp>
    </p:spTree>
    <p:extLst>
      <p:ext uri="{BB962C8B-B14F-4D97-AF65-F5344CB8AC3E}">
        <p14:creationId xmlns:p14="http://schemas.microsoft.com/office/powerpoint/2010/main" val="397788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-13952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580" y="1642742"/>
            <a:ext cx="8280219" cy="439229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1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_the_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5173CAD-49F2-4AF0-8AD5-69B0F48A00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6130407"/>
              </p:ext>
            </p:extLst>
          </p:nvPr>
        </p:nvGraphicFramePr>
        <p:xfrm>
          <a:off x="339634" y="1980097"/>
          <a:ext cx="8486314" cy="19425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8523">
                  <a:extLst>
                    <a:ext uri="{9D8B030D-6E8A-4147-A177-3AD203B41FA5}">
                      <a16:colId xmlns:a16="http://schemas.microsoft.com/office/drawing/2014/main" val="1612905295"/>
                    </a:ext>
                  </a:extLst>
                </a:gridCol>
                <a:gridCol w="6347791">
                  <a:extLst>
                    <a:ext uri="{9D8B030D-6E8A-4147-A177-3AD203B41FA5}">
                      <a16:colId xmlns:a16="http://schemas.microsoft.com/office/drawing/2014/main" val="1374993971"/>
                    </a:ext>
                  </a:extLst>
                </a:gridCol>
              </a:tblGrid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Created By: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Kannan, Rajendran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2806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Credential Information: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40559"/>
                  </a:ext>
                </a:extLst>
              </a:tr>
              <a:tr h="6475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Version and 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1.0, 21-Nov-2020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7617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8CD5EADA-9502-4460-AA3D-6317BC7F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6" y="12425"/>
            <a:ext cx="7694023" cy="1132163"/>
          </a:xfrm>
        </p:spPr>
        <p:txBody>
          <a:bodyPr>
            <a:normAutofit/>
          </a:bodyPr>
          <a:lstStyle>
            <a:lvl1pPr>
              <a:defRPr sz="34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800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50DE3-42C3-4E0A-AB8D-F6BD2FF30E5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6386-E94F-42B4-8697-52DD0EF8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659-9FD0-4308-9779-24E83492E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729B-11CB-4807-BCB4-3E3B8E8A1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IO – Part II</a:t>
            </a:r>
          </a:p>
        </p:txBody>
      </p:sp>
    </p:spTree>
    <p:extLst>
      <p:ext uri="{BB962C8B-B14F-4D97-AF65-F5344CB8AC3E}">
        <p14:creationId xmlns:p14="http://schemas.microsoft.com/office/powerpoint/2010/main" val="76389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3F3F-AA7B-4360-8C36-0542E593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2CAB6CD-97B0-4B98-996D-A717479E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E97EE4E-F06E-4D59-8616-7869589DD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</a:endParaRP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F19F6F90-09AF-4937-8A93-DB301D4F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i="1" dirty="0" err="1">
                <a:solidFill>
                  <a:srgbClr val="000000"/>
                </a:solidFill>
              </a:rPr>
              <a:t>BufferedReader</a:t>
            </a:r>
            <a:r>
              <a:rPr lang="en-US" altLang="en-US" b="0" dirty="0">
                <a:solidFill>
                  <a:srgbClr val="000000"/>
                </a:solidFill>
              </a:rPr>
              <a:t>  reads the character from a character input stream.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b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0" dirty="0" err="1">
                <a:solidFill>
                  <a:srgbClr val="000000"/>
                </a:solidFill>
              </a:rPr>
              <a:t>BufferedReader</a:t>
            </a:r>
            <a:r>
              <a:rPr lang="en-US" altLang="en-US" b="0" dirty="0">
                <a:solidFill>
                  <a:srgbClr val="000000"/>
                </a:solidFill>
              </a:rPr>
              <a:t> is more efficient than the </a:t>
            </a:r>
            <a:r>
              <a:rPr lang="en-US" altLang="en-US" b="0" dirty="0" err="1">
                <a:solidFill>
                  <a:srgbClr val="000000"/>
                </a:solidFill>
              </a:rPr>
              <a:t>FileReader</a:t>
            </a:r>
            <a:r>
              <a:rPr lang="en-US" altLang="en-US" b="0" dirty="0">
                <a:solidFill>
                  <a:srgbClr val="000000"/>
                </a:solidFill>
              </a:rPr>
              <a:t> in reading data from file.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Example:</a:t>
            </a:r>
          </a:p>
          <a:p>
            <a:pPr lvl="1"/>
            <a:endParaRPr lang="en-US" altLang="en-US" b="0" dirty="0">
              <a:solidFill>
                <a:srgbClr val="000000"/>
              </a:solidFill>
            </a:endParaRPr>
          </a:p>
          <a:p>
            <a:pPr lvl="1"/>
            <a:r>
              <a:rPr lang="en-US" altLang="en-US" dirty="0" err="1">
                <a:solidFill>
                  <a:srgbClr val="00B0F0"/>
                </a:solidFill>
              </a:rPr>
              <a:t>BufferedReader</a:t>
            </a:r>
            <a:r>
              <a:rPr lang="en-US" altLang="en-US" dirty="0">
                <a:solidFill>
                  <a:srgbClr val="00B0F0"/>
                </a:solidFill>
              </a:rPr>
              <a:t> reader = new </a:t>
            </a:r>
            <a:r>
              <a:rPr lang="en-US" altLang="en-US" dirty="0" err="1">
                <a:solidFill>
                  <a:srgbClr val="00B0F0"/>
                </a:solidFill>
              </a:rPr>
              <a:t>BufferedReader</a:t>
            </a:r>
            <a:r>
              <a:rPr lang="en-US" altLang="en-US" dirty="0">
                <a:solidFill>
                  <a:srgbClr val="00B0F0"/>
                </a:solidFill>
              </a:rPr>
              <a:t>(new 						</a:t>
            </a:r>
            <a:r>
              <a:rPr lang="en-US" altLang="en-US" dirty="0" err="1">
                <a:solidFill>
                  <a:srgbClr val="00B0F0"/>
                </a:solidFill>
              </a:rPr>
              <a:t>FileReader</a:t>
            </a:r>
            <a:r>
              <a:rPr lang="en-US" altLang="en-US" dirty="0">
                <a:solidFill>
                  <a:srgbClr val="00B0F0"/>
                </a:solidFill>
              </a:rPr>
              <a:t>(“</a:t>
            </a:r>
            <a:r>
              <a:rPr lang="en-US" altLang="en-US" dirty="0">
                <a:solidFill>
                  <a:srgbClr val="7030A0"/>
                </a:solidFill>
              </a:rPr>
              <a:t>C:\Data.txt</a:t>
            </a:r>
            <a:r>
              <a:rPr lang="en-US" altLang="en-US" dirty="0">
                <a:solidFill>
                  <a:srgbClr val="00B0F0"/>
                </a:solidFill>
              </a:rPr>
              <a:t>"),100);</a:t>
            </a:r>
            <a:endParaRPr lang="en-US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ACFAE44-1614-4269-9BE4-0A5076E0F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0"/>
            <a:ext cx="8229600" cy="6461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</a:rPr>
              <a:t>The above example creates a buffering character-input stream that uses an input buffer of size 100 bytes.</a:t>
            </a:r>
          </a:p>
        </p:txBody>
      </p:sp>
    </p:spTree>
    <p:extLst>
      <p:ext uri="{BB962C8B-B14F-4D97-AF65-F5344CB8AC3E}">
        <p14:creationId xmlns:p14="http://schemas.microsoft.com/office/powerpoint/2010/main" val="31282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C9D0-CD33-4DED-B70F-5C37803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BufferedReader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3814150-CD45-4C1C-8813-287AE56F2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14406"/>
              </p:ext>
            </p:extLst>
          </p:nvPr>
        </p:nvGraphicFramePr>
        <p:xfrm>
          <a:off x="436098" y="1752600"/>
          <a:ext cx="8299940" cy="3886200"/>
        </p:xfrm>
        <a:graphic>
          <a:graphicData uri="http://schemas.openxmlformats.org/drawingml/2006/table">
            <a:tbl>
              <a:tblPr/>
              <a:tblGrid>
                <a:gridCol w="3082092">
                  <a:extLst>
                    <a:ext uri="{9D8B030D-6E8A-4147-A177-3AD203B41FA5}">
                      <a16:colId xmlns:a16="http://schemas.microsoft.com/office/drawing/2014/main" val="4152247677"/>
                    </a:ext>
                  </a:extLst>
                </a:gridCol>
                <a:gridCol w="5217848">
                  <a:extLst>
                    <a:ext uri="{9D8B030D-6E8A-4147-A177-3AD203B41FA5}">
                      <a16:colId xmlns:a16="http://schemas.microsoft.com/office/drawing/2014/main" val="4042386814"/>
                    </a:ext>
                  </a:extLst>
                </a:gridCol>
              </a:tblGrid>
              <a:tr h="7429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66909"/>
                  </a:ext>
                </a:extLst>
              </a:tr>
              <a:tr h="7429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read()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a byte of data from this input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210574"/>
                  </a:ext>
                </a:extLst>
              </a:tr>
              <a:tr h="7429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read(char[]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up to b.length bytes of data from this input stream into an array of bytes.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80035"/>
                  </a:ext>
                </a:extLst>
              </a:tr>
              <a:tr h="9144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 read(char[] 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off,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len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up to len bytes of data from this input stream into an array of bytes. ‘off’ - the start offset in array b at which the data is written.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440289"/>
                  </a:ext>
                </a:extLst>
              </a:tr>
              <a:tr h="74295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close()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Closes this file input stream and releases any system resources associated with the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33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49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FF76-71D5-49DE-B02C-BCEC7C7B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BufferedReader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68491E-52C6-491D-B608-B1675723F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52600"/>
            <a:ext cx="611505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8B029362-9342-4195-B7A9-73A3490DBF42}"/>
              </a:ext>
            </a:extLst>
          </p:cNvPr>
          <p:cNvSpPr>
            <a:spLocks/>
          </p:cNvSpPr>
          <p:nvPr/>
        </p:nvSpPr>
        <p:spPr bwMode="auto">
          <a:xfrm>
            <a:off x="6553200" y="1752600"/>
            <a:ext cx="2514600" cy="83185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Creating a buffered reader for the file reader object.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52938E2E-85CD-4393-9385-A85F1E41BE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72200" y="2168525"/>
            <a:ext cx="381000" cy="574675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11">
            <a:extLst>
              <a:ext uri="{FF2B5EF4-FFF2-40B4-BE49-F238E27FC236}">
                <a16:creationId xmlns:a16="http://schemas.microsoft.com/office/drawing/2014/main" id="{3B1D7319-2410-42CB-A22A-8237C762CC28}"/>
              </a:ext>
            </a:extLst>
          </p:cNvPr>
          <p:cNvSpPr>
            <a:spLocks/>
          </p:cNvSpPr>
          <p:nvPr/>
        </p:nvSpPr>
        <p:spPr bwMode="auto">
          <a:xfrm>
            <a:off x="76200" y="3352800"/>
            <a:ext cx="2133600" cy="584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Reads the file line by line</a:t>
            </a:r>
          </a:p>
        </p:txBody>
      </p:sp>
      <p:sp>
        <p:nvSpPr>
          <p:cNvPr id="8" name="Left Brace 12">
            <a:extLst>
              <a:ext uri="{FF2B5EF4-FFF2-40B4-BE49-F238E27FC236}">
                <a16:creationId xmlns:a16="http://schemas.microsoft.com/office/drawing/2014/main" id="{1EEF5774-A180-44D7-AE57-3C55A35F57F8}"/>
              </a:ext>
            </a:extLst>
          </p:cNvPr>
          <p:cNvSpPr>
            <a:spLocks/>
          </p:cNvSpPr>
          <p:nvPr/>
        </p:nvSpPr>
        <p:spPr bwMode="auto">
          <a:xfrm>
            <a:off x="2286000" y="3429000"/>
            <a:ext cx="152400" cy="533400"/>
          </a:xfrm>
          <a:prstGeom prst="leftBrace">
            <a:avLst>
              <a:gd name="adj1" fmla="val 7988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2B17-F9CE-4D9F-B8F8-5756727A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BufferedReader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875D-0341-4CC5-8963-DE7517A7F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</a:rPr>
              <a:t>Objective</a:t>
            </a:r>
            <a:r>
              <a:rPr lang="en-US" altLang="en-US" sz="1800" dirty="0">
                <a:solidFill>
                  <a:srgbClr val="000000"/>
                </a:solidFill>
              </a:rPr>
              <a:t>:  Learn how to use </a:t>
            </a:r>
            <a:r>
              <a:rPr lang="en-US" altLang="en-US" sz="1800" dirty="0" err="1">
                <a:solidFill>
                  <a:srgbClr val="000000"/>
                </a:solidFill>
              </a:rPr>
              <a:t>BufferedReader</a:t>
            </a:r>
            <a:r>
              <a:rPr lang="en-US" altLang="en-US" sz="1800" dirty="0">
                <a:solidFill>
                  <a:srgbClr val="000000"/>
                </a:solidFill>
              </a:rPr>
              <a:t> for reading files.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</a:rPr>
              <a:t>Prerequisite</a:t>
            </a:r>
            <a:r>
              <a:rPr lang="en-US" altLang="en-US" sz="1800" dirty="0">
                <a:solidFill>
                  <a:srgbClr val="000000"/>
                </a:solidFill>
              </a:rPr>
              <a:t>: Create a file named </a:t>
            </a:r>
            <a:r>
              <a:rPr lang="en-US" altLang="en-US" sz="1800" i="1" dirty="0">
                <a:solidFill>
                  <a:srgbClr val="000000"/>
                </a:solidFill>
              </a:rPr>
              <a:t>data.txt</a:t>
            </a:r>
            <a:r>
              <a:rPr lang="en-US" altLang="en-US" sz="1800" dirty="0">
                <a:solidFill>
                  <a:srgbClr val="000000"/>
                </a:solidFill>
              </a:rPr>
              <a:t> and type some data into it.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</a:rPr>
              <a:t>Exercise</a:t>
            </a:r>
            <a:r>
              <a:rPr lang="en-US" altLang="en-US" sz="1800" dirty="0">
                <a:solidFill>
                  <a:srgbClr val="000000"/>
                </a:solidFill>
              </a:rPr>
              <a:t>:  Print the file content in the reverse order.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Create  a class named </a:t>
            </a:r>
            <a:r>
              <a:rPr lang="en-US" altLang="en-US" sz="1800" b="1" i="1" dirty="0">
                <a:solidFill>
                  <a:srgbClr val="000000"/>
                </a:solidFill>
              </a:rPr>
              <a:t>FileReverseReading.java</a:t>
            </a:r>
            <a:r>
              <a:rPr lang="en-US" altLang="en-US" sz="1800" dirty="0">
                <a:solidFill>
                  <a:srgbClr val="000000"/>
                </a:solidFill>
              </a:rPr>
              <a:t> with a  main method. The main method should reverse the contents of a file and print the reversed String to the console. The file should be read using a </a:t>
            </a:r>
            <a:r>
              <a:rPr lang="en-US" altLang="en-US" sz="1800" dirty="0" err="1">
                <a:solidFill>
                  <a:srgbClr val="000000"/>
                </a:solidFill>
              </a:rPr>
              <a:t>BufferedReader</a:t>
            </a:r>
            <a:r>
              <a:rPr lang="en-US" altLang="en-US" sz="1800" dirty="0">
                <a:solidFill>
                  <a:srgbClr val="000000"/>
                </a:solidFill>
              </a:rPr>
              <a:t>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b="1" i="1" dirty="0">
                <a:solidFill>
                  <a:srgbClr val="000000"/>
                </a:solidFill>
              </a:rPr>
              <a:t>Expected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b="1" i="1" dirty="0">
                <a:solidFill>
                  <a:srgbClr val="000000"/>
                </a:solidFill>
              </a:rPr>
              <a:t>Output</a:t>
            </a:r>
            <a:r>
              <a:rPr lang="en-US" altLang="en-US" sz="18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 “The Reversed File Content is” &lt;reversed content&gt;.</a:t>
            </a:r>
            <a:endParaRPr lang="en-US" alt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880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535D-7F86-4B44-BC00-D24BC00D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BufferedReader</a:t>
            </a:r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37812DBC-1C7E-4049-A5AB-77A4FCE648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9317" y="1645920"/>
            <a:ext cx="7694023" cy="4907280"/>
            <a:chOff x="0" y="0"/>
            <a:chExt cx="5033962" cy="49530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A2F0EFD-46CE-4CDB-BA92-3FDFA3C12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33962" cy="4592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DEF3FD3F-B6B5-453E-A82B-1742B075C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6" y="4610100"/>
              <a:ext cx="3343275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7541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22D4-398E-4C1C-8589-959B98DF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527CDA3-93B4-49E7-A028-F92DF12EC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2" y="1704975"/>
            <a:ext cx="800451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8925" indent="-28892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</a:rPr>
              <a:t>An  </a:t>
            </a:r>
            <a:r>
              <a:rPr lang="en-US" altLang="en-US" sz="2000" i="1" dirty="0">
                <a:solidFill>
                  <a:srgbClr val="000000"/>
                </a:solidFill>
              </a:rPr>
              <a:t>Writer</a:t>
            </a:r>
            <a:r>
              <a:rPr lang="en-US" altLang="en-US" sz="2000" b="0" dirty="0">
                <a:solidFill>
                  <a:srgbClr val="000000"/>
                </a:solidFill>
              </a:rPr>
              <a:t> class is used by a Java Program to write character data to a destination.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Writer class  is an abstract class available in </a:t>
            </a:r>
            <a:r>
              <a:rPr lang="en-US" altLang="en-US" sz="2000" i="1" dirty="0">
                <a:solidFill>
                  <a:srgbClr val="000000"/>
                </a:solidFill>
              </a:rPr>
              <a:t>java.io </a:t>
            </a:r>
            <a:r>
              <a:rPr lang="en-US" altLang="en-US" sz="2000" b="0" dirty="0">
                <a:solidFill>
                  <a:srgbClr val="000000"/>
                </a:solidFill>
              </a:rPr>
              <a:t>package.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i="1" dirty="0">
                <a:solidFill>
                  <a:srgbClr val="000000"/>
                </a:solidFill>
              </a:rPr>
              <a:t>Java.io </a:t>
            </a:r>
            <a:r>
              <a:rPr lang="en-US" altLang="en-US" sz="2000" b="0" dirty="0">
                <a:solidFill>
                  <a:srgbClr val="000000"/>
                </a:solidFill>
              </a:rPr>
              <a:t>package holds the implementation classes of  Writer class.</a:t>
            </a:r>
            <a:endParaRPr lang="en-US" altLang="en-US" sz="2000" i="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Implementation of the writer class are used to write data to a </a:t>
            </a:r>
            <a:r>
              <a:rPr lang="en-US" altLang="en-US" sz="2000" b="0" dirty="0" err="1">
                <a:solidFill>
                  <a:srgbClr val="000000"/>
                </a:solidFill>
              </a:rPr>
              <a:t>file,a</a:t>
            </a:r>
            <a:r>
              <a:rPr lang="en-US" altLang="en-US" sz="2000" b="0" dirty="0">
                <a:solidFill>
                  <a:srgbClr val="000000"/>
                </a:solidFill>
              </a:rPr>
              <a:t> character array, a network socket ,etc.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084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4EE3-BB9A-4628-BF42-F3043128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 Writer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9925D78-8FF2-4893-BF9B-59795A519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34797"/>
              </p:ext>
            </p:extLst>
          </p:nvPr>
        </p:nvGraphicFramePr>
        <p:xfrm>
          <a:off x="281061" y="1772529"/>
          <a:ext cx="8581878" cy="4136790"/>
        </p:xfrm>
        <a:graphic>
          <a:graphicData uri="http://schemas.openxmlformats.org/drawingml/2006/table">
            <a:tbl>
              <a:tblPr/>
              <a:tblGrid>
                <a:gridCol w="3453783">
                  <a:extLst>
                    <a:ext uri="{9D8B030D-6E8A-4147-A177-3AD203B41FA5}">
                      <a16:colId xmlns:a16="http://schemas.microsoft.com/office/drawing/2014/main" val="984140460"/>
                    </a:ext>
                  </a:extLst>
                </a:gridCol>
                <a:gridCol w="5128095">
                  <a:extLst>
                    <a:ext uri="{9D8B030D-6E8A-4147-A177-3AD203B41FA5}">
                      <a16:colId xmlns:a16="http://schemas.microsoft.com/office/drawing/2014/main" val="1031898376"/>
                    </a:ext>
                  </a:extLst>
                </a:gridCol>
              </a:tblGrid>
              <a:tr h="7715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26613"/>
                  </a:ext>
                </a:extLst>
              </a:tr>
              <a:tr h="77010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write()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a byte of data from this input stream.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65326"/>
                  </a:ext>
                </a:extLst>
              </a:tr>
              <a:tr h="77153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write(char[]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up to b.length bytes of data from this input stream into an array of bytes.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8369"/>
                  </a:ext>
                </a:extLst>
              </a:tr>
              <a:tr h="899456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 write(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char[] 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off,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len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up to length bytes of data from this input stream into an array of bytes. ‘off’ - the start offset in array b at which the data is written.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76900"/>
                  </a:ext>
                </a:extLst>
              </a:tr>
              <a:tr h="90920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close()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Closes this file input stream and releases any system resources associated with the stream.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8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49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CD65-1135-422C-8A61-6EAE7BE0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class Illustration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38FA08-930C-4B06-8D16-6C5095E9DDBC}"/>
              </a:ext>
            </a:extLst>
          </p:cNvPr>
          <p:cNvGrpSpPr>
            <a:grpSpLocks/>
          </p:cNvGrpSpPr>
          <p:nvPr/>
        </p:nvGrpSpPr>
        <p:grpSpPr bwMode="auto">
          <a:xfrm>
            <a:off x="500984" y="2438400"/>
            <a:ext cx="8228013" cy="4191000"/>
            <a:chOff x="0" y="0"/>
            <a:chExt cx="8229600" cy="41910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896F2A15-EF6B-45B0-935C-AF86A527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16" y="1624831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4B3906-DD92-4C18-8F2C-B79A717F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16" y="1624831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Writer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F25B730-931C-4064-A736-0627CAC59C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07178">
              <a:off x="1901959" y="1263380"/>
              <a:ext cx="1789934" cy="40429"/>
            </a:xfrm>
            <a:custGeom>
              <a:avLst/>
              <a:gdLst>
                <a:gd name="T0" fmla="*/ 0 w 1789934"/>
                <a:gd name="T1" fmla="*/ 20214 h 40429"/>
                <a:gd name="T2" fmla="*/ 1789934 w 1789934"/>
                <a:gd name="T3" fmla="*/ 20214 h 40429"/>
                <a:gd name="T4" fmla="*/ 0 w 1789934"/>
                <a:gd name="T5" fmla="*/ 0 h 40429"/>
                <a:gd name="T6" fmla="*/ 1789934 w 1789934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89934" h="40429">
                  <a:moveTo>
                    <a:pt x="0" y="20214"/>
                  </a:moveTo>
                  <a:lnTo>
                    <a:pt x="1789934" y="2021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9B563D-583C-4A61-91CD-9600F1C47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60000">
              <a:off x="2752178" y="1238847"/>
              <a:ext cx="89496" cy="8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9C4EA0FE-B869-479C-A8BD-BCC3919B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1023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142583-4D85-4AFE-BA2F-0BEBEA383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1023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BufferedWriter</a:t>
              </a: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5FD40CC-6E4A-4F60-8DFC-EFF3DB734B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42402">
              <a:off x="2333222" y="1804650"/>
              <a:ext cx="927408" cy="40429"/>
            </a:xfrm>
            <a:custGeom>
              <a:avLst/>
              <a:gdLst>
                <a:gd name="T0" fmla="*/ 0 w 927408"/>
                <a:gd name="T1" fmla="*/ 20214 h 40429"/>
                <a:gd name="T2" fmla="*/ 927408 w 927408"/>
                <a:gd name="T3" fmla="*/ 20214 h 40429"/>
                <a:gd name="T4" fmla="*/ 0 w 927408"/>
                <a:gd name="T5" fmla="*/ 0 h 40429"/>
                <a:gd name="T6" fmla="*/ 927408 w 927408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27408" h="40429">
                  <a:moveTo>
                    <a:pt x="0" y="20214"/>
                  </a:moveTo>
                  <a:lnTo>
                    <a:pt x="927408" y="2021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3BDCA6-E0FF-4582-90AB-E552ADD2D3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000">
              <a:off x="2773741" y="1801680"/>
              <a:ext cx="46370" cy="4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AE48A44D-9D56-44E7-AEBB-B1CD7E79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1083561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75C10C-551E-4123-BAD5-AB3D06644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1083561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CharArrayWriter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94EFA175-3FDD-4B16-87EF-62CCD6CA1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2401">
              <a:off x="2333222" y="2345919"/>
              <a:ext cx="927408" cy="40429"/>
            </a:xfrm>
            <a:custGeom>
              <a:avLst/>
              <a:gdLst>
                <a:gd name="T0" fmla="*/ 0 w 927408"/>
                <a:gd name="T1" fmla="*/ 20214 h 40429"/>
                <a:gd name="T2" fmla="*/ 927408 w 927408"/>
                <a:gd name="T3" fmla="*/ 20214 h 40429"/>
                <a:gd name="T4" fmla="*/ 0 w 927408"/>
                <a:gd name="T5" fmla="*/ 0 h 40429"/>
                <a:gd name="T6" fmla="*/ 927408 w 927408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927408" h="40429">
                  <a:moveTo>
                    <a:pt x="0" y="20214"/>
                  </a:moveTo>
                  <a:lnTo>
                    <a:pt x="927408" y="2021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891D81-A85C-4945-88F7-BDB709AA9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">
              <a:off x="2773741" y="2342949"/>
              <a:ext cx="46370" cy="46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7D4B491B-9B89-4460-BC73-B615C4686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2166100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8E4058D-7D40-4757-A915-0FD7BFA25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2166100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OutStreamWriter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D70188A4-7CB7-4582-B892-D73DFD234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73083">
              <a:off x="4498938" y="1762105"/>
              <a:ext cx="1867468" cy="40429"/>
            </a:xfrm>
            <a:custGeom>
              <a:avLst/>
              <a:gdLst>
                <a:gd name="T0" fmla="*/ 0 w 1867468"/>
                <a:gd name="T1" fmla="*/ 20214 h 40429"/>
                <a:gd name="T2" fmla="*/ 1867468 w 1867468"/>
                <a:gd name="T3" fmla="*/ 20214 h 40429"/>
                <a:gd name="T4" fmla="*/ 0 w 1867468"/>
                <a:gd name="T5" fmla="*/ 0 h 40429"/>
                <a:gd name="T6" fmla="*/ 1867468 w 1867468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867468" h="40429">
                  <a:moveTo>
                    <a:pt x="0" y="20214"/>
                  </a:moveTo>
                  <a:lnTo>
                    <a:pt x="1867468" y="20214"/>
                  </a:lnTo>
                </a:path>
              </a:pathLst>
            </a:custGeom>
            <a:noFill/>
            <a:ln w="25400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66BBED-8DDF-4129-84F4-E99CD7AAD5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20000">
              <a:off x="5385985" y="1735633"/>
              <a:ext cx="93373" cy="93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BC1BF125-B158-4646-B96C-083012D0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208" y="457204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59436"/>
                </a:gs>
                <a:gs pos="79999">
                  <a:srgbClr val="9BC247"/>
                </a:gs>
                <a:gs pos="100000">
                  <a:srgbClr val="9BC54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78823-8425-4507-81B0-72F9C3E2A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208" y="457204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FileWriter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DE1DAFB0-0C1B-4941-897C-48CF99C61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7179">
              <a:off x="1901959" y="2887188"/>
              <a:ext cx="1789934" cy="40429"/>
            </a:xfrm>
            <a:custGeom>
              <a:avLst/>
              <a:gdLst>
                <a:gd name="T0" fmla="*/ 0 w 1789934"/>
                <a:gd name="T1" fmla="*/ 20214 h 40429"/>
                <a:gd name="T2" fmla="*/ 1789934 w 1789934"/>
                <a:gd name="T3" fmla="*/ 20214 h 40429"/>
                <a:gd name="T4" fmla="*/ 0 w 1789934"/>
                <a:gd name="T5" fmla="*/ 0 h 40429"/>
                <a:gd name="T6" fmla="*/ 1789934 w 1789934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89934" h="40429">
                  <a:moveTo>
                    <a:pt x="0" y="20214"/>
                  </a:moveTo>
                  <a:lnTo>
                    <a:pt x="1789934" y="20214"/>
                  </a:lnTo>
                </a:path>
              </a:pathLst>
            </a:custGeom>
            <a:noFill/>
            <a:ln w="25400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4167D9-C94E-4824-9EA8-704F3CA06B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0000">
              <a:off x="2752178" y="2862655"/>
              <a:ext cx="89496" cy="8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25" name="AutoShape 24">
              <a:extLst>
                <a:ext uri="{FF2B5EF4-FFF2-40B4-BE49-F238E27FC236}">
                  <a16:creationId xmlns:a16="http://schemas.microsoft.com/office/drawing/2014/main" id="{F265D1FA-ACD8-468E-8D1A-43D491958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3248638"/>
              <a:ext cx="1882675" cy="94133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3D08BF-2070-44A8-A3B5-594F12BF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62" y="3248638"/>
              <a:ext cx="1882675" cy="94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StringWriter</a:t>
              </a:r>
            </a:p>
          </p:txBody>
        </p:sp>
      </p:grpSp>
      <p:sp>
        <p:nvSpPr>
          <p:cNvPr id="27" name="TextBox 4">
            <a:extLst>
              <a:ext uri="{FF2B5EF4-FFF2-40B4-BE49-F238E27FC236}">
                <a16:creationId xmlns:a16="http://schemas.microsoft.com/office/drawing/2014/main" id="{9D81B19B-8667-4D4F-A952-84EFD9114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3" y="1646238"/>
            <a:ext cx="7891976" cy="639762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700" b="0">
                <a:solidFill>
                  <a:srgbClr val="000000"/>
                </a:solidFill>
              </a:rPr>
              <a:t>Listed below are the different </a:t>
            </a:r>
            <a:r>
              <a:rPr lang="en-US" altLang="en-US" sz="1700" i="1">
                <a:solidFill>
                  <a:srgbClr val="000000"/>
                </a:solidFill>
              </a:rPr>
              <a:t>Writer </a:t>
            </a:r>
            <a:r>
              <a:rPr lang="en-US" altLang="en-US" sz="1700" b="0">
                <a:solidFill>
                  <a:srgbClr val="000000"/>
                </a:solidFill>
              </a:rPr>
              <a:t>objects, In this session we will focus on </a:t>
            </a:r>
            <a:r>
              <a:rPr lang="en-US" altLang="en-US" sz="1700" i="1">
                <a:solidFill>
                  <a:srgbClr val="000000"/>
                </a:solidFill>
              </a:rPr>
              <a:t>BufferedWriter</a:t>
            </a:r>
            <a:r>
              <a:rPr lang="en-US" altLang="en-US" sz="1700" b="0">
                <a:solidFill>
                  <a:srgbClr val="000000"/>
                </a:solidFill>
              </a:rPr>
              <a:t> and </a:t>
            </a:r>
            <a:r>
              <a:rPr lang="en-US" altLang="en-US" sz="1700" i="1">
                <a:solidFill>
                  <a:srgbClr val="000000"/>
                </a:solidFill>
              </a:rPr>
              <a:t>FileWriter.</a:t>
            </a:r>
            <a:endParaRPr lang="en-US" altLang="en-US" sz="17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7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D2EC-EB32-4BFE-90BB-175BAAAD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573EF0-FF0D-470F-9284-E7A912B9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02" y="1676400"/>
            <a:ext cx="7990449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b="0" dirty="0">
                <a:solidFill>
                  <a:srgbClr val="000000"/>
                </a:solidFill>
              </a:rPr>
              <a:t>The </a:t>
            </a:r>
            <a:r>
              <a:rPr lang="en-US" altLang="en-US" b="0" dirty="0" err="1">
                <a:solidFill>
                  <a:srgbClr val="000000"/>
                </a:solidFill>
              </a:rPr>
              <a:t>FileWriter</a:t>
            </a:r>
            <a:r>
              <a:rPr lang="en-US" altLang="en-US" b="0" dirty="0">
                <a:solidFill>
                  <a:srgbClr val="000000"/>
                </a:solidFill>
              </a:rPr>
              <a:t> class is used to write  the contents to a file.</a:t>
            </a:r>
          </a:p>
          <a:p>
            <a:endParaRPr lang="en-US" altLang="en-US" b="0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Example:</a:t>
            </a:r>
          </a:p>
          <a:p>
            <a:endParaRPr lang="en-US" altLang="en-US" b="0" dirty="0">
              <a:solidFill>
                <a:srgbClr val="000000"/>
              </a:solidFill>
            </a:endParaRPr>
          </a:p>
          <a:p>
            <a:pPr lvl="2"/>
            <a:r>
              <a:rPr lang="en-US" altLang="en-US" dirty="0" err="1">
                <a:solidFill>
                  <a:srgbClr val="00B0F0"/>
                </a:solidFill>
              </a:rPr>
              <a:t>FileWriter</a:t>
            </a:r>
            <a:r>
              <a:rPr lang="en-US" altLang="en-US" dirty="0">
                <a:solidFill>
                  <a:srgbClr val="00B0F0"/>
                </a:solidFill>
              </a:rPr>
              <a:t> writer=new </a:t>
            </a:r>
            <a:r>
              <a:rPr lang="en-US" altLang="en-US" dirty="0" err="1">
                <a:solidFill>
                  <a:srgbClr val="00B0F0"/>
                </a:solidFill>
              </a:rPr>
              <a:t>FileWriter</a:t>
            </a:r>
            <a:r>
              <a:rPr lang="en-US" altLang="en-US" dirty="0">
                <a:solidFill>
                  <a:srgbClr val="00B0F0"/>
                </a:solidFill>
              </a:rPr>
              <a:t> (“</a:t>
            </a:r>
            <a:r>
              <a:rPr lang="en-US" altLang="en-US" dirty="0">
                <a:solidFill>
                  <a:srgbClr val="7030A0"/>
                </a:solidFill>
              </a:rPr>
              <a:t>info.txt</a:t>
            </a:r>
            <a:r>
              <a:rPr lang="en-US" altLang="en-US" dirty="0">
                <a:solidFill>
                  <a:srgbClr val="00B0F0"/>
                </a:solidFill>
              </a:rPr>
              <a:t>”);</a:t>
            </a:r>
          </a:p>
          <a:p>
            <a:endParaRPr lang="en-US" altLang="en-US" b="0" dirty="0">
              <a:solidFill>
                <a:srgbClr val="000000"/>
              </a:solidFill>
            </a:endParaRPr>
          </a:p>
          <a:p>
            <a:r>
              <a:rPr lang="en-US" altLang="en-US" b="0" dirty="0">
                <a:solidFill>
                  <a:srgbClr val="000000"/>
                </a:solidFill>
              </a:rPr>
              <a:t>The above example writes content to </a:t>
            </a:r>
            <a:r>
              <a:rPr lang="en-US" altLang="en-US" i="1" dirty="0">
                <a:solidFill>
                  <a:srgbClr val="000000"/>
                </a:solidFill>
              </a:rPr>
              <a:t>info.txt </a:t>
            </a:r>
            <a:r>
              <a:rPr lang="en-US" altLang="en-US" b="0" dirty="0">
                <a:solidFill>
                  <a:srgbClr val="000000"/>
                </a:solidFill>
              </a:rPr>
              <a:t>file.</a:t>
            </a:r>
          </a:p>
          <a:p>
            <a:endParaRPr lang="en-US" altLang="en-US" sz="2400" dirty="0">
              <a:solidFill>
                <a:srgbClr val="000000"/>
              </a:solidFill>
            </a:endParaRPr>
          </a:p>
          <a:p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2A89-1B73-4888-BF3B-49E8D107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FileWriter</a:t>
            </a:r>
            <a:r>
              <a:rPr lang="en-US" dirty="0"/>
              <a:t> - 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90B9DF-829D-49ED-9AED-52A3764EE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51" y="1812383"/>
            <a:ext cx="7007225" cy="408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09FFCAF4-2C5A-4F80-BEC5-0D72BAD151E1}"/>
              </a:ext>
            </a:extLst>
          </p:cNvPr>
          <p:cNvSpPr>
            <a:spLocks/>
          </p:cNvSpPr>
          <p:nvPr/>
        </p:nvSpPr>
        <p:spPr bwMode="auto">
          <a:xfrm>
            <a:off x="6499276" y="2371184"/>
            <a:ext cx="2514600" cy="584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Creating a File Writer Object.</a:t>
            </a:r>
          </a:p>
        </p:txBody>
      </p:sp>
      <p:cxnSp>
        <p:nvCxnSpPr>
          <p:cNvPr id="6" name="Straight Arrow Connector 8">
            <a:extLst>
              <a:ext uri="{FF2B5EF4-FFF2-40B4-BE49-F238E27FC236}">
                <a16:creationId xmlns:a16="http://schemas.microsoft.com/office/drawing/2014/main" id="{5263C3FF-B46D-4670-A551-6E2494850D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56276" y="2663284"/>
            <a:ext cx="1143000" cy="2159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85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F7EA5-F79E-4DA3-B767-DF7A9DDD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77" y="26126"/>
            <a:ext cx="7694023" cy="1136468"/>
          </a:xfrm>
        </p:spPr>
        <p:txBody>
          <a:bodyPr/>
          <a:lstStyle/>
          <a:p>
            <a:r>
              <a:rPr lang="en-US" dirty="0"/>
              <a:t>About the Author</a:t>
            </a:r>
          </a:p>
        </p:txBody>
      </p:sp>
    </p:spTree>
    <p:extLst>
      <p:ext uri="{BB962C8B-B14F-4D97-AF65-F5344CB8AC3E}">
        <p14:creationId xmlns:p14="http://schemas.microsoft.com/office/powerpoint/2010/main" val="1576961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7BD6-2506-4D90-9CC3-784A1B72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D1F6202C-D3E5-4063-8BB2-12B9311D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6" y="1600200"/>
            <a:ext cx="8412481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3968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i="1" dirty="0" err="1">
                <a:solidFill>
                  <a:srgbClr val="000000"/>
                </a:solidFill>
              </a:rPr>
              <a:t>BufferedWriter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b="0" dirty="0">
                <a:solidFill>
                  <a:srgbClr val="000000"/>
                </a:solidFill>
              </a:rPr>
              <a:t> writes the character to character output stream.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</a:rPr>
              <a:t>As name indicates </a:t>
            </a:r>
            <a:r>
              <a:rPr lang="en-US" altLang="en-US" i="1" dirty="0" err="1">
                <a:solidFill>
                  <a:srgbClr val="000000"/>
                </a:solidFill>
              </a:rPr>
              <a:t>BufferedWriter</a:t>
            </a:r>
            <a:r>
              <a:rPr lang="en-US" altLang="en-US" b="0" dirty="0">
                <a:solidFill>
                  <a:srgbClr val="000000"/>
                </a:solidFill>
              </a:rPr>
              <a:t> uses buffer for writing content to files. So this is efficient than the other character output streams.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b="0" dirty="0">
                <a:solidFill>
                  <a:srgbClr val="000000"/>
                </a:solidFill>
              </a:rPr>
              <a:t>The argument for </a:t>
            </a:r>
            <a:r>
              <a:rPr lang="en-US" altLang="en-US" i="1" dirty="0" err="1">
                <a:solidFill>
                  <a:srgbClr val="000000"/>
                </a:solidFill>
              </a:rPr>
              <a:t>BufferedWriter</a:t>
            </a:r>
            <a:r>
              <a:rPr lang="en-US" altLang="en-US" b="0" dirty="0">
                <a:solidFill>
                  <a:srgbClr val="000000"/>
                </a:solidFill>
              </a:rPr>
              <a:t> is any other character stream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Example:</a:t>
            </a:r>
            <a:endParaRPr lang="en-US" altLang="en-US" b="0" dirty="0">
              <a:solidFill>
                <a:srgbClr val="000000"/>
              </a:solidFill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</a:pPr>
            <a:r>
              <a:rPr lang="en-US" altLang="en-US" sz="1600" dirty="0" err="1">
                <a:solidFill>
                  <a:srgbClr val="00B0F0"/>
                </a:solidFill>
              </a:rPr>
              <a:t>BufferedWriter</a:t>
            </a:r>
            <a:r>
              <a:rPr lang="en-US" altLang="en-US" sz="1600" dirty="0">
                <a:solidFill>
                  <a:srgbClr val="00B0F0"/>
                </a:solidFill>
              </a:rPr>
              <a:t>  writer= new </a:t>
            </a:r>
            <a:r>
              <a:rPr lang="en-US" altLang="en-US" sz="1600" dirty="0" err="1">
                <a:solidFill>
                  <a:srgbClr val="00B0F0"/>
                </a:solidFill>
              </a:rPr>
              <a:t>BufferedWriter</a:t>
            </a:r>
            <a:r>
              <a:rPr lang="en-US" altLang="en-US" sz="1600" dirty="0">
                <a:solidFill>
                  <a:srgbClr val="00B0F0"/>
                </a:solidFill>
              </a:rPr>
              <a:t> (new </a:t>
            </a:r>
            <a:r>
              <a:rPr lang="en-US" altLang="en-US" sz="1600" dirty="0" err="1">
                <a:solidFill>
                  <a:srgbClr val="00B0F0"/>
                </a:solidFill>
              </a:rPr>
              <a:t>FileWriter</a:t>
            </a:r>
            <a:r>
              <a:rPr lang="en-US" altLang="en-US" sz="1600" dirty="0">
                <a:solidFill>
                  <a:srgbClr val="00B0F0"/>
                </a:solidFill>
              </a:rPr>
              <a:t>(“</a:t>
            </a:r>
            <a:r>
              <a:rPr lang="en-US" altLang="en-US" sz="1600" dirty="0">
                <a:solidFill>
                  <a:srgbClr val="7030A0"/>
                </a:solidFill>
              </a:rPr>
              <a:t>C:\Data.txt</a:t>
            </a:r>
            <a:r>
              <a:rPr lang="en-US" altLang="en-US" sz="1600" dirty="0">
                <a:solidFill>
                  <a:srgbClr val="00B0F0"/>
                </a:solidFill>
              </a:rPr>
              <a:t>”,100);</a:t>
            </a:r>
            <a:endParaRPr lang="en-US" altLang="en-US" sz="1600" dirty="0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E69EC2-2EEC-4E8C-B6B8-F61B593D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50" y="5232010"/>
            <a:ext cx="7765367" cy="6461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b="0">
                <a:solidFill>
                  <a:srgbClr val="000000"/>
                </a:solidFill>
              </a:rPr>
              <a:t>The above example creates a new buffered character-output stream that uses an output buffer of the given size specified size of 100 bytes.</a:t>
            </a:r>
          </a:p>
        </p:txBody>
      </p:sp>
    </p:spTree>
    <p:extLst>
      <p:ext uri="{BB962C8B-B14F-4D97-AF65-F5344CB8AC3E}">
        <p14:creationId xmlns:p14="http://schemas.microsoft.com/office/powerpoint/2010/main" val="1344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219F-6494-4186-A24E-EA63445C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</a:t>
            </a:r>
            <a:r>
              <a:rPr lang="en-US" dirty="0" err="1"/>
              <a:t>BufferedReader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D8E143F0-8D17-43B1-A568-8643F4AF6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715073"/>
              </p:ext>
            </p:extLst>
          </p:nvPr>
        </p:nvGraphicFramePr>
        <p:xfrm>
          <a:off x="407962" y="1676400"/>
          <a:ext cx="8243669" cy="4103689"/>
        </p:xfrm>
        <a:graphic>
          <a:graphicData uri="http://schemas.openxmlformats.org/drawingml/2006/table">
            <a:tbl>
              <a:tblPr/>
              <a:tblGrid>
                <a:gridCol w="3297468">
                  <a:extLst>
                    <a:ext uri="{9D8B030D-6E8A-4147-A177-3AD203B41FA5}">
                      <a16:colId xmlns:a16="http://schemas.microsoft.com/office/drawing/2014/main" val="1664326841"/>
                    </a:ext>
                  </a:extLst>
                </a:gridCol>
                <a:gridCol w="4946201">
                  <a:extLst>
                    <a:ext uri="{9D8B030D-6E8A-4147-A177-3AD203B41FA5}">
                      <a16:colId xmlns:a16="http://schemas.microsoft.com/office/drawing/2014/main" val="23996699"/>
                    </a:ext>
                  </a:extLst>
                </a:gridCol>
              </a:tblGrid>
              <a:tr h="45716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07793"/>
                  </a:ext>
                </a:extLst>
              </a:tr>
              <a:tr h="533359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write(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 c)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a single character.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7982"/>
                  </a:ext>
                </a:extLst>
              </a:tr>
              <a:tr h="76194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write(char[] cbuf, int off, int len)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a portion of an array of characters.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321530"/>
                  </a:ext>
                </a:extLst>
              </a:tr>
              <a:tr h="109719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 (String str, int off, int len) </a:t>
                      </a:r>
                      <a:b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Writes a portion of a String.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735485"/>
                  </a:ext>
                </a:extLst>
              </a:tr>
              <a:tr h="427005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flush()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Flushes the stream.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38672"/>
                  </a:ext>
                </a:extLst>
              </a:tr>
              <a:tr h="82702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close()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Closes the stream, flushing it first.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2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59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CFD9-292A-4497-BFA6-3658552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err="1"/>
              <a:t>BufferedWriter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531952-4041-4742-B987-87290555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77" y="1800225"/>
            <a:ext cx="64484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B175F01-BAEE-46D3-B955-27C5F69EB800}"/>
              </a:ext>
            </a:extLst>
          </p:cNvPr>
          <p:cNvSpPr>
            <a:spLocks/>
          </p:cNvSpPr>
          <p:nvPr/>
        </p:nvSpPr>
        <p:spPr bwMode="auto">
          <a:xfrm>
            <a:off x="6236677" y="1930400"/>
            <a:ext cx="2514600" cy="584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Creating a Buffered Writer Object.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11EA835-3763-4E76-926C-DCEB45EEAE1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03277" y="2222500"/>
            <a:ext cx="533400" cy="6731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242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1FB9-56A3-493A-8202-9AB0CFC0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BufferedWriter</a:t>
            </a:r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04BF77C-7E88-4F52-BFED-1E638C95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14488"/>
            <a:ext cx="8569569" cy="464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179388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</a:rPr>
              <a:t>Objective: </a:t>
            </a:r>
            <a:r>
              <a:rPr lang="en-US" altLang="en-US" b="0" dirty="0">
                <a:solidFill>
                  <a:srgbClr val="000000"/>
                </a:solidFill>
              </a:rPr>
              <a:t> Learn how to use Buffered Writer for writing files.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en-US" dirty="0">
                <a:solidFill>
                  <a:srgbClr val="000000"/>
                </a:solidFill>
              </a:rPr>
              <a:t>Exercise: </a:t>
            </a:r>
            <a:r>
              <a:rPr lang="en-US" altLang="en-US" b="0" dirty="0">
                <a:solidFill>
                  <a:srgbClr val="000000"/>
                </a:solidFill>
              </a:rPr>
              <a:t>Create  a class named  </a:t>
            </a:r>
            <a:r>
              <a:rPr lang="en-US" altLang="en-US" dirty="0">
                <a:solidFill>
                  <a:srgbClr val="000000"/>
                </a:solidFill>
              </a:rPr>
              <a:t>BufferedWriterEmailReg</a:t>
            </a:r>
            <a:r>
              <a:rPr lang="en-US" altLang="en-US" b="0" dirty="0">
                <a:solidFill>
                  <a:srgbClr val="000000"/>
                </a:solidFill>
              </a:rPr>
              <a:t>.java with a main method which will take the data from console and write to a file .The name of the file should be </a:t>
            </a:r>
            <a:r>
              <a:rPr lang="en-US" altLang="en-US" i="1" dirty="0">
                <a:solidFill>
                  <a:srgbClr val="000000"/>
                </a:solidFill>
              </a:rPr>
              <a:t>newFile.txt.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altLang="en-US" dirty="0">
                <a:solidFill>
                  <a:srgbClr val="000000"/>
                </a:solidFill>
              </a:rPr>
              <a:t>Main method logic: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</a:rPr>
              <a:t>Create the object of </a:t>
            </a:r>
            <a:r>
              <a:rPr lang="en-US" altLang="en-US" i="1" dirty="0" err="1">
                <a:solidFill>
                  <a:srgbClr val="000000"/>
                </a:solidFill>
              </a:rPr>
              <a:t>FileWriter</a:t>
            </a:r>
            <a:r>
              <a:rPr lang="en-US" altLang="en-US" b="0" dirty="0">
                <a:solidFill>
                  <a:srgbClr val="000000"/>
                </a:solidFill>
              </a:rPr>
              <a:t> class and pass the path and name of the file as argument.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</a:rPr>
              <a:t>Create  the object of </a:t>
            </a:r>
            <a:r>
              <a:rPr lang="en-US" altLang="en-US" i="1" dirty="0" err="1">
                <a:solidFill>
                  <a:srgbClr val="000000"/>
                </a:solidFill>
              </a:rPr>
              <a:t>BufferedWriter</a:t>
            </a:r>
            <a:r>
              <a:rPr lang="en-US" altLang="en-US" b="0" dirty="0">
                <a:solidFill>
                  <a:srgbClr val="000000"/>
                </a:solidFill>
              </a:rPr>
              <a:t> and pass  the reference of </a:t>
            </a:r>
            <a:r>
              <a:rPr lang="en-US" altLang="en-US" b="0" dirty="0" err="1">
                <a:solidFill>
                  <a:srgbClr val="000000"/>
                </a:solidFill>
              </a:rPr>
              <a:t>FileWriter</a:t>
            </a:r>
            <a:r>
              <a:rPr lang="en-US" altLang="en-US" b="0" dirty="0">
                <a:solidFill>
                  <a:srgbClr val="000000"/>
                </a:solidFill>
              </a:rPr>
              <a:t> to it.</a:t>
            </a:r>
          </a:p>
          <a:p>
            <a:pPr lvl="1">
              <a:lnSpc>
                <a:spcPct val="150000"/>
              </a:lnSpc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b="0" dirty="0">
                <a:solidFill>
                  <a:srgbClr val="000000"/>
                </a:solidFill>
              </a:rPr>
              <a:t>Create an object of scanner class and get the name and email id from the console. Append the inputs in the below format</a:t>
            </a:r>
          </a:p>
          <a:p>
            <a:r>
              <a:rPr lang="en-US" altLang="en-US" b="0" dirty="0">
                <a:solidFill>
                  <a:srgbClr val="000000"/>
                </a:solidFill>
              </a:rPr>
              <a:t>	</a:t>
            </a:r>
            <a:r>
              <a:rPr lang="en-US" altLang="en-US" dirty="0">
                <a:solidFill>
                  <a:srgbClr val="00B050"/>
                </a:solidFill>
              </a:rPr>
              <a:t>"Welcome " &lt;name&gt; ", Thank you for registering your email id, &lt;email&gt;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79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BA64-3B13-427F-8570-E33D8A67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</a:t>
            </a:r>
            <a:r>
              <a:rPr lang="en-US" dirty="0" err="1"/>
              <a:t>BufferedWriter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FCB1A6-DC78-4B66-BFBD-1BEA53AA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7" y="1591993"/>
            <a:ext cx="769402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588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3ED1-69BD-4C63-89BA-66BBAF76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Other </a:t>
            </a:r>
            <a:r>
              <a:rPr lang="en-US" sz="3200" dirty="0" err="1"/>
              <a:t>CharacterStream</a:t>
            </a:r>
            <a:r>
              <a:rPr lang="en-US" sz="3200" dirty="0"/>
              <a:t> classes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2476DD4-86DE-4EA5-928C-D467C6D9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76400"/>
            <a:ext cx="8686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8925" indent="-28892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</a:rPr>
              <a:t>InputStreamReader</a:t>
            </a:r>
            <a:r>
              <a:rPr lang="en-US" altLang="en-US" b="0" dirty="0">
                <a:solidFill>
                  <a:srgbClr val="000000"/>
                </a:solidFill>
              </a:rPr>
              <a:t> - class  used for  converting byte streams to character streams.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</a:rPr>
              <a:t>StringReader</a:t>
            </a:r>
            <a:r>
              <a:rPr lang="en-US" altLang="en-US" b="0" dirty="0">
                <a:solidFill>
                  <a:srgbClr val="000000"/>
                </a:solidFill>
              </a:rPr>
              <a:t>  - class is used for reading characters from a String.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</a:rPr>
              <a:t>CharArrayReader</a:t>
            </a:r>
            <a:r>
              <a:rPr lang="en-US" altLang="en-US" b="0" dirty="0">
                <a:solidFill>
                  <a:srgbClr val="000000"/>
                </a:solidFill>
              </a:rPr>
              <a:t> - class is used for reading characters from a character array.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</a:rPr>
              <a:t>OutputStreamWriter</a:t>
            </a:r>
            <a:r>
              <a:rPr lang="en-US" altLang="en-US" b="0" dirty="0">
                <a:solidFill>
                  <a:srgbClr val="000000"/>
                </a:solidFill>
              </a:rPr>
              <a:t>  -  class  used for  converting character streams to byte streams.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err="1">
                <a:solidFill>
                  <a:srgbClr val="000000"/>
                </a:solidFill>
              </a:rPr>
              <a:t>CharArrayWriter</a:t>
            </a:r>
            <a:r>
              <a:rPr lang="en-US" altLang="en-US" b="0" dirty="0">
                <a:solidFill>
                  <a:srgbClr val="000000"/>
                </a:solidFill>
              </a:rPr>
              <a:t> - class is used for writing characters to a character array.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9B0F843-872E-463B-84CC-7C49B346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32400"/>
            <a:ext cx="5181600" cy="1016000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b="0">
                <a:solidFill>
                  <a:srgbClr val="000000"/>
                </a:solidFill>
              </a:rPr>
              <a:t>Associates based on their needs can use the appropriate readers and writers to develop applications in their projects.</a:t>
            </a:r>
          </a:p>
        </p:txBody>
      </p:sp>
      <p:pic>
        <p:nvPicPr>
          <p:cNvPr id="6" name="Picture 7" descr="informationicongreen.jpg">
            <a:extLst>
              <a:ext uri="{FF2B5EF4-FFF2-40B4-BE49-F238E27FC236}">
                <a16:creationId xmlns:a16="http://schemas.microsoft.com/office/drawing/2014/main" id="{88C92542-2ACC-4F19-B68C-D25AE89A8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181600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7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E73-C25E-4764-B546-F3ED6E4D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3FB2-84DC-471E-BF9F-CBB7A102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rgbClr val="C00000"/>
                </a:solidFill>
                <a:latin typeface="Vivaldi" panose="03020602050506090804" pitchFamily="66" charset="0"/>
              </a:rPr>
              <a:t>You have successfully completed </a:t>
            </a:r>
            <a:r>
              <a:rPr lang="en-US" sz="6600" b="1" dirty="0">
                <a:solidFill>
                  <a:srgbClr val="C00000"/>
                </a:solidFill>
                <a:latin typeface="Trebuchet MS" panose="020B0603020202020204" pitchFamily="34" charset="0"/>
                <a:cs typeface="Gisha" panose="020B0502040204020203" pitchFamily="34" charset="-79"/>
              </a:rPr>
              <a:t>Java IO part - II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E4FA99-EE56-4F03-9AFC-E86EF738A22F}"/>
              </a:ext>
            </a:extLst>
          </p:cNvPr>
          <p:cNvSpPr txBox="1">
            <a:spLocks/>
          </p:cNvSpPr>
          <p:nvPr/>
        </p:nvSpPr>
        <p:spPr>
          <a:xfrm>
            <a:off x="1449977" y="12425"/>
            <a:ext cx="7694023" cy="113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8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FF31EB-4E95-4A29-99C9-614249CC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E437F-CF40-4261-BDD1-8F59757D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After completing this session you will be able to understand,</a:t>
            </a:r>
          </a:p>
          <a:p>
            <a:r>
              <a:rPr lang="en-US" sz="2400" dirty="0"/>
              <a:t>What is a character stream?</a:t>
            </a:r>
          </a:p>
          <a:p>
            <a:r>
              <a:rPr lang="en-US" sz="2400" dirty="0"/>
              <a:t>Types of character stream</a:t>
            </a:r>
          </a:p>
          <a:p>
            <a:r>
              <a:rPr lang="en-US" sz="2400" dirty="0"/>
              <a:t>How to read and write files using </a:t>
            </a:r>
            <a:r>
              <a:rPr lang="en-US" sz="2400"/>
              <a:t>character streams?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3F7-803A-4AC5-A151-4A0D5440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CharacterStream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0B61CFA-44CF-424B-A563-F50A6C48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i="1" dirty="0">
                <a:solidFill>
                  <a:srgbClr val="000000"/>
                </a:solidFill>
              </a:rPr>
              <a:t>Character streams</a:t>
            </a:r>
            <a:r>
              <a:rPr lang="en-US" altLang="en-US" sz="2000" b="0" dirty="0">
                <a:solidFill>
                  <a:srgbClr val="000000"/>
                </a:solidFill>
              </a:rPr>
              <a:t> are used to read write data as character type(16 bit Unicode) data 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b="0" dirty="0">
                <a:solidFill>
                  <a:srgbClr val="000000"/>
                </a:solidFill>
              </a:rPr>
              <a:t>All character stream classes are the sub classes of the following two abstract classes,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Reader</a:t>
            </a:r>
            <a:r>
              <a:rPr lang="en-US" altLang="en-US" sz="2000" b="0" dirty="0">
                <a:solidFill>
                  <a:srgbClr val="000000"/>
                </a:solidFill>
              </a:rPr>
              <a:t> :The base class which contains the common methods for reading characters.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>
                <a:solidFill>
                  <a:srgbClr val="000000"/>
                </a:solidFill>
              </a:rPr>
              <a:t>Writer</a:t>
            </a:r>
            <a:r>
              <a:rPr lang="en-US" altLang="en-US" sz="2000" b="0" dirty="0">
                <a:solidFill>
                  <a:srgbClr val="000000"/>
                </a:solidFill>
              </a:rPr>
              <a:t> : The base class which contains the common methods for writing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346564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6DE7-DE97-46EC-835A-DBD9002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6DE157E-E788-48C8-9689-E7DFC04D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7" y="1698625"/>
            <a:ext cx="804571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8925" indent="-28892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A  </a:t>
            </a:r>
            <a:r>
              <a:rPr lang="en-US" altLang="en-US" sz="2000" i="1" dirty="0">
                <a:solidFill>
                  <a:srgbClr val="000000"/>
                </a:solidFill>
              </a:rPr>
              <a:t>Reader</a:t>
            </a:r>
            <a:r>
              <a:rPr lang="en-US" altLang="en-US" sz="2000" b="0" dirty="0">
                <a:solidFill>
                  <a:srgbClr val="000000"/>
                </a:solidFill>
              </a:rPr>
              <a:t> class  is used by a Java programs to read character data from a source.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b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Reader class  is an abstract class available in </a:t>
            </a:r>
            <a:r>
              <a:rPr lang="en-US" altLang="en-US" sz="2000" i="1" dirty="0">
                <a:solidFill>
                  <a:srgbClr val="000000"/>
                </a:solidFill>
              </a:rPr>
              <a:t>java.io</a:t>
            </a:r>
            <a:r>
              <a:rPr lang="en-US" altLang="en-US" sz="2000" b="0" dirty="0">
                <a:solidFill>
                  <a:srgbClr val="000000"/>
                </a:solidFill>
              </a:rPr>
              <a:t> package.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b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Reader class is the super class of all classes representing an input stream of  characters.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b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solidFill>
                  <a:srgbClr val="000000"/>
                </a:solidFill>
              </a:rPr>
              <a:t>Java IO package provides various implementations of Reader class.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b="0" dirty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en-US" sz="2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6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7C43-AD66-45FD-842C-E609778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Reader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304200-46C3-4F18-9725-A04E2DC33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06091"/>
              </p:ext>
            </p:extLst>
          </p:nvPr>
        </p:nvGraphicFramePr>
        <p:xfrm>
          <a:off x="464234" y="1676400"/>
          <a:ext cx="8004517" cy="4302369"/>
        </p:xfrm>
        <a:graphic>
          <a:graphicData uri="http://schemas.openxmlformats.org/drawingml/2006/table">
            <a:tbl>
              <a:tblPr/>
              <a:tblGrid>
                <a:gridCol w="2975363">
                  <a:extLst>
                    <a:ext uri="{9D8B030D-6E8A-4147-A177-3AD203B41FA5}">
                      <a16:colId xmlns:a16="http://schemas.microsoft.com/office/drawing/2014/main" val="3285657344"/>
                    </a:ext>
                  </a:extLst>
                </a:gridCol>
                <a:gridCol w="5029154">
                  <a:extLst>
                    <a:ext uri="{9D8B030D-6E8A-4147-A177-3AD203B41FA5}">
                      <a16:colId xmlns:a16="http://schemas.microsoft.com/office/drawing/2014/main" val="1450313777"/>
                    </a:ext>
                  </a:extLst>
                </a:gridCol>
              </a:tblGrid>
              <a:tr h="407001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367874"/>
                  </a:ext>
                </a:extLst>
              </a:tr>
              <a:tr h="39485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int read()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a single character.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296682"/>
                  </a:ext>
                </a:extLst>
              </a:tr>
              <a:tr h="393334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read(char[]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cbuf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characters into an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9358"/>
                  </a:ext>
                </a:extLst>
              </a:tr>
              <a:tr h="6955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 read (char[] 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cbuf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offset,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length)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Reads characters into a portion of an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75972"/>
                  </a:ext>
                </a:extLst>
              </a:tr>
              <a:tr h="697066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boolean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ready()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Tells whether this stream is ready to be read.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75260"/>
                  </a:ext>
                </a:extLst>
              </a:tr>
              <a:tr h="695547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close()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 Closes the stream and releases any system resources associated with it.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490779"/>
                  </a:ext>
                </a:extLst>
              </a:tr>
              <a:tr h="428262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void mark(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position)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Marks the present position in the stream.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61937"/>
                  </a:ext>
                </a:extLst>
              </a:tr>
              <a:tr h="59076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 skip(long char)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defTabSz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defTabSz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defTabSz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defTabSz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5pPr>
                      <a:lvl6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6pPr>
                      <a:lvl7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7pPr>
                      <a:lvl8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8pPr>
                      <a:lvl9pPr defTabSz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sym typeface="Arial" panose="020B0604020202020204" pitchFamily="34" charset="0"/>
                        </a:rPr>
                        <a:t>Skips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18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98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FDBA-E264-4D8E-A3DA-ED98EDB9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 class Illustration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36CCB-486D-40AB-8ACB-55B64446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 dirty="0">
              <a:solidFill>
                <a:srgbClr val="00B05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CDD78BD-830F-4832-9D71-55C4A8E8D036}"/>
              </a:ext>
            </a:extLst>
          </p:cNvPr>
          <p:cNvGrpSpPr>
            <a:grpSpLocks/>
          </p:cNvGrpSpPr>
          <p:nvPr/>
        </p:nvGrpSpPr>
        <p:grpSpPr bwMode="auto">
          <a:xfrm>
            <a:off x="829995" y="2405352"/>
            <a:ext cx="7469944" cy="3884302"/>
            <a:chOff x="950267" y="948"/>
            <a:chExt cx="6633864" cy="3884302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8A3404D8-E1C4-4CDF-867D-2F4638857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267" y="1506661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2D5D97"/>
                </a:gs>
                <a:gs pos="79999">
                  <a:srgbClr val="3C7AC5"/>
                </a:gs>
                <a:gs pos="100000">
                  <a:srgbClr val="397BC9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6D3FFDF3-AEC0-4991-A689-E965573D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267" y="1506661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Reader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430AACCF-B698-41F4-99B5-B210B35F82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07178">
              <a:off x="2215292" y="1170027"/>
              <a:ext cx="1659757" cy="40429"/>
            </a:xfrm>
            <a:custGeom>
              <a:avLst/>
              <a:gdLst>
                <a:gd name="T0" fmla="*/ 0 w 1659757"/>
                <a:gd name="T1" fmla="*/ 20214 h 40429"/>
                <a:gd name="T2" fmla="*/ 1659757 w 1659757"/>
                <a:gd name="T3" fmla="*/ 20214 h 40429"/>
                <a:gd name="T4" fmla="*/ 0 w 1659757"/>
                <a:gd name="T5" fmla="*/ 0 h 40429"/>
                <a:gd name="T6" fmla="*/ 1659757 w 1659757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659757" h="40429">
                  <a:moveTo>
                    <a:pt x="0" y="20214"/>
                  </a:moveTo>
                  <a:lnTo>
                    <a:pt x="1659757" y="20214"/>
                  </a:lnTo>
                </a:path>
              </a:pathLst>
            </a:custGeom>
            <a:noFill/>
            <a:ln w="9525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44A90AD7-F63E-40DA-8094-8BCE288BDB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960000">
              <a:off x="3003677" y="1148748"/>
              <a:ext cx="82987" cy="8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DCA37971-192C-4DAC-B601-B30BEFA71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948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486DEC20-743C-48D5-AAF6-D5761119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948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BufferedReader</a:t>
              </a: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362A5A04-1869-46BD-81FC-7B2FDAF33F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42402">
              <a:off x="2615191" y="1671933"/>
              <a:ext cx="859961" cy="40429"/>
            </a:xfrm>
            <a:custGeom>
              <a:avLst/>
              <a:gdLst>
                <a:gd name="T0" fmla="*/ 0 w 859961"/>
                <a:gd name="T1" fmla="*/ 20214 h 40429"/>
                <a:gd name="T2" fmla="*/ 859961 w 859961"/>
                <a:gd name="T3" fmla="*/ 20214 h 40429"/>
                <a:gd name="T4" fmla="*/ 0 w 859961"/>
                <a:gd name="T5" fmla="*/ 0 h 40429"/>
                <a:gd name="T6" fmla="*/ 859961 w 859961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859961" h="40429">
                  <a:moveTo>
                    <a:pt x="0" y="20214"/>
                  </a:moveTo>
                  <a:lnTo>
                    <a:pt x="859961" y="20214"/>
                  </a:lnTo>
                </a:path>
              </a:pathLst>
            </a:custGeom>
            <a:noFill/>
            <a:ln w="9525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E739637-535D-4B16-912E-A726B857DE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000">
              <a:off x="3023673" y="1670648"/>
              <a:ext cx="42998" cy="42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15" name="AutoShape 13">
              <a:extLst>
                <a:ext uri="{FF2B5EF4-FFF2-40B4-BE49-F238E27FC236}">
                  <a16:creationId xmlns:a16="http://schemas.microsoft.com/office/drawing/2014/main" id="{86BCFEC6-2A43-4327-A97F-13CE51E0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1004757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D5780895-52C5-4683-8BB2-2679A9BE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1004757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CharArrayReader</a:t>
              </a:r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F17794CE-7504-470B-90BF-68AE83F2D3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2401">
              <a:off x="2615191" y="2173837"/>
              <a:ext cx="859961" cy="40429"/>
            </a:xfrm>
            <a:custGeom>
              <a:avLst/>
              <a:gdLst>
                <a:gd name="T0" fmla="*/ 0 w 859961"/>
                <a:gd name="T1" fmla="*/ 20214 h 40429"/>
                <a:gd name="T2" fmla="*/ 859961 w 859961"/>
                <a:gd name="T3" fmla="*/ 20214 h 40429"/>
                <a:gd name="T4" fmla="*/ 0 w 859961"/>
                <a:gd name="T5" fmla="*/ 0 h 40429"/>
                <a:gd name="T6" fmla="*/ 859961 w 859961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859961" h="40429">
                  <a:moveTo>
                    <a:pt x="0" y="20214"/>
                  </a:moveTo>
                  <a:lnTo>
                    <a:pt x="859961" y="20214"/>
                  </a:lnTo>
                </a:path>
              </a:pathLst>
            </a:custGeom>
            <a:noFill/>
            <a:ln w="9525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EFA516C-B8AB-4ECE-B40A-927B21592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">
              <a:off x="3023673" y="2172553"/>
              <a:ext cx="42998" cy="42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D8C0573F-43B6-4DC4-9D57-F73F098A8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2008565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5102370-8C68-4E33-8EEE-A11CED181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2008565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InputStreamReader</a:t>
              </a:r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DE30A524-71BD-4C75-9FB2-EAE285823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076" y="2424789"/>
              <a:ext cx="698301" cy="40429"/>
            </a:xfrm>
            <a:custGeom>
              <a:avLst/>
              <a:gdLst>
                <a:gd name="T0" fmla="*/ 0 w 698301"/>
                <a:gd name="T1" fmla="*/ 20214 h 40429"/>
                <a:gd name="T2" fmla="*/ 698301 w 698301"/>
                <a:gd name="T3" fmla="*/ 20214 h 40429"/>
                <a:gd name="T4" fmla="*/ 0 w 698301"/>
                <a:gd name="T5" fmla="*/ 0 h 40429"/>
                <a:gd name="T6" fmla="*/ 698301 w 698301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98301" h="40429">
                  <a:moveTo>
                    <a:pt x="0" y="20214"/>
                  </a:moveTo>
                  <a:lnTo>
                    <a:pt x="698301" y="20214"/>
                  </a:lnTo>
                </a:path>
              </a:pathLst>
            </a:custGeom>
            <a:noFill/>
            <a:ln w="9525" cap="flat" cmpd="sng">
              <a:solidFill>
                <a:srgbClr val="9BBB5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F5620B4-B5A1-4CC9-A188-3D8C50E3D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1770" y="2427546"/>
              <a:ext cx="34915" cy="34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8EEC0217-3AB4-4748-A9CB-7DA1D8FB2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378" y="2008565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759436"/>
                </a:gs>
                <a:gs pos="79999">
                  <a:srgbClr val="9BC247"/>
                </a:gs>
                <a:gs pos="100000">
                  <a:srgbClr val="9BC54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8A1B69B6-14E1-4052-803B-B6F85CCCF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378" y="2008565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>
                  <a:solidFill>
                    <a:srgbClr val="FFFFFF"/>
                  </a:solidFill>
                </a:rPr>
                <a:t>FileReader</a:t>
              </a:r>
            </a:p>
          </p:txBody>
        </p:sp>
        <p:sp>
          <p:nvSpPr>
            <p:cNvPr id="25" name="AutoShape 23">
              <a:extLst>
                <a:ext uri="{FF2B5EF4-FFF2-40B4-BE49-F238E27FC236}">
                  <a16:creationId xmlns:a16="http://schemas.microsoft.com/office/drawing/2014/main" id="{FD6555C5-4F6D-4744-94AB-AEC7F2C3C7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7179">
              <a:off x="2215292" y="2675740"/>
              <a:ext cx="1659757" cy="40429"/>
            </a:xfrm>
            <a:custGeom>
              <a:avLst/>
              <a:gdLst>
                <a:gd name="T0" fmla="*/ 0 w 1659757"/>
                <a:gd name="T1" fmla="*/ 20214 h 40429"/>
                <a:gd name="T2" fmla="*/ 1659757 w 1659757"/>
                <a:gd name="T3" fmla="*/ 20214 h 40429"/>
                <a:gd name="T4" fmla="*/ 0 w 1659757"/>
                <a:gd name="T5" fmla="*/ 0 h 40429"/>
                <a:gd name="T6" fmla="*/ 1659757 w 1659757"/>
                <a:gd name="T7" fmla="*/ 40429 h 40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659757" h="40429">
                  <a:moveTo>
                    <a:pt x="0" y="20214"/>
                  </a:moveTo>
                  <a:lnTo>
                    <a:pt x="1659757" y="20214"/>
                  </a:lnTo>
                </a:path>
              </a:pathLst>
            </a:custGeom>
            <a:noFill/>
            <a:ln w="9525" cap="flat" cmpd="sng">
              <a:solidFill>
                <a:srgbClr val="C050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8FB469D-E4FE-4940-AFC7-AE66D501FF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0000">
              <a:off x="3003677" y="2654461"/>
              <a:ext cx="82987" cy="8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0" rIns="12700" bIns="0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endParaRPr lang="en-US" altLang="en-US" sz="1500"/>
            </a:p>
          </p:txBody>
        </p:sp>
        <p:sp>
          <p:nvSpPr>
            <p:cNvPr id="27" name="AutoShape 25">
              <a:extLst>
                <a:ext uri="{FF2B5EF4-FFF2-40B4-BE49-F238E27FC236}">
                  <a16:creationId xmlns:a16="http://schemas.microsoft.com/office/drawing/2014/main" id="{7EFE95B7-F937-4047-84C0-6297BAEE8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3012374"/>
              <a:ext cx="1745753" cy="872876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rgbClr val="992F2B"/>
                </a:gs>
                <a:gs pos="79999">
                  <a:srgbClr val="C93D38"/>
                </a:gs>
                <a:gs pos="100000">
                  <a:srgbClr val="CD3A35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57219B6E-6537-4179-8D38-6F9792FD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323" y="3012374"/>
              <a:ext cx="1745753" cy="87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525" tIns="9525" rIns="9525" bIns="9525" anchor="ctr"/>
            <a:lstStyle>
              <a:lvl1pPr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en-US" sz="1500" dirty="0" err="1">
                  <a:solidFill>
                    <a:srgbClr val="FFFFFF"/>
                  </a:solidFill>
                </a:rPr>
                <a:t>StringReader</a:t>
              </a:r>
              <a:endParaRPr lang="en-US" altLang="en-US"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TextBox 6">
            <a:extLst>
              <a:ext uri="{FF2B5EF4-FFF2-40B4-BE49-F238E27FC236}">
                <a16:creationId xmlns:a16="http://schemas.microsoft.com/office/drawing/2014/main" id="{0489382D-4513-43C1-B6B0-EBF805EFC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305800" cy="639763"/>
          </a:xfrm>
          <a:prstGeom prst="rect">
            <a:avLst/>
          </a:prstGeom>
          <a:gradFill rotWithShape="1">
            <a:gsLst>
              <a:gs pos="0">
                <a:srgbClr val="A3C2FF"/>
              </a:gs>
              <a:gs pos="34999">
                <a:srgbClr val="BDD5FF"/>
              </a:gs>
              <a:gs pos="100000">
                <a:srgbClr val="E5EEFF"/>
              </a:gs>
            </a:gsLst>
            <a:lin ang="162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700" b="0" dirty="0">
                <a:solidFill>
                  <a:srgbClr val="000000"/>
                </a:solidFill>
              </a:rPr>
              <a:t>Listed below are the different </a:t>
            </a:r>
            <a:r>
              <a:rPr lang="en-US" altLang="en-US" sz="1700" i="1" dirty="0">
                <a:solidFill>
                  <a:srgbClr val="000000"/>
                </a:solidFill>
              </a:rPr>
              <a:t>Reader </a:t>
            </a:r>
            <a:r>
              <a:rPr lang="en-US" altLang="en-US" sz="1700" b="0" dirty="0">
                <a:solidFill>
                  <a:srgbClr val="000000"/>
                </a:solidFill>
              </a:rPr>
              <a:t>objects, In this session we will focus on </a:t>
            </a:r>
            <a:r>
              <a:rPr lang="en-US" altLang="en-US" sz="1700" i="1" dirty="0" err="1">
                <a:solidFill>
                  <a:srgbClr val="000000"/>
                </a:solidFill>
              </a:rPr>
              <a:t>BufferedReader</a:t>
            </a:r>
            <a:r>
              <a:rPr lang="en-US" altLang="en-US" sz="1700" b="0" dirty="0">
                <a:solidFill>
                  <a:srgbClr val="000000"/>
                </a:solidFill>
              </a:rPr>
              <a:t> and </a:t>
            </a:r>
            <a:r>
              <a:rPr lang="en-US" altLang="en-US" sz="1700" i="1" dirty="0" err="1">
                <a:solidFill>
                  <a:srgbClr val="000000"/>
                </a:solidFill>
              </a:rPr>
              <a:t>FileReader</a:t>
            </a:r>
            <a:r>
              <a:rPr lang="en-US" altLang="en-US" sz="1700" i="1" dirty="0">
                <a:solidFill>
                  <a:srgbClr val="000000"/>
                </a:solidFill>
              </a:rPr>
              <a:t>.</a:t>
            </a:r>
            <a:endParaRPr lang="en-US" alt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69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40A6-FB73-4ADC-AF60-AABB0267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2785ADC-2505-4BAD-81BF-7CF3232A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31" y="1732671"/>
            <a:ext cx="828807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E83C593-E813-4EDF-8645-5C55C825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30" y="1732671"/>
            <a:ext cx="8362071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2000" b="0" dirty="0">
                <a:solidFill>
                  <a:srgbClr val="000000"/>
                </a:solidFill>
              </a:rPr>
              <a:t>The </a:t>
            </a:r>
            <a:r>
              <a:rPr lang="en-US" altLang="en-US" sz="2000" i="1" dirty="0" err="1">
                <a:solidFill>
                  <a:srgbClr val="000000"/>
                </a:solidFill>
              </a:rPr>
              <a:t>FileReader</a:t>
            </a:r>
            <a:r>
              <a:rPr lang="en-US" altLang="en-US" sz="2000" b="0" dirty="0">
                <a:solidFill>
                  <a:srgbClr val="000000"/>
                </a:solidFill>
              </a:rPr>
              <a:t> class is used for reading data as characters from a  file.</a:t>
            </a:r>
          </a:p>
          <a:p>
            <a:endParaRPr lang="en-US" altLang="en-US" sz="2000" b="0" dirty="0">
              <a:solidFill>
                <a:srgbClr val="000000"/>
              </a:solidFill>
            </a:endParaRPr>
          </a:p>
          <a:p>
            <a:endParaRPr lang="en-US" altLang="en-US" sz="2000" b="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Example:</a:t>
            </a:r>
          </a:p>
          <a:p>
            <a:endParaRPr lang="en-US" altLang="en-US" sz="2000" b="0" dirty="0">
              <a:solidFill>
                <a:srgbClr val="000000"/>
              </a:solidFill>
            </a:endParaRPr>
          </a:p>
          <a:p>
            <a:pPr lvl="2"/>
            <a:r>
              <a:rPr lang="en-US" altLang="en-US" sz="2000" dirty="0" err="1">
                <a:solidFill>
                  <a:srgbClr val="00B0F0"/>
                </a:solidFill>
              </a:rPr>
              <a:t>FileReader</a:t>
            </a:r>
            <a:r>
              <a:rPr lang="en-US" altLang="en-US" sz="2000" dirty="0">
                <a:solidFill>
                  <a:srgbClr val="00B0F0"/>
                </a:solidFill>
              </a:rPr>
              <a:t> reader=new </a:t>
            </a:r>
            <a:r>
              <a:rPr lang="en-US" altLang="en-US" sz="2000" dirty="0" err="1">
                <a:solidFill>
                  <a:srgbClr val="00B0F0"/>
                </a:solidFill>
              </a:rPr>
              <a:t>FileReader</a:t>
            </a:r>
            <a:r>
              <a:rPr lang="en-US" altLang="en-US" sz="2000" dirty="0">
                <a:solidFill>
                  <a:srgbClr val="00B0F0"/>
                </a:solidFill>
              </a:rPr>
              <a:t>(“</a:t>
            </a:r>
            <a:r>
              <a:rPr lang="en-US" altLang="en-US" sz="2000" dirty="0">
                <a:solidFill>
                  <a:srgbClr val="7030A0"/>
                </a:solidFill>
              </a:rPr>
              <a:t>info.txt</a:t>
            </a:r>
            <a:r>
              <a:rPr lang="en-US" altLang="en-US" sz="2000" dirty="0">
                <a:solidFill>
                  <a:srgbClr val="00B0F0"/>
                </a:solidFill>
              </a:rPr>
              <a:t>”);</a:t>
            </a:r>
          </a:p>
          <a:p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AD64B67-BB37-4246-8172-BED45042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0" y="4475871"/>
            <a:ext cx="8362071" cy="646113"/>
          </a:xfrm>
          <a:prstGeom prst="rect">
            <a:avLst/>
          </a:prstGeom>
          <a:gradFill rotWithShape="1">
            <a:gsLst>
              <a:gs pos="0">
                <a:srgbClr val="FFA5A3"/>
              </a:gs>
              <a:gs pos="34999">
                <a:srgbClr val="FFBEBE"/>
              </a:gs>
              <a:gs pos="100000">
                <a:srgbClr val="FFE6E6"/>
              </a:gs>
            </a:gsLst>
            <a:lin ang="162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Note:</a:t>
            </a:r>
            <a:r>
              <a:rPr lang="en-US" altLang="en-US" b="0">
                <a:solidFill>
                  <a:srgbClr val="000000"/>
                </a:solidFill>
              </a:rPr>
              <a:t> An exception named  </a:t>
            </a:r>
            <a:r>
              <a:rPr lang="en-US" altLang="en-US">
                <a:solidFill>
                  <a:srgbClr val="000000"/>
                </a:solidFill>
              </a:rPr>
              <a:t>FileNotFoundException</a:t>
            </a:r>
            <a:r>
              <a:rPr lang="en-US" altLang="en-US" b="0">
                <a:solidFill>
                  <a:srgbClr val="000000"/>
                </a:solidFill>
              </a:rPr>
              <a:t>  is thrown if the file is not present in the specified location.</a:t>
            </a:r>
          </a:p>
        </p:txBody>
      </p:sp>
    </p:spTree>
    <p:extLst>
      <p:ext uri="{BB962C8B-B14F-4D97-AF65-F5344CB8AC3E}">
        <p14:creationId xmlns:p14="http://schemas.microsoft.com/office/powerpoint/2010/main" val="108730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B181-5E9F-4BCD-9C85-C7D90513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FileReader</a:t>
            </a:r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3D7B199-B016-4885-9481-F266B6353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18604"/>
            <a:ext cx="85344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6075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altLang="zh-CN" sz="2400" b="0">
              <a:solidFill>
                <a:srgbClr val="00B050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B7B47A2-2D58-4FFD-A2ED-443F2462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99604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61913" indent="-61913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endParaRPr lang="en-US" altLang="en-US" sz="2000" b="0">
              <a:solidFill>
                <a:srgbClr val="000000"/>
              </a:solidFill>
            </a:endParaRP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r>
              <a:rPr lang="en-US" altLang="en-US" sz="2000" b="0">
                <a:solidFill>
                  <a:srgbClr val="000000"/>
                </a:solidFill>
              </a:rPr>
              <a:t>       </a:t>
            </a: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  <a:p>
            <a:pPr lvl="3"/>
            <a:endParaRPr lang="en-US" altLang="en-US" sz="2000" b="0">
              <a:solidFill>
                <a:srgbClr val="0000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FF9416-F890-4E6C-89CE-DEDBF0BB6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766229"/>
            <a:ext cx="611505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D9DE415-907D-4F54-B88C-54EE204E6357}"/>
              </a:ext>
            </a:extLst>
          </p:cNvPr>
          <p:cNvSpPr>
            <a:spLocks/>
          </p:cNvSpPr>
          <p:nvPr/>
        </p:nvSpPr>
        <p:spPr bwMode="auto">
          <a:xfrm>
            <a:off x="6096000" y="2861604"/>
            <a:ext cx="2514600" cy="584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Creating a new file reader and open the file.</a:t>
            </a:r>
          </a:p>
        </p:txBody>
      </p:sp>
      <p:cxnSp>
        <p:nvCxnSpPr>
          <p:cNvPr id="8" name="Straight Arrow Connector 8">
            <a:extLst>
              <a:ext uri="{FF2B5EF4-FFF2-40B4-BE49-F238E27FC236}">
                <a16:creationId xmlns:a16="http://schemas.microsoft.com/office/drawing/2014/main" id="{E87A95EE-C842-4733-B4FA-C3EF0A98A3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62600" y="3153704"/>
            <a:ext cx="533400" cy="39370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71471C3B-E5CE-4804-96DB-E1C91947C525}"/>
              </a:ext>
            </a:extLst>
          </p:cNvPr>
          <p:cNvSpPr>
            <a:spLocks/>
          </p:cNvSpPr>
          <p:nvPr/>
        </p:nvSpPr>
        <p:spPr bwMode="auto">
          <a:xfrm>
            <a:off x="76200" y="3877604"/>
            <a:ext cx="2362200" cy="5842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r>
              <a:rPr lang="en-US" altLang="en-US" sz="1600" b="0"/>
              <a:t>Reads the file character by character.</a:t>
            </a:r>
          </a:p>
        </p:txBody>
      </p:sp>
      <p:sp>
        <p:nvSpPr>
          <p:cNvPr id="10" name="Left Brace 11">
            <a:extLst>
              <a:ext uri="{FF2B5EF4-FFF2-40B4-BE49-F238E27FC236}">
                <a16:creationId xmlns:a16="http://schemas.microsoft.com/office/drawing/2014/main" id="{7887D02A-73A0-40EB-A713-057BF69EC024}"/>
              </a:ext>
            </a:extLst>
          </p:cNvPr>
          <p:cNvSpPr>
            <a:spLocks/>
          </p:cNvSpPr>
          <p:nvPr/>
        </p:nvSpPr>
        <p:spPr bwMode="auto">
          <a:xfrm>
            <a:off x="2514600" y="3928404"/>
            <a:ext cx="152400" cy="533400"/>
          </a:xfrm>
          <a:prstGeom prst="leftBrace">
            <a:avLst>
              <a:gd name="adj1" fmla="val 7988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/>
            <a:endParaRPr lang="en-US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9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1304</Words>
  <Application>Microsoft Office PowerPoint</Application>
  <PresentationFormat>On-screen Show (4:3)</PresentationFormat>
  <Paragraphs>185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Trebuchet MS</vt:lpstr>
      <vt:lpstr>Vivaldi</vt:lpstr>
      <vt:lpstr>Wingdings</vt:lpstr>
      <vt:lpstr>Office Theme</vt:lpstr>
      <vt:lpstr>CORE JAVA 8</vt:lpstr>
      <vt:lpstr>About the Author</vt:lpstr>
      <vt:lpstr>Objective</vt:lpstr>
      <vt:lpstr>CharacterStream</vt:lpstr>
      <vt:lpstr>Reader</vt:lpstr>
      <vt:lpstr>Methods of Reader class</vt:lpstr>
      <vt:lpstr>Reader class Illustration</vt:lpstr>
      <vt:lpstr>FileReader</vt:lpstr>
      <vt:lpstr>Example - FileReader</vt:lpstr>
      <vt:lpstr>BufferedReader</vt:lpstr>
      <vt:lpstr>Methods of BufferedReader</vt:lpstr>
      <vt:lpstr>Example - BufferedReader</vt:lpstr>
      <vt:lpstr>Example - BufferedReader</vt:lpstr>
      <vt:lpstr>Code - BufferedReader</vt:lpstr>
      <vt:lpstr>Writer</vt:lpstr>
      <vt:lpstr>Methods in Writer</vt:lpstr>
      <vt:lpstr>Writer class Illustration</vt:lpstr>
      <vt:lpstr>FileWriter</vt:lpstr>
      <vt:lpstr>FileWriter - Example</vt:lpstr>
      <vt:lpstr>BufferedWriter</vt:lpstr>
      <vt:lpstr>Methods of BufferedReader</vt:lpstr>
      <vt:lpstr>Example – BufferedWriter</vt:lpstr>
      <vt:lpstr>Example - BufferedWriter</vt:lpstr>
      <vt:lpstr>Code - BufferedWriter</vt:lpstr>
      <vt:lpstr>Other CharacterStream classes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Eyeopen</dc:creator>
  <cp:lastModifiedBy>Marikannan Rajendran</cp:lastModifiedBy>
  <cp:revision>30</cp:revision>
  <dcterms:created xsi:type="dcterms:W3CDTF">2017-10-28T05:09:06Z</dcterms:created>
  <dcterms:modified xsi:type="dcterms:W3CDTF">2021-09-30T04:39:21Z</dcterms:modified>
</cp:coreProperties>
</file>