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15B12BF6-4899-4DF0-8304-D22A10E20F1E}"/>
    <pc:docChg chg="custSel modMainMaster">
      <pc:chgData name="Marikannan Rajendran" userId="ddd1a9cbcb789ac2" providerId="LiveId" clId="{15B12BF6-4899-4DF0-8304-D22A10E20F1E}" dt="2021-09-30T04:35:09.538" v="23" actId="207"/>
      <pc:docMkLst>
        <pc:docMk/>
      </pc:docMkLst>
      <pc:sldMasterChg chg="modSldLayout">
        <pc:chgData name="Marikannan Rajendran" userId="ddd1a9cbcb789ac2" providerId="LiveId" clId="{15B12BF6-4899-4DF0-8304-D22A10E20F1E}" dt="2021-09-30T04:35:09.538" v="23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15B12BF6-4899-4DF0-8304-D22A10E20F1E}" dt="2021-09-30T04:34:27.566" v="1" actId="207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15B12BF6-4899-4DF0-8304-D22A10E20F1E}" dt="2021-09-30T04:34:27.566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picChg chg="del">
            <ac:chgData name="Marikannan Rajendran" userId="ddd1a9cbcb789ac2" providerId="LiveId" clId="{15B12BF6-4899-4DF0-8304-D22A10E20F1E}" dt="2021-09-30T04:34:11.342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15B12BF6-4899-4DF0-8304-D22A10E20F1E}" dt="2021-09-30T04:34:39.166" v="3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15B12BF6-4899-4DF0-8304-D22A10E20F1E}" dt="2021-09-30T04:34:39.166" v="3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15B12BF6-4899-4DF0-8304-D22A10E20F1E}" dt="2021-09-30T04:34:30.765" v="2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15B12BF6-4899-4DF0-8304-D22A10E20F1E}" dt="2021-09-30T04:35:09.538" v="23" actId="20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15B12BF6-4899-4DF0-8304-D22A10E20F1E}" dt="2021-09-30T04:34:48.168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15B12BF6-4899-4DF0-8304-D22A10E20F1E}" dt="2021-09-30T04:35:09.538" v="23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15B12BF6-4899-4DF0-8304-D22A10E20F1E}" dt="2021-09-30T04:35:00.168" v="22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15B12BF6-4899-4DF0-8304-D22A10E20F1E}" dt="2021-09-30T04:34:43.828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9965436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IO – Part II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6004-CE8F-43EB-930C-37625D09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6327-6FEF-4DEC-A577-7C124B91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Objective: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 Learn how to serialize objects.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Prerequisite: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Create a Employee Object with employee Id, name, salary as instance variable.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Exercise: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 Develop methods to serialize in a file 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“</a:t>
            </a:r>
            <a:r>
              <a:rPr lang="en-US" altLang="en-US" sz="1800" b="1" i="1" dirty="0">
                <a:solidFill>
                  <a:srgbClr val="000000"/>
                </a:solidFill>
                <a:sym typeface="Arial" panose="020B0604020202020204" pitchFamily="34" charset="0"/>
              </a:rPr>
              <a:t>data.txt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” 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and de-serialize the employee objects. The salary should not be stored in the serialized file.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Create  a class named </a:t>
            </a:r>
            <a:r>
              <a:rPr lang="en-US" altLang="en-US" sz="1800" b="1" i="1" dirty="0" err="1">
                <a:solidFill>
                  <a:srgbClr val="000000"/>
                </a:solidFill>
                <a:sym typeface="Arial" panose="020B0604020202020204" pitchFamily="34" charset="0"/>
              </a:rPr>
              <a:t>SerializationDemo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, develop a main method which should create a Employee object and serialize it.</a:t>
            </a:r>
            <a:endParaRPr lang="en-US" altLang="en-US" sz="1800" dirty="0">
              <a:solidFill>
                <a:srgbClr val="00B050"/>
              </a:solidFill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198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344C-E6E5-42A0-B5B9-8F5C0882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Serialization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23A2E-0775-4956-A5FC-A48AE2FE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7" y="1902658"/>
            <a:ext cx="5992839" cy="36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B5E8C48E-905D-4B33-8B46-056CE51D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567" y="1903891"/>
            <a:ext cx="2286000" cy="538609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Implement</a:t>
            </a: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serializable</a:t>
            </a:r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interface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4D39ABB-7532-4508-83D8-7F6ACC21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567" y="4229687"/>
            <a:ext cx="2286000" cy="954088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Overriding the </a:t>
            </a:r>
            <a:r>
              <a:rPr lang="en-US" altLang="en-US" sz="1400" b="1" i="1" dirty="0" err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toString</a:t>
            </a:r>
            <a:r>
              <a:rPr lang="en-US" altLang="en-US" sz="1400" b="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method to print the employee id , name and employee salary</a:t>
            </a:r>
            <a:endParaRPr lang="en-US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3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324F-4981-4AD1-A25B-1D64CEEA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Serialization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B30569-6721-430D-9974-8BA3DF68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4" y="1600200"/>
            <a:ext cx="57626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7">
            <a:extLst>
              <a:ext uri="{FF2B5EF4-FFF2-40B4-BE49-F238E27FC236}">
                <a16:creationId xmlns:a16="http://schemas.microsoft.com/office/drawing/2014/main" id="{8D14B21E-2940-4AB2-9B92-A7FE76EC5A11}"/>
              </a:ext>
            </a:extLst>
          </p:cNvPr>
          <p:cNvSpPr>
            <a:spLocks/>
          </p:cNvSpPr>
          <p:nvPr/>
        </p:nvSpPr>
        <p:spPr bwMode="auto">
          <a:xfrm>
            <a:off x="6133510" y="2099604"/>
            <a:ext cx="304800" cy="1752600"/>
          </a:xfrm>
          <a:prstGeom prst="rightBrace">
            <a:avLst>
              <a:gd name="adj1" fmla="val 7986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2D626E1-B8C1-453E-9E74-198AEA38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710" y="2688567"/>
            <a:ext cx="2133600" cy="523875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Serializing the Employee Object</a:t>
            </a:r>
          </a:p>
        </p:txBody>
      </p:sp>
      <p:sp>
        <p:nvSpPr>
          <p:cNvPr id="7" name="Right Brace 9">
            <a:extLst>
              <a:ext uri="{FF2B5EF4-FFF2-40B4-BE49-F238E27FC236}">
                <a16:creationId xmlns:a16="http://schemas.microsoft.com/office/drawing/2014/main" id="{644B9F80-C5F3-457E-B4E0-A28E3FA346C7}"/>
              </a:ext>
            </a:extLst>
          </p:cNvPr>
          <p:cNvSpPr>
            <a:spLocks/>
          </p:cNvSpPr>
          <p:nvPr/>
        </p:nvSpPr>
        <p:spPr bwMode="auto">
          <a:xfrm>
            <a:off x="6133510" y="4004604"/>
            <a:ext cx="304800" cy="1752600"/>
          </a:xfrm>
          <a:prstGeom prst="rightBrace">
            <a:avLst>
              <a:gd name="adj1" fmla="val 7986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67538422-EF81-49C4-9AA2-92150E86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710" y="4593567"/>
            <a:ext cx="2133600" cy="523875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De-Serializing the Employee Object</a:t>
            </a:r>
          </a:p>
        </p:txBody>
      </p:sp>
    </p:spTree>
    <p:extLst>
      <p:ext uri="{BB962C8B-B14F-4D97-AF65-F5344CB8AC3E}">
        <p14:creationId xmlns:p14="http://schemas.microsoft.com/office/powerpoint/2010/main" val="179466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Java IO part </a:t>
            </a:r>
            <a:r>
              <a:rPr lang="en-US" sz="6600" b="1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- III</a:t>
            </a:r>
            <a:endParaRPr lang="en-US" sz="6600" b="1" dirty="0">
              <a:solidFill>
                <a:srgbClr val="C00000"/>
              </a:solidFill>
              <a:latin typeface="Trebuchet MS" panose="020B060302020202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a serialization in java?</a:t>
            </a:r>
          </a:p>
          <a:p>
            <a:r>
              <a:rPr lang="en-US" sz="2400" dirty="0"/>
              <a:t>Significance of Transient keyword</a:t>
            </a:r>
          </a:p>
          <a:p>
            <a:r>
              <a:rPr lang="en-US" sz="2400" dirty="0"/>
              <a:t>A demo on Serialization </a:t>
            </a:r>
            <a:r>
              <a:rPr lang="en-US" sz="2400"/>
              <a:t>&amp; De-Serialization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163D-A898-4B1E-B7FE-E67E3B69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pic>
        <p:nvPicPr>
          <p:cNvPr id="1026" name="Picture 2" descr="https://www.geeksforgeeks.org/wp-content/uploads/gq/2016/01/serialize-deserialize-java.png">
            <a:extLst>
              <a:ext uri="{FF2B5EF4-FFF2-40B4-BE49-F238E27FC236}">
                <a16:creationId xmlns:a16="http://schemas.microsoft.com/office/drawing/2014/main" id="{0B67C024-8E0B-4037-B5C2-2161636A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" y="1913206"/>
            <a:ext cx="7371471" cy="409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90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Serialization</a:t>
            </a:r>
            <a:r>
              <a:rPr lang="en-US" sz="1800" dirty="0"/>
              <a:t> is the process of converting an object’s state to a sequence of bytes, as well as the process of rebuilding those bytes into a live object.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Some facts about serialization: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The objects stored can be restored by using the process of </a:t>
            </a:r>
            <a:r>
              <a:rPr lang="en-US" altLang="en-US" sz="1800" b="1" i="1" dirty="0">
                <a:solidFill>
                  <a:srgbClr val="000000"/>
                </a:solidFill>
              </a:rPr>
              <a:t>de-serialization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Only an object that implements the </a:t>
            </a:r>
            <a:r>
              <a:rPr lang="en-US" altLang="en-US" sz="1800" b="1" dirty="0">
                <a:solidFill>
                  <a:srgbClr val="000000"/>
                </a:solidFill>
              </a:rPr>
              <a:t>Serializable</a:t>
            </a:r>
            <a:r>
              <a:rPr lang="en-US" altLang="en-US" sz="1800" dirty="0">
                <a:solidFill>
                  <a:srgbClr val="000000"/>
                </a:solidFill>
              </a:rPr>
              <a:t> interface can be persisted and restored by the serialization.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The </a:t>
            </a:r>
            <a:r>
              <a:rPr lang="en-US" altLang="en-US" sz="1800" b="1" dirty="0">
                <a:solidFill>
                  <a:srgbClr val="000000"/>
                </a:solidFill>
              </a:rPr>
              <a:t>Serializable</a:t>
            </a:r>
            <a:r>
              <a:rPr lang="en-US" altLang="en-US" sz="1800" dirty="0">
                <a:solidFill>
                  <a:srgbClr val="000000"/>
                </a:solidFill>
              </a:rPr>
              <a:t> interface defines no members. It is simply used to indicate that a class may be </a:t>
            </a:r>
            <a:r>
              <a:rPr lang="en-US" altLang="en-US" sz="1800" b="1" dirty="0">
                <a:solidFill>
                  <a:srgbClr val="000000"/>
                </a:solidFill>
              </a:rPr>
              <a:t>serialized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i="1" dirty="0">
                <a:solidFill>
                  <a:srgbClr val="C00000"/>
                </a:solidFill>
              </a:rPr>
              <a:t> If a class is </a:t>
            </a:r>
            <a:r>
              <a:rPr lang="en-US" altLang="en-US" sz="1800" b="1" i="1" dirty="0">
                <a:solidFill>
                  <a:srgbClr val="C00000"/>
                </a:solidFill>
              </a:rPr>
              <a:t>serializable</a:t>
            </a:r>
            <a:r>
              <a:rPr lang="en-US" altLang="en-US" sz="1800" i="1" dirty="0">
                <a:solidFill>
                  <a:srgbClr val="C00000"/>
                </a:solidFill>
              </a:rPr>
              <a:t>, all of its subclasses are also </a:t>
            </a:r>
            <a:r>
              <a:rPr lang="en-US" altLang="en-US" sz="1800" b="1" i="1" dirty="0">
                <a:solidFill>
                  <a:srgbClr val="C00000"/>
                </a:solidFill>
              </a:rPr>
              <a:t>serializable</a:t>
            </a:r>
            <a:r>
              <a:rPr lang="en-US" altLang="en-US" sz="1800" i="1" dirty="0">
                <a:solidFill>
                  <a:srgbClr val="C00000"/>
                </a:solidFill>
              </a:rPr>
              <a:t>.</a:t>
            </a:r>
            <a:endParaRPr lang="en-US" altLang="en-US" sz="18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A81B488-4DD5-40F8-BF9A-5311190B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88" y="5537371"/>
            <a:ext cx="7440850" cy="369332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b="0" dirty="0">
                <a:solidFill>
                  <a:srgbClr val="000000"/>
                </a:solidFill>
              </a:rPr>
              <a:t>A interface with no methods is known as an </a:t>
            </a:r>
            <a:r>
              <a:rPr lang="en-US" altLang="en-US" i="1" dirty="0">
                <a:solidFill>
                  <a:srgbClr val="000000"/>
                </a:solidFill>
              </a:rPr>
              <a:t>abstract/marker interface</a:t>
            </a:r>
            <a:r>
              <a:rPr lang="en-US" altLang="en-US" b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58EB-A653-4B71-B2F4-29C41170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Serialize and de-serialize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AC23-2AD8-49D8-98F4-CEDAB374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The  following classes can be used for serializing and de-serializing an object.</a:t>
            </a:r>
          </a:p>
          <a:p>
            <a:pPr marL="0" lvl="2" indent="0">
              <a:lnSpc>
                <a:spcPct val="150000"/>
              </a:lnSpc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Arial" panose="020B0604020202020204" pitchFamily="34" charset="0"/>
              </a:rPr>
              <a:t>ObjectOutputStream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:  Used for writing objects into the hard disk.</a:t>
            </a:r>
          </a:p>
          <a:p>
            <a:pPr marL="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This has the method </a:t>
            </a:r>
            <a:r>
              <a:rPr lang="en-US" altLang="en-US" sz="1800" b="1" dirty="0" err="1">
                <a:solidFill>
                  <a:srgbClr val="000000"/>
                </a:solidFill>
                <a:sym typeface="Arial" panose="020B0604020202020204" pitchFamily="34" charset="0"/>
              </a:rPr>
              <a:t>writeObject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rgbClr val="538CD5"/>
                </a:solidFill>
                <a:sym typeface="Arial" panose="020B0604020202020204" pitchFamily="34" charset="0"/>
              </a:rPr>
              <a:t>targetobject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) which used for persisting the serialized object to an output stream.</a:t>
            </a:r>
          </a:p>
          <a:p>
            <a:pPr marL="0" lvl="2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 startAt="2"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sym typeface="Arial" panose="020B0604020202020204" pitchFamily="34" charset="0"/>
              </a:rPr>
              <a:t>ObjectInputStream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:  This is used for reading the serialized object.    </a:t>
            </a:r>
          </a:p>
          <a:p>
            <a:pPr marL="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This has the method </a:t>
            </a:r>
            <a:r>
              <a:rPr lang="en-US" altLang="en-US" sz="1800" b="1" dirty="0" err="1">
                <a:solidFill>
                  <a:srgbClr val="000000"/>
                </a:solidFill>
                <a:sym typeface="Arial" panose="020B0604020202020204" pitchFamily="34" charset="0"/>
              </a:rPr>
              <a:t>readObject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() which can de-serialize a serialized object and load it back to memory.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945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FB07-F391-471D-96CC-1CB93383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one prevent variables being de-serialized?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8BE2-52C1-4A3D-A361-208EFF93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Transient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keyword can be used to avoid serialization of instance variables.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Example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:  If </a:t>
            </a:r>
            <a:r>
              <a:rPr lang="en-US" altLang="en-US" sz="1800" b="1" i="1" dirty="0" err="1">
                <a:solidFill>
                  <a:srgbClr val="000000"/>
                </a:solidFill>
                <a:sym typeface="Arial" panose="020B0604020202020204" pitchFamily="34" charset="0"/>
              </a:rPr>
              <a:t>productName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is a instance variable in </a:t>
            </a:r>
            <a:r>
              <a:rPr lang="en-US" altLang="en-US" sz="1800" b="1" i="1" dirty="0" err="1">
                <a:solidFill>
                  <a:srgbClr val="000000"/>
                </a:solidFill>
                <a:sym typeface="Arial" panose="020B0604020202020204" pitchFamily="34" charset="0"/>
              </a:rPr>
              <a:t>ProductInfo</a:t>
            </a:r>
            <a:r>
              <a:rPr lang="en-US" altLang="en-US" sz="1800" i="1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which should not be serialized it will be declared as,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  <a:sym typeface="Arial" panose="020B0604020202020204" pitchFamily="34" charset="0"/>
              </a:rPr>
              <a:t>Syntax</a:t>
            </a:r>
            <a:r>
              <a:rPr lang="en-US" altLang="en-US" sz="1800" i="1" dirty="0">
                <a:solidFill>
                  <a:srgbClr val="000000"/>
                </a:solidFill>
                <a:sym typeface="Arial" panose="020B0604020202020204" pitchFamily="34" charset="0"/>
              </a:rPr>
              <a:t>: 	</a:t>
            </a:r>
            <a:r>
              <a:rPr lang="en-US" altLang="en-US" sz="1800" b="1" i="1" dirty="0">
                <a:solidFill>
                  <a:srgbClr val="0070C0"/>
                </a:solidFill>
                <a:sym typeface="Arial" panose="020B0604020202020204" pitchFamily="34" charset="0"/>
              </a:rPr>
              <a:t>transient </a:t>
            </a:r>
            <a:r>
              <a:rPr lang="en-US" altLang="en-US" sz="1800" b="1" dirty="0">
                <a:solidFill>
                  <a:srgbClr val="0070C0"/>
                </a:solidFill>
                <a:sym typeface="Arial" panose="020B0604020202020204" pitchFamily="34" charset="0"/>
              </a:rPr>
              <a:t>String </a:t>
            </a:r>
            <a:r>
              <a:rPr lang="en-US" altLang="en-US" sz="1800" b="1" dirty="0" err="1">
                <a:solidFill>
                  <a:srgbClr val="0070C0"/>
                </a:solidFill>
                <a:sym typeface="Arial" panose="020B0604020202020204" pitchFamily="34" charset="0"/>
              </a:rPr>
              <a:t>productName</a:t>
            </a:r>
            <a:r>
              <a:rPr lang="en-US" altLang="en-US" sz="1800" b="1" dirty="0">
                <a:solidFill>
                  <a:srgbClr val="0070C0"/>
                </a:solidFill>
                <a:sym typeface="Arial" panose="020B0604020202020204" pitchFamily="34" charset="0"/>
              </a:rPr>
              <a:t>;</a:t>
            </a:r>
            <a:r>
              <a:rPr lang="en-US" altLang="en-US" sz="1800" dirty="0">
                <a:solidFill>
                  <a:srgbClr val="0070C0"/>
                </a:solidFill>
                <a:sym typeface="Arial" panose="020B060402020202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The </a:t>
            </a:r>
            <a:r>
              <a:rPr lang="en-US" altLang="en-US" sz="1800" b="1" i="1" dirty="0">
                <a:solidFill>
                  <a:srgbClr val="000000"/>
                </a:solidFill>
                <a:sym typeface="Arial" panose="020B0604020202020204" pitchFamily="34" charset="0"/>
              </a:rPr>
              <a:t>transient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modifier applies only to instance variables.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Instance variables declared transient </a:t>
            </a:r>
            <a:r>
              <a:rPr lang="en-US" altLang="en-US" sz="1800" b="1" i="1" dirty="0">
                <a:solidFill>
                  <a:srgbClr val="000000"/>
                </a:solidFill>
                <a:sym typeface="Arial" panose="020B0604020202020204" pitchFamily="34" charset="0"/>
              </a:rPr>
              <a:t>cannot</a:t>
            </a:r>
            <a:r>
              <a:rPr lang="en-US" altLang="en-US" sz="1800" i="1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be serialized.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If  an instance variable is transient, java will not serialize the variable when the  attempting to serialize the object.</a:t>
            </a:r>
            <a:endParaRPr lang="en-US" altLang="en-US" sz="1600" dirty="0">
              <a:sym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030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30F-4042-4458-B3B2-151B4B3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Object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3FBE-07E7-45E3-B87B-F02A6500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1: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The class should implement </a:t>
            </a:r>
            <a:r>
              <a:rPr lang="en-US" altLang="en-US" sz="1800" b="1" i="1" dirty="0">
                <a:solidFill>
                  <a:srgbClr val="0070C0"/>
                </a:solidFill>
                <a:sym typeface="Arial" panose="020B0604020202020204" pitchFamily="34" charset="0"/>
              </a:rPr>
              <a:t>Serializable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interface make the object serializable.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2: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Create an file (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) using the object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FileOutStream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class to store the serialized object.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3: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Create an object of the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ObjectOutStream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class to serialize the object and write into the file (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) created as part of </a:t>
            </a:r>
            <a:r>
              <a:rPr lang="en-US" altLang="en-US" sz="1800" b="1" i="1" dirty="0">
                <a:solidFill>
                  <a:srgbClr val="000000"/>
                </a:solidFill>
                <a:sym typeface="Arial" panose="020B0604020202020204" pitchFamily="34" charset="0"/>
              </a:rPr>
              <a:t>step 2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4: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Use the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writeObject</a:t>
            </a:r>
            <a:r>
              <a:rPr lang="en-US" altLang="en-US" sz="1800" i="1" dirty="0">
                <a:solidFill>
                  <a:srgbClr val="0070C0"/>
                </a:solidFill>
                <a:sym typeface="Arial" panose="020B0604020202020204" pitchFamily="34" charset="0"/>
              </a:rPr>
              <a:t>() 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method of the object stream class to save the object as a serialized object in the file (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4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27D2-FD1E-48D7-8029-4A9C14AA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De-Serialization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BD78-7908-4B22-93FB-04B7AE73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1: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Create an object of the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FileInputStream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class for reading the file (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2: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Create an object of the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ObjectInputStream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class to read the object from the file (</a:t>
            </a: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F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).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sym typeface="Arial" panose="020B0604020202020204" pitchFamily="34" charset="0"/>
              </a:rPr>
              <a:t>Step 3: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Use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readObject</a:t>
            </a:r>
            <a:r>
              <a:rPr lang="en-US" altLang="en-US" sz="1800" i="1" dirty="0">
                <a:solidFill>
                  <a:srgbClr val="0070C0"/>
                </a:solidFill>
                <a:sym typeface="Arial" panose="020B0604020202020204" pitchFamily="34" charset="0"/>
              </a:rPr>
              <a:t>()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method on the </a:t>
            </a:r>
            <a:r>
              <a:rPr lang="en-US" altLang="en-US" sz="1800" b="1" i="1" dirty="0" err="1">
                <a:solidFill>
                  <a:srgbClr val="0070C0"/>
                </a:solidFill>
                <a:sym typeface="Arial" panose="020B0604020202020204" pitchFamily="34" charset="0"/>
              </a:rPr>
              <a:t>ObjectInputStream</a:t>
            </a:r>
            <a:r>
              <a:rPr lang="en-US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 to read the object back into memory.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306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602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CORE JAVA 8</vt:lpstr>
      <vt:lpstr>About the Author</vt:lpstr>
      <vt:lpstr>Objective</vt:lpstr>
      <vt:lpstr>Serialization</vt:lpstr>
      <vt:lpstr>Serialization in Java</vt:lpstr>
      <vt:lpstr>How to Serialize and de-serialize objects?</vt:lpstr>
      <vt:lpstr>How can one prevent variables being de-serialized?</vt:lpstr>
      <vt:lpstr>Steps for Object Serialization</vt:lpstr>
      <vt:lpstr>Steps for De-Serialization</vt:lpstr>
      <vt:lpstr>Example – Object Serialization</vt:lpstr>
      <vt:lpstr>Solution – Serialization</vt:lpstr>
      <vt:lpstr>Solution - Serialization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30</cp:revision>
  <dcterms:created xsi:type="dcterms:W3CDTF">2017-10-28T05:09:06Z</dcterms:created>
  <dcterms:modified xsi:type="dcterms:W3CDTF">2021-10-04T14:07:11Z</dcterms:modified>
</cp:coreProperties>
</file>