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62152-95AC-41BB-A227-9594BDF20972}" v="249" dt="2022-12-26T12:51:52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8">
            <a:extLst>
              <a:ext uri="{FF2B5EF4-FFF2-40B4-BE49-F238E27FC236}">
                <a16:creationId xmlns:a16="http://schemas.microsoft.com/office/drawing/2014/main" id="{37300F8A-A392-632A-2331-0D37312A0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5113" y="981075"/>
            <a:ext cx="2287588" cy="2287588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9148A5A6-ABDF-09A1-F600-51154D3C6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5113" y="3324225"/>
            <a:ext cx="2287588" cy="2274888"/>
          </a:xfrm>
          <a:prstGeom prst="rect">
            <a:avLst/>
          </a:prstGeom>
        </p:spPr>
      </p:pic>
      <p:pic>
        <p:nvPicPr>
          <p:cNvPr id="11" name="Graphic 11">
            <a:extLst>
              <a:ext uri="{FF2B5EF4-FFF2-40B4-BE49-F238E27FC236}">
                <a16:creationId xmlns:a16="http://schemas.microsoft.com/office/drawing/2014/main" id="{BB694289-055C-9E94-1D38-21A7F736A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8263" y="981075"/>
            <a:ext cx="2035175" cy="2679700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26E96D6-10C9-C195-4E60-4F8F8F50AD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0588" y="981075"/>
            <a:ext cx="2679700" cy="2679700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4B6AA45C-F7B3-9726-E404-259C777C2B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8263" y="3716338"/>
            <a:ext cx="1587500" cy="1881188"/>
          </a:xfrm>
          <a:prstGeom prst="rect">
            <a:avLst/>
          </a:prstGeo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9EF3C8F4-5C2F-42D8-7C26-638C9B53C9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2913" y="3716338"/>
            <a:ext cx="1625600" cy="1881188"/>
          </a:xfrm>
          <a:prstGeom prst="rect">
            <a:avLst/>
          </a:prstGeom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E036884F-E26E-655D-136C-D637FFB6DE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45663" y="3716338"/>
            <a:ext cx="1444625" cy="188118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ACEF033-9C01-4A8D-64B7-E2BB3560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918701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Calibri Light"/>
                <a:cs typeface="Calibri Light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0">
            <a:extLst>
              <a:ext uri="{FF2B5EF4-FFF2-40B4-BE49-F238E27FC236}">
                <a16:creationId xmlns:a16="http://schemas.microsoft.com/office/drawing/2014/main" id="{34488EDA-01F2-DE9F-2DE5-07192F92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53" y="211138"/>
            <a:ext cx="1310640" cy="1505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588DF-A998-61FA-43A8-D3173674437A}"/>
              </a:ext>
            </a:extLst>
          </p:cNvPr>
          <p:cNvSpPr txBox="1"/>
          <p:nvPr/>
        </p:nvSpPr>
        <p:spPr>
          <a:xfrm>
            <a:off x="3484880" y="1859280"/>
            <a:ext cx="688848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272A4"/>
                </a:solidFill>
                <a:latin typeface="Cascadia Code"/>
              </a:rPr>
              <a:t>// Hello world program in c</a:t>
            </a:r>
          </a:p>
          <a:p>
            <a:br>
              <a:rPr lang="en-US" dirty="0">
                <a:latin typeface="Cascadia Code"/>
              </a:rPr>
            </a:br>
            <a:r>
              <a:rPr lang="en-US" dirty="0">
                <a:solidFill>
                  <a:srgbClr val="FF79C6"/>
                </a:solidFill>
                <a:latin typeface="Cascadia Code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dirty="0">
                <a:solidFill>
                  <a:srgbClr val="F1FA8C"/>
                </a:solidFill>
                <a:latin typeface="Cascadia Code"/>
              </a:rPr>
              <a:t>&lt;stdio.h&gt;</a:t>
            </a:r>
          </a:p>
          <a:p>
            <a:br>
              <a:rPr lang="en-US" dirty="0">
                <a:latin typeface="Cascadia Code"/>
              </a:rPr>
            </a:br>
            <a:r>
              <a:rPr lang="en-US" i="1" dirty="0">
                <a:solidFill>
                  <a:srgbClr val="8BE9FD"/>
                </a:solidFill>
                <a:latin typeface="Cascadia Code"/>
              </a:rPr>
              <a:t>int</a:t>
            </a:r>
            <a:r>
              <a:rPr lang="en-US" dirty="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dirty="0">
                <a:solidFill>
                  <a:srgbClr val="50FA7B"/>
                </a:solidFill>
                <a:latin typeface="Cascadia Code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ascadia Code"/>
              </a:rPr>
              <a:t>()</a:t>
            </a:r>
          </a:p>
          <a:p>
            <a:r>
              <a:rPr lang="en-US" dirty="0">
                <a:solidFill>
                  <a:srgbClr val="F8F8F2"/>
                </a:solidFill>
                <a:latin typeface="Cascadia Code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Cascadia Code"/>
              </a:rPr>
              <a:t>    </a:t>
            </a:r>
            <a:r>
              <a:rPr lang="en-US" dirty="0">
                <a:solidFill>
                  <a:srgbClr val="50FA7B"/>
                </a:solidFill>
                <a:latin typeface="Cascadia Code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dirty="0">
                <a:solidFill>
                  <a:srgbClr val="F1FA8C"/>
                </a:solidFill>
                <a:latin typeface="Cascadia Code"/>
              </a:rPr>
              <a:t>"Hello World!"</a:t>
            </a:r>
            <a:r>
              <a:rPr lang="en-US" dirty="0">
                <a:solidFill>
                  <a:srgbClr val="F8F8F2"/>
                </a:solidFill>
                <a:latin typeface="Cascadia Code"/>
              </a:rPr>
              <a:t>);</a:t>
            </a:r>
          </a:p>
          <a:p>
            <a:br>
              <a:rPr lang="en-US" dirty="0">
                <a:latin typeface="Cascadia Code"/>
              </a:rPr>
            </a:br>
            <a:r>
              <a:rPr lang="en-US" dirty="0">
                <a:solidFill>
                  <a:srgbClr val="F8F8F2"/>
                </a:solidFill>
                <a:latin typeface="Cascadia Code"/>
              </a:rPr>
              <a:t>    </a:t>
            </a:r>
            <a:r>
              <a:rPr lang="en-US" dirty="0">
                <a:solidFill>
                  <a:srgbClr val="FF79C6"/>
                </a:solidFill>
                <a:latin typeface="Cascadia Code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dirty="0">
                <a:solidFill>
                  <a:srgbClr val="BD93F9"/>
                </a:solidFill>
                <a:latin typeface="Cascadia Code"/>
              </a:rPr>
              <a:t>0</a:t>
            </a:r>
            <a:r>
              <a:rPr lang="en-US" dirty="0">
                <a:solidFill>
                  <a:srgbClr val="F8F8F2"/>
                </a:solidFill>
                <a:latin typeface="Cascadia Code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ascadia Code"/>
              </a:rPr>
              <a:t>}</a:t>
            </a:r>
          </a:p>
          <a:p>
            <a:endParaRPr lang="en-US">
              <a:solidFill>
                <a:srgbClr val="F8F8F2"/>
              </a:solidFill>
              <a:latin typeface="Cascadia Code"/>
            </a:endParaRPr>
          </a:p>
        </p:txBody>
      </p:sp>
    </p:spTree>
    <p:extLst>
      <p:ext uri="{BB962C8B-B14F-4D97-AF65-F5344CB8AC3E}">
        <p14:creationId xmlns:p14="http://schemas.microsoft.com/office/powerpoint/2010/main" val="2491697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1EE945-0AED-9632-CC08-8F55F0BC0586}"/>
              </a:ext>
            </a:extLst>
          </p:cNvPr>
          <p:cNvSpPr txBox="1"/>
          <p:nvPr/>
        </p:nvSpPr>
        <p:spPr>
          <a:xfrm>
            <a:off x="3048000" y="1808480"/>
            <a:ext cx="776010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272A4"/>
                </a:solidFill>
                <a:latin typeface="Cascadia Code"/>
              </a:rPr>
              <a:t>// Hello world program in c++</a:t>
            </a:r>
          </a:p>
          <a:p>
            <a:br>
              <a:rPr lang="en-US">
                <a:solidFill>
                  <a:srgbClr val="F8F8F2"/>
                </a:solidFill>
                <a:latin typeface="Cascadia Code"/>
              </a:rPr>
            </a:br>
            <a:r>
              <a:rPr lang="en-US">
                <a:solidFill>
                  <a:srgbClr val="FF79C6"/>
                </a:solidFill>
                <a:latin typeface="Cascadia Code"/>
              </a:rPr>
              <a:t>#include</a:t>
            </a:r>
            <a:r>
              <a:rPr lang="en-US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>
                <a:solidFill>
                  <a:srgbClr val="F1FA8C"/>
                </a:solidFill>
                <a:latin typeface="Cascadia Code"/>
              </a:rPr>
              <a:t>&lt;iostream&gt;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using namespace std;</a:t>
            </a:r>
          </a:p>
          <a:p>
            <a:br>
              <a:rPr lang="en-US">
                <a:solidFill>
                  <a:srgbClr val="F8F8F2"/>
                </a:solidFill>
                <a:latin typeface="Cascadia Code"/>
              </a:rPr>
            </a:br>
            <a:r>
              <a:rPr lang="en-US" i="1">
                <a:solidFill>
                  <a:srgbClr val="8BE9FD"/>
                </a:solidFill>
                <a:latin typeface="Cascadia Code"/>
              </a:rPr>
              <a:t>int</a:t>
            </a:r>
            <a:r>
              <a:rPr lang="en-US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>
                <a:solidFill>
                  <a:srgbClr val="50FA7B"/>
                </a:solidFill>
                <a:latin typeface="Cascadia Code"/>
              </a:rPr>
              <a:t>main</a:t>
            </a:r>
            <a:r>
              <a:rPr lang="en-US">
                <a:solidFill>
                  <a:srgbClr val="F8F8F2"/>
                </a:solidFill>
                <a:latin typeface="Cascadia Code"/>
              </a:rPr>
              <a:t>()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{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    cout </a:t>
            </a:r>
            <a:r>
              <a:rPr lang="en-US">
                <a:solidFill>
                  <a:srgbClr val="FF79C6"/>
                </a:solidFill>
                <a:latin typeface="Cascadia Code"/>
              </a:rPr>
              <a:t>&lt;&lt;</a:t>
            </a:r>
            <a:r>
              <a:rPr lang="en-US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>
                <a:solidFill>
                  <a:srgbClr val="F1FA8C"/>
                </a:solidFill>
                <a:latin typeface="Cascadia Code"/>
              </a:rPr>
              <a:t>"Hello World"</a:t>
            </a:r>
            <a:r>
              <a:rPr lang="en-US">
                <a:solidFill>
                  <a:srgbClr val="F8F8F2"/>
                </a:solidFill>
                <a:latin typeface="Cascadia Code"/>
              </a:rPr>
              <a:t>;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    </a:t>
            </a:r>
            <a:r>
              <a:rPr lang="en-US">
                <a:solidFill>
                  <a:srgbClr val="FF79C6"/>
                </a:solidFill>
                <a:latin typeface="Cascadia Code"/>
              </a:rPr>
              <a:t>return</a:t>
            </a:r>
            <a:r>
              <a:rPr lang="en-US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>
                <a:solidFill>
                  <a:srgbClr val="BD93F9"/>
                </a:solidFill>
                <a:latin typeface="Cascadia Code"/>
              </a:rPr>
              <a:t>0</a:t>
            </a:r>
            <a:r>
              <a:rPr lang="en-US">
                <a:solidFill>
                  <a:srgbClr val="F8F8F2"/>
                </a:solidFill>
                <a:latin typeface="Cascadia Code"/>
              </a:rPr>
              <a:t>;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}</a:t>
            </a:r>
          </a:p>
          <a:p>
            <a:br>
              <a:rPr lang="en-US">
                <a:solidFill>
                  <a:srgbClr val="F8F8F2"/>
                </a:solidFill>
                <a:latin typeface="Cascadia Code"/>
              </a:rPr>
            </a:br>
            <a:endParaRPr lang="en-US">
              <a:solidFill>
                <a:srgbClr val="F8F8F2"/>
              </a:solidFill>
              <a:latin typeface="Cascadia Code"/>
            </a:endParaRPr>
          </a:p>
        </p:txBody>
      </p:sp>
      <p:pic>
        <p:nvPicPr>
          <p:cNvPr id="13" name="Graphic 9">
            <a:extLst>
              <a:ext uri="{FF2B5EF4-FFF2-40B4-BE49-F238E27FC236}">
                <a16:creationId xmlns:a16="http://schemas.microsoft.com/office/drawing/2014/main" id="{02D73CB8-8176-DE7C-4C63-486EE9D8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23" y="160338"/>
            <a:ext cx="1353820" cy="15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89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7">
            <a:extLst>
              <a:ext uri="{FF2B5EF4-FFF2-40B4-BE49-F238E27FC236}">
                <a16:creationId xmlns:a16="http://schemas.microsoft.com/office/drawing/2014/main" id="{ACE21360-944B-9FBE-D9B6-4487F8ED0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399" y="86812"/>
            <a:ext cx="1424573" cy="1760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76E8FA-5F23-4851-54C6-FB217648737F}"/>
              </a:ext>
            </a:extLst>
          </p:cNvPr>
          <p:cNvSpPr txBox="1"/>
          <p:nvPr/>
        </p:nvSpPr>
        <p:spPr>
          <a:xfrm>
            <a:off x="1987216" y="2027321"/>
            <a:ext cx="820754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272A4"/>
                </a:solidFill>
                <a:latin typeface="Cascadia Code"/>
              </a:rPr>
              <a:t>// Hello world program in Java</a:t>
            </a:r>
          </a:p>
          <a:p>
            <a:br>
              <a:rPr lang="en-US">
                <a:solidFill>
                  <a:srgbClr val="F8F8F2"/>
                </a:solidFill>
                <a:latin typeface="Cascadia Code"/>
              </a:rPr>
            </a:br>
            <a:r>
              <a:rPr lang="en-US">
                <a:solidFill>
                  <a:srgbClr val="F8F8F2"/>
                </a:solidFill>
                <a:latin typeface="Cascadia Code"/>
              </a:rPr>
              <a:t>public class one {</a:t>
            </a:r>
          </a:p>
          <a:p>
            <a:br>
              <a:rPr lang="en-US">
                <a:solidFill>
                  <a:srgbClr val="F8F8F2"/>
                </a:solidFill>
                <a:latin typeface="Cascadia Code"/>
              </a:rPr>
            </a:br>
            <a:r>
              <a:rPr lang="en-US">
                <a:solidFill>
                  <a:srgbClr val="F8F8F2"/>
                </a:solidFill>
                <a:latin typeface="Cascadia Code"/>
              </a:rPr>
              <a:t>    public </a:t>
            </a:r>
            <a:r>
              <a:rPr lang="en-US">
                <a:solidFill>
                  <a:srgbClr val="FF79C6"/>
                </a:solidFill>
                <a:latin typeface="Cascadia Code"/>
              </a:rPr>
              <a:t>static</a:t>
            </a:r>
            <a:r>
              <a:rPr lang="en-US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i="1">
                <a:solidFill>
                  <a:srgbClr val="8BE9FD"/>
                </a:solidFill>
                <a:latin typeface="Cascadia Code"/>
              </a:rPr>
              <a:t>void</a:t>
            </a:r>
            <a:r>
              <a:rPr lang="en-US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>
                <a:solidFill>
                  <a:srgbClr val="50FA7B"/>
                </a:solidFill>
                <a:latin typeface="Cascadia Code"/>
              </a:rPr>
              <a:t>main</a:t>
            </a:r>
            <a:r>
              <a:rPr lang="en-US">
                <a:solidFill>
                  <a:srgbClr val="F8F8F2"/>
                </a:solidFill>
                <a:latin typeface="Cascadia Code"/>
              </a:rPr>
              <a:t>(String</a:t>
            </a:r>
            <a:r>
              <a:rPr lang="en-US">
                <a:solidFill>
                  <a:srgbClr val="FF79C6"/>
                </a:solidFill>
                <a:latin typeface="Cascadia Code"/>
              </a:rPr>
              <a:t>[]</a:t>
            </a:r>
            <a:r>
              <a:rPr lang="en-US">
                <a:solidFill>
                  <a:srgbClr val="F8F8F2"/>
                </a:solidFill>
                <a:latin typeface="Cascadia Code"/>
              </a:rPr>
              <a:t> args) {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        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        System.out.</a:t>
            </a:r>
            <a:r>
              <a:rPr lang="en-US">
                <a:solidFill>
                  <a:srgbClr val="50FA7B"/>
                </a:solidFill>
                <a:latin typeface="Cascadia Code"/>
              </a:rPr>
              <a:t>println</a:t>
            </a:r>
            <a:r>
              <a:rPr lang="en-US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>
                <a:solidFill>
                  <a:srgbClr val="F1FA8C"/>
                </a:solidFill>
                <a:latin typeface="Cascadia Code"/>
              </a:rPr>
              <a:t>"Hello, World!"</a:t>
            </a:r>
            <a:r>
              <a:rPr lang="en-US">
                <a:solidFill>
                  <a:srgbClr val="F8F8F2"/>
                </a:solidFill>
                <a:latin typeface="Cascadia Code"/>
              </a:rPr>
              <a:t>); 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    }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}</a:t>
            </a:r>
          </a:p>
          <a:p>
            <a:endParaRPr lang="en-US">
              <a:solidFill>
                <a:srgbClr val="F8F8F2"/>
              </a:solidFill>
              <a:latin typeface="Cascadia Code"/>
            </a:endParaRPr>
          </a:p>
        </p:txBody>
      </p:sp>
    </p:spTree>
    <p:extLst>
      <p:ext uri="{BB962C8B-B14F-4D97-AF65-F5344CB8AC3E}">
        <p14:creationId xmlns:p14="http://schemas.microsoft.com/office/powerpoint/2010/main" val="3764980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1">
            <a:extLst>
              <a:ext uri="{FF2B5EF4-FFF2-40B4-BE49-F238E27FC236}">
                <a16:creationId xmlns:a16="http://schemas.microsoft.com/office/drawing/2014/main" id="{AD3634C3-E535-6EB8-6B59-4C9E61997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58" y="158917"/>
            <a:ext cx="1223044" cy="1616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C863B-2FCE-2163-B300-164CA98FCF5A}"/>
              </a:ext>
            </a:extLst>
          </p:cNvPr>
          <p:cNvSpPr txBox="1"/>
          <p:nvPr/>
        </p:nvSpPr>
        <p:spPr>
          <a:xfrm>
            <a:off x="2839452" y="1776663"/>
            <a:ext cx="703446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272A4"/>
                </a:solidFill>
                <a:latin typeface="Cascadia Code"/>
              </a:rPr>
              <a:t>// Hello world program in go</a:t>
            </a:r>
          </a:p>
          <a:p>
            <a:br>
              <a:rPr lang="en-US">
                <a:solidFill>
                  <a:srgbClr val="F8F8F2"/>
                </a:solidFill>
                <a:latin typeface="Cascadia Code"/>
              </a:rPr>
            </a:br>
            <a:r>
              <a:rPr lang="en-US">
                <a:solidFill>
                  <a:srgbClr val="F8F8F2"/>
                </a:solidFill>
                <a:latin typeface="Cascadia Code"/>
              </a:rPr>
              <a:t>package main </a:t>
            </a:r>
          </a:p>
          <a:p>
            <a:br>
              <a:rPr lang="en-US">
                <a:solidFill>
                  <a:srgbClr val="F8F8F2"/>
                </a:solidFill>
                <a:latin typeface="Cascadia Code"/>
              </a:rPr>
            </a:br>
            <a:r>
              <a:rPr lang="en-US">
                <a:solidFill>
                  <a:srgbClr val="F8F8F2"/>
                </a:solidFill>
                <a:latin typeface="Cascadia Code"/>
              </a:rPr>
              <a:t>import </a:t>
            </a:r>
            <a:r>
              <a:rPr lang="en-US">
                <a:solidFill>
                  <a:srgbClr val="F1FA8C"/>
                </a:solidFill>
                <a:latin typeface="Cascadia Code"/>
              </a:rPr>
              <a:t>"fmt"</a:t>
            </a:r>
          </a:p>
          <a:p>
            <a:br>
              <a:rPr lang="en-US">
                <a:solidFill>
                  <a:srgbClr val="F8F8F2"/>
                </a:solidFill>
                <a:latin typeface="Cascadia Code"/>
              </a:rPr>
            </a:br>
            <a:r>
              <a:rPr lang="en-US">
                <a:solidFill>
                  <a:srgbClr val="F8F8F2"/>
                </a:solidFill>
                <a:latin typeface="Cascadia Code"/>
              </a:rPr>
              <a:t>func </a:t>
            </a:r>
            <a:r>
              <a:rPr lang="en-US">
                <a:solidFill>
                  <a:srgbClr val="50FA7B"/>
                </a:solidFill>
                <a:latin typeface="Cascadia Code"/>
              </a:rPr>
              <a:t>main</a:t>
            </a:r>
            <a:r>
              <a:rPr lang="en-US">
                <a:solidFill>
                  <a:srgbClr val="F8F8F2"/>
                </a:solidFill>
                <a:latin typeface="Cascadia Code"/>
              </a:rPr>
              <a:t>() {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    fmt.</a:t>
            </a:r>
            <a:r>
              <a:rPr lang="en-US">
                <a:solidFill>
                  <a:srgbClr val="50FA7B"/>
                </a:solidFill>
                <a:latin typeface="Cascadia Code"/>
              </a:rPr>
              <a:t>Println</a:t>
            </a:r>
            <a:r>
              <a:rPr lang="en-US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>
                <a:solidFill>
                  <a:srgbClr val="F1FA8C"/>
                </a:solidFill>
                <a:latin typeface="Cascadia Code"/>
              </a:rPr>
              <a:t>"Hello, World!"</a:t>
            </a:r>
            <a:r>
              <a:rPr lang="en-US">
                <a:solidFill>
                  <a:srgbClr val="F8F8F2"/>
                </a:solidFill>
                <a:latin typeface="Cascadia Code"/>
              </a:rPr>
              <a:t>)</a:t>
            </a:r>
          </a:p>
          <a:p>
            <a:r>
              <a:rPr lang="en-US">
                <a:solidFill>
                  <a:srgbClr val="F8F8F2"/>
                </a:solidFill>
                <a:latin typeface="Cascadia Code"/>
              </a:rPr>
              <a:t>}</a:t>
            </a:r>
          </a:p>
          <a:p>
            <a:endParaRPr lang="en-US">
              <a:solidFill>
                <a:srgbClr val="F8F8F2"/>
              </a:solidFill>
              <a:latin typeface="Cascadia Code"/>
            </a:endParaRPr>
          </a:p>
        </p:txBody>
      </p:sp>
    </p:spTree>
    <p:extLst>
      <p:ext uri="{BB962C8B-B14F-4D97-AF65-F5344CB8AC3E}">
        <p14:creationId xmlns:p14="http://schemas.microsoft.com/office/powerpoint/2010/main" val="3392125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6">
            <a:extLst>
              <a:ext uri="{FF2B5EF4-FFF2-40B4-BE49-F238E27FC236}">
                <a16:creationId xmlns:a16="http://schemas.microsoft.com/office/drawing/2014/main" id="{A2B4EA48-39A3-056C-65BB-346F3528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40" y="155909"/>
            <a:ext cx="1565695" cy="1563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B6AF9-BB0D-5300-9126-5D6797012423}"/>
              </a:ext>
            </a:extLst>
          </p:cNvPr>
          <p:cNvSpPr txBox="1"/>
          <p:nvPr/>
        </p:nvSpPr>
        <p:spPr>
          <a:xfrm>
            <a:off x="3310689" y="2829426"/>
            <a:ext cx="55706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272A4"/>
                </a:solidFill>
                <a:latin typeface="Cascadia Code"/>
              </a:rPr>
              <a:t>// Hello world program in python</a:t>
            </a:r>
          </a:p>
          <a:p>
            <a:br>
              <a:rPr lang="en-US">
                <a:solidFill>
                  <a:srgbClr val="F8F8F2"/>
                </a:solidFill>
                <a:latin typeface="Cascadia Code"/>
              </a:rPr>
            </a:br>
            <a:r>
              <a:rPr lang="en-US">
                <a:solidFill>
                  <a:srgbClr val="50FA7B"/>
                </a:solidFill>
                <a:latin typeface="Cascadia Code"/>
              </a:rPr>
              <a:t>print</a:t>
            </a:r>
            <a:r>
              <a:rPr lang="en-US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>
                <a:solidFill>
                  <a:srgbClr val="F1FA8C"/>
                </a:solidFill>
                <a:latin typeface="Cascadia Code"/>
              </a:rPr>
              <a:t>"Hello World"</a:t>
            </a:r>
            <a:r>
              <a:rPr lang="en-US">
                <a:solidFill>
                  <a:srgbClr val="F8F8F2"/>
                </a:solidFill>
                <a:latin typeface="Cascadia Code"/>
              </a:rPr>
              <a:t>)</a:t>
            </a:r>
          </a:p>
          <a:p>
            <a:endParaRPr lang="en-US">
              <a:solidFill>
                <a:srgbClr val="F8F8F2"/>
              </a:solidFill>
              <a:latin typeface="Cascadia Code"/>
            </a:endParaRPr>
          </a:p>
        </p:txBody>
      </p:sp>
    </p:spTree>
    <p:extLst>
      <p:ext uri="{BB962C8B-B14F-4D97-AF65-F5344CB8AC3E}">
        <p14:creationId xmlns:p14="http://schemas.microsoft.com/office/powerpoint/2010/main" val="154329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2B6AF9-BB0D-5300-9126-5D6797012423}"/>
              </a:ext>
            </a:extLst>
          </p:cNvPr>
          <p:cNvSpPr txBox="1"/>
          <p:nvPr/>
        </p:nvSpPr>
        <p:spPr>
          <a:xfrm>
            <a:off x="3310689" y="2829426"/>
            <a:ext cx="55706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272A4"/>
                </a:solidFill>
                <a:latin typeface="Cascadia Code"/>
              </a:rPr>
              <a:t>// Hello world program in Swift</a:t>
            </a:r>
          </a:p>
          <a:p>
            <a:br>
              <a:rPr lang="en-US" dirty="0">
                <a:latin typeface="Cascadia Code"/>
              </a:rPr>
            </a:br>
            <a:r>
              <a:rPr lang="en-US" dirty="0">
                <a:solidFill>
                  <a:srgbClr val="50FA7B"/>
                </a:solidFill>
                <a:latin typeface="Cascadia Code"/>
              </a:rPr>
              <a:t>print</a:t>
            </a:r>
            <a:r>
              <a:rPr lang="en-US" dirty="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dirty="0">
                <a:solidFill>
                  <a:srgbClr val="F1FA8C"/>
                </a:solidFill>
                <a:latin typeface="Cascadia Code"/>
              </a:rPr>
              <a:t>"Hello World"</a:t>
            </a:r>
            <a:r>
              <a:rPr lang="en-US" dirty="0">
                <a:solidFill>
                  <a:srgbClr val="F8F8F2"/>
                </a:solidFill>
                <a:latin typeface="Cascadia Code"/>
              </a:rPr>
              <a:t>)</a:t>
            </a:r>
          </a:p>
          <a:p>
            <a:endParaRPr lang="en-US">
              <a:solidFill>
                <a:srgbClr val="F8F8F2"/>
              </a:solidFill>
              <a:latin typeface="Cascadia Code"/>
            </a:endParaRPr>
          </a:p>
        </p:txBody>
      </p:sp>
      <p:pic>
        <p:nvPicPr>
          <p:cNvPr id="4" name="Graphic 8">
            <a:extLst>
              <a:ext uri="{FF2B5EF4-FFF2-40B4-BE49-F238E27FC236}">
                <a16:creationId xmlns:a16="http://schemas.microsoft.com/office/drawing/2014/main" id="{3D1739C1-831C-D825-396C-761BE065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39" y="138864"/>
            <a:ext cx="1284958" cy="12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60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12">
            <a:extLst>
              <a:ext uri="{FF2B5EF4-FFF2-40B4-BE49-F238E27FC236}">
                <a16:creationId xmlns:a16="http://schemas.microsoft.com/office/drawing/2014/main" id="{F462E59B-0571-777C-231A-981D074A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5" y="168943"/>
            <a:ext cx="1195806" cy="1205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F3DE5-3826-D274-529E-796E67897847}"/>
              </a:ext>
            </a:extLst>
          </p:cNvPr>
          <p:cNvSpPr txBox="1"/>
          <p:nvPr/>
        </p:nvSpPr>
        <p:spPr>
          <a:xfrm>
            <a:off x="3330742" y="2418347"/>
            <a:ext cx="5520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BD93F9"/>
                </a:solidFill>
                <a:latin typeface="Cascadia Code"/>
              </a:rPr>
              <a:t>console</a:t>
            </a:r>
            <a:r>
              <a:rPr lang="en-US">
                <a:solidFill>
                  <a:srgbClr val="FF79C6"/>
                </a:solidFill>
                <a:latin typeface="Cascadia Code"/>
              </a:rPr>
              <a:t>.</a:t>
            </a:r>
            <a:r>
              <a:rPr lang="en-US">
                <a:solidFill>
                  <a:srgbClr val="50FA7B"/>
                </a:solidFill>
                <a:latin typeface="Cascadia Code"/>
              </a:rPr>
              <a:t>log</a:t>
            </a:r>
            <a:r>
              <a:rPr lang="en-US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>
                <a:solidFill>
                  <a:srgbClr val="F1FA8C"/>
                </a:solidFill>
                <a:latin typeface="Cascadia Code"/>
              </a:rPr>
              <a:t>"Hello World"</a:t>
            </a:r>
            <a:r>
              <a:rPr lang="en-US">
                <a:solidFill>
                  <a:srgbClr val="F8F8F2"/>
                </a:solidFill>
                <a:latin typeface="Cascadia Cod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1816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Hello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131</cp:revision>
  <dcterms:created xsi:type="dcterms:W3CDTF">2022-12-26T12:18:22Z</dcterms:created>
  <dcterms:modified xsi:type="dcterms:W3CDTF">2022-12-26T12:58:31Z</dcterms:modified>
</cp:coreProperties>
</file>