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2" r:id="rId8"/>
    <p:sldId id="266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1484-34C4-49C3-B979-B412703EA97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2D34-C827-4F31-B53F-A04FF69B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SONiC </a:t>
            </a:r>
            <a:br>
              <a:rPr lang="en-US" dirty="0" smtClean="0"/>
            </a:br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4926"/>
            <a:ext cx="9144000" cy="974558"/>
          </a:xfrm>
        </p:spPr>
        <p:txBody>
          <a:bodyPr/>
          <a:lstStyle/>
          <a:p>
            <a:pPr algn="l"/>
            <a:r>
              <a:rPr lang="en-US" dirty="0" smtClean="0"/>
              <a:t>Alberto Gonzalez Prieto,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69" y="1187114"/>
            <a:ext cx="11831053" cy="56869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container </a:t>
            </a:r>
            <a:r>
              <a:rPr lang="en-US" dirty="0" err="1" smtClean="0">
                <a:solidFill>
                  <a:srgbClr val="00B050"/>
                </a:solidFill>
              </a:rPr>
              <a:t>vlans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list 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key "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-id";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leaf 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-id { type 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-id;}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container members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list member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key "</a:t>
            </a:r>
            <a:r>
              <a:rPr lang="en-US" dirty="0" err="1" smtClean="0">
                <a:solidFill>
                  <a:srgbClr val="00B050"/>
                </a:solidFill>
              </a:rPr>
              <a:t>iface</a:t>
            </a:r>
            <a:r>
              <a:rPr lang="en-US" dirty="0" smtClean="0">
                <a:solidFill>
                  <a:srgbClr val="00B050"/>
                </a:solidFill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leaf </a:t>
            </a:r>
            <a:r>
              <a:rPr lang="en-US" dirty="0" err="1" smtClean="0">
                <a:solidFill>
                  <a:srgbClr val="00B050"/>
                </a:solidFill>
              </a:rPr>
              <a:t>iface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type </a:t>
            </a:r>
            <a:r>
              <a:rPr lang="en-US" dirty="0" err="1" smtClean="0">
                <a:solidFill>
                  <a:srgbClr val="00B050"/>
                </a:solidFill>
              </a:rPr>
              <a:t>leafref</a:t>
            </a:r>
            <a:r>
              <a:rPr lang="en-US" dirty="0" smtClean="0">
                <a:solidFill>
                  <a:srgbClr val="00B050"/>
                </a:solidFill>
              </a:rPr>
              <a:t> { path "../../../../../</a:t>
            </a:r>
            <a:r>
              <a:rPr lang="en-US" dirty="0" err="1" smtClean="0">
                <a:solidFill>
                  <a:srgbClr val="00B050"/>
                </a:solidFill>
              </a:rPr>
              <a:t>ifaces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iface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iface</a:t>
            </a:r>
            <a:r>
              <a:rPr lang="en-US" dirty="0" smtClean="0">
                <a:solidFill>
                  <a:srgbClr val="00B050"/>
                </a:solidFill>
              </a:rPr>
              <a:t>-id";}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</a:t>
            </a:r>
            <a:r>
              <a:rPr lang="en-US" b="1" dirty="0" smtClean="0">
                <a:solidFill>
                  <a:srgbClr val="00B050"/>
                </a:solidFill>
              </a:rPr>
              <a:t>must "count(current()/../../../../../lags/lag[lag-id = (current()/../../../lag-members/lag-member/lag-id/text())]/members/member[member-id = current()]) = 0"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      error-message "A 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 interface member cannot be part of a </a:t>
            </a:r>
            <a:r>
              <a:rPr lang="en-US" dirty="0" err="1" smtClean="0">
                <a:solidFill>
                  <a:srgbClr val="00B050"/>
                </a:solidFill>
              </a:rPr>
              <a:t>vlan</a:t>
            </a:r>
            <a:r>
              <a:rPr lang="en-US" dirty="0" smtClean="0">
                <a:solidFill>
                  <a:srgbClr val="00B050"/>
                </a:solidFill>
              </a:rPr>
              <a:t> lag member";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}   }     }   }  // End of container members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container lag-members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list lag-member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key "lag-id";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leaf lag-id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 type </a:t>
            </a:r>
            <a:r>
              <a:rPr lang="en-US" dirty="0" err="1" smtClean="0">
                <a:solidFill>
                  <a:srgbClr val="00B050"/>
                </a:solidFill>
              </a:rPr>
              <a:t>leafref</a:t>
            </a:r>
            <a:r>
              <a:rPr lang="en-US" dirty="0" smtClean="0">
                <a:solidFill>
                  <a:srgbClr val="00B050"/>
                </a:solidFill>
              </a:rPr>
              <a:t> { path "../../../../../lags/lag/lag-id";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}    }   } // End of container lag-members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}   }  // End of container </a:t>
            </a:r>
            <a:r>
              <a:rPr lang="en-US" dirty="0" err="1" smtClean="0">
                <a:solidFill>
                  <a:srgbClr val="00B050"/>
                </a:solidFill>
              </a:rPr>
              <a:t>vlans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3663" y="4006516"/>
            <a:ext cx="4174959" cy="270710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200" dirty="0" smtClean="0">
                <a:solidFill>
                  <a:srgbClr val="00B050"/>
                </a:solidFill>
              </a:rPr>
              <a:t>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vlans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vlan</a:t>
            </a:r>
            <a:r>
              <a:rPr lang="en-US" sz="1200" dirty="0" smtClean="0">
                <a:solidFill>
                  <a:srgbClr val="00B050"/>
                </a:solidFill>
              </a:rPr>
              <a:t>* [</a:t>
            </a:r>
            <a:r>
              <a:rPr lang="en-US" sz="1200" dirty="0" err="1" smtClean="0">
                <a:solidFill>
                  <a:srgbClr val="00B050"/>
                </a:solidFill>
              </a:rPr>
              <a:t>vlan</a:t>
            </a:r>
            <a:r>
              <a:rPr lang="en-US" sz="1200" dirty="0" smtClean="0">
                <a:solidFill>
                  <a:srgbClr val="00B050"/>
                </a:solidFill>
              </a:rPr>
              <a:t>-id]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vlan</a:t>
            </a:r>
            <a:r>
              <a:rPr lang="en-US" sz="1200" dirty="0" smtClean="0">
                <a:solidFill>
                  <a:srgbClr val="00B050"/>
                </a:solidFill>
              </a:rPr>
              <a:t>-id        </a:t>
            </a:r>
            <a:r>
              <a:rPr lang="en-US" sz="1200" dirty="0" err="1" smtClean="0">
                <a:solidFill>
                  <a:srgbClr val="00B050"/>
                </a:solidFill>
              </a:rPr>
              <a:t>vlan</a:t>
            </a:r>
            <a:r>
              <a:rPr lang="en-US" sz="1200" dirty="0" smtClean="0">
                <a:solidFill>
                  <a:srgbClr val="00B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members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|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member* [</a:t>
            </a:r>
            <a:r>
              <a:rPr lang="en-US" sz="1200" dirty="0" err="1" smtClean="0">
                <a:solidFill>
                  <a:srgbClr val="00B050"/>
                </a:solidFill>
              </a:rPr>
              <a:t>iface</a:t>
            </a:r>
            <a:r>
              <a:rPr lang="en-US" sz="1200" dirty="0" smtClean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|     +--</a:t>
            </a:r>
            <a:r>
              <a:rPr lang="en-US" sz="1200" b="1" dirty="0" err="1" smtClean="0">
                <a:solidFill>
                  <a:srgbClr val="00B050"/>
                </a:solidFill>
              </a:rPr>
              <a:t>rw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iface</a:t>
            </a:r>
            <a:r>
              <a:rPr lang="en-US" sz="1200" b="1" dirty="0" smtClean="0">
                <a:solidFill>
                  <a:srgbClr val="00B050"/>
                </a:solidFill>
              </a:rPr>
              <a:t>    -&gt; ../../../../../</a:t>
            </a:r>
            <a:r>
              <a:rPr lang="en-US" sz="1200" b="1" dirty="0" err="1" smtClean="0">
                <a:solidFill>
                  <a:srgbClr val="00B050"/>
                </a:solidFill>
              </a:rPr>
              <a:t>ifaces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r>
              <a:rPr lang="en-US" sz="1200" b="1" dirty="0" err="1" smtClean="0">
                <a:solidFill>
                  <a:srgbClr val="00B050"/>
                </a:solidFill>
              </a:rPr>
              <a:t>iface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r>
              <a:rPr lang="en-US" sz="1200" b="1" dirty="0" err="1" smtClean="0">
                <a:solidFill>
                  <a:srgbClr val="00B050"/>
                </a:solidFill>
              </a:rPr>
              <a:t>iface</a:t>
            </a:r>
            <a:r>
              <a:rPr lang="en-US" sz="1200" b="1" dirty="0" smtClean="0">
                <a:solidFill>
                  <a:srgbClr val="00B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lag-members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 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lag-member* [lag-id]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|           +--</a:t>
            </a:r>
            <a:r>
              <a:rPr lang="en-US" sz="1200" dirty="0" err="1" smtClean="0">
                <a:solidFill>
                  <a:srgbClr val="00B050"/>
                </a:solidFill>
              </a:rPr>
              <a:t>rw</a:t>
            </a:r>
            <a:r>
              <a:rPr lang="en-US" sz="1200" dirty="0" smtClean="0">
                <a:solidFill>
                  <a:srgbClr val="00B050"/>
                </a:solidFill>
              </a:rPr>
              <a:t> lag-id    -&gt; ../../../../../lags/lag/lag-id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73663" y="673767"/>
            <a:ext cx="4186990" cy="2719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200" dirty="0" smtClean="0"/>
              <a:t>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 |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</a:t>
            </a:r>
            <a:r>
              <a:rPr lang="en-US" sz="1200" dirty="0" smtClean="0"/>
              <a:t>* [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-id]</a:t>
            </a:r>
          </a:p>
          <a:p>
            <a:pPr marL="0" indent="0">
              <a:buNone/>
            </a:pPr>
            <a:r>
              <a:rPr lang="en-US" sz="1200" dirty="0" smtClean="0"/>
              <a:t>     |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    string</a:t>
            </a:r>
          </a:p>
          <a:p>
            <a:pPr marL="0" indent="0">
              <a:buNone/>
            </a:pPr>
            <a:r>
              <a:rPr lang="en-US" sz="1200" dirty="0" smtClean="0"/>
              <a:t>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lags</a:t>
            </a:r>
          </a:p>
          <a:p>
            <a:pPr marL="0" indent="0">
              <a:buNone/>
            </a:pPr>
            <a:r>
              <a:rPr lang="en-US" sz="1200" dirty="0" smtClean="0"/>
              <a:t>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lag* [lag-id]</a:t>
            </a:r>
          </a:p>
          <a:p>
            <a:pPr marL="0" indent="0">
              <a:buNone/>
            </a:pPr>
            <a:r>
              <a:rPr lang="en-US" sz="1200" dirty="0" smtClean="0"/>
              <a:t>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lag-id     string</a:t>
            </a:r>
          </a:p>
          <a:p>
            <a:pPr marL="0" indent="0">
              <a:buNone/>
            </a:pPr>
            <a:r>
              <a:rPr lang="en-US" sz="1200" dirty="0" smtClean="0"/>
              <a:t>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members</a:t>
            </a:r>
          </a:p>
          <a:p>
            <a:pPr marL="0" indent="0">
              <a:buNone/>
            </a:pPr>
            <a:r>
              <a:rPr lang="en-US" sz="1200" dirty="0" smtClean="0"/>
              <a:t>   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member* [member-id]</a:t>
            </a:r>
          </a:p>
          <a:p>
            <a:pPr marL="0" indent="0">
              <a:buNone/>
            </a:pPr>
            <a:r>
              <a:rPr lang="en-US" sz="1200" dirty="0" smtClean="0"/>
              <a:t>      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member-id    -&gt; ../../../../../</a:t>
            </a:r>
            <a:r>
              <a:rPr lang="en-US" sz="1200" dirty="0" err="1" smtClean="0"/>
              <a:t>ifaces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8811" y="-298868"/>
            <a:ext cx="10515600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vlans</a:t>
            </a:r>
            <a:r>
              <a:rPr lang="en-US" dirty="0" smtClean="0"/>
              <a:t>, members and lag-members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3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Schema formalization</a:t>
            </a:r>
          </a:p>
          <a:p>
            <a:pPr lvl="1"/>
            <a:r>
              <a:rPr lang="en-US" dirty="0" smtClean="0"/>
              <a:t>Easy to understand by developers and clients</a:t>
            </a:r>
          </a:p>
          <a:p>
            <a:r>
              <a:rPr lang="en-US" dirty="0" smtClean="0"/>
              <a:t>Model validation</a:t>
            </a:r>
          </a:p>
          <a:p>
            <a:pPr lvl="1"/>
            <a:r>
              <a:rPr lang="en-US" dirty="0" smtClean="0"/>
              <a:t>Tools for model validation</a:t>
            </a:r>
          </a:p>
          <a:p>
            <a:r>
              <a:rPr lang="en-US" dirty="0"/>
              <a:t>Management </a:t>
            </a:r>
            <a:r>
              <a:rPr lang="en-US" dirty="0" smtClean="0"/>
              <a:t>agents (</a:t>
            </a:r>
            <a:r>
              <a:rPr lang="en-US" dirty="0"/>
              <a:t>e.g., rest, </a:t>
            </a:r>
            <a:r>
              <a:rPr lang="en-US" dirty="0" err="1" smtClean="0"/>
              <a:t>restconf</a:t>
            </a:r>
            <a:r>
              <a:rPr lang="en-US" dirty="0" smtClean="0"/>
              <a:t>, cli)</a:t>
            </a:r>
          </a:p>
          <a:p>
            <a:pPr lvl="1"/>
            <a:r>
              <a:rPr lang="en-US" dirty="0" smtClean="0"/>
              <a:t>Adding/modifying yang models requires no additional work on the config management </a:t>
            </a:r>
            <a:r>
              <a:rPr lang="en-US" dirty="0" smtClean="0"/>
              <a:t>agents</a:t>
            </a:r>
            <a:endParaRPr lang="en-US" dirty="0" smtClean="0"/>
          </a:p>
          <a:p>
            <a:pPr lvl="1"/>
            <a:r>
              <a:rPr lang="en-US" dirty="0" smtClean="0"/>
              <a:t>I.e., (mostly</a:t>
            </a:r>
            <a:r>
              <a:rPr lang="en-US" dirty="0"/>
              <a:t>) automated generation of management </a:t>
            </a:r>
            <a:r>
              <a:rPr lang="en-US" dirty="0" smtClean="0"/>
              <a:t>agents</a:t>
            </a:r>
          </a:p>
          <a:p>
            <a:r>
              <a:rPr lang="en-US" dirty="0"/>
              <a:t>Single </a:t>
            </a:r>
            <a:r>
              <a:rPr lang="en-US" dirty="0" smtClean="0"/>
              <a:t>entry point for config</a:t>
            </a:r>
          </a:p>
          <a:p>
            <a:pPr lvl="1"/>
            <a:r>
              <a:rPr lang="en-US" dirty="0" smtClean="0"/>
              <a:t>Centralized entity all configuration operations go </a:t>
            </a:r>
            <a:r>
              <a:rPr lang="en-US" dirty="0" smtClean="0"/>
              <a:t>through</a:t>
            </a:r>
          </a:p>
          <a:p>
            <a:pPr lvl="1"/>
            <a:r>
              <a:rPr lang="en-US" dirty="0"/>
              <a:t>Adding/modifying yang models requires no additional work on </a:t>
            </a:r>
            <a:r>
              <a:rPr lang="en-US" dirty="0" smtClean="0"/>
              <a:t>this entity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anagement-agent-agnostic</a:t>
            </a:r>
            <a:endParaRPr lang="en-US" dirty="0" smtClean="0"/>
          </a:p>
          <a:p>
            <a:r>
              <a:rPr lang="en-US" dirty="0" smtClean="0"/>
              <a:t>Run-time</a:t>
            </a:r>
            <a:endParaRPr lang="en-US" dirty="0" smtClean="0"/>
          </a:p>
          <a:p>
            <a:pPr lvl="1"/>
            <a:r>
              <a:rPr lang="en-US" dirty="0" smtClean="0"/>
              <a:t>Data instance validation</a:t>
            </a:r>
          </a:p>
          <a:p>
            <a:pPr lvl="1"/>
            <a:r>
              <a:rPr lang="en-US" dirty="0" smtClean="0"/>
              <a:t>Automated configuration of the backend (i.e., </a:t>
            </a:r>
            <a:r>
              <a:rPr lang="en-US" dirty="0" err="1" smtClean="0"/>
              <a:t>redis</a:t>
            </a:r>
            <a:r>
              <a:rPr lang="en-US" dirty="0" smtClean="0"/>
              <a:t>, SONiC apps, etc)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for operations (i.e., yang </a:t>
            </a:r>
            <a:r>
              <a:rPr lang="en-US" dirty="0" err="1" smtClean="0"/>
              <a:t>rpc’s</a:t>
            </a:r>
            <a:r>
              <a:rPr lang="en-US" dirty="0" smtClean="0"/>
              <a:t>. E.g., reset counters)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Not a new problem</a:t>
            </a:r>
          </a:p>
          <a:p>
            <a:pPr lvl="1"/>
            <a:r>
              <a:rPr lang="en-US" dirty="0" smtClean="0"/>
              <a:t>Yang is very mature: ~10 years &amp; inherits SMI’s learnings</a:t>
            </a:r>
          </a:p>
          <a:p>
            <a:pPr lvl="1"/>
            <a:r>
              <a:rPr lang="en-US" dirty="0" smtClean="0"/>
              <a:t>Several well tested open-source tools for</a:t>
            </a:r>
          </a:p>
          <a:p>
            <a:pPr lvl="2"/>
            <a:r>
              <a:rPr lang="en-US" dirty="0" smtClean="0"/>
              <a:t>Model validation</a:t>
            </a:r>
          </a:p>
          <a:p>
            <a:pPr lvl="2"/>
            <a:r>
              <a:rPr lang="en-US" dirty="0" smtClean="0"/>
              <a:t>Instance validation</a:t>
            </a:r>
          </a:p>
          <a:p>
            <a:pPr lvl="2"/>
            <a:r>
              <a:rPr lang="en-US" dirty="0" smtClean="0"/>
              <a:t>Configuration operations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Standard vs SONiC-based models</a:t>
            </a:r>
          </a:p>
          <a:p>
            <a:pPr lvl="2"/>
            <a:r>
              <a:rPr lang="en-US" dirty="0" smtClean="0"/>
              <a:t>Model transformation can be arbitrarily complex</a:t>
            </a:r>
          </a:p>
          <a:p>
            <a:pPr lvl="1"/>
            <a:r>
              <a:rPr lang="en-US" dirty="0" smtClean="0"/>
              <a:t>Config validation against whole running config</a:t>
            </a:r>
          </a:p>
          <a:p>
            <a:pPr lvl="2"/>
            <a:r>
              <a:rPr lang="en-US" dirty="0" smtClean="0"/>
              <a:t>Duplicating the running config in the validator is the trivial, yet expensive (space) mechanism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8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Automating Configuration Operations to </a:t>
            </a:r>
            <a:r>
              <a:rPr lang="en-US" sz="5400" dirty="0" smtClean="0"/>
              <a:t>backend (e.g. </a:t>
            </a:r>
            <a:r>
              <a:rPr lang="en-US" sz="5400" dirty="0" err="1" smtClean="0"/>
              <a:t>Redis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US" dirty="0" smtClean="0"/>
              <a:t>Automating Configuration Operations to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Leverage Yang annotations</a:t>
            </a:r>
          </a:p>
          <a:p>
            <a:pPr lvl="2"/>
            <a:r>
              <a:rPr lang="en-US" dirty="0" smtClean="0"/>
              <a:t>Map </a:t>
            </a:r>
            <a:r>
              <a:rPr lang="en-US" dirty="0"/>
              <a:t>yang objects to </a:t>
            </a:r>
            <a:r>
              <a:rPr lang="en-US" dirty="0" err="1"/>
              <a:t>redis</a:t>
            </a:r>
            <a:r>
              <a:rPr lang="en-US" dirty="0"/>
              <a:t> table </a:t>
            </a:r>
            <a:r>
              <a:rPr lang="en-US" dirty="0" smtClean="0"/>
              <a:t>configuration</a:t>
            </a:r>
            <a:endParaRPr lang="en-US" dirty="0" smtClean="0"/>
          </a:p>
          <a:p>
            <a:pPr lvl="1"/>
            <a:r>
              <a:rPr lang="en-US" dirty="0" smtClean="0"/>
              <a:t>Include in the Yang definition how Yang nodes map to </a:t>
            </a:r>
            <a:r>
              <a:rPr lang="en-US" dirty="0" err="1" smtClean="0"/>
              <a:t>Redis</a:t>
            </a:r>
            <a:r>
              <a:rPr lang="en-US" dirty="0" smtClean="0"/>
              <a:t> DB configuration (or any other backend)</a:t>
            </a:r>
          </a:p>
          <a:p>
            <a:pPr lvl="2"/>
            <a:r>
              <a:rPr lang="en-US" dirty="0" smtClean="0"/>
              <a:t>Following </a:t>
            </a:r>
            <a:r>
              <a:rPr lang="en-US" dirty="0" err="1" smtClean="0"/>
              <a:t>Config_db.json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r>
              <a:rPr lang="en-US" dirty="0" smtClean="0"/>
              <a:t>is parameterized w/ relative yang paths (&lt;path&gt;)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Leverages existing yang tools</a:t>
            </a:r>
          </a:p>
          <a:p>
            <a:pPr lvl="1"/>
            <a:r>
              <a:rPr lang="en-US" dirty="0" smtClean="0"/>
              <a:t>Adding / modifying </a:t>
            </a:r>
            <a:r>
              <a:rPr lang="en-US" dirty="0" err="1" smtClean="0"/>
              <a:t>Yangs</a:t>
            </a:r>
            <a:r>
              <a:rPr lang="en-US" dirty="0" smtClean="0"/>
              <a:t> requires no additional coding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err="1" smtClean="0"/>
              <a:t>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container interface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list </a:t>
            </a:r>
            <a:r>
              <a:rPr lang="en-US" sz="2000" dirty="0" err="1"/>
              <a:t>vlan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b="1" dirty="0" err="1" smtClean="0"/>
              <a:t>soniccfg:redis-cfg</a:t>
            </a:r>
            <a:r>
              <a:rPr lang="en-US" sz="2000" b="1" dirty="0" smtClean="0"/>
              <a:t> "{</a:t>
            </a:r>
          </a:p>
          <a:p>
            <a:pPr marL="0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	            'VLAN</a:t>
            </a:r>
            <a:r>
              <a:rPr lang="en-US" sz="2000" b="1" dirty="0"/>
              <a:t>' : </a:t>
            </a:r>
            <a:r>
              <a:rPr lang="en-US" sz="2000" b="1" dirty="0" smtClean="0"/>
              <a:t>{				// Table name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'&lt;./</a:t>
            </a:r>
            <a:r>
              <a:rPr lang="en-US" sz="2000" b="1" dirty="0" err="1"/>
              <a:t>vlan</a:t>
            </a:r>
            <a:r>
              <a:rPr lang="en-US" sz="2000" b="1" dirty="0"/>
              <a:t>-id&gt;' : </a:t>
            </a:r>
            <a:r>
              <a:rPr lang="en-US" sz="2000" b="1" dirty="0" smtClean="0"/>
              <a:t>{			// Table key (parameterized)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                                        </a:t>
            </a:r>
            <a:r>
              <a:rPr lang="en-US" sz="2000" b="1" dirty="0"/>
              <a:t>'</a:t>
            </a:r>
            <a:r>
              <a:rPr lang="en-US" sz="2000" b="1" dirty="0" err="1"/>
              <a:t>vlanid</a:t>
            </a:r>
            <a:r>
              <a:rPr lang="en-US" sz="2000" b="1" dirty="0"/>
              <a:t>' : '&lt;./</a:t>
            </a:r>
            <a:r>
              <a:rPr lang="en-US" sz="2000" b="1" dirty="0" err="1"/>
              <a:t>vlan</a:t>
            </a:r>
            <a:r>
              <a:rPr lang="en-US" sz="2000" b="1" dirty="0"/>
              <a:t>-id</a:t>
            </a:r>
            <a:r>
              <a:rPr lang="en-US" sz="2000" b="1" dirty="0" smtClean="0"/>
              <a:t>&gt;‘		// </a:t>
            </a:r>
            <a:r>
              <a:rPr lang="en-US" sz="2000" b="1" dirty="0"/>
              <a:t>Key-value pairs (parameterized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</a:t>
            </a:r>
            <a:r>
              <a:rPr lang="en-US" sz="2000" b="1" dirty="0"/>
              <a:t>	</a:t>
            </a:r>
            <a:r>
              <a:rPr lang="en-US" sz="2000" b="1" dirty="0" smtClean="0"/>
              <a:t>		</a:t>
            </a:r>
            <a:r>
              <a:rPr lang="en-US" sz="2000" b="1" dirty="0"/>
              <a:t> </a:t>
            </a:r>
            <a:r>
              <a:rPr lang="en-US" sz="2000" b="1" dirty="0" smtClean="0"/>
              <a:t>         </a:t>
            </a:r>
            <a:r>
              <a:rPr lang="en-US" sz="2000" b="1" dirty="0"/>
              <a:t>'</a:t>
            </a:r>
            <a:r>
              <a:rPr lang="en-US" sz="2000" b="1" dirty="0" err="1" smtClean="0"/>
              <a:t>cidr</a:t>
            </a:r>
            <a:r>
              <a:rPr lang="en-US" sz="2000" b="1" dirty="0" smtClean="0"/>
              <a:t>' </a:t>
            </a:r>
            <a:r>
              <a:rPr lang="en-US" sz="2000" b="1" dirty="0"/>
              <a:t>: '</a:t>
            </a:r>
            <a:r>
              <a:rPr lang="en-US" sz="2000" b="1" dirty="0" smtClean="0"/>
              <a:t>CIDR:&lt;./ip-prefix&gt;</a:t>
            </a:r>
            <a:r>
              <a:rPr lang="en-US" sz="2000" b="1" dirty="0"/>
              <a:t>'</a:t>
            </a:r>
            <a:r>
              <a:rPr lang="en-US" sz="2000" b="1" dirty="0" smtClean="0"/>
              <a:t>		// made up </a:t>
            </a:r>
            <a:r>
              <a:rPr lang="en-US" sz="2000" b="1" smtClean="0"/>
              <a:t>for illustration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                                                }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                     } 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         } ";</a:t>
            </a:r>
          </a:p>
          <a:p>
            <a:pPr marL="0" indent="0">
              <a:buNone/>
            </a:pPr>
            <a:r>
              <a:rPr lang="en-US" sz="2000" dirty="0" smtClean="0"/>
              <a:t>        key </a:t>
            </a:r>
            <a:r>
              <a:rPr lang="en-US" sz="2000" dirty="0"/>
              <a:t>"</a:t>
            </a:r>
            <a:r>
              <a:rPr lang="en-US" sz="2000" dirty="0" err="1"/>
              <a:t>vlan</a:t>
            </a:r>
            <a:r>
              <a:rPr lang="en-US" sz="2000" dirty="0"/>
              <a:t>-id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r>
              <a:rPr lang="en-US" sz="2000" dirty="0" smtClean="0"/>
              <a:t>        leaf </a:t>
            </a:r>
            <a:r>
              <a:rPr lang="en-US" sz="2000" dirty="0" err="1"/>
              <a:t>vlan</a:t>
            </a:r>
            <a:r>
              <a:rPr lang="en-US" sz="2000" dirty="0"/>
              <a:t>-id </a:t>
            </a:r>
            <a:r>
              <a:rPr lang="en-US" sz="2000" dirty="0" smtClean="0"/>
              <a:t>{ type </a:t>
            </a:r>
            <a:r>
              <a:rPr lang="en-US" sz="2000" dirty="0" err="1"/>
              <a:t>vlan</a:t>
            </a:r>
            <a:r>
              <a:rPr lang="en-US" sz="2000" dirty="0"/>
              <a:t>-id</a:t>
            </a:r>
            <a:r>
              <a:rPr lang="en-US" sz="2000" dirty="0" smtClean="0"/>
              <a:t>; }                </a:t>
            </a:r>
          </a:p>
          <a:p>
            <a:pPr marL="0" indent="0">
              <a:buNone/>
            </a:pPr>
            <a:r>
              <a:rPr lang="en-US" sz="2000" dirty="0" smtClean="0"/>
              <a:t>        leaf </a:t>
            </a:r>
            <a:r>
              <a:rPr lang="en-US" sz="2000" dirty="0"/>
              <a:t>ip-prefix { </a:t>
            </a:r>
            <a:r>
              <a:rPr lang="en-US" sz="2000" dirty="0" smtClean="0"/>
              <a:t>type </a:t>
            </a:r>
            <a:r>
              <a:rPr lang="en-US" sz="2000" dirty="0" err="1"/>
              <a:t>inet:ip-prefix</a:t>
            </a:r>
            <a:r>
              <a:rPr lang="en-US" sz="2000" dirty="0" smtClean="0"/>
              <a:t>;}</a:t>
            </a:r>
          </a:p>
          <a:p>
            <a:pPr marL="0" indent="0">
              <a:buNone/>
            </a:pPr>
            <a:r>
              <a:rPr lang="en-US" sz="2000" dirty="0" smtClean="0"/>
              <a:t>(…)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610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Yang Config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4926"/>
            <a:ext cx="10515600" cy="1164724"/>
          </a:xfrm>
        </p:spPr>
        <p:txBody>
          <a:bodyPr/>
          <a:lstStyle/>
          <a:p>
            <a:r>
              <a:rPr lang="en-US" dirty="0" smtClean="0"/>
              <a:t>A non-trivial case</a:t>
            </a:r>
          </a:p>
          <a:p>
            <a:r>
              <a:rPr lang="en-US" dirty="0" err="1" smtClean="0"/>
              <a:t>Vlan</a:t>
            </a:r>
            <a:r>
              <a:rPr lang="en-US" dirty="0" smtClean="0"/>
              <a:t> members cannot be part of a lag </a:t>
            </a:r>
            <a:r>
              <a:rPr lang="en-US" dirty="0" smtClean="0"/>
              <a:t>that is a</a:t>
            </a:r>
            <a:r>
              <a:rPr lang="en-US" dirty="0" smtClean="0"/>
              <a:t> </a:t>
            </a:r>
            <a:r>
              <a:rPr lang="en-US" dirty="0" err="1" smtClean="0"/>
              <a:t>Vlan</a:t>
            </a:r>
            <a:r>
              <a:rPr lang="en-US" dirty="0" smtClean="0"/>
              <a:t> lag </a:t>
            </a:r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8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US" dirty="0"/>
              <a:t>“Must” </a:t>
            </a:r>
            <a:r>
              <a:rPr lang="en-US" dirty="0" err="1" smtClean="0"/>
              <a:t>statemement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Yang must statement is used for specifying valid data</a:t>
            </a:r>
          </a:p>
          <a:p>
            <a:r>
              <a:rPr lang="en-US" dirty="0" smtClean="0"/>
              <a:t>It takes an </a:t>
            </a:r>
            <a:r>
              <a:rPr lang="en-US" dirty="0" err="1" smtClean="0"/>
              <a:t>xpath</a:t>
            </a:r>
            <a:r>
              <a:rPr lang="en-US" dirty="0" smtClean="0"/>
              <a:t> that must evaluate to true for the data to be valid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Requires no code writing by leveraging existin</a:t>
            </a:r>
            <a:r>
              <a:rPr lang="en-US" dirty="0" smtClean="0"/>
              <a:t>g Yang tools</a:t>
            </a:r>
            <a:endParaRPr lang="en-US" dirty="0" smtClean="0"/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has high expressive power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Complex constraints are not always trivial to write</a:t>
            </a:r>
          </a:p>
          <a:p>
            <a:r>
              <a:rPr lang="en-US" dirty="0" smtClean="0"/>
              <a:t>Next, we show how to express a non-trivial case:</a:t>
            </a:r>
          </a:p>
          <a:p>
            <a:pPr lvl="1"/>
            <a:r>
              <a:rPr lang="en-US" dirty="0" err="1"/>
              <a:t>Vlan</a:t>
            </a:r>
            <a:r>
              <a:rPr lang="en-US" dirty="0"/>
              <a:t> members cannot be part of a lag that is a lag member of that </a:t>
            </a:r>
            <a:r>
              <a:rPr lang="en-US" dirty="0" err="1"/>
              <a:t>Vlan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interfaces and the 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5065295" cy="53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 container </a:t>
            </a:r>
            <a:r>
              <a:rPr lang="en-US" sz="1200" dirty="0" err="1" smtClean="0"/>
              <a:t>ifaces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            list </a:t>
            </a:r>
            <a:r>
              <a:rPr lang="en-US" sz="1200" dirty="0" err="1" smtClean="0"/>
              <a:t>iface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                key "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-id";</a:t>
            </a:r>
          </a:p>
          <a:p>
            <a:pPr marL="0" indent="0">
              <a:buNone/>
            </a:pPr>
            <a:r>
              <a:rPr lang="en-US" sz="1200" dirty="0" smtClean="0"/>
              <a:t>                leaf 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 { type string;}</a:t>
            </a:r>
          </a:p>
          <a:p>
            <a:pPr marL="0" indent="0">
              <a:buNone/>
            </a:pPr>
            <a:r>
              <a:rPr lang="en-US" sz="1200" dirty="0" smtClean="0"/>
              <a:t>        }    }  // end of container </a:t>
            </a:r>
            <a:r>
              <a:rPr lang="en-US" sz="1200" dirty="0" err="1" smtClean="0"/>
              <a:t>ifaces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    </a:t>
            </a:r>
          </a:p>
          <a:p>
            <a:pPr marL="0" indent="0">
              <a:buNone/>
            </a:pPr>
            <a:r>
              <a:rPr lang="en-US" sz="1200" dirty="0" smtClean="0"/>
              <a:t>  container lags {</a:t>
            </a:r>
          </a:p>
          <a:p>
            <a:pPr marL="0" indent="0">
              <a:buNone/>
            </a:pPr>
            <a:r>
              <a:rPr lang="en-US" sz="1200" dirty="0" smtClean="0"/>
              <a:t>            list lag {</a:t>
            </a:r>
          </a:p>
          <a:p>
            <a:pPr marL="0" indent="0">
              <a:buNone/>
            </a:pPr>
            <a:r>
              <a:rPr lang="en-US" sz="1200" dirty="0" smtClean="0"/>
              <a:t>                key "lag-id";</a:t>
            </a:r>
          </a:p>
          <a:p>
            <a:pPr marL="0" indent="0">
              <a:buNone/>
            </a:pPr>
            <a:r>
              <a:rPr lang="en-US" sz="1200" dirty="0" smtClean="0"/>
              <a:t>                leaf lag-id { type string; }</a:t>
            </a:r>
          </a:p>
          <a:p>
            <a:pPr marL="0" indent="0">
              <a:buNone/>
            </a:pPr>
            <a:r>
              <a:rPr lang="en-US" sz="1200" dirty="0" smtClean="0"/>
              <a:t>                container members {</a:t>
            </a:r>
          </a:p>
          <a:p>
            <a:pPr marL="0" indent="0">
              <a:buNone/>
            </a:pPr>
            <a:r>
              <a:rPr lang="en-US" sz="1200" dirty="0" smtClean="0"/>
              <a:t>                    list member {</a:t>
            </a:r>
          </a:p>
          <a:p>
            <a:pPr marL="0" indent="0">
              <a:buNone/>
            </a:pPr>
            <a:r>
              <a:rPr lang="en-US" sz="1200" dirty="0" smtClean="0"/>
              <a:t>                        key "member-id";</a:t>
            </a:r>
          </a:p>
          <a:p>
            <a:pPr marL="0" indent="0">
              <a:buNone/>
            </a:pPr>
            <a:r>
              <a:rPr lang="en-US" sz="1200" dirty="0" smtClean="0"/>
              <a:t>                        leaf member-id {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type </a:t>
            </a:r>
            <a:r>
              <a:rPr lang="en-US" sz="1200" dirty="0" err="1" smtClean="0"/>
              <a:t>leafref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    path "../../../../../</a:t>
            </a:r>
            <a:r>
              <a:rPr lang="en-US" sz="1200" dirty="0" err="1" smtClean="0"/>
              <a:t>ifaces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-id";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}</a:t>
            </a:r>
          </a:p>
          <a:p>
            <a:pPr marL="0" indent="0">
              <a:buNone/>
            </a:pPr>
            <a:r>
              <a:rPr lang="en-US" sz="1200" dirty="0" smtClean="0"/>
              <a:t>     }   }    }    }    }  // end of container 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1747" y="2458453"/>
            <a:ext cx="5065295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 |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</a:t>
            </a:r>
            <a:r>
              <a:rPr lang="en-US" sz="1200" dirty="0" smtClean="0"/>
              <a:t>* [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-id]</a:t>
            </a:r>
          </a:p>
          <a:p>
            <a:pPr marL="0" indent="0">
              <a:buNone/>
            </a:pPr>
            <a:r>
              <a:rPr lang="en-US" sz="1200" dirty="0" smtClean="0"/>
              <a:t>     |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    string</a:t>
            </a:r>
          </a:p>
          <a:p>
            <a:pPr marL="0" indent="0">
              <a:buNone/>
            </a:pPr>
            <a:r>
              <a:rPr lang="en-US" sz="1200" dirty="0" smtClean="0"/>
              <a:t>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lags</a:t>
            </a:r>
          </a:p>
          <a:p>
            <a:pPr marL="0" indent="0">
              <a:buNone/>
            </a:pPr>
            <a:r>
              <a:rPr lang="en-US" sz="1200" dirty="0" smtClean="0"/>
              <a:t>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lag* [lag-id]</a:t>
            </a:r>
          </a:p>
          <a:p>
            <a:pPr marL="0" indent="0">
              <a:buNone/>
            </a:pPr>
            <a:r>
              <a:rPr lang="en-US" sz="1200" dirty="0" smtClean="0"/>
              <a:t>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lag-id     string</a:t>
            </a:r>
          </a:p>
          <a:p>
            <a:pPr marL="0" indent="0">
              <a:buNone/>
            </a:pPr>
            <a:r>
              <a:rPr lang="en-US" sz="1200" dirty="0" smtClean="0"/>
              <a:t>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members</a:t>
            </a:r>
          </a:p>
          <a:p>
            <a:pPr marL="0" indent="0">
              <a:buNone/>
            </a:pPr>
            <a:r>
              <a:rPr lang="en-US" sz="1200" dirty="0" smtClean="0"/>
              <a:t>   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member* [member-id]</a:t>
            </a:r>
          </a:p>
          <a:p>
            <a:pPr marL="0" indent="0">
              <a:buNone/>
            </a:pPr>
            <a:r>
              <a:rPr lang="en-US" sz="1200" dirty="0" smtClean="0"/>
              <a:t>                 +--</a:t>
            </a:r>
            <a:r>
              <a:rPr lang="en-US" sz="1200" dirty="0" err="1" smtClean="0"/>
              <a:t>rw</a:t>
            </a:r>
            <a:r>
              <a:rPr lang="en-US" sz="1200" dirty="0" smtClean="0"/>
              <a:t> member-id    -&gt; ../../../../../</a:t>
            </a:r>
            <a:r>
              <a:rPr lang="en-US" sz="1200" dirty="0" err="1" smtClean="0"/>
              <a:t>ifaces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/</a:t>
            </a:r>
            <a:r>
              <a:rPr lang="en-US" sz="1200" dirty="0" err="1" smtClean="0"/>
              <a:t>iface</a:t>
            </a:r>
            <a:r>
              <a:rPr lang="en-US" sz="1200" dirty="0" smtClean="0"/>
              <a:t>-id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671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774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SONiC  Configuration Management</vt:lpstr>
      <vt:lpstr>Requirements</vt:lpstr>
      <vt:lpstr>Opportunities &amp; Challenges</vt:lpstr>
      <vt:lpstr>Automating Configuration Operations to backend (e.g. Redis)</vt:lpstr>
      <vt:lpstr>Automating Configuration Operations to Redis</vt:lpstr>
      <vt:lpstr>Example for Vlan</vt:lpstr>
      <vt:lpstr>Validating Yang Config Data</vt:lpstr>
      <vt:lpstr>“Must” statemement + xpath</vt:lpstr>
      <vt:lpstr>The interfaces and the lags</vt:lpstr>
      <vt:lpstr>The vlans, members and lag-members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 Configuration Managment</dc:title>
  <dc:creator>Alberto Gonzalez Prieto</dc:creator>
  <cp:lastModifiedBy>Alberto Gonzalez Prieto</cp:lastModifiedBy>
  <cp:revision>19</cp:revision>
  <dcterms:created xsi:type="dcterms:W3CDTF">2019-05-14T17:55:16Z</dcterms:created>
  <dcterms:modified xsi:type="dcterms:W3CDTF">2019-05-20T22:02:11Z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albgonz@microsoft.com</vt:lpwstr>
  </property>
  <property fmtid="{D5CDD505-2E9C-101B-9397-08002B2CF9AE}" pid="5" name="MSIP_Label_f42aa342-8706-4288-bd11-ebb85995028c_SetDate">
    <vt:lpwstr>2019-05-14T18:29:12.5727038Z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b25731d1-0390-488d-bd22-6a704c571f85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